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80" r:id="rId2"/>
    <p:sldId id="283" r:id="rId3"/>
    <p:sldId id="342" r:id="rId4"/>
    <p:sldId id="378" r:id="rId5"/>
    <p:sldId id="341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7" r:id="rId27"/>
    <p:sldId id="373" r:id="rId28"/>
    <p:sldId id="281" r:id="rId29"/>
    <p:sldId id="363" r:id="rId30"/>
    <p:sldId id="364" r:id="rId31"/>
    <p:sldId id="365" r:id="rId32"/>
    <p:sldId id="366" r:id="rId33"/>
    <p:sldId id="379" r:id="rId34"/>
    <p:sldId id="368" r:id="rId35"/>
    <p:sldId id="369" r:id="rId36"/>
    <p:sldId id="370" r:id="rId37"/>
    <p:sldId id="371" r:id="rId38"/>
    <p:sldId id="372" r:id="rId39"/>
    <p:sldId id="374" r:id="rId40"/>
    <p:sldId id="375" r:id="rId41"/>
    <p:sldId id="376" r:id="rId42"/>
    <p:sldId id="377" r:id="rId43"/>
    <p:sldId id="381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5943" autoAdjust="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</a:t>
            </a:r>
            <a:r>
              <a:rPr lang="cs-CZ" baseline="0" dirty="0" smtClean="0"/>
              <a:t> si vypočítáme příklady 1-4, pak si uděláme přednášku a nakonec si vypočítáme příklady 5 a 6.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11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Takže nyní už se můžete v klidu smát vtipům o </a:t>
            </a:r>
            <a:r>
              <a:rPr lang="cs-CZ" dirty="0" err="1" smtClean="0"/>
              <a:t>Schrödingerově</a:t>
            </a:r>
            <a:r>
              <a:rPr lang="cs-CZ" dirty="0" smtClean="0"/>
              <a:t> kočce,</a:t>
            </a:r>
            <a:r>
              <a:rPr lang="cs-CZ" baseline="0" dirty="0" smtClean="0"/>
              <a:t> kterým se určitě směje celé lidstvo </a:t>
            </a:r>
            <a:r>
              <a:rPr lang="cs-CZ" baseline="0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Toto odvození je názorné,</a:t>
            </a:r>
            <a:r>
              <a:rPr lang="cs-CZ" baseline="0" dirty="0" smtClean="0"/>
              <a:t> avšak není matematicky a kvantově exaktní, ale pro názornost bohatě stačí.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</a:t>
            </a:r>
            <a:r>
              <a:rPr lang="cs-CZ" baseline="0" dirty="0" smtClean="0"/>
              <a:t> si vypočítáme příklady 1-4, pak si uděláme přednášku a nakonec si vypočítáme příklady 5 a 6.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11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Toto odvození </a:t>
            </a:r>
            <a:r>
              <a:rPr lang="cs-CZ" dirty="0" smtClean="0"/>
              <a:t>je názorné,</a:t>
            </a:r>
            <a:r>
              <a:rPr lang="cs-CZ" baseline="0" dirty="0" smtClean="0"/>
              <a:t> avšak není matematicky a kvantově exaktní, ale pro názornost bohatě stačí.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Toto odvození </a:t>
            </a:r>
            <a:r>
              <a:rPr lang="cs-CZ" dirty="0" smtClean="0"/>
              <a:t>je názorné,</a:t>
            </a:r>
            <a:r>
              <a:rPr lang="cs-CZ" baseline="0" dirty="0" smtClean="0"/>
              <a:t> avšak není matematicky a kvantově exaktní, ale pro názornost bohatě stačí.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Toto odvození </a:t>
            </a:r>
            <a:r>
              <a:rPr lang="cs-CZ" dirty="0" smtClean="0"/>
              <a:t>je názorné,</a:t>
            </a:r>
            <a:r>
              <a:rPr lang="cs-CZ" baseline="0" dirty="0" smtClean="0"/>
              <a:t> avšak není matematicky a kvantově exaktní, ale pro názornost bohatě stačí.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Toto odvození </a:t>
            </a:r>
            <a:r>
              <a:rPr lang="cs-CZ" dirty="0" smtClean="0"/>
              <a:t>je názorné,</a:t>
            </a:r>
            <a:r>
              <a:rPr lang="cs-CZ" baseline="0" dirty="0" smtClean="0"/>
              <a:t> avšak není matematicky a kvantově exaktní, ale pro názornost bohatě stačí.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Vzniká otázka, do jaké míry si můžeme dovolit zanedbat skutečnost,</a:t>
            </a:r>
            <a:r>
              <a:rPr lang="cs-CZ" baseline="0" dirty="0" smtClean="0"/>
              <a:t> že část energie získá </a:t>
            </a:r>
            <a:r>
              <a:rPr lang="cs-CZ" baseline="0" dirty="0" err="1" smtClean="0"/>
              <a:t>dceřinné</a:t>
            </a:r>
            <a:r>
              <a:rPr lang="cs-CZ" baseline="0" dirty="0" smtClean="0"/>
              <a:t> jádro!!!!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21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21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21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Můžeme počítat s hmotností</a:t>
            </a:r>
            <a:r>
              <a:rPr lang="cs-CZ" baseline="0" dirty="0" smtClean="0"/>
              <a:t> v eV/c^2, ale pozor na jednotky!!!! Pokud používáme eV/c^2 musíme všude jinde používat eV!!!!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21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2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27. 10. 2015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62.png"/><Relationship Id="rId9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7.xm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27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5.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v neprůhledné a neprodyšné krabici libovolnou kočku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Spolu s ní také jeden radioaktivní atom a detektor, schopný 100% detekovat rozpad jediného jádra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Jakmile detektor zaznamená rozpad atomu, rozbije se ampulka s kyanovodíkem a usmrtí kočku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čem je 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kočky zakopaný pes?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Můžeme přesně určit, kdy dojde k rozpadu jádra a tím kočka zemře?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poločas rozpadu daného jádra, ale poločas rozpadu je matematicky střední doba života statisticky určena z většího množství jader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Jediné co můžeme přesně říci, že při uplynutí doby rovné poločasu rozpadu máme pravděpodobnost 50 %, že se atom rozpadl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Tudíž se jádro nachází v superpozici stavů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rozpadlé-nerozpadlé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jádro, kdy se oba tyto stavy na výsledné vlnové funkci podílejí stejným dílem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Protože je detektor schopen vždy detekovat rozpad jádra, tak je i pravděpodobnost rozbití ampule s jedem 50 % (stejná jako rozpad jádra)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tudíž i samotná kočka je v superpozici stavů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živá-mrtvá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my nejsme schopni říci, který stav nastal, protože oba se podílejí na výsledné vlnové funkci rovným dílem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v tomto okamžiku otevřeme krabici, co uvidíme?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Kočku v superpozici obou stavů?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Kočka může být pouze živá nebo mrtvá nic mezi tím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Otevřením krabice dojde ke kolapsu vlnové funkce celého systému na stav popsán pouze jednou vlnovou funkcí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člověk pesimista může celý problém vidět tak, že je kočka z 50 % mrtvá, kdežto optimista tvrdí, že je kočka z 50 % živá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 tímto čistě myšlenkovým experimentem se dá přemýšlet velmi dlouho, ale bez zdárného konce (nejeden vědec se o to pokusil)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tímto pokusem snažil ukázat, že kvantová mechanika není kompletní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Neznáme zákon, který by popisoval kdy a do jakého stavu bude vlnová funkce kolabovat ať už se díváme na stav kočky nebo samotného jádra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" y="2148008"/>
            <a:ext cx="4709991" cy="47099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7384"/>
            <a:ext cx="4752528" cy="29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Pauza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68" y="1711548"/>
            <a:ext cx="4953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 fyzik, který byl jedním z prvních průkopníků kvantové fyziky za což dostal Nobelovu cenu (1932)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1927 formuloval princip (relace) neurčitosti, jejichž jednodušší verzi si odvodíme a vysvětlíme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376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frekvenci bude mít foton při gama-rozpadu metastabilního neodymu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156,059536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základního stavu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155,922122)?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4077072"/>
            <a:ext cx="7010400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jader. Konstanta rozpadu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=1,446.10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má daný izotop fyzikální poločas rozpadu?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8384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55079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Relace neurčitosti pojednávají o nejpřesnějším měření konjugovaných veličin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 pohledu kvantové fyziky se jedná o veličiny, které společně nekomutují)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 takové veličiny patří například: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Poloha a hybnost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a čas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 hybnosti a úhel</a:t>
            </a:r>
          </a:p>
        </p:txBody>
      </p:sp>
    </p:spTree>
    <p:extLst>
      <p:ext uri="{BB962C8B-B14F-4D97-AF65-F5344CB8AC3E}">
        <p14:creationId xmlns:p14="http://schemas.microsoft.com/office/powerpoint/2010/main" val="80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1772817"/>
                <a:ext cx="7239000" cy="48245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určování polohy částice si na ni musíme „posvítit“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Fotony o vlnové délce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nejsme schopni detekovat částice menší než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Částice menší než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fotonům „vyhnou“ a ten se od nich neodrazí a nedopadá zpět na detektor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chybu měření polohy platí vztah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2817"/>
                <a:ext cx="7239000" cy="4824535"/>
              </a:xfrm>
              <a:prstGeom prst="rect">
                <a:avLst/>
              </a:prstGeom>
              <a:blipFill rotWithShape="1">
                <a:blip r:embed="rId3"/>
                <a:stretch>
                  <a:fillRect l="-1938" t="-2781" r="-11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9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odrazu fotonů od částice dojde k předání hybnosti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zákona zachování hybnosti se fotony odrazí zpět a částice (před interakcí v klidu) se začne pohybovat v původním  směru fotonů (např. v ose x)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Minimální změna hybnosti je při odrazu jednoho fotonu tudíž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den>
                      </m:f>
                      <m:r>
                        <m:rPr>
                          <m:nor/>
                        </m:rPr>
                        <a:rPr lang="cs-CZ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blipFill rotWithShape="1">
                <a:blip r:embed="rId3"/>
                <a:stretch>
                  <a:fillRect l="-1938" t="-2638" r="-10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0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souběžném měření polohy a hybnosti se chyby měření násobí a platí: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budeme tento vztah odvozovat exaktně dle zákonů kvantové fyziky dojdeme k výsledku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ħ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blipFill rotWithShape="1">
                <a:blip r:embed="rId3"/>
                <a:stretch>
                  <a:fillRect l="-1938" t="-1679" r="-2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ħ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Heisenbergovy relace neurčitosti nám říkají, že nelze stanovit polohu a hybnost s libovolnou přesností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Čím přesněji stanovíme polohu (odchylka </a:t>
                </a:r>
                <a:r>
                  <a:rPr lang="el-GR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Δ</a:t>
                </a:r>
                <a:r>
                  <a:rPr lang="cs-CZ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 bude minimální), tím větší musí být odchylka v hybnosti a naopak</a:t>
                </a:r>
                <a:endParaRPr lang="cs-CZ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endParaRPr lang="cs-CZ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blipFill rotWithShape="1">
                <a:blip r:embed="rId3"/>
                <a:stretch>
                  <a:fillRect l="-1938" r="-29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smtClean="0"/>
              <a:t>Werner Heisenberg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Heisenbergovy relace neurčitosti platí pro více veličin například pro energii a čas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≥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ħ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2817"/>
                <a:ext cx="7239000" cy="5085183"/>
              </a:xfrm>
              <a:prstGeom prst="rect">
                <a:avLst/>
              </a:prstGeom>
              <a:blipFill rotWithShape="1">
                <a:blip r:embed="rId3"/>
                <a:stretch>
                  <a:fillRect l="-1938" t="-16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5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8965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urychlovači částic LHC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Hadron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(Ženeva) se při velkých rychlostech srážejí hadrony. Jaká je celková energie při srážce dvou protonů, přičemž první je urychlen na 0,999998c a druhý na 0,99997c?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=1,672621.10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8384" y="6156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1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237626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6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Urychlovač částic LHC v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CERNu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má maximální energii na jeden svazek 3,5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Jakou rychlostí letí takto urychlený pion?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=134,976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2376264"/>
              </a:xfrm>
              <a:blipFill rotWithShape="1">
                <a:blip r:embed="rId2"/>
                <a:stretch>
                  <a:fillRect l="-2000" t="-3590" r="-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028384" y="6156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Konec 5. cvičení</a:t>
            </a:r>
            <a:endParaRPr lang="cs-CZ" sz="48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764010"/>
            <a:ext cx="6153150" cy="3105150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979712" y="2996952"/>
                <a:ext cx="27269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800" b="0" i="1" smtClean="0">
                          <a:latin typeface="Cambria Math"/>
                        </a:rPr>
                        <m:t>=0,137414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96952"/>
                <a:ext cx="272696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979712" y="3481844"/>
                <a:ext cx="4089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=0,137414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81844"/>
                <a:ext cx="40899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80075" y="4005064"/>
                <a:ext cx="2972224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0,137414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𝑢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75" y="4005064"/>
                <a:ext cx="2972224" cy="956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012787" y="5085184"/>
                <a:ext cx="33000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3, 0993.10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𝐻𝑧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87" y="5085184"/>
                <a:ext cx="330007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905000" y="1268760"/>
            <a:ext cx="7010400" cy="180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frekvenci bude mít foton při gama-rozpadu metastabilního neodymu 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156m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156,059536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základního stavu (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155,922122)?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1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376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dnech radioaktivní přeměny nám zůstalo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jader. Konstanta rozpadu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=1,292.10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 jsme měli původně jader?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4077072"/>
            <a:ext cx="7010400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a vlnovou délku má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rychlosti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0,84c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klidové hmotnosti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=9,1093.10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8384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8384" y="55079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6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45820" y="2996952"/>
                <a:ext cx="2576218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20" y="2996952"/>
                <a:ext cx="2576218" cy="896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123728" y="3973017"/>
                <a:ext cx="197451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73017"/>
                <a:ext cx="197451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123728" y="4906300"/>
                <a:ext cx="230806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906300"/>
                <a:ext cx="230806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477287" y="3140968"/>
                <a:ext cx="2040367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87" y="3140968"/>
                <a:ext cx="2040367" cy="561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508104" y="3913892"/>
                <a:ext cx="186563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913892"/>
                <a:ext cx="1865639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508104" y="4955347"/>
                <a:ext cx="3025059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7935,48 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55347"/>
                <a:ext cx="3025059" cy="561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484784"/>
            <a:ext cx="7010400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jader. Konstanta rozpadu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=1,446.10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má daný izotop fyzikální poločas rozpadu?</a:t>
            </a:r>
          </a:p>
        </p:txBody>
      </p:sp>
    </p:spTree>
    <p:extLst>
      <p:ext uri="{BB962C8B-B14F-4D97-AF65-F5344CB8AC3E}">
        <p14:creationId xmlns:p14="http://schemas.microsoft.com/office/powerpoint/2010/main" val="2905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23728" y="3193812"/>
                <a:ext cx="208159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93812"/>
                <a:ext cx="2081595" cy="54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123728" y="3757827"/>
                <a:ext cx="1890838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𝑁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757827"/>
                <a:ext cx="1890838" cy="5434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123728" y="4414073"/>
                <a:ext cx="3884590" cy="586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8,5.10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1,292.10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414073"/>
                <a:ext cx="3884590" cy="5869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164104" y="5210036"/>
                <a:ext cx="2984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1,5899.10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04" y="5210036"/>
                <a:ext cx="298453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905000" y="1196752"/>
            <a:ext cx="7010400" cy="2376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dnech radioaktivní přeměny nám zůstalo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jader. Konstanta rozpadu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=1,292.10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 jsme měli původně jader?</a:t>
            </a:r>
          </a:p>
        </p:txBody>
      </p:sp>
    </p:spTree>
    <p:extLst>
      <p:ext uri="{BB962C8B-B14F-4D97-AF65-F5344CB8AC3E}">
        <p14:creationId xmlns:p14="http://schemas.microsoft.com/office/powerpoint/2010/main" val="42152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9" grpId="0"/>
      <p:bldP spid="9" grpId="0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051720" y="2977788"/>
                <a:ext cx="1708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977788"/>
                <a:ext cx="17084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88496" y="270892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96" y="2708920"/>
                <a:ext cx="2211696" cy="1437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051720" y="4201924"/>
                <a:ext cx="44902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9,1093.10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.1,84302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01924"/>
                <a:ext cx="449020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051720" y="4777988"/>
                <a:ext cx="37135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1,67886.10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777988"/>
                <a:ext cx="371358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23728" y="5354052"/>
                <a:ext cx="1415836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354052"/>
                <a:ext cx="1415836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91936" y="5373216"/>
                <a:ext cx="1772152" cy="983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36" y="5373216"/>
                <a:ext cx="1772152" cy="983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364088" y="5301208"/>
                <a:ext cx="3804055" cy="1002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1,27755.10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−30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0,7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301208"/>
                <a:ext cx="3804055" cy="10025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739732" y="6362164"/>
                <a:ext cx="3264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1,5661.10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32" y="6362164"/>
                <a:ext cx="326499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907704" y="1268760"/>
            <a:ext cx="7010400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hmotnost a vlnovou délku má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rychlosti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0,84c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klidové hmotnosti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=9,1093.10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</a:p>
        </p:txBody>
      </p:sp>
    </p:spTree>
    <p:extLst>
      <p:ext uri="{BB962C8B-B14F-4D97-AF65-F5344CB8AC3E}">
        <p14:creationId xmlns:p14="http://schemas.microsoft.com/office/powerpoint/2010/main" val="26013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5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06024"/>
            <a:ext cx="6624736" cy="29207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energii bude mít alfa-částice (4,002603) při rozpadu francia 221 (221,014254) na astat 217 (217,0047188)? Uvažujme, že dceřiné jádro má nulou kinetickou energii.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411760" y="4182760"/>
                <a:ext cx="3141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800" b="0" i="1" smtClean="0">
                          <a:latin typeface="Cambria Math"/>
                        </a:rPr>
                        <m:t>=0,0069322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182760"/>
                <a:ext cx="314162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411760" y="4633972"/>
                <a:ext cx="3414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=0,0069322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33972"/>
                <a:ext cx="341497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652120" y="4614808"/>
                <a:ext cx="30243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614808"/>
                <a:ext cx="30243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555776" y="521003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1,036.10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10036"/>
                <a:ext cx="345638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3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6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907704" y="4572762"/>
                <a:ext cx="3116302" cy="571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72762"/>
                <a:ext cx="3116302" cy="5718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2852936"/>
                <a:ext cx="7010400" cy="172819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zákon zachování energie. Tudíž celková E je rovna součtu jednotlivých energií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52936"/>
                <a:ext cx="7010400" cy="1728192"/>
              </a:xfrm>
              <a:prstGeom prst="rect">
                <a:avLst/>
              </a:prstGeom>
              <a:blipFill rotWithShape="1">
                <a:blip r:embed="rId4"/>
                <a:stretch>
                  <a:fillRect l="-2261" t="-4947" b="-14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1907704" y="5281585"/>
                <a:ext cx="3393878" cy="578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81585"/>
                <a:ext cx="3393878" cy="5786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1268760"/>
            <a:ext cx="7236296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E srážky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=0,999998c 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=0,99997c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=1,672621.10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6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907704" y="2924944"/>
                <a:ext cx="4235134" cy="679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4235134" cy="679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07704" y="3501008"/>
                <a:ext cx="4586192" cy="679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01008"/>
                <a:ext cx="4586192" cy="6791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07704" y="4234774"/>
                <a:ext cx="5358582" cy="1858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2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34774"/>
                <a:ext cx="5358582" cy="18585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268760"/>
            <a:ext cx="7236296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E srážky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=0,999998c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=0,99997c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=1,672621.10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763688" y="2938630"/>
                <a:ext cx="7380312" cy="213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0,999998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0,999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99</m:t>
                                  </m:r>
                                  <m:r>
                                    <a:rPr lang="cs-CZ" sz="24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sz="2400" b="0" i="1" dirty="0" smtClean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38630"/>
                <a:ext cx="7380312" cy="21346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7704" y="5301208"/>
                <a:ext cx="3989361" cy="571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=5,6652635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301208"/>
                <a:ext cx="3989361" cy="5712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07704" y="5949280"/>
                <a:ext cx="3620991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=7,526794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949280"/>
                <a:ext cx="3620991" cy="5650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268760"/>
            <a:ext cx="7236296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E srážky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=0,999998c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=0,99997c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=1,672621.10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7704" y="3985900"/>
                <a:ext cx="398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=3,7852756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−16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85900"/>
                <a:ext cx="39893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907704" y="4705980"/>
                <a:ext cx="36270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=1,942899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05980"/>
                <a:ext cx="362708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07704" y="2938630"/>
                <a:ext cx="7010400" cy="92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0,99997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0,99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997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sz="2400" b="0" dirty="0" smtClean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38630"/>
                <a:ext cx="7010400" cy="929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1268760"/>
            <a:ext cx="7236296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E srážky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=0,999998c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=0,99997c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=1,672621.10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6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5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2677110" y="3800013"/>
                <a:ext cx="5405903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9,469693.10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10" y="3800013"/>
                <a:ext cx="5405903" cy="5650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195736" y="4417948"/>
                <a:ext cx="6284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5,910519.10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11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𝑒𝑉</m:t>
                      </m:r>
                      <m:r>
                        <a:rPr lang="cs-CZ" sz="2800" b="0" i="1" smtClean="0">
                          <a:latin typeface="Cambria Math"/>
                        </a:rPr>
                        <m:t>=591,0519 </m:t>
                      </m:r>
                      <m:r>
                        <a:rPr lang="cs-CZ" sz="2800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17948"/>
                <a:ext cx="628479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/>
              <p:cNvSpPr txBox="1"/>
              <p:nvPr/>
            </p:nvSpPr>
            <p:spPr>
              <a:xfrm>
                <a:off x="1835696" y="2996952"/>
                <a:ext cx="3770070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1,942899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96952"/>
                <a:ext cx="3770070" cy="5650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415505" y="2996952"/>
                <a:ext cx="3620991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=7,526794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05" y="2996952"/>
                <a:ext cx="3620991" cy="5650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1268760"/>
            <a:ext cx="7236296" cy="1728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E srážky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=0,999998c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=0,99997c 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=1,672621.10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340768"/>
                <a:ext cx="7010400" cy="194421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Maximální energie na jeden svazek 3,5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Jakou rychlostí letí takto urychlený pion?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=134,976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340768"/>
                <a:ext cx="7010400" cy="1944216"/>
              </a:xfrm>
              <a:blipFill rotWithShape="1">
                <a:blip r:embed="rId4"/>
                <a:stretch>
                  <a:fillRect l="-2000" t="-4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26606" y="3257356"/>
                <a:ext cx="7211141" cy="275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sz="28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06" y="3257356"/>
                <a:ext cx="7211141" cy="27545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3762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alfa-částice (4,002603) při rozpadu francia 221 (221,014254) na astat 217 (217,0047188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 Uvažujme, že dceřiné jádro má nulou kinetickou energii.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38517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1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438977" y="3068960"/>
                <a:ext cx="3941335" cy="1036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i="1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77" y="3068960"/>
                <a:ext cx="3941335" cy="1036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843808" y="4121452"/>
                <a:ext cx="5538952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i="1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)(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cs-CZ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121452"/>
                <a:ext cx="5538952" cy="53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763688" y="4869160"/>
                <a:ext cx="7315914" cy="53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cs-CZ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869160"/>
                <a:ext cx="7315914" cy="53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215" y="5489604"/>
                <a:ext cx="3592073" cy="1069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15" y="5489604"/>
                <a:ext cx="3592073" cy="10697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05000" y="1340768"/>
                <a:ext cx="7010400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7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Maximální energie na jeden svazek 3,5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Jakou rychlostí letí takto urychlený pion?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cs-CZ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=134,976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</m:num>
                      <m:den>
                        <m:sSup>
                          <m:sSupPr>
                            <m:ctrlPr>
                              <a:rPr lang="cs-CZ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340768"/>
                <a:ext cx="7010400" cy="1944216"/>
              </a:xfrm>
              <a:prstGeom prst="rect">
                <a:avLst/>
              </a:prstGeom>
              <a:blipFill rotWithShape="1">
                <a:blip r:embed="rId9"/>
                <a:stretch>
                  <a:fillRect l="-2000" t="-4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6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23728" y="3151308"/>
                <a:ext cx="6504153" cy="10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cs-CZ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51308"/>
                <a:ext cx="6504153" cy="10758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51720" y="4221088"/>
                <a:ext cx="6922857" cy="89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=134,976</m:t>
                      </m:r>
                      <m:f>
                        <m:fPr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𝑀𝑒𝑉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8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1,34976.10</m:t>
                          </m:r>
                        </m:e>
                        <m:sup>
                          <m:r>
                            <a:rPr lang="cs-CZ" sz="28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sz="2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eV</m:t>
                      </m:r>
                      <m:r>
                        <a:rPr lang="cs-CZ" sz="2800" b="0" i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cs-CZ" sz="28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21088"/>
                <a:ext cx="6922857" cy="8990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779768" y="5145157"/>
                <a:ext cx="5248616" cy="1308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1,821852.10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16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12,25.10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68" y="5145157"/>
                <a:ext cx="5248616" cy="13081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340768"/>
                <a:ext cx="7010400" cy="194421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Maximální energie na jeden svazek 3,5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Jakou rychlostí letí takto urychlený pion?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=134,976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340768"/>
                <a:ext cx="7010400" cy="1944216"/>
              </a:xfrm>
              <a:blipFill rotWithShape="1">
                <a:blip r:embed="rId8"/>
                <a:stretch>
                  <a:fillRect l="-2000" t="-4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691680" y="3131255"/>
                <a:ext cx="7466981" cy="1739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8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1,821852.10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16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12,25.10</m:t>
                                  </m:r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sz="28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1,48722.10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=0,999999998512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1255"/>
                <a:ext cx="7466981" cy="17390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275856" y="5354052"/>
                <a:ext cx="4705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=0,999999999256389</m:t>
                      </m:r>
                      <m:sSup>
                        <m:sSup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54052"/>
                <a:ext cx="47057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340768"/>
                <a:ext cx="7010400" cy="194421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Maximální energie na jeden svazek 3,5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Jakou rychlostí letí takto urychlený pion?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=134,976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340768"/>
                <a:ext cx="7010400" cy="1944216"/>
              </a:xfrm>
              <a:blipFill rotWithShape="1">
                <a:blip r:embed="rId7"/>
                <a:stretch>
                  <a:fillRect l="-2000" t="-4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5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0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 částic z pohledu kvantové fyziky není jednoduchý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popis stavu soustavy se používá vlnová funkce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obecně o komplexní veličinu a její druhá mocnina je úměrná pravděpodobnosti výskytu systému v určitém stavu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neprovádíme měření, tak nevíme v jakém stavu se systém nachází (viz Stern-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Gerlachovi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experimenty)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schopni pouze určit pravděpodobnost s jakou se v daný okamžik systém nachází, ale dokud neprovedeme měření (přístroj nebude interagovat se systémem) nevíme o stavu systému nic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dvoj štěrbinovém experimentu s jedním elektronem nevíme, kterou štěrbinou elektron prošel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 se nachází současně ve dvou stavech, kdy prošel buď štěrbinou A nebo štěrbinou B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ve stavu superpozice obou stavů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Dokud nebudeme chtít určit, kterou štěrbinou skutečně elektron prošel, budeme na stínítku vidět interferenční obrazec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Jakmile jakýmkoliv způsobem určíme, kudy elektron prošel, narušíme superpozici obou stavů (dojde k tzv. kolapsu vlnové funkce) a vlnové funkce elektronu bude určena jedním stavem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426170"/>
          </a:xfrm>
        </p:spPr>
        <p:txBody>
          <a:bodyPr/>
          <a:lstStyle/>
          <a:p>
            <a:r>
              <a:rPr lang="cs-CZ" dirty="0" err="1" smtClean="0"/>
              <a:t>Schödinger</a:t>
            </a:r>
            <a:r>
              <a:rPr lang="cs-CZ" dirty="0" smtClean="0"/>
              <a:t> a kočka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5000" y="1772817"/>
            <a:ext cx="7239000" cy="48245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 to platí pro částice mikrosvěta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to je pro makrosvět a kde končí mikrosvět a začíná makrosvět?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 otázku si položil i Erwin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(1935) a formuloval myšlenkový experiment (nikdy jej skutečně neuskutečnil)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3127</TotalTime>
  <Words>2977</Words>
  <Application>Microsoft Office PowerPoint</Application>
  <PresentationFormat>Předvádění na obrazovce (4:3)</PresentationFormat>
  <Paragraphs>258</Paragraphs>
  <Slides>43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Motiv1fyzika</vt:lpstr>
      <vt:lpstr>Radiologická fyzika a  radiobiologie   5. cvičení</vt:lpstr>
      <vt:lpstr>Opakování </vt:lpstr>
      <vt:lpstr>Opakování </vt:lpstr>
      <vt:lpstr>Opakování 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Schödinger a kočka</vt:lpstr>
      <vt:lpstr>Prezentace aplikace PowerPoint</vt:lpstr>
      <vt:lpstr>Pauza</vt:lpstr>
      <vt:lpstr>Werner Heisenberg</vt:lpstr>
      <vt:lpstr>Werner Heisenberg</vt:lpstr>
      <vt:lpstr>Werner Heisenberg</vt:lpstr>
      <vt:lpstr>Werner Heisenberg</vt:lpstr>
      <vt:lpstr>Werner Heisenberg</vt:lpstr>
      <vt:lpstr>Werner Heisenberg</vt:lpstr>
      <vt:lpstr>Werner Heisenberg</vt:lpstr>
      <vt:lpstr>Výpočet </vt:lpstr>
      <vt:lpstr>Výpočet </vt:lpstr>
      <vt:lpstr>Konec 5. cvičení</vt:lpstr>
      <vt:lpstr>Dodatky 1</vt:lpstr>
      <vt:lpstr>Dodatky 2</vt:lpstr>
      <vt:lpstr>Dodatky 3</vt:lpstr>
      <vt:lpstr>Dodatky 4</vt:lpstr>
      <vt:lpstr>Dodatky 5</vt:lpstr>
      <vt:lpstr>Dodatky 6</vt:lpstr>
      <vt:lpstr>Dodatky 6</vt:lpstr>
      <vt:lpstr>Dodatky 6</vt:lpstr>
      <vt:lpstr>Dodatky 6</vt:lpstr>
      <vt:lpstr>Dodatky 6</vt:lpstr>
      <vt:lpstr>Dodatky 7</vt:lpstr>
      <vt:lpstr>Dodatky 7</vt:lpstr>
      <vt:lpstr>Dodatky 7</vt:lpstr>
      <vt:lpstr>Dodatky 7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242</cp:revision>
  <dcterms:created xsi:type="dcterms:W3CDTF">2015-01-26T14:14:45Z</dcterms:created>
  <dcterms:modified xsi:type="dcterms:W3CDTF">2015-10-27T19:55:52Z</dcterms:modified>
</cp:coreProperties>
</file>