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8" r:id="rId3"/>
    <p:sldId id="259" r:id="rId4"/>
    <p:sldId id="257" r:id="rId5"/>
    <p:sldId id="261" r:id="rId6"/>
    <p:sldId id="262" r:id="rId7"/>
    <p:sldId id="271" r:id="rId8"/>
    <p:sldId id="263" r:id="rId9"/>
    <p:sldId id="264" r:id="rId10"/>
    <p:sldId id="268" r:id="rId11"/>
    <p:sldId id="269" r:id="rId12"/>
    <p:sldId id="270" r:id="rId13"/>
    <p:sldId id="260" r:id="rId14"/>
    <p:sldId id="266" r:id="rId15"/>
    <p:sldId id="267" r:id="rId16"/>
    <p:sldId id="272" r:id="rId17"/>
    <p:sldId id="273" r:id="rId18"/>
    <p:sldId id="279" r:id="rId19"/>
    <p:sldId id="274" r:id="rId20"/>
    <p:sldId id="280" r:id="rId21"/>
    <p:sldId id="281" r:id="rId22"/>
    <p:sldId id="265" r:id="rId23"/>
    <p:sldId id="275" r:id="rId24"/>
    <p:sldId id="276" r:id="rId25"/>
    <p:sldId id="277" r:id="rId26"/>
    <p:sldId id="278" r:id="rId27"/>
    <p:sldId id="28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73" autoAdjust="0"/>
  </p:normalViewPr>
  <p:slideViewPr>
    <p:cSldViewPr>
      <p:cViewPr varScale="1">
        <p:scale>
          <a:sx n="60" d="100"/>
          <a:sy n="60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11B23-F84B-4E27-B807-055E801E2C55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98F1E-6E00-40BF-895F-FC1F44E4A8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46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Odvození, že 1m/s</a:t>
            </a:r>
            <a:r>
              <a:rPr lang="cs-CZ" baseline="0" dirty="0" smtClean="0"/>
              <a:t> je 3,6km/h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98F1E-6E00-40BF-895F-FC1F44E4A8D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28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Odvození + dát příklad</a:t>
            </a:r>
            <a:r>
              <a:rPr lang="cs-CZ" baseline="0" dirty="0" smtClean="0"/>
              <a:t> se spotřebou, když známe příkon spotřebiče (žárovka 40W, </a:t>
            </a:r>
            <a:r>
              <a:rPr lang="cs-CZ" baseline="0" dirty="0" err="1" smtClean="0"/>
              <a:t>rychlovarka</a:t>
            </a:r>
            <a:r>
              <a:rPr lang="cs-CZ" baseline="0" dirty="0" smtClean="0"/>
              <a:t> 2000W, LED žárovka 4W, PC 400W, notebook 50W…)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98F1E-6E00-40BF-895F-FC1F44E4A8D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179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98F1E-6E00-40BF-895F-FC1F44E4A8D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76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C82FF0F-8820-4A30-8662-BAF3E5D6D4D5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2FF0F-8820-4A30-8662-BAF3E5D6D4D5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C82FF0F-8820-4A30-8662-BAF3E5D6D4D5}" type="datetimeFigureOut">
              <a:rPr lang="cs-CZ" smtClean="0"/>
              <a:t>1. 10. 2015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3BEB3F-677E-44B5-9C47-2963D9D5ED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" Target="slide23.xml"/><Relationship Id="rId9" Type="http://schemas.openxmlformats.org/officeDocument/2006/relationships/slide" Target="slide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764704"/>
            <a:ext cx="6858000" cy="5112568"/>
          </a:xfrm>
        </p:spPr>
        <p:txBody>
          <a:bodyPr/>
          <a:lstStyle/>
          <a:p>
            <a:pPr algn="ctr"/>
            <a:r>
              <a:rPr lang="cs-CZ" dirty="0"/>
              <a:t>Radiologická fyzika 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radiobiologie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1. cvičení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653136"/>
            <a:ext cx="1944216" cy="19442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r="25699"/>
          <a:stretch/>
        </p:blipFill>
        <p:spPr>
          <a:xfrm>
            <a:off x="7128488" y="4509120"/>
            <a:ext cx="1836000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12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jednotkami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224136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Úkol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J = ?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MNm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208560" y="2708920"/>
            <a:ext cx="3443560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=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F.s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J =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N.m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208560" y="3284984"/>
            <a:ext cx="2867496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J = 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MNm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66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jednotkami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224136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Úkol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MWmin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? J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208560" y="2708920"/>
            <a:ext cx="5603800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= P/t 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W = J/s   J = Ws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208560" y="3284984"/>
            <a:ext cx="4019624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MWmin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Wmin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208560" y="3861048"/>
            <a:ext cx="2363440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min = 60 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208560" y="4437112"/>
            <a:ext cx="6192688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MWmin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60 . 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Ws = 6 . 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69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jednotkami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224136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Úkol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m/s = ? Mm/rok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248006" y="2708920"/>
            <a:ext cx="5603800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m/s = 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Mm/s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248006" y="3284984"/>
            <a:ext cx="6467896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s = 1/3600/365 s = 0,7802 . 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rok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248006" y="3861048"/>
            <a:ext cx="6192688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1/s = 1,2816 . 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1/rok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248006" y="4437112"/>
            <a:ext cx="6192688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m/s = 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1,2816 . 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Mm/rok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248006" y="5013176"/>
            <a:ext cx="6192688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m/s = 1,2816 Mm/rok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89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Matematické minimum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576064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Sčítání mocnin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195736" y="3212976"/>
            <a:ext cx="6192688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00 100 000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195736" y="2060848"/>
            <a:ext cx="6192688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 .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195736" y="2636912"/>
            <a:ext cx="6192688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3 . 10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+ 7 .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 .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16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Matematické minimum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576064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Násobení mocnin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2195736" y="3212976"/>
            <a:ext cx="6192688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195736" y="2060848"/>
            <a:ext cx="6192688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+6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195736" y="2636912"/>
            <a:ext cx="6192688" cy="5760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3 . 10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7 . 10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1457908" y="3789040"/>
                <a:ext cx="7668344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2.</m:t>
                      </m:r>
                      <m:sSub>
                        <m:sSub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=2. 6,023 . 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23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𝑚𝑜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=1,2046 . 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24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𝑚𝑜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908" y="3789040"/>
                <a:ext cx="7668344" cy="57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388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Matematické minimum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576064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Mocnění mocnin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2195736" y="3212976"/>
                <a:ext cx="6192688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cs-CZ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b="0" i="1" smtClean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10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3.8.4.2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24.8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192</m:t>
                          </m:r>
                        </m:sup>
                      </m:sSup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212976"/>
                <a:ext cx="6192688" cy="57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2195736" y="2060848"/>
                <a:ext cx="6192688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cs-CZ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(10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4.5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20</m:t>
                          </m:r>
                        </m:sup>
                      </m:sSup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060848"/>
                <a:ext cx="6192688" cy="5760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2195736" y="2636912"/>
                <a:ext cx="6192688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7 . 10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=49 . 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=4,9 . 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636912"/>
                <a:ext cx="6192688" cy="5760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354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Matematické minimum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ástupný symbol pro obsah 2"/>
              <p:cNvSpPr txBox="1">
                <a:spLocks/>
              </p:cNvSpPr>
              <p:nvPr/>
            </p:nvSpPr>
            <p:spPr>
              <a:xfrm>
                <a:off x="2195736" y="2204864"/>
                <a:ext cx="4248472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2,87 . 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17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. 0,33 . 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204864"/>
                <a:ext cx="4248472" cy="57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2"/>
              <p:cNvSpPr txBox="1">
                <a:spLocks/>
              </p:cNvSpPr>
              <p:nvPr/>
            </p:nvSpPr>
            <p:spPr>
              <a:xfrm>
                <a:off x="2195736" y="2852936"/>
                <a:ext cx="2808312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1,6023 . 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7,564 . 10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sup>
                          </m:sSup>
                        </m:den>
                      </m:f>
                      <m:r>
                        <a:rPr lang="cs-CZ" b="0" i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852936"/>
                <a:ext cx="2808312" cy="10801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/>
              <p:cNvSpPr txBox="1">
                <a:spLocks/>
              </p:cNvSpPr>
              <p:nvPr/>
            </p:nvSpPr>
            <p:spPr>
              <a:xfrm>
                <a:off x="5036607" y="3122966"/>
                <a:ext cx="3723694" cy="59406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2,1183 . 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11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607" y="3122966"/>
                <a:ext cx="3723694" cy="5940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2"/>
              <p:cNvSpPr txBox="1">
                <a:spLocks/>
              </p:cNvSpPr>
              <p:nvPr/>
            </p:nvSpPr>
            <p:spPr>
              <a:xfrm>
                <a:off x="6372200" y="2204864"/>
                <a:ext cx="2160240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9,471 . 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204864"/>
                <a:ext cx="2160240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2"/>
              <p:cNvSpPr txBox="1">
                <a:spLocks/>
              </p:cNvSpPr>
              <p:nvPr/>
            </p:nvSpPr>
            <p:spPr>
              <a:xfrm>
                <a:off x="2195736" y="4015177"/>
                <a:ext cx="2808312" cy="10801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7,876 . 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−13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5,23 . 10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−8</m:t>
                              </m:r>
                            </m:sup>
                          </m:sSup>
                        </m:den>
                      </m:f>
                      <m:r>
                        <a:rPr lang="cs-CZ" b="0" i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015177"/>
                <a:ext cx="2808312" cy="10801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ástupný symbol pro obsah 2"/>
              <p:cNvSpPr txBox="1">
                <a:spLocks/>
              </p:cNvSpPr>
              <p:nvPr/>
            </p:nvSpPr>
            <p:spPr>
              <a:xfrm>
                <a:off x="5014903" y="4258204"/>
                <a:ext cx="3723694" cy="59406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,5059 . </m:t>
                      </m:r>
                      <m:sSup>
                        <m:sSup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−5</m:t>
                          </m:r>
                        </m:sup>
                      </m:sSup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cs-CZ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903" y="4258204"/>
                <a:ext cx="3723694" cy="5940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225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Matematické minimum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1533361"/>
            <a:ext cx="7010400" cy="648072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Úpravy jednoduchých rovnic (vyjádři x)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ástupný symbol pro obsah 2"/>
              <p:cNvSpPr txBox="1">
                <a:spLocks/>
              </p:cNvSpPr>
              <p:nvPr/>
            </p:nvSpPr>
            <p:spPr>
              <a:xfrm>
                <a:off x="2051720" y="2132856"/>
                <a:ext cx="6624736" cy="86409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cs-CZ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cs-CZ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cs-CZ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cs-CZ" sz="36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  <m:r>
                        <a:rPr lang="cs-CZ" sz="3600" b="0" i="1" smtClean="0">
                          <a:latin typeface="Cambria Math"/>
                          <a:cs typeface="Times New Roman" panose="02020603050405020304" pitchFamily="18" charset="0"/>
                        </a:rPr>
                        <m:t>=5</m:t>
                      </m:r>
                      <m:r>
                        <a:rPr lang="cs-CZ" sz="3600" b="0" i="1" smtClean="0"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cs-CZ" sz="3600" b="0" i="1" smtClean="0">
                          <a:latin typeface="Cambria Math"/>
                          <a:cs typeface="Times New Roman" panose="02020603050405020304" pitchFamily="18" charset="0"/>
                        </a:rPr>
                        <m:t>−8</m:t>
                      </m:r>
                      <m:r>
                        <a:rPr lang="cs-CZ" sz="3600" b="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132856"/>
                <a:ext cx="6624736" cy="8640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ástupný symbol pro obsah 2"/>
          <p:cNvSpPr txBox="1">
            <a:spLocks/>
          </p:cNvSpPr>
          <p:nvPr/>
        </p:nvSpPr>
        <p:spPr>
          <a:xfrm>
            <a:off x="7092280" y="2348880"/>
            <a:ext cx="1814009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.4h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ástupný symbol pro obsah 2"/>
              <p:cNvSpPr txBox="1">
                <a:spLocks/>
              </p:cNvSpPr>
              <p:nvPr/>
            </p:nvSpPr>
            <p:spPr>
              <a:xfrm>
                <a:off x="2051720" y="2996952"/>
                <a:ext cx="6624736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+4=</m:t>
                      </m:r>
                      <m:d>
                        <m:d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−8</m:t>
                          </m:r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.4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h</m:t>
                      </m:r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996952"/>
                <a:ext cx="6624736" cy="5040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ástupný symbol pro obsah 2"/>
              <p:cNvSpPr txBox="1">
                <a:spLocks/>
              </p:cNvSpPr>
              <p:nvPr/>
            </p:nvSpPr>
            <p:spPr>
              <a:xfrm>
                <a:off x="2051720" y="3501256"/>
                <a:ext cx="6624736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+4=20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𝑖h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−32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𝑥h</m:t>
                      </m:r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501256"/>
                <a:ext cx="6624736" cy="5040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ástupný symbol pro obsah 2"/>
          <p:cNvSpPr txBox="1">
            <a:spLocks/>
          </p:cNvSpPr>
          <p:nvPr/>
        </p:nvSpPr>
        <p:spPr>
          <a:xfrm>
            <a:off x="7092280" y="3501008"/>
            <a:ext cx="1944216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+32xh -4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ástupný symbol pro obsah 2"/>
              <p:cNvSpPr txBox="1">
                <a:spLocks/>
              </p:cNvSpPr>
              <p:nvPr/>
            </p:nvSpPr>
            <p:spPr>
              <a:xfrm>
                <a:off x="2051720" y="4005312"/>
                <a:ext cx="6624736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+32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𝑥h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=20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𝑖h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−4</m:t>
                      </m:r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005312"/>
                <a:ext cx="6624736" cy="5040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ástupný symbol pro obsah 2"/>
              <p:cNvSpPr txBox="1">
                <a:spLocks/>
              </p:cNvSpPr>
              <p:nvPr/>
            </p:nvSpPr>
            <p:spPr>
              <a:xfrm>
                <a:off x="2048764" y="4509368"/>
                <a:ext cx="6624736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(7+32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)=20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𝑖h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−4</m:t>
                      </m:r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764" y="4509368"/>
                <a:ext cx="6624736" cy="50405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ástupný symbol pro obsah 2"/>
          <p:cNvSpPr txBox="1">
            <a:spLocks/>
          </p:cNvSpPr>
          <p:nvPr/>
        </p:nvSpPr>
        <p:spPr>
          <a:xfrm>
            <a:off x="7092280" y="4509120"/>
            <a:ext cx="1944216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/(7+32h)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ástupný symbol pro obsah 2"/>
              <p:cNvSpPr txBox="1">
                <a:spLocks/>
              </p:cNvSpPr>
              <p:nvPr/>
            </p:nvSpPr>
            <p:spPr>
              <a:xfrm>
                <a:off x="2048764" y="5013424"/>
                <a:ext cx="6624736" cy="8638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20</m:t>
                          </m:r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𝑖h</m:t>
                          </m:r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7+32</m:t>
                          </m:r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764" y="5013424"/>
                <a:ext cx="6624736" cy="86384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ástupný symbol pro obsah 2"/>
          <p:cNvSpPr txBox="1">
            <a:spLocks/>
          </p:cNvSpPr>
          <p:nvPr/>
        </p:nvSpPr>
        <p:spPr>
          <a:xfrm>
            <a:off x="7446029" y="4082132"/>
            <a:ext cx="1106507" cy="3602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Podrobněji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93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Matematické minimum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1533360"/>
            <a:ext cx="7010400" cy="1319575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Úpravy jednoduchých rovnic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Uprav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ástupný symbol pro obsah 2"/>
              <p:cNvSpPr txBox="1">
                <a:spLocks/>
              </p:cNvSpPr>
              <p:nvPr/>
            </p:nvSpPr>
            <p:spPr>
              <a:xfrm>
                <a:off x="2042847" y="2420888"/>
                <a:ext cx="6624736" cy="86409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+5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847" y="2420888"/>
                <a:ext cx="6624736" cy="8640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ástupný symbol pro obsah 2"/>
              <p:cNvSpPr txBox="1">
                <a:spLocks/>
              </p:cNvSpPr>
              <p:nvPr/>
            </p:nvSpPr>
            <p:spPr>
              <a:xfrm>
                <a:off x="2042847" y="3284984"/>
                <a:ext cx="6624736" cy="86409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+5</m:t>
                              </m:r>
                              <m:r>
                                <a:rPr lang="cs-CZ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847" y="3284984"/>
                <a:ext cx="6624736" cy="8640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ástupný symbol pro obsah 2"/>
          <p:cNvSpPr txBox="1">
            <a:spLocks/>
          </p:cNvSpPr>
          <p:nvPr/>
        </p:nvSpPr>
        <p:spPr>
          <a:xfrm>
            <a:off x="7164288" y="2636912"/>
            <a:ext cx="1656184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krácení x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Zástupný symbol pro obsah 2"/>
          <p:cNvSpPr txBox="1">
            <a:spLocks/>
          </p:cNvSpPr>
          <p:nvPr/>
        </p:nvSpPr>
        <p:spPr>
          <a:xfrm>
            <a:off x="7171205" y="3501008"/>
            <a:ext cx="1656184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×3</a:t>
            </a:r>
            <a:r>
              <a:rPr lang="el-G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×3x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ástupný symbol pro obsah 2"/>
              <p:cNvSpPr txBox="1">
                <a:spLocks/>
              </p:cNvSpPr>
              <p:nvPr/>
            </p:nvSpPr>
            <p:spPr>
              <a:xfrm>
                <a:off x="2042847" y="4149080"/>
                <a:ext cx="6624736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cs-CZ" sz="25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5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+25</m:t>
                          </m:r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d>
                      <m:r>
                        <a:rPr lang="cs-CZ" sz="25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cs-CZ" sz="25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847" y="4149080"/>
                <a:ext cx="6624736" cy="5040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ástupný symbol pro obsah 2"/>
              <p:cNvSpPr txBox="1">
                <a:spLocks/>
              </p:cNvSpPr>
              <p:nvPr/>
            </p:nvSpPr>
            <p:spPr>
              <a:xfrm>
                <a:off x="2042847" y="4653136"/>
                <a:ext cx="6624736" cy="86409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sz="25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+25</m:t>
                              </m:r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847" y="4653136"/>
                <a:ext cx="6624736" cy="8640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ástupný symbol pro obsah 2"/>
          <p:cNvSpPr txBox="1">
            <a:spLocks/>
          </p:cNvSpPr>
          <p:nvPr/>
        </p:nvSpPr>
        <p:spPr>
          <a:xfrm>
            <a:off x="7164288" y="4149080"/>
            <a:ext cx="1656184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÷24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Zástupný symbol pro obsah 2"/>
          <p:cNvSpPr txBox="1">
            <a:spLocks/>
          </p:cNvSpPr>
          <p:nvPr/>
        </p:nvSpPr>
        <p:spPr>
          <a:xfrm>
            <a:off x="7164288" y="4869160"/>
            <a:ext cx="1656184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krácení √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ástupný symbol pro obsah 2"/>
              <p:cNvSpPr txBox="1">
                <a:spLocks/>
              </p:cNvSpPr>
              <p:nvPr/>
            </p:nvSpPr>
            <p:spPr>
              <a:xfrm>
                <a:off x="2042847" y="5517232"/>
                <a:ext cx="6624736" cy="86409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sz="25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cs-CZ" sz="25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5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cs-CZ" sz="25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5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  <m:r>
                                    <a:rPr lang="cs-CZ" sz="25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cs-CZ" sz="25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+25</m:t>
                                  </m:r>
                                  <m:r>
                                    <a:rPr lang="cs-CZ" sz="25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cs-CZ" sz="25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cs-CZ" sz="25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847" y="5517232"/>
                <a:ext cx="6624736" cy="864096"/>
              </a:xfrm>
              <a:prstGeom prst="rect">
                <a:avLst/>
              </a:prstGeom>
              <a:blipFill rotWithShape="1">
                <a:blip r:embed="rId6"/>
                <a:stretch>
                  <a:fillRect b="-366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39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Matematické minimum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1533361"/>
            <a:ext cx="7010400" cy="64807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Úpravy exponenciálních rovnic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ástupný symbol pro obsah 2"/>
              <p:cNvSpPr txBox="1">
                <a:spLocks/>
              </p:cNvSpPr>
              <p:nvPr/>
            </p:nvSpPr>
            <p:spPr>
              <a:xfrm>
                <a:off x="2051720" y="2132856"/>
                <a:ext cx="6624736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−6</m:t>
                          </m:r>
                        </m:sup>
                      </m:sSup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=3098</m:t>
                      </m:r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132856"/>
                <a:ext cx="6624736" cy="50405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ástupný symbol pro obsah 2"/>
          <p:cNvSpPr txBox="1">
            <a:spLocks/>
          </p:cNvSpPr>
          <p:nvPr/>
        </p:nvSpPr>
        <p:spPr>
          <a:xfrm>
            <a:off x="7066656" y="2168860"/>
            <a:ext cx="1814009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log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2051720" y="2636912"/>
                <a:ext cx="6624736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−6=</m:t>
                      </m:r>
                      <m:func>
                        <m:func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5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3098</m:t>
                          </m:r>
                        </m:e>
                      </m:func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636912"/>
                <a:ext cx="6624736" cy="5040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2843808" y="2708796"/>
            <a:ext cx="1106507" cy="3602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Podrobněji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2051720" y="3140968"/>
                <a:ext cx="66247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cs-CZ" sz="2800" i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sz="2800" i="1">
                          <a:latin typeface="Cambria Math"/>
                          <a:cs typeface="Times New Roman" panose="02020603050405020304" pitchFamily="18" charset="0"/>
                        </a:rPr>
                        <m:t>=6+</m:t>
                      </m:r>
                      <m:func>
                        <m:funcPr>
                          <m:ctrlPr>
                            <a:rPr lang="cs-CZ" sz="2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>
                              <a:latin typeface="Cambria Math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cs-CZ" sz="2800" i="1">
                              <a:latin typeface="Cambria Math"/>
                              <a:cs typeface="Times New Roman" panose="02020603050405020304" pitchFamily="18" charset="0"/>
                            </a:rPr>
                            <m:t>3098</m:t>
                          </m:r>
                        </m:e>
                      </m:func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140968"/>
                <a:ext cx="662473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2"/>
          <p:cNvSpPr txBox="1">
            <a:spLocks/>
          </p:cNvSpPr>
          <p:nvPr/>
        </p:nvSpPr>
        <p:spPr>
          <a:xfrm>
            <a:off x="7066655" y="2708920"/>
            <a:ext cx="1814009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+6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7066654" y="3212976"/>
            <a:ext cx="1814009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÷2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2051720" y="3664188"/>
                <a:ext cx="6624736" cy="822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sz="250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5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5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cs-CZ" sz="25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(6+</m:t>
                              </m:r>
                              <m:r>
                                <m:rPr>
                                  <m:sty m:val="p"/>
                                </m:rPr>
                                <a:rPr lang="cs-CZ" sz="25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cs-CZ" sz="25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3098)</m:t>
                              </m:r>
                            </m:e>
                          </m:func>
                        </m:num>
                        <m:den>
                          <m:r>
                            <a:rPr lang="cs-CZ" sz="25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664188"/>
                <a:ext cx="6624736" cy="8225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2051720" y="4486785"/>
                <a:ext cx="6624736" cy="812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sz="2500" i="1" smtClean="0">
                          <a:latin typeface="Cambria Math"/>
                          <a:cs typeface="Times New Roman" panose="02020603050405020304" pitchFamily="18" charset="0"/>
                        </a:rPr>
                        <m:t>=3+</m:t>
                      </m:r>
                      <m:f>
                        <m:f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cs-CZ" sz="25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500">
                              <a:latin typeface="Cambria Math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cs-CZ" sz="2500" i="1">
                              <a:latin typeface="Cambria Math"/>
                              <a:cs typeface="Times New Roman" panose="02020603050405020304" pitchFamily="18" charset="0"/>
                            </a:rPr>
                            <m:t>3098</m:t>
                          </m:r>
                        </m:e>
                      </m:func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486785"/>
                <a:ext cx="6624736" cy="8125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2051720" y="5299380"/>
                <a:ext cx="6624736" cy="573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sz="2800" i="1" smtClean="0">
                          <a:latin typeface="Cambria Math"/>
                          <a:cs typeface="Times New Roman" panose="02020603050405020304" pitchFamily="18" charset="0"/>
                        </a:rPr>
                        <m:t>=3+</m:t>
                      </m:r>
                      <m:func>
                        <m:funcPr>
                          <m:ctrlPr>
                            <a:rPr lang="cs-CZ" sz="2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>
                              <a:latin typeface="Cambria Math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cs-CZ" sz="280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3098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299380"/>
                <a:ext cx="6624736" cy="5739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ástupný symbol pro obsah 2"/>
          <p:cNvSpPr txBox="1">
            <a:spLocks/>
          </p:cNvSpPr>
          <p:nvPr/>
        </p:nvSpPr>
        <p:spPr>
          <a:xfrm>
            <a:off x="2627784" y="5406206"/>
            <a:ext cx="1106507" cy="3602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Podrobněji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95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6" grpId="0"/>
      <p:bldP spid="7" grpId="0"/>
      <p:bldP spid="5" grpId="0"/>
      <p:bldP spid="10" grpId="0"/>
      <p:bldP spid="11" grpId="0"/>
      <p:bldP spid="13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Vstupní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test máte 90 minut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Pouze 1 nebo žádná správná odpověď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ody se neodečítají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51" y="4293096"/>
            <a:ext cx="2659631" cy="20638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4293096"/>
            <a:ext cx="2751832" cy="2063874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>
            <a:off x="4716016" y="5325033"/>
            <a:ext cx="1152128" cy="0"/>
          </a:xfrm>
          <a:prstGeom prst="straightConnector1">
            <a:avLst/>
          </a:prstGeom>
          <a:ln w="1301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32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Matematické minimum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1533360"/>
            <a:ext cx="7010400" cy="1247567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Úpravy exponenciálních rovnic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Uprav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ástupný symbol pro obsah 2"/>
              <p:cNvSpPr txBox="1">
                <a:spLocks/>
              </p:cNvSpPr>
              <p:nvPr/>
            </p:nvSpPr>
            <p:spPr>
              <a:xfrm>
                <a:off x="2051720" y="1988840"/>
                <a:ext cx="6624736" cy="7200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p>
                          <m:f>
                            <m:f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=8</m:t>
                      </m:r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988840"/>
                <a:ext cx="6624736" cy="7200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ástupný symbol pro obsah 2"/>
          <p:cNvSpPr txBox="1">
            <a:spLocks/>
          </p:cNvSpPr>
          <p:nvPr/>
        </p:nvSpPr>
        <p:spPr>
          <a:xfrm>
            <a:off x="7066656" y="2204864"/>
            <a:ext cx="1814009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log</a:t>
            </a:r>
            <a:r>
              <a:rPr lang="cs-CZ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ástupný symbol pro obsah 2"/>
              <p:cNvSpPr txBox="1">
                <a:spLocks/>
              </p:cNvSpPr>
              <p:nvPr/>
            </p:nvSpPr>
            <p:spPr>
              <a:xfrm>
                <a:off x="2051720" y="2420888"/>
                <a:ext cx="6624736" cy="7200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−2=</m:t>
                      </m:r>
                      <m:func>
                        <m:func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5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func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420888"/>
                <a:ext cx="6624736" cy="720080"/>
              </a:xfrm>
              <a:prstGeom prst="rect">
                <a:avLst/>
              </a:prstGeom>
              <a:blipFill rotWithShape="1">
                <a:blip r:embed="rId3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ástupný symbol pro obsah 2"/>
          <p:cNvSpPr txBox="1">
            <a:spLocks/>
          </p:cNvSpPr>
          <p:nvPr/>
        </p:nvSpPr>
        <p:spPr>
          <a:xfrm>
            <a:off x="7078471" y="2636912"/>
            <a:ext cx="1814009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(+2) ×3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ástupný symbol pro obsah 2"/>
              <p:cNvSpPr txBox="1">
                <a:spLocks/>
              </p:cNvSpPr>
              <p:nvPr/>
            </p:nvSpPr>
            <p:spPr>
              <a:xfrm>
                <a:off x="2051720" y="3212976"/>
                <a:ext cx="6624736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=6+3</m:t>
                      </m:r>
                      <m:func>
                        <m:func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5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func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212976"/>
                <a:ext cx="6624736" cy="5040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ástupný symbol pro obsah 2"/>
          <p:cNvSpPr txBox="1">
            <a:spLocks/>
          </p:cNvSpPr>
          <p:nvPr/>
        </p:nvSpPr>
        <p:spPr>
          <a:xfrm>
            <a:off x="7092280" y="3284984"/>
            <a:ext cx="1814009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prava log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ástupný symbol pro obsah 2"/>
              <p:cNvSpPr txBox="1">
                <a:spLocks/>
              </p:cNvSpPr>
              <p:nvPr/>
            </p:nvSpPr>
            <p:spPr>
              <a:xfrm>
                <a:off x="2051724" y="3645024"/>
                <a:ext cx="6624736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=6+</m:t>
                      </m:r>
                      <m:func>
                        <m:func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5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512</m:t>
                          </m:r>
                        </m:e>
                      </m:func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4" y="3645024"/>
                <a:ext cx="6624736" cy="5040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ástupný symbol pro obsah 2"/>
              <p:cNvSpPr txBox="1">
                <a:spLocks/>
              </p:cNvSpPr>
              <p:nvPr/>
            </p:nvSpPr>
            <p:spPr>
              <a:xfrm>
                <a:off x="2051724" y="4077072"/>
                <a:ext cx="6624736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=6+</m:t>
                      </m:r>
                      <m:func>
                        <m:func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5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2.</m:t>
                          </m:r>
                          <m:sSup>
                            <m:sSup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4" y="4077072"/>
                <a:ext cx="6624736" cy="5040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ástupný symbol pro obsah 2"/>
              <p:cNvSpPr txBox="1">
                <a:spLocks/>
              </p:cNvSpPr>
              <p:nvPr/>
            </p:nvSpPr>
            <p:spPr>
              <a:xfrm>
                <a:off x="2051720" y="4509120"/>
                <a:ext cx="6624736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=6+</m:t>
                      </m:r>
                      <m:func>
                        <m:func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5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500" b="0" i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509120"/>
                <a:ext cx="6624736" cy="50405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ástupný symbol pro obsah 2"/>
              <p:cNvSpPr txBox="1">
                <a:spLocks/>
              </p:cNvSpPr>
              <p:nvPr/>
            </p:nvSpPr>
            <p:spPr>
              <a:xfrm>
                <a:off x="2051720" y="4869160"/>
                <a:ext cx="662473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=6+4</m:t>
                      </m:r>
                      <m:func>
                        <m:func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5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4+</m:t>
                          </m:r>
                          <m:func>
                            <m:func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2500" b="0" i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cs-CZ" sz="25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25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sz="25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func>
                        </m:e>
                      </m:func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869160"/>
                <a:ext cx="6624736" cy="64807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ástupný symbol pro obsah 2"/>
              <p:cNvSpPr txBox="1">
                <a:spLocks/>
              </p:cNvSpPr>
              <p:nvPr/>
            </p:nvSpPr>
            <p:spPr>
              <a:xfrm>
                <a:off x="2051720" y="5445224"/>
                <a:ext cx="6624736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=6+</m:t>
                      </m:r>
                      <m:func>
                        <m:funcPr>
                          <m:ctrlP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fName>
                        <m:e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cs-CZ" sz="25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2500" b="0" i="0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sz="2500" b="0" i="0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cs-CZ" sz="2500" b="0" i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445224"/>
                <a:ext cx="6624736" cy="504056"/>
              </a:xfrm>
              <a:prstGeom prst="rect">
                <a:avLst/>
              </a:prstGeom>
              <a:blipFill rotWithShape="1">
                <a:blip r:embed="rId9"/>
                <a:stretch>
                  <a:fillRect b="-506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ástupný symbol pro obsah 2"/>
              <p:cNvSpPr txBox="1">
                <a:spLocks/>
              </p:cNvSpPr>
              <p:nvPr/>
            </p:nvSpPr>
            <p:spPr>
              <a:xfrm>
                <a:off x="2051720" y="6237312"/>
                <a:ext cx="6624736" cy="5040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cs-CZ" sz="2500" b="0" i="1" smtClean="0">
                          <a:latin typeface="Cambria Math"/>
                          <a:cs typeface="Times New Roman" panose="02020603050405020304" pitchFamily="18" charset="0"/>
                        </a:rPr>
                        <m:t>=10,5</m:t>
                      </m:r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6237312"/>
                <a:ext cx="6624736" cy="50405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702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Konec 1. cvičení</a:t>
            </a:r>
            <a:endParaRPr lang="cs-CZ" sz="4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33" y="1916832"/>
            <a:ext cx="2790899" cy="2790899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1907704" y="5157192"/>
            <a:ext cx="7001588" cy="13681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z="4800" dirty="0" smtClean="0"/>
              <a:t>Cvičení na e-</a:t>
            </a:r>
            <a:r>
              <a:rPr lang="cs-CZ" sz="4800" dirty="0" err="1" smtClean="0"/>
              <a:t>learningu</a:t>
            </a:r>
            <a:r>
              <a:rPr lang="cs-CZ" sz="4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4841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79712" y="1412776"/>
                <a:ext cx="6624736" cy="533788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Potřebujeme x převést na levou stranu rovnice, proto na obě strany přičteme výraz 32xh (musím jej přičíst na obě strany, jinak bychom porušili rovnost výrazu vpravo a vlevo</a:t>
                </a:r>
                <a:r>
                  <a:rPr lang="cs-CZ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cs-CZ" sz="25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500" b="0" i="1" smtClean="0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cs-CZ" sz="25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cs-CZ" sz="2500" b="0" i="1" smtClean="0">
                        <a:latin typeface="Cambria Math"/>
                        <a:cs typeface="Times New Roman" panose="02020603050405020304" pitchFamily="18" charset="0"/>
                      </a:rPr>
                      <m:t>+4=20</m:t>
                    </m:r>
                    <m:r>
                      <a:rPr lang="cs-CZ" sz="2500" b="0" i="1" smtClean="0">
                        <a:latin typeface="Cambria Math"/>
                        <a:cs typeface="Times New Roman" panose="02020603050405020304" pitchFamily="18" charset="0"/>
                      </a:rPr>
                      <m:t>𝑖h</m:t>
                    </m:r>
                    <m:r>
                      <a:rPr lang="cs-CZ" sz="2500" b="0" i="1" smtClean="0">
                        <a:latin typeface="Cambria Math"/>
                        <a:cs typeface="Times New Roman" panose="02020603050405020304" pitchFamily="18" charset="0"/>
                      </a:rPr>
                      <m:t>−32</m:t>
                    </m:r>
                    <m:r>
                      <a:rPr lang="cs-CZ" sz="2500" b="0" i="1" smtClean="0">
                        <a:latin typeface="Cambria Math"/>
                        <a:cs typeface="Times New Roman" panose="02020603050405020304" pitchFamily="18" charset="0"/>
                      </a:rPr>
                      <m:t>𝑥h</m:t>
                    </m:r>
                  </m:oMath>
                </a14:m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/ +32xh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+4+32</m:t>
                    </m:r>
                    <m:r>
                      <a:rPr lang="cs-CZ" sz="2500" b="0" i="1" smtClean="0">
                        <a:latin typeface="Cambria Math"/>
                        <a:cs typeface="Times New Roman" panose="02020603050405020304" pitchFamily="18" charset="0"/>
                      </a:rPr>
                      <m:t>𝑥h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=20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𝑖h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−32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𝑥h</m:t>
                    </m:r>
                    <m:r>
                      <a:rPr lang="cs-CZ" sz="2500" b="0" i="1" smtClean="0">
                        <a:latin typeface="Cambria Math"/>
                        <a:cs typeface="Times New Roman" panose="02020603050405020304" pitchFamily="18" charset="0"/>
                      </a:rPr>
                      <m:t>+32</m:t>
                    </m:r>
                    <m:r>
                      <a:rPr lang="cs-CZ" sz="2500" b="0" i="1" smtClean="0">
                        <a:latin typeface="Cambria Math"/>
                        <a:cs typeface="Times New Roman" panose="02020603050405020304" pitchFamily="18" charset="0"/>
                      </a:rPr>
                      <m:t>𝑥h</m:t>
                    </m:r>
                  </m:oMath>
                </a14:m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+4+32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𝑥h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=20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𝑖h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−32</m:t>
                    </m:r>
                    <m:r>
                      <a:rPr lang="cs-CZ" sz="2500" i="1" strike="sngStrike">
                        <a:latin typeface="Cambria Math"/>
                        <a:cs typeface="Times New Roman" panose="02020603050405020304" pitchFamily="18" charset="0"/>
                      </a:rPr>
                      <m:t>𝑥h</m:t>
                    </m:r>
                    <m:r>
                      <a:rPr lang="cs-CZ" sz="2500" i="1" strike="sngStrike">
                        <a:latin typeface="Cambria Math"/>
                        <a:cs typeface="Times New Roman" panose="02020603050405020304" pitchFamily="18" charset="0"/>
                      </a:rPr>
                      <m:t>+32</m:t>
                    </m:r>
                    <m:r>
                      <a:rPr lang="cs-CZ" sz="2500" i="1" strike="sngStrike">
                        <a:latin typeface="Cambria Math"/>
                        <a:cs typeface="Times New Roman" panose="02020603050405020304" pitchFamily="18" charset="0"/>
                      </a:rPr>
                      <m:t>𝑥h</m:t>
                    </m:r>
                  </m:oMath>
                </a14:m>
                <a:r>
                  <a:rPr lang="cs-CZ" sz="2500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+4+32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𝑥h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=20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𝑖h</m:t>
                    </m:r>
                  </m:oMath>
                </a14:m>
                <a:r>
                  <a:rPr lang="cs-CZ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/  -4   </a:t>
                </a:r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Nyní stejným způsobe odečteme 4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+4−4+32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𝑥h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=20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𝑖h</m:t>
                    </m:r>
                    <m:r>
                      <a:rPr lang="cs-CZ" sz="2500" b="0" i="1" smtClean="0">
                        <a:latin typeface="Cambria Math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cs-CZ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7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cs-CZ" sz="2500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32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𝑥h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=20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𝑖h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cs-CZ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Konec dodatku 1</a:t>
                </a:r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412776"/>
                <a:ext cx="6624736" cy="5337884"/>
              </a:xfrm>
              <a:prstGeom prst="rect">
                <a:avLst/>
              </a:prstGeom>
              <a:blipFill rotWithShape="1">
                <a:blip r:embed="rId2"/>
                <a:stretch>
                  <a:fillRect l="-1565" t="-9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479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79712" y="1412776"/>
                <a:ext cx="6624736" cy="49685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Potřebujeme x dostat z mocniny. To se provede pomocí inverzní funkce k funkci mocninné a tou je logaritmus. Protože máme výraz 10</a:t>
                </a:r>
                <a:r>
                  <a:rPr lang="cs-CZ" sz="25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musíme použít logaritmus o základu 10. Nesmíte se leknout výrazu na pravé straně. Tento výraz je pouze číslo (ověřte na kalkulačce)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25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500" i="1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25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cs-CZ" sz="25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cs-CZ" sz="2500" i="1">
                            <a:latin typeface="Cambria Math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=3098</m:t>
                    </m:r>
                  </m:oMath>
                </a14:m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/   log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25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5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log</m:t>
                        </m:r>
                        <m:r>
                          <a:rPr lang="cs-CZ" sz="25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⁡(</m:t>
                        </m:r>
                        <m:r>
                          <a:rPr lang="cs-CZ" sz="250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25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cs-CZ" sz="25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cs-CZ" sz="2500" i="1">
                            <a:latin typeface="Cambria Math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  <m:r>
                      <a:rPr lang="cs-CZ" sz="2500" b="0" i="1" smtClea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cs-CZ" sz="25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5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cs-CZ" sz="25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3098</m:t>
                        </m:r>
                      </m:e>
                    </m:func>
                  </m:oMath>
                </a14:m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500" b="0" i="1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cs-CZ" sz="25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cs-CZ" sz="2500" b="0" i="1" smtClean="0">
                        <a:latin typeface="Cambria Math"/>
                        <a:cs typeface="Times New Roman" panose="02020603050405020304" pitchFamily="18" charset="0"/>
                      </a:rPr>
                      <m:t>−6=</m:t>
                    </m:r>
                    <m:func>
                      <m:funcPr>
                        <m:ctrlPr>
                          <a:rPr lang="cs-CZ" sz="25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5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cs-CZ" sz="25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3098</m:t>
                        </m:r>
                      </m:e>
                    </m:func>
                  </m:oMath>
                </a14:m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marL="0" indent="0">
                  <a:buNone/>
                </a:pPr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Proč ?      </a:t>
                </a:r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5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412776"/>
                <a:ext cx="6624736" cy="4968552"/>
              </a:xfrm>
              <a:prstGeom prst="rect">
                <a:avLst/>
              </a:prstGeom>
              <a:blipFill rotWithShape="1">
                <a:blip r:embed="rId2"/>
                <a:stretch>
                  <a:fillRect l="-1565" t="-9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189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79712" y="1412776"/>
                <a:ext cx="6624736" cy="544522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cs-CZ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 jsme již zmínili, logaritmus je funkce inverzní („opačná“) k funkci mocninné. Jak to funguje?</a:t>
                </a:r>
              </a:p>
              <a:p>
                <a:pPr marL="0" indent="0">
                  <a:buNone/>
                </a:pPr>
                <a:r>
                  <a:rPr lang="cs-CZ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Stejně tak, jak kvadratická a odmocnina. Odmocnina je funkce inverzní ke kvadratické a proto, když se potřebujeme „zbavit“ 2. mocniny, tak ji odmocníme. Opět výraz na pravé straně chápejme pouze jako číslo (stejně jako log 3098)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sz="27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sz="27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cs-CZ" sz="27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sz="27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700" b="0" i="1" smtClean="0">
                        <a:latin typeface="Cambria Math"/>
                        <a:cs typeface="Times New Roman" panose="02020603050405020304" pitchFamily="18" charset="0"/>
                      </a:rPr>
                      <m:t>81</m:t>
                    </m:r>
                  </m:oMath>
                </a14:m>
                <a:r>
                  <a:rPr lang="cs-CZ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/   √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7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27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cs-CZ" sz="27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cs-CZ" sz="27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cs-CZ" sz="27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27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cs-CZ" sz="27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81</m:t>
                        </m:r>
                      </m:e>
                    </m:rad>
                    <m:r>
                      <a:rPr lang="cs-CZ" sz="2700" b="0" i="1" smtClean="0">
                        <a:latin typeface="Cambria Math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cs-CZ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700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cs-CZ" sz="27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7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cs-CZ" sz="27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cs-CZ" sz="2700" i="1">
                            <a:latin typeface="Cambria Math"/>
                            <a:cs typeface="Times New Roman" panose="02020603050405020304" pitchFamily="18" charset="0"/>
                          </a:rPr>
                          <m:t>81</m:t>
                        </m:r>
                      </m:e>
                    </m:rad>
                    <m:r>
                      <a:rPr lang="cs-CZ" sz="27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27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±9</m:t>
                    </m:r>
                    <m:r>
                      <a:rPr lang="cs-CZ" sz="27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marL="0" indent="0">
                  <a:buNone/>
                </a:pPr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412776"/>
                <a:ext cx="6624736" cy="5445224"/>
              </a:xfrm>
              <a:prstGeom prst="rect">
                <a:avLst/>
              </a:prstGeom>
              <a:blipFill rotWithShape="1">
                <a:blip r:embed="rId2"/>
                <a:stretch>
                  <a:fillRect l="-1750" t="-1680" r="-221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581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/>
              <p:cNvSpPr txBox="1">
                <a:spLocks/>
              </p:cNvSpPr>
              <p:nvPr/>
            </p:nvSpPr>
            <p:spPr>
              <a:xfrm>
                <a:off x="1979712" y="1412776"/>
                <a:ext cx="6624736" cy="533788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tohoto důvodu se nám výraz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5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2500">
                            <a:latin typeface="Cambria Math"/>
                            <a:cs typeface="Times New Roman" panose="02020603050405020304" pitchFamily="18" charset="0"/>
                          </a:rPr>
                          <m:t>log</m:t>
                        </m:r>
                        <m:r>
                          <a:rPr lang="cs-CZ" sz="2500" i="1">
                            <a:latin typeface="Cambria Math"/>
                            <a:cs typeface="Times New Roman" panose="02020603050405020304" pitchFamily="18" charset="0"/>
                          </a:rPr>
                          <m:t>⁡(10</m:t>
                        </m:r>
                      </m:e>
                      <m:sup>
                        <m:r>
                          <a:rPr lang="cs-CZ" sz="25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cs-CZ" sz="25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cs-CZ" sz="2500" i="1">
                            <a:latin typeface="Cambria Math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zjednoduší na 2x-6. A tuto rovnici již umíme bez problému dopočítat.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−6=</m:t>
                    </m:r>
                    <m:func>
                      <m:funcPr>
                        <m:ctrlPr>
                          <a:rPr lang="cs-CZ" sz="25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500">
                            <a:latin typeface="Cambria Math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cs-CZ" sz="2500" i="1">
                            <a:latin typeface="Cambria Math"/>
                            <a:cs typeface="Times New Roman" panose="02020603050405020304" pitchFamily="18" charset="0"/>
                          </a:rPr>
                          <m:t>3098</m:t>
                        </m:r>
                      </m:e>
                    </m:func>
                  </m:oMath>
                </a14:m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/ +6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cs-CZ" sz="2500" i="1">
                        <a:latin typeface="Cambria Math"/>
                        <a:cs typeface="Times New Roman" panose="02020603050405020304" pitchFamily="18" charset="0"/>
                      </a:rPr>
                      <m:t>=6+</m:t>
                    </m:r>
                    <m:func>
                      <m:funcPr>
                        <m:ctrlPr>
                          <a:rPr lang="cs-CZ" sz="25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500">
                            <a:latin typeface="Cambria Math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cs-CZ" sz="2500" i="1">
                            <a:latin typeface="Cambria Math"/>
                            <a:cs typeface="Times New Roman" panose="02020603050405020304" pitchFamily="18" charset="0"/>
                          </a:rPr>
                          <m:t>3098</m:t>
                        </m:r>
                      </m:e>
                    </m:func>
                  </m:oMath>
                </a14:m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/ ÷2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cs-CZ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cs-CZ" sz="2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cs-CZ" sz="24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(6+</m:t>
                            </m:r>
                            <m:r>
                              <m:rPr>
                                <m:sty m:val="p"/>
                              </m:rPr>
                              <a:rPr lang="cs-CZ" sz="2400">
                                <a:latin typeface="Cambria Math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cs-CZ" sz="2400" i="1">
                                <a:latin typeface="Cambria Math"/>
                                <a:cs typeface="Times New Roman" panose="02020603050405020304" pitchFamily="18" charset="0"/>
                              </a:rPr>
                              <m:t>3098</m:t>
                            </m:r>
                            <m:r>
                              <a:rPr lang="cs-CZ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a:rPr lang="cs-CZ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  <a:cs typeface="Times New Roman" panose="02020603050405020304" pitchFamily="18" charset="0"/>
                      </a:rPr>
                      <m:t>=3+</m:t>
                    </m:r>
                    <m:f>
                      <m:fPr>
                        <m:ctrlPr>
                          <a:rPr lang="cs-CZ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cs-CZ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cs-CZ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3098</m:t>
                        </m:r>
                      </m:e>
                    </m:func>
                    <m:r>
                      <a:rPr lang="cs-CZ" sz="2400" b="0" i="1" smtClean="0">
                        <a:latin typeface="Cambria Math"/>
                        <a:cs typeface="Times New Roman" panose="02020603050405020304" pitchFamily="18" charset="0"/>
                      </a:rPr>
                      <m:t>=3+</m:t>
                    </m:r>
                    <m:func>
                      <m:funcPr>
                        <m:ctrlPr>
                          <a:rPr lang="cs-CZ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4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cs-CZ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3098</m:t>
                            </m:r>
                          </m:e>
                        </m:rad>
                      </m:e>
                    </m:func>
                  </m:oMath>
                </a14:m>
                <a:r>
                  <a:rPr lang="cs-CZ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cs-CZ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Poslední úpravu objasní následující </a:t>
                </a:r>
                <a:r>
                  <a:rPr lang="cs-CZ" sz="2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slaidy</a:t>
                </a:r>
                <a:r>
                  <a:rPr lang="cs-CZ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které se budou zabývat práci s logaritmy.</a:t>
                </a:r>
              </a:p>
              <a:p>
                <a:pPr marL="0" indent="0">
                  <a:buNone/>
                </a:pPr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cs-CZ" sz="1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Konec </a:t>
                </a:r>
                <a:r>
                  <a:rPr lang="cs-CZ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dodatku 2</a:t>
                </a:r>
                <a:endParaRPr lang="cs-CZ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sz="25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412776"/>
                <a:ext cx="6624736" cy="5337884"/>
              </a:xfrm>
              <a:prstGeom prst="rect">
                <a:avLst/>
              </a:prstGeom>
              <a:blipFill rotWithShape="1">
                <a:blip r:embed="rId2"/>
                <a:stretch>
                  <a:fillRect l="-1381" t="-914" b="-16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723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</a:t>
            </a:r>
            <a:r>
              <a:rPr lang="cs-CZ" dirty="0"/>
              <a:t>3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2" y="1412776"/>
            <a:ext cx="6624736" cy="54452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práce s logaritmy.</a:t>
            </a: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Konec dodatku 3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280412" y="63813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663788" y="1988840"/>
                <a:ext cx="525658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5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500">
                              <a:latin typeface="Cambria Math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cs-CZ" sz="2500" i="1">
                              <a:latin typeface="Cambria Math"/>
                              <a:cs typeface="Times New Roman" panose="02020603050405020304" pitchFamily="18" charset="0"/>
                            </a:rPr>
                            <m:t>2+</m:t>
                          </m:r>
                          <m:func>
                            <m:funcPr>
                              <m:ctrlPr>
                                <a:rPr lang="cs-CZ" sz="25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500">
                                  <a:latin typeface="Cambria Math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cs-CZ" sz="25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6=</m:t>
                              </m:r>
                              <m:func>
                                <m:funcPr>
                                  <m:ctrlPr>
                                    <a:rPr lang="cs-CZ" sz="25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sz="250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cs-CZ" sz="25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2×6</m:t>
                                  </m:r>
                                </m:e>
                              </m:func>
                              <m:r>
                                <a:rPr lang="cs-CZ" sz="25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cs-CZ" sz="25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sz="250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cs-CZ" sz="25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cs-CZ" sz="25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88" y="1988840"/>
                <a:ext cx="5256584" cy="477054"/>
              </a:xfrm>
              <a:prstGeom prst="rect">
                <a:avLst/>
              </a:prstGeom>
              <a:blipFill rotWithShape="1">
                <a:blip r:embed="rId3"/>
                <a:stretch>
                  <a:fillRect b="-151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2270227" y="2465894"/>
                <a:ext cx="6051721" cy="815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5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500" i="0">
                              <a:latin typeface="Cambria Math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cs-CZ" sz="2500" i="0">
                              <a:latin typeface="Cambria Math"/>
                              <a:cs typeface="Times New Roman" panose="02020603050405020304" pitchFamily="18" charset="0"/>
                            </a:rPr>
                            <m:t>2 −</m:t>
                          </m:r>
                          <m:func>
                            <m:funcPr>
                              <m:ctrlPr>
                                <a:rPr lang="cs-CZ" sz="25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500" i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cs-CZ" sz="2500" i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6=</m:t>
                              </m:r>
                              <m:func>
                                <m:funcPr>
                                  <m:ctrlPr>
                                    <a:rPr lang="cs-CZ" sz="25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sz="2500" i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cs-CZ" sz="2500" i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2÷6=</m:t>
                                  </m:r>
                                  <m:func>
                                    <m:funcPr>
                                      <m:ctrlPr>
                                        <a:rPr lang="cs-CZ" sz="25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cs-CZ" sz="2500" i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cs-CZ" sz="2500" i="1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sz="2500" i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cs-CZ" sz="2500" i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r>
                                        <a:rPr lang="cs-CZ" sz="2500" i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=−</m:t>
                                      </m:r>
                                      <m:func>
                                        <m:funcPr>
                                          <m:ctrlPr>
                                            <a:rPr lang="cs-CZ" sz="2500" i="1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2500" i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cs-CZ" sz="2500" i="0"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cs-CZ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27" y="2465894"/>
                <a:ext cx="6051721" cy="8150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2663788" y="3280989"/>
                <a:ext cx="525658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5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cs-CZ" sz="25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cs-CZ" sz="25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5=</m:t>
                          </m:r>
                          <m:func>
                            <m:func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5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cs-CZ" sz="2500" b="0" i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25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cs-CZ" sz="25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88" y="3280989"/>
                <a:ext cx="5256584" cy="477054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2663788" y="3758043"/>
                <a:ext cx="5256584" cy="815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5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cs-CZ" sz="25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5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5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2500" b="0" i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cs-CZ" sz="25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88" y="3758043"/>
                <a:ext cx="5256584" cy="8150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2663788" y="4573138"/>
                <a:ext cx="5256584" cy="815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5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cs-CZ" sz="25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5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log</m:t>
                          </m:r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ad>
                            <m:rad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rad>
                        </m:fName>
                        <m:e>
                          <m:r>
                            <a:rPr lang="cs-CZ" sz="25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500" b="0" i="0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cs-CZ" sz="25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25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sz="25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cs-CZ" sz="25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ctrlPr>
                                        <a:rPr lang="cs-CZ" sz="25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25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cs-CZ" sz="25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cs-CZ" sz="2500" b="0" i="0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cs-CZ" sz="25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cs-CZ" sz="2500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88" y="4573138"/>
                <a:ext cx="5256584" cy="8150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11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5818658"/>
          </a:xfrm>
        </p:spPr>
        <p:txBody>
          <a:bodyPr/>
          <a:lstStyle/>
          <a:p>
            <a:r>
              <a:rPr lang="cs-CZ" dirty="0" smtClean="0"/>
              <a:t>Prezentace vznikla v rámci fondu rozvoje MU</a:t>
            </a:r>
            <a:br>
              <a:rPr lang="cs-CZ" dirty="0" smtClean="0"/>
            </a:br>
            <a:r>
              <a:rPr lang="cs-CZ" dirty="0" smtClean="0"/>
              <a:t>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460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Zasloužená pauza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5589240"/>
            <a:ext cx="7010400" cy="5369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24" y="1700808"/>
            <a:ext cx="6804248" cy="377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81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jednotkami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Předpony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485689"/>
              </p:ext>
            </p:extLst>
          </p:nvPr>
        </p:nvGraphicFramePr>
        <p:xfrm>
          <a:off x="2123729" y="2564904"/>
          <a:ext cx="6552727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6143"/>
                <a:gridCol w="936104"/>
                <a:gridCol w="1080121"/>
                <a:gridCol w="1152128"/>
                <a:gridCol w="936103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Předpona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Značka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Násobek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Předpona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Značka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Násobek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cs-CZ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Mega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Mikro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Giga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Nano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Tera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Piko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Peta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Femto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Atto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855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jednotkami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3168352"/>
          </a:xfrm>
        </p:spPr>
        <p:txBody>
          <a:bodyPr/>
          <a:lstStyle/>
          <a:p>
            <a:r>
              <a:rPr lang="cs-CZ" dirty="0" smtClean="0"/>
              <a:t>Příklad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0,000 000 000 006 45 m = 6,45 </a:t>
            </a:r>
            <a:r>
              <a:rPr lang="cs-CZ" dirty="0" err="1" smtClean="0"/>
              <a:t>pm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180 962 578 Hz = 180,962 568 MHz = 0,180 962 568 GHz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720 </a:t>
            </a:r>
            <a:r>
              <a:rPr lang="cs-CZ" dirty="0" err="1" smtClean="0"/>
              <a:t>nm</a:t>
            </a:r>
            <a:r>
              <a:rPr lang="cs-CZ" dirty="0" smtClean="0"/>
              <a:t> = 0,000 000 72 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2,987 </a:t>
            </a:r>
            <a:r>
              <a:rPr lang="cs-CZ" dirty="0"/>
              <a:t>G</a:t>
            </a:r>
            <a:r>
              <a:rPr lang="cs-CZ" dirty="0" smtClean="0"/>
              <a:t>Hz = 2 987 000 kHz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361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jednotkami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Použití mocnitelů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Příklad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15 000 000 Hz = 15 MHz = 1,5 . 10</a:t>
            </a:r>
            <a:r>
              <a:rPr lang="cs-CZ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Hz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Avogadrova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konstanta = N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         =6,022 . 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mol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602 214 179 300 000 000 000 000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2 227 898,87 kg = 2,227 898 87 . 10</a:t>
            </a:r>
            <a:r>
              <a:rPr lang="cs-CZ" baseline="30000" dirty="0"/>
              <a:t>6</a:t>
            </a:r>
            <a:r>
              <a:rPr lang="cs-CZ" dirty="0"/>
              <a:t> kg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0,000 000 000 987 m = 9,87 . 10</a:t>
            </a:r>
            <a:r>
              <a:rPr lang="cs-CZ" baseline="30000" dirty="0"/>
              <a:t>-10</a:t>
            </a:r>
            <a:r>
              <a:rPr lang="cs-CZ" dirty="0"/>
              <a:t> </a:t>
            </a:r>
            <a:r>
              <a:rPr lang="cs-CZ" dirty="0" smtClean="0"/>
              <a:t>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334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jednotkami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296144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Vedlejší jednotky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Rychlost m/s vs. km/h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267744" y="278092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m/s = 10</a:t>
            </a:r>
            <a:r>
              <a:rPr lang="cs-CZ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km/s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267744" y="330414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 s = 1/3600 h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67744" y="38232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 1/s = 3 600 1/h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267744" y="434647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 m/s = 3 600 . 10</a:t>
            </a:r>
            <a:r>
              <a:rPr lang="cs-CZ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-3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km/h = 3,6 km/h 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66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jednotkami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Vedlejší jednotky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kWh vs. J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1kWh = 3,6 . 10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= 3,6 MJ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Proč?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99306" y="3892937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W/t 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[P] = W = J/s  J = Ws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299306" y="444437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kWh = 10</a:t>
            </a:r>
            <a:r>
              <a:rPr lang="cs-CZ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Wh 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99306" y="499401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 = 3 600 s 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299306" y="5518047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 = 3600 10</a:t>
            </a:r>
            <a:r>
              <a:rPr lang="cs-CZ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Ws 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925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jednotkami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1723835"/>
          </a:xfrm>
        </p:spPr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 eV vs. J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Kinetická energie, kterou získá e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 poli 1 V přeměnou potenciální energie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267744" y="3204265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= QU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67744" y="3780329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= e = 1,602 176 . 10</a:t>
            </a:r>
            <a:r>
              <a:rPr lang="cs-CZ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267744" y="4356393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= 1 V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67744" y="4932457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= 1,602 176 . 10</a:t>
            </a:r>
            <a:r>
              <a:rPr lang="cs-CZ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= 1 eV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Motiv1fyzi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Motiv1fyzika</Template>
  <TotalTime>729</TotalTime>
  <Words>1596</Words>
  <Application>Microsoft Office PowerPoint</Application>
  <PresentationFormat>Předvádění na obrazovce (4:3)</PresentationFormat>
  <Paragraphs>251</Paragraphs>
  <Slides>27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Motiv1fyzika</vt:lpstr>
      <vt:lpstr>Radiologická fyzika a  radiobiologie   1. cvičení</vt:lpstr>
      <vt:lpstr>Vstupní test</vt:lpstr>
      <vt:lpstr>Zasloužená pauza</vt:lpstr>
      <vt:lpstr>Práce s jednotkami</vt:lpstr>
      <vt:lpstr>Práce s jednotkami</vt:lpstr>
      <vt:lpstr>Práce s jednotkami</vt:lpstr>
      <vt:lpstr>Práce s jednotkami</vt:lpstr>
      <vt:lpstr>Práce s jednotkami</vt:lpstr>
      <vt:lpstr>Práce s jednotkami</vt:lpstr>
      <vt:lpstr>Práce s jednotkami</vt:lpstr>
      <vt:lpstr>Práce s jednotkami</vt:lpstr>
      <vt:lpstr>Práce s jednotkami</vt:lpstr>
      <vt:lpstr>Matematické minimum</vt:lpstr>
      <vt:lpstr>Matematické minimum</vt:lpstr>
      <vt:lpstr>Matematické minimum</vt:lpstr>
      <vt:lpstr>Matematické minimum</vt:lpstr>
      <vt:lpstr>Matematické minimum</vt:lpstr>
      <vt:lpstr>Matematické minimum</vt:lpstr>
      <vt:lpstr>Matematické minimum</vt:lpstr>
      <vt:lpstr>Matematické minimum</vt:lpstr>
      <vt:lpstr>Konec 1. cvičení</vt:lpstr>
      <vt:lpstr>Dodatky 1</vt:lpstr>
      <vt:lpstr>Dodatky 2</vt:lpstr>
      <vt:lpstr>Dodatky 2</vt:lpstr>
      <vt:lpstr>Dodatky 2</vt:lpstr>
      <vt:lpstr>Dodatky 3</vt:lpstr>
      <vt:lpstr>Prezentace vznikla v rámci fondu rozvoje MU 1515/2014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Radiologie 1. cvičení - nástřel</dc:title>
  <dc:creator>M</dc:creator>
  <cp:lastModifiedBy>M</cp:lastModifiedBy>
  <cp:revision>56</cp:revision>
  <dcterms:created xsi:type="dcterms:W3CDTF">2015-01-26T14:14:45Z</dcterms:created>
  <dcterms:modified xsi:type="dcterms:W3CDTF">2015-10-01T10:44:32Z</dcterms:modified>
</cp:coreProperties>
</file>