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8" r:id="rId2"/>
    <p:sldId id="283" r:id="rId3"/>
    <p:sldId id="261" r:id="rId4"/>
    <p:sldId id="257" r:id="rId5"/>
    <p:sldId id="294" r:id="rId6"/>
    <p:sldId id="270" r:id="rId7"/>
    <p:sldId id="271" r:id="rId8"/>
    <p:sldId id="263" r:id="rId9"/>
    <p:sldId id="296" r:id="rId10"/>
    <p:sldId id="268" r:id="rId11"/>
    <p:sldId id="273" r:id="rId12"/>
    <p:sldId id="274" r:id="rId13"/>
    <p:sldId id="288" r:id="rId14"/>
    <p:sldId id="272" r:id="rId15"/>
    <p:sldId id="266" r:id="rId16"/>
    <p:sldId id="267" r:id="rId17"/>
    <p:sldId id="297" r:id="rId18"/>
    <p:sldId id="299" r:id="rId19"/>
    <p:sldId id="275" r:id="rId20"/>
    <p:sldId id="287" r:id="rId21"/>
    <p:sldId id="276" r:id="rId22"/>
    <p:sldId id="277" r:id="rId23"/>
    <p:sldId id="278" r:id="rId24"/>
    <p:sldId id="279" r:id="rId25"/>
    <p:sldId id="280" r:id="rId26"/>
    <p:sldId id="286" r:id="rId27"/>
    <p:sldId id="281" r:id="rId28"/>
    <p:sldId id="282" r:id="rId29"/>
    <p:sldId id="284" r:id="rId30"/>
    <p:sldId id="285" r:id="rId31"/>
    <p:sldId id="289" r:id="rId32"/>
    <p:sldId id="290" r:id="rId33"/>
    <p:sldId id="291" r:id="rId34"/>
    <p:sldId id="292" r:id="rId35"/>
    <p:sldId id="300" r:id="rId36"/>
    <p:sldId id="301" r:id="rId37"/>
    <p:sldId id="293" r:id="rId3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616"/>
    <a:srgbClr val="FA0000"/>
    <a:srgbClr val="2CB074"/>
    <a:srgbClr val="D722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0" autoAdjust="0"/>
    <p:restoredTop sz="83455" autoAdjust="0"/>
  </p:normalViewPr>
  <p:slideViewPr>
    <p:cSldViewPr>
      <p:cViewPr>
        <p:scale>
          <a:sx n="60" d="100"/>
          <a:sy n="60" d="100"/>
        </p:scale>
        <p:origin x="-1320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B8A1F-81DA-4DAD-8841-12B6C42DBC9B}" type="datetimeFigureOut">
              <a:rPr lang="cs-CZ" smtClean="0"/>
              <a:pPr/>
              <a:t>17. 1. 2016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568B9-1369-41EB-A4E2-0896F5F454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eorge_Eastma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70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 konci přednášek bude vždy x </a:t>
            </a:r>
            <a:r>
              <a:rPr lang="cs-CZ" dirty="0" err="1" smtClean="0"/>
              <a:t>slaidů</a:t>
            </a:r>
            <a:r>
              <a:rPr lang="cs-CZ" dirty="0" smtClean="0"/>
              <a:t> s nejdůležitějšími body dané přednášky, které se budou hodit</a:t>
            </a:r>
            <a:r>
              <a:rPr lang="cs-CZ" baseline="0" dirty="0" smtClean="0"/>
              <a:t> u ZK!!!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855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Mikrotest</a:t>
            </a:r>
            <a:r>
              <a:rPr lang="cs-CZ" baseline="0" dirty="0" smtClean="0"/>
              <a:t> = 5 otázek z ten den probrané látky </a:t>
            </a:r>
            <a:r>
              <a:rPr lang="cs-CZ" baseline="0" dirty="0" smtClean="0"/>
              <a:t>(testové </a:t>
            </a:r>
            <a:r>
              <a:rPr lang="cs-CZ" baseline="0" dirty="0" smtClean="0"/>
              <a:t>otázky (</a:t>
            </a:r>
            <a:r>
              <a:rPr lang="cs-CZ" baseline="0" dirty="0" err="1" smtClean="0"/>
              <a:t>a,b,c,d,ani</a:t>
            </a:r>
            <a:r>
              <a:rPr lang="cs-CZ" baseline="0" dirty="0" smtClean="0"/>
              <a:t> jedna)), každá otázka </a:t>
            </a:r>
            <a:r>
              <a:rPr lang="cs-CZ" baseline="0" dirty="0" smtClean="0"/>
              <a:t>1b </a:t>
            </a:r>
            <a:r>
              <a:rPr lang="cs-CZ" baseline="0" dirty="0" smtClean="0"/>
              <a:t>takže </a:t>
            </a:r>
            <a:r>
              <a:rPr lang="cs-CZ" baseline="0" dirty="0" smtClean="0"/>
              <a:t>max. 50b</a:t>
            </a:r>
          </a:p>
          <a:p>
            <a:r>
              <a:rPr lang="cs-CZ" baseline="0" dirty="0" smtClean="0"/>
              <a:t>Bonusové body = Polovina počet dosažených bodů z průběžných </a:t>
            </a:r>
            <a:r>
              <a:rPr lang="cs-CZ" baseline="0" dirty="0" err="1" smtClean="0"/>
              <a:t>mikrotestů</a:t>
            </a:r>
            <a:r>
              <a:rPr lang="cs-CZ" baseline="0" dirty="0" smtClean="0"/>
              <a:t>. </a:t>
            </a:r>
            <a:endParaRPr lang="cs-CZ" baseline="0" dirty="0" smtClean="0"/>
          </a:p>
          <a:p>
            <a:r>
              <a:rPr lang="cs-CZ" baseline="0" dirty="0" smtClean="0"/>
              <a:t>Zápočtový test – test </a:t>
            </a:r>
            <a:r>
              <a:rPr lang="cs-CZ" baseline="0" dirty="0" err="1" smtClean="0"/>
              <a:t>a,b,c,d,ani</a:t>
            </a:r>
            <a:r>
              <a:rPr lang="cs-CZ" baseline="0" dirty="0" smtClean="0"/>
              <a:t> jedna na závěr semestru </a:t>
            </a:r>
            <a:r>
              <a:rPr lang="cs-CZ" baseline="0" dirty="0" smtClean="0"/>
              <a:t>na 100b potřeba 55b (+ bonusové body)</a:t>
            </a: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142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294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Perlička ze života:</a:t>
            </a:r>
          </a:p>
          <a:p>
            <a:r>
              <a:rPr lang="en-US" dirty="0" smtClean="0"/>
              <a:t>In his final two years, Eastman was in intense pain caused by a disorder affecting his spine. </a:t>
            </a:r>
            <a:endParaRPr lang="cs-CZ" dirty="0" smtClean="0"/>
          </a:p>
          <a:p>
            <a:r>
              <a:rPr lang="en-US" dirty="0" smtClean="0"/>
              <a:t>On March 14, 1932, Eastman shot himself in the heart, leaving a note which read, "To my friends: my work is done. Why wait?"</a:t>
            </a:r>
            <a:r>
              <a:rPr lang="en-US" baseline="30000" dirty="0" smtClean="0">
                <a:hlinkClick r:id="rId3"/>
              </a:rPr>
              <a:t>[2]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933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Dotaz, jestli ví co je to digitalizace</a:t>
            </a:r>
            <a:r>
              <a:rPr lang="cs-CZ" baseline="0" dirty="0" smtClean="0"/>
              <a:t> (bude vysvětleno někdy v další přednášce)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261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Bližší popis</a:t>
            </a:r>
            <a:r>
              <a:rPr lang="cs-CZ" baseline="0" dirty="0" smtClean="0"/>
              <a:t> asi na 5. nebo 6. přednášce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438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Bližší popis</a:t>
            </a:r>
            <a:r>
              <a:rPr lang="cs-CZ" baseline="0" dirty="0" smtClean="0"/>
              <a:t> asi na 5. nebo 6. přednášce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872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Bližší popis</a:t>
            </a:r>
            <a:r>
              <a:rPr lang="cs-CZ" baseline="0" dirty="0" smtClean="0"/>
              <a:t> asi na 5. nebo 6. přednášce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060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Ke všem se postupně dostaneme, takže nyní</a:t>
            </a:r>
            <a:r>
              <a:rPr lang="cs-CZ" baseline="0" dirty="0" smtClean="0"/>
              <a:t> se jimi příliš </a:t>
            </a:r>
            <a:r>
              <a:rPr lang="cs-CZ" baseline="0" smtClean="0"/>
              <a:t>zabývat nebudeme.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252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400945"/>
            <a:ext cx="6858000" cy="1470025"/>
          </a:xfrm>
        </p:spPr>
        <p:txBody>
          <a:bodyPr anchor="b">
            <a:noAutofit/>
          </a:bodyPr>
          <a:lstStyle>
            <a:lvl1pPr algn="l"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915544"/>
            <a:ext cx="6858000" cy="50405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40649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7818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19408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340254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4687" y="4406900"/>
            <a:ext cx="6970713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40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4687" y="3861048"/>
            <a:ext cx="6970713" cy="432048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2185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9629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7144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3394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75356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0030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899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1317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bs-Latn-BA" sz="5400" b="1" kern="1200" dirty="0">
          <a:ln w="19050">
            <a:solidFill>
              <a:sysClr val="windowText" lastClr="000000"/>
            </a:solidFill>
          </a:ln>
          <a:solidFill>
            <a:schemeClr val="tx1"/>
          </a:solidFill>
          <a:effectLst/>
          <a:latin typeface="Microsoft New Tai Lue" pitchFamily="34" charset="0"/>
          <a:ea typeface="+mj-ea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2472" y="908720"/>
            <a:ext cx="6858000" cy="1800200"/>
          </a:xfrm>
        </p:spPr>
        <p:txBody>
          <a:bodyPr/>
          <a:lstStyle/>
          <a:p>
            <a:pPr algn="ctr"/>
            <a:r>
              <a:rPr lang="cs-CZ" dirty="0" smtClean="0"/>
              <a:t>Radiologická </a:t>
            </a:r>
            <a:r>
              <a:rPr lang="cs-CZ" dirty="0"/>
              <a:t>fyzika a radiobiologie </a:t>
            </a:r>
            <a:endParaRPr lang="bs-Latn-BA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62472" y="3501008"/>
            <a:ext cx="6858000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/>
            <a:r>
              <a:rPr lang="cs-CZ" sz="4400" dirty="0" smtClean="0"/>
              <a:t>1. přednáška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653136"/>
            <a:ext cx="1944216" cy="19442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09120"/>
            <a:ext cx="2811388" cy="22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0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Radiologie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George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Eastman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1889 Patent na fotografický celuloidový svitkový film (nezbytné pro další rozvoj fotografie a filmového průmyslu)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Zakladatel firmy Kodak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Uplatnění v radiologii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Předtím záznam na skleněné desky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59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60. a 70. léta 20. století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Rozvoj výpočetní techniky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Digitalizace signálu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Zesilovače, polovodiče atp.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21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Godfrey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N.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Hounsfield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1971 – První počítačový tomograf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1979 – Nobelova cena (spolu s Allanem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Cormackem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43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060848"/>
            <a:ext cx="4276378" cy="3363193"/>
          </a:xfrm>
        </p:spPr>
      </p:pic>
    </p:spTree>
    <p:extLst>
      <p:ext uri="{BB962C8B-B14F-4D97-AF65-F5344CB8AC3E}">
        <p14:creationId xmlns:p14="http://schemas.microsoft.com/office/powerpoint/2010/main" val="281902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Hrubé dělení podle principů: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Rentgenové záření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Jaderné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záření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Magnetické pole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Ultrazvukové vlnění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782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Henri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Becquerel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1896 – Objev přirozené radioaktivity uranových solí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1903 – Nobelova cena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 počest Fy jednotka aktivity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8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Marie Curie-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ł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odowska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Objev polonia (dle Polska)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Objev radia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Teorie radioaktivity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1903 a 1911 Nobelova cena Fy a 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ouze 4 lidé mají 2 Nobelovy ceny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počest Fy jednotka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81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Benedikt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Cassen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1951 – Pohybový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scintigraf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První přístroj, který zobrazoval scintigraficky distribuci radioaktivity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80. let se už nepoužívá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Nízká účinnost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Neumožňuje dynamickou scintigrafii (nezobrazuje změnu radioaktivity v krátkém čase)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61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Anger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1958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Gamakamera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Snímá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záření současně z celého zorného pole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Velmi složité zařízení, které je ovšem používáno dodnes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11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131496" cy="4569371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60. léta 20. století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David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Kuhl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Roy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Edwards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První experimentální PET (Pozitronová emisní tomografie)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1976 – Užití FDG v PET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Syntéza FDG (18-fluordeoxyglukóza)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Dodnes se využívá při PET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První syntéza prof. Josef Pacák (1968)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50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to bude?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Docházka – jak to bude?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Více vyučujících dle tématu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Zápočet bude formou testu ve cvičeních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cvičeních budou v kontrolních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mikrotestech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nějaké otázky z přednášek (bonusové body k zápočtu)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Zkouška ústní, okruhy budou na webu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0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163" y="1844824"/>
            <a:ext cx="4172173" cy="3118594"/>
          </a:xfrm>
        </p:spPr>
      </p:pic>
      <p:sp>
        <p:nvSpPr>
          <p:cNvPr id="3" name="TextovéPole 2"/>
          <p:cNvSpPr txBox="1"/>
          <p:nvPr/>
        </p:nvSpPr>
        <p:spPr>
          <a:xfrm>
            <a:off x="2915816" y="5054400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Jeden z prvních PET prototypů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083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Hrubé dělení podle principů: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Rentgenové záření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Ionizující záření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Magnetické pole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Ultrazvukové vlnění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827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Přelom 19. a 20. století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Zrod kvantové fyziky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Založena na kvantování energie a pravděpodobnostním modelu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Objev jaderného spinu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Isidor Isaac Rabi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1937 – Objev jevu nukleární magnetické resonance (NMR)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Využití Stern-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Gerlachova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experimentu (štěpení svazku atomů v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poli)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1944 – Nobelova cena za Fy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38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Felix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Bloch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Edward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Purcell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1945 Vylepšený Rabiho přístroj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Zrod nukleární magnetické spektroskopie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1946 –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Blochovy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rovnice – matematický popis jevu NMR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1952 – Nobelova cena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0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1971 – Raymond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Damadian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Objev rozdílných relaxačních časů tkání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1977 – Konstrukce MRI skeneru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323774"/>
            <a:ext cx="5580918" cy="338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40768"/>
            <a:ext cx="3405637" cy="4989260"/>
          </a:xfrm>
        </p:spPr>
      </p:pic>
    </p:spTree>
    <p:extLst>
      <p:ext uri="{BB962C8B-B14F-4D97-AF65-F5344CB8AC3E}">
        <p14:creationId xmlns:p14="http://schemas.microsoft.com/office/powerpoint/2010/main" val="9879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Hrubé dělení podle principů: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Rentgenové záření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Ionizující záření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Magnetické pole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Ultrazvukové vlnění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699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1877 – Lord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Rayleigh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Fyzikální formulace zvuku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1880 –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Pierre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Jacques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Curieovi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Objev piezoelektrického jevu na krystalech použitého později k tvorbě i detekci ultrazvuku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1917 – Paul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Langevin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Využití UZ u námořnictva - sonar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24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Karl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Dussik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(Rakousko) – 1942 – průchodová metoda</a:t>
            </a:r>
          </a:p>
          <a:p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George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Ludwig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(USA) 1949 - První aplikace odrazu UZ na lidské tělo A-mód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70. léta 20. století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Zmenšení sond, aplikace dynamického snímání obrazu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1986 –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Greg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Devor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Barevné dopplerovské zobrazování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0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smtClean="0"/>
              <a:t>Přehled kurzu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800" dirty="0" smtClean="0"/>
              <a:t>(v tomto kurzu jde čistě o teoretické principy)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112568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Úvod do radiologie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Fyzikální jednotky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Struktura hmoty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Jaderný rozpad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áklady kvantové teorie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RTG a gama záření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Magnetická rezonance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Výpočetní tomografie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Ultrazvuk</a:t>
            </a:r>
          </a:p>
        </p:txBody>
      </p:sp>
    </p:spTree>
    <p:extLst>
      <p:ext uri="{BB962C8B-B14F-4D97-AF65-F5344CB8AC3E}">
        <p14:creationId xmlns:p14="http://schemas.microsoft.com/office/powerpoint/2010/main" val="400022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39" y="3573017"/>
            <a:ext cx="4739609" cy="324916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72" y="1124744"/>
            <a:ext cx="3558108" cy="332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CGS systém (1874 – počátek 20. stol.)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Centimetr-Gram-Sekunda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Vhodné pouze pro laboratoř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El. Proud – biot (10 A)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Síla – dyne (10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Energie – erg (10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Zrychlení –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galileo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(0,01 m.s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4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MKS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systém (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1889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1960)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Metr-Kilogram-Sekunda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Vhodné i mimo laboratoř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Jednotky z 99 % shodné s SI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FPS systém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Foot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Pound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-Second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Dodnes využívána v USA a VB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927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systém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(1960)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ystème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nternational </a:t>
            </a:r>
            <a:r>
              <a:rPr lang="cs-CZ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d'Unités</a:t>
            </a:r>
            <a:endParaRPr lang="cs-CZ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Vznikla na základě mezinárodní standardizace fyzikálních jednotek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různých odvětvích se používají různé vedlejší jednotky (eV, AU, u, Da, kWh,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87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Specifické jednotky předmětu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Becquerel (Bc)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Elektronvolt (eV)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Sievert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Rentgen (R)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Atomová hmotnostní jednotka (u)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75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Veličiny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3"/>
                <a:ext cx="7239000" cy="432048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Existuje několik typů fyzikálních veličin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Skalární (E, m, p, T…)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 vyjádřena konkrétní hodnotou, která je  nezávislá na směru (T=273,15 K)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Vektorová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…)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 vyjádřena vektorem, který udává jak velikost veličiny, tak směr jejího působení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=(2;8;0)</m:t>
                    </m:r>
                  </m:oMath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Tenzorová (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cs-CZ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</m:acc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⃡"/>
                            <m:ctrlP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𝑒𝑙𝑚𝑎𝑔</m:t>
                        </m:r>
                      </m:sub>
                    </m:sSub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…)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 vyjádřen maticí, která udává velikost v různých směrech 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3"/>
                <a:ext cx="7239000" cy="4320480"/>
              </a:xfrm>
              <a:blipFill rotWithShape="1">
                <a:blip r:embed="rId2" cstate="print"/>
                <a:stretch>
                  <a:fillRect l="-1938" t="-3103" r="-2190" b="-26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5868144" y="5600413"/>
                <a:ext cx="2736304" cy="1068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⃡"/>
                          <m:ctrlPr>
                            <a:rPr lang="cs-CZ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240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</m:acc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5600413"/>
                <a:ext cx="2736304" cy="106894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3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239000" cy="518457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Radiologie je s námi již přes 100 let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Její historie a pole působnosti je velmi rozmanité a perspektivní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Vyžaduje rozsáhlé fyzikální i biologické znalosti a analytické myšlení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Využívá poznatky z mikrosvěta i makrosvěta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Využívá velké množství Fy jednotek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u každé je potřeba pochopit její význam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4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188640"/>
            <a:ext cx="7001588" cy="6583362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4800" dirty="0" smtClean="0"/>
              <a:t>Děkuji za pozornost</a:t>
            </a:r>
            <a:br>
              <a:rPr lang="cs-CZ" sz="4800" dirty="0" smtClean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 smtClean="0"/>
              <a:t>Konec </a:t>
            </a:r>
            <a:br>
              <a:rPr lang="cs-CZ" sz="4800" dirty="0" smtClean="0"/>
            </a:br>
            <a:r>
              <a:rPr lang="cs-CZ" sz="4800" dirty="0" smtClean="0"/>
              <a:t>1. přednášky</a:t>
            </a:r>
            <a:r>
              <a:rPr lang="cs-CZ" sz="4800" smtClean="0"/>
              <a:t/>
            </a:r>
            <a:br>
              <a:rPr lang="cs-CZ" sz="480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/>
              <a:t>Prezentace vznikla v rámci projektu </a:t>
            </a:r>
            <a:br>
              <a:rPr lang="cs-CZ" sz="2400" dirty="0" smtClean="0"/>
            </a:br>
            <a:r>
              <a:rPr lang="cs-CZ" sz="2400" dirty="0" smtClean="0"/>
              <a:t>fondu </a:t>
            </a:r>
            <a:r>
              <a:rPr lang="cs-CZ" sz="2400" dirty="0"/>
              <a:t>rozvoje </a:t>
            </a:r>
            <a:r>
              <a:rPr lang="cs-CZ" sz="2400" dirty="0" smtClean="0"/>
              <a:t>MU 1515/2014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088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Radiologie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„Radiologie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obor lékařství zabývající se medicínskými zobrazovacími metodami. Asi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nejvýstižnější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bylo obor nazývat medicínské zobrazovací metody (angl.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jednoslovný název radiologie je však kratší a snáze vyslovitelný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.“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(nemocnice Na Homolce)</a:t>
            </a:r>
          </a:p>
        </p:txBody>
      </p:sp>
    </p:spTree>
    <p:extLst>
      <p:ext uri="{BB962C8B-B14F-4D97-AF65-F5344CB8AC3E}">
        <p14:creationId xmlns:p14="http://schemas.microsoft.com/office/powerpoint/2010/main" val="1079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19872" y="5589240"/>
            <a:ext cx="4320480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Proč ji studovat ?</a:t>
            </a:r>
          </a:p>
          <a:p>
            <a:pPr marL="0" indent="0" algn="ctr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(protože Vás má živit!)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916832"/>
            <a:ext cx="397484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0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Hrubé dělení podle principů: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Rentgenové záření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Jaderné záření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Magnetické pole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Ultrazvukové vlnění</a:t>
            </a:r>
          </a:p>
        </p:txBody>
      </p:sp>
    </p:spTree>
    <p:extLst>
      <p:ext uri="{BB962C8B-B14F-4D97-AF65-F5344CB8AC3E}">
        <p14:creationId xmlns:p14="http://schemas.microsoft.com/office/powerpoint/2010/main" val="377415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Hrubé dělení podle principů: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Rentgenové záření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Jaderné 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záření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Magnetické pole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Ultrazvukové vlnění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862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Wilhelm Conrad Röntgen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1895 – Náhodou objevuje paprsky X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bs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1901 – První Nobelova cena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bs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 počest Fy jednotka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3212976"/>
            <a:ext cx="2234383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4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William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Coolidge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1913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Coolidgeova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(lampa) trubice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Žhavená spirálová katoda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Lepší kontrast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720655"/>
            <a:ext cx="3923928" cy="294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1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ics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Physics-PowerPoint-Template</Template>
  <TotalTime>1440</TotalTime>
  <Words>1229</Words>
  <Application>Microsoft Office PowerPoint</Application>
  <PresentationFormat>Předvádění na obrazovce (4:3)</PresentationFormat>
  <Paragraphs>216</Paragraphs>
  <Slides>37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Physics-PowerPoint-Template</vt:lpstr>
      <vt:lpstr>Radiologická fyzika a radiobiologie </vt:lpstr>
      <vt:lpstr>Jak to bude?</vt:lpstr>
      <vt:lpstr>Přehled kurzu (v tomto kurzu jde čistě o teoretické principy)</vt:lpstr>
      <vt:lpstr>Radiologie</vt:lpstr>
      <vt:lpstr>Radiologie</vt:lpstr>
      <vt:lpstr>Radiologie</vt:lpstr>
      <vt:lpstr>Radiologie</vt:lpstr>
      <vt:lpstr>Radiologie</vt:lpstr>
      <vt:lpstr>Radiologie</vt:lpstr>
      <vt:lpstr>Radiologie </vt:lpstr>
      <vt:lpstr>Radiologie</vt:lpstr>
      <vt:lpstr>Radiologie</vt:lpstr>
      <vt:lpstr>Radiologie</vt:lpstr>
      <vt:lpstr>Radiologie</vt:lpstr>
      <vt:lpstr>Radiologie</vt:lpstr>
      <vt:lpstr>Radiologie</vt:lpstr>
      <vt:lpstr>Radiologie</vt:lpstr>
      <vt:lpstr>Radiologie</vt:lpstr>
      <vt:lpstr>Radiologie</vt:lpstr>
      <vt:lpstr>Radiologie</vt:lpstr>
      <vt:lpstr>Radiologie</vt:lpstr>
      <vt:lpstr>Radiologie</vt:lpstr>
      <vt:lpstr>Radiologie</vt:lpstr>
      <vt:lpstr>Radiologie</vt:lpstr>
      <vt:lpstr>Radiologie</vt:lpstr>
      <vt:lpstr>Radiologie</vt:lpstr>
      <vt:lpstr>Radiologie</vt:lpstr>
      <vt:lpstr>Radiologie</vt:lpstr>
      <vt:lpstr>Radiologie</vt:lpstr>
      <vt:lpstr>Radiologie</vt:lpstr>
      <vt:lpstr>Jednotky</vt:lpstr>
      <vt:lpstr>Jednotky</vt:lpstr>
      <vt:lpstr>Jednotky</vt:lpstr>
      <vt:lpstr>Jednotky</vt:lpstr>
      <vt:lpstr>Veličiny</vt:lpstr>
      <vt:lpstr>Shrnutí</vt:lpstr>
      <vt:lpstr> Děkuji za pozornost  Konec  1. přednášky   Prezentace vznikla v rámci projektu  fondu rozvoje MU 1515/2014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</dc:creator>
  <cp:lastModifiedBy>M</cp:lastModifiedBy>
  <cp:revision>92</cp:revision>
  <dcterms:created xsi:type="dcterms:W3CDTF">2015-01-23T09:47:57Z</dcterms:created>
  <dcterms:modified xsi:type="dcterms:W3CDTF">2016-01-17T15:38:54Z</dcterms:modified>
</cp:coreProperties>
</file>