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handoutMasterIdLst>
    <p:handoutMasterId r:id="rId82"/>
  </p:handoutMasterIdLst>
  <p:sldIdLst>
    <p:sldId id="324" r:id="rId2"/>
    <p:sldId id="256" r:id="rId3"/>
    <p:sldId id="33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47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70" r:id="rId26"/>
    <p:sldId id="371" r:id="rId27"/>
    <p:sldId id="372" r:id="rId28"/>
    <p:sldId id="373" r:id="rId29"/>
    <p:sldId id="374" r:id="rId30"/>
    <p:sldId id="369" r:id="rId31"/>
    <p:sldId id="375" r:id="rId32"/>
    <p:sldId id="383" r:id="rId33"/>
    <p:sldId id="384" r:id="rId34"/>
    <p:sldId id="385" r:id="rId35"/>
    <p:sldId id="386" r:id="rId36"/>
    <p:sldId id="387" r:id="rId37"/>
    <p:sldId id="391" r:id="rId38"/>
    <p:sldId id="390" r:id="rId39"/>
    <p:sldId id="388" r:id="rId40"/>
    <p:sldId id="389" r:id="rId41"/>
    <p:sldId id="392" r:id="rId42"/>
    <p:sldId id="394" r:id="rId43"/>
    <p:sldId id="393" r:id="rId44"/>
    <p:sldId id="395" r:id="rId45"/>
    <p:sldId id="345" r:id="rId46"/>
    <p:sldId id="339" r:id="rId47"/>
    <p:sldId id="338" r:id="rId48"/>
    <p:sldId id="396" r:id="rId49"/>
    <p:sldId id="342" r:id="rId50"/>
    <p:sldId id="397" r:id="rId51"/>
    <p:sldId id="399" r:id="rId52"/>
    <p:sldId id="398" r:id="rId53"/>
    <p:sldId id="400" r:id="rId54"/>
    <p:sldId id="401" r:id="rId55"/>
    <p:sldId id="404" r:id="rId56"/>
    <p:sldId id="403" r:id="rId57"/>
    <p:sldId id="405" r:id="rId58"/>
    <p:sldId id="402" r:id="rId59"/>
    <p:sldId id="406" r:id="rId60"/>
    <p:sldId id="408" r:id="rId61"/>
    <p:sldId id="407" r:id="rId62"/>
    <p:sldId id="409" r:id="rId63"/>
    <p:sldId id="410" r:id="rId64"/>
    <p:sldId id="411" r:id="rId65"/>
    <p:sldId id="412" r:id="rId66"/>
    <p:sldId id="413" r:id="rId67"/>
    <p:sldId id="414" r:id="rId68"/>
    <p:sldId id="415" r:id="rId69"/>
    <p:sldId id="281" r:id="rId70"/>
    <p:sldId id="323" r:id="rId71"/>
    <p:sldId id="376" r:id="rId72"/>
    <p:sldId id="377" r:id="rId73"/>
    <p:sldId id="378" r:id="rId74"/>
    <p:sldId id="333" r:id="rId75"/>
    <p:sldId id="382" r:id="rId76"/>
    <p:sldId id="379" r:id="rId77"/>
    <p:sldId id="381" r:id="rId78"/>
    <p:sldId id="380" r:id="rId79"/>
    <p:sldId id="416" r:id="rId80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A909F-BEFA-3D3B-DCCE-E3125E0169CF}" v="3" dt="2023-11-23T17:59:19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78470" autoAdjust="0"/>
  </p:normalViewPr>
  <p:slideViewPr>
    <p:cSldViewPr>
      <p:cViewPr>
        <p:scale>
          <a:sx n="50" d="100"/>
          <a:sy n="50" d="100"/>
        </p:scale>
        <p:origin x="-147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notesViewPr>
    <p:cSldViewPr>
      <p:cViewPr>
        <p:scale>
          <a:sx n="125" d="100"/>
          <a:sy n="125" d="100"/>
        </p:scale>
        <p:origin x="-1158" y="139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stál Marek" userId="S::14027@fnbrno.cz::807abb9d-505e-444e-9dda-ce4713603397" providerId="AD" clId="Web-{F46A909F-BEFA-3D3B-DCCE-E3125E0169CF}"/>
    <pc:docChg chg="modSld sldOrd">
      <pc:chgData name="Dostál Marek" userId="S::14027@fnbrno.cz::807abb9d-505e-444e-9dda-ce4713603397" providerId="AD" clId="Web-{F46A909F-BEFA-3D3B-DCCE-E3125E0169CF}" dt="2023-11-23T17:59:19.947" v="2" actId="1076"/>
      <pc:docMkLst>
        <pc:docMk/>
      </pc:docMkLst>
      <pc:sldChg chg="modSp">
        <pc:chgData name="Dostál Marek" userId="S::14027@fnbrno.cz::807abb9d-505e-444e-9dda-ce4713603397" providerId="AD" clId="Web-{F46A909F-BEFA-3D3B-DCCE-E3125E0169CF}" dt="2023-11-23T15:04:35.099" v="1" actId="1076"/>
        <pc:sldMkLst>
          <pc:docMk/>
          <pc:sldMk cId="493663230" sldId="397"/>
        </pc:sldMkLst>
        <pc:picChg chg="mod">
          <ac:chgData name="Dostál Marek" userId="S::14027@fnbrno.cz::807abb9d-505e-444e-9dda-ce4713603397" providerId="AD" clId="Web-{F46A909F-BEFA-3D3B-DCCE-E3125E0169CF}" dt="2023-11-23T15:04:35.099" v="1" actId="1076"/>
          <ac:picMkLst>
            <pc:docMk/>
            <pc:sldMk cId="493663230" sldId="397"/>
            <ac:picMk id="7" creationId="{00000000-0000-0000-0000-000000000000}"/>
          </ac:picMkLst>
        </pc:picChg>
      </pc:sldChg>
      <pc:sldChg chg="ord">
        <pc:chgData name="Dostál Marek" userId="S::14027@fnbrno.cz::807abb9d-505e-444e-9dda-ce4713603397" providerId="AD" clId="Web-{F46A909F-BEFA-3D3B-DCCE-E3125E0169CF}" dt="2023-11-23T15:03:12.111" v="0"/>
        <pc:sldMkLst>
          <pc:docMk/>
          <pc:sldMk cId="3127364624" sldId="398"/>
        </pc:sldMkLst>
      </pc:sldChg>
      <pc:sldChg chg="modSp">
        <pc:chgData name="Dostál Marek" userId="S::14027@fnbrno.cz::807abb9d-505e-444e-9dda-ce4713603397" providerId="AD" clId="Web-{F46A909F-BEFA-3D3B-DCCE-E3125E0169CF}" dt="2023-11-23T17:59:19.947" v="2" actId="1076"/>
        <pc:sldMkLst>
          <pc:docMk/>
          <pc:sldMk cId="3056483539" sldId="413"/>
        </pc:sldMkLst>
        <pc:picChg chg="mod">
          <ac:chgData name="Dostál Marek" userId="S::14027@fnbrno.cz::807abb9d-505e-444e-9dda-ce4713603397" providerId="AD" clId="Web-{F46A909F-BEFA-3D3B-DCCE-E3125E0169CF}" dt="2023-11-23T17:59:19.947" v="2" actId="1076"/>
          <ac:picMkLst>
            <pc:docMk/>
            <pc:sldMk cId="3056483539" sldId="413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123C11-18BF-4FC7-A51F-1237E1A03054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97B5BE-15B8-437F-96D3-BF97A2DA27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1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616FAB3-1577-4773-80B4-F4714600D551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E4C44F8-674A-440E-9DE6-67DED98338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602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Základní princip už známe z předchozí přednášky. Nyní se</a:t>
            </a:r>
            <a:r>
              <a:rPr lang="cs-CZ" altLang="cs-CZ" baseline="0" dirty="0"/>
              <a:t> podíváme na některé situace MRI trochu podrobněji a otevřeme otázku detekce signálu a zpracování obrazu.</a:t>
            </a:r>
            <a:endParaRPr lang="cs-CZ" altLang="cs-CZ" dirty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E734-090E-40BB-BD97-A3BC68DBA50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Poměr v počtu jader na hladině alfa a beta je dán </a:t>
            </a:r>
            <a:r>
              <a:rPr lang="cs-CZ" altLang="cs-CZ" dirty="0" err="1"/>
              <a:t>Boltzmanovým</a:t>
            </a:r>
            <a:r>
              <a:rPr lang="cs-CZ" altLang="cs-CZ" dirty="0"/>
              <a:t> rozdělením. Např.</a:t>
            </a:r>
            <a:r>
              <a:rPr lang="cs-CZ" altLang="cs-CZ" baseline="0" dirty="0"/>
              <a:t> pro B_0=9,4 T a teplotu T=300 K vychází poměr </a:t>
            </a:r>
            <a:r>
              <a:rPr lang="cs-CZ" altLang="cs-CZ" baseline="0" dirty="0" err="1"/>
              <a:t>N_alfa</a:t>
            </a:r>
            <a:r>
              <a:rPr lang="cs-CZ" altLang="cs-CZ" baseline="0" dirty="0"/>
              <a:t>/</a:t>
            </a:r>
            <a:r>
              <a:rPr lang="cs-CZ" altLang="cs-CZ" baseline="0" dirty="0" err="1"/>
              <a:t>N_beta</a:t>
            </a:r>
            <a:r>
              <a:rPr lang="cs-CZ" altLang="cs-CZ" baseline="0" dirty="0"/>
              <a:t> = 1,000064, což znamená, že na 1 milión jader je o 64 jader více na hladině alfa. Což není moc, ale v 1g tkáně je cca 10^22 jader, takže celkově je vektor magnetizace detekovatelný.</a:t>
            </a: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Přiblížení</a:t>
            </a:r>
            <a:r>
              <a:rPr lang="cs-CZ" altLang="cs-CZ" baseline="0" dirty="0"/>
              <a:t> rezonance pro pevné látky: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Protože všechny atomy v látce mají chemické vazby o daných energiích, všechny atomy vykonávají tepelný pohyb (kmitají s danou frekvencí) reagují rozdílně na okolní podměty s různými frekvencemi.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Příklad 1: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Jistě jste slyšeli o případu, kdy při zpěvu praskaly sklenice. Je to možné a proč? Zpívala tak hlasitě? Odpověď je v rezonanci. Dejme tomu, že rezonanční frekvence skla je 600Hz. Pokud má zvuk frekvenci 300 HZ nebo 900  Hz, pravděpodobnost, že zvuk bude interagovat s atomy skla je velmi malá (téměř 0), takže jim nepředá svou energii a ony nebudou mít dostatek energie uvolnit se ze vazem, které je potají. Pokud se ovšem bude frekvence zvuku blížit k rezonanční frekvenci skla, tak v těsné blízkosti 600 Hz pravděpodobnost interakce velmi prudce roste a při 600 Hz nabývá maximální hodnoty. Takže pokud by zpěvačka sladila frekvenci svého hlasu s rezonanční frekvencí skla (v našem vymyšleném případě 600 Hz), tak </a:t>
            </a:r>
            <a:r>
              <a:rPr lang="cs-CZ" altLang="cs-CZ" baseline="0" dirty="0" err="1"/>
              <a:t>be</a:t>
            </a:r>
            <a:r>
              <a:rPr lang="cs-CZ" altLang="cs-CZ" baseline="0" dirty="0"/>
              <a:t> pravděpodobnost, že rozbije skleničku byla velká a opravdu by mohla prasknout.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Příklad 2: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Vojáci</a:t>
            </a:r>
            <a:r>
              <a:rPr lang="cs-CZ" altLang="cs-CZ" baseline="0" dirty="0"/>
              <a:t> pochodují přesně dle předpisů, takže jejich pohyb je periodický (má určitou frekvenci). Ovšem pochodují-li přes most, tak pohodový rytmus ruší, aby se nastalo to, že frekvence jejich pochodu (dupnutí na most) nebude blízká rezonanční frekvenci materiálu mostu a tím by mohlo dojít k narušení pevnosti mostu.</a:t>
            </a: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Sfázování precese magnetických moment jader je EXTRÉMNĚ důležité.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Pokud by k sfázování nedošlo,</a:t>
            </a:r>
            <a:r>
              <a:rPr lang="cs-CZ" altLang="cs-CZ" baseline="0" dirty="0"/>
              <a:t> tak je jak transverzální tak longitudinální magnetizace rovna 0!!! (nakreslit na tabuli a podrobně vysvětlit!!!)</a:t>
            </a: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Neexistuje</a:t>
            </a:r>
            <a:r>
              <a:rPr lang="cs-CZ" altLang="cs-CZ" baseline="0" dirty="0"/>
              <a:t> magnetický monopól.</a:t>
            </a: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Nastavení času, v kterém budeme detekovat signál je velmi důležité. Pokud</a:t>
            </a:r>
            <a:r>
              <a:rPr lang="cs-CZ" altLang="cs-CZ" baseline="0" dirty="0"/>
              <a:t> budeme snímat např. po 3000mx dostáváme </a:t>
            </a:r>
            <a:r>
              <a:rPr lang="cs-CZ" altLang="cs-CZ" baseline="0" dirty="0" err="1"/>
              <a:t>relatvně</a:t>
            </a:r>
            <a:r>
              <a:rPr lang="cs-CZ" altLang="cs-CZ" baseline="0" dirty="0"/>
              <a:t> dobrý kontrast mezi CSF a šedou hmotou (GM), ale už nedokážeme rozlišit GM a tuk. Proto je třeba měření nastavit optimálním způsobem, v tomto případě kolem 600ms kdy je maximální kontrast (rozdíl </a:t>
            </a:r>
            <a:r>
              <a:rPr lang="cs-CZ" altLang="cs-CZ" baseline="0" dirty="0" err="1"/>
              <a:t>M_z</a:t>
            </a:r>
            <a:r>
              <a:rPr lang="cs-CZ" altLang="cs-CZ" baseline="0" dirty="0"/>
              <a:t> pro různé tkáně). Při této volbě dostáváme výsledný obraz tzv. T1 vážený, protože k výslednému signálu nejvíce přispívá signál z T1 relaxace.</a:t>
            </a: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Pokud nastavíme čas detekce na cca 150ms (srovnej</a:t>
            </a:r>
            <a:r>
              <a:rPr lang="cs-CZ" altLang="cs-CZ" baseline="0" dirty="0"/>
              <a:t> s předchozím příkladem) v signálu převládá magnetizace v rovině </a:t>
            </a:r>
            <a:r>
              <a:rPr lang="cs-CZ" altLang="cs-CZ" baseline="0" dirty="0" err="1"/>
              <a:t>xy</a:t>
            </a:r>
            <a:r>
              <a:rPr lang="cs-CZ" altLang="cs-CZ" baseline="0" dirty="0"/>
              <a:t> (tudíž T2) a dostáváme T2 vážený obraz.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Jak je vidět kontrast mezi tukem a GM není velký, ale doba snímání je kratší, takže v některých případech může být T2 obraz výhodnější. Volba sekvence a zobrazení záleží na důvodu vyšetření.</a:t>
            </a: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Čím rozdílnější</a:t>
            </a:r>
            <a:r>
              <a:rPr lang="cs-CZ" altLang="cs-CZ" baseline="0" dirty="0"/>
              <a:t> relaxační časy mezi tkáněmi, tím větší kontrast ve výsledném obraze.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U T1 váženého obrazu má CSF mnohem delší T1 (~2000ms, je výrazně tmavší) než zbytek a šedá hmota (~1000ms) je tmavší než bílá (~600ms)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U T2 váženého obrazu je tomu naopak. CSF je světlá, šedá je tmavší a bílá nejtmavší.</a:t>
            </a: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Pulzní</a:t>
            </a:r>
            <a:r>
              <a:rPr lang="cs-CZ" altLang="cs-CZ" baseline="0" dirty="0"/>
              <a:t> cívky mohou být zároveň i přijímací.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Po</a:t>
            </a:r>
            <a:r>
              <a:rPr lang="cs-CZ" altLang="cs-CZ" baseline="0" dirty="0"/>
              <a:t> vychylovacím pulzu se cívka „přepne“ do detekčního modu. Používalo se v minulosti nyní už moc ne.</a:t>
            </a: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baseline="0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Detekovaný signál FID.</a:t>
            </a: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V reálu naměříme relaxační</a:t>
            </a:r>
            <a:r>
              <a:rPr lang="cs-CZ" altLang="cs-CZ" baseline="0" dirty="0"/>
              <a:t> čas T2*, který je výrazně kratší než T2. Zrychlení relaxace v rovině </a:t>
            </a:r>
            <a:r>
              <a:rPr lang="cs-CZ" altLang="cs-CZ" baseline="0" dirty="0" err="1"/>
              <a:t>xy</a:t>
            </a:r>
            <a:r>
              <a:rPr lang="cs-CZ" altLang="cs-CZ" baseline="0" dirty="0"/>
              <a:t> je způsobeno nehomogenitami statického pole B0.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Díky nim dochází k rychlejšímu rozfázování jednotlivých </a:t>
            </a:r>
            <a:r>
              <a:rPr lang="cs-CZ" altLang="cs-CZ" baseline="0" dirty="0" err="1"/>
              <a:t>mag</a:t>
            </a:r>
            <a:r>
              <a:rPr lang="cs-CZ" altLang="cs-CZ" baseline="0" dirty="0"/>
              <a:t>. momentů.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Pomocí speciálních pulzních sekvencí můžeme měřit přímo T2…</a:t>
            </a: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baseline="0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Vlevo je FID v časové doméně (na ose x je čas t)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Vpravo je FID po aplikaci Fourierovy transformace. Na ose x je frekvence.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1. Obrázek je pouze 1 periodický tlumený kmitavý pohyb, proto po FT dostáváme pouze 1 </a:t>
            </a:r>
            <a:r>
              <a:rPr lang="cs-CZ" altLang="cs-CZ" baseline="0" dirty="0" err="1"/>
              <a:t>peak</a:t>
            </a:r>
            <a:r>
              <a:rPr lang="cs-CZ" altLang="cs-CZ" baseline="0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2. Obrázek je už součtem 2 tlumených periodických pohybů, což se projeví po FT 2 </a:t>
            </a:r>
            <a:r>
              <a:rPr lang="cs-CZ" altLang="cs-CZ" baseline="0" dirty="0" err="1"/>
              <a:t>peaky</a:t>
            </a:r>
            <a:r>
              <a:rPr lang="cs-CZ" altLang="cs-CZ" baseline="0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3. Obrázek je už složen z několika různých tlumených kmitů s různou amplitudou. Díky FT jsme schopni odhalit jaké frekvence se podíleli na FID. </a:t>
            </a: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Obraz v k-prostoru</a:t>
            </a:r>
            <a:r>
              <a:rPr lang="cs-CZ" altLang="cs-CZ" baseline="0" dirty="0"/>
              <a:t> je středově symetrický.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Středová oblast je oblastí nízkých frekvencí (informace o hrubém obraze) a okolí je oblast vysokých frekvencí, která obsahuje detailní informace obrazu.</a:t>
            </a: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Po aplikaci</a:t>
            </a:r>
            <a:r>
              <a:rPr lang="cs-CZ" altLang="cs-CZ" baseline="0" dirty="0"/>
              <a:t> 2D Fourierovy transformace na data v k-prostoru, dostáváme výsledný obraz v rovině </a:t>
            </a:r>
            <a:r>
              <a:rPr lang="cs-CZ" altLang="cs-CZ" baseline="0" dirty="0" err="1"/>
              <a:t>xy</a:t>
            </a:r>
            <a:r>
              <a:rPr lang="cs-CZ" altLang="cs-CZ" baseline="0" dirty="0"/>
              <a:t>.</a:t>
            </a: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Děkuji Vám</a:t>
            </a:r>
            <a:r>
              <a:rPr lang="cs-CZ" altLang="cs-CZ" baseline="0" dirty="0"/>
              <a:t> za pozornost, snad jste si něco zapamatovali </a:t>
            </a:r>
            <a:r>
              <a:rPr lang="cs-CZ" altLang="cs-CZ" baseline="0" dirty="0">
                <a:sym typeface="Wingdings" panose="05000000000000000000" pitchFamily="2" charset="2"/>
              </a:rPr>
              <a:t></a:t>
            </a:r>
            <a:endParaRPr lang="cs-CZ" altLang="cs-CZ" dirty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00C8F-E14C-4B88-969D-FD0CD248430F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vidíme, že z původně jedné energetické hladiny vznikly 3 v důsledku interakce magnetického momentu atomu s vnějším magnetickým</a:t>
            </a:r>
            <a:r>
              <a:rPr lang="cs-CZ" baseline="0" dirty="0"/>
              <a:t> polem. </a:t>
            </a:r>
          </a:p>
          <a:p>
            <a:r>
              <a:rPr lang="cs-CZ" baseline="0" dirty="0" err="1"/>
              <a:t>Zeeman</a:t>
            </a:r>
            <a:r>
              <a:rPr lang="cs-CZ" baseline="0" dirty="0"/>
              <a:t> pozoroval jev na celkovém magnetickém momentu atomu. Pro MR je důležitý </a:t>
            </a:r>
            <a:r>
              <a:rPr lang="cs-CZ" baseline="0" dirty="0" err="1"/>
              <a:t>poze</a:t>
            </a:r>
            <a:r>
              <a:rPr lang="cs-CZ" baseline="0" dirty="0"/>
              <a:t> jaderný magnetický moment, ale princip je obdobný.</a:t>
            </a:r>
          </a:p>
          <a:p>
            <a:r>
              <a:rPr lang="cs-CZ" baseline="0" dirty="0"/>
              <a:t>Pokud by byl spin ½, pak vzniknou 2 energetické hladiny E_0 +- ½ gama H B. Takto vzniknou 2 energeticky odlišné stavy při MR vodíku (po směru a proti směru magnetického pole 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grafu vidíme 4 význačné skupiny. </a:t>
            </a:r>
          </a:p>
          <a:p>
            <a:r>
              <a:rPr lang="cs-CZ" dirty="0"/>
              <a:t>Ta, jenž má nejmenší intenzitu patří rozpouštědlu,</a:t>
            </a:r>
            <a:r>
              <a:rPr lang="cs-CZ" baseline="0" dirty="0"/>
              <a:t> ostatní pocházejí z </a:t>
            </a:r>
            <a:r>
              <a:rPr lang="cs-CZ" baseline="0" dirty="0" err="1"/>
              <a:t>ethanolu</a:t>
            </a:r>
            <a:r>
              <a:rPr lang="cs-CZ" baseline="0" dirty="0"/>
              <a:t>.</a:t>
            </a:r>
          </a:p>
          <a:p>
            <a:r>
              <a:rPr lang="cs-CZ" dirty="0"/>
              <a:t>Měření se provádělo na jádrech vodíku (nikoliv uhlíku), takže nás zajímají</a:t>
            </a:r>
            <a:r>
              <a:rPr lang="cs-CZ" baseline="0" dirty="0"/>
              <a:t> 3 skupiny. OH, CH2 a CH3.</a:t>
            </a:r>
          </a:p>
          <a:p>
            <a:r>
              <a:rPr lang="cs-CZ" baseline="0" dirty="0"/>
              <a:t>Vodík z OH skupiny je už hodně vzdálen </a:t>
            </a:r>
            <a:r>
              <a:rPr lang="cs-CZ" baseline="0" dirty="0" err="1"/>
              <a:t>vzdálen</a:t>
            </a:r>
            <a:r>
              <a:rPr lang="cs-CZ" baseline="0" dirty="0"/>
              <a:t> od CH2 skupiny, proto k interakci s vodíky z CH2 skupiny </a:t>
            </a:r>
            <a:r>
              <a:rPr lang="cs-CZ" baseline="0" dirty="0" err="1"/>
              <a:t>nedojází</a:t>
            </a:r>
            <a:r>
              <a:rPr lang="cs-CZ" baseline="0" dirty="0"/>
              <a:t>, což se projeví jako singletní signál.</a:t>
            </a:r>
          </a:p>
          <a:p>
            <a:r>
              <a:rPr lang="cs-CZ" baseline="0" dirty="0" err="1"/>
              <a:t>Vodíci</a:t>
            </a:r>
            <a:r>
              <a:rPr lang="cs-CZ" baseline="0" dirty="0"/>
              <a:t> z CH3 skupiny interagují se 2 vodíky z CH2 skupiny, proto detekovaný signál musí být </a:t>
            </a:r>
            <a:r>
              <a:rPr lang="cs-CZ" baseline="0" dirty="0" err="1"/>
              <a:t>tripletní</a:t>
            </a:r>
            <a:r>
              <a:rPr lang="cs-CZ" baseline="0" dirty="0"/>
              <a:t>.</a:t>
            </a:r>
          </a:p>
          <a:p>
            <a:r>
              <a:rPr lang="cs-CZ" baseline="0" dirty="0"/>
              <a:t>A poslední skupina je CH2, kde </a:t>
            </a:r>
            <a:r>
              <a:rPr lang="cs-CZ" baseline="0" dirty="0" err="1"/>
              <a:t>vodíci</a:t>
            </a:r>
            <a:r>
              <a:rPr lang="cs-CZ" baseline="0" dirty="0"/>
              <a:t> interagují se 3 vodíky z CH3 skupiny, proto je signál </a:t>
            </a:r>
            <a:r>
              <a:rPr lang="cs-CZ" baseline="0" dirty="0" err="1"/>
              <a:t>kvadrupletní</a:t>
            </a:r>
            <a:r>
              <a:rPr lang="cs-CZ" baseline="0" dirty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Přiblížení předchozího příkladu pro skupiny CH2 a CH3.</a:t>
            </a:r>
          </a:p>
          <a:p>
            <a:r>
              <a:rPr lang="cs-CZ" dirty="0"/>
              <a:t>Intenzita signálu se pro spiny ½ řídí dle</a:t>
            </a:r>
            <a:r>
              <a:rPr lang="cs-CZ" baseline="0" dirty="0"/>
              <a:t> Pascalova trojúhelníku. (nakreslit na tabuli).</a:t>
            </a:r>
          </a:p>
          <a:p>
            <a:r>
              <a:rPr lang="cs-CZ" baseline="0" dirty="0"/>
              <a:t>Takže dublet tvoří 2 stejně intenzivní </a:t>
            </a:r>
            <a:r>
              <a:rPr lang="cs-CZ" baseline="0" dirty="0" err="1"/>
              <a:t>peaky</a:t>
            </a:r>
            <a:r>
              <a:rPr lang="cs-CZ" baseline="0" dirty="0"/>
              <a:t> (v </a:t>
            </a:r>
            <a:r>
              <a:rPr lang="cs-CZ" baseline="0" dirty="0" err="1"/>
              <a:t>Pascal.troj</a:t>
            </a:r>
            <a:r>
              <a:rPr lang="cs-CZ" baseline="0" dirty="0"/>
              <a:t>. Je na druhém řádku 1:1)</a:t>
            </a:r>
          </a:p>
          <a:p>
            <a:r>
              <a:rPr lang="cs-CZ" baseline="0" dirty="0" err="1"/>
              <a:t>Tripletní</a:t>
            </a:r>
            <a:r>
              <a:rPr lang="cs-CZ" baseline="0" dirty="0"/>
              <a:t> signál má intenzitu v poměru 1:2:1 (viz CH3)</a:t>
            </a:r>
          </a:p>
          <a:p>
            <a:r>
              <a:rPr lang="cs-CZ" baseline="0" dirty="0" err="1"/>
              <a:t>Kvadrupletní</a:t>
            </a:r>
            <a:r>
              <a:rPr lang="cs-CZ" baseline="0" dirty="0"/>
              <a:t> signál má intenzitu signálu v poměru 1:3:3:1 (viz CH2) </a:t>
            </a:r>
            <a:r>
              <a:rPr lang="cs-CZ" baseline="0" dirty="0" err="1"/>
              <a:t>atp</a:t>
            </a:r>
            <a:r>
              <a:rPr lang="cs-CZ" baseline="0" dirty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3B864-93B1-4419-A8F6-500628149E7F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09BD3-5ED7-4803-9656-231A90322A82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/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26C9-621E-4AD5-8252-360770DED567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B40A-3366-49EA-B5FD-CCA72AF491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60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E3E6-E889-4A33-8988-29B6531E398A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401A-827A-4690-B2AE-855DFA81C4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00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492D-684B-42D4-8B53-A241524735A4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E04A-7192-4372-8E1D-0D6A3AE6DA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81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E333-0F1E-418E-B1D0-C1E2D1A88AA4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CC3B-7161-4ACE-8013-1A69FBB324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42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1842-E75F-4695-BDE0-5784DD03C01C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1421-09C5-4A51-B5DA-A46B08F1DE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45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C11F-ADB7-48A4-A6D7-6062892F731D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CD46-9C0B-44C0-BA60-30679A7B7A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3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6E61-632E-4942-B6C6-00CE7CB3FFD2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F7C7-C15D-4413-8D00-FAE2BE27F1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86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3184-CD83-42EF-A7DD-F619F7F2E850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6B20-1D0F-46B8-9056-AC9596978F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79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4F62-7D55-49D0-8B84-55FD81FA4F3B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37E8-006A-4914-8556-D3E20AC9BD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4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603F-259A-40AB-B8B9-0064269071A5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4AD9-64CE-4A12-8E03-C0E87F1A6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34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63F9-D5AA-4418-A17A-69F741AD69B5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B197-4791-403B-BB14-27EA4DFC2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93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274638"/>
            <a:ext cx="7000875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bs-Latn-BA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0" y="1557338"/>
            <a:ext cx="70104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bs-Latn-BA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F0FE0-3ED0-4CFA-B2B1-021B23FFE710}" type="datetimeFigureOut">
              <a:rPr lang="cs-CZ"/>
              <a:pPr>
                <a:defRPr/>
              </a:pPr>
              <a:t>23.11.2023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425" y="6237288"/>
            <a:ext cx="2466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713" y="6237288"/>
            <a:ext cx="1817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5D9D5-7136-455E-B24B-5CDF1A9E73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BBx8BwLhq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riodictable.com/Isotopes/092.238/index.html" TargetMode="Externa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slide" Target="slide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49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5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5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/>
              <a:t>Radiologická 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8.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7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Opakování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05000" y="1557338"/>
            <a:ext cx="701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>
                <a:latin typeface="Times New Roman" pitchFamily="18" charset="0"/>
                <a:cs typeface="Times New Roman" pitchFamily="18" charset="0"/>
              </a:rPr>
              <a:t>Bližší pohled na jádro: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65350"/>
            <a:ext cx="26289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940152" y="3429000"/>
                <a:ext cx="2397003" cy="104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cs-CZ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429000"/>
                <a:ext cx="2397003" cy="10408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87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Opakování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Bližší pohled: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24088"/>
            <a:ext cx="74580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4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Opakování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647700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Bližší pohled: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24100"/>
            <a:ext cx="745172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38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08" y="983148"/>
            <a:ext cx="7020272" cy="323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Opakování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872"/>
            <a:ext cx="91440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27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Interakce s B</a:t>
            </a:r>
            <a:r>
              <a:rPr lang="cs-CZ" baseline="-25000" dirty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Vložíme-li látku do B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tak se magnetické momenty jader orientují po/proti směru pole B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Dojde k tzv.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Zeemanově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jevu (rozštěpení energetických hladin). To znamená, že orientace po směru je energeticky výhodnější než proti směru.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Kolik jader bude orientováno po/proti směru pole B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740352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6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Interakce s B</a:t>
            </a:r>
            <a:r>
              <a:rPr lang="cs-CZ" baseline="-25000" dirty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24844"/>
            <a:ext cx="561662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Rozštěpení energetických hladin:</a:t>
            </a:r>
          </a:p>
          <a:p>
            <a:pPr eaLnBrk="1" hangingPunct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Více jader bude mít magnetický moment orientován po směru pole B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(stav </a:t>
            </a:r>
            <a:r>
              <a:rPr lang="el-GR" altLang="cs-CZ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Proč některé jádra mají magnetický moment orientován proti B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38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Interakce s B</a:t>
            </a:r>
            <a:r>
              <a:rPr lang="cs-CZ" baseline="-25000" dirty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Protože je T &gt; 0 K, tak existuje tzv. tepelný pohyb částic. 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Přirovnání: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Pokud má částice vyšší kinetickou energii než druhá, pak je i její celková energie vyšší a ona může dosáhnout na vyšší energetické stavy. Z termodynamiky víme, že kinetická energie je úměrná termodynamické teplotě.</a:t>
            </a:r>
          </a:p>
        </p:txBody>
      </p:sp>
    </p:spTree>
    <p:extLst>
      <p:ext uri="{BB962C8B-B14F-4D97-AF65-F5344CB8AC3E}">
        <p14:creationId xmlns:p14="http://schemas.microsoft.com/office/powerpoint/2010/main" val="25877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Interakce s B</a:t>
            </a:r>
            <a:r>
              <a:rPr lang="cs-CZ" baseline="-25000" dirty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7338"/>
                <a:ext cx="7010400" cy="5300662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Rozdělení jader do energetických stavů podléhá </a:t>
                </a:r>
                <a:r>
                  <a:rPr lang="cs-CZ" altLang="cs-CZ" dirty="0" err="1">
                    <a:latin typeface="Times New Roman" pitchFamily="18" charset="0"/>
                    <a:cs typeface="Times New Roman" pitchFamily="18" charset="0"/>
                  </a:rPr>
                  <a:t>Boltzmanovu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rozdělovacímu zákonu: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b="0" i="1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i="1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r>
                        <a:rPr lang="cs-CZ" altLang="cs-CZ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∆</m:t>
                                  </m:r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alt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Kde N</a:t>
                </a:r>
                <a:r>
                  <a:rPr lang="el-GR" altLang="cs-CZ" baseline="-25000" dirty="0">
                    <a:latin typeface="Times New Roman" pitchFamily="18" charset="0"/>
                    <a:cs typeface="Times New Roman" pitchFamily="18" charset="0"/>
                  </a:rPr>
                  <a:t>αβ</a:t>
                </a:r>
                <a:r>
                  <a:rPr lang="cs-CZ" altLang="cs-CZ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jsou počty jader v daných energetických stavech, k</a:t>
                </a:r>
                <a:r>
                  <a:rPr lang="cs-CZ" altLang="cs-CZ" baseline="-250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je </a:t>
                </a:r>
                <a:r>
                  <a:rPr lang="cs-CZ" altLang="cs-CZ" dirty="0" err="1">
                    <a:latin typeface="Times New Roman" pitchFamily="18" charset="0"/>
                    <a:cs typeface="Times New Roman" pitchFamily="18" charset="0"/>
                  </a:rPr>
                  <a:t>Boltzmanova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konstanta, T je termodynamická teplota a </a:t>
                </a:r>
                <a:r>
                  <a:rPr lang="el-GR" altLang="cs-CZ" dirty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E je rozdíl energií daných energetických hladin.</a:t>
                </a:r>
              </a:p>
            </p:txBody>
          </p:sp>
        </mc:Choice>
        <mc:Fallback xmlns="">
          <p:sp>
            <p:nvSpPr>
              <p:cNvPr id="2662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7338"/>
                <a:ext cx="7010400" cy="5300662"/>
              </a:xfrm>
              <a:blipFill rotWithShape="1">
                <a:blip r:embed="rId3"/>
                <a:stretch>
                  <a:fillRect l="-2000" t="-1609" r="-2522" b="-17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5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15859"/>
            <a:ext cx="8892480" cy="576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Interakce s B</a:t>
            </a:r>
            <a:r>
              <a:rPr lang="cs-CZ" baseline="-25000" dirty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436096" y="5858108"/>
                <a:ext cx="19602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ħ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858108"/>
                <a:ext cx="19602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149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Interakce s B</a:t>
            </a:r>
            <a:r>
              <a:rPr lang="cs-CZ" baseline="-25000" dirty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7338"/>
                <a:ext cx="7010400" cy="5300662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Z </a:t>
                </a:r>
                <a:r>
                  <a:rPr lang="cs-CZ" altLang="cs-CZ" dirty="0" err="1">
                    <a:latin typeface="Times New Roman" pitchFamily="18" charset="0"/>
                    <a:cs typeface="Times New Roman" pitchFamily="18" charset="0"/>
                  </a:rPr>
                  <a:t>Boltzmanova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rozdělení plyne: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i="1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r>
                        <a:rPr lang="cs-CZ" altLang="cs-CZ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𝛾</m:t>
                                  </m:r>
                                  <m:r>
                                    <a:rPr lang="cs-CZ" altLang="cs-CZ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ħ</m:t>
                                  </m:r>
                                  <m:sSub>
                                    <m:sSubPr>
                                      <m:ctrlPr>
                                        <a:rPr lang="cs-CZ" alt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altLang="cs-CZ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cs-CZ" altLang="cs-CZ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cs-CZ" altLang="cs-CZ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Zvyšováním pole B</a:t>
                </a:r>
                <a:r>
                  <a:rPr lang="cs-CZ" altLang="cs-CZ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se zvyšuje energetický rozdíl hladin a tím víc je jader na hladině </a:t>
                </a:r>
                <a:r>
                  <a:rPr lang="el-GR" altLang="cs-CZ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na úkor </a:t>
                </a:r>
                <a:r>
                  <a:rPr lang="el-GR" altLang="cs-CZ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S rostoucí teplotou roste počet jader na hladině </a:t>
                </a:r>
                <a:r>
                  <a:rPr lang="el-GR" altLang="cs-CZ" dirty="0">
                    <a:latin typeface="Times New Roman" pitchFamily="18" charset="0"/>
                    <a:cs typeface="Times New Roman" pitchFamily="18" charset="0"/>
                  </a:rPr>
                  <a:t>β 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na úkor </a:t>
                </a:r>
                <a:r>
                  <a:rPr lang="el-GR" altLang="cs-CZ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/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62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7338"/>
                <a:ext cx="7010400" cy="5300662"/>
              </a:xfrm>
              <a:blipFill rotWithShape="1">
                <a:blip r:embed="rId3"/>
                <a:stretch>
                  <a:fillRect l="-2000" t="-1609" r="-16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3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890464" y="1196752"/>
            <a:ext cx="6858000" cy="1440160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6600" dirty="0"/>
              <a:t>Prohloubení principů MRI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04" y="2664296"/>
            <a:ext cx="5148064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90216"/>
            <a:ext cx="4320480" cy="561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Interakce s B</a:t>
            </a:r>
            <a:r>
              <a:rPr lang="cs-CZ" baseline="-25000" dirty="0">
                <a:ea typeface="+mj-ea"/>
              </a:rPr>
              <a:t>0</a:t>
            </a:r>
            <a:endParaRPr lang="cs-CZ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13679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Chemický posuv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Magnetické pole B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donutí jaderné momenty rotovat kolem osy s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Larmorovou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frekvencí řádů MHz.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To má za následek tzv. chemický posuv.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Protože magnetické momenty jednotlivých jader rotují a platí zákon elektromagnetické indukce, každý rotující jaderný moment indukuje ve svém okolí magnetické pole.</a:t>
            </a:r>
          </a:p>
          <a:p>
            <a:pPr eaLnBrk="1" hangingPunct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Chemický posuv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Toto magnetické pole není velké, ale je dostatečné k tomu, aby ovlivnilo magnetické momenty blízkých jader.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Touto interakcí jaderných momentů dochází ke změně (posunu)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Larmorovy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frekvence blízkých jader řádově o stovky Hz.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Tento princip je základem pro NRM spektroskopii. 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(příklad na cvičení)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Chemický posuv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Chemický posuv je nepostradatelným pro analýzu chemických látek (NMR spektroskopii), ale pro MR zobrazování je nežádoucí a vnáší do výsledného obrazu šum. (artefakty chemického posunu)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Ovšem z fyzikální podstaty se jej nemůžeme nijak zbavit a bude zatěžovat kvalitu obrazu.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6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RF pulzy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Ozáříme-li jádra radiofrekvenčním (RF) pulzem, může dojít k vzájemné interakci.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Pravděpodobnost této interakce je závislá na frekvenci, amplitudě a době působení tohoto RF pulzu.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Aby byla účinnost RF pulzu co největší, musí být v rezonanci se zkoumaným jádrem.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RF pulz se aplikuje ve směrech osy x nebo y (v ose z je zbytečný).</a:t>
            </a:r>
          </a:p>
        </p:txBody>
      </p:sp>
    </p:spTree>
    <p:extLst>
      <p:ext uri="{BB962C8B-B14F-4D97-AF65-F5344CB8AC3E}">
        <p14:creationId xmlns:p14="http://schemas.microsoft.com/office/powerpoint/2010/main" val="33663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RF pulzy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Být v rezonanci zde znamená, mít stejnou frekvenci s jakou magnetický moment jádra rotuje kolem osy z (tzn.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Larmorova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frekvence)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Volba amplitudy a délky pulzu se mění v závislosti na experimentu.</a:t>
            </a:r>
            <a:endParaRPr lang="cs-CZ" altLang="cs-CZ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Aplikace RF pulzu dodá energii jádrům na nižší energetické hladině a ta přejdou na vyšší energetickou hladinu.</a:t>
            </a:r>
          </a:p>
        </p:txBody>
      </p:sp>
    </p:spTree>
    <p:extLst>
      <p:ext uri="{BB962C8B-B14F-4D97-AF65-F5344CB8AC3E}">
        <p14:creationId xmlns:p14="http://schemas.microsoft.com/office/powerpoint/2010/main" val="25683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RF pulzy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Změna v počtu jader na daných hladinách vede k poklesu longitudinální (podélné) magnetizace.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RF pulz také mění fázi precesního pohybu magnetizace jader (rotace kolem osy z) tak, že jsou všechny sfázované. To má za následek nárůst transversální (příčné) magnetizace.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Vše je ovlivněno délkou a amplitudou RF pulzu.</a:t>
            </a:r>
          </a:p>
        </p:txBody>
      </p:sp>
    </p:spTree>
    <p:extLst>
      <p:ext uri="{BB962C8B-B14F-4D97-AF65-F5344CB8AC3E}">
        <p14:creationId xmlns:p14="http://schemas.microsoft.com/office/powerpoint/2010/main" val="35138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RF pulzy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4824536" cy="5300662"/>
          </a:xfrm>
        </p:spPr>
        <p:txBody>
          <a:bodyPr>
            <a:normAutofit/>
          </a:bodyPr>
          <a:lstStyle/>
          <a:p>
            <a:pPr eaLnBrk="1" hangingPunct="1">
              <a:tabLst>
                <a:tab pos="3678238" algn="l"/>
              </a:tabLst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Nastavíme-li amplitudu RF pulzu (B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) a čas (t) tak, že přesně polovina jader bude na nižší hladině a polovina na vyšší energetické hladině, mluvíme o 90° pulzu, protože dojde k překlopení magnetizace o 90°.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27989"/>
            <a:ext cx="2545656" cy="409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81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RF pulzy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4824536" cy="5300662"/>
          </a:xfrm>
        </p:spPr>
        <p:txBody>
          <a:bodyPr>
            <a:normAutofit/>
          </a:bodyPr>
          <a:lstStyle/>
          <a:p>
            <a:pPr eaLnBrk="1" hangingPunct="1">
              <a:tabLst>
                <a:tab pos="3678238" algn="l"/>
              </a:tabLst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Pro transversální složku magnetizace platí vztah:</a:t>
            </a:r>
          </a:p>
          <a:p>
            <a:pPr eaLnBrk="1" hangingPunct="1">
              <a:tabLst>
                <a:tab pos="3678238" algn="l"/>
              </a:tabLst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tabLst>
                <a:tab pos="3678238" algn="l"/>
              </a:tabLst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Pro 90°pulz musí platit, že B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altLang="cs-CZ" dirty="0">
                <a:latin typeface="Times New Roman"/>
                <a:cs typeface="Times New Roman"/>
              </a:rPr>
              <a:t>γ</a:t>
            </a:r>
            <a:r>
              <a:rPr lang="cs-CZ" altLang="cs-CZ" dirty="0">
                <a:latin typeface="Times New Roman"/>
                <a:cs typeface="Times New Roman"/>
              </a:rPr>
              <a:t> = </a:t>
            </a:r>
            <a:r>
              <a:rPr lang="el-GR" altLang="cs-CZ" dirty="0">
                <a:latin typeface="Times New Roman"/>
                <a:cs typeface="Times New Roman"/>
              </a:rPr>
              <a:t>π</a:t>
            </a:r>
            <a:r>
              <a:rPr lang="cs-CZ" altLang="cs-CZ" dirty="0">
                <a:latin typeface="Times New Roman"/>
                <a:cs typeface="Times New Roman"/>
              </a:rPr>
              <a:t>/2.</a:t>
            </a:r>
          </a:p>
          <a:p>
            <a:pPr eaLnBrk="1" hangingPunct="1">
              <a:tabLst>
                <a:tab pos="3678238" algn="l"/>
              </a:tabLst>
            </a:pPr>
            <a:r>
              <a:rPr lang="cs-CZ" altLang="cs-CZ" dirty="0">
                <a:latin typeface="Times New Roman"/>
                <a:cs typeface="Times New Roman"/>
              </a:rPr>
              <a:t>Za této podmínky dojde k </a:t>
            </a:r>
            <a:r>
              <a:rPr lang="cs-CZ" altLang="cs-CZ" u="sng" dirty="0">
                <a:latin typeface="Times New Roman"/>
                <a:cs typeface="Times New Roman"/>
              </a:rPr>
              <a:t>přechodu</a:t>
            </a:r>
            <a:r>
              <a:rPr lang="cs-CZ" altLang="cs-CZ" dirty="0">
                <a:latin typeface="Times New Roman"/>
                <a:cs typeface="Times New Roman"/>
              </a:rPr>
              <a:t> ½ jader na vyšší hladinu a k jejich vzájemnému </a:t>
            </a:r>
            <a:r>
              <a:rPr lang="cs-CZ" altLang="cs-CZ" u="sng" dirty="0">
                <a:latin typeface="Times New Roman"/>
                <a:cs typeface="Times New Roman"/>
              </a:rPr>
              <a:t>sfázování</a:t>
            </a:r>
            <a:r>
              <a:rPr lang="cs-CZ" altLang="cs-CZ" dirty="0">
                <a:latin typeface="Times New Roman"/>
                <a:cs typeface="Times New Roman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27989"/>
            <a:ext cx="2545656" cy="409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411760" y="2636912"/>
                <a:ext cx="33613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𝑇𝑅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sin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636912"/>
                <a:ext cx="336136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7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79949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RF pulzy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4824536" cy="5300662"/>
          </a:xfrm>
        </p:spPr>
        <p:txBody>
          <a:bodyPr>
            <a:normAutofit/>
          </a:bodyPr>
          <a:lstStyle/>
          <a:p>
            <a:pPr eaLnBrk="1" hangingPunct="1">
              <a:tabLst>
                <a:tab pos="3678238" algn="l"/>
              </a:tabLst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Pokud nastavíme RF pulz tak že B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altLang="cs-CZ" dirty="0">
                <a:latin typeface="Times New Roman"/>
                <a:cs typeface="Times New Roman"/>
              </a:rPr>
              <a:t>γ</a:t>
            </a:r>
            <a:r>
              <a:rPr lang="cs-CZ" altLang="cs-CZ" dirty="0">
                <a:latin typeface="Times New Roman"/>
                <a:cs typeface="Times New Roman"/>
              </a:rPr>
              <a:t> = </a:t>
            </a:r>
            <a:r>
              <a:rPr lang="el-GR" altLang="cs-CZ" dirty="0">
                <a:latin typeface="Times New Roman"/>
                <a:cs typeface="Times New Roman"/>
              </a:rPr>
              <a:t>π</a:t>
            </a:r>
            <a:r>
              <a:rPr lang="cs-CZ" altLang="cs-CZ" dirty="0">
                <a:latin typeface="Times New Roman"/>
                <a:cs typeface="Times New Roman"/>
              </a:rPr>
              <a:t>, pak dojde k překlopení magnetizace o 180°. (Všechny jaderné momenty budou na vyšší energetické hladině.)</a:t>
            </a:r>
          </a:p>
          <a:p>
            <a:pPr eaLnBrk="1" hangingPunct="1">
              <a:tabLst>
                <a:tab pos="3678238" algn="l"/>
              </a:tabLst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Zde nedochází k sfázování precese, takže transversální magnetizace je nulová.</a:t>
            </a:r>
          </a:p>
        </p:txBody>
      </p:sp>
    </p:spTree>
    <p:extLst>
      <p:ext uri="{BB962C8B-B14F-4D97-AF65-F5344CB8AC3E}">
        <p14:creationId xmlns:p14="http://schemas.microsoft.com/office/powerpoint/2010/main" val="30887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Opakování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Magnetický moment má dipólový charakter.</a:t>
            </a:r>
          </a:p>
          <a:p>
            <a:pPr marL="0" indent="0" eaLnBrk="1" hangingPunct="1">
              <a:buNone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02" y="2694466"/>
            <a:ext cx="1296144" cy="39347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98" y="2694466"/>
            <a:ext cx="1474144" cy="40463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56199"/>
            <a:ext cx="1440160" cy="4257177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V="1">
            <a:off x="3553362" y="3869556"/>
            <a:ext cx="1135136" cy="684000"/>
          </a:xfrm>
          <a:prstGeom prst="straightConnector1">
            <a:avLst/>
          </a:prstGeom>
          <a:ln w="155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162642" y="2933453"/>
            <a:ext cx="1135136" cy="684000"/>
          </a:xfrm>
          <a:prstGeom prst="straightConnector1">
            <a:avLst/>
          </a:prstGeom>
          <a:ln w="155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6162642" y="4915075"/>
            <a:ext cx="1135136" cy="342000"/>
          </a:xfrm>
          <a:prstGeom prst="straightConnector1">
            <a:avLst/>
          </a:prstGeom>
          <a:ln w="155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162642" y="3617453"/>
            <a:ext cx="1145662" cy="594103"/>
          </a:xfrm>
          <a:prstGeom prst="straightConnector1">
            <a:avLst/>
          </a:prstGeom>
          <a:ln w="155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553362" y="4553556"/>
            <a:ext cx="1135136" cy="703519"/>
          </a:xfrm>
          <a:prstGeom prst="straightConnector1">
            <a:avLst/>
          </a:prstGeom>
          <a:ln w="155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6162642" y="5265137"/>
            <a:ext cx="1135136" cy="836668"/>
          </a:xfrm>
          <a:prstGeom prst="straightConnector1">
            <a:avLst/>
          </a:prstGeom>
          <a:ln w="155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52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RF pulzy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Protože existuje chemický posuv, každé jádro má mírně odlišnou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Larmorovu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frekvenci a proto účinnost RF pulzu není 100%. Pro některá jádra dojde po aplikaci 90° pulzu k překlopení magnetizace přesně o 90°, ale u některých o 90,3° u jiných o 89,97° atp. Což má za následek zhoršení kvality obrazu vlivem chemického posuvu.</a:t>
            </a:r>
          </a:p>
        </p:txBody>
      </p:sp>
    </p:spTree>
    <p:extLst>
      <p:ext uri="{BB962C8B-B14F-4D97-AF65-F5344CB8AC3E}">
        <p14:creationId xmlns:p14="http://schemas.microsoft.com/office/powerpoint/2010/main" val="24978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T</a:t>
            </a:r>
            <a:r>
              <a:rPr lang="cs-CZ" baseline="-25000" dirty="0">
                <a:ea typeface="+mj-ea"/>
              </a:rPr>
              <a:t>1</a:t>
            </a:r>
            <a:r>
              <a:rPr lang="cs-CZ" dirty="0">
                <a:ea typeface="+mj-ea"/>
              </a:rPr>
              <a:t> Relaxace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 aplikaci RF pulzu dochází k interakci magnetického momentu jádra s magnetickými momenty okolních jader.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Této interakci se říká spin-mřížková interakce.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Tato interakce nutí jádra v energeticky nevýhodném stavu k přechodu do energeticky výhodnějšího stavu.</a:t>
            </a:r>
          </a:p>
        </p:txBody>
      </p:sp>
    </p:spTree>
    <p:extLst>
      <p:ext uri="{BB962C8B-B14F-4D97-AF65-F5344CB8AC3E}">
        <p14:creationId xmlns:p14="http://schemas.microsoft.com/office/powerpoint/2010/main" val="39050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T</a:t>
            </a:r>
            <a:r>
              <a:rPr lang="cs-CZ" baseline="-25000" dirty="0"/>
              <a:t>1</a:t>
            </a:r>
            <a:r>
              <a:rPr lang="cs-CZ" dirty="0"/>
              <a:t> Relaxace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763688" y="1557338"/>
                <a:ext cx="7380312" cy="5300662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Tím dochází k nárůstu magnetizace v ose z, což charakterizuje rovnice: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altLang="cs-CZ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cs-CZ" altLang="cs-CZ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b="0" i="1" smtClean="0"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cs-CZ" altLang="cs-CZ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altLang="cs-CZ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altLang="cs-CZ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cs-CZ" altLang="cs-CZ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  <m:r>
                        <a:rPr lang="cs-CZ" altLang="cs-CZ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Konstanta T</a:t>
                </a:r>
                <a:r>
                  <a:rPr lang="cs-CZ" altLang="cs-CZ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popisuje dobu, za jakou se navrátí magnetizace v ose z na 63 % původní hodnoty (před RF pulzem).</a:t>
                </a:r>
              </a:p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V medicíně se přibližně pohybuje od 200 do 2000 </a:t>
                </a:r>
                <a:r>
                  <a:rPr lang="cs-CZ" altLang="cs-CZ" dirty="0" err="1">
                    <a:latin typeface="Times New Roman" pitchFamily="18" charset="0"/>
                    <a:cs typeface="Times New Roman" pitchFamily="18" charset="0"/>
                  </a:rPr>
                  <a:t>ms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a je silně závislá na B</a:t>
                </a:r>
                <a:r>
                  <a:rPr lang="cs-CZ" altLang="cs-CZ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S rostoucím B</a:t>
                </a:r>
                <a:r>
                  <a:rPr lang="cs-CZ" altLang="cs-CZ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roste T</a:t>
                </a:r>
                <a:r>
                  <a:rPr lang="cs-CZ" altLang="cs-CZ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62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688" y="1557338"/>
                <a:ext cx="7380312" cy="5300662"/>
              </a:xfrm>
              <a:blipFill rotWithShape="1">
                <a:blip r:embed="rId3"/>
                <a:stretch>
                  <a:fillRect l="-1817" t="-1609" r="-18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74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T</a:t>
            </a:r>
            <a:r>
              <a:rPr lang="cs-CZ" baseline="-25000" dirty="0"/>
              <a:t>2</a:t>
            </a:r>
            <a:r>
              <a:rPr lang="cs-CZ" baseline="30000" dirty="0"/>
              <a:t>*</a:t>
            </a:r>
            <a:r>
              <a:rPr lang="cs-CZ" dirty="0"/>
              <a:t> Relaxace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Souběžně se spin-mřížkovou interakcí dochází k spin-spinové interakci.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Tato interakce je způsobena více faktory, jakými jsou: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Lokální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nehomogenyty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magnetického pole způsobené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 polem okolních částic. (T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Nehomogenita vnějšího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 pole (T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Gradientním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 polem (T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98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T</a:t>
            </a:r>
            <a:r>
              <a:rPr lang="cs-CZ" baseline="-25000" dirty="0"/>
              <a:t>2</a:t>
            </a:r>
            <a:r>
              <a:rPr lang="cs-CZ" baseline="30000" dirty="0"/>
              <a:t>*</a:t>
            </a:r>
            <a:r>
              <a:rPr lang="cs-CZ" dirty="0"/>
              <a:t> Relaxace</a:t>
            </a:r>
            <a:endParaRPr lang="cs-CZ" dirty="0"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763688" y="1557338"/>
                <a:ext cx="7380312" cy="5300662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Všechny tyto jevy vedou k rozfázování precesního pohybu magnetických momentů jader a k poklesu magnetizace v rovině </a:t>
                </a:r>
                <a:r>
                  <a:rPr lang="cs-CZ" altLang="cs-CZ" dirty="0" err="1">
                    <a:latin typeface="Times New Roman" pitchFamily="18" charset="0"/>
                    <a:cs typeface="Times New Roman" pitchFamily="18" charset="0"/>
                  </a:rPr>
                  <a:t>xy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Z matematického hlediska platí: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cs-CZ" altLang="cs-CZ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cs-CZ" altLang="cs-CZ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altLang="cs-CZ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altLang="cs-CZ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altLang="cs-CZ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cs-CZ" altLang="cs-CZ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∗∗</m:t>
                            </m:r>
                          </m:sup>
                        </m:sSubSup>
                      </m:den>
                    </m:f>
                    <m:r>
                      <a:rPr lang="cs-CZ" altLang="cs-CZ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cs-CZ" altLang="cs-CZ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cs-CZ" altLang="cs-CZ" b="0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altLang="cs-CZ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altLang="cs-CZ" b="0" i="1" dirty="0" smtClean="0">
                                <a:latin typeface="Cambria Math"/>
                                <a:cs typeface="Times New Roman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</m:oMath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cs-CZ" altLang="cs-CZ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altLang="cs-CZ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altLang="cs-CZ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altLang="cs-CZ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b="0" i="1" smtClean="0"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altLang="cs-CZ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altLang="cs-CZ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altLang="cs-CZ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62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688" y="1557338"/>
                <a:ext cx="7380312" cy="5300662"/>
              </a:xfrm>
              <a:blipFill rotWithShape="1">
                <a:blip r:embed="rId3"/>
                <a:stretch>
                  <a:fillRect l="-1817" t="-1609" r="-33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0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T</a:t>
            </a:r>
            <a:r>
              <a:rPr lang="cs-CZ" baseline="-25000" dirty="0"/>
              <a:t>2</a:t>
            </a:r>
            <a:r>
              <a:rPr lang="cs-CZ" baseline="30000" dirty="0"/>
              <a:t>*</a:t>
            </a:r>
            <a:r>
              <a:rPr lang="cs-CZ" dirty="0"/>
              <a:t> Relaxace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je charakteristická a jedná se o dobu, kdy poklesne příčná (transverzální) magnetizace (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altLang="cs-CZ" baseline="-250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) na 37 % původní hodnoty (ihned po RF pulzu).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praxi ovšem měříme T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baseline="30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je téměř nezávislá na velikosti B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8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28" y="1220756"/>
            <a:ext cx="6886436" cy="559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T</a:t>
            </a:r>
            <a:r>
              <a:rPr lang="cs-CZ" baseline="-25000" dirty="0">
                <a:ea typeface="+mj-ea"/>
              </a:rPr>
              <a:t>1</a:t>
            </a:r>
            <a:r>
              <a:rPr lang="cs-CZ" dirty="0">
                <a:ea typeface="+mj-ea"/>
              </a:rPr>
              <a:t> Relaxace</a:t>
            </a:r>
          </a:p>
        </p:txBody>
      </p:sp>
    </p:spTree>
    <p:extLst>
      <p:ext uri="{BB962C8B-B14F-4D97-AF65-F5344CB8AC3E}">
        <p14:creationId xmlns:p14="http://schemas.microsoft.com/office/powerpoint/2010/main" val="658926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6810592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T</a:t>
            </a:r>
            <a:r>
              <a:rPr lang="cs-CZ" baseline="-25000" dirty="0">
                <a:ea typeface="+mj-ea"/>
              </a:rPr>
              <a:t>2</a:t>
            </a:r>
            <a:r>
              <a:rPr lang="cs-CZ" dirty="0">
                <a:ea typeface="+mj-ea"/>
              </a:rPr>
              <a:t> Relaxace</a:t>
            </a:r>
          </a:p>
        </p:txBody>
      </p:sp>
    </p:spTree>
    <p:extLst>
      <p:ext uri="{BB962C8B-B14F-4D97-AF65-F5344CB8AC3E}">
        <p14:creationId xmlns:p14="http://schemas.microsoft.com/office/powerpoint/2010/main" val="1928519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41"/>
          <a:stretch/>
        </p:blipFill>
        <p:spPr>
          <a:xfrm>
            <a:off x="-30851" y="0"/>
            <a:ext cx="9174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96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97" y="-2662"/>
            <a:ext cx="5940939" cy="688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Opakování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7338"/>
                <a:ext cx="7239000" cy="530066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Faradayův zákon elektromagnetické indukce (1831):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sz="2600" i="1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cs-CZ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cs-CZ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altLang="cs-CZ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Změna magnetického indukčního toku: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Přibližujeme-li se s magnetem k cívce mění se magnetické tok plochou cívky.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Neboli cívkou „prochází více“ siločar.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Pokud se oddalujeme tak magnetický tok klesá (cívkou „prochází méně“ siločar).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Změna za čas: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Čím rychleji se přibližujeme, tím rychleji se mění magnetický indukční tok.</a:t>
                </a:r>
              </a:p>
              <a:p>
                <a:pPr marL="0" indent="0">
                  <a:buNone/>
                </a:pPr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eaLnBrk="1" hangingPunct="1">
                  <a:buNone/>
                </a:pPr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62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7338"/>
                <a:ext cx="7239000" cy="5300662"/>
              </a:xfrm>
              <a:blipFill rotWithShape="1">
                <a:blip r:embed="rId3"/>
                <a:stretch>
                  <a:fillRect l="-1769" t="-3218" r="-22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0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Kontrastní látky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Pro zlepšení kontrastu obrazu se mohou použít kontrastní látky.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MRI se převážně jedná o sloučeniny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(paramagnetických látek), které jsou navázány na nosič a dopraveny do požadované oblasti.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Paramagnetické látky mají odlišné vlastnosti než lidská tkáň a svou přítomností ovlivňují relaxační časy okolích tkání.</a:t>
            </a:r>
          </a:p>
        </p:txBody>
      </p:sp>
    </p:spTree>
    <p:extLst>
      <p:ext uri="{BB962C8B-B14F-4D97-AF65-F5344CB8AC3E}">
        <p14:creationId xmlns:p14="http://schemas.microsoft.com/office/powerpoint/2010/main" val="27637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Kontrastní látky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Jejich magnetické pole interaguje s magnetickými momenty okolních látek a výrazně tak zvětšují spin-mřížkovou interakci (dojde ke snížení T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relaxačního času až o desítky procent).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Účinnost kontrastních látek pro spin-spinovou interakci je nižší a dochází ke změnám T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času pouze o jednotky procent.</a:t>
            </a:r>
          </a:p>
        </p:txBody>
      </p:sp>
    </p:spTree>
    <p:extLst>
      <p:ext uri="{BB962C8B-B14F-4D97-AF65-F5344CB8AC3E}">
        <p14:creationId xmlns:p14="http://schemas.microsoft.com/office/powerpoint/2010/main" val="13123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Kontrastní látky</a:t>
            </a:r>
            <a:endParaRPr lang="cs-CZ" dirty="0">
              <a:ea typeface="+mj-ea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63688" y="1557338"/>
            <a:ext cx="7380312" cy="5300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Použití je rozsáhlé od zvýrazňování struktur až po MRI angiografii.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1" r="24322"/>
          <a:stretch/>
        </p:blipFill>
        <p:spPr>
          <a:xfrm>
            <a:off x="3059832" y="2605663"/>
            <a:ext cx="4724400" cy="42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04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535"/>
            <a:ext cx="9144000" cy="56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49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560840" cy="62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44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Signál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115158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Detekce signálu je založena na elektromagnetické indukci: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07704" y="2564904"/>
            <a:ext cx="7010400" cy="158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Mění-li se magnetický indukční tok cívkou, indukuje se v ní indukované elektromotorické napětí.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07704" y="3861594"/>
            <a:ext cx="70104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Pří změně magnetizace dochází ke změně magnetického indukčního toku a  v detekčních cívkách se indukuje střídavý proud o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Larmorově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frekvenci.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1907704" y="5661248"/>
            <a:ext cx="7010400" cy="100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Amplituda napětí je úměrná magnetizaci a tudíž i hustotě jader.</a:t>
            </a:r>
          </a:p>
        </p:txBody>
      </p:sp>
    </p:spTree>
    <p:extLst>
      <p:ext uri="{BB962C8B-B14F-4D97-AF65-F5344CB8AC3E}">
        <p14:creationId xmlns:p14="http://schemas.microsoft.com/office/powerpoint/2010/main" val="5041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Signál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7338"/>
                <a:ext cx="7010400" cy="5040014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Volně detekovaný signál (Free </a:t>
                </a:r>
                <a:r>
                  <a:rPr lang="cs-CZ" altLang="cs-CZ" dirty="0" err="1">
                    <a:latin typeface="Times New Roman" pitchFamily="18" charset="0"/>
                    <a:cs typeface="Times New Roman" pitchFamily="18" charset="0"/>
                  </a:rPr>
                  <a:t>Induction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altLang="cs-CZ" dirty="0" err="1">
                    <a:latin typeface="Times New Roman" pitchFamily="18" charset="0"/>
                    <a:cs typeface="Times New Roman" pitchFamily="18" charset="0"/>
                  </a:rPr>
                  <a:t>Decay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FID) je periodická tlumená funkce.</a:t>
                </a:r>
              </a:p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Periodicita je dána </a:t>
                </a:r>
                <a:r>
                  <a:rPr lang="cs-CZ" altLang="cs-CZ" dirty="0" err="1">
                    <a:latin typeface="Times New Roman" pitchFamily="18" charset="0"/>
                    <a:cs typeface="Times New Roman" pitchFamily="18" charset="0"/>
                  </a:rPr>
                  <a:t>Larmorovou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frekvencí: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altLang="cs-CZ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cs-CZ" altLang="cs-CZ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Útlum je dán exponenciální funkcí: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altLang="cs-CZ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b="0" i="1" smtClean="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altLang="cs-CZ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altLang="cs-CZ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cs-CZ" altLang="cs-CZ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altLang="cs-CZ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Celkově: </a:t>
                </a:r>
                <a14:m>
                  <m:oMath xmlns:m="http://schemas.openxmlformats.org/officeDocument/2006/math">
                    <m:r>
                      <a:rPr lang="cs-CZ" altLang="cs-CZ" b="0" i="1" smtClean="0">
                        <a:latin typeface="Cambria Math"/>
                        <a:cs typeface="Times New Roman" pitchFamily="18" charset="0"/>
                      </a:rPr>
                      <m:t>𝐹𝐼𝐷</m:t>
                    </m:r>
                    <m:r>
                      <a:rPr lang="cs-CZ" altLang="cs-CZ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cs-CZ" altLang="cs-CZ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cs-CZ" altLang="cs-CZ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cs-CZ" altLang="cs-CZ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cs-CZ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cs-CZ" altLang="cs-CZ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cs-CZ" altLang="cs-CZ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altLang="cs-CZ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cs-CZ" altLang="cs-CZ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altLang="cs-CZ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altLang="cs-CZ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altLang="cs-CZ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7338"/>
                <a:ext cx="7010400" cy="5040014"/>
              </a:xfrm>
              <a:blipFill rotWithShape="1">
                <a:blip r:embed="rId3"/>
                <a:stretch>
                  <a:fillRect l="-2000" t="-1693" b="-10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5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" y="648841"/>
            <a:ext cx="9132640" cy="3932287"/>
          </a:xfrm>
        </p:spPr>
      </p:pic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7504" y="4941168"/>
            <a:ext cx="896448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Detekujeme pouze transverzální složku magnetizace.</a:t>
            </a:r>
          </a:p>
          <a:p>
            <a:pPr marL="0" indent="0" eaLnBrk="1" hangingPunct="1">
              <a:buNone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Cívka je v ose x nebo y.</a:t>
            </a:r>
          </a:p>
        </p:txBody>
      </p:sp>
    </p:spTree>
    <p:extLst>
      <p:ext uri="{BB962C8B-B14F-4D97-AF65-F5344CB8AC3E}">
        <p14:creationId xmlns:p14="http://schemas.microsoft.com/office/powerpoint/2010/main" val="1534430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Signál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23"/>
            <a:ext cx="9176163" cy="6882123"/>
          </a:xfrm>
        </p:spPr>
      </p:pic>
    </p:spTree>
    <p:extLst>
      <p:ext uri="{BB962C8B-B14F-4D97-AF65-F5344CB8AC3E}">
        <p14:creationId xmlns:p14="http://schemas.microsoft.com/office/powerpoint/2010/main" val="1599734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Fourier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signál se aplikuje Fourierova transformace.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Co dělá Fourierova transformace?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Převádí signál z časové domény do frekvenční.</a:t>
            </a:r>
          </a:p>
          <a:p>
            <a:pPr eaLnBrk="1" hangingPunct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275856" y="4525620"/>
                <a:ext cx="3816424" cy="1351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ω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525620"/>
                <a:ext cx="3816424" cy="13516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07704" y="3357538"/>
            <a:ext cx="7010400" cy="107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Opakování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Magnetický moment (</a:t>
            </a:r>
            <a:r>
              <a:rPr lang="el-GR" altLang="cs-CZ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Charakterizuje zdroj magnetického pole.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Vektorová veličina.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Elektrony „obíhají“ kolem jádra (analogie s proudovou smyčkou).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Orbitální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 moment (</a:t>
            </a:r>
            <a:r>
              <a:rPr lang="el-GR" altLang="cs-CZ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altLang="cs-CZ" b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Elektrony mají vnitřní moment hybnosti („rotace kolem osy“).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Spinový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 moment (</a:t>
            </a:r>
            <a:r>
              <a:rPr lang="el-GR" altLang="cs-CZ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cs-CZ" altLang="cs-CZ" b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Nukleony mají vnitřní moment hybnosti („rotace kolem osy“).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Jaderný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 moment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020" y="1461217"/>
            <a:ext cx="10099032" cy="4320629"/>
          </a:xfrm>
        </p:spPr>
      </p:pic>
    </p:spTree>
    <p:extLst>
      <p:ext uri="{BB962C8B-B14F-4D97-AF65-F5344CB8AC3E}">
        <p14:creationId xmlns:p14="http://schemas.microsoft.com/office/powerpoint/2010/main" val="493663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Tyto gradientní cívky umístíme tak, aby produkovali v prostoru proměnné, ale časově konstantní magnetické pole.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Magnetická indukce tohoto pole je výrazně menší než vnějšího pole B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Proměnlivost (gradient) těchto polí určíme přesně pro potřeby daného experimentu (znalost gradientu v osách x, y, z je zásadní).</a:t>
            </a:r>
          </a:p>
        </p:txBody>
      </p:sp>
    </p:spTree>
    <p:extLst>
      <p:ext uri="{BB962C8B-B14F-4D97-AF65-F5344CB8AC3E}">
        <p14:creationId xmlns:p14="http://schemas.microsoft.com/office/powerpoint/2010/main" val="18497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Jak ovšem poznáme odkud přesně signál detekujeme?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Protože signál detekujeme z celé vyšetřované oblasti naráz, je prostorová informace ve FID signálu ztracena.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Potřebujeme do signálu informaci o poloze zdroje signálu zahrnout uměle.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K tomu využíváme tři gradientní cívky.</a:t>
            </a:r>
          </a:p>
          <a:p>
            <a:pPr eaLnBrk="1" hangingPunct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Gradientní cívka v ose z nám úmyslně, řízeně, ale jen mírně naruší homogenitu vnějšího magnetického pole B</a:t>
            </a:r>
            <a:r>
              <a:rPr lang="cs-CZ" altLang="cs-CZ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Toto narušení způsobí, že jádra na různých pozicích z mají mírně odlišnou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Larmorovu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frekvenci.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Podle toho, jakou frekvenci RF pulzu použijeme, podle toho víme souřadnici z jader na které RF pulz působí.</a:t>
            </a:r>
          </a:p>
        </p:txBody>
      </p:sp>
    </p:spTree>
    <p:extLst>
      <p:ext uri="{BB962C8B-B14F-4D97-AF65-F5344CB8AC3E}">
        <p14:creationId xmlns:p14="http://schemas.microsoft.com/office/powerpoint/2010/main" val="393223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7338"/>
                <a:ext cx="7010400" cy="4968006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Velikost gradientního pulzu v ose z nám udává šířku roviny a tudíž i rozlišení v ose z.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sSub>
                        <m:sSubPr>
                          <m:ctrlPr>
                            <a:rPr lang="cs-CZ" alt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𝐿</m:t>
                          </m:r>
                        </m:sub>
                      </m:sSub>
                      <m:r>
                        <a:rPr lang="cs-CZ" altLang="cs-CZ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sSub>
                        <m:sSubPr>
                          <m:ctrlPr>
                            <a:rPr lang="cs-CZ" altLang="cs-CZ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cs-CZ" altLang="cs-CZ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𝑍</m:t>
                          </m:r>
                        </m:sub>
                      </m:sSub>
                      <m:r>
                        <a:rPr lang="cs-CZ" altLang="cs-CZ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r>
                        <a:rPr lang="cs-CZ" altLang="cs-CZ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Kde </a:t>
                </a:r>
                <a:r>
                  <a:rPr lang="cs-CZ" altLang="cs-CZ" dirty="0" err="1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cs-CZ" altLang="cs-CZ" baseline="-25000" dirty="0" err="1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 je velikost gradientu v ose z, </a:t>
                </a:r>
                <a:r>
                  <a:rPr lang="el-GR" altLang="cs-CZ" dirty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z je šířka roviny a </a:t>
                </a:r>
                <a:r>
                  <a:rPr lang="el-GR" altLang="cs-CZ" dirty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l-GR" altLang="cs-CZ" dirty="0">
                    <a:latin typeface="Times New Roman"/>
                    <a:cs typeface="Times New Roman"/>
                  </a:rPr>
                  <a:t>ω</a:t>
                </a:r>
                <a:r>
                  <a:rPr lang="cs-CZ" altLang="cs-CZ" baseline="-25000" dirty="0">
                    <a:latin typeface="Times New Roman"/>
                    <a:cs typeface="Times New Roman"/>
                  </a:rPr>
                  <a:t>L</a:t>
                </a:r>
                <a:r>
                  <a:rPr lang="cs-CZ" altLang="cs-CZ" dirty="0">
                    <a:latin typeface="Times New Roman"/>
                    <a:cs typeface="Times New Roman"/>
                  </a:rPr>
                  <a:t> je změna </a:t>
                </a:r>
                <a:r>
                  <a:rPr lang="cs-CZ" altLang="cs-CZ" dirty="0" err="1">
                    <a:latin typeface="Times New Roman"/>
                    <a:cs typeface="Times New Roman"/>
                  </a:rPr>
                  <a:t>Larmorovy</a:t>
                </a:r>
                <a:r>
                  <a:rPr lang="cs-CZ" altLang="cs-CZ" dirty="0">
                    <a:latin typeface="Times New Roman"/>
                    <a:cs typeface="Times New Roman"/>
                  </a:rPr>
                  <a:t> frekvence.</a:t>
                </a:r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62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7338"/>
                <a:ext cx="7010400" cy="4968006"/>
              </a:xfrm>
              <a:blipFill rotWithShape="1">
                <a:blip r:embed="rId3"/>
                <a:stretch>
                  <a:fillRect l="-2000" t="-1718" r="-3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7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6"/>
          <a:stretch/>
        </p:blipFill>
        <p:spPr bwMode="auto">
          <a:xfrm>
            <a:off x="2843808" y="3777302"/>
            <a:ext cx="4752528" cy="308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Celkově můžeme říci, že gradient v ose z nám určuje rovinu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z které detekujeme signál. (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Larmorova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frekvence je shodná pro všechna jádra se stejnou hodnotou souřadnice z.)</a:t>
            </a:r>
          </a:p>
        </p:txBody>
      </p:sp>
    </p:spTree>
    <p:extLst>
      <p:ext uri="{BB962C8B-B14F-4D97-AF65-F5344CB8AC3E}">
        <p14:creationId xmlns:p14="http://schemas.microsoft.com/office/powerpoint/2010/main" val="2083407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" y="188640"/>
            <a:ext cx="9110092" cy="6496480"/>
          </a:xfrm>
        </p:spPr>
      </p:pic>
    </p:spTree>
    <p:extLst>
      <p:ext uri="{BB962C8B-B14F-4D97-AF65-F5344CB8AC3E}">
        <p14:creationId xmlns:p14="http://schemas.microsoft.com/office/powerpoint/2010/main" val="18878062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" y="116632"/>
            <a:ext cx="9076425" cy="65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4456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Zapůsobíme-li gradientním pulzem v ose y, dojde ke změně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Larmorovy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frekvence jader o různých pozicích v ose y.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Některá jádra budou mít větší úhlovou rychlost než ostatní.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 skončení pulzu se opět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Larmorova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frekvence všech jader vrátí na původní hodnotu (ale v ose z je stále různá).</a:t>
            </a:r>
          </a:p>
        </p:txBody>
      </p:sp>
    </p:spTree>
    <p:extLst>
      <p:ext uri="{BB962C8B-B14F-4D97-AF65-F5344CB8AC3E}">
        <p14:creationId xmlns:p14="http://schemas.microsoft.com/office/powerpoint/2010/main" val="36099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Larmorova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frekvence bude opět pro všechny jádra v dané rovině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stejná.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Ovšem jejich fáze bude posunutá.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Některá jádra měla větší frekvenci, takže jsou napřed oproti sousedům s jinou pozicí v ose y.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Protože dojde ke změně fáze, říká se tomuto kroku fázové kódování.</a:t>
            </a:r>
          </a:p>
        </p:txBody>
      </p:sp>
    </p:spTree>
    <p:extLst>
      <p:ext uri="{BB962C8B-B14F-4D97-AF65-F5344CB8AC3E}">
        <p14:creationId xmlns:p14="http://schemas.microsoft.com/office/powerpoint/2010/main" val="22228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Opakování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301208"/>
          </a:xfrm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Char char="Ø"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905000" y="1557338"/>
            <a:ext cx="701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>
                <a:latin typeface="Times New Roman" pitchFamily="18" charset="0"/>
                <a:cs typeface="Times New Roman" pitchFamily="18" charset="0"/>
              </a:rPr>
              <a:t>I nukleony mají spin.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908175" y="2060575"/>
            <a:ext cx="7010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Vnitřní moment hybnosti („rotace kolem osy“).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08175" y="2924175"/>
            <a:ext cx="7010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Je kvantovaný (může nabývat jen přesně daných hodnot).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1908175" y="3789363"/>
            <a:ext cx="7010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Je to vektor.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1908175" y="4292600"/>
            <a:ext cx="7010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Nukleony jsou fermiony (musí splňovat Pauliho vylučovací princip).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8175" y="5229225"/>
            <a:ext cx="7010400" cy="792163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Žádné 2 nerozlišitelné fermiony nemohou být ve stejném kvantovém stavu.</a:t>
            </a:r>
          </a:p>
        </p:txBody>
      </p:sp>
    </p:spTree>
    <p:extLst>
      <p:ext uri="{BB962C8B-B14F-4D97-AF65-F5344CB8AC3E}">
        <p14:creationId xmlns:p14="http://schemas.microsoft.com/office/powerpoint/2010/main" val="31915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Fázové kódování.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5544616" cy="379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0" b="31299"/>
          <a:stretch/>
        </p:blipFill>
        <p:spPr bwMode="auto">
          <a:xfrm>
            <a:off x="-36512" y="2636912"/>
            <a:ext cx="36235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4987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Zbývá zapůsobit gradientním pulzem v ose x. 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Při něm dochází ke změně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Larmorovy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frekvence v různých částech osy x.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Mluvíme o frekvenčním kódování.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Detekce signálu probíhá během působení gradientního pole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altLang="cs-CZ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Frekvenčním kódování.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72" y="2098348"/>
            <a:ext cx="3358108" cy="449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6"/>
          <a:stretch/>
        </p:blipFill>
        <p:spPr bwMode="auto">
          <a:xfrm>
            <a:off x="1691680" y="2996952"/>
            <a:ext cx="3545794" cy="229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2501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Díky předem definovaným změnám lokálního magnetického pole, jsme schopni určit souřadnice prostoru, odkud detekujeme signál.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Výsledek je ukládán po 2D řezech o různých hodnotách souřadnice z (tzv.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tomovrstvy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Tyto řezy se nacházejí v tzv. k-prostoru.</a:t>
            </a:r>
          </a:p>
        </p:txBody>
      </p:sp>
    </p:spTree>
    <p:extLst>
      <p:ext uri="{BB962C8B-B14F-4D97-AF65-F5344CB8AC3E}">
        <p14:creationId xmlns:p14="http://schemas.microsoft.com/office/powerpoint/2010/main" val="4576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matici k-prostoru mají řádky shodnou fázi (fázové kódování, osa y) a sloupce mají stejnou frekvenci (frekvenční kódování, osa x).</a:t>
            </a:r>
          </a:p>
          <a:p>
            <a:pPr eaLnBrk="1" hangingPunct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688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268761"/>
            <a:ext cx="5544615" cy="5544615"/>
          </a:xfrm>
        </p:spPr>
      </p:pic>
    </p:spTree>
    <p:extLst>
      <p:ext uri="{BB962C8B-B14F-4D97-AF65-F5344CB8AC3E}">
        <p14:creationId xmlns:p14="http://schemas.microsoft.com/office/powerpoint/2010/main" val="42820586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Poziční kódování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59" y="1368802"/>
            <a:ext cx="6937069" cy="4568825"/>
          </a:xfrm>
        </p:spPr>
      </p:pic>
    </p:spTree>
    <p:extLst>
      <p:ext uri="{BB962C8B-B14F-4D97-AF65-F5344CB8AC3E}">
        <p14:creationId xmlns:p14="http://schemas.microsoft.com/office/powerpoint/2010/main" val="30564835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Shrnutí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Známe podstatu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Zeemanova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jevu a štěpení energetických hladin jader v magnetickém poli.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Jsme schopni perfektně popsat RF pulz, jeho účinky na vektor magnetizace.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Dokonale chápeme a jsme schopni vysvětlit relaxační časy po aplikaci RF pulzu.</a:t>
            </a:r>
          </a:p>
        </p:txBody>
      </p:sp>
    </p:spTree>
    <p:extLst>
      <p:ext uri="{BB962C8B-B14F-4D97-AF65-F5344CB8AC3E}">
        <p14:creationId xmlns:p14="http://schemas.microsoft.com/office/powerpoint/2010/main" val="26240955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Shrnutí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239000" cy="496800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Známe základní kontrasty obrazu z MRI.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Víme kde, proč a jaké kontrastní látky můžeme použít v MRI.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Víme, jak detekujeme signál z MRI, co je to FID (Free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Induction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Decay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) a k čemu se využívá Fourierova transformace.</a:t>
            </a:r>
          </a:p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Jsme schopni výborně popsat poziční kódování a gradientní cívky.</a:t>
            </a:r>
          </a:p>
        </p:txBody>
      </p:sp>
    </p:spTree>
    <p:extLst>
      <p:ext uri="{BB962C8B-B14F-4D97-AF65-F5344CB8AC3E}">
        <p14:creationId xmlns:p14="http://schemas.microsoft.com/office/powerpoint/2010/main" val="28224739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51" y="1196752"/>
            <a:ext cx="3140721" cy="4445104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Konec</a:t>
            </a:r>
          </a:p>
        </p:txBody>
      </p:sp>
      <p:sp>
        <p:nvSpPr>
          <p:cNvPr id="3" name="Obdélník 2"/>
          <p:cNvSpPr/>
          <p:nvPr/>
        </p:nvSpPr>
        <p:spPr>
          <a:xfrm>
            <a:off x="1691680" y="5805264"/>
            <a:ext cx="74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4"/>
              </a:rPr>
              <a:t>https://www.youtube.com/watch?v=6BBx8BwLhqg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Opakování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/>
              <p:cNvSpPr txBox="1">
                <a:spLocks/>
              </p:cNvSpPr>
              <p:nvPr/>
            </p:nvSpPr>
            <p:spPr bwMode="auto">
              <a:xfrm>
                <a:off x="1905000" y="1557338"/>
                <a:ext cx="7010400" cy="172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Microsoft New Tai Lue" pitchFamily="34" charset="0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cs-CZ" altLang="cs-CZ" dirty="0">
                    <a:latin typeface="Times New Roman" pitchFamily="18" charset="0"/>
                    <a:cs typeface="Times New Roman" pitchFamily="18" charset="0"/>
                  </a:rPr>
                  <a:t>Magnetický moment jádra je spojen s celkovým vektorem spinu:</a:t>
                </a:r>
              </a:p>
              <a:p>
                <a:pPr marL="0" indent="0" eaLnBrk="1" hangingPunct="1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</m:acc>
                      <m:r>
                        <a:rPr lang="cs-CZ" altLang="cs-CZ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acc>
                        <m:accPr>
                          <m:chr m:val="⃗"/>
                          <m:ctrlPr>
                            <a:rPr lang="cs-CZ" altLang="cs-CZ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cs-CZ" altLang="cs-CZ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557338"/>
                <a:ext cx="7010400" cy="1727200"/>
              </a:xfrm>
              <a:prstGeom prst="rect">
                <a:avLst/>
              </a:prstGeom>
              <a:blipFill rotWithShape="1">
                <a:blip r:embed="rId3"/>
                <a:stretch>
                  <a:fillRect l="-2000" t="-49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1908175" y="3284538"/>
            <a:ext cx="7010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itchFamily="18" charset="0"/>
                <a:cs typeface="Times New Roman" pitchFamily="18" charset="0"/>
              </a:rPr>
              <a:t>γ – gyromagnetický poměr [Hz T</a:t>
            </a:r>
            <a:r>
              <a:rPr lang="cs-CZ" altLang="cs-CZ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cs-CZ" altLang="cs-CZ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1908175" y="3860800"/>
            <a:ext cx="7010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Nebo pomocí Bohrova magnetonu.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Mag. moment volného elektronu.</a:t>
            </a:r>
          </a:p>
        </p:txBody>
      </p:sp>
      <p:sp>
        <p:nvSpPr>
          <p:cNvPr id="14" name="TextovéPole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4869160"/>
            <a:ext cx="6408712" cy="123796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8175" y="6021388"/>
            <a:ext cx="7010400" cy="720725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http://www.periodictable.com/Isotopes/092.238/index.html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10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Zeemanův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jev byl pozorován v roce 1897.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slabém magnetickém poli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Zeeman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pozorovat rozpad singletního stavu 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tripletní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 jedné energetické hladiny se staly tři).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přesně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Zeeman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pozoroval?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5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Mějme atom o celkové energii E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magnetickým momentem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Vložíme-li tento atom do magnetického pole o indukci B, pak musíme k celkové energii přičíst energii která vzniká interakcí s vnějším polem.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𝑚𝑎𝑔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Celkově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𝑚𝑎𝑔</m:t>
                          </m:r>
                        </m:sub>
                      </m:sSub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3"/>
                <a:stretch>
                  <a:fillRect l="-2000" t="-1609" r="-34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Uvažujme klasickou orientaci magnetického pole (v ose z), pak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𝑚𝑎𝑔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ħ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Pokud máme atom se spinovým číslem 1, pak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může nabývat hodnot -1,0,1.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Tudíž celková energie atomu v magnetickém poli může být: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3"/>
                <a:stretch>
                  <a:fillRect l="-2000" t="-1609" r="-18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763688" y="5714092"/>
                <a:ext cx="21953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ħ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714092"/>
                <a:ext cx="219534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876256" y="5689754"/>
                <a:ext cx="21953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ħ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689754"/>
                <a:ext cx="219534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4827541" y="5733256"/>
                <a:ext cx="11846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541" y="5733256"/>
                <a:ext cx="1184619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" b="35148"/>
          <a:stretch/>
        </p:blipFill>
        <p:spPr>
          <a:xfrm>
            <a:off x="0" y="1628800"/>
            <a:ext cx="6854940" cy="5004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553119" y="2132856"/>
                <a:ext cx="21953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ħ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19" y="2132856"/>
                <a:ext cx="219534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553117" y="3068960"/>
                <a:ext cx="21953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ħ</m:t>
                      </m:r>
                      <m:r>
                        <a:rPr lang="cs-CZ" sz="2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17" y="3068960"/>
                <a:ext cx="219534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7058481" y="2679303"/>
                <a:ext cx="11846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481" y="2679303"/>
                <a:ext cx="1184619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6148616" y="6263590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1. dodatku</a:t>
            </a:r>
          </a:p>
        </p:txBody>
      </p:sp>
    </p:spTree>
    <p:extLst>
      <p:ext uri="{BB962C8B-B14F-4D97-AF65-F5344CB8AC3E}">
        <p14:creationId xmlns:p14="http://schemas.microsoft.com/office/powerpoint/2010/main" val="19101237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Chemický posuv je dán spin-spinovou interakcí valenčních (vazebných) elektronů mezi blízkými chemickými skupinami.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Díky této interakci dochází ke změně (k posunu)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Larmorovy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frekvence.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tvaru signálu jsme schopni určit chemickou strukturu látky.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typu štěpení signálu (velikosti multipletu), můžeme určit, s kolika jinými jádra dochází k interakci.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je jádro osamoceno, signál je singletní (1 ostrý „záblesk“).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blízkosti jednoho jádra dochází k rozštěpení na dublet (2 „záblesky“).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blízkosti 2 jader na triplet atp.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72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08944"/>
            <a:ext cx="6768752" cy="43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2376264" cy="15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460432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080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10231"/>
            <a:ext cx="2376264" cy="15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19" y="2996952"/>
            <a:ext cx="7406593" cy="303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244408" y="63000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7068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Dodatky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Chemický posuv hraje svou roli i v nejen při spektroskopických metodách, ale i u zobrazovacích metod.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Zde je chemický posuv nechtěný a vnáší do obrazu šum.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2. dodatku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44408" y="63000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4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Konec </a:t>
            </a:r>
            <a:br>
              <a:rPr lang="cs-CZ"/>
            </a:br>
            <a:r>
              <a:rPr lang="cs-CZ"/>
              <a:t>8. </a:t>
            </a:r>
            <a:r>
              <a:rPr lang="cs-CZ" dirty="0"/>
              <a:t>přednášky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400" dirty="0"/>
              <a:t>Prezentace vznikla v rámci projektu </a:t>
            </a:r>
            <a:br>
              <a:rPr lang="cs-CZ" sz="2400" dirty="0"/>
            </a:br>
            <a:r>
              <a:rPr lang="cs-CZ" sz="2400" dirty="0"/>
              <a:t>fondu rozvoje 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70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Opakování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988840"/>
            <a:ext cx="8963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48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a typeface="+mj-ea"/>
              </a:rPr>
              <a:t>Opakování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7338"/>
            <a:ext cx="7010400" cy="1871662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Orientace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 momentů v silném vnějším statickém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. poli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Střelka kompasu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1908175" y="3068638"/>
            <a:ext cx="701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cs-CZ" altLang="cs-CZ">
                <a:latin typeface="Times New Roman" pitchFamily="18" charset="0"/>
                <a:cs typeface="Times New Roman" pitchFamily="18" charset="0"/>
              </a:rPr>
              <a:t> Magnetický moment jádra</a:t>
            </a:r>
          </a:p>
        </p:txBody>
      </p:sp>
      <p:pic>
        <p:nvPicPr>
          <p:cNvPr id="10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30" y="3608388"/>
            <a:ext cx="704215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Motiv1fyz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Motiv1fyzika</Template>
  <TotalTime>2635</TotalTime>
  <Words>3878</Words>
  <Application>Microsoft Office PowerPoint</Application>
  <PresentationFormat>On-screen Show (4:3)</PresentationFormat>
  <Paragraphs>404</Paragraphs>
  <Slides>79</Slides>
  <Notes>78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Motiv1fyzika</vt:lpstr>
      <vt:lpstr>Radiologická fyzika a radiobiologie </vt:lpstr>
      <vt:lpstr>PowerPoint Presentation</vt:lpstr>
      <vt:lpstr>Opakování</vt:lpstr>
      <vt:lpstr>Opakování</vt:lpstr>
      <vt:lpstr>Opakování</vt:lpstr>
      <vt:lpstr>Opakování</vt:lpstr>
      <vt:lpstr>Opakování</vt:lpstr>
      <vt:lpstr>Opakování</vt:lpstr>
      <vt:lpstr>Opakování</vt:lpstr>
      <vt:lpstr>Opakování</vt:lpstr>
      <vt:lpstr>Opakování</vt:lpstr>
      <vt:lpstr>Opakování</vt:lpstr>
      <vt:lpstr>Opakování</vt:lpstr>
      <vt:lpstr>Interakce s B0</vt:lpstr>
      <vt:lpstr>Interakce s B0</vt:lpstr>
      <vt:lpstr>Interakce s B0</vt:lpstr>
      <vt:lpstr>Interakce s B0</vt:lpstr>
      <vt:lpstr>Interakce s B0</vt:lpstr>
      <vt:lpstr>Interakce s B0</vt:lpstr>
      <vt:lpstr>Interakce s B0</vt:lpstr>
      <vt:lpstr>Chemický posuv</vt:lpstr>
      <vt:lpstr>Chemický posuv</vt:lpstr>
      <vt:lpstr>Chemický posuv</vt:lpstr>
      <vt:lpstr>RF pulzy</vt:lpstr>
      <vt:lpstr>RF pulzy</vt:lpstr>
      <vt:lpstr>RF pulzy</vt:lpstr>
      <vt:lpstr>RF pulzy</vt:lpstr>
      <vt:lpstr>RF pulzy</vt:lpstr>
      <vt:lpstr>RF pulzy</vt:lpstr>
      <vt:lpstr>RF pulzy</vt:lpstr>
      <vt:lpstr>T1 Relaxace</vt:lpstr>
      <vt:lpstr>T1 Relaxace</vt:lpstr>
      <vt:lpstr>T2* Relaxace</vt:lpstr>
      <vt:lpstr>T2* Relaxace</vt:lpstr>
      <vt:lpstr>T2* Relaxace</vt:lpstr>
      <vt:lpstr>T1 Relaxace</vt:lpstr>
      <vt:lpstr>T2 Relaxace</vt:lpstr>
      <vt:lpstr>PowerPoint Presentation</vt:lpstr>
      <vt:lpstr>PowerPoint Presentation</vt:lpstr>
      <vt:lpstr>Kontrastní látky</vt:lpstr>
      <vt:lpstr>Kontrastní látky</vt:lpstr>
      <vt:lpstr>Kontrastní látky</vt:lpstr>
      <vt:lpstr>PowerPoint Presentation</vt:lpstr>
      <vt:lpstr>PowerPoint Presentation</vt:lpstr>
      <vt:lpstr>Signál</vt:lpstr>
      <vt:lpstr>Signál</vt:lpstr>
      <vt:lpstr>PowerPoint Presentation</vt:lpstr>
      <vt:lpstr>Signál</vt:lpstr>
      <vt:lpstr>Fourier</vt:lpstr>
      <vt:lpstr>PowerPoint Presentation</vt:lpstr>
      <vt:lpstr>Poziční kódování</vt:lpstr>
      <vt:lpstr>Poziční kódování</vt:lpstr>
      <vt:lpstr>Poziční kódování</vt:lpstr>
      <vt:lpstr>Poziční kódování</vt:lpstr>
      <vt:lpstr>Poziční kódování</vt:lpstr>
      <vt:lpstr>PowerPoint Presentation</vt:lpstr>
      <vt:lpstr>PowerPoint Presentation</vt:lpstr>
      <vt:lpstr>Poziční kódování</vt:lpstr>
      <vt:lpstr>Poziční kódování</vt:lpstr>
      <vt:lpstr>Poziční kódování</vt:lpstr>
      <vt:lpstr>Poziční kódování</vt:lpstr>
      <vt:lpstr>Poziční kódování</vt:lpstr>
      <vt:lpstr>Poziční kódování</vt:lpstr>
      <vt:lpstr>Poziční kódování</vt:lpstr>
      <vt:lpstr>Poziční kódování</vt:lpstr>
      <vt:lpstr>Poziční kódování</vt:lpstr>
      <vt:lpstr>Shrnutí</vt:lpstr>
      <vt:lpstr>Shrnutí</vt:lpstr>
      <vt:lpstr>Konec</vt:lpstr>
      <vt:lpstr>Dodatky 1</vt:lpstr>
      <vt:lpstr>Dodatky 1</vt:lpstr>
      <vt:lpstr>Dodatky 1</vt:lpstr>
      <vt:lpstr>Dodatky 1</vt:lpstr>
      <vt:lpstr>Dodatky 2</vt:lpstr>
      <vt:lpstr>Dodatky 2</vt:lpstr>
      <vt:lpstr>Dodatky 2</vt:lpstr>
      <vt:lpstr>Dodatky 2</vt:lpstr>
      <vt:lpstr>Dodatky 2</vt:lpstr>
      <vt:lpstr> Děkuji za pozornost  Konec  8. přednášky   Prezentace vznikla v rámci projektu  fondu rozvoje MU 1515/2014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Radiologie 1. cvičení - nástřel</dc:title>
  <dc:creator>M</dc:creator>
  <cp:lastModifiedBy>M</cp:lastModifiedBy>
  <cp:revision>207</cp:revision>
  <dcterms:created xsi:type="dcterms:W3CDTF">2015-01-26T14:14:45Z</dcterms:created>
  <dcterms:modified xsi:type="dcterms:W3CDTF">2023-11-23T17:59:21Z</dcterms:modified>
</cp:coreProperties>
</file>