
<file path=[Content_Types].xml><?xml version="1.0" encoding="utf-8"?>
<Types xmlns="http://schemas.openxmlformats.org/package/2006/content-types">
  <Default Extension="com" ContentType="image/png"/>
  <Default Extension="gif" ContentType="image/gif"/>
  <Default Extension="jpe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.gif" ContentType="video/unknown"/>
  <Override PartName="/ppt/media/media2.gif" ContentType="video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4.gif" ContentType="video/unknown"/>
  <Override PartName="/ppt/notesSlides/notesSlide8.xml" ContentType="application/vnd.openxmlformats-officedocument.presentationml.notesSlide+xml"/>
  <Override PartName="/ppt/media/media5.gif" ContentType="video/unknown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402" r:id="rId2"/>
    <p:sldId id="357" r:id="rId3"/>
    <p:sldId id="358" r:id="rId4"/>
    <p:sldId id="360" r:id="rId5"/>
    <p:sldId id="361" r:id="rId6"/>
    <p:sldId id="363" r:id="rId7"/>
    <p:sldId id="368" r:id="rId8"/>
    <p:sldId id="369" r:id="rId9"/>
    <p:sldId id="374" r:id="rId10"/>
    <p:sldId id="388" r:id="rId11"/>
    <p:sldId id="382" r:id="rId12"/>
    <p:sldId id="347" r:id="rId13"/>
    <p:sldId id="343" r:id="rId14"/>
    <p:sldId id="353" r:id="rId15"/>
    <p:sldId id="355" r:id="rId16"/>
    <p:sldId id="373" r:id="rId17"/>
    <p:sldId id="375" r:id="rId18"/>
    <p:sldId id="376" r:id="rId19"/>
    <p:sldId id="377" r:id="rId20"/>
    <p:sldId id="397" r:id="rId21"/>
    <p:sldId id="396" r:id="rId22"/>
    <p:sldId id="398" r:id="rId23"/>
    <p:sldId id="395" r:id="rId24"/>
    <p:sldId id="390" r:id="rId25"/>
    <p:sldId id="391" r:id="rId26"/>
    <p:sldId id="399" r:id="rId27"/>
    <p:sldId id="392" r:id="rId28"/>
    <p:sldId id="393" r:id="rId29"/>
    <p:sldId id="389" r:id="rId30"/>
    <p:sldId id="380" r:id="rId31"/>
    <p:sldId id="381" r:id="rId32"/>
    <p:sldId id="378" r:id="rId33"/>
    <p:sldId id="383" r:id="rId34"/>
    <p:sldId id="384" r:id="rId35"/>
    <p:sldId id="385" r:id="rId36"/>
    <p:sldId id="400" r:id="rId37"/>
    <p:sldId id="386" r:id="rId38"/>
    <p:sldId id="379" r:id="rId39"/>
    <p:sldId id="387" r:id="rId40"/>
    <p:sldId id="406" r:id="rId41"/>
    <p:sldId id="407" r:id="rId42"/>
    <p:sldId id="408" r:id="rId43"/>
    <p:sldId id="409" r:id="rId44"/>
    <p:sldId id="401" r:id="rId45"/>
    <p:sldId id="403" r:id="rId46"/>
    <p:sldId id="404" r:id="rId47"/>
    <p:sldId id="346" r:id="rId48"/>
    <p:sldId id="359" r:id="rId49"/>
    <p:sldId id="362" r:id="rId50"/>
    <p:sldId id="370" r:id="rId51"/>
    <p:sldId id="372" r:id="rId52"/>
    <p:sldId id="371" r:id="rId53"/>
    <p:sldId id="364" r:id="rId54"/>
    <p:sldId id="365" r:id="rId55"/>
    <p:sldId id="366" r:id="rId56"/>
    <p:sldId id="367" r:id="rId57"/>
    <p:sldId id="394" r:id="rId58"/>
    <p:sldId id="348" r:id="rId59"/>
    <p:sldId id="349" r:id="rId60"/>
    <p:sldId id="350" r:id="rId61"/>
    <p:sldId id="351" r:id="rId62"/>
    <p:sldId id="352" r:id="rId63"/>
    <p:sldId id="354" r:id="rId64"/>
    <p:sldId id="405" r:id="rId6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000"/>
    <a:srgbClr val="D7220D"/>
    <a:srgbClr val="165616"/>
    <a:srgbClr val="2CB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90" autoAdjust="0"/>
    <p:restoredTop sz="84545" autoAdjust="0"/>
  </p:normalViewPr>
  <p:slideViewPr>
    <p:cSldViewPr>
      <p:cViewPr varScale="1">
        <p:scale>
          <a:sx n="54" d="100"/>
          <a:sy n="54" d="100"/>
        </p:scale>
        <p:origin x="1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40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B8A1F-81DA-4DAD-8841-12B6C42DBC9B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568B9-1369-41EB-A4E2-0896F5F454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5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970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Jen pro zajímavost vzhled </a:t>
            </a:r>
            <a:r>
              <a:rPr lang="cs-CZ" dirty="0" err="1"/>
              <a:t>Diracovi</a:t>
            </a:r>
            <a:r>
              <a:rPr lang="cs-CZ" dirty="0"/>
              <a:t> rovnice (stavbou</a:t>
            </a:r>
            <a:r>
              <a:rPr lang="cs-CZ" baseline="0" dirty="0"/>
              <a:t>  připomíná </a:t>
            </a:r>
            <a:r>
              <a:rPr lang="cs-CZ" baseline="0" dirty="0" err="1"/>
              <a:t>Schrödingerovu</a:t>
            </a:r>
            <a:r>
              <a:rPr lang="cs-CZ" baseline="0" dirty="0"/>
              <a:t> rovnici, ještě aby ne, když z ní vychází, ale </a:t>
            </a:r>
            <a:r>
              <a:rPr lang="cs-CZ" baseline="0" dirty="0" err="1"/>
              <a:t>Hamiltnova</a:t>
            </a:r>
            <a:r>
              <a:rPr lang="cs-CZ" baseline="0" dirty="0"/>
              <a:t> funkce se uvažuje relativistická)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34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!!! Upozornit na silné závislosti na vzdálenosti (viz tabulka za x </a:t>
            </a:r>
            <a:r>
              <a:rPr lang="cs-CZ" dirty="0" err="1"/>
              <a:t>slaidů</a:t>
            </a:r>
            <a:r>
              <a:rPr lang="cs-CZ" dirty="0"/>
              <a:t>) a také na existenci nábojů!!!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7869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932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932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817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817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Popsat co to je, ale hlubší popis bude i na</a:t>
            </a:r>
            <a:r>
              <a:rPr lang="cs-CZ" baseline="0" dirty="0"/>
              <a:t> 7. přednášce (MRI)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70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Slouží pouze jako ukázka, že se celý</a:t>
            </a:r>
            <a:r>
              <a:rPr lang="cs-CZ" baseline="0" dirty="0"/>
              <a:t> klasický elektromagnetismus dá popsat 4 krátkými a „jednoduchými“ rovnicemi. (Žádná rovnice přes 6 řádků)</a:t>
            </a:r>
          </a:p>
          <a:p>
            <a:pPr marL="228600" indent="-228600">
              <a:buAutoNum type="arabicPeriod"/>
            </a:pPr>
            <a:r>
              <a:rPr lang="cs-CZ" baseline="0" dirty="0"/>
              <a:t>Rovnice představuje zobecněný Ampérův zákon celkového proudu</a:t>
            </a:r>
          </a:p>
          <a:p>
            <a:pPr marL="228600" indent="-228600">
              <a:buAutoNum type="arabicPeriod"/>
            </a:pPr>
            <a:r>
              <a:rPr lang="cs-CZ" baseline="0" dirty="0"/>
              <a:t>Rovnice představuje Faradayův zákon elektromagnetické indukce</a:t>
            </a:r>
          </a:p>
          <a:p>
            <a:pPr marL="228600" indent="-228600">
              <a:buAutoNum type="arabicPeriod"/>
            </a:pPr>
            <a:r>
              <a:rPr lang="cs-CZ" baseline="0" dirty="0"/>
              <a:t>Rovnice představuje Gaussův zákon elektrostatiky (vztah mezi elektrickým nábojem a tokem intenzity elektrického pole)</a:t>
            </a:r>
          </a:p>
          <a:p>
            <a:pPr marL="228600" indent="-228600">
              <a:buAutoNum type="arabicPeriod"/>
            </a:pPr>
            <a:r>
              <a:rPr lang="cs-CZ" baseline="0" dirty="0"/>
              <a:t>Rovnice popisuje fakt, že neexistují magnetické monopóly (Zákon spojitosti indukčního toku)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568B9-1369-41EB-A4E2-0896F5F454AE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39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400945"/>
            <a:ext cx="6858000" cy="1470025"/>
          </a:xfrm>
        </p:spPr>
        <p:txBody>
          <a:bodyPr anchor="b">
            <a:noAutofit/>
          </a:bodyPr>
          <a:lstStyle>
            <a:lvl1pPr algn="l">
              <a:defRPr lang="bs-Latn-BA" sz="5400" b="1" kern="1200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bs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915544"/>
            <a:ext cx="6858000" cy="504056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bs-Latn-B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26. 8. 2024.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40649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26. 8. 2024.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7818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26. 8. 2024.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19408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03468" y="274638"/>
            <a:ext cx="70015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bs-Latn-BA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45693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05000" y="6248400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BEA1FFC-0729-4B4E-874A-BB33F34F7B19}" type="datetimeFigureOut">
              <a:rPr lang="bs-Latn-BA" smtClean="0"/>
              <a:pPr/>
              <a:t>26. 8. 2024.</a:t>
            </a:fld>
            <a:endParaRPr lang="bs-Latn-BA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2778" y="6237312"/>
            <a:ext cx="2466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bs-Latn-BA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888" y="6237312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71A774C-E981-4CCA-AA75-161A658A4D1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4025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4687" y="4406900"/>
            <a:ext cx="6970713" cy="1362075"/>
          </a:xfr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lang="bs-Latn-BA" sz="4000" b="1" kern="1200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4687" y="3861048"/>
            <a:ext cx="6970713" cy="432048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26. 8. 2024.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2185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600200"/>
            <a:ext cx="335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26. 8. 2024.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9629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26. 8. 2024.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07144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26. 8. 2024.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13394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26. 8. 2024.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75356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26. 8. 2024.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00301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26. 8. 2024.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899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3468" y="274638"/>
            <a:ext cx="70015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0" y="1556792"/>
            <a:ext cx="7010400" cy="45693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bs-Latn-B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5000" y="6248400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BEA1FFC-0729-4B4E-874A-BB33F34F7B19}" type="datetimeFigureOut">
              <a:rPr lang="bs-Latn-BA" smtClean="0"/>
              <a:pPr/>
              <a:t>26. 8. 2024.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2778" y="6237312"/>
            <a:ext cx="2466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bs-Latn-B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888" y="6237312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71A774C-E981-4CCA-AA75-161A658A4D1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1317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bs-Latn-BA" sz="5400" b="1" kern="1200" dirty="0">
          <a:ln w="19050">
            <a:solidFill>
              <a:sysClr val="windowText" lastClr="000000"/>
            </a:solidFill>
          </a:ln>
          <a:solidFill>
            <a:schemeClr val="tx1"/>
          </a:solidFill>
          <a:effectLst/>
          <a:latin typeface="Microsoft New Tai Lue" pitchFamily="34" charset="0"/>
          <a:ea typeface="+mj-ea"/>
          <a:cs typeface="Microsoft New Tai Lue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slide" Target="slide5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com"/><Relationship Id="rId3" Type="http://schemas.microsoft.com/office/2007/relationships/media" Target="../media/media2.gif"/><Relationship Id="rId7" Type="http://schemas.openxmlformats.org/officeDocument/2006/relationships/image" Target="../media/image12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gif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5" Type="http://schemas.openxmlformats.org/officeDocument/2006/relationships/image" Target="../media/image130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slide" Target="slide22.xml"/><Relationship Id="rId5" Type="http://schemas.openxmlformats.org/officeDocument/2006/relationships/image" Target="../media/image34.png"/><Relationship Id="rId4" Type="http://schemas.openxmlformats.org/officeDocument/2006/relationships/image" Target="../media/image32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2472" y="908720"/>
            <a:ext cx="6858000" cy="1800200"/>
          </a:xfrm>
        </p:spPr>
        <p:txBody>
          <a:bodyPr/>
          <a:lstStyle/>
          <a:p>
            <a:pPr algn="ctr"/>
            <a:r>
              <a:rPr lang="cs-CZ" dirty="0"/>
              <a:t>Radiologická fyzika a radiobiologie </a:t>
            </a:r>
            <a:endParaRPr lang="bs-Latn-BA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62472" y="3501008"/>
            <a:ext cx="6858000" cy="86409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bs-Latn-BA" sz="5400" b="1" kern="1200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pPr algn="ctr"/>
            <a:r>
              <a:rPr lang="cs-CZ" sz="4400" dirty="0"/>
              <a:t>3. přednáška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653136"/>
            <a:ext cx="1944216" cy="19442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509120"/>
            <a:ext cx="2811388" cy="22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93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Antičástice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Je známo, že každý kvark i lepton mají své anti-protějšky a mohou tvořit antičástice.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 (</a:t>
                </a:r>
                <a14:m>
                  <m:oMath xmlns:m="http://schemas.openxmlformats.org/officeDocument/2006/math">
                    <m:r>
                      <a:rPr lang="cs-CZ" i="1" dirty="0" smtClean="0">
                        <a:latin typeface="Cambria Math"/>
                        <a:cs typeface="Times New Roman" panose="02020603050405020304" pitchFamily="18" charset="0"/>
                      </a:rPr>
                      <m:t>𝑢𝑢𝑑</m:t>
                    </m:r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vs. antiproton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𝑢𝑢𝑑</m:t>
                        </m:r>
                      </m:e>
                    </m:acc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Elektron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vs. pozitron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cs typeface="Times New Roman" panose="02020603050405020304" pitchFamily="18" charset="0"/>
                      </a:rPr>
                      <m:t>ν</m:t>
                    </m:r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vs. antineutrino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</m:acc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  <a:blipFill rotWithShape="1">
                <a:blip r:embed="rId2"/>
                <a:stretch>
                  <a:fillRect l="-1938" t="-16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341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Antičástice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Setká-li se částice se svojí antičásticí, může dojít k anihilaci.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Při anihilaci se veškerá energie částic (jak kinetická, tak klidová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přemění do energie bosonů, které zprostředkovávají interakce (foton, W, Z).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Vzniklý produkt (boson) se může dále rozpadat v závislosti na celkové energii částice-antičástice.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  <a:blipFill rotWithShape="1">
                <a:blip r:embed="rId2"/>
                <a:stretch>
                  <a:fillRect l="-1938" t="-1609" b="-103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508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Základní interakce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2132856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Gravitační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Elektromagnetická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314096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Slabá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907704" y="3645024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Silná</a:t>
            </a:r>
          </a:p>
        </p:txBody>
      </p:sp>
    </p:spTree>
    <p:extLst>
      <p:ext uri="{BB962C8B-B14F-4D97-AF65-F5344CB8AC3E}">
        <p14:creationId xmlns:p14="http://schemas.microsoft.com/office/powerpoint/2010/main" val="9186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Gravitační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2132856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Nejslabší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Rozhodující pro velké vzdálenosti.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907704" y="314096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Pouze přitažlivá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3645024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Kvadraticky ubývá se vzdálenosti.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 txBox="1">
                <a:spLocks/>
              </p:cNvSpPr>
              <p:nvPr/>
            </p:nvSpPr>
            <p:spPr>
              <a:xfrm>
                <a:off x="1907704" y="4149080"/>
                <a:ext cx="7236296" cy="115212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První popis I. Newton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/>
                        <a:cs typeface="Times New Roman" panose="02020603050405020304" pitchFamily="18" charset="0"/>
                      </a:rPr>
                      <m:t>κ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cs-CZ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cs typeface="Times New Roman" panose="02020603050405020304" pitchFamily="18" charset="0"/>
                      </a:rPr>
                      <m:t>κ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6,67.10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−11</m:t>
                        </m:r>
                      </m:sup>
                    </m:sSup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149080"/>
                <a:ext cx="7236296" cy="1152128"/>
              </a:xfrm>
              <a:prstGeom prst="rect">
                <a:avLst/>
              </a:prstGeom>
              <a:blipFill rotWithShape="1">
                <a:blip r:embed="rId3"/>
                <a:stretch>
                  <a:fillRect t="-5291" b="-10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ástupný symbol pro obsah 2"/>
          <p:cNvSpPr txBox="1">
            <a:spLocks/>
          </p:cNvSpPr>
          <p:nvPr/>
        </p:nvSpPr>
        <p:spPr>
          <a:xfrm>
            <a:off x="1907704" y="5157192"/>
            <a:ext cx="7236296" cy="17008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Lepší popis A. Einstein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Obecná teorie relativity říká, že hmota/energie zakřivuje časoprostor, což můžeme pozorovat jako gravitaci a změnu plynutí času.</a:t>
            </a:r>
          </a:p>
        </p:txBody>
      </p:sp>
    </p:spTree>
    <p:extLst>
      <p:ext uri="{BB962C8B-B14F-4D97-AF65-F5344CB8AC3E}">
        <p14:creationId xmlns:p14="http://schemas.microsoft.com/office/powerpoint/2010/main" val="249906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Elektromagnetická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907704" y="2132856"/>
            <a:ext cx="7236296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Působí mezi elektricky nabitými částicemi.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Relativně silná i na velké vzdálenosti.</a:t>
            </a: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907704" y="314096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Přitažlivá i odpudivá dle náboje.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1907704" y="3645024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Kvadraticky ubývá se vzdálenosti.</a:t>
            </a: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1907704" y="4149080"/>
            <a:ext cx="7236296" cy="5760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Komplexnější popis J. C. Maxwell.</a:t>
            </a:r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1907704" y="4653136"/>
            <a:ext cx="7236296" cy="21602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mikrosvětě kvantová elektrodynamika.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Přenos energie zprostředkovávají fotony.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Popisuje i interakci záření s hmotou.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884368" y="64533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Podrobněji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7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Slabá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907704" y="2132856"/>
            <a:ext cx="7236296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Působí na leptony a kvarky.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907704" y="263691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2. nejslabší a 10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-krát slabší než silná.</a:t>
            </a:r>
          </a:p>
        </p:txBody>
      </p:sp>
      <p:sp>
        <p:nvSpPr>
          <p:cNvPr id="14" name="Zástupný symbol pro obsah 2"/>
          <p:cNvSpPr txBox="1">
            <a:spLocks/>
          </p:cNvSpPr>
          <p:nvPr/>
        </p:nvSpPr>
        <p:spPr>
          <a:xfrm>
            <a:off x="1907704" y="3140968"/>
            <a:ext cx="7010400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zprostředkovávána bosony W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Z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(mají nenulovou klidovou hmotnost).</a:t>
            </a: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1907704" y="407707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Dosah je velmi omezen (max. 10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-18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m).</a:t>
            </a: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1907704" y="5085184"/>
            <a:ext cx="7236296" cy="10081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Může se znázornit pomocí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Feynmanových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diagramů.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1907704" y="4581128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odpovědná za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-rozpad.</a:t>
            </a:r>
          </a:p>
        </p:txBody>
      </p:sp>
    </p:spTree>
    <p:extLst>
      <p:ext uri="{BB962C8B-B14F-4D97-AF65-F5344CB8AC3E}">
        <p14:creationId xmlns:p14="http://schemas.microsoft.com/office/powerpoint/2010/main" val="117493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Silná</a:t>
            </a:r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1907704" y="2132856"/>
            <a:ext cx="7236296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Působí pouze mezi kvarky.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907704" y="2636912"/>
            <a:ext cx="7010400" cy="38164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nejsilnější s dosahem kolem 10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zodpovědná za soudržnost jader.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zprostředkována gluony.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6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1224135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Srovnání síly a dosahu základních interakcí.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ulk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6631407"/>
                  </p:ext>
                </p:extLst>
              </p:nvPr>
            </p:nvGraphicFramePr>
            <p:xfrm>
              <a:off x="2267744" y="2780928"/>
              <a:ext cx="5832648" cy="1709110"/>
            </p:xfrm>
            <a:graphic>
              <a:graphicData uri="http://schemas.openxmlformats.org/drawingml/2006/table">
                <a:tbl>
                  <a:tblPr firstRow="1" bandCol="1">
                    <a:tableStyleId>{793D81CF-94F2-401A-BA57-92F5A7B2D0C5}</a:tableStyleId>
                  </a:tblPr>
                  <a:tblGrid>
                    <a:gridCol w="165618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1216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0613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5816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Interakce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Relativní velikost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Úbytek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tabLst/>
                          </a:pPr>
                          <a:r>
                            <a:rPr lang="cs-CZ" sz="1400" dirty="0"/>
                            <a:t>Dosah [m]</a:t>
                          </a:r>
                        </a:p>
                      </a:txBody>
                      <a:tcPr marL="33594" marR="33594" marT="16797" marB="16797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Silná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10</a:t>
                          </a:r>
                          <a:r>
                            <a:rPr lang="cs-CZ" sz="1400" baseline="30000" dirty="0"/>
                            <a:t>38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10</a:t>
                          </a:r>
                          <a:r>
                            <a:rPr lang="cs-CZ" sz="1400" baseline="30000" dirty="0"/>
                            <a:t>-15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Elektromagnetická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10</a:t>
                          </a:r>
                          <a:r>
                            <a:rPr lang="cs-CZ" sz="1400" baseline="30000" dirty="0"/>
                            <a:t>36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z="2000" i="1" smtClean="0">
                                    <a:latin typeface="Cambria Math"/>
                                    <a:ea typeface="Cambria Math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cs-CZ" sz="2000" dirty="0"/>
                        </a:p>
                      </a:txBody>
                      <a:tcPr marL="33594" marR="33594" marT="16797" marB="16797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Slabá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10</a:t>
                          </a:r>
                          <a:r>
                            <a:rPr lang="cs-CZ" sz="1400" baseline="30000" dirty="0"/>
                            <a:t>25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−5</m:t>
                                    </m:r>
                                  </m:sup>
                                </m:sSup>
                                <m:r>
                                  <a:rPr lang="cs-CZ" sz="1400" b="0" i="1" smtClean="0">
                                    <a:latin typeface="Cambria Math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10</a:t>
                          </a:r>
                          <a:r>
                            <a:rPr lang="cs-CZ" sz="1400" baseline="30000" dirty="0"/>
                            <a:t>-18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Gravitační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/>
                            <a:t>1</a:t>
                          </a:r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cs-CZ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cs-CZ" sz="1400" b="0" i="1" smtClean="0">
                                        <a:latin typeface="Cambria Math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z="2000" i="1" smtClean="0">
                                    <a:latin typeface="Cambria Math"/>
                                    <a:ea typeface="Cambria Math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cs-CZ" sz="2000" dirty="0"/>
                        </a:p>
                      </a:txBody>
                      <a:tcPr marL="33594" marR="33594" marT="16797" marB="16797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ulk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6631407"/>
                  </p:ext>
                </p:extLst>
              </p:nvPr>
            </p:nvGraphicFramePr>
            <p:xfrm>
              <a:off x="2267744" y="2780928"/>
              <a:ext cx="5832648" cy="1709110"/>
            </p:xfrm>
            <a:graphic>
              <a:graphicData uri="http://schemas.openxmlformats.org/drawingml/2006/table">
                <a:tbl>
                  <a:tblPr firstRow="1" bandCol="1">
                    <a:tableStyleId>{793D81CF-94F2-401A-BA57-92F5A7B2D0C5}</a:tableStyleId>
                  </a:tblPr>
                  <a:tblGrid>
                    <a:gridCol w="1656184"/>
                    <a:gridCol w="1512168"/>
                    <a:gridCol w="1206134"/>
                    <a:gridCol w="1458162"/>
                  </a:tblGrid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Interakce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Relativní velikost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Úbytek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tabLst/>
                          </a:pPr>
                          <a:r>
                            <a:rPr lang="cs-CZ" sz="1400" dirty="0" smtClean="0"/>
                            <a:t>Dosah [m]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Silná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38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100000" r="-120707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-15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Elektromagnetická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36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196491" r="-120707" b="-208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300418" t="-196491" b="-208772"/>
                          </a:stretch>
                        </a:blipFill>
                      </a:tcPr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Slabá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25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301786" r="-120707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10</a:t>
                          </a:r>
                          <a:r>
                            <a:rPr lang="cs-CZ" sz="1400" baseline="30000" dirty="0" smtClean="0"/>
                            <a:t>-18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</a:tr>
                  <a:tr h="3418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Gravitační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sz="1400" dirty="0" smtClean="0"/>
                            <a:t>1</a:t>
                          </a:r>
                          <a:endParaRPr lang="cs-CZ" sz="1400" dirty="0"/>
                        </a:p>
                      </a:txBody>
                      <a:tcPr marL="33594" marR="33594" marT="16797" marB="16797" anchor="ctr"/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262626" t="-401786" r="-120707" b="-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marL="33594" marR="33594" marT="16797" marB="16797" anchor="ctr">
                        <a:blipFill rotWithShape="1">
                          <a:blip r:embed="rId2"/>
                          <a:stretch>
                            <a:fillRect l="-300418" t="-401786" b="-125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4581129"/>
            <a:ext cx="7010400" cy="22322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Elektromagnetická a slabá interakce se dají popsat jako projev jediné tzv. elektroslabé interakce.</a:t>
            </a:r>
          </a:p>
        </p:txBody>
      </p:sp>
    </p:spTree>
    <p:extLst>
      <p:ext uri="{BB962C8B-B14F-4D97-AF65-F5344CB8AC3E}">
        <p14:creationId xmlns:p14="http://schemas.microsoft.com/office/powerpoint/2010/main" val="1254768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Pauza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855564"/>
            <a:ext cx="49530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05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relativity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720079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Speciální teorie relativity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132857"/>
            <a:ext cx="7010400" cy="22322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Jde pouze o speciální případ, kdy můžeme zanedbat gravitační interakci. Ta je předmětem až obecné teorie relativity.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907704" y="4077073"/>
            <a:ext cx="7010400" cy="17281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Zmíníme si pouze základní úvahy a vzorce plynoucí z STR, které se nám mohou v praxi hodit.</a:t>
            </a:r>
          </a:p>
        </p:txBody>
      </p:sp>
    </p:spTree>
    <p:extLst>
      <p:ext uri="{BB962C8B-B14F-4D97-AF65-F5344CB8AC3E}">
        <p14:creationId xmlns:p14="http://schemas.microsoft.com/office/powerpoint/2010/main" val="372758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1916832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Kvarky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2492896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Leptony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907704" y="1340768"/>
            <a:ext cx="7010400" cy="6480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Elementární částice (nejdou dělit)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907704" y="3068960"/>
            <a:ext cx="70104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Bosony</a:t>
            </a:r>
          </a:p>
        </p:txBody>
      </p:sp>
    </p:spTree>
    <p:extLst>
      <p:ext uri="{BB962C8B-B14F-4D97-AF65-F5344CB8AC3E}">
        <p14:creationId xmlns:p14="http://schemas.microsoft.com/office/powerpoint/2010/main" val="393395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relativity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216023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Všechny mechanické i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elmag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děje dopadnou ve všech inerciálních soustavách stejně. Inerciální soustavy nejsou nijak privilegovány.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54088" y="3573015"/>
            <a:ext cx="7010400" cy="26642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Pokud v soustavě nepůsobí žádná síla nebo je výslednice sil nulová, pak je těleso v klidu nebo se pohybuje rovnoměrně přímočaře. Tato soustava je inerciální.</a:t>
            </a:r>
          </a:p>
        </p:txBody>
      </p:sp>
    </p:spTree>
    <p:extLst>
      <p:ext uri="{BB962C8B-B14F-4D97-AF65-F5344CB8AC3E}">
        <p14:creationId xmlns:p14="http://schemas.microsoft.com/office/powerpoint/2010/main" val="24017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relativity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03504" cy="115212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světla je ve všech inerciálních soustavách stejná. 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54088" y="2636912"/>
            <a:ext cx="7010400" cy="1080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47675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těchto 2 principů lze odvodit několik základních vztahů: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 txBox="1">
                <a:spLocks/>
              </p:cNvSpPr>
              <p:nvPr/>
            </p:nvSpPr>
            <p:spPr>
              <a:xfrm>
                <a:off x="1954088" y="3645024"/>
                <a:ext cx="7010400" cy="100811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57250" lvl="1" indent="-457200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rostoucí rychlostí roste hmotnost.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088" y="3645024"/>
                <a:ext cx="7010400" cy="1008112"/>
              </a:xfrm>
              <a:prstGeom prst="rect">
                <a:avLst/>
              </a:prstGeom>
              <a:blipFill rotWithShape="1">
                <a:blip r:embed="rId2"/>
                <a:stretch>
                  <a:fillRect t="-60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ástupný symbol pro obsah 2"/>
              <p:cNvSpPr txBox="1">
                <a:spLocks/>
              </p:cNvSpPr>
              <p:nvPr/>
            </p:nvSpPr>
            <p:spPr>
              <a:xfrm>
                <a:off x="1954088" y="4725144"/>
                <a:ext cx="7010400" cy="100811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57250" lvl="1" indent="-457200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rostoucí rychlostí plyne čas pomaleji.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088" y="4725144"/>
                <a:ext cx="7010400" cy="1008112"/>
              </a:xfrm>
              <a:prstGeom prst="rect">
                <a:avLst/>
              </a:prstGeom>
              <a:blipFill rotWithShape="1">
                <a:blip r:embed="rId3"/>
                <a:stretch>
                  <a:fillRect t="-60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ástupný symbol pro obsah 2"/>
              <p:cNvSpPr txBox="1">
                <a:spLocks/>
              </p:cNvSpPr>
              <p:nvPr/>
            </p:nvSpPr>
            <p:spPr>
              <a:xfrm>
                <a:off x="1954088" y="5589240"/>
                <a:ext cx="7010400" cy="126876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857250" lvl="1" indent="-457200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rostoucí rychlostí se délka tělesa zmenšuje.</a:t>
                </a: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𝑙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4088" y="5589240"/>
                <a:ext cx="7010400" cy="1268760"/>
              </a:xfrm>
              <a:prstGeom prst="rect">
                <a:avLst/>
              </a:prstGeom>
              <a:blipFill rotWithShape="1">
                <a:blip r:embed="rId4"/>
                <a:stretch>
                  <a:fillRect t="-7212" r="-147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86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 relativity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03504" cy="1368151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Relativistický </a:t>
                </a:r>
                <a:r>
                  <a:rPr lang="el-GR" dirty="0">
                    <a:latin typeface="Times New Roman"/>
                    <a:cs typeface="Times New Roman"/>
                  </a:rPr>
                  <a:t>γ</a:t>
                </a:r>
                <a:r>
                  <a:rPr lang="cs-CZ" dirty="0">
                    <a:latin typeface="Times New Roman"/>
                    <a:cs typeface="Times New Roman"/>
                  </a:rPr>
                  <a:t>-faktor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/>
                        <a:ea typeface="Cambria Math"/>
                        <a:cs typeface="Times New Roman"/>
                      </a:rPr>
                      <m:t>𝛾</m:t>
                    </m:r>
                    <m:r>
                      <a:rPr lang="cs-CZ" b="0" i="1" smtClean="0">
                        <a:latin typeface="Cambria Math"/>
                        <a:ea typeface="Cambria Math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  <a:cs typeface="Times New Roman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/>
                              </a:rPr>
                            </m:ctrlPr>
                          </m:radPr>
                          <m:deg/>
                          <m:e>
                            <m:r>
                              <a:rPr lang="cs-CZ" b="0" i="1" smtClean="0">
                                <a:latin typeface="Cambria Math"/>
                                <a:ea typeface="Cambria Math"/>
                                <a:cs typeface="Times New Roman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cs-CZ" b="0" i="1" smtClean="0">
                                    <a:latin typeface="Cambria Math" panose="02040503050406030204" pitchFamily="18" charset="0"/>
                                    <a:ea typeface="Cambria Math"/>
                                    <a:cs typeface="Times New Roman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cs-CZ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/>
                                      </a:rPr>
                                    </m:ctrlPr>
                                  </m:sSupPr>
                                  <m:e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cs-CZ" b="0" i="1" smtClean="0">
                                        <a:latin typeface="Cambria Math"/>
                                        <a:ea typeface="Cambria Math"/>
                                        <a:cs typeface="Times New Roman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den>
                    </m:f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03504" cy="1368151"/>
              </a:xfrm>
              <a:blipFill rotWithShape="1">
                <a:blip r:embed="rId2"/>
                <a:stretch>
                  <a:fillRect l="-194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ovéPole 7"/>
          <p:cNvSpPr txBox="1"/>
          <p:nvPr/>
        </p:nvSpPr>
        <p:spPr>
          <a:xfrm>
            <a:off x="6732240" y="63720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Podrobněji relativita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732240" y="601199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Podrobněji objev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mionu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06463"/>
            <a:ext cx="4176464" cy="39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7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1656184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Harmonické kmitání je (obvykle) časová změna nějaké veličiny, která se pravidelně opakuje.</a:t>
            </a: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907704" y="3068960"/>
            <a:ext cx="7010400" cy="28803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Kmitavý pohyb popisujeme: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Okamžitou výchylkou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Amplitudou výchylky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Frekvencí (periodou) kmitání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Fází kmitání</a:t>
            </a:r>
          </a:p>
        </p:txBody>
      </p:sp>
    </p:spTree>
    <p:extLst>
      <p:ext uri="{BB962C8B-B14F-4D97-AF65-F5344CB8AC3E}">
        <p14:creationId xmlns:p14="http://schemas.microsoft.com/office/powerpoint/2010/main" val="100756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pic>
        <p:nvPicPr>
          <p:cNvPr id="6" name="Simple_harmonic_oscillato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0093" y="1248070"/>
            <a:ext cx="1104900" cy="3419475"/>
          </a:xfrm>
          <a:prstGeom prst="rect">
            <a:avLst/>
          </a:prstGeom>
        </p:spPr>
      </p:pic>
      <p:pic>
        <p:nvPicPr>
          <p:cNvPr id="7" name="oscilace animace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1484784"/>
            <a:ext cx="3629025" cy="277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372785"/>
            <a:ext cx="3503612" cy="23437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/>
              <p:cNvSpPr txBox="1"/>
              <p:nvPr/>
            </p:nvSpPr>
            <p:spPr>
              <a:xfrm>
                <a:off x="5652120" y="5373216"/>
                <a:ext cx="32749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𝑦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800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(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cs-CZ" sz="2800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11" name="TextovéPol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5373216"/>
                <a:ext cx="3274999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77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2"/>
                <a:ext cx="7010400" cy="4968552"/>
              </a:xfrm>
            </p:spPr>
            <p:txBody>
              <a:bodyPr/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Perioda (T) – doba za kterou dojde k 1 kmitu.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Frekvence (f) – převrácená hodnota periody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𝑓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𝑇</m:t>
                        </m:r>
                      </m:den>
                    </m:f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jednotka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𝐻𝑧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Úhlová rychlost 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– velikost úhlu, který bod opíše za 1 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cs-CZ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=2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</m:d>
                    <m:r>
                      <a:rPr lang="cs-CZ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Fáze kmitání 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– počáteční výchylka kmitání v radiánech.</a:t>
                </a:r>
              </a:p>
            </p:txBody>
          </p:sp>
        </mc:Choice>
        <mc:Fallback xmlns="">
          <p:sp>
            <p:nvSpPr>
              <p:cNvPr id="8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2"/>
                <a:ext cx="7010400" cy="4968552"/>
              </a:xfrm>
              <a:blipFill rotWithShape="1">
                <a:blip r:embed="rId3"/>
                <a:stretch>
                  <a:fillRect l="-2000" t="-1718" r="-60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532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720080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 jednoznačně určit rychlost rotace?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5877272"/>
            <a:ext cx="7010400" cy="72008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Úhlová rychlost je řešení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63414"/>
            <a:ext cx="4032448" cy="37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90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496855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Vlnění můžeme popsat jako kmitání hmotného bodu, které se pohybuje prostorem.</a:t>
            </a:r>
          </a:p>
        </p:txBody>
      </p:sp>
      <p:pic>
        <p:nvPicPr>
          <p:cNvPr id="3" name="vlneni_animace_wiki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824" y="3068166"/>
            <a:ext cx="4876800" cy="2305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3850344" y="5645680"/>
                <a:ext cx="3151760" cy="879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𝑦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𝑚</m:t>
                          </m:r>
                        </m:sub>
                      </m:sSub>
                      <m:func>
                        <m:func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800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cs-CZ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cs-CZ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2800" b="0" i="1" smtClean="0">
                                      <a:latin typeface="Cambria Math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cs-CZ" sz="2800" b="0" i="1" smtClean="0"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cs-CZ" sz="28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cs-CZ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2800" b="0" i="1" smtClean="0">
                                      <a:latin typeface="Cambria Math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l-GR" sz="2800" b="0" i="1" smtClean="0">
                                      <a:latin typeface="Cambria Math"/>
                                    </a:rPr>
                                    <m:t>λ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344" y="5645680"/>
                <a:ext cx="3151760" cy="87966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8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2"/>
                <a:ext cx="7010400" cy="2664296"/>
              </a:xfrm>
            </p:spPr>
            <p:txBody>
              <a:bodyPr/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Vlnová délka 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– Vzdálenost, kterou urazí vlnění při jednom kmitu (neboli za dobu jedné periody).</a:t>
                </a:r>
              </a:p>
              <a:p>
                <a:pPr marL="0" indent="0" algn="ctr">
                  <a:buNone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/>
                        <a:cs typeface="Times New Roman" panose="02020603050405020304" pitchFamily="18" charset="0"/>
                      </a:rPr>
                      <m:t>λ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𝑣𝑇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𝑓</m:t>
                        </m:r>
                      </m:den>
                    </m:f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cs-CZ" b="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cs-CZ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𝜔</m:t>
                        </m:r>
                      </m:den>
                    </m:f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2"/>
                <a:ext cx="7010400" cy="2664296"/>
              </a:xfrm>
              <a:blipFill rotWithShape="1">
                <a:blip r:embed="rId2"/>
                <a:stretch>
                  <a:fillRect l="-2000" t="-320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005064"/>
            <a:ext cx="3960440" cy="27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5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16832"/>
            <a:ext cx="3000375" cy="19812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 vlnění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176337"/>
            <a:ext cx="3456384" cy="14686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3" y="3429000"/>
            <a:ext cx="4200369" cy="35010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31" y="3789040"/>
            <a:ext cx="3379912" cy="306896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2055868" y="427038"/>
            <a:ext cx="70015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bs-Latn-BA" sz="5400" b="1" kern="1200" dirty="0">
                <a:ln w="19050"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cs-CZ"/>
              <a:t>Dualismus a vlnění</a:t>
            </a:r>
          </a:p>
        </p:txBody>
      </p:sp>
    </p:spTree>
    <p:extLst>
      <p:ext uri="{BB962C8B-B14F-4D97-AF65-F5344CB8AC3E}">
        <p14:creationId xmlns:p14="http://schemas.microsoft.com/office/powerpoint/2010/main" val="44824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kvarky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187220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Kvarky se dělí do 6 základních vůní.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Každý je jinak hmotný a mají různé části elementárního náboje.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182535"/>
              </p:ext>
            </p:extLst>
          </p:nvPr>
        </p:nvGraphicFramePr>
        <p:xfrm>
          <a:off x="1979712" y="3717032"/>
          <a:ext cx="6912768" cy="2392754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1244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6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Symbol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Vůně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Klidová hmotnost [MeV/c²]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/>
                        <a:t>Elektrický náboj [e]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dolů (</a:t>
                      </a:r>
                      <a:r>
                        <a:rPr lang="cs-CZ" sz="1400" dirty="0" err="1"/>
                        <a:t>down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3,5 – 6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u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nahoru (up)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1,5 – 3,3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podivný (</a:t>
                      </a:r>
                      <a:r>
                        <a:rPr lang="cs-CZ" sz="1400" dirty="0" err="1"/>
                        <a:t>strange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92,4 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c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půvabný (</a:t>
                      </a:r>
                      <a:r>
                        <a:rPr lang="cs-CZ" sz="1400" dirty="0" err="1"/>
                        <a:t>charm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1270 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b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krásný (</a:t>
                      </a:r>
                      <a:r>
                        <a:rPr lang="cs-CZ" sz="1400" dirty="0" err="1"/>
                        <a:t>beauty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4200 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t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Pravdivý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/>
                        <a:t>(</a:t>
                      </a:r>
                      <a:r>
                        <a:rPr lang="cs-CZ" sz="1400" dirty="0" err="1"/>
                        <a:t>truth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174 980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957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když totéž provedeme s částicemi?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32856"/>
            <a:ext cx="410782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37112"/>
            <a:ext cx="41338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19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Dualismus a vlnění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2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 de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Broglie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(1924)</a:t>
            </a:r>
          </a:p>
        </p:txBody>
      </p:sp>
      <p:pic>
        <p:nvPicPr>
          <p:cNvPr id="2050" name="Picture 2" descr="http://upload.wikimedia.org/wikipedia/commons/d/d2/Broglie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76872"/>
            <a:ext cx="28575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ástupný symbol pro obsah 2"/>
              <p:cNvSpPr txBox="1">
                <a:spLocks/>
              </p:cNvSpPr>
              <p:nvPr/>
            </p:nvSpPr>
            <p:spPr>
              <a:xfrm>
                <a:off x="1907704" y="2060848"/>
                <a:ext cx="4104456" cy="475252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Částice může mít za určitých podmínek vlnový charakter a naopak.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 částici i vlnu jde určit vlnová délka.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cs typeface="Times New Roman" panose="02020603050405020304" pitchFamily="18" charset="0"/>
                        </a:rPr>
                        <m:t>λ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4013" indent="0">
                  <a:buNone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– Planckova kons.</a:t>
                </a:r>
              </a:p>
            </p:txBody>
          </p:sp>
        </mc:Choice>
        <mc:Fallback xmlns="">
          <p:sp>
            <p:nvSpPr>
              <p:cNvPr id="7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2060848"/>
                <a:ext cx="4104456" cy="4752528"/>
              </a:xfrm>
              <a:prstGeom prst="rect">
                <a:avLst/>
              </a:prstGeom>
              <a:blipFill rotWithShape="1">
                <a:blip r:embed="rId4"/>
                <a:stretch>
                  <a:fillRect l="-3418" t="-1795" r="-446" b="-320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1354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1152128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světě fyziky existuje celá řada zákonů zachování.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907704" y="2564904"/>
            <a:ext cx="7010400" cy="17281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důležité vědět, kdy který platí a jak jej použít. Pak jdou fyzikální problémy jednodušeji vyřešit a interpretovat.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4077072"/>
            <a:ext cx="7010400" cy="27363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Zmíníme si zde jen pár z následujících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Zachování energie, hybnosti, el. náboje,  momentu hybnosti, baryonového čísla, leptonového čísla, barevného náboje, symetrie…</a:t>
            </a:r>
          </a:p>
        </p:txBody>
      </p:sp>
    </p:spTree>
    <p:extLst>
      <p:ext uri="{BB962C8B-B14F-4D97-AF65-F5344CB8AC3E}">
        <p14:creationId xmlns:p14="http://schemas.microsoft.com/office/powerpoint/2010/main" val="15666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energie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21602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Nejznámější a nejjednodušší je zachování mechanické energie, kdy zůstává zachován součet potenciální a kinetické energie systému.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3952600" y="4221088"/>
                <a:ext cx="2920608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cs-CZ" sz="2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r>
                        <a:rPr lang="cs-CZ" sz="2800" b="0" i="1" smtClean="0">
                          <a:latin typeface="Cambria Math"/>
                        </a:rPr>
                        <m:t>𝑘𝑜𝑛𝑠𝑡</m:t>
                      </m:r>
                      <m:r>
                        <a:rPr lang="cs-CZ" sz="2800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600" y="4221088"/>
                <a:ext cx="2920608" cy="55643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4797153"/>
            <a:ext cx="7010400" cy="13681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tento zákon platí i obecně pro libovolný druh energie.</a:t>
            </a:r>
          </a:p>
        </p:txBody>
      </p:sp>
    </p:spTree>
    <p:extLst>
      <p:ext uri="{BB962C8B-B14F-4D97-AF65-F5344CB8AC3E}">
        <p14:creationId xmlns:p14="http://schemas.microsoft.com/office/powerpoint/2010/main" val="91272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hybnosti (ZZH)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10801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Celková hybnost izolované soustavy se nemění.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4737719" y="4705980"/>
                <a:ext cx="13503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cs-CZ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cs-CZ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719" y="4705980"/>
                <a:ext cx="135037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23660" y="3093963"/>
            <a:ext cx="7010400" cy="16311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práci se ZZH si musíme uvědomit, že hybnost je vektorová veličina a podle toho upravovat výpočty.</a:t>
            </a:r>
          </a:p>
        </p:txBody>
      </p:sp>
    </p:spTree>
    <p:extLst>
      <p:ext uri="{BB962C8B-B14F-4D97-AF65-F5344CB8AC3E}">
        <p14:creationId xmlns:p14="http://schemas.microsoft.com/office/powerpoint/2010/main" val="207937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hybnosti.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ástupný symbol pro obsah 2"/>
              <p:cNvSpPr txBox="1">
                <a:spLocks/>
              </p:cNvSpPr>
              <p:nvPr/>
            </p:nvSpPr>
            <p:spPr>
              <a:xfrm>
                <a:off x="1905000" y="2132856"/>
                <a:ext cx="7010400" cy="14127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Microsoft New Tai Lue" pitchFamily="34" charset="0"/>
                    <a:ea typeface="+mn-ea"/>
                    <a:cs typeface="Microsoft New Tai Lue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 hybnosti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acc>
                    <m:r>
                      <a:rPr lang="cs-CZ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cs-CZ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  <m:r>
                      <a:rPr lang="cs-CZ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cs-CZ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i="1" smtClean="0">
                            <a:latin typeface="Cambria Math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Popisuje rotační pohyb tělesa.</a:t>
                </a:r>
              </a:p>
            </p:txBody>
          </p:sp>
        </mc:Choice>
        <mc:Fallback xmlns="">
          <p:sp>
            <p:nvSpPr>
              <p:cNvPr id="9" name="Zástupný symbol pro obsah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32856"/>
                <a:ext cx="7010400" cy="1412776"/>
              </a:xfrm>
              <a:prstGeom prst="rect">
                <a:avLst/>
              </a:prstGeom>
              <a:blipFill rotWithShape="1">
                <a:blip r:embed="rId5"/>
                <a:stretch>
                  <a:fillRect l="-2000" t="-1724" b="-43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moment hybnosti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1840" y="3509265"/>
            <a:ext cx="4072086" cy="285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hybnosti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10801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Celkový moment hybnosti izolované soustavy se nemění.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4751512" y="5802907"/>
                <a:ext cx="1329338" cy="1010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sz="2800" i="1" smtClean="0">
                              <a:latin typeface="Cambria Math"/>
                              <a:ea typeface="Cambria Math"/>
                            </a:rPr>
                            <m:t>d</m:t>
                          </m:r>
                          <m:acc>
                            <m:accPr>
                              <m:chr m:val="⃗"/>
                              <m:ctrlPr>
                                <a:rPr lang="cs-CZ" sz="2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cs-CZ" sz="28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12" y="5802907"/>
                <a:ext cx="1329338" cy="101046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ástupný symbol pro obsah 2"/>
          <p:cNvSpPr txBox="1">
            <a:spLocks/>
          </p:cNvSpPr>
          <p:nvPr/>
        </p:nvSpPr>
        <p:spPr>
          <a:xfrm>
            <a:off x="1935223" y="2996953"/>
            <a:ext cx="7010400" cy="11521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Jedná se o analogii zachování hybnosti, avšak pro rotační pohyb.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1907704" y="3933056"/>
            <a:ext cx="7236296" cy="25202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Je-li výsledný moment vnějších sil působících na danou soustavu nulový, pak se celkový moment hybnosti zachovává vzhledem k danému bodu.</a:t>
            </a:r>
          </a:p>
        </p:txBody>
      </p:sp>
    </p:spTree>
    <p:extLst>
      <p:ext uri="{BB962C8B-B14F-4D97-AF65-F5344CB8AC3E}">
        <p14:creationId xmlns:p14="http://schemas.microsoft.com/office/powerpoint/2010/main" val="267220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Zákony zachování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Zákon zachování el. náboje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2060849"/>
            <a:ext cx="7010400" cy="22322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Celkové množství náboje v elektricky izolované soustavě zůstává konstantní.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Elektrický náboj nelze vytvořit ani zničit, ale pouze přemístit.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4721015" y="4390638"/>
                <a:ext cx="1383777" cy="910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s-CZ" sz="2800" i="1" smtClean="0">
                              <a:latin typeface="Cambria Math"/>
                              <a:ea typeface="Cambria Math"/>
                            </a:rPr>
                            <m:t>d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𝑄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cs-CZ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015" y="4390638"/>
                <a:ext cx="1383777" cy="9105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98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Comptonův</a:t>
            </a:r>
            <a:r>
              <a:rPr lang="cs-CZ" dirty="0"/>
              <a:t> jev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584176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Dopadající foton, může interagovat s elektronem z vnější vrstvy atomového obalu, který je slaběji vázán.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781481" cy="313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3068959"/>
            <a:ext cx="3816424" cy="37864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takovémto případě může dojít k uvolněné elektronu z obalu a k rozptylu fotonu, který změní svou vlnovou délku.</a:t>
            </a:r>
          </a:p>
        </p:txBody>
      </p:sp>
    </p:spTree>
    <p:extLst>
      <p:ext uri="{BB962C8B-B14F-4D97-AF65-F5344CB8AC3E}">
        <p14:creationId xmlns:p14="http://schemas.microsoft.com/office/powerpoint/2010/main" val="310038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Comptonův</a:t>
            </a:r>
            <a:r>
              <a:rPr lang="cs-CZ" dirty="0"/>
              <a:t> jev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584176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Tento jev hraje důležitou roli při interakci RTG s látkou (při ozařování pacienta).</a:t>
            </a: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3140967"/>
            <a:ext cx="7128792" cy="252028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Také se jedná o hezkou demonstraci zákona zachování energie a hybnosti, proto si tento jev podrobněji představíme na cvičení. </a:t>
            </a:r>
          </a:p>
        </p:txBody>
      </p:sp>
    </p:spTree>
    <p:extLst>
      <p:ext uri="{BB962C8B-B14F-4D97-AF65-F5344CB8AC3E}">
        <p14:creationId xmlns:p14="http://schemas.microsoft.com/office/powerpoint/2010/main" val="5409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kvarky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4968551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Kvarky podléhají všem interakcím.</a:t>
                </a:r>
                <a:endParaRPr lang="cs-CZ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Mají poločíselný spin (jsou fermiony).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Splňují Pauliho vylučovací princip.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Jsou základními stavebními prvky hadronů.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Baryony (obsahují 3 kvarky)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Proton (</a:t>
                </a:r>
                <a:r>
                  <a:rPr lang="cs-CZ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uud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neutron (</a:t>
                </a:r>
                <a:r>
                  <a:rPr lang="cs-CZ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udd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Mezony (obsahují 1 kvark a 1 antikvark)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Mezon 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cs-CZ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(pion)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cs-CZ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cs-CZ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acc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nebo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𝑢</m:t>
                    </m:r>
                    <m:acc>
                      <m:accPr>
                        <m:chr m:val="̅"/>
                        <m:ctrlPr>
                          <a:rPr lang="cs-CZ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cs-CZ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r>
                      <a:rPr lang="cs-CZ" b="0" i="1" smtClean="0"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4968551"/>
              </a:xfrm>
              <a:blipFill rotWithShape="1">
                <a:blip r:embed="rId2"/>
                <a:stretch>
                  <a:fillRect l="-1938" t="-17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ovéPole 11"/>
          <p:cNvSpPr txBox="1"/>
          <p:nvPr/>
        </p:nvSpPr>
        <p:spPr>
          <a:xfrm>
            <a:off x="7884368" y="64533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Podrobněji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0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Fotoelektrický jev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dopadu záření o vhodné vlnové délce na materiál (většinou kovy), dochází k uvolňování (emisi) elektronů.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Podle typu emise rozlišujeme 2 druhy: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Vnější, kdy elektrony opouštějí materiál.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Vnitřní, kdy elektrony zůstávají v materiálu jako vodivostní elektrony.</a:t>
            </a:r>
          </a:p>
        </p:txBody>
      </p:sp>
    </p:spTree>
    <p:extLst>
      <p:ext uri="{BB962C8B-B14F-4D97-AF65-F5344CB8AC3E}">
        <p14:creationId xmlns:p14="http://schemas.microsoft.com/office/powerpoint/2010/main" val="24917766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Fotoelektrický jev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5301208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přelomu 19. a 20. století bylo experimentálně dokázáno, že kinetická energie elektronů vyražených z materiálu je úměrná frekvenci použitého záření (nikoliv jeho intenzitě).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Zvyšování intenzity přináší zvýšení počtu emitovaných elektronů, ale nikoliv změnu jejich kinetické energie.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Toto chování nebyla tehdejší fyzika schopna objasnit.</a:t>
            </a:r>
          </a:p>
        </p:txBody>
      </p:sp>
    </p:spTree>
    <p:extLst>
      <p:ext uri="{BB962C8B-B14F-4D97-AF65-F5344CB8AC3E}">
        <p14:creationId xmlns:p14="http://schemas.microsoft.com/office/powerpoint/2010/main" val="2670291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Fotoelektrický jev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 1905 tento jev matematicky popsal A. Einstein.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Využil nově vznikající kvantové fyziky.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Energie světla je předávána látce po kvantech (jehož energie je úměrná frekvenci záření).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Aby byl elektron uvolněn z el. obalu, musí mu být dodána dostatečné energie, která se říká výstupní práce.</a:t>
            </a:r>
          </a:p>
        </p:txBody>
      </p:sp>
    </p:spTree>
    <p:extLst>
      <p:ext uri="{BB962C8B-B14F-4D97-AF65-F5344CB8AC3E}">
        <p14:creationId xmlns:p14="http://schemas.microsoft.com/office/powerpoint/2010/main" val="990979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Fotoelektrický jev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2"/>
                <a:ext cx="7239000" cy="4968551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 toho plyne, že musí existovat prahová frekvence, kdy při nižších hodnotách k emisi elektronů nedojde a při větších hodnotách se kinetická energie elektronu zvyšuje.</a:t>
                </a:r>
              </a:p>
              <a:p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𝐾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𝑠𝑣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ě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𝑡𝑙𝑎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𝑣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ý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=ħ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  <a:cs typeface="Times New Roman" panose="02020603050405020304" pitchFamily="18" charset="0"/>
                        </a:rPr>
                        <m:t>ω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−ħ</m:t>
                      </m:r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𝑝𝑟𝑎h𝑜𝑣</m:t>
                          </m:r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á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2"/>
                <a:ext cx="7239000" cy="4968551"/>
              </a:xfrm>
              <a:blipFill rotWithShape="1">
                <a:blip r:embed="rId2"/>
                <a:stretch>
                  <a:fillRect l="-1938" t="-1718" r="-269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264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Máme perfektní přehled o jednotlivých subatomárních částicích, jejich specifik.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Víme co je antičástice.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Jsme schopni vysvětlit a důkladně popsat 4 základní typy interakcí, jejich projevy a specifika.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512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Máme představu o tom, o čem pojednává speciální teorie relativity, co je relativistický </a:t>
            </a:r>
            <a:r>
              <a:rPr lang="el-GR" dirty="0">
                <a:latin typeface="Times New Roman"/>
                <a:cs typeface="Times New Roman"/>
              </a:rPr>
              <a:t>γ</a:t>
            </a:r>
            <a:r>
              <a:rPr lang="cs-CZ" dirty="0">
                <a:latin typeface="Times New Roman"/>
                <a:cs typeface="Times New Roman"/>
              </a:rPr>
              <a:t>-faktor a jak se teorie relativity projevuje.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Jsme schopni perfektně vysvětlit pojem dualismus jeho podstatu demonstrovat na dvoj-štěrbinovém experimentu.</a:t>
            </a:r>
          </a:p>
        </p:txBody>
      </p:sp>
    </p:spTree>
    <p:extLst>
      <p:ext uri="{BB962C8B-B14F-4D97-AF65-F5344CB8AC3E}">
        <p14:creationId xmlns:p14="http://schemas.microsoft.com/office/powerpoint/2010/main" val="32999486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239000" cy="496855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Víme jaké zákony zachování existují, víme kde se uplatňují a umíme je vysvětlit.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Známe princip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Comptonova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jevu, jeho vznik umíme popsat na základě zákonů zachování a víme, jak se projevuje.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Umíme vysvětlit fotoelektrické jevy a popsat je slovně i matematicky.</a:t>
            </a:r>
          </a:p>
        </p:txBody>
      </p:sp>
    </p:spTree>
    <p:extLst>
      <p:ext uri="{BB962C8B-B14F-4D97-AF65-F5344CB8AC3E}">
        <p14:creationId xmlns:p14="http://schemas.microsoft.com/office/powerpoint/2010/main" val="1201191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628800"/>
            <a:ext cx="3124989" cy="4422839"/>
          </a:xfrm>
        </p:spPr>
      </p:pic>
    </p:spTree>
    <p:extLst>
      <p:ext uri="{BB962C8B-B14F-4D97-AF65-F5344CB8AC3E}">
        <p14:creationId xmlns:p14="http://schemas.microsoft.com/office/powerpoint/2010/main" val="1624996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Kvarky se dělí do 6 základních vůní.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710934"/>
              </p:ext>
            </p:extLst>
          </p:nvPr>
        </p:nvGraphicFramePr>
        <p:xfrm>
          <a:off x="1835696" y="2348880"/>
          <a:ext cx="6984775" cy="3570006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0956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Symbol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Vůně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Klidová hmotnost [MeV/c²]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/>
                        <a:t>Elektrický náboj [e]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Projekce Izospinu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Podivnost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Půvab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Krása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Pravda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dolů (</a:t>
                      </a:r>
                      <a:r>
                        <a:rPr lang="cs-CZ" sz="1400" dirty="0" err="1"/>
                        <a:t>down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3,5 – 6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-1/2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u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nahoru (up)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1,5 – 3,3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1/2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podivný (</a:t>
                      </a:r>
                      <a:r>
                        <a:rPr lang="cs-CZ" sz="1400" dirty="0" err="1"/>
                        <a:t>strange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92,4 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−1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c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půvabný (</a:t>
                      </a:r>
                      <a:r>
                        <a:rPr lang="cs-CZ" sz="1400" dirty="0" err="1"/>
                        <a:t>charm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1270 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+1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b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krásný (</a:t>
                      </a:r>
                      <a:r>
                        <a:rPr lang="cs-CZ" sz="1400" dirty="0" err="1"/>
                        <a:t>beauty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4200 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−1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7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t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Pravdivý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/>
                        <a:t>(</a:t>
                      </a:r>
                      <a:r>
                        <a:rPr lang="cs-CZ" sz="1400" dirty="0" err="1"/>
                        <a:t>truth</a:t>
                      </a:r>
                      <a:r>
                        <a:rPr lang="cs-CZ" sz="1400" dirty="0"/>
                        <a:t>)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/>
                        <a:t>174 980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2/3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+1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7656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193867"/>
          </a:xfrm>
        </p:spPr>
        <p:txBody>
          <a:bodyPr>
            <a:normAutofit lnSpcReduction="1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Kvarky mají několik kvantových čísel.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Podivnost, půvab, el. Náboj, barevný náboj, baryonové číslo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atp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Barevný náboj je reprezentován 3 barvami (červená, zelená, modrá).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Mají tendenci interagovat do „bezbarvého“ stavu (červená, modrá a zelená dají dohromady bezbarvost).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Kvark a antikvark se stejnou barvou dají také bezbarvý stav.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Nemohou existovat samostatně.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6488668"/>
            <a:ext cx="1638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1. dodatku</a:t>
            </a:r>
          </a:p>
        </p:txBody>
      </p:sp>
    </p:spTree>
    <p:extLst>
      <p:ext uri="{BB962C8B-B14F-4D97-AF65-F5344CB8AC3E}">
        <p14:creationId xmlns:p14="http://schemas.microsoft.com/office/powerpoint/2010/main" val="172560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leptony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720079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Známe 6 základních leptonů.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763675"/>
              </p:ext>
            </p:extLst>
          </p:nvPr>
        </p:nvGraphicFramePr>
        <p:xfrm>
          <a:off x="1979712" y="2408962"/>
          <a:ext cx="6912768" cy="2748230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1244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6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Částice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Značka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Klidová hmotnost [</a:t>
                      </a:r>
                      <a:r>
                        <a:rPr lang="cs-CZ" sz="1400" dirty="0" err="1"/>
                        <a:t>MeV</a:t>
                      </a:r>
                      <a:r>
                        <a:rPr lang="cs-CZ" sz="1400" dirty="0"/>
                        <a:t>/c</a:t>
                      </a:r>
                      <a:r>
                        <a:rPr lang="cs-CZ" sz="1400" baseline="30000" dirty="0"/>
                        <a:t>2</a:t>
                      </a:r>
                      <a:r>
                        <a:rPr lang="cs-CZ" sz="1400" baseline="0" dirty="0"/>
                        <a:t>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/>
                        <a:t>Elektrický náboj [e]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Elektron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e</a:t>
                      </a:r>
                      <a:r>
                        <a:rPr lang="cs-CZ" sz="1400" baseline="30000" dirty="0"/>
                        <a:t>-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0,511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Mion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/>
                        <a:t>μ</a:t>
                      </a:r>
                      <a:r>
                        <a:rPr lang="cs-CZ" sz="1400" baseline="30000" dirty="0"/>
                        <a:t>-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105,7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 err="1"/>
                        <a:t>Tauon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/>
                        <a:t>τ</a:t>
                      </a:r>
                      <a:r>
                        <a:rPr lang="cs-CZ" sz="1400" baseline="30000" dirty="0"/>
                        <a:t>-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1777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-1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Neutrino elektronové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/>
                        <a:t>ν</a:t>
                      </a:r>
                      <a:r>
                        <a:rPr lang="cs-CZ" sz="1400" baseline="-25000" dirty="0"/>
                        <a:t>e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&lt; 0,000 002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Neutrino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baseline="0" dirty="0" err="1"/>
                        <a:t>mionové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/>
                        <a:t>ν</a:t>
                      </a:r>
                      <a:r>
                        <a:rPr lang="el-GR" sz="1400" baseline="-25000" dirty="0"/>
                        <a:t>μ</a:t>
                      </a:r>
                      <a:endParaRPr lang="cs-CZ" sz="1400" baseline="-250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&lt;</a:t>
                      </a:r>
                      <a:r>
                        <a:rPr lang="cs-CZ" sz="1400" baseline="0" dirty="0"/>
                        <a:t> </a:t>
                      </a:r>
                      <a:r>
                        <a:rPr lang="cs-CZ" sz="1400" dirty="0"/>
                        <a:t>0, 170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Neutrino </a:t>
                      </a:r>
                      <a:r>
                        <a:rPr lang="cs-CZ" sz="1400" dirty="0" err="1"/>
                        <a:t>tauonové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/>
                        <a:t>ν</a:t>
                      </a:r>
                      <a:r>
                        <a:rPr lang="el-GR" sz="1400" baseline="-25000" dirty="0"/>
                        <a:t>τ</a:t>
                      </a:r>
                      <a:endParaRPr lang="cs-CZ" sz="1400" baseline="-250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&lt; 18</a:t>
                      </a:r>
                      <a:endParaRPr lang="pl-PL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660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19386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 se může nacházet ve 2 různých stavech tekutosti tzv. Helium I a II.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52" y="2914997"/>
            <a:ext cx="46863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67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519386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 I se chová jako běžné tekutiny.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Helium II vykazuje anomální vlastnosti.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Nemá téměř žádné vnitřní tření (viskozitu).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Má největší tepelnou vodivost ze všech známých látek, což má za následek stejnou teplotu v libovolném místě kapaliny.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Díky téměř nulové viskozitě dochází ke kapilárnímu jevu, kdy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supratekuté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hélium „šplhá“ po stěnách nádoby.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51073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35696" y="1268760"/>
            <a:ext cx="7010400" cy="4536503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Atomy helia se v tomto stavu začnou chovat jako bosony (ignorují Pauliho vylučovací princip) a mohou se nacházet ve stejném stavu (mít všechna kvantová čísla stejná), což má za následek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supratekutý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stav: možno si „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vygooglit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“: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superfluid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helium.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2. dodatku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  <p:pic>
        <p:nvPicPr>
          <p:cNvPr id="1028" name="Picture 4" descr="Superfluid Helium Climbing Walls">
            <a:extLst>
              <a:ext uri="{FF2B5EF4-FFF2-40B4-BE49-F238E27FC236}">
                <a16:creationId xmlns:a16="http://schemas.microsoft.com/office/drawing/2014/main" id="{5C6C501D-B96A-4871-9C4B-6E20BA46B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69160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882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648071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Objev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mionu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1988841"/>
            <a:ext cx="7010400" cy="26642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roce 1936, při studiu kosmického záření, byla objevena částice, která se v magnetickém poli stáčí ostřeji než proton, ale ne tak ostře jako elektron a má záporný elementární náboj.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4509121"/>
            <a:ext cx="7010400" cy="172819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toho lze usuzovat, že se její hmotnost nachází někde mezi protonem a elektronem.</a:t>
            </a:r>
          </a:p>
        </p:txBody>
      </p:sp>
    </p:spTree>
    <p:extLst>
      <p:ext uri="{BB962C8B-B14F-4D97-AF65-F5344CB8AC3E}">
        <p14:creationId xmlns:p14="http://schemas.microsoft.com/office/powerpoint/2010/main" val="720497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010400" cy="5193867"/>
              </a:xfrm>
            </p:spPr>
            <p:txBody>
              <a:bodyPr>
                <a:normAutofit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Později byla stanovena střední doba života přibližně na 2,2 . 10</a:t>
                </a:r>
                <a:r>
                  <a:rPr lang="cs-CZ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-6 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Pokud by tato částice letěla rychlostí světla, tak by za svůj „život“ stihla urazit střední dráhu rovnu.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𝑐𝑡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3.10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8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cs-CZ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2,2.10</m:t>
                          </m:r>
                        </m:e>
                        <m:sup>
                          <m:r>
                            <a:rPr lang="cs-CZ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−6</m:t>
                          </m:r>
                        </m:sup>
                      </m:sSup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=660 </m:t>
                      </m:r>
                      <m:r>
                        <a:rPr lang="cs-CZ" b="0" i="1" smtClean="0">
                          <a:latin typeface="Cambria Math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Jenže </a:t>
                </a:r>
                <a:r>
                  <a:rPr lang="cs-CZ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miony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vznikají ve výškách řádově několika desítek kilometrů nad povrchem, takže by neměly dopadnout na povrch.</a:t>
                </a:r>
              </a:p>
              <a:p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010400" cy="5193867"/>
              </a:xfrm>
              <a:blipFill rotWithShape="1">
                <a:blip r:embed="rId2"/>
                <a:stretch>
                  <a:fillRect l="-2000" t="-1643" r="-1130" b="-316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8702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19386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Střední doba života se měří vůči inerciální vztažné soustavě (pozorovatel i částice jsou vůči sobě v klidu nebo rovnoměrném přímočarém pohybu).</a:t>
            </a: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ovšem letí rychlostí blízkou rychlosti světla, proto se musí uplatnit zákony speciální teorie relativity.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17497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5301207"/>
          </a:xfrm>
        </p:spPr>
        <p:txBody>
          <a:bodyPr>
            <a:normAutofit lnSpcReduction="10000"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Dochází k dilataci času, takže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mionu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plyne čas pomaleji než pozorovateli na povrchu a jeho střední doba života se nám jeví být delší, než pokud je v klidu.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 je možné jej detekovat.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Potvrzení STR.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3. dodatku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8501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Teorie relativity byla ve své době velmi kontroverzní a obtížně prokazatelná. I to mohlo sehrát roli při udílení Nobelovy ceny, kterou Einstein získal za vysvětlení fotoelektrického jevu, nikoliv za teorii relativity. Její platnost byla několikrát potvrzena a nebyla doposud vyvrácena.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51813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3744416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Skutečnost, že planety obíhají okolo Slunce po eliptických drahách, formuloval již J. Kepler ve svých zákonech v 17. století.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Tyto zákony platí vcelku přesně. Ovšem u Merkuru byly pozorovány zajímavé skutečnosti.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7894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3744416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Pouze dráha Merkuru se pozvolně mění (dochází k stáčení perihelia) s rychlostí cca 43 obloukových vteřin za století. Tento jev vysvětlila až obecná teorie relativity (OTR).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518119"/>
            <a:ext cx="3103240" cy="3232542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4067780"/>
            <a:ext cx="3672408" cy="27455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Merkur je tak blízko Slunci, že se zakřivení časoprostoru projevuje víc než u ostatních planet.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122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leptony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944215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Leptony podléhají pouze slabé a gravitační interakci (pokud mají náboj tak i elektromagnetické).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7704" y="3068960"/>
            <a:ext cx="723900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Mají poločíselný spin (jsou fermiony).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07704" y="3645024"/>
            <a:ext cx="7239000" cy="14401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Není známá vnitřní struktura.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Splňují Pauliho vylučovací princip.</a:t>
            </a:r>
          </a:p>
        </p:txBody>
      </p:sp>
    </p:spTree>
    <p:extLst>
      <p:ext uri="{BB962C8B-B14F-4D97-AF65-F5344CB8AC3E}">
        <p14:creationId xmlns:p14="http://schemas.microsoft.com/office/powerpoint/2010/main" val="3797254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5193867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Silné gravitační pole dokáže ohýbat dráhu elektromagnetického vlnění (světla). Tomuto jevu se říká gravitační čočka. </a:t>
            </a: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Tento jev nastává, pokud se mezi pozorovatelem a objektem nachází velmi hmotný objekt (černá díra, galaxie, kvasary).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418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8759"/>
            <a:ext cx="4228120" cy="3198193"/>
          </a:xfrm>
          <a:prstGeom prst="rect">
            <a:avLst/>
          </a:prstGeom>
        </p:spPr>
      </p:pic>
      <p:pic>
        <p:nvPicPr>
          <p:cNvPr id="6" name="gravitacni cocka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501008"/>
            <a:ext cx="4032448" cy="322595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6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65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5193867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Dalším pokusem o ověření platnosti OTR byl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Shapirův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experiment. Byla měřena doba letu radiových vln, které se odrážely od Venuše. Tyto vlny procházely v těsné blízkosti Slunce a z důsledku pomalejšího plynutí času v blízkosti tak hmotného tělesa mělo dojít ke zpoždění cca 200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Tento čas byl skutečně naměřen.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4. dodatku.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 action="ppaction://hlinksldjump"/>
              </a:rPr>
              <a:t>zpět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17717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Dodatky 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519386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Maxwellovy rovnice  (1865)</a:t>
            </a: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5. dodatku.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31641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 action="ppaction://hlinksldjump"/>
              </a:rPr>
              <a:t>zpět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ulk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8888024"/>
                  </p:ext>
                </p:extLst>
              </p:nvPr>
            </p:nvGraphicFramePr>
            <p:xfrm>
              <a:off x="2220416" y="2420888"/>
              <a:ext cx="6096000" cy="330035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048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0480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Integrální tvar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Diferenciální tvar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𝐻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𝑙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𝐼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mtClean="0">
                                            <a:latin typeface="Cambria Math"/>
                                          </a:rPr>
                                          <m:t>Ψ</m:t>
                                        </m:r>
                                      </m:num>
                                      <m:den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mtClean="0">
                                    <a:latin typeface="Cambria Math"/>
                                  </a:rPr>
                                  <m:t>𝛻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×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𝐻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=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𝑗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𝑙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=−</m:t>
                                    </m:r>
                                    <m:f>
                                      <m:fPr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l-GR" smtClean="0">
                                            <a:latin typeface="Cambria Math"/>
                                          </a:rPr>
                                          <m:t>Φ</m:t>
                                        </m:r>
                                      </m:num>
                                      <m:den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𝑑𝑡</m:t>
                                        </m:r>
                                      </m:den>
                                    </m:f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mtClean="0">
                                    <a:latin typeface="Cambria Math"/>
                                  </a:rPr>
                                  <m:t>𝛻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×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𝜕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cs-CZ" smtClean="0">
                                    <a:latin typeface="Cambria Math"/>
                                  </a:rPr>
                                  <m:t>𝛻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.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lang="cs-CZ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cs-CZ" smtClean="0">
                                    <a:latin typeface="Cambria Math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ctrlPr>
                                      <a:rPr lang="cs-CZ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cs-CZ" smtClean="0">
                                        <a:latin typeface="Cambria Math"/>
                                      </a:rPr>
                                      <m:t>𝑆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.</m:t>
                                    </m:r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cs-CZ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cs-CZ" smtClean="0">
                                            <a:latin typeface="Cambria Math"/>
                                          </a:rPr>
                                          <m:t>𝑆</m:t>
                                        </m:r>
                                      </m:e>
                                    </m:acc>
                                    <m:r>
                                      <a:rPr lang="cs-CZ" smtClean="0">
                                        <a:latin typeface="Cambria Math"/>
                                      </a:rPr>
                                      <m:t>=0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cs-CZ" smtClean="0">
                                  <a:latin typeface="Cambria Math"/>
                                </a:rPr>
                                <m:t>𝛻</m:t>
                              </m:r>
                              <m:r>
                                <a:rPr lang="cs-CZ" smtClean="0">
                                  <a:latin typeface="Cambria Math"/>
                                </a:rPr>
                                <m:t>.</m:t>
                              </m:r>
                              <m:acc>
                                <m:accPr>
                                  <m:chr m:val="⃗"/>
                                  <m:ctrlPr>
                                    <a:rPr lang="cs-CZ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cs-CZ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cs-CZ" smtClean="0">
                                  <a:latin typeface="Cambria Math"/>
                                </a:rPr>
                                <m:t>=</m:t>
                              </m:r>
                            </m:oMath>
                          </a14:m>
                          <a:r>
                            <a:rPr lang="cs-CZ" dirty="0"/>
                            <a:t>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ulk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8888024"/>
                  </p:ext>
                </p:extLst>
              </p:nvPr>
            </p:nvGraphicFramePr>
            <p:xfrm>
              <a:off x="2220416" y="2420888"/>
              <a:ext cx="6096000" cy="330035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048000"/>
                    <a:gridCol w="3048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 smtClean="0"/>
                            <a:t>Integrální tvar</a:t>
                          </a:r>
                          <a:endParaRPr lang="cs-CZ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 smtClean="0"/>
                            <a:t>Diferenciální tvar</a:t>
                          </a:r>
                          <a:endParaRPr lang="cs-CZ" dirty="0"/>
                        </a:p>
                      </a:txBody>
                      <a:tcPr anchor="ctr"/>
                    </a:tc>
                  </a:tr>
                  <a:tr h="732219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54167" r="-100200" b="-30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54167" r="-200" b="-300833"/>
                          </a:stretch>
                        </a:blipFill>
                      </a:tcPr>
                    </a:tc>
                  </a:tr>
                  <a:tr h="732219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154167" r="-100200" b="-20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154167" r="-200" b="-200833"/>
                          </a:stretch>
                        </a:blipFill>
                      </a:tcPr>
                    </a:tc>
                  </a:tr>
                  <a:tr h="732536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252066" r="-100200" b="-99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252066" r="-200" b="-99174"/>
                          </a:stretch>
                        </a:blipFill>
                      </a:tcPr>
                    </a:tc>
                  </a:tr>
                  <a:tr h="732536"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t="-355000" r="-1002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cs-CZ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000" t="-355000" r="-2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735320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3468" y="188640"/>
            <a:ext cx="7001588" cy="6583362"/>
          </a:xfrm>
        </p:spPr>
        <p:txBody>
          <a:bodyPr/>
          <a:lstStyle/>
          <a:p>
            <a:br>
              <a:rPr lang="cs-CZ" dirty="0"/>
            </a:br>
            <a:r>
              <a:rPr lang="cs-CZ" dirty="0"/>
              <a:t>Děkuji za pozornost</a:t>
            </a:r>
            <a:br>
              <a:rPr lang="cs-CZ" dirty="0"/>
            </a:br>
            <a:br>
              <a:rPr lang="cs-CZ" dirty="0"/>
            </a:br>
            <a:r>
              <a:rPr lang="cs-CZ" dirty="0"/>
              <a:t>Konec </a:t>
            </a:r>
            <a:br>
              <a:rPr lang="cs-CZ"/>
            </a:br>
            <a:r>
              <a:rPr lang="cs-CZ"/>
              <a:t>3. </a:t>
            </a:r>
            <a:r>
              <a:rPr lang="cs-CZ" dirty="0"/>
              <a:t>přednášky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2400" dirty="0"/>
              <a:t>Prezentace vznikla v rámci projektu </a:t>
            </a:r>
            <a:br>
              <a:rPr lang="cs-CZ" sz="2400" dirty="0"/>
            </a:br>
            <a:r>
              <a:rPr lang="cs-CZ" sz="2400" dirty="0"/>
              <a:t>fondu rozvoje MU 1515/2014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9726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bosony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1224135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Bosony mají celočíselný spin (nemusí splňovat Pauliho vylučovací princip).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1907704" y="2636912"/>
            <a:ext cx="7239000" cy="42210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Patří zde částice zprostředkovávající interakce.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cs-C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 i další</a:t>
            </a:r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420063"/>
              </p:ext>
            </p:extLst>
          </p:nvPr>
        </p:nvGraphicFramePr>
        <p:xfrm>
          <a:off x="1979712" y="3808122"/>
          <a:ext cx="6912768" cy="1709110"/>
        </p:xfrm>
        <a:graphic>
          <a:graphicData uri="http://schemas.openxmlformats.org/drawingml/2006/table">
            <a:tbl>
              <a:tblPr firstRow="1" bandCol="1">
                <a:tableStyleId>{793D81CF-94F2-401A-BA57-92F5A7B2D0C5}</a:tableStyleId>
              </a:tblPr>
              <a:tblGrid>
                <a:gridCol w="1244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6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0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Částice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Značka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Klidová hmotnost [</a:t>
                      </a:r>
                      <a:r>
                        <a:rPr lang="cs-CZ" sz="1400" dirty="0" err="1"/>
                        <a:t>MeV</a:t>
                      </a:r>
                      <a:r>
                        <a:rPr lang="cs-CZ" sz="1400" dirty="0"/>
                        <a:t>/c</a:t>
                      </a:r>
                      <a:r>
                        <a:rPr lang="cs-CZ" sz="1400" baseline="30000" dirty="0"/>
                        <a:t>2</a:t>
                      </a:r>
                      <a:r>
                        <a:rPr lang="cs-CZ" sz="1400" baseline="0" dirty="0"/>
                        <a:t>]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cs-CZ" sz="1400" dirty="0"/>
                        <a:t>Elektrický náboj [e]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Foton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>
                          <a:latin typeface="Times New Roman"/>
                          <a:cs typeface="Times New Roman"/>
                        </a:rPr>
                        <a:t>γ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Gluon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g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Boson W</a:t>
                      </a:r>
                      <a:r>
                        <a:rPr lang="cs-CZ" sz="1400" baseline="30000" dirty="0"/>
                        <a:t>±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W</a:t>
                      </a:r>
                      <a:r>
                        <a:rPr lang="cs-CZ" sz="1400" baseline="30000" dirty="0"/>
                        <a:t>±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80 387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±1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822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Boson Z</a:t>
                      </a:r>
                      <a:r>
                        <a:rPr lang="cs-CZ" sz="1400" baseline="30000" dirty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Z</a:t>
                      </a:r>
                      <a:r>
                        <a:rPr lang="cs-CZ" sz="1400" baseline="30000" dirty="0"/>
                        <a:t>0</a:t>
                      </a:r>
                      <a:endParaRPr lang="cs-CZ" sz="1400" dirty="0"/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91 187</a:t>
                      </a:r>
                    </a:p>
                  </a:txBody>
                  <a:tcPr marL="33594" marR="33594" marT="16797" marB="1679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33594" marR="33594" marT="16797" marB="1679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533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- bosony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05000" y="1556793"/>
            <a:ext cx="7239000" cy="4752527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určitých podmínek mohou i fermiony (poločíselný spin) přejít do stavu bosonů (celočíselný spin).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Mezony (1 kvark + 1 antikvark)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Atom 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(2 p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 n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2 e</a:t>
            </a:r>
            <a:r>
              <a:rPr lang="cs-CZ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Elektron-elektronový pár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84368" y="64533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Podrobněji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Antičástice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Paul </a:t>
                </a:r>
                <a:r>
                  <a:rPr lang="cs-CZ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Dirac</a:t>
                </a:r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(1902-1984) 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Formulace relativistické kvantově-mechanické rovnice popisující elektron.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této rovnici předpovídá existenci antičástice (pozitronu).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Částice, která má stejnou hmotnost, ale opačný elektrický náboj.</a:t>
                </a:r>
              </a:p>
              <a:p>
                <a:r>
                  <a:rPr lang="cs-CZ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roce 1932 byl pozitron objeven.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cs-CZ" sz="2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sz="2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60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cs-CZ" sz="2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cs-CZ" sz="2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cs-CZ" sz="2600" b="0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cs-CZ" sz="2600" b="0" i="1" smtClean="0">
                                      <a:latin typeface="Cambria Math"/>
                                      <a:ea typeface="Cambria Math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m:rPr>
                          <m:sty m:val="p"/>
                        </m:rPr>
                        <a:rPr lang="el-GR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Ψ</m:t>
                      </m:r>
                      <m:d>
                        <m:dPr>
                          <m:ctrlPr>
                            <a:rPr lang="cs-CZ" sz="2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cs-CZ" sz="2600" b="0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cs-CZ" sz="2600" b="0" i="1" smtClean="0">
                                  <a:latin typeface="Cambria Math"/>
                                  <a:ea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𝑖</m:t>
                      </m:r>
                      <m:f>
                        <m:fPr>
                          <m:ctrlPr>
                            <a:rPr lang="cs-CZ" sz="2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Ψ</m:t>
                          </m:r>
                        </m:num>
                        <m:den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cs-CZ" sz="2600" b="0" i="1" smtClean="0">
                              <a:latin typeface="Cambria Math" panose="02040503050406030204" pitchFamily="18" charset="0"/>
                              <a:ea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cs-CZ" sz="2600" b="0" i="1" smtClean="0">
                              <a:latin typeface="Cambria Math"/>
                              <a:ea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acc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cs-CZ" sz="2600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cs-CZ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5000" y="1556793"/>
                <a:ext cx="7239000" cy="5301207"/>
              </a:xfrm>
              <a:blipFill rotWithShape="1">
                <a:blip r:embed="rId3"/>
                <a:stretch>
                  <a:fillRect l="-1938" t="-25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3678350"/>
      </p:ext>
    </p:extLst>
  </p:cSld>
  <p:clrMapOvr>
    <a:masterClrMapping/>
  </p:clrMapOvr>
</p:sld>
</file>

<file path=ppt/theme/theme1.xml><?xml version="1.0" encoding="utf-8"?>
<a:theme xmlns:a="http://schemas.openxmlformats.org/drawingml/2006/main" name="Physics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Physics-PowerPoint-Template</Template>
  <TotalTime>4030</TotalTime>
  <Words>2842</Words>
  <Application>Microsoft Office PowerPoint</Application>
  <PresentationFormat>Předvádění na obrazovce (4:3)</PresentationFormat>
  <Paragraphs>504</Paragraphs>
  <Slides>64</Slides>
  <Notes>9</Notes>
  <HiddenSlides>0</HiddenSlides>
  <MMClips>5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1" baseType="lpstr">
      <vt:lpstr>Arial</vt:lpstr>
      <vt:lpstr>Calibri</vt:lpstr>
      <vt:lpstr>Cambria Math</vt:lpstr>
      <vt:lpstr>Microsoft New Tai Lue</vt:lpstr>
      <vt:lpstr>Times New Roman</vt:lpstr>
      <vt:lpstr>Wingdings</vt:lpstr>
      <vt:lpstr>Physics-PowerPoint-Template</vt:lpstr>
      <vt:lpstr>Radiologická fyzika a radiobiologie </vt:lpstr>
      <vt:lpstr>Částice</vt:lpstr>
      <vt:lpstr>Částice - kvarky</vt:lpstr>
      <vt:lpstr>Částice - kvarky</vt:lpstr>
      <vt:lpstr>Částice - leptony</vt:lpstr>
      <vt:lpstr>Částice - leptony</vt:lpstr>
      <vt:lpstr>Částice - bosony</vt:lpstr>
      <vt:lpstr>Částice - bosony</vt:lpstr>
      <vt:lpstr>Antičástice</vt:lpstr>
      <vt:lpstr>Antičástice</vt:lpstr>
      <vt:lpstr>Antičástice</vt:lpstr>
      <vt:lpstr>Interakce</vt:lpstr>
      <vt:lpstr>Interakce</vt:lpstr>
      <vt:lpstr>Interakce</vt:lpstr>
      <vt:lpstr>Interakce</vt:lpstr>
      <vt:lpstr>Interakce</vt:lpstr>
      <vt:lpstr>Interakce</vt:lpstr>
      <vt:lpstr>Pauza</vt:lpstr>
      <vt:lpstr>Teorie relativity</vt:lpstr>
      <vt:lpstr>Teorie relativity</vt:lpstr>
      <vt:lpstr>Teorie relativity</vt:lpstr>
      <vt:lpstr>Teorie relativity</vt:lpstr>
      <vt:lpstr>Dualismus a vlnění</vt:lpstr>
      <vt:lpstr>Dualismus a vlnění</vt:lpstr>
      <vt:lpstr>Dualismus a vlnění</vt:lpstr>
      <vt:lpstr>Dualismus a vlnění</vt:lpstr>
      <vt:lpstr>Dualismus a vlnění</vt:lpstr>
      <vt:lpstr>Dualismus a vlnění</vt:lpstr>
      <vt:lpstr>Prezentace aplikace PowerPoint</vt:lpstr>
      <vt:lpstr>Dualismus a vlnění</vt:lpstr>
      <vt:lpstr>Dualismus a vlnění</vt:lpstr>
      <vt:lpstr>Zákony zachování</vt:lpstr>
      <vt:lpstr>Zákony zachování</vt:lpstr>
      <vt:lpstr>Zákony zachování</vt:lpstr>
      <vt:lpstr>Zákony zachování</vt:lpstr>
      <vt:lpstr>Zákony zachování</vt:lpstr>
      <vt:lpstr>Zákony zachování</vt:lpstr>
      <vt:lpstr>Comptonův jev</vt:lpstr>
      <vt:lpstr>Comptonův jev</vt:lpstr>
      <vt:lpstr>Fotoelektrický jev</vt:lpstr>
      <vt:lpstr>Fotoelektrický jev</vt:lpstr>
      <vt:lpstr>Fotoelektrický jev</vt:lpstr>
      <vt:lpstr>Fotoelektrický jev</vt:lpstr>
      <vt:lpstr>Shrnutí</vt:lpstr>
      <vt:lpstr>Shrnutí</vt:lpstr>
      <vt:lpstr>Shrnutí</vt:lpstr>
      <vt:lpstr>Konec</vt:lpstr>
      <vt:lpstr>Dodatky 1</vt:lpstr>
      <vt:lpstr>Dodatky 1</vt:lpstr>
      <vt:lpstr>Dodatky 2</vt:lpstr>
      <vt:lpstr>Dodatky 2</vt:lpstr>
      <vt:lpstr>Dodatky 2</vt:lpstr>
      <vt:lpstr>Dodatky 3</vt:lpstr>
      <vt:lpstr>Dodatky 3</vt:lpstr>
      <vt:lpstr>Dodatky 3</vt:lpstr>
      <vt:lpstr>Dodatky 3</vt:lpstr>
      <vt:lpstr>Dodatky 4</vt:lpstr>
      <vt:lpstr>Dodatky 4</vt:lpstr>
      <vt:lpstr>Dodatky 4</vt:lpstr>
      <vt:lpstr>Dodatky 4</vt:lpstr>
      <vt:lpstr>Dodatky 4</vt:lpstr>
      <vt:lpstr>Dodatky 4</vt:lpstr>
      <vt:lpstr>Dodatky 5</vt:lpstr>
      <vt:lpstr> Děkuji za pozornost  Konec  3. přednášky   Prezentace vznikla v rámci projektu  fondu rozvoje MU 1515/2014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</dc:creator>
  <cp:lastModifiedBy>Vojtěch Mornstein</cp:lastModifiedBy>
  <cp:revision>210</cp:revision>
  <dcterms:created xsi:type="dcterms:W3CDTF">2015-01-23T09:47:57Z</dcterms:created>
  <dcterms:modified xsi:type="dcterms:W3CDTF">2024-08-26T14:59:48Z</dcterms:modified>
</cp:coreProperties>
</file>