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3" r:id="rId2"/>
    <p:sldId id="283" r:id="rId3"/>
    <p:sldId id="294" r:id="rId4"/>
    <p:sldId id="295" r:id="rId5"/>
    <p:sldId id="296" r:id="rId6"/>
    <p:sldId id="297" r:id="rId7"/>
    <p:sldId id="298" r:id="rId8"/>
    <p:sldId id="299" r:id="rId9"/>
    <p:sldId id="300" r:id="rId10"/>
    <p:sldId id="301" r:id="rId11"/>
    <p:sldId id="302" r:id="rId12"/>
    <p:sldId id="354" r:id="rId13"/>
    <p:sldId id="303" r:id="rId14"/>
    <p:sldId id="304" r:id="rId15"/>
    <p:sldId id="306" r:id="rId16"/>
    <p:sldId id="305" r:id="rId17"/>
    <p:sldId id="307" r:id="rId18"/>
    <p:sldId id="308" r:id="rId19"/>
    <p:sldId id="309" r:id="rId20"/>
    <p:sldId id="310" r:id="rId21"/>
    <p:sldId id="311" r:id="rId22"/>
    <p:sldId id="312" r:id="rId23"/>
    <p:sldId id="355" r:id="rId24"/>
    <p:sldId id="313" r:id="rId25"/>
    <p:sldId id="314" r:id="rId26"/>
    <p:sldId id="356" r:id="rId27"/>
    <p:sldId id="315" r:id="rId28"/>
    <p:sldId id="357" r:id="rId29"/>
    <p:sldId id="316" r:id="rId30"/>
    <p:sldId id="317" r:id="rId31"/>
    <p:sldId id="358" r:id="rId32"/>
    <p:sldId id="318" r:id="rId33"/>
    <p:sldId id="319" r:id="rId34"/>
    <p:sldId id="359" r:id="rId35"/>
    <p:sldId id="320" r:id="rId36"/>
    <p:sldId id="321" r:id="rId37"/>
    <p:sldId id="293" r:id="rId3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616"/>
    <a:srgbClr val="FA0000"/>
    <a:srgbClr val="2CB074"/>
    <a:srgbClr val="D722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90837-7D46-FC57-3C10-7D6255FCC05C}" v="4" dt="2024-11-25T09:56:07.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0" autoAdjust="0"/>
    <p:restoredTop sz="94622" autoAdjust="0"/>
  </p:normalViewPr>
  <p:slideViewPr>
    <p:cSldViewPr>
      <p:cViewPr>
        <p:scale>
          <a:sx n="60" d="100"/>
          <a:sy n="60" d="100"/>
        </p:scale>
        <p:origin x="-2322" y="-6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stál Marek" userId="S::14027@fnbrno.cz::807abb9d-505e-444e-9dda-ce4713603397" providerId="AD" clId="Web-{FBC90837-7D46-FC57-3C10-7D6255FCC05C}"/>
    <pc:docChg chg="addSld delSld modSld">
      <pc:chgData name="Dostál Marek" userId="S::14027@fnbrno.cz::807abb9d-505e-444e-9dda-ce4713603397" providerId="AD" clId="Web-{FBC90837-7D46-FC57-3C10-7D6255FCC05C}" dt="2024-11-25T09:56:07.770" v="3"/>
      <pc:docMkLst>
        <pc:docMk/>
      </pc:docMkLst>
      <pc:sldChg chg="del">
        <pc:chgData name="Dostál Marek" userId="S::14027@fnbrno.cz::807abb9d-505e-444e-9dda-ce4713603397" providerId="AD" clId="Web-{FBC90837-7D46-FC57-3C10-7D6255FCC05C}" dt="2024-11-25T09:56:07.770" v="3"/>
        <pc:sldMkLst>
          <pc:docMk/>
          <pc:sldMk cId="2027401067" sldId="258"/>
        </pc:sldMkLst>
      </pc:sldChg>
      <pc:sldChg chg="modSp add">
        <pc:chgData name="Dostál Marek" userId="S::14027@fnbrno.cz::807abb9d-505e-444e-9dda-ce4713603397" providerId="AD" clId="Web-{FBC90837-7D46-FC57-3C10-7D6255FCC05C}" dt="2024-11-25T09:55:59.848" v="2" actId="20577"/>
        <pc:sldMkLst>
          <pc:docMk/>
          <pc:sldMk cId="4069404983" sldId="373"/>
        </pc:sldMkLst>
        <pc:spChg chg="mod">
          <ac:chgData name="Dostál Marek" userId="S::14027@fnbrno.cz::807abb9d-505e-444e-9dda-ce4713603397" providerId="AD" clId="Web-{FBC90837-7D46-FC57-3C10-7D6255FCC05C}" dt="2024-11-25T09:55:59.848" v="2" actId="20577"/>
          <ac:spMkLst>
            <pc:docMk/>
            <pc:sldMk cId="4069404983" sldId="3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BB8A1F-81DA-4DAD-8841-12B6C42DBC9B}" type="datetimeFigureOut">
              <a:rPr lang="cs-CZ" smtClean="0"/>
              <a:pPr/>
              <a:t>25.11.2024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568B9-1369-41EB-A4E2-0896F5F454AE}" type="slidenum">
              <a:rPr lang="cs-CZ" smtClean="0"/>
              <a:pPr/>
              <a:t>‹#›</a:t>
            </a:fld>
            <a:endParaRPr lang="cs-CZ"/>
          </a:p>
        </p:txBody>
      </p:sp>
    </p:spTree>
    <p:extLst>
      <p:ext uri="{BB962C8B-B14F-4D97-AF65-F5344CB8AC3E}">
        <p14:creationId xmlns:p14="http://schemas.microsoft.com/office/powerpoint/2010/main" val="2405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t>2</a:t>
            </a:fld>
            <a:endParaRPr lang="cs-CZ"/>
          </a:p>
        </p:txBody>
      </p:sp>
    </p:spTree>
    <p:extLst>
      <p:ext uri="{BB962C8B-B14F-4D97-AF65-F5344CB8AC3E}">
        <p14:creationId xmlns:p14="http://schemas.microsoft.com/office/powerpoint/2010/main" val="208970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Nemusí být každému jasné, jak</a:t>
            </a:r>
            <a:r>
              <a:rPr lang="cs-CZ" baseline="0" dirty="0"/>
              <a:t> spolu korespondují dva poslední řádky a co je míněno písmeny F a G</a:t>
            </a:r>
            <a:endParaRPr lang="cs-CZ" dirty="0"/>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22</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dtto</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23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27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(ultra)zvuku – viz nadpis slajdu</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28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Doplnit čtení „kappa“</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30</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 prvním vzorečku je index 0, ve druhém zmizel. Je nutno s těmi indexy pracovat?</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31</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 to správně? Hustota má s rostoucím tlakem klesat?</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33</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Cvičení?</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35</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Upravit grafiku – poslední řádek není vidět</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Předchozí slide se ovšem vztahuje jen k mechanickým vlnám</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Zde jsou však ignorovány příčné vlny na hladině vody</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Definice periody asi není v pořádku, téže výchylky je dosaženo během jedné periody </a:t>
            </a:r>
            <a:r>
              <a:rPr lang="cs-CZ" dirty="0" err="1"/>
              <a:t>dvykrát</a:t>
            </a:r>
            <a:r>
              <a:rPr lang="cs-CZ" dirty="0"/>
              <a:t>.</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Platnost posledního řádku by asi bylo dobré nějak dokázat, třebas v</a:t>
            </a:r>
            <a:r>
              <a:rPr lang="cs-CZ" baseline="0" dirty="0"/>
              <a:t> rámci cvičení</a:t>
            </a:r>
            <a:endParaRPr lang="cs-CZ" dirty="0"/>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Nemá být u </a:t>
            </a:r>
            <a:r>
              <a:rPr lang="cs-CZ" dirty="0" err="1"/>
              <a:t>fí</a:t>
            </a:r>
            <a:r>
              <a:rPr lang="cs-CZ" dirty="0"/>
              <a:t> také delta?</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11</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Nelze nějak triviálně ukázat, proč to pro kulovou vlnu je právě tak?</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16</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Zdůraznit, že by ten zákon neměl být spojován jen s optikou</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19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Chybí vysvětlení symbolu „u“</a:t>
            </a:r>
          </a:p>
        </p:txBody>
      </p:sp>
      <p:sp>
        <p:nvSpPr>
          <p:cNvPr id="4" name="Zástupný symbol pro číslo snímku 3"/>
          <p:cNvSpPr>
            <a:spLocks noGrp="1"/>
          </p:cNvSpPr>
          <p:nvPr>
            <p:ph type="sldNum" sz="quarter" idx="10"/>
          </p:nvPr>
        </p:nvSpPr>
        <p:spPr/>
        <p:txBody>
          <a:bodyPr/>
          <a:lstStyle/>
          <a:p>
            <a:fld id="{6F9568B9-1369-41EB-A4E2-0896F5F454AE}"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400945"/>
            <a:ext cx="6858000" cy="1470025"/>
          </a:xfrm>
        </p:spPr>
        <p:txBody>
          <a:bodyPr anchor="b">
            <a:noAutofit/>
          </a:bodyPr>
          <a:lstStyle>
            <a:lvl1pPr algn="l">
              <a:defRPr lang="bs-Latn-BA" sz="54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r>
              <a:rPr lang="cs-CZ"/>
              <a:t>Kliknutím lze upravit styl.</a:t>
            </a:r>
            <a:endParaRPr lang="bs-Latn-BA" dirty="0"/>
          </a:p>
        </p:txBody>
      </p:sp>
      <p:sp>
        <p:nvSpPr>
          <p:cNvPr id="3" name="Subtitle 2"/>
          <p:cNvSpPr>
            <a:spLocks noGrp="1"/>
          </p:cNvSpPr>
          <p:nvPr>
            <p:ph type="subTitle" idx="1"/>
          </p:nvPr>
        </p:nvSpPr>
        <p:spPr>
          <a:xfrm>
            <a:off x="2057400" y="3915544"/>
            <a:ext cx="6858000" cy="504056"/>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bs-Latn-BA" dirty="0"/>
          </a:p>
        </p:txBody>
      </p:sp>
      <p:sp>
        <p:nvSpPr>
          <p:cNvPr id="4" name="Date Placeholder 3"/>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40649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bs-Latn-BA"/>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37818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4" name="Date Placeholder 3"/>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419408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903468" y="274638"/>
            <a:ext cx="7001588" cy="1143000"/>
          </a:xfrm>
          <a:prstGeom prst="rect">
            <a:avLst/>
          </a:prstGeom>
          <a:noFill/>
        </p:spPr>
        <p:txBody>
          <a:bodyPr vert="horz" lIns="91440" tIns="45720" rIns="91440" bIns="45720" rtlCol="0" anchor="ctr">
            <a:noAutofit/>
          </a:bodyPr>
          <a:lstStyle/>
          <a:p>
            <a:r>
              <a:rPr lang="cs-CZ"/>
              <a:t>Kliknutím lze upravit styl.</a:t>
            </a:r>
            <a:endParaRPr lang="bs-Latn-BA" dirty="0"/>
          </a:p>
        </p:txBody>
      </p:sp>
      <p:sp>
        <p:nvSpPr>
          <p:cNvPr id="8" name="Text Placeholder 2"/>
          <p:cNvSpPr>
            <a:spLocks noGrp="1"/>
          </p:cNvSpPr>
          <p:nvPr>
            <p:ph idx="1"/>
          </p:nvPr>
        </p:nvSpPr>
        <p:spPr>
          <a:xfrm>
            <a:off x="1905000" y="1556792"/>
            <a:ext cx="7010400" cy="4569371"/>
          </a:xfrm>
          <a:prstGeom prst="rect">
            <a:avLst/>
          </a:prstGeom>
          <a:noFill/>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dirty="0"/>
          </a:p>
        </p:txBody>
      </p:sp>
      <p:sp>
        <p:nvSpPr>
          <p:cNvPr id="9" name="Date Placeholder 3"/>
          <p:cNvSpPr>
            <a:spLocks noGrp="1"/>
          </p:cNvSpPr>
          <p:nvPr>
            <p:ph type="dt" sz="half" idx="2"/>
          </p:nvPr>
        </p:nvSpPr>
        <p:spPr>
          <a:xfrm>
            <a:off x="1905000" y="6248400"/>
            <a:ext cx="1817511" cy="365125"/>
          </a:xfrm>
          <a:prstGeom prst="rect">
            <a:avLst/>
          </a:prstGeom>
        </p:spPr>
        <p:txBody>
          <a:bodyPr vert="horz" lIns="91440" tIns="45720" rIns="91440" bIns="45720" rtlCol="0" anchor="ctr"/>
          <a:lstStyle>
            <a:lvl1pPr algn="l">
              <a:defRPr sz="1200">
                <a:solidFill>
                  <a:schemeClr val="tx1"/>
                </a:solidFill>
              </a:defRPr>
            </a:lvl1pPr>
          </a:lstStyle>
          <a:p>
            <a:fld id="{4BEA1FFC-0729-4B4E-874A-BB33F34F7B19}" type="datetimeFigureOut">
              <a:rPr lang="bs-Latn-BA" smtClean="0"/>
              <a:pPr/>
              <a:t>25. 11. 2024.</a:t>
            </a:fld>
            <a:endParaRPr lang="bs-Latn-BA"/>
          </a:p>
        </p:txBody>
      </p:sp>
      <p:sp>
        <p:nvSpPr>
          <p:cNvPr id="10" name="Footer Placeholder 4"/>
          <p:cNvSpPr>
            <a:spLocks noGrp="1"/>
          </p:cNvSpPr>
          <p:nvPr>
            <p:ph type="ftr" sz="quarter" idx="3"/>
          </p:nvPr>
        </p:nvSpPr>
        <p:spPr>
          <a:xfrm>
            <a:off x="4162778" y="6237312"/>
            <a:ext cx="2466622" cy="365125"/>
          </a:xfrm>
          <a:prstGeom prst="rect">
            <a:avLst/>
          </a:prstGeom>
        </p:spPr>
        <p:txBody>
          <a:bodyPr vert="horz" lIns="91440" tIns="45720" rIns="91440" bIns="45720" rtlCol="0" anchor="ctr"/>
          <a:lstStyle>
            <a:lvl1pPr algn="ctr">
              <a:defRPr sz="1200">
                <a:solidFill>
                  <a:schemeClr val="tx1"/>
                </a:solidFill>
              </a:defRPr>
            </a:lvl1pPr>
          </a:lstStyle>
          <a:p>
            <a:endParaRPr lang="bs-Latn-BA" dirty="0"/>
          </a:p>
        </p:txBody>
      </p:sp>
      <p:sp>
        <p:nvSpPr>
          <p:cNvPr id="11" name="Slide Number Placeholder 5"/>
          <p:cNvSpPr>
            <a:spLocks noGrp="1"/>
          </p:cNvSpPr>
          <p:nvPr>
            <p:ph type="sldNum" sz="quarter" idx="4"/>
          </p:nvPr>
        </p:nvSpPr>
        <p:spPr>
          <a:xfrm>
            <a:off x="7097888" y="6237312"/>
            <a:ext cx="1817511" cy="365125"/>
          </a:xfrm>
          <a:prstGeom prst="rect">
            <a:avLst/>
          </a:prstGeom>
        </p:spPr>
        <p:txBody>
          <a:bodyPr vert="horz" lIns="91440" tIns="45720" rIns="91440" bIns="45720" rtlCol="0" anchor="ctr"/>
          <a:lstStyle>
            <a:lvl1pPr algn="r">
              <a:defRPr sz="1200">
                <a:solidFill>
                  <a:schemeClr val="tx1"/>
                </a:solidFill>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34025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4687" y="4406900"/>
            <a:ext cx="6970713" cy="1362075"/>
          </a:xfrm>
        </p:spPr>
        <p:txBody>
          <a:bodyPr anchor="t"/>
          <a:lstStyle>
            <a:lvl1pPr algn="l" defTabSz="914400" rtl="0" eaLnBrk="1" latinLnBrk="0" hangingPunct="1">
              <a:spcBef>
                <a:spcPct val="0"/>
              </a:spcBef>
              <a:buNone/>
              <a:defRPr lang="bs-Latn-BA" sz="40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r>
              <a:rPr lang="en-US" dirty="0"/>
              <a:t>CLICK TO EDIT MASTER TITLE STYLE</a:t>
            </a:r>
            <a:endParaRPr lang="bs-Latn-BA" dirty="0"/>
          </a:p>
        </p:txBody>
      </p:sp>
      <p:sp>
        <p:nvSpPr>
          <p:cNvPr id="3" name="Text Placeholder 2"/>
          <p:cNvSpPr>
            <a:spLocks noGrp="1"/>
          </p:cNvSpPr>
          <p:nvPr>
            <p:ph type="body" idx="1"/>
          </p:nvPr>
        </p:nvSpPr>
        <p:spPr>
          <a:xfrm>
            <a:off x="1944687" y="3861048"/>
            <a:ext cx="6970713" cy="432048"/>
          </a:xfrm>
        </p:spPr>
        <p:txBody>
          <a:bodyPr anchor="ct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7218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bs-Latn-BA"/>
          </a:p>
        </p:txBody>
      </p:sp>
      <p:sp>
        <p:nvSpPr>
          <p:cNvPr id="3" name="Content Placeholder 2"/>
          <p:cNvSpPr>
            <a:spLocks noGrp="1"/>
          </p:cNvSpPr>
          <p:nvPr>
            <p:ph sz="half" idx="1"/>
          </p:nvPr>
        </p:nvSpPr>
        <p:spPr>
          <a:xfrm>
            <a:off x="1905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5" name="Date Placeholder 4"/>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89629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7" name="Date Placeholder 6"/>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07144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bs-Latn-BA"/>
          </a:p>
        </p:txBody>
      </p:sp>
      <p:sp>
        <p:nvSpPr>
          <p:cNvPr id="3" name="Date Placeholder 2"/>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213394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75356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80030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bs-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4BEA1FFC-0729-4B4E-874A-BB33F34F7B19}" type="datetimeFigureOut">
              <a:rPr lang="bs-Latn-BA" smtClean="0"/>
              <a:pPr/>
              <a:t>25. 11. 2024.</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489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3468" y="274638"/>
            <a:ext cx="7001588" cy="1143000"/>
          </a:xfrm>
          <a:prstGeom prst="rect">
            <a:avLst/>
          </a:prstGeom>
          <a:noFill/>
        </p:spPr>
        <p:txBody>
          <a:bodyPr vert="horz" lIns="91440" tIns="45720" rIns="91440" bIns="45720" rtlCol="0" anchor="ctr">
            <a:noAutofit/>
          </a:bodyPr>
          <a:lstStyle/>
          <a:p>
            <a:r>
              <a:rPr lang="cs-CZ"/>
              <a:t>Kliknutím lze upravit styl.</a:t>
            </a:r>
            <a:endParaRPr lang="bs-Latn-BA" dirty="0"/>
          </a:p>
        </p:txBody>
      </p:sp>
      <p:sp>
        <p:nvSpPr>
          <p:cNvPr id="3" name="Text Placeholder 2"/>
          <p:cNvSpPr>
            <a:spLocks noGrp="1"/>
          </p:cNvSpPr>
          <p:nvPr>
            <p:ph type="body" idx="1"/>
          </p:nvPr>
        </p:nvSpPr>
        <p:spPr>
          <a:xfrm>
            <a:off x="1905000" y="1556792"/>
            <a:ext cx="7010400" cy="4569371"/>
          </a:xfrm>
          <a:prstGeom prst="rect">
            <a:avLst/>
          </a:prstGeom>
          <a:noFill/>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bs-Latn-BA" dirty="0"/>
          </a:p>
        </p:txBody>
      </p:sp>
      <p:sp>
        <p:nvSpPr>
          <p:cNvPr id="4" name="Date Placeholder 3"/>
          <p:cNvSpPr>
            <a:spLocks noGrp="1"/>
          </p:cNvSpPr>
          <p:nvPr>
            <p:ph type="dt" sz="half" idx="2"/>
          </p:nvPr>
        </p:nvSpPr>
        <p:spPr>
          <a:xfrm>
            <a:off x="1905000" y="6248400"/>
            <a:ext cx="1817511" cy="365125"/>
          </a:xfrm>
          <a:prstGeom prst="rect">
            <a:avLst/>
          </a:prstGeom>
        </p:spPr>
        <p:txBody>
          <a:bodyPr vert="horz" lIns="91440" tIns="45720" rIns="91440" bIns="45720" rtlCol="0" anchor="ctr"/>
          <a:lstStyle>
            <a:lvl1pPr algn="l">
              <a:defRPr sz="1200">
                <a:solidFill>
                  <a:schemeClr val="tx1"/>
                </a:solidFill>
              </a:defRPr>
            </a:lvl1pPr>
          </a:lstStyle>
          <a:p>
            <a:fld id="{4BEA1FFC-0729-4B4E-874A-BB33F34F7B19}" type="datetimeFigureOut">
              <a:rPr lang="bs-Latn-BA" smtClean="0"/>
              <a:pPr/>
              <a:t>25. 11. 2024.</a:t>
            </a:fld>
            <a:endParaRPr lang="bs-Latn-BA"/>
          </a:p>
        </p:txBody>
      </p:sp>
      <p:sp>
        <p:nvSpPr>
          <p:cNvPr id="5" name="Footer Placeholder 4"/>
          <p:cNvSpPr>
            <a:spLocks noGrp="1"/>
          </p:cNvSpPr>
          <p:nvPr>
            <p:ph type="ftr" sz="quarter" idx="3"/>
          </p:nvPr>
        </p:nvSpPr>
        <p:spPr>
          <a:xfrm>
            <a:off x="4162778" y="6237312"/>
            <a:ext cx="2466622" cy="365125"/>
          </a:xfrm>
          <a:prstGeom prst="rect">
            <a:avLst/>
          </a:prstGeom>
        </p:spPr>
        <p:txBody>
          <a:bodyPr vert="horz" lIns="91440" tIns="45720" rIns="91440" bIns="45720" rtlCol="0" anchor="ctr"/>
          <a:lstStyle>
            <a:lvl1pPr algn="ctr">
              <a:defRPr sz="1200">
                <a:solidFill>
                  <a:schemeClr val="tx1"/>
                </a:solidFill>
              </a:defRPr>
            </a:lvl1pPr>
          </a:lstStyle>
          <a:p>
            <a:endParaRPr lang="bs-Latn-BA" dirty="0"/>
          </a:p>
        </p:txBody>
      </p:sp>
      <p:sp>
        <p:nvSpPr>
          <p:cNvPr id="6" name="Slide Number Placeholder 5"/>
          <p:cNvSpPr>
            <a:spLocks noGrp="1"/>
          </p:cNvSpPr>
          <p:nvPr>
            <p:ph type="sldNum" sz="quarter" idx="4"/>
          </p:nvPr>
        </p:nvSpPr>
        <p:spPr>
          <a:xfrm>
            <a:off x="7097888" y="6237312"/>
            <a:ext cx="1817511" cy="365125"/>
          </a:xfrm>
          <a:prstGeom prst="rect">
            <a:avLst/>
          </a:prstGeom>
        </p:spPr>
        <p:txBody>
          <a:bodyPr vert="horz" lIns="91440" tIns="45720" rIns="91440" bIns="45720" rtlCol="0" anchor="ctr"/>
          <a:lstStyle>
            <a:lvl1pPr algn="r">
              <a:defRPr sz="1200">
                <a:solidFill>
                  <a:schemeClr val="tx1"/>
                </a:solidFill>
              </a:defRPr>
            </a:lvl1pPr>
          </a:lstStyle>
          <a:p>
            <a:fld id="{D71A774C-E981-4CCA-AA75-161A658A4D12}" type="slidenum">
              <a:rPr lang="bs-Latn-BA" smtClean="0"/>
              <a:pPr/>
              <a:t>‹#›</a:t>
            </a:fld>
            <a:endParaRPr lang="bs-Latn-BA"/>
          </a:p>
        </p:txBody>
      </p:sp>
    </p:spTree>
    <p:extLst>
      <p:ext uri="{BB962C8B-B14F-4D97-AF65-F5344CB8AC3E}">
        <p14:creationId xmlns:p14="http://schemas.microsoft.com/office/powerpoint/2010/main" val="14131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bs-Latn-BA" sz="5400" b="1" kern="1200" dirty="0">
          <a:ln w="19050">
            <a:solidFill>
              <a:sysClr val="windowText" lastClr="000000"/>
            </a:solidFill>
          </a:ln>
          <a:solidFill>
            <a:schemeClr val="tx1"/>
          </a:solidFill>
          <a:effectLst/>
          <a:latin typeface="Microsoft New Tai Lue" pitchFamily="34" charset="0"/>
          <a:ea typeface="+mj-ea"/>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2472" y="908720"/>
            <a:ext cx="6858000" cy="1800200"/>
          </a:xfrm>
        </p:spPr>
        <p:txBody>
          <a:bodyPr/>
          <a:lstStyle/>
          <a:p>
            <a:pPr algn="ctr"/>
            <a:r>
              <a:rPr lang="cs-CZ" dirty="0"/>
              <a:t>Radiologická fyzika a radiobiologie </a:t>
            </a:r>
            <a:endParaRPr lang="bs-Latn-BA" dirty="0"/>
          </a:p>
        </p:txBody>
      </p:sp>
      <p:sp>
        <p:nvSpPr>
          <p:cNvPr id="3" name="Title 1"/>
          <p:cNvSpPr txBox="1">
            <a:spLocks/>
          </p:cNvSpPr>
          <p:nvPr/>
        </p:nvSpPr>
        <p:spPr>
          <a:xfrm>
            <a:off x="1962472" y="3501008"/>
            <a:ext cx="6858000" cy="864096"/>
          </a:xfrm>
          <a:prstGeom prst="rect">
            <a:avLst/>
          </a:prstGeom>
          <a:noFill/>
        </p:spPr>
        <p:txBody>
          <a:bodyPr vert="horz" lIns="91440" tIns="45720" rIns="91440" bIns="45720" rtlCol="0" anchor="b">
            <a:noAutofit/>
          </a:bodyPr>
          <a:lstStyle>
            <a:lvl1pPr algn="l" defTabSz="914400" rtl="0" eaLnBrk="1" latinLnBrk="0" hangingPunct="1">
              <a:spcBef>
                <a:spcPct val="0"/>
              </a:spcBef>
              <a:buNone/>
              <a:defRPr lang="bs-Latn-BA" sz="5400" b="1" kern="1200" dirty="0">
                <a:ln w="19050">
                  <a:solidFill>
                    <a:sysClr val="windowText" lastClr="000000"/>
                  </a:solidFill>
                </a:ln>
                <a:solidFill>
                  <a:sysClr val="windowText" lastClr="000000"/>
                </a:solidFill>
                <a:effectLst/>
                <a:latin typeface="Microsoft New Tai Lue" pitchFamily="34" charset="0"/>
                <a:ea typeface="+mj-ea"/>
                <a:cs typeface="Microsoft New Tai Lue" pitchFamily="34" charset="0"/>
              </a:defRPr>
            </a:lvl1pPr>
          </a:lstStyle>
          <a:p>
            <a:pPr algn="ctr"/>
            <a:r>
              <a:rPr lang="cs-CZ" sz="4400">
                <a:latin typeface="Microsoft New Tai Lue"/>
                <a:cs typeface="Microsoft New Tai Lue"/>
              </a:rPr>
              <a:t>10. přednáška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4653136"/>
            <a:ext cx="1944216" cy="1944216"/>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509120"/>
            <a:ext cx="2811388" cy="2201370"/>
          </a:xfrm>
          <a:prstGeom prst="rect">
            <a:avLst/>
          </a:prstGeom>
        </p:spPr>
      </p:pic>
    </p:spTree>
    <p:extLst>
      <p:ext uri="{BB962C8B-B14F-4D97-AF65-F5344CB8AC3E}">
        <p14:creationId xmlns:p14="http://schemas.microsoft.com/office/powerpoint/2010/main" val="406940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Interference vln</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Je vzájemné zesilování nebo zeslabování vln.</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Setkává-li se v jednom místě více vln různých amplitud, frekvencí a fází, vzniká podle principu superpozice nová vlna odlišného tvaru.</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O výsledku interference rozhoduje fázový rozdíl obou vln nebo jejich dráhový rozdíl, který je funkcí fázového rozdílu.</a:t>
            </a:r>
            <a:endParaRPr lang="cs-CZ" sz="2800" dirty="0"/>
          </a:p>
        </p:txBody>
      </p:sp>
    </p:spTree>
    <p:extLst>
      <p:ext uri="{BB962C8B-B14F-4D97-AF65-F5344CB8AC3E}">
        <p14:creationId xmlns:p14="http://schemas.microsoft.com/office/powerpoint/2010/main" val="54700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Interference vln</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b="1" dirty="0">
                    <a:latin typeface="Times New Roman" pitchFamily="18" charset="0"/>
                    <a:cs typeface="Times New Roman" pitchFamily="18" charset="0"/>
                  </a:rPr>
                  <a:t>Konstruktivní interference </a:t>
                </a:r>
                <a:r>
                  <a:rPr lang="cs-CZ" sz="2800" dirty="0">
                    <a:latin typeface="Times New Roman" pitchFamily="18" charset="0"/>
                    <a:cs typeface="Times New Roman" pitchFamily="18" charset="0"/>
                  </a:rPr>
                  <a:t>– vlny se setkávají ve fázi:</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ea typeface="Cambria Math"/>
                        </a:rPr>
                        <m:t>𝜑</m:t>
                      </m:r>
                      <m:r>
                        <a:rPr lang="cs-CZ" sz="2400" i="1">
                          <a:latin typeface="Cambria Math"/>
                          <a:ea typeface="Cambria Math"/>
                        </a:rPr>
                        <m:t>=</m:t>
                      </m:r>
                      <m:r>
                        <a:rPr lang="cs-CZ" sz="2400" i="1">
                          <a:latin typeface="Cambria Math"/>
                          <a:ea typeface="Cambria Math"/>
                        </a:rPr>
                        <m:t>𝑛</m:t>
                      </m:r>
                      <m:r>
                        <a:rPr lang="cs-CZ" sz="2400" i="1">
                          <a:latin typeface="Cambria Math"/>
                          <a:ea typeface="Cambria Math"/>
                        </a:rPr>
                        <m:t>2</m:t>
                      </m:r>
                      <m:r>
                        <a:rPr lang="cs-CZ" sz="2400" i="1">
                          <a:latin typeface="Cambria Math"/>
                          <a:ea typeface="Cambria Math"/>
                        </a:rPr>
                        <m:t>𝜋</m:t>
                      </m:r>
                      <m:r>
                        <a:rPr lang="cs-CZ" sz="2400" i="1">
                          <a:latin typeface="Cambria Math"/>
                          <a:ea typeface="Cambria Math"/>
                        </a:rPr>
                        <m:t>;  </m:t>
                      </m:r>
                      <m:r>
                        <a:rPr lang="cs-CZ" sz="2400" i="1">
                          <a:latin typeface="Cambria Math"/>
                          <a:ea typeface="Cambria Math"/>
                        </a:rPr>
                        <m:t>𝑛</m:t>
                      </m:r>
                      <m:r>
                        <a:rPr lang="cs-CZ" sz="2400" i="1">
                          <a:latin typeface="Cambria Math"/>
                          <a:ea typeface="Cambria Math"/>
                        </a:rPr>
                        <m:t>=0, 1, 2, …</m:t>
                      </m:r>
                    </m:oMath>
                  </m:oMathPara>
                </a14:m>
                <a:endParaRPr lang="cs-CZ" sz="24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el-GR" sz="2400" i="1">
                          <a:latin typeface="Cambria Math"/>
                          <a:ea typeface="Cambria Math"/>
                        </a:rPr>
                        <m:t>𝛥</m:t>
                      </m:r>
                      <m:r>
                        <a:rPr lang="cs-CZ" sz="2400" i="1">
                          <a:latin typeface="Cambria Math"/>
                          <a:ea typeface="Cambria Math"/>
                        </a:rPr>
                        <m:t>𝑥</m:t>
                      </m:r>
                      <m:r>
                        <a:rPr lang="cs-CZ" sz="2400" i="1">
                          <a:latin typeface="Cambria Math"/>
                          <a:ea typeface="Cambria Math"/>
                        </a:rPr>
                        <m:t>=</m:t>
                      </m:r>
                      <m:r>
                        <a:rPr lang="cs-CZ" sz="2400" i="1">
                          <a:latin typeface="Cambria Math"/>
                          <a:ea typeface="Cambria Math"/>
                        </a:rPr>
                        <m:t>𝑛</m:t>
                      </m:r>
                      <m:r>
                        <a:rPr lang="cs-CZ" sz="2400" i="1">
                          <a:latin typeface="Cambria Math"/>
                          <a:ea typeface="Cambria Math"/>
                        </a:rPr>
                        <m:t>𝜆</m:t>
                      </m:r>
                      <m:r>
                        <a:rPr lang="cs-CZ" sz="2400" i="1">
                          <a:latin typeface="Cambria Math"/>
                          <a:ea typeface="Cambria Math"/>
                        </a:rPr>
                        <m:t>;  </m:t>
                      </m:r>
                      <m:r>
                        <a:rPr lang="cs-CZ" sz="2400" i="1">
                          <a:latin typeface="Cambria Math"/>
                          <a:ea typeface="Cambria Math"/>
                        </a:rPr>
                        <m:t>𝑛</m:t>
                      </m:r>
                      <m:r>
                        <a:rPr lang="cs-CZ" sz="2400" i="1">
                          <a:latin typeface="Cambria Math"/>
                          <a:ea typeface="Cambria Math"/>
                        </a:rPr>
                        <m:t>=0, 1, 2, …</m:t>
                      </m:r>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Destruktivní interference </a:t>
                </a:r>
                <a:r>
                  <a:rPr lang="cs-CZ" sz="2800" dirty="0">
                    <a:latin typeface="Times New Roman" pitchFamily="18" charset="0"/>
                    <a:cs typeface="Times New Roman" pitchFamily="18" charset="0"/>
                  </a:rPr>
                  <a:t>– vlny se setkávají v </a:t>
                </a:r>
                <a:r>
                  <a:rPr lang="cs-CZ" sz="2800" dirty="0" err="1">
                    <a:latin typeface="Times New Roman" pitchFamily="18" charset="0"/>
                    <a:cs typeface="Times New Roman" pitchFamily="18" charset="0"/>
                  </a:rPr>
                  <a:t>protifázi</a:t>
                </a:r>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ea typeface="Cambria Math"/>
                        </a:rPr>
                        <m:t>𝜑</m:t>
                      </m:r>
                      <m:r>
                        <a:rPr lang="cs-CZ" sz="2400" i="1">
                          <a:latin typeface="Cambria Math"/>
                          <a:ea typeface="Cambria Math"/>
                        </a:rPr>
                        <m:t>=</m:t>
                      </m:r>
                      <m:d>
                        <m:dPr>
                          <m:ctrlPr>
                            <a:rPr lang="cs-CZ" sz="2400" i="1">
                              <a:latin typeface="Cambria Math" panose="02040503050406030204" pitchFamily="18" charset="0"/>
                              <a:ea typeface="Cambria Math"/>
                            </a:rPr>
                          </m:ctrlPr>
                        </m:dPr>
                        <m:e>
                          <m:r>
                            <a:rPr lang="cs-CZ" sz="2400" i="1">
                              <a:latin typeface="Cambria Math"/>
                              <a:ea typeface="Cambria Math"/>
                            </a:rPr>
                            <m:t>𝑛</m:t>
                          </m:r>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1</m:t>
                              </m:r>
                            </m:num>
                            <m:den>
                              <m:r>
                                <a:rPr lang="cs-CZ" sz="2400" i="1">
                                  <a:latin typeface="Cambria Math"/>
                                  <a:ea typeface="Cambria Math"/>
                                </a:rPr>
                                <m:t>2</m:t>
                              </m:r>
                            </m:den>
                          </m:f>
                        </m:e>
                      </m:d>
                      <m:r>
                        <a:rPr lang="cs-CZ" sz="2400" i="1">
                          <a:latin typeface="Cambria Math"/>
                          <a:ea typeface="Cambria Math"/>
                        </a:rPr>
                        <m:t>2</m:t>
                      </m:r>
                      <m:r>
                        <a:rPr lang="cs-CZ" sz="2400" i="1">
                          <a:latin typeface="Cambria Math"/>
                          <a:ea typeface="Cambria Math"/>
                        </a:rPr>
                        <m:t>𝜋</m:t>
                      </m:r>
                      <m:r>
                        <a:rPr lang="cs-CZ" sz="2400" i="1">
                          <a:latin typeface="Cambria Math"/>
                          <a:ea typeface="Cambria Math"/>
                        </a:rPr>
                        <m:t>;  </m:t>
                      </m:r>
                      <m:r>
                        <a:rPr lang="cs-CZ" sz="2400" i="1">
                          <a:latin typeface="Cambria Math"/>
                          <a:ea typeface="Cambria Math"/>
                        </a:rPr>
                        <m:t>𝑛</m:t>
                      </m:r>
                      <m:r>
                        <a:rPr lang="cs-CZ" sz="2400" i="1">
                          <a:latin typeface="Cambria Math"/>
                          <a:ea typeface="Cambria Math"/>
                        </a:rPr>
                        <m:t>=0, 1, 2, …</m:t>
                      </m:r>
                    </m:oMath>
                  </m:oMathPara>
                </a14:m>
                <a:endParaRPr lang="cs-CZ" sz="24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el-GR" sz="2400" i="1">
                          <a:latin typeface="Cambria Math"/>
                          <a:ea typeface="Cambria Math"/>
                        </a:rPr>
                        <m:t>𝛥</m:t>
                      </m:r>
                      <m:r>
                        <a:rPr lang="cs-CZ" sz="2400" i="1">
                          <a:latin typeface="Cambria Math"/>
                          <a:ea typeface="Cambria Math"/>
                        </a:rPr>
                        <m:t>𝑥</m:t>
                      </m:r>
                      <m:r>
                        <a:rPr lang="cs-CZ" sz="2400" i="1">
                          <a:latin typeface="Cambria Math"/>
                          <a:ea typeface="Cambria Math"/>
                        </a:rPr>
                        <m:t>=</m:t>
                      </m:r>
                      <m:d>
                        <m:dPr>
                          <m:ctrlPr>
                            <a:rPr lang="cs-CZ" sz="2400" i="1">
                              <a:latin typeface="Cambria Math" panose="02040503050406030204" pitchFamily="18" charset="0"/>
                              <a:ea typeface="Cambria Math"/>
                            </a:rPr>
                          </m:ctrlPr>
                        </m:dPr>
                        <m:e>
                          <m:r>
                            <a:rPr lang="cs-CZ" sz="2400" i="1">
                              <a:latin typeface="Cambria Math"/>
                              <a:ea typeface="Cambria Math"/>
                            </a:rPr>
                            <m:t>𝑛</m:t>
                          </m:r>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1</m:t>
                              </m:r>
                            </m:num>
                            <m:den>
                              <m:r>
                                <a:rPr lang="cs-CZ" sz="2400" i="1">
                                  <a:latin typeface="Cambria Math"/>
                                  <a:ea typeface="Cambria Math"/>
                                </a:rPr>
                                <m:t>2</m:t>
                              </m:r>
                            </m:den>
                          </m:f>
                        </m:e>
                      </m:d>
                      <m:r>
                        <a:rPr lang="cs-CZ" sz="2400" i="1">
                          <a:latin typeface="Cambria Math"/>
                          <a:ea typeface="Cambria Math"/>
                        </a:rPr>
                        <m:t>𝜆</m:t>
                      </m:r>
                      <m:r>
                        <a:rPr lang="cs-CZ" sz="2400" i="1">
                          <a:latin typeface="Cambria Math"/>
                          <a:ea typeface="Cambria Math"/>
                        </a:rPr>
                        <m:t>;  </m:t>
                      </m:r>
                      <m:r>
                        <a:rPr lang="cs-CZ" sz="2400" i="1">
                          <a:latin typeface="Cambria Math"/>
                          <a:ea typeface="Cambria Math"/>
                        </a:rPr>
                        <m:t>𝑛</m:t>
                      </m:r>
                      <m:r>
                        <a:rPr lang="cs-CZ" sz="2400" i="1">
                          <a:latin typeface="Cambria Math"/>
                          <a:ea typeface="Cambria Math"/>
                        </a:rPr>
                        <m:t>=0, 1, 2, …</m:t>
                      </m:r>
                    </m:oMath>
                  </m:oMathPara>
                </a14:m>
                <a:endParaRPr lang="cs-CZ" sz="24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cstate="print"/>
                <a:stretch>
                  <a:fillRect l="-1565" t="-2267"/>
                </a:stretch>
              </a:blipFill>
            </p:spPr>
            <p:txBody>
              <a:bodyPr/>
              <a:lstStyle/>
              <a:p>
                <a:r>
                  <a:rPr lang="cs-CZ">
                    <a:noFill/>
                  </a:rPr>
                  <a:t> </a:t>
                </a:r>
              </a:p>
            </p:txBody>
          </p:sp>
        </mc:Fallback>
      </mc:AlternateContent>
      <p:graphicFrame>
        <p:nvGraphicFramePr>
          <p:cNvPr id="4" name="Objekt 3"/>
          <p:cNvGraphicFramePr>
            <a:graphicFrameLocks noChangeAspect="1"/>
          </p:cNvGraphicFramePr>
          <p:nvPr/>
        </p:nvGraphicFramePr>
        <p:xfrm>
          <a:off x="2195736" y="6092825"/>
          <a:ext cx="5707063" cy="765175"/>
        </p:xfrm>
        <a:graphic>
          <a:graphicData uri="http://schemas.openxmlformats.org/presentationml/2006/ole">
            <mc:AlternateContent xmlns:mc="http://schemas.openxmlformats.org/markup-compatibility/2006">
              <mc:Choice xmlns:v="urn:schemas-microsoft-com:vml" Requires="v">
                <p:oleObj spid="_x0000_s25602" name="Equation" r:id="rId5" imgW="2489040" imgH="393480" progId="Equation.3">
                  <p:embed/>
                </p:oleObj>
              </mc:Choice>
              <mc:Fallback>
                <p:oleObj name="Equation" r:id="rId5" imgW="248904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6092825"/>
                        <a:ext cx="5707063"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195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Interference vln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426196"/>
            <a:ext cx="7153791" cy="25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80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Odraz vln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04370" y="468761"/>
            <a:ext cx="3135984" cy="718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33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err="1"/>
              <a:t>Huygensův</a:t>
            </a:r>
            <a:r>
              <a:rPr lang="cs-CZ" sz="4000" dirty="0"/>
              <a:t> princip</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Každý bod vlnoplochy, do kterého dospělo vlnění v určitém okamžiku, můžeme považovat za zdroj elementárního vlnění, které se z něj šíří v elementárních vlnoplochách. Vlnoplocha v dalším časovém okamžiku je vnější obalová plocha všech elementárních vlnoploch.</a:t>
            </a:r>
          </a:p>
          <a:p>
            <a:pPr lvl="1">
              <a:lnSpc>
                <a:spcPct val="90000"/>
              </a:lnSpc>
            </a:pPr>
            <a:r>
              <a:rPr lang="cs-CZ" sz="2400" b="1" dirty="0">
                <a:latin typeface="Times New Roman" pitchFamily="18" charset="0"/>
                <a:cs typeface="Times New Roman" pitchFamily="18" charset="0"/>
              </a:rPr>
              <a:t>Vlnoplocha</a:t>
            </a:r>
            <a:r>
              <a:rPr lang="cs-CZ" sz="2400" dirty="0">
                <a:latin typeface="Times New Roman" pitchFamily="18" charset="0"/>
                <a:cs typeface="Times New Roman" pitchFamily="18" charset="0"/>
              </a:rPr>
              <a:t>: Je plocha, na níž mají částice stejnou amplitudu výchylky, tj. kmitají se stejnou fází. Může být kulová nebo rovinná.</a:t>
            </a:r>
          </a:p>
          <a:p>
            <a:pPr lvl="1">
              <a:lnSpc>
                <a:spcPct val="90000"/>
              </a:lnSpc>
            </a:pPr>
            <a:r>
              <a:rPr lang="cs-CZ" sz="2400" b="1" dirty="0">
                <a:latin typeface="Times New Roman" pitchFamily="18" charset="0"/>
                <a:cs typeface="Times New Roman" pitchFamily="18" charset="0"/>
              </a:rPr>
              <a:t>Paprsky</a:t>
            </a:r>
            <a:r>
              <a:rPr lang="cs-CZ" sz="2400" dirty="0">
                <a:latin typeface="Times New Roman" pitchFamily="18" charset="0"/>
                <a:cs typeface="Times New Roman" pitchFamily="18" charset="0"/>
              </a:rPr>
              <a:t>: Jsou přímky kolmé k vlnoplochám. Určují směr šíření vlny.</a:t>
            </a:r>
          </a:p>
        </p:txBody>
      </p:sp>
    </p:spTree>
    <p:extLst>
      <p:ext uri="{BB962C8B-B14F-4D97-AF65-F5344CB8AC3E}">
        <p14:creationId xmlns:p14="http://schemas.microsoft.com/office/powerpoint/2010/main" val="76736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err="1"/>
              <a:t>Huygensův</a:t>
            </a:r>
            <a:r>
              <a:rPr lang="cs-CZ" sz="4000" dirty="0"/>
              <a:t> princip</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968491"/>
            <a:ext cx="3024336" cy="3188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4548" y="2276872"/>
            <a:ext cx="421761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45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err="1"/>
              <a:t>Huygensův</a:t>
            </a:r>
            <a:r>
              <a:rPr lang="cs-CZ" sz="4000" dirty="0"/>
              <a:t> princip</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b="1" dirty="0">
                    <a:latin typeface="Times New Roman" pitchFamily="18" charset="0"/>
                    <a:cs typeface="Times New Roman" pitchFamily="18" charset="0"/>
                  </a:rPr>
                  <a:t>Rovinná vlna</a:t>
                </a:r>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𝑦</m:t>
                      </m:r>
                      <m:r>
                        <a:rPr lang="cs-CZ" sz="2400" i="1">
                          <a:latin typeface="Cambria Math"/>
                        </a:rPr>
                        <m:t>(</m:t>
                      </m:r>
                      <m:r>
                        <a:rPr lang="cs-CZ" sz="2400" i="1">
                          <a:latin typeface="Cambria Math"/>
                        </a:rPr>
                        <m:t>𝑥</m:t>
                      </m:r>
                      <m:r>
                        <a:rPr lang="cs-CZ" sz="2400" i="1">
                          <a:latin typeface="Cambria Math"/>
                        </a:rPr>
                        <m:t>,</m:t>
                      </m:r>
                      <m:r>
                        <a:rPr lang="cs-CZ" sz="2400" i="1">
                          <a:latin typeface="Cambria Math"/>
                        </a:rPr>
                        <m:t>𝑡</m:t>
                      </m:r>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𝑚</m:t>
                          </m:r>
                        </m:sub>
                      </m:sSub>
                      <m:func>
                        <m:funcPr>
                          <m:ctrlPr>
                            <a:rPr lang="cs-CZ" sz="2400" i="1">
                              <a:latin typeface="Cambria Math" panose="02040503050406030204" pitchFamily="18" charset="0"/>
                            </a:rPr>
                          </m:ctrlPr>
                        </m:funcPr>
                        <m:fName>
                          <m:r>
                            <m:rPr>
                              <m:sty m:val="p"/>
                            </m:rPr>
                            <a:rPr lang="cs-CZ" sz="2400">
                              <a:latin typeface="Cambria Math"/>
                            </a:rPr>
                            <m:t>sin</m:t>
                          </m:r>
                        </m:fName>
                        <m:e>
                          <m:r>
                            <a:rPr lang="cs-CZ" sz="2400" i="1">
                              <a:latin typeface="Cambria Math"/>
                            </a:rPr>
                            <m:t>(</m:t>
                          </m:r>
                          <m:r>
                            <a:rPr lang="cs-CZ" sz="2400" i="1">
                              <a:latin typeface="Cambria Math"/>
                              <a:ea typeface="Cambria Math"/>
                            </a:rPr>
                            <m:t>𝜔</m:t>
                          </m:r>
                          <m:r>
                            <a:rPr lang="cs-CZ" sz="2400" i="1">
                              <a:latin typeface="Cambria Math"/>
                              <a:ea typeface="Cambria Math"/>
                            </a:rPr>
                            <m:t>𝑡</m:t>
                          </m:r>
                          <m:r>
                            <a:rPr lang="cs-CZ" sz="2400" i="1">
                              <a:latin typeface="Cambria Math"/>
                              <a:ea typeface="Cambria Math"/>
                            </a:rPr>
                            <m:t>−</m:t>
                          </m:r>
                          <m:r>
                            <a:rPr lang="cs-CZ" sz="2400" i="1">
                              <a:latin typeface="Cambria Math"/>
                            </a:rPr>
                            <m:t>𝑘𝑥</m:t>
                          </m:r>
                        </m:e>
                      </m:func>
                      <m:r>
                        <a:rPr lang="cs-CZ" sz="2400" i="1">
                          <a:latin typeface="Cambria Math"/>
                        </a:rPr>
                        <m:t>)</m:t>
                      </m:r>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Kulová vlna</a:t>
                </a:r>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dirty="0">
                          <a:latin typeface="Cambria Math"/>
                        </a:rPr>
                        <m:t>𝑦</m:t>
                      </m:r>
                      <m:d>
                        <m:dPr>
                          <m:ctrlPr>
                            <a:rPr lang="cs-CZ" sz="2400" i="1" dirty="0">
                              <a:latin typeface="Cambria Math" panose="02040503050406030204" pitchFamily="18" charset="0"/>
                            </a:rPr>
                          </m:ctrlPr>
                        </m:dPr>
                        <m:e>
                          <m:r>
                            <a:rPr lang="cs-CZ" sz="2400" i="1" dirty="0">
                              <a:latin typeface="Cambria Math"/>
                            </a:rPr>
                            <m:t>𝑥</m:t>
                          </m:r>
                          <m:r>
                            <a:rPr lang="cs-CZ" sz="2400" i="1" dirty="0">
                              <a:latin typeface="Cambria Math"/>
                            </a:rPr>
                            <m:t>,</m:t>
                          </m:r>
                          <m:r>
                            <a:rPr lang="cs-CZ" sz="2400" i="1" dirty="0">
                              <a:latin typeface="Cambria Math"/>
                            </a:rPr>
                            <m:t>𝑡</m:t>
                          </m:r>
                        </m:e>
                      </m:d>
                      <m:r>
                        <a:rPr lang="cs-CZ" sz="2400" i="1" dirty="0">
                          <a:latin typeface="Cambria Math"/>
                        </a:rPr>
                        <m:t>=</m:t>
                      </m:r>
                      <m:f>
                        <m:fPr>
                          <m:ctrlPr>
                            <a:rPr lang="cs-CZ" sz="2400" i="1" dirty="0">
                              <a:latin typeface="Cambria Math" panose="02040503050406030204" pitchFamily="18" charset="0"/>
                            </a:rPr>
                          </m:ctrlPr>
                        </m:fPr>
                        <m:num>
                          <m:sSub>
                            <m:sSubPr>
                              <m:ctrlPr>
                                <a:rPr lang="cs-CZ" sz="2400" i="1" dirty="0">
                                  <a:latin typeface="Cambria Math" panose="02040503050406030204" pitchFamily="18" charset="0"/>
                                </a:rPr>
                              </m:ctrlPr>
                            </m:sSubPr>
                            <m:e>
                              <m:r>
                                <a:rPr lang="cs-CZ" sz="2400" i="1" dirty="0">
                                  <a:latin typeface="Cambria Math"/>
                                </a:rPr>
                                <m:t>𝑦</m:t>
                              </m:r>
                            </m:e>
                            <m:sub>
                              <m:r>
                                <a:rPr lang="cs-CZ" sz="2400" i="1" dirty="0">
                                  <a:latin typeface="Cambria Math"/>
                                </a:rPr>
                                <m:t>𝑚</m:t>
                              </m:r>
                            </m:sub>
                          </m:sSub>
                        </m:num>
                        <m:den>
                          <m:r>
                            <a:rPr lang="cs-CZ" sz="2400" i="1" dirty="0">
                              <a:latin typeface="Cambria Math"/>
                            </a:rPr>
                            <m:t>𝑟</m:t>
                          </m:r>
                        </m:den>
                      </m:f>
                      <m:func>
                        <m:funcPr>
                          <m:ctrlPr>
                            <a:rPr lang="cs-CZ" sz="2400" i="1" dirty="0">
                              <a:latin typeface="Cambria Math" panose="02040503050406030204" pitchFamily="18" charset="0"/>
                            </a:rPr>
                          </m:ctrlPr>
                        </m:funcPr>
                        <m:fName>
                          <m:r>
                            <m:rPr>
                              <m:sty m:val="p"/>
                            </m:rPr>
                            <a:rPr lang="cs-CZ" sz="2400" dirty="0">
                              <a:latin typeface="Cambria Math"/>
                            </a:rPr>
                            <m:t>sin</m:t>
                          </m:r>
                        </m:fName>
                        <m:e>
                          <m:r>
                            <a:rPr lang="cs-CZ" sz="2400" i="1" dirty="0">
                              <a:latin typeface="Cambria Math"/>
                            </a:rPr>
                            <m:t>(</m:t>
                          </m:r>
                          <m:r>
                            <a:rPr lang="cs-CZ" sz="2400" i="1" dirty="0">
                              <a:latin typeface="Cambria Math"/>
                              <a:ea typeface="Cambria Math"/>
                            </a:rPr>
                            <m:t>𝜔</m:t>
                          </m:r>
                          <m:r>
                            <a:rPr lang="cs-CZ" sz="2400" i="1" dirty="0">
                              <a:latin typeface="Cambria Math"/>
                              <a:ea typeface="Cambria Math"/>
                            </a:rPr>
                            <m:t>𝑡</m:t>
                          </m:r>
                          <m:r>
                            <a:rPr lang="cs-CZ" sz="2400" i="1" dirty="0">
                              <a:latin typeface="Cambria Math"/>
                              <a:ea typeface="Cambria Math"/>
                            </a:rPr>
                            <m:t>−</m:t>
                          </m:r>
                          <m:r>
                            <a:rPr lang="cs-CZ" sz="2400" i="1" dirty="0">
                              <a:latin typeface="Cambria Math"/>
                              <a:ea typeface="Cambria Math"/>
                            </a:rPr>
                            <m:t>𝑘𝑟</m:t>
                          </m:r>
                          <m:r>
                            <a:rPr lang="cs-CZ" sz="2400" i="1" dirty="0">
                              <a:latin typeface="Cambria Math"/>
                            </a:rPr>
                            <m:t>)</m:t>
                          </m:r>
                        </m:e>
                      </m:func>
                    </m:oMath>
                  </m:oMathPara>
                </a14:m>
                <a:endParaRPr lang="cs-CZ" sz="24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marL="0" indent="0">
                  <a:lnSpc>
                    <a:spcPct val="90000"/>
                  </a:lnSpc>
                  <a:buNone/>
                </a:pPr>
                <a:r>
                  <a:rPr lang="cs-CZ" sz="2800" dirty="0">
                    <a:latin typeface="Times New Roman" pitchFamily="18" charset="0"/>
                    <a:cs typeface="Times New Roman" pitchFamily="18" charset="0"/>
                  </a:rPr>
                  <a:t>	</a:t>
                </a:r>
                <a:r>
                  <a:rPr lang="cs-CZ" sz="2400" dirty="0">
                    <a:latin typeface="Times New Roman" pitchFamily="18" charset="0"/>
                    <a:cs typeface="Times New Roman" pitchFamily="18" charset="0"/>
                  </a:rPr>
                  <a:t>r … vzdálenost vlny od zdroje</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S rostoucím poloměrem kulové vlny </a:t>
                </a:r>
                <a:r>
                  <a:rPr lang="cs-CZ" sz="2800" i="1" dirty="0">
                    <a:latin typeface="Times New Roman" pitchFamily="18" charset="0"/>
                    <a:cs typeface="Times New Roman" pitchFamily="18" charset="0"/>
                  </a:rPr>
                  <a:t>r</a:t>
                </a:r>
                <a:r>
                  <a:rPr lang="cs-CZ" sz="2800" dirty="0">
                    <a:latin typeface="Times New Roman" pitchFamily="18" charset="0"/>
                    <a:cs typeface="Times New Roman" pitchFamily="18" charset="0"/>
                  </a:rPr>
                  <a:t> úměrně klesá výchylka vlny. Při dostatečně velkých poloměrech přecházejí kulové vlny ve vlny rovinné.</a:t>
                </a:r>
              </a:p>
              <a:p>
                <a:pPr marL="0" indent="0">
                  <a:buNone/>
                </a:pPr>
                <a:endParaRPr lang="cs-CZ" sz="27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b="-4267"/>
                </a:stretch>
              </a:blipFill>
            </p:spPr>
            <p:txBody>
              <a:bodyPr/>
              <a:lstStyle/>
              <a:p>
                <a:r>
                  <a:rPr lang="cs-CZ">
                    <a:noFill/>
                  </a:rPr>
                  <a:t> </a:t>
                </a:r>
              </a:p>
            </p:txBody>
          </p:sp>
        </mc:Fallback>
      </mc:AlternateContent>
    </p:spTree>
    <p:extLst>
      <p:ext uri="{BB962C8B-B14F-4D97-AF65-F5344CB8AC3E}">
        <p14:creationId xmlns:p14="http://schemas.microsoft.com/office/powerpoint/2010/main" val="265743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a:spLocks noGrp="1"/>
          </p:cNvSpPr>
          <p:nvPr>
            <p:ph idx="1"/>
          </p:nvPr>
        </p:nvSpPr>
        <p:spPr>
          <a:xfrm>
            <a:off x="1905000" y="1556792"/>
            <a:ext cx="7010400" cy="4569371"/>
          </a:xfrm>
        </p:spPr>
        <p:txBody>
          <a:bodyPr>
            <a:noAutofit/>
          </a:bodyPr>
          <a:lstStyle/>
          <a:p>
            <a:pPr algn="just">
              <a:spcBef>
                <a:spcPct val="50000"/>
              </a:spcBef>
            </a:pPr>
            <a:r>
              <a:rPr lang="cs-CZ" altLang="cs-CZ" sz="2400" dirty="0">
                <a:latin typeface="Times New Roman" pitchFamily="18" charset="0"/>
                <a:cs typeface="Times New Roman" pitchFamily="18" charset="0"/>
              </a:rPr>
              <a:t>Řada zdrojů kmitajících ve fázi vytváří šířící se vlnu </a:t>
            </a:r>
          </a:p>
        </p:txBody>
      </p:sp>
      <p:sp>
        <p:nvSpPr>
          <p:cNvPr id="2" name="Nadpis 1"/>
          <p:cNvSpPr>
            <a:spLocks noGrp="1"/>
          </p:cNvSpPr>
          <p:nvPr>
            <p:ph type="title"/>
          </p:nvPr>
        </p:nvSpPr>
        <p:spPr/>
        <p:txBody>
          <a:bodyPr/>
          <a:lstStyle/>
          <a:p>
            <a:r>
              <a:rPr lang="cs-CZ" sz="4000" dirty="0" err="1"/>
              <a:t>Huygensův</a:t>
            </a:r>
            <a:r>
              <a:rPr lang="cs-CZ" sz="4000" dirty="0"/>
              <a:t> princip</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330767"/>
            <a:ext cx="7091808" cy="4194577"/>
          </a:xfrm>
          <a:prstGeom prst="rect">
            <a:avLst/>
          </a:prstGeom>
          <a:solidFill>
            <a:schemeClr val="accent3"/>
          </a:solidFill>
          <a:ln>
            <a:noFill/>
          </a:ln>
        </p:spPr>
      </p:pic>
      <p:sp>
        <p:nvSpPr>
          <p:cNvPr id="8" name="TextovéPole 22"/>
          <p:cNvSpPr txBox="1"/>
          <p:nvPr/>
        </p:nvSpPr>
        <p:spPr>
          <a:xfrm>
            <a:off x="5700585" y="2463279"/>
            <a:ext cx="3191895" cy="461665"/>
          </a:xfrm>
          <a:prstGeom prst="rect">
            <a:avLst/>
          </a:prstGeom>
          <a:solidFill>
            <a:schemeClr val="bg1"/>
          </a:solidFill>
        </p:spPr>
        <p:txBody>
          <a:bodyPr wrap="square" rtlCol="0">
            <a:spAutoFit/>
          </a:bodyPr>
          <a:ls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cs-CZ" dirty="0"/>
              <a:t>piezoelektrický element</a:t>
            </a:r>
          </a:p>
        </p:txBody>
      </p:sp>
      <p:sp>
        <p:nvSpPr>
          <p:cNvPr id="9" name="TextovéPole 1"/>
          <p:cNvSpPr txBox="1"/>
          <p:nvPr/>
        </p:nvSpPr>
        <p:spPr>
          <a:xfrm>
            <a:off x="3347864" y="5984703"/>
            <a:ext cx="5400600" cy="830997"/>
          </a:xfrm>
          <a:prstGeom prst="rect">
            <a:avLst/>
          </a:prstGeom>
          <a:solidFill>
            <a:schemeClr val="bg1"/>
          </a:solidFill>
        </p:spPr>
        <p:txBody>
          <a:bodyPr wrap="square" rtlCol="0">
            <a:spAutoFit/>
          </a:bodyPr>
          <a:ls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cs-CZ" dirty="0"/>
              <a:t>postupující vlnoplocha – postupná aktivace elementů umožňuje směrování</a:t>
            </a:r>
          </a:p>
        </p:txBody>
      </p:sp>
    </p:spTree>
    <p:extLst>
      <p:ext uri="{BB962C8B-B14F-4D97-AF65-F5344CB8AC3E}">
        <p14:creationId xmlns:p14="http://schemas.microsoft.com/office/powerpoint/2010/main" val="182543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Zákon odrazu</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Úhel odrazu vlnění se rovná úhlu dopadu. Odražený paprsek leží v rovině dopadu.</a:t>
                </a:r>
              </a:p>
              <a:p>
                <a:pPr>
                  <a:lnSpc>
                    <a:spcPct val="90000"/>
                  </a:lnSpc>
                </a:pPr>
                <a:endParaRPr lang="cs-CZ" sz="800" i="1"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ea typeface="Cambria Math"/>
                        </a:rPr>
                        <m:t>𝜃</m:t>
                      </m:r>
                      <m:r>
                        <a:rPr lang="cs-CZ" sz="2400" i="1">
                          <a:latin typeface="Cambria Math"/>
                          <a:ea typeface="Cambria Math"/>
                        </a:rPr>
                        <m:t>=</m:t>
                      </m:r>
                      <m:r>
                        <a:rPr lang="cs-CZ" sz="2400" i="1">
                          <a:latin typeface="Cambria Math"/>
                          <a:ea typeface="Cambria Math"/>
                        </a:rPr>
                        <m:t>𝜃</m:t>
                      </m:r>
                      <m:r>
                        <a:rPr lang="cs-CZ" sz="2400" i="1">
                          <a:latin typeface="Cambria Math"/>
                          <a:ea typeface="Cambria Math"/>
                        </a:rPr>
                        <m:t>′</m:t>
                      </m:r>
                    </m:oMath>
                  </m:oMathPara>
                </a14:m>
                <a:endParaRPr lang="cs-CZ" sz="24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565" t="-2267"/>
                </a:stretch>
              </a:blipFill>
            </p:spPr>
            <p:txBody>
              <a:bodyPr/>
              <a:lstStyle/>
              <a:p>
                <a:r>
                  <a:rPr lang="cs-CZ">
                    <a:noFill/>
                  </a:rPr>
                  <a:t> </a:t>
                </a:r>
              </a:p>
            </p:txBody>
          </p:sp>
        </mc:Fallback>
      </mc:AlternateContent>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981" y="3522315"/>
            <a:ext cx="64674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14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Zákon lomu</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Poměr sinu úhlu dopadu k sinu úhlu lomu je pro daná dvě prostředí stálá veličina, která se rovná poměru rychlostí vlnění v obou prostředí. Označuje se index lomu </a:t>
            </a:r>
            <a:r>
              <a:rPr lang="cs-CZ" sz="2800" i="1" dirty="0">
                <a:latin typeface="Times New Roman" pitchFamily="18" charset="0"/>
                <a:cs typeface="Times New Roman" pitchFamily="18" charset="0"/>
              </a:rPr>
              <a:t>n</a:t>
            </a:r>
            <a:r>
              <a:rPr lang="cs-CZ" sz="2800" dirty="0">
                <a:latin typeface="Times New Roman" pitchFamily="18" charset="0"/>
                <a:cs typeface="Times New Roman" pitchFamily="18" charset="0"/>
              </a:rPr>
              <a:t>.</a:t>
            </a:r>
          </a:p>
          <a:p>
            <a:pPr>
              <a:lnSpc>
                <a:spcPct val="90000"/>
              </a:lnSpc>
            </a:pPr>
            <a:r>
              <a:rPr lang="cs-CZ" sz="2800" dirty="0">
                <a:latin typeface="Times New Roman" pitchFamily="18" charset="0"/>
                <a:cs typeface="Times New Roman" pitchFamily="18" charset="0"/>
              </a:rPr>
              <a:t>Lomený paprsek leží v rovině dopadu.</a:t>
            </a:r>
          </a:p>
          <a:p>
            <a:pPr marL="0" indent="0">
              <a:lnSpc>
                <a:spcPct val="90000"/>
              </a:lnSpc>
              <a:buNone/>
            </a:pPr>
            <a:endParaRPr lang="cs-CZ" sz="2800" i="1" dirty="0">
              <a:solidFill>
                <a:srgbClr val="FF0000"/>
              </a:solidFill>
              <a:latin typeface="Times New Roman" pitchFamily="18" charset="0"/>
              <a:cs typeface="Times New Roman" pitchFamily="18" charset="0"/>
            </a:endParaRPr>
          </a:p>
          <a:p>
            <a:pPr marL="0" indent="0">
              <a:lnSpc>
                <a:spcPct val="90000"/>
              </a:lnSpc>
              <a:buNone/>
            </a:pPr>
            <a:r>
              <a:rPr lang="cs-CZ" sz="2800" i="1" dirty="0">
                <a:solidFill>
                  <a:srgbClr val="FF0000"/>
                </a:solidFill>
                <a:latin typeface="Times New Roman" pitchFamily="18" charset="0"/>
                <a:cs typeface="Times New Roman" pitchFamily="18" charset="0"/>
              </a:rPr>
              <a:t>      </a:t>
            </a:r>
            <a:endParaRPr lang="cs-CZ" sz="2400"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05064"/>
            <a:ext cx="38957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Obdélník 3"/>
              <p:cNvSpPr/>
              <p:nvPr/>
            </p:nvSpPr>
            <p:spPr>
              <a:xfrm>
                <a:off x="2267744" y="4721324"/>
                <a:ext cx="2155783" cy="768352"/>
              </a:xfrm>
              <a:prstGeom prst="rect">
                <a:avLst/>
              </a:prstGeom>
            </p:spPr>
            <p:txBody>
              <a:bodyPr wrap="none">
                <a:spAutoFit/>
              </a:bodyPr>
              <a:lstStyle/>
              <a:p>
                <a:pPr>
                  <a:lnSpc>
                    <a:spcPct val="90000"/>
                  </a:lnSpc>
                </a:pPr>
                <a14:m>
                  <m:oMathPara xmlns:m="http://schemas.openxmlformats.org/officeDocument/2006/math">
                    <m:oMathParaPr>
                      <m:jc m:val="left"/>
                    </m:oMathParaPr>
                    <m:oMath xmlns:m="http://schemas.openxmlformats.org/officeDocument/2006/math">
                      <m:f>
                        <m:fPr>
                          <m:ctrlPr>
                            <a:rPr lang="cs-CZ" sz="2400" i="1" smtClean="0">
                              <a:solidFill>
                                <a:schemeClr val="tx1"/>
                              </a:solidFill>
                              <a:latin typeface="Cambria Math" panose="02040503050406030204" pitchFamily="18" charset="0"/>
                            </a:rPr>
                          </m:ctrlPr>
                        </m:fPr>
                        <m:num>
                          <m:func>
                            <m:funcPr>
                              <m:ctrlPr>
                                <a:rPr lang="cs-CZ" sz="2400" i="1">
                                  <a:solidFill>
                                    <a:schemeClr val="tx1"/>
                                  </a:solidFill>
                                  <a:latin typeface="Cambria Math" panose="02040503050406030204" pitchFamily="18" charset="0"/>
                                </a:rPr>
                              </m:ctrlPr>
                            </m:funcPr>
                            <m:fName>
                              <m:r>
                                <m:rPr>
                                  <m:sty m:val="p"/>
                                </m:rPr>
                                <a:rPr lang="cs-CZ" sz="2400">
                                  <a:solidFill>
                                    <a:schemeClr val="tx1"/>
                                  </a:solidFill>
                                  <a:latin typeface="Cambria Math"/>
                                </a:rPr>
                                <m:t>sin</m:t>
                              </m:r>
                            </m:fName>
                            <m:e>
                              <m:r>
                                <a:rPr lang="cs-CZ" sz="2400" i="1">
                                  <a:solidFill>
                                    <a:schemeClr val="tx1"/>
                                  </a:solidFill>
                                  <a:latin typeface="Cambria Math"/>
                                  <a:ea typeface="Cambria Math"/>
                                </a:rPr>
                                <m:t>𝛼</m:t>
                              </m:r>
                            </m:e>
                          </m:func>
                        </m:num>
                        <m:den>
                          <m:func>
                            <m:funcPr>
                              <m:ctrlPr>
                                <a:rPr lang="cs-CZ" sz="2400" i="1">
                                  <a:solidFill>
                                    <a:schemeClr val="tx1"/>
                                  </a:solidFill>
                                  <a:latin typeface="Cambria Math" panose="02040503050406030204" pitchFamily="18" charset="0"/>
                                </a:rPr>
                              </m:ctrlPr>
                            </m:funcPr>
                            <m:fName>
                              <m:r>
                                <m:rPr>
                                  <m:sty m:val="p"/>
                                </m:rPr>
                                <a:rPr lang="cs-CZ" sz="2400">
                                  <a:solidFill>
                                    <a:schemeClr val="tx1"/>
                                  </a:solidFill>
                                  <a:latin typeface="Cambria Math"/>
                                </a:rPr>
                                <m:t>sin</m:t>
                              </m:r>
                            </m:fName>
                            <m:e>
                              <m:r>
                                <a:rPr lang="cs-CZ" sz="2400" i="1">
                                  <a:solidFill>
                                    <a:schemeClr val="tx1"/>
                                  </a:solidFill>
                                  <a:latin typeface="Cambria Math"/>
                                  <a:ea typeface="Cambria Math"/>
                                </a:rPr>
                                <m:t>𝛽</m:t>
                              </m:r>
                            </m:e>
                          </m:func>
                        </m:den>
                      </m:f>
                      <m:r>
                        <a:rPr lang="cs-CZ" sz="2400" i="1">
                          <a:solidFill>
                            <a:schemeClr val="tx1"/>
                          </a:solidFill>
                          <a:latin typeface="Cambria Math"/>
                        </a:rPr>
                        <m:t>=</m:t>
                      </m:r>
                      <m:f>
                        <m:fPr>
                          <m:ctrlPr>
                            <a:rPr lang="cs-CZ" sz="2400" i="1">
                              <a:solidFill>
                                <a:schemeClr val="tx1"/>
                              </a:solidFill>
                              <a:latin typeface="Cambria Math" panose="02040503050406030204" pitchFamily="18" charset="0"/>
                            </a:rPr>
                          </m:ctrlPr>
                        </m:fPr>
                        <m:num>
                          <m:sSub>
                            <m:sSubPr>
                              <m:ctrlPr>
                                <a:rPr lang="cs-CZ" sz="2400" i="1">
                                  <a:solidFill>
                                    <a:schemeClr val="tx1"/>
                                  </a:solidFill>
                                  <a:latin typeface="Cambria Math" panose="02040503050406030204" pitchFamily="18" charset="0"/>
                                </a:rPr>
                              </m:ctrlPr>
                            </m:sSubPr>
                            <m:e>
                              <m:r>
                                <a:rPr lang="cs-CZ" sz="2400" i="1">
                                  <a:solidFill>
                                    <a:schemeClr val="tx1"/>
                                  </a:solidFill>
                                  <a:latin typeface="Cambria Math"/>
                                </a:rPr>
                                <m:t>𝑐</m:t>
                              </m:r>
                            </m:e>
                            <m:sub>
                              <m:r>
                                <a:rPr lang="cs-CZ" sz="2400" i="1">
                                  <a:solidFill>
                                    <a:schemeClr val="tx1"/>
                                  </a:solidFill>
                                  <a:latin typeface="Cambria Math"/>
                                </a:rPr>
                                <m:t>1</m:t>
                              </m:r>
                            </m:sub>
                          </m:sSub>
                        </m:num>
                        <m:den>
                          <m:sSub>
                            <m:sSubPr>
                              <m:ctrlPr>
                                <a:rPr lang="cs-CZ" sz="2400" i="1">
                                  <a:solidFill>
                                    <a:schemeClr val="tx1"/>
                                  </a:solidFill>
                                  <a:latin typeface="Cambria Math" panose="02040503050406030204" pitchFamily="18" charset="0"/>
                                </a:rPr>
                              </m:ctrlPr>
                            </m:sSubPr>
                            <m:e>
                              <m:r>
                                <a:rPr lang="cs-CZ" sz="2400" i="1">
                                  <a:solidFill>
                                    <a:schemeClr val="tx1"/>
                                  </a:solidFill>
                                  <a:latin typeface="Cambria Math"/>
                                </a:rPr>
                                <m:t>𝑐</m:t>
                              </m:r>
                            </m:e>
                            <m:sub>
                              <m:r>
                                <a:rPr lang="cs-CZ" sz="2400" i="1">
                                  <a:solidFill>
                                    <a:schemeClr val="tx1"/>
                                  </a:solidFill>
                                  <a:latin typeface="Cambria Math"/>
                                </a:rPr>
                                <m:t>2</m:t>
                              </m:r>
                            </m:sub>
                          </m:sSub>
                        </m:den>
                      </m:f>
                      <m:r>
                        <a:rPr lang="cs-CZ" sz="2400" i="1">
                          <a:solidFill>
                            <a:schemeClr val="tx1"/>
                          </a:solidFill>
                          <a:latin typeface="Cambria Math"/>
                        </a:rPr>
                        <m:t>=</m:t>
                      </m:r>
                      <m:r>
                        <a:rPr lang="cs-CZ" sz="2400" i="1">
                          <a:solidFill>
                            <a:schemeClr val="tx1"/>
                          </a:solidFill>
                          <a:latin typeface="Cambria Math"/>
                        </a:rPr>
                        <m:t>𝑛</m:t>
                      </m:r>
                    </m:oMath>
                  </m:oMathPara>
                </a14:m>
                <a:endParaRPr lang="cs-CZ" sz="2400" dirty="0">
                  <a:solidFill>
                    <a:schemeClr val="tx1"/>
                  </a:solidFill>
                  <a:latin typeface="Times New Roman" pitchFamily="18" charset="0"/>
                  <a:cs typeface="Times New Roman" pitchFamily="18" charset="0"/>
                </a:endParaRPr>
              </a:p>
            </p:txBody>
          </p:sp>
        </mc:Choice>
        <mc:Fallback xmlns="">
          <p:sp>
            <p:nvSpPr>
              <p:cNvPr id="4" name="Obdélník 3"/>
              <p:cNvSpPr>
                <a:spLocks noRot="1" noChangeAspect="1" noMove="1" noResize="1" noEditPoints="1" noAdjustHandles="1" noChangeArrowheads="1" noChangeShapeType="1" noTextEdit="1"/>
              </p:cNvSpPr>
              <p:nvPr/>
            </p:nvSpPr>
            <p:spPr>
              <a:xfrm>
                <a:off x="2267744" y="4721324"/>
                <a:ext cx="2155783" cy="768352"/>
              </a:xfrm>
              <a:prstGeom prst="rect">
                <a:avLst/>
              </a:prstGeom>
              <a:blipFill rotWithShape="1">
                <a:blip r:embed="rId4" cstate="print"/>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27426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Co je vlnění?</a:t>
            </a:r>
          </a:p>
        </p:txBody>
      </p:sp>
      <p:sp>
        <p:nvSpPr>
          <p:cNvPr id="3" name="Zástupný symbol pro obsah 2"/>
          <p:cNvSpPr>
            <a:spLocks noGrp="1"/>
          </p:cNvSpPr>
          <p:nvPr>
            <p:ph idx="1"/>
          </p:nvPr>
        </p:nvSpPr>
        <p:spPr>
          <a:xfrm>
            <a:off x="1907704" y="1196752"/>
            <a:ext cx="7010400" cy="4569371"/>
          </a:xfrm>
        </p:spPr>
        <p:txBody>
          <a:bodyPr>
            <a:normAutofit/>
          </a:bodyPr>
          <a:lstStyle/>
          <a:p>
            <a:pPr>
              <a:lnSpc>
                <a:spcPct val="90000"/>
              </a:lnSpc>
            </a:pPr>
            <a:r>
              <a:rPr lang="cs-CZ" sz="2800" dirty="0">
                <a:latin typeface="Times New Roman" pitchFamily="18" charset="0"/>
                <a:cs typeface="Times New Roman" pitchFamily="18" charset="0"/>
              </a:rPr>
              <a:t>Kmitání částic prostředí, které se šíří prostorem.</a:t>
            </a:r>
          </a:p>
          <a:p>
            <a:pPr>
              <a:lnSpc>
                <a:spcPct val="90000"/>
              </a:lnSpc>
            </a:pPr>
            <a:r>
              <a:rPr lang="cs-CZ" sz="2800" dirty="0">
                <a:latin typeface="Times New Roman" pitchFamily="18" charset="0"/>
                <a:cs typeface="Times New Roman" pitchFamily="18" charset="0"/>
              </a:rPr>
              <a:t>Kmitáním nedochází k přenosu hmoty, částice se pouze vychylují ze svých rovnovážných poloh a prostřednictvím vazeb předávají kmity dál.</a:t>
            </a:r>
          </a:p>
          <a:p>
            <a:pPr>
              <a:lnSpc>
                <a:spcPct val="90000"/>
              </a:lnSpc>
            </a:pPr>
            <a:r>
              <a:rPr lang="pl-PL" sz="2800" dirty="0" err="1">
                <a:latin typeface="Times New Roman" pitchFamily="18" charset="0"/>
                <a:cs typeface="Times New Roman" pitchFamily="18" charset="0"/>
              </a:rPr>
              <a:t>Vlna</a:t>
            </a:r>
            <a:r>
              <a:rPr lang="pl-PL" sz="2800" dirty="0">
                <a:latin typeface="Times New Roman" pitchFamily="18" charset="0"/>
                <a:cs typeface="Times New Roman" pitchFamily="18" charset="0"/>
              </a:rPr>
              <a:t> </a:t>
            </a:r>
            <a:r>
              <a:rPr lang="pl-PL" sz="2800" dirty="0" err="1">
                <a:latin typeface="Times New Roman" pitchFamily="18" charset="0"/>
                <a:cs typeface="Times New Roman" pitchFamily="18" charset="0"/>
              </a:rPr>
              <a:t>přenáší</a:t>
            </a:r>
            <a:r>
              <a:rPr lang="pl-PL" sz="2800" dirty="0">
                <a:latin typeface="Times New Roman" pitchFamily="18" charset="0"/>
                <a:cs typeface="Times New Roman" pitchFamily="18" charset="0"/>
              </a:rPr>
              <a:t> energii a </a:t>
            </a:r>
            <a:r>
              <a:rPr lang="pl-PL" sz="2800" dirty="0" err="1">
                <a:latin typeface="Times New Roman" pitchFamily="18" charset="0"/>
                <a:cs typeface="Times New Roman" pitchFamily="18" charset="0"/>
              </a:rPr>
              <a:t>hybnost</a:t>
            </a:r>
            <a:r>
              <a:rPr lang="pl-PL" sz="2800" dirty="0">
                <a:latin typeface="Times New Roman" pitchFamily="18" charset="0"/>
                <a:cs typeface="Times New Roman" pitchFamily="18" charset="0"/>
              </a:rPr>
              <a:t> (</a:t>
            </a:r>
            <a:r>
              <a:rPr lang="pl-PL" sz="2800" dirty="0" err="1">
                <a:latin typeface="Times New Roman" pitchFamily="18" charset="0"/>
                <a:cs typeface="Times New Roman" pitchFamily="18" charset="0"/>
              </a:rPr>
              <a:t>někdy</a:t>
            </a:r>
            <a:r>
              <a:rPr lang="pl-PL" sz="2800" dirty="0">
                <a:latin typeface="Times New Roman" pitchFamily="18" charset="0"/>
                <a:cs typeface="Times New Roman" pitchFamily="18" charset="0"/>
              </a:rPr>
              <a:t> i </a:t>
            </a:r>
            <a:r>
              <a:rPr lang="pl-PL" sz="2800" dirty="0" err="1">
                <a:latin typeface="Times New Roman" pitchFamily="18" charset="0"/>
                <a:cs typeface="Times New Roman" pitchFamily="18" charset="0"/>
              </a:rPr>
              <a:t>informaci</a:t>
            </a:r>
            <a:r>
              <a:rPr lang="pl-PL" sz="2800" dirty="0">
                <a:latin typeface="Times New Roman" pitchFamily="18" charset="0"/>
                <a:cs typeface="Times New Roman" pitchFamily="18" charset="0"/>
              </a:rPr>
              <a:t>).</a:t>
            </a:r>
          </a:p>
          <a:p>
            <a:pPr>
              <a:lnSpc>
                <a:spcPct val="90000"/>
              </a:lnSpc>
            </a:pPr>
            <a:r>
              <a:rPr lang="pl-PL" sz="2800" dirty="0">
                <a:latin typeface="Times New Roman" pitchFamily="18" charset="0"/>
                <a:cs typeface="Times New Roman" pitchFamily="18" charset="0"/>
              </a:rPr>
              <a:t>Energie a hybnost vlny se šíří srážkami mezi částicemi. Samotné částice se nepohybují.</a:t>
            </a:r>
            <a:endParaRPr lang="cs-CZ" sz="2800" dirty="0">
              <a:latin typeface="Times New Roman" pitchFamily="18" charset="0"/>
              <a:cs typeface="Times New Roman" pitchFamily="18" charset="0"/>
            </a:endParaRPr>
          </a:p>
        </p:txBody>
      </p:sp>
      <p:pic>
        <p:nvPicPr>
          <p:cNvPr id="4" name="Picture 4" descr="http://www.justjoy.cz/sharedFiles/upload/343upload_00000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7778" y="5425087"/>
            <a:ext cx="2204622" cy="127712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728192" y="6567155"/>
            <a:ext cx="4572000" cy="246221"/>
          </a:xfrm>
          <a:prstGeom prst="rect">
            <a:avLst/>
          </a:prstGeom>
        </p:spPr>
        <p:txBody>
          <a:bodyPr>
            <a:spAutoFit/>
          </a:bodyPr>
          <a:lstStyle/>
          <a:p>
            <a:r>
              <a:rPr lang="cs-CZ" sz="1000" dirty="0"/>
              <a:t>http://www.justjoy.cz</a:t>
            </a:r>
          </a:p>
        </p:txBody>
      </p:sp>
    </p:spTree>
    <p:extLst>
      <p:ext uri="{BB962C8B-B14F-4D97-AF65-F5344CB8AC3E}">
        <p14:creationId xmlns:p14="http://schemas.microsoft.com/office/powerpoint/2010/main" val="232407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Difrakce (ohyb)</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Vlnění se odchyluje od původního směru a šíří se i za překážku. Míru ohybu ovlivňuje vztah mezi rozměrem překážky a vlnovou délkou vlnění. Ohyb je tím větší, čím větší je vlnová délka vlny.</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524" y="3717032"/>
            <a:ext cx="28575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137" y="3682702"/>
            <a:ext cx="3976320" cy="298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45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Vlnová rovnice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marL="0" indent="0">
                  <a:lnSpc>
                    <a:spcPct val="90000"/>
                  </a:lnSpc>
                  <a:buNone/>
                </a:pPr>
                <a14:m>
                  <m:oMathPara xmlns:m="http://schemas.openxmlformats.org/officeDocument/2006/math">
                    <m:oMathParaPr>
                      <m:jc m:val="centerGroup"/>
                    </m:oMathParaPr>
                    <m:oMath xmlns:m="http://schemas.openxmlformats.org/officeDocument/2006/math">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𝑡</m:t>
                              </m:r>
                            </m:e>
                            <m:sup>
                              <m:r>
                                <a:rPr lang="cs-CZ" sz="2400" i="1">
                                  <a:latin typeface="Cambria Math"/>
                                  <a:ea typeface="Cambria Math"/>
                                </a:rPr>
                                <m:t>2</m:t>
                              </m:r>
                            </m:sup>
                          </m:sSup>
                        </m:den>
                      </m:f>
                      <m:r>
                        <a:rPr lang="cs-CZ" sz="2400" i="1">
                          <a:latin typeface="Cambria Math"/>
                        </a:rPr>
                        <m:t>=</m:t>
                      </m:r>
                      <m:sSup>
                        <m:sSupPr>
                          <m:ctrlPr>
                            <a:rPr lang="cs-CZ" sz="2400" i="1">
                              <a:latin typeface="Cambria Math" panose="02040503050406030204" pitchFamily="18" charset="0"/>
                            </a:rPr>
                          </m:ctrlPr>
                        </m:sSupPr>
                        <m:e>
                          <m:r>
                            <a:rPr lang="cs-CZ" sz="2400" i="1">
                              <a:latin typeface="Cambria Math"/>
                            </a:rPr>
                            <m:t>𝑐</m:t>
                          </m:r>
                        </m:e>
                        <m:sup>
                          <m:r>
                            <a:rPr lang="cs-CZ" sz="2400" i="1">
                              <a:latin typeface="Cambria Math"/>
                            </a:rPr>
                            <m:t>2</m:t>
                          </m:r>
                        </m:sup>
                      </m:sSup>
                      <m:d>
                        <m:dPr>
                          <m:ctrlPr>
                            <a:rPr lang="cs-CZ" sz="2400" i="1">
                              <a:latin typeface="Cambria Math" panose="02040503050406030204" pitchFamily="18" charset="0"/>
                            </a:rPr>
                          </m:ctrlPr>
                        </m:dPr>
                        <m:e>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num>
                            <m:den>
                              <m:r>
                                <a:rPr lang="cs-CZ" sz="2400" i="1">
                                  <a:latin typeface="Cambria Math"/>
                                  <a:ea typeface="Cambria Math"/>
                                </a:rPr>
                                <m:t>𝜕</m:t>
                              </m:r>
                              <m:sSup>
                                <m:sSupPr>
                                  <m:ctrlPr>
                                    <a:rPr lang="cs-CZ" sz="2400" i="1">
                                      <a:latin typeface="Cambria Math" panose="02040503050406030204" pitchFamily="18" charset="0"/>
                                    </a:rPr>
                                  </m:ctrlPr>
                                </m:sSupPr>
                                <m:e>
                                  <m:r>
                                    <a:rPr lang="cs-CZ" sz="2400" i="1">
                                      <a:latin typeface="Cambria Math"/>
                                    </a:rPr>
                                    <m:t>𝑥</m:t>
                                  </m:r>
                                </m:e>
                                <m:sup>
                                  <m:r>
                                    <a:rPr lang="cs-CZ" sz="2400" i="1">
                                      <a:latin typeface="Cambria Math"/>
                                    </a:rPr>
                                    <m:t>2</m:t>
                                  </m:r>
                                </m:sup>
                              </m:sSup>
                            </m:den>
                          </m:f>
                          <m:r>
                            <a:rPr lang="cs-CZ" sz="2400" i="1">
                              <a:latin typeface="Cambria Math"/>
                            </a:rPr>
                            <m:t>+</m:t>
                          </m:r>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num>
                            <m:den>
                              <m:r>
                                <a:rPr lang="cs-CZ" sz="2400" i="1">
                                  <a:latin typeface="Cambria Math"/>
                                  <a:ea typeface="Cambria Math"/>
                                </a:rPr>
                                <m:t>𝜕</m:t>
                              </m:r>
                              <m:sSup>
                                <m:sSupPr>
                                  <m:ctrlPr>
                                    <a:rPr lang="cs-CZ" sz="2400" i="1">
                                      <a:latin typeface="Cambria Math" panose="02040503050406030204" pitchFamily="18" charset="0"/>
                                    </a:rPr>
                                  </m:ctrlPr>
                                </m:sSupPr>
                                <m:e>
                                  <m:r>
                                    <a:rPr lang="cs-CZ" sz="2400" i="1">
                                      <a:latin typeface="Cambria Math"/>
                                    </a:rPr>
                                    <m:t>𝑦</m:t>
                                  </m:r>
                                </m:e>
                                <m:sup>
                                  <m:r>
                                    <a:rPr lang="cs-CZ" sz="2400" i="1">
                                      <a:latin typeface="Cambria Math"/>
                                    </a:rPr>
                                    <m:t>2</m:t>
                                  </m:r>
                                </m:sup>
                              </m:sSup>
                            </m:den>
                          </m:f>
                          <m:r>
                            <a:rPr lang="cs-CZ" sz="2400" i="1">
                              <a:latin typeface="Cambria Math"/>
                            </a:rPr>
                            <m:t>+</m:t>
                          </m:r>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num>
                            <m:den>
                              <m:r>
                                <a:rPr lang="cs-CZ" sz="2400" i="1">
                                  <a:latin typeface="Cambria Math"/>
                                  <a:ea typeface="Cambria Math"/>
                                </a:rPr>
                                <m:t>𝜕</m:t>
                              </m:r>
                              <m:sSup>
                                <m:sSupPr>
                                  <m:ctrlPr>
                                    <a:rPr lang="cs-CZ" sz="2400" i="1">
                                      <a:latin typeface="Cambria Math" panose="02040503050406030204" pitchFamily="18" charset="0"/>
                                    </a:rPr>
                                  </m:ctrlPr>
                                </m:sSupPr>
                                <m:e>
                                  <m:r>
                                    <a:rPr lang="cs-CZ" sz="2400" i="1">
                                      <a:latin typeface="Cambria Math"/>
                                    </a:rPr>
                                    <m:t>𝑧</m:t>
                                  </m:r>
                                </m:e>
                                <m:sup>
                                  <m:r>
                                    <a:rPr lang="cs-CZ" sz="2400" i="1">
                                      <a:latin typeface="Cambria Math"/>
                                    </a:rPr>
                                    <m:t>2</m:t>
                                  </m:r>
                                </m:sup>
                              </m:sSup>
                            </m:den>
                          </m:f>
                        </m:e>
                      </m:d>
                      <m:r>
                        <a:rPr lang="cs-CZ" sz="2400" i="1">
                          <a:latin typeface="Cambria Math"/>
                        </a:rPr>
                        <m:t>=</m:t>
                      </m:r>
                      <m:sSup>
                        <m:sSupPr>
                          <m:ctrlPr>
                            <a:rPr lang="cs-CZ" sz="2400" i="1">
                              <a:latin typeface="Cambria Math" panose="02040503050406030204" pitchFamily="18" charset="0"/>
                            </a:rPr>
                          </m:ctrlPr>
                        </m:sSupPr>
                        <m:e>
                          <m:r>
                            <a:rPr lang="cs-CZ" sz="2400" i="1">
                              <a:latin typeface="Cambria Math"/>
                            </a:rPr>
                            <m:t>𝑐</m:t>
                          </m:r>
                        </m:e>
                        <m:sup>
                          <m:r>
                            <a:rPr lang="cs-CZ" sz="2400" i="1">
                              <a:latin typeface="Cambria Math"/>
                            </a:rPr>
                            <m:t>2</m:t>
                          </m:r>
                        </m:sup>
                      </m:sSup>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r>
                        <a:rPr lang="cs-CZ" sz="2400" i="1">
                          <a:latin typeface="Cambria Math"/>
                        </a:rPr>
                        <m:t>=</m:t>
                      </m:r>
                      <m:sSup>
                        <m:sSupPr>
                          <m:ctrlPr>
                            <a:rPr lang="cs-CZ" sz="2400" i="1">
                              <a:latin typeface="Cambria Math" panose="02040503050406030204" pitchFamily="18" charset="0"/>
                            </a:rPr>
                          </m:ctrlPr>
                        </m:sSupPr>
                        <m:e>
                          <m:r>
                            <a:rPr lang="cs-CZ" sz="2400" i="1">
                              <a:latin typeface="Cambria Math"/>
                            </a:rPr>
                            <m:t>𝑐</m:t>
                          </m:r>
                        </m:e>
                        <m:sup>
                          <m:r>
                            <a:rPr lang="cs-CZ" sz="2400" i="1">
                              <a:latin typeface="Cambria Math"/>
                            </a:rPr>
                            <m:t>2</m:t>
                          </m:r>
                        </m:sup>
                      </m:sSup>
                      <m:r>
                        <a:rPr lang="cs-CZ" sz="2400" i="1">
                          <a:latin typeface="Cambria Math"/>
                          <a:ea typeface="Cambria Math"/>
                        </a:rPr>
                        <m:t>∆</m:t>
                      </m:r>
                      <m:r>
                        <a:rPr lang="cs-CZ" sz="2400" i="1">
                          <a:latin typeface="Cambria Math"/>
                          <a:ea typeface="Cambria Math"/>
                        </a:rPr>
                        <m:t>𝑢</m:t>
                      </m:r>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i="1" dirty="0">
                    <a:latin typeface="Times New Roman" pitchFamily="18" charset="0"/>
                    <a:cs typeface="Times New Roman" pitchFamily="18" charset="0"/>
                  </a:rPr>
                  <a:t>c</a:t>
                </a:r>
                <a:r>
                  <a:rPr lang="cs-CZ" sz="2800" dirty="0">
                    <a:latin typeface="Times New Roman" pitchFamily="18" charset="0"/>
                    <a:cs typeface="Times New Roman" pitchFamily="18" charset="0"/>
                  </a:rPr>
                  <a:t> je rychlost šíření vlny (závisí pouze na parametrech prostředí, kterým se vlna šíří).</a:t>
                </a:r>
              </a:p>
              <a:p>
                <a:pPr marL="0" indent="0">
                  <a:lnSpc>
                    <a:spcPct val="90000"/>
                  </a:lnSpc>
                  <a:buNone/>
                </a:pPr>
                <a:endParaRPr lang="cs-CZ" sz="800" dirty="0">
                  <a:latin typeface="Times New Roman" pitchFamily="18" charset="0"/>
                  <a:cs typeface="Times New Roman" pitchFamily="18" charset="0"/>
                </a:endParaRPr>
              </a:p>
              <a:p>
                <a:pPr marL="0" indent="0" algn="ctr">
                  <a:lnSpc>
                    <a:spcPct val="90000"/>
                  </a:lnSpc>
                  <a:buNone/>
                </a:pPr>
                <a14:m>
                  <m:oMath xmlns:m="http://schemas.openxmlformats.org/officeDocument/2006/math">
                    <m:r>
                      <a:rPr lang="cs-CZ" sz="2400" i="1">
                        <a:latin typeface="Cambria Math"/>
                        <a:ea typeface="Cambria Math"/>
                      </a:rPr>
                      <m:t>∆=</m:t>
                    </m:r>
                    <m:r>
                      <a:rPr lang="cs-CZ" sz="2400" i="1">
                        <a:latin typeface="Cambria Math"/>
                        <a:ea typeface="Cambria Math"/>
                      </a:rPr>
                      <m:t>𝛻</m:t>
                    </m:r>
                    <m:r>
                      <a:rPr lang="cs-CZ" sz="2400" i="1">
                        <a:latin typeface="Cambria Math"/>
                        <a:ea typeface="Cambria Math"/>
                      </a:rPr>
                      <m:t>∙</m:t>
                    </m:r>
                    <m:r>
                      <a:rPr lang="cs-CZ" sz="2400" i="1">
                        <a:latin typeface="Cambria Math"/>
                        <a:ea typeface="Cambria Math"/>
                      </a:rPr>
                      <m:t>𝛻</m:t>
                    </m:r>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m:t>
                        </m:r>
                      </m:e>
                      <m:sup>
                        <m:r>
                          <a:rPr lang="cs-CZ" sz="2400" i="1">
                            <a:latin typeface="Cambria Math"/>
                            <a:ea typeface="Cambria Math"/>
                          </a:rPr>
                          <m:t>2</m:t>
                        </m:r>
                      </m:sup>
                    </m:sSup>
                  </m:oMath>
                </a14:m>
                <a:r>
                  <a:rPr lang="cs-CZ" sz="2400" dirty="0">
                    <a:latin typeface="Times New Roman" pitchFamily="18" charset="0"/>
                    <a:cs typeface="Times New Roman" pitchFamily="18" charset="0"/>
                  </a:rPr>
                  <a:t> </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err="1">
                    <a:latin typeface="Times New Roman" pitchFamily="18" charset="0"/>
                    <a:cs typeface="Times New Roman" pitchFamily="18" charset="0"/>
                  </a:rPr>
                  <a:t>Laplaceův</a:t>
                </a:r>
                <a:r>
                  <a:rPr lang="cs-CZ" sz="2800" dirty="0">
                    <a:latin typeface="Times New Roman" pitchFamily="18" charset="0"/>
                    <a:cs typeface="Times New Roman" pitchFamily="18" charset="0"/>
                  </a:rPr>
                  <a:t> operátor: </a:t>
                </a:r>
                <a14:m>
                  <m:oMath xmlns:m="http://schemas.openxmlformats.org/officeDocument/2006/math">
                    <m:r>
                      <a:rPr lang="cs-CZ" sz="2400" i="1">
                        <a:latin typeface="Cambria Math"/>
                        <a:ea typeface="Cambria Math"/>
                      </a:rPr>
                      <m:t>∆=</m:t>
                    </m:r>
                    <m:d>
                      <m:dPr>
                        <m:ctrlPr>
                          <a:rPr lang="cs-CZ" sz="2400" i="1">
                            <a:latin typeface="Cambria Math" panose="02040503050406030204" pitchFamily="18" charset="0"/>
                            <a:ea typeface="Cambria Math"/>
                          </a:rPr>
                        </m:ctrlPr>
                      </m:dPr>
                      <m:e>
                        <m:f>
                          <m:fPr>
                            <m:ctrlPr>
                              <a:rPr lang="cs-CZ" sz="2400" i="1">
                                <a:latin typeface="Cambria Math" panose="02040503050406030204" pitchFamily="18" charset="0"/>
                                <a:ea typeface="Cambria Math"/>
                              </a:rPr>
                            </m:ctrlPr>
                          </m:fPr>
                          <m:num>
                            <m:sSup>
                              <m:sSupPr>
                                <m:ctrlPr>
                                  <a:rPr lang="cs-CZ" sz="2400" i="1">
                                    <a:latin typeface="Cambria Math" panose="02040503050406030204" pitchFamily="18" charset="0"/>
                                    <a:ea typeface="Cambria Math"/>
                                  </a:rPr>
                                </m:ctrlPr>
                              </m:sSupPr>
                              <m:e>
                                <m:r>
                                  <a:rPr lang="cs-CZ" sz="2400" i="1">
                                    <a:latin typeface="Cambria Math"/>
                                    <a:ea typeface="Cambria Math"/>
                                  </a:rPr>
                                  <m:t>𝜕</m:t>
                                </m:r>
                              </m:e>
                              <m:sup>
                                <m:r>
                                  <a:rPr lang="cs-CZ" sz="2400" i="1">
                                    <a:latin typeface="Cambria Math"/>
                                    <a:ea typeface="Cambria Math"/>
                                  </a:rPr>
                                  <m:t>2</m:t>
                                </m:r>
                              </m:sup>
                            </m:sSup>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𝑥</m:t>
                                </m:r>
                              </m:e>
                              <m:sup>
                                <m:r>
                                  <a:rPr lang="cs-CZ" sz="2400" i="1">
                                    <a:latin typeface="Cambria Math"/>
                                    <a:ea typeface="Cambria Math"/>
                                  </a:rPr>
                                  <m:t>2</m:t>
                                </m:r>
                              </m:sup>
                            </m:sSup>
                          </m:den>
                        </m:f>
                        <m:r>
                          <a:rPr lang="cs-CZ" sz="2400" i="1">
                            <a:latin typeface="Cambria Math"/>
                            <a:ea typeface="Cambria Math"/>
                          </a:rPr>
                          <m:t>+</m:t>
                        </m:r>
                        <m:f>
                          <m:fPr>
                            <m:ctrlPr>
                              <a:rPr lang="cs-CZ" sz="2400" i="1">
                                <a:latin typeface="Cambria Math" panose="02040503050406030204" pitchFamily="18" charset="0"/>
                                <a:ea typeface="Cambria Math"/>
                              </a:rPr>
                            </m:ctrlPr>
                          </m:fPr>
                          <m:num>
                            <m:sSup>
                              <m:sSupPr>
                                <m:ctrlPr>
                                  <a:rPr lang="cs-CZ" sz="2400" i="1">
                                    <a:latin typeface="Cambria Math" panose="02040503050406030204" pitchFamily="18" charset="0"/>
                                    <a:ea typeface="Cambria Math"/>
                                  </a:rPr>
                                </m:ctrlPr>
                              </m:sSupPr>
                              <m:e>
                                <m:r>
                                  <a:rPr lang="cs-CZ" sz="2400" i="1">
                                    <a:latin typeface="Cambria Math"/>
                                    <a:ea typeface="Cambria Math"/>
                                  </a:rPr>
                                  <m:t>𝜕</m:t>
                                </m:r>
                              </m:e>
                              <m:sup>
                                <m:r>
                                  <a:rPr lang="cs-CZ" sz="2400" i="1">
                                    <a:latin typeface="Cambria Math"/>
                                    <a:ea typeface="Cambria Math"/>
                                  </a:rPr>
                                  <m:t>2</m:t>
                                </m:r>
                              </m:sup>
                            </m:sSup>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𝑦</m:t>
                                </m:r>
                              </m:e>
                              <m:sup>
                                <m:r>
                                  <a:rPr lang="cs-CZ" sz="2400" i="1">
                                    <a:latin typeface="Cambria Math"/>
                                    <a:ea typeface="Cambria Math"/>
                                  </a:rPr>
                                  <m:t>2</m:t>
                                </m:r>
                              </m:sup>
                            </m:sSup>
                          </m:den>
                        </m:f>
                        <m:r>
                          <a:rPr lang="cs-CZ" sz="2400" i="1">
                            <a:latin typeface="Cambria Math"/>
                            <a:ea typeface="Cambria Math"/>
                          </a:rPr>
                          <m:t>+</m:t>
                        </m:r>
                        <m:f>
                          <m:fPr>
                            <m:ctrlPr>
                              <a:rPr lang="cs-CZ" sz="2400" i="1">
                                <a:latin typeface="Cambria Math" panose="02040503050406030204" pitchFamily="18" charset="0"/>
                                <a:ea typeface="Cambria Math"/>
                              </a:rPr>
                            </m:ctrlPr>
                          </m:fPr>
                          <m:num>
                            <m:sSup>
                              <m:sSupPr>
                                <m:ctrlPr>
                                  <a:rPr lang="cs-CZ" sz="2400" i="1">
                                    <a:latin typeface="Cambria Math" panose="02040503050406030204" pitchFamily="18" charset="0"/>
                                    <a:ea typeface="Cambria Math"/>
                                  </a:rPr>
                                </m:ctrlPr>
                              </m:sSupPr>
                              <m:e>
                                <m:r>
                                  <a:rPr lang="cs-CZ" sz="2400" i="1">
                                    <a:latin typeface="Cambria Math"/>
                                    <a:ea typeface="Cambria Math"/>
                                  </a:rPr>
                                  <m:t>𝜕</m:t>
                                </m:r>
                              </m:e>
                              <m:sup>
                                <m:r>
                                  <a:rPr lang="cs-CZ" sz="2400" i="1">
                                    <a:latin typeface="Cambria Math"/>
                                    <a:ea typeface="Cambria Math"/>
                                  </a:rPr>
                                  <m:t>2</m:t>
                                </m:r>
                              </m:sup>
                            </m:sSup>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𝑧</m:t>
                                </m:r>
                              </m:e>
                              <m:sup>
                                <m:r>
                                  <a:rPr lang="cs-CZ" sz="2400" i="1">
                                    <a:latin typeface="Cambria Math"/>
                                    <a:ea typeface="Cambria Math"/>
                                  </a:rPr>
                                  <m:t>2</m:t>
                                </m:r>
                              </m:sup>
                            </m:sSup>
                          </m:den>
                        </m:f>
                      </m:e>
                    </m:d>
                  </m:oMath>
                </a14:m>
                <a:endParaRPr lang="cs-CZ" sz="28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Gradient (operátor </a:t>
                </a:r>
                <a:r>
                  <a:rPr lang="cs-CZ" sz="2800" dirty="0" err="1">
                    <a:latin typeface="Times New Roman" pitchFamily="18" charset="0"/>
                    <a:cs typeface="Times New Roman" pitchFamily="18" charset="0"/>
                  </a:rPr>
                  <a:t>Nabla</a:t>
                </a:r>
                <a:r>
                  <a:rPr lang="cs-CZ" sz="2800" dirty="0">
                    <a:latin typeface="Times New Roman" pitchFamily="18" charset="0"/>
                    <a:cs typeface="Times New Roman" pitchFamily="18" charset="0"/>
                  </a:rPr>
                  <a:t>): </a:t>
                </a:r>
                <a14:m>
                  <m:oMath xmlns:m="http://schemas.openxmlformats.org/officeDocument/2006/math">
                    <m:r>
                      <a:rPr lang="cs-CZ" sz="2400" i="1">
                        <a:latin typeface="Cambria Math"/>
                        <a:ea typeface="Cambria Math"/>
                      </a:rPr>
                      <m:t>𝛻</m:t>
                    </m:r>
                    <m:r>
                      <a:rPr lang="cs-CZ" sz="2400" i="1">
                        <a:latin typeface="Cambria Math"/>
                        <a:ea typeface="Cambria Math"/>
                      </a:rPr>
                      <m:t>=</m:t>
                    </m:r>
                    <m:d>
                      <m:dPr>
                        <m:ctrlPr>
                          <a:rPr lang="cs-CZ" sz="2400" i="1">
                            <a:latin typeface="Cambria Math" panose="02040503050406030204" pitchFamily="18" charset="0"/>
                            <a:ea typeface="Cambria Math"/>
                          </a:rPr>
                        </m:ctrlPr>
                      </m:dPr>
                      <m:e>
                        <m:f>
                          <m:fPr>
                            <m:ctrlPr>
                              <a:rPr lang="cs-CZ" sz="2400" i="1">
                                <a:latin typeface="Cambria Math" panose="02040503050406030204" pitchFamily="18" charset="0"/>
                                <a:ea typeface="Cambria Math"/>
                              </a:rPr>
                            </m:ctrlPr>
                          </m:fPr>
                          <m:num>
                            <m:r>
                              <a:rPr lang="cs-CZ" sz="2400" i="1">
                                <a:latin typeface="Cambria Math"/>
                                <a:ea typeface="Cambria Math"/>
                              </a:rPr>
                              <m:t>𝜕</m:t>
                            </m:r>
                          </m:num>
                          <m:den>
                            <m:r>
                              <a:rPr lang="cs-CZ" sz="2400" i="1">
                                <a:latin typeface="Cambria Math"/>
                                <a:ea typeface="Cambria Math"/>
                              </a:rPr>
                              <m:t>𝜕</m:t>
                            </m:r>
                            <m:r>
                              <a:rPr lang="cs-CZ" sz="2400" i="1">
                                <a:latin typeface="Cambria Math"/>
                                <a:ea typeface="Cambria Math"/>
                              </a:rPr>
                              <m:t>𝑥</m:t>
                            </m:r>
                          </m:den>
                        </m:f>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m:t>
                            </m:r>
                          </m:num>
                          <m:den>
                            <m:r>
                              <a:rPr lang="cs-CZ" sz="2400" i="1">
                                <a:latin typeface="Cambria Math"/>
                                <a:ea typeface="Cambria Math"/>
                              </a:rPr>
                              <m:t>𝜕</m:t>
                            </m:r>
                            <m:r>
                              <a:rPr lang="cs-CZ" sz="2400" i="1">
                                <a:latin typeface="Cambria Math"/>
                                <a:ea typeface="Cambria Math"/>
                              </a:rPr>
                              <m:t>𝑦</m:t>
                            </m:r>
                          </m:den>
                        </m:f>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m:t>
                            </m:r>
                          </m:num>
                          <m:den>
                            <m:r>
                              <a:rPr lang="cs-CZ" sz="2400" i="1">
                                <a:latin typeface="Cambria Math"/>
                                <a:ea typeface="Cambria Math"/>
                              </a:rPr>
                              <m:t>𝜕</m:t>
                            </m:r>
                            <m:r>
                              <a:rPr lang="cs-CZ" sz="2400" i="1">
                                <a:latin typeface="Cambria Math"/>
                                <a:ea typeface="Cambria Math"/>
                              </a:rPr>
                              <m:t>𝑧</m:t>
                            </m:r>
                          </m:den>
                        </m:f>
                      </m:e>
                    </m:d>
                  </m:oMath>
                </a14:m>
                <a:endParaRPr lang="cs-CZ" sz="28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Odvození na cvičení</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b="-3200"/>
                </a:stretch>
              </a:blipFill>
            </p:spPr>
            <p:txBody>
              <a:bodyPr/>
              <a:lstStyle/>
              <a:p>
                <a:r>
                  <a:rPr lang="cs-CZ" dirty="0">
                    <a:noFill/>
                  </a:rPr>
                  <a:t> </a:t>
                </a:r>
              </a:p>
            </p:txBody>
          </p:sp>
        </mc:Fallback>
      </mc:AlternateContent>
      <p:sp>
        <p:nvSpPr>
          <p:cNvPr id="4" name="TextovéPole 3"/>
          <p:cNvSpPr txBox="1"/>
          <p:nvPr/>
        </p:nvSpPr>
        <p:spPr>
          <a:xfrm>
            <a:off x="2771800" y="6165304"/>
            <a:ext cx="5400600" cy="646331"/>
          </a:xfrm>
          <a:prstGeom prst="rect">
            <a:avLst/>
          </a:prstGeom>
          <a:noFill/>
        </p:spPr>
        <p:txBody>
          <a:bodyPr wrap="square" rtlCol="0">
            <a:spAutoFit/>
          </a:bodyPr>
          <a:lstStyle/>
          <a:p>
            <a:r>
              <a:rPr lang="cs-CZ" dirty="0"/>
              <a:t>u je např. výchylka nebo rychlost kmitajícího bodu, vždy funkce polohy a času</a:t>
            </a:r>
            <a:endParaRPr lang="en-GB" dirty="0"/>
          </a:p>
        </p:txBody>
      </p:sp>
    </p:spTree>
    <p:extLst>
      <p:ext uri="{BB962C8B-B14F-4D97-AF65-F5344CB8AC3E}">
        <p14:creationId xmlns:p14="http://schemas.microsoft.com/office/powerpoint/2010/main" val="304855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Vlnová rovnice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Vlnová rovnice pro </a:t>
                </a:r>
                <a:r>
                  <a:rPr lang="cs-CZ" sz="2800" b="1" dirty="0">
                    <a:latin typeface="Times New Roman" pitchFamily="18" charset="0"/>
                    <a:cs typeface="Times New Roman" pitchFamily="18" charset="0"/>
                  </a:rPr>
                  <a:t>rovinnou vlnu</a:t>
                </a:r>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r>
                            <a:rPr lang="cs-CZ" sz="2400" i="1">
                              <a:latin typeface="Cambria Math"/>
                            </a:rPr>
                            <m:t>(</m:t>
                          </m:r>
                          <m:r>
                            <a:rPr lang="cs-CZ" sz="2400" i="1">
                              <a:latin typeface="Cambria Math"/>
                            </a:rPr>
                            <m:t>𝑥</m:t>
                          </m:r>
                          <m:r>
                            <a:rPr lang="cs-CZ" sz="2400" i="1">
                              <a:latin typeface="Cambria Math"/>
                            </a:rPr>
                            <m:t>,</m:t>
                          </m:r>
                          <m:r>
                            <a:rPr lang="cs-CZ" sz="2400" i="1">
                              <a:latin typeface="Cambria Math"/>
                            </a:rPr>
                            <m:t>𝑡</m:t>
                          </m:r>
                          <m:r>
                            <a:rPr lang="cs-CZ" sz="2400" i="1">
                              <a:latin typeface="Cambria Math"/>
                            </a:rPr>
                            <m:t>)</m:t>
                          </m:r>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𝑡</m:t>
                              </m:r>
                            </m:e>
                            <m:sup>
                              <m:r>
                                <a:rPr lang="cs-CZ" sz="2400" i="1">
                                  <a:latin typeface="Cambria Math"/>
                                  <a:ea typeface="Cambria Math"/>
                                </a:rPr>
                                <m:t>2</m:t>
                              </m:r>
                            </m:sup>
                          </m:sSup>
                        </m:den>
                      </m:f>
                      <m:r>
                        <a:rPr lang="cs-CZ" sz="2400" i="1">
                          <a:latin typeface="Cambria Math"/>
                        </a:rPr>
                        <m:t>=</m:t>
                      </m:r>
                      <m:sSup>
                        <m:sSupPr>
                          <m:ctrlPr>
                            <a:rPr lang="cs-CZ" sz="2400" i="1">
                              <a:latin typeface="Cambria Math" panose="02040503050406030204" pitchFamily="18" charset="0"/>
                            </a:rPr>
                          </m:ctrlPr>
                        </m:sSupPr>
                        <m:e>
                          <m:r>
                            <a:rPr lang="cs-CZ" sz="2400" i="1">
                              <a:latin typeface="Cambria Math"/>
                            </a:rPr>
                            <m:t>𝑐</m:t>
                          </m:r>
                        </m:e>
                        <m:sup>
                          <m:r>
                            <a:rPr lang="cs-CZ" sz="2400" i="1">
                              <a:latin typeface="Cambria Math"/>
                            </a:rPr>
                            <m:t>2</m:t>
                          </m:r>
                        </m:sup>
                      </m:sSup>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r>
                            <a:rPr lang="cs-CZ" sz="2400" i="1">
                              <a:latin typeface="Cambria Math"/>
                            </a:rPr>
                            <m:t>(</m:t>
                          </m:r>
                          <m:r>
                            <a:rPr lang="cs-CZ" sz="2400" i="1">
                              <a:latin typeface="Cambria Math"/>
                            </a:rPr>
                            <m:t>𝑥</m:t>
                          </m:r>
                          <m:r>
                            <a:rPr lang="cs-CZ" sz="2400" i="1">
                              <a:latin typeface="Cambria Math"/>
                            </a:rPr>
                            <m:t>,</m:t>
                          </m:r>
                          <m:r>
                            <a:rPr lang="cs-CZ" sz="2400" i="1">
                              <a:latin typeface="Cambria Math"/>
                            </a:rPr>
                            <m:t>𝑡</m:t>
                          </m:r>
                          <m:r>
                            <a:rPr lang="cs-CZ" sz="2400" i="1">
                              <a:latin typeface="Cambria Math"/>
                            </a:rPr>
                            <m:t>)</m:t>
                          </m:r>
                        </m:num>
                        <m:den>
                          <m:r>
                            <a:rPr lang="cs-CZ" sz="2400" i="1">
                              <a:latin typeface="Cambria Math"/>
                              <a:ea typeface="Cambria Math"/>
                            </a:rPr>
                            <m:t>𝜕</m:t>
                          </m:r>
                          <m:sSup>
                            <m:sSupPr>
                              <m:ctrlPr>
                                <a:rPr lang="cs-CZ" sz="2400" i="1">
                                  <a:latin typeface="Cambria Math" panose="02040503050406030204" pitchFamily="18" charset="0"/>
                                </a:rPr>
                              </m:ctrlPr>
                            </m:sSupPr>
                            <m:e>
                              <m:r>
                                <a:rPr lang="cs-CZ" sz="2400" i="1">
                                  <a:latin typeface="Cambria Math"/>
                                </a:rPr>
                                <m:t>𝑥</m:t>
                              </m:r>
                            </m:e>
                            <m:sup>
                              <m:r>
                                <a:rPr lang="cs-CZ" sz="2400" i="1">
                                  <a:latin typeface="Cambria Math"/>
                                </a:rPr>
                                <m:t>2</m:t>
                              </m:r>
                            </m:sup>
                          </m:sSup>
                        </m:den>
                      </m:f>
                    </m:oMath>
                  </m:oMathPara>
                </a14:m>
                <a:endParaRPr lang="cs-CZ" sz="28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Řešením je rovnice: </a:t>
                </a:r>
              </a:p>
              <a:p>
                <a:pPr marL="0" indent="0">
                  <a:lnSpc>
                    <a:spcPct val="90000"/>
                  </a:lnSpc>
                  <a:buNone/>
                </a:pPr>
                <a:endParaRPr lang="cs-CZ" sz="800" i="1"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𝑢</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r>
                        <a:rPr lang="cs-CZ" sz="2400" i="1">
                          <a:latin typeface="Cambria Math"/>
                        </a:rPr>
                        <m:t>=</m:t>
                      </m:r>
                      <m:r>
                        <a:rPr lang="cs-CZ" sz="2400" i="1">
                          <a:latin typeface="Cambria Math"/>
                        </a:rPr>
                        <m:t>𝐹</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𝑐𝑡</m:t>
                          </m:r>
                        </m:e>
                      </m:d>
                      <m:r>
                        <a:rPr lang="cs-CZ" sz="2400" i="1">
                          <a:latin typeface="Cambria Math"/>
                        </a:rPr>
                        <m:t>+</m:t>
                      </m:r>
                      <m:r>
                        <a:rPr lang="cs-CZ" sz="2400" i="1">
                          <a:latin typeface="Cambria Math"/>
                        </a:rPr>
                        <m:t>𝐺</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𝑐𝑡</m:t>
                          </m:r>
                        </m:e>
                      </m:d>
                    </m:oMath>
                  </m:oMathPara>
                </a14:m>
                <a:endParaRPr lang="cs-CZ" sz="24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𝑢</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𝑢</m:t>
                          </m:r>
                        </m:e>
                        <m:sub>
                          <m:r>
                            <a:rPr lang="cs-CZ" sz="2400" i="1">
                              <a:latin typeface="Cambria Math"/>
                            </a:rPr>
                            <m:t>𝑚</m:t>
                          </m:r>
                        </m:sub>
                      </m:sSub>
                      <m:func>
                        <m:funcPr>
                          <m:ctrlPr>
                            <a:rPr lang="cs-CZ" sz="2400" i="1">
                              <a:latin typeface="Cambria Math" panose="02040503050406030204" pitchFamily="18" charset="0"/>
                            </a:rPr>
                          </m:ctrlPr>
                        </m:funcPr>
                        <m:fName>
                          <m:r>
                            <m:rPr>
                              <m:sty m:val="p"/>
                            </m:rPr>
                            <a:rPr lang="cs-CZ" sz="2400">
                              <a:latin typeface="Cambria Math"/>
                            </a:rPr>
                            <m:t>cos</m:t>
                          </m:r>
                        </m:fName>
                        <m:e>
                          <m:d>
                            <m:dPr>
                              <m:begChr m:val="["/>
                              <m:endChr m:val="]"/>
                              <m:ctrlPr>
                                <a:rPr lang="cs-CZ" sz="2400" i="1">
                                  <a:latin typeface="Cambria Math" panose="02040503050406030204" pitchFamily="18" charset="0"/>
                                </a:rPr>
                              </m:ctrlPr>
                            </m:dPr>
                            <m:e>
                              <m:f>
                                <m:fPr>
                                  <m:ctrlPr>
                                    <a:rPr lang="cs-CZ" sz="2400" i="1">
                                      <a:latin typeface="Cambria Math" panose="02040503050406030204" pitchFamily="18" charset="0"/>
                                    </a:rPr>
                                  </m:ctrlPr>
                                </m:fPr>
                                <m:num>
                                  <m:r>
                                    <a:rPr lang="cs-CZ" sz="2400" i="1">
                                      <a:latin typeface="Cambria Math"/>
                                    </a:rPr>
                                    <m:t>2</m:t>
                                  </m:r>
                                  <m:r>
                                    <a:rPr lang="cs-CZ" sz="2400" i="1">
                                      <a:latin typeface="Cambria Math"/>
                                      <a:ea typeface="Cambria Math"/>
                                    </a:rPr>
                                    <m:t>𝜋</m:t>
                                  </m:r>
                                </m:num>
                                <m:den>
                                  <m:r>
                                    <a:rPr lang="cs-CZ" sz="2400" i="1">
                                      <a:latin typeface="Cambria Math"/>
                                      <a:ea typeface="Cambria Math"/>
                                    </a:rPr>
                                    <m:t>𝜆</m:t>
                                  </m:r>
                                </m:den>
                              </m:f>
                              <m:d>
                                <m:dPr>
                                  <m:ctrlPr>
                                    <a:rPr lang="cs-CZ" sz="2400" i="1">
                                      <a:latin typeface="Cambria Math" panose="02040503050406030204" pitchFamily="18" charset="0"/>
                                      <a:ea typeface="Cambria Math"/>
                                    </a:rPr>
                                  </m:ctrlPr>
                                </m:dPr>
                                <m:e>
                                  <m:r>
                                    <a:rPr lang="cs-CZ" sz="2400" i="1">
                                      <a:latin typeface="Cambria Math"/>
                                      <a:ea typeface="Cambria Math"/>
                                    </a:rPr>
                                    <m:t>𝑥</m:t>
                                  </m:r>
                                  <m:r>
                                    <a:rPr lang="cs-CZ" sz="2400" i="1">
                                      <a:latin typeface="Cambria Math"/>
                                      <a:ea typeface="Cambria Math"/>
                                    </a:rPr>
                                    <m:t>−</m:t>
                                  </m:r>
                                  <m:r>
                                    <a:rPr lang="cs-CZ" sz="2400" i="1">
                                      <a:latin typeface="Cambria Math"/>
                                      <a:ea typeface="Cambria Math"/>
                                    </a:rPr>
                                    <m:t>𝑐𝑡</m:t>
                                  </m:r>
                                </m:e>
                              </m:d>
                              <m:r>
                                <a:rPr lang="cs-CZ" sz="2400" i="1">
                                  <a:latin typeface="Cambria Math"/>
                                  <a:ea typeface="Cambria Math"/>
                                </a:rPr>
                                <m:t>+</m:t>
                              </m:r>
                              <m:r>
                                <a:rPr lang="cs-CZ" sz="2400" i="1">
                                  <a:latin typeface="Cambria Math"/>
                                  <a:ea typeface="Cambria Math"/>
                                </a:rPr>
                                <m:t>𝜑</m:t>
                              </m:r>
                            </m:e>
                          </m:d>
                        </m:e>
                      </m:func>
                    </m:oMath>
                  </m:oMathPara>
                </a14:m>
                <a:endParaRPr lang="cs-CZ" sz="24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a:stretch>
              </a:blipFill>
            </p:spPr>
            <p:txBody>
              <a:bodyPr/>
              <a:lstStyle/>
              <a:p>
                <a:r>
                  <a:rPr lang="cs-CZ">
                    <a:noFill/>
                  </a:rPr>
                  <a:t> </a:t>
                </a:r>
              </a:p>
            </p:txBody>
          </p:sp>
        </mc:Fallback>
      </mc:AlternateContent>
      <p:sp>
        <p:nvSpPr>
          <p:cNvPr id="4" name="TextovéPole 3"/>
          <p:cNvSpPr txBox="1"/>
          <p:nvPr/>
        </p:nvSpPr>
        <p:spPr>
          <a:xfrm>
            <a:off x="2555776" y="6021288"/>
            <a:ext cx="4536504" cy="646331"/>
          </a:xfrm>
          <a:prstGeom prst="rect">
            <a:avLst/>
          </a:prstGeom>
          <a:noFill/>
        </p:spPr>
        <p:txBody>
          <a:bodyPr wrap="square" rtlCol="0">
            <a:spAutoFit/>
          </a:bodyPr>
          <a:lstStyle/>
          <a:p>
            <a:r>
              <a:rPr lang="cs-CZ" dirty="0"/>
              <a:t>Pro rovinnou vlnu si vystačíme s jedinou prostorovou souřadnicí x</a:t>
            </a:r>
            <a:endParaRPr lang="en-GB" dirty="0"/>
          </a:p>
        </p:txBody>
      </p:sp>
    </p:spTree>
    <p:extLst>
      <p:ext uri="{BB962C8B-B14F-4D97-AF65-F5344CB8AC3E}">
        <p14:creationId xmlns:p14="http://schemas.microsoft.com/office/powerpoint/2010/main" val="9548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Vlnová rovnice</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Vlnová rovnice pro </a:t>
                </a:r>
                <a:r>
                  <a:rPr lang="cs-CZ" sz="2800" b="1" dirty="0">
                    <a:latin typeface="Times New Roman" pitchFamily="18" charset="0"/>
                    <a:cs typeface="Times New Roman" pitchFamily="18" charset="0"/>
                  </a:rPr>
                  <a:t>kulovou vlnu</a:t>
                </a:r>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ea typeface="Cambria Math"/>
                                </a:rPr>
                                <m:t>𝜕</m:t>
                              </m:r>
                            </m:e>
                            <m:sup>
                              <m:r>
                                <a:rPr lang="cs-CZ" sz="2400" i="1">
                                  <a:latin typeface="Cambria Math"/>
                                </a:rPr>
                                <m:t>2</m:t>
                              </m:r>
                            </m:sup>
                          </m:sSup>
                          <m:r>
                            <a:rPr lang="cs-CZ" sz="2400" i="1">
                              <a:latin typeface="Cambria Math"/>
                            </a:rPr>
                            <m:t>𝑢</m:t>
                          </m:r>
                          <m:r>
                            <a:rPr lang="cs-CZ" sz="2400" i="1">
                              <a:latin typeface="Cambria Math"/>
                            </a:rPr>
                            <m:t>(</m:t>
                          </m:r>
                          <m:r>
                            <a:rPr lang="cs-CZ" sz="2400" i="1">
                              <a:latin typeface="Cambria Math"/>
                            </a:rPr>
                            <m:t>𝑟</m:t>
                          </m:r>
                          <m:r>
                            <a:rPr lang="cs-CZ" sz="2400" i="1">
                              <a:latin typeface="Cambria Math"/>
                            </a:rPr>
                            <m:t>,</m:t>
                          </m:r>
                          <m:r>
                            <a:rPr lang="cs-CZ" sz="2400" i="1">
                              <a:latin typeface="Cambria Math"/>
                            </a:rPr>
                            <m:t>𝑡</m:t>
                          </m:r>
                          <m:r>
                            <a:rPr lang="cs-CZ" sz="2400" i="1">
                              <a:latin typeface="Cambria Math"/>
                            </a:rPr>
                            <m:t>)</m:t>
                          </m:r>
                        </m:num>
                        <m:den>
                          <m:r>
                            <a:rPr lang="cs-CZ" sz="2400" i="1">
                              <a:latin typeface="Cambria Math"/>
                              <a:ea typeface="Cambria Math"/>
                            </a:rPr>
                            <m:t>𝜕</m:t>
                          </m:r>
                          <m:sSup>
                            <m:sSupPr>
                              <m:ctrlPr>
                                <a:rPr lang="cs-CZ" sz="2400" i="1">
                                  <a:latin typeface="Cambria Math" panose="02040503050406030204" pitchFamily="18" charset="0"/>
                                  <a:ea typeface="Cambria Math"/>
                                </a:rPr>
                              </m:ctrlPr>
                            </m:sSupPr>
                            <m:e>
                              <m:r>
                                <a:rPr lang="cs-CZ" sz="2400" i="1">
                                  <a:latin typeface="Cambria Math"/>
                                  <a:ea typeface="Cambria Math"/>
                                </a:rPr>
                                <m:t>𝑡</m:t>
                              </m:r>
                            </m:e>
                            <m:sup>
                              <m:r>
                                <a:rPr lang="cs-CZ" sz="2400" i="1">
                                  <a:latin typeface="Cambria Math"/>
                                  <a:ea typeface="Cambria Math"/>
                                </a:rPr>
                                <m:t>2</m:t>
                              </m:r>
                            </m:sup>
                          </m:sSup>
                        </m:den>
                      </m:f>
                      <m:r>
                        <a:rPr lang="cs-CZ" sz="2400" i="1">
                          <a:latin typeface="Cambria Math"/>
                        </a:rPr>
                        <m:t>=</m:t>
                      </m:r>
                      <m:sSup>
                        <m:sSupPr>
                          <m:ctrlPr>
                            <a:rPr lang="cs-CZ" sz="2400" i="1">
                              <a:latin typeface="Cambria Math" panose="02040503050406030204" pitchFamily="18" charset="0"/>
                            </a:rPr>
                          </m:ctrlPr>
                        </m:sSupPr>
                        <m:e>
                          <m:r>
                            <a:rPr lang="cs-CZ" sz="2400" i="1">
                              <a:latin typeface="Cambria Math"/>
                            </a:rPr>
                            <m:t>𝑐</m:t>
                          </m:r>
                        </m:e>
                        <m:sup>
                          <m:r>
                            <a:rPr lang="cs-CZ" sz="2400" i="1">
                              <a:latin typeface="Cambria Math"/>
                            </a:rPr>
                            <m:t>2</m:t>
                          </m:r>
                        </m:sup>
                      </m:sSup>
                      <m:f>
                        <m:fPr>
                          <m:ctrlPr>
                            <a:rPr lang="cs-CZ" sz="2400" i="1">
                              <a:latin typeface="Cambria Math" panose="02040503050406030204" pitchFamily="18" charset="0"/>
                            </a:rPr>
                          </m:ctrlPr>
                        </m:fPr>
                        <m:num>
                          <m:r>
                            <a:rPr lang="cs-CZ" sz="2400" i="1">
                              <a:latin typeface="Cambria Math"/>
                            </a:rPr>
                            <m:t>1</m:t>
                          </m:r>
                        </m:num>
                        <m:den>
                          <m:r>
                            <a:rPr lang="cs-CZ" sz="2400" i="1">
                              <a:latin typeface="Cambria Math"/>
                            </a:rPr>
                            <m:t>𝑟</m:t>
                          </m:r>
                        </m:den>
                      </m:f>
                      <m:f>
                        <m:fPr>
                          <m:ctrlPr>
                            <a:rPr lang="cs-CZ" sz="2400" i="1">
                              <a:latin typeface="Cambria Math" panose="02040503050406030204" pitchFamily="18" charset="0"/>
                            </a:rPr>
                          </m:ctrlPr>
                        </m:fPr>
                        <m:num>
                          <m:r>
                            <a:rPr lang="cs-CZ" sz="2400" i="1">
                              <a:latin typeface="Cambria Math"/>
                              <a:ea typeface="Cambria Math"/>
                            </a:rPr>
                            <m:t>𝜕</m:t>
                          </m:r>
                        </m:num>
                        <m:den>
                          <m:r>
                            <a:rPr lang="cs-CZ" sz="2400" i="1">
                              <a:latin typeface="Cambria Math"/>
                              <a:ea typeface="Cambria Math"/>
                            </a:rPr>
                            <m:t>𝜕</m:t>
                          </m:r>
                          <m:r>
                            <a:rPr lang="cs-CZ" sz="2400" i="1">
                              <a:latin typeface="Cambria Math"/>
                              <a:ea typeface="Cambria Math"/>
                            </a:rPr>
                            <m:t>𝑟</m:t>
                          </m:r>
                        </m:den>
                      </m:f>
                      <m:d>
                        <m:dPr>
                          <m:ctrlPr>
                            <a:rPr lang="cs-CZ" sz="2400" i="1">
                              <a:latin typeface="Cambria Math" panose="02040503050406030204" pitchFamily="18" charset="0"/>
                            </a:rPr>
                          </m:ctrlPr>
                        </m:dPr>
                        <m:e>
                          <m:sSup>
                            <m:sSupPr>
                              <m:ctrlPr>
                                <a:rPr lang="cs-CZ" sz="2400" i="1">
                                  <a:latin typeface="Cambria Math" panose="02040503050406030204" pitchFamily="18" charset="0"/>
                                </a:rPr>
                              </m:ctrlPr>
                            </m:sSupPr>
                            <m:e>
                              <m:r>
                                <a:rPr lang="cs-CZ" sz="2400" i="1">
                                  <a:latin typeface="Cambria Math"/>
                                </a:rPr>
                                <m:t>𝑟</m:t>
                              </m:r>
                            </m:e>
                            <m:sup>
                              <m:r>
                                <a:rPr lang="cs-CZ" sz="2400" i="1">
                                  <a:latin typeface="Cambria Math"/>
                                </a:rPr>
                                <m:t>2</m:t>
                              </m:r>
                            </m:sup>
                          </m:sSup>
                          <m:f>
                            <m:fPr>
                              <m:ctrlPr>
                                <a:rPr lang="cs-CZ" sz="2400" i="1">
                                  <a:latin typeface="Cambria Math" panose="02040503050406030204" pitchFamily="18" charset="0"/>
                                </a:rPr>
                              </m:ctrlPr>
                            </m:fPr>
                            <m:num>
                              <m:r>
                                <a:rPr lang="cs-CZ" sz="2400" i="1">
                                  <a:latin typeface="Cambria Math"/>
                                  <a:ea typeface="Cambria Math"/>
                                </a:rPr>
                                <m:t>𝜕</m:t>
                              </m:r>
                              <m:r>
                                <a:rPr lang="cs-CZ" sz="2400" i="1">
                                  <a:latin typeface="Cambria Math"/>
                                </a:rPr>
                                <m:t>𝑢</m:t>
                              </m:r>
                              <m:r>
                                <a:rPr lang="cs-CZ" sz="2400" i="1">
                                  <a:latin typeface="Cambria Math"/>
                                </a:rPr>
                                <m:t>(</m:t>
                              </m:r>
                              <m:r>
                                <a:rPr lang="cs-CZ" sz="2400" i="1">
                                  <a:latin typeface="Cambria Math"/>
                                </a:rPr>
                                <m:t>𝑟</m:t>
                              </m:r>
                              <m:r>
                                <a:rPr lang="cs-CZ" sz="2400" i="1">
                                  <a:latin typeface="Cambria Math"/>
                                </a:rPr>
                                <m:t>,</m:t>
                              </m:r>
                              <m:r>
                                <a:rPr lang="cs-CZ" sz="2400" i="1">
                                  <a:latin typeface="Cambria Math"/>
                                </a:rPr>
                                <m:t>𝑡</m:t>
                              </m:r>
                              <m:r>
                                <a:rPr lang="cs-CZ" sz="2400" i="1">
                                  <a:latin typeface="Cambria Math"/>
                                </a:rPr>
                                <m:t>)</m:t>
                              </m:r>
                            </m:num>
                            <m:den>
                              <m:r>
                                <a:rPr lang="cs-CZ" sz="2400" i="1">
                                  <a:latin typeface="Cambria Math"/>
                                  <a:ea typeface="Cambria Math"/>
                                </a:rPr>
                                <m:t>𝜕</m:t>
                              </m:r>
                              <m:r>
                                <a:rPr lang="cs-CZ" sz="2400" i="1">
                                  <a:latin typeface="Cambria Math"/>
                                  <a:ea typeface="Cambria Math"/>
                                </a:rPr>
                                <m:t>𝑟</m:t>
                              </m:r>
                            </m:den>
                          </m:f>
                        </m:e>
                      </m:d>
                    </m:oMath>
                  </m:oMathPara>
                </a14:m>
                <a:endParaRPr lang="cs-CZ" sz="24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Řešením je rovnice: </a:t>
                </a:r>
              </a:p>
              <a:p>
                <a:pPr marL="0" indent="0">
                  <a:lnSpc>
                    <a:spcPct val="90000"/>
                  </a:lnSpc>
                  <a:buNone/>
                </a:pPr>
                <a:endParaRPr lang="cs-CZ" sz="800" i="1"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𝑢</m:t>
                      </m:r>
                      <m:d>
                        <m:dPr>
                          <m:ctrlPr>
                            <a:rPr lang="cs-CZ" sz="2400" i="1">
                              <a:latin typeface="Cambria Math" panose="02040503050406030204" pitchFamily="18" charset="0"/>
                            </a:rPr>
                          </m:ctrlPr>
                        </m:dPr>
                        <m:e>
                          <m:r>
                            <a:rPr lang="cs-CZ" sz="2400" i="1">
                              <a:latin typeface="Cambria Math"/>
                            </a:rPr>
                            <m:t>𝑟</m:t>
                          </m:r>
                          <m:r>
                            <a:rPr lang="cs-CZ" sz="2400" i="1">
                              <a:latin typeface="Cambria Math"/>
                            </a:rPr>
                            <m:t>,</m:t>
                          </m:r>
                          <m:r>
                            <a:rPr lang="cs-CZ" sz="2400" i="1">
                              <a:latin typeface="Cambria Math"/>
                            </a:rPr>
                            <m:t>𝑡</m:t>
                          </m:r>
                        </m:e>
                      </m:d>
                      <m:r>
                        <a:rPr lang="cs-CZ" sz="2400" i="1">
                          <a:latin typeface="Cambria Math"/>
                        </a:rPr>
                        <m:t>=</m:t>
                      </m:r>
                      <m:f>
                        <m:fPr>
                          <m:ctrlPr>
                            <a:rPr lang="cs-CZ" sz="2400" i="1">
                              <a:latin typeface="Cambria Math" panose="02040503050406030204" pitchFamily="18" charset="0"/>
                            </a:rPr>
                          </m:ctrlPr>
                        </m:fPr>
                        <m:num>
                          <m:r>
                            <a:rPr lang="cs-CZ" sz="2400" i="1">
                              <a:latin typeface="Cambria Math"/>
                            </a:rPr>
                            <m:t>𝐹</m:t>
                          </m:r>
                          <m:d>
                            <m:dPr>
                              <m:ctrlPr>
                                <a:rPr lang="cs-CZ" sz="2400" i="1">
                                  <a:latin typeface="Cambria Math" panose="02040503050406030204" pitchFamily="18" charset="0"/>
                                </a:rPr>
                              </m:ctrlPr>
                            </m:dPr>
                            <m:e>
                              <m:r>
                                <a:rPr lang="cs-CZ" sz="2400" i="1">
                                  <a:latin typeface="Cambria Math"/>
                                </a:rPr>
                                <m:t>𝑟</m:t>
                              </m:r>
                              <m:r>
                                <a:rPr lang="cs-CZ" sz="2400" i="1">
                                  <a:latin typeface="Cambria Math"/>
                                </a:rPr>
                                <m:t>−</m:t>
                              </m:r>
                              <m:r>
                                <a:rPr lang="cs-CZ" sz="2400" i="1">
                                  <a:latin typeface="Cambria Math"/>
                                </a:rPr>
                                <m:t>𝑐𝑡</m:t>
                              </m:r>
                            </m:e>
                          </m:d>
                        </m:num>
                        <m:den>
                          <m:r>
                            <a:rPr lang="cs-CZ" sz="2400" i="1">
                              <a:latin typeface="Cambria Math"/>
                            </a:rPr>
                            <m:t>𝑟</m:t>
                          </m:r>
                        </m:den>
                      </m:f>
                      <m:r>
                        <a:rPr lang="cs-CZ" sz="2400" i="1">
                          <a:latin typeface="Cambria Math"/>
                        </a:rPr>
                        <m:t>+</m:t>
                      </m:r>
                      <m:f>
                        <m:fPr>
                          <m:ctrlPr>
                            <a:rPr lang="cs-CZ" sz="2400" i="1">
                              <a:latin typeface="Cambria Math" panose="02040503050406030204" pitchFamily="18" charset="0"/>
                            </a:rPr>
                          </m:ctrlPr>
                        </m:fPr>
                        <m:num>
                          <m:r>
                            <a:rPr lang="cs-CZ" sz="2400" i="1">
                              <a:latin typeface="Cambria Math"/>
                            </a:rPr>
                            <m:t>𝐺</m:t>
                          </m:r>
                          <m:d>
                            <m:dPr>
                              <m:ctrlPr>
                                <a:rPr lang="cs-CZ" sz="2400" i="1">
                                  <a:latin typeface="Cambria Math" panose="02040503050406030204" pitchFamily="18" charset="0"/>
                                </a:rPr>
                              </m:ctrlPr>
                            </m:dPr>
                            <m:e>
                              <m:r>
                                <a:rPr lang="cs-CZ" sz="2400" i="1">
                                  <a:latin typeface="Cambria Math"/>
                                </a:rPr>
                                <m:t>𝑟</m:t>
                              </m:r>
                              <m:r>
                                <a:rPr lang="cs-CZ" sz="2400" i="1">
                                  <a:latin typeface="Cambria Math"/>
                                </a:rPr>
                                <m:t>+</m:t>
                              </m:r>
                              <m:r>
                                <a:rPr lang="cs-CZ" sz="2400" i="1">
                                  <a:latin typeface="Cambria Math"/>
                                </a:rPr>
                                <m:t>𝑐𝑡</m:t>
                              </m:r>
                            </m:e>
                          </m:d>
                        </m:num>
                        <m:den>
                          <m:r>
                            <a:rPr lang="cs-CZ" sz="2400" i="1">
                              <a:latin typeface="Cambria Math"/>
                            </a:rPr>
                            <m:t>𝑟</m:t>
                          </m:r>
                        </m:den>
                      </m:f>
                    </m:oMath>
                  </m:oMathPara>
                </a14:m>
                <a:endParaRPr lang="cs-CZ" sz="2400" dirty="0">
                  <a:latin typeface="Times New Roman" pitchFamily="18" charset="0"/>
                  <a:cs typeface="Times New Roman" pitchFamily="18" charset="0"/>
                </a:endParaRPr>
              </a:p>
              <a:p>
                <a:pPr marL="0" indent="0">
                  <a:lnSpc>
                    <a:spcPct val="90000"/>
                  </a:lnSpc>
                  <a:buNone/>
                </a:pPr>
                <a:endParaRPr lang="cs-CZ" sz="800" i="1" dirty="0">
                  <a:latin typeface="Cambria Math"/>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𝑢</m:t>
                      </m:r>
                      <m:d>
                        <m:dPr>
                          <m:ctrlPr>
                            <a:rPr lang="cs-CZ" sz="2400" i="1">
                              <a:latin typeface="Cambria Math" panose="02040503050406030204" pitchFamily="18" charset="0"/>
                            </a:rPr>
                          </m:ctrlPr>
                        </m:dPr>
                        <m:e>
                          <m:r>
                            <a:rPr lang="cs-CZ" sz="2400" i="1">
                              <a:latin typeface="Cambria Math"/>
                            </a:rPr>
                            <m:t>𝑟</m:t>
                          </m:r>
                          <m:r>
                            <a:rPr lang="cs-CZ" sz="2400" i="1">
                              <a:latin typeface="Cambria Math"/>
                            </a:rPr>
                            <m:t>,</m:t>
                          </m:r>
                          <m:r>
                            <a:rPr lang="cs-CZ" sz="2400" i="1">
                              <a:latin typeface="Cambria Math"/>
                            </a:rPr>
                            <m:t>𝑡</m:t>
                          </m:r>
                        </m:e>
                      </m:d>
                      <m:r>
                        <a:rPr lang="cs-CZ" sz="2400" i="1">
                          <a:latin typeface="Cambria Math"/>
                        </a:rPr>
                        <m:t>=</m:t>
                      </m:r>
                      <m:f>
                        <m:fPr>
                          <m:ctrlPr>
                            <a:rPr lang="cs-CZ" sz="2400" i="1">
                              <a:latin typeface="Cambria Math" panose="02040503050406030204" pitchFamily="18" charset="0"/>
                            </a:rPr>
                          </m:ctrlPr>
                        </m:fPr>
                        <m:num>
                          <m:sSub>
                            <m:sSubPr>
                              <m:ctrlPr>
                                <a:rPr lang="cs-CZ" sz="2400" i="1">
                                  <a:latin typeface="Cambria Math" panose="02040503050406030204" pitchFamily="18" charset="0"/>
                                </a:rPr>
                              </m:ctrlPr>
                            </m:sSubPr>
                            <m:e>
                              <m:r>
                                <a:rPr lang="cs-CZ" sz="2400" i="1">
                                  <a:latin typeface="Cambria Math"/>
                                </a:rPr>
                                <m:t>𝑢</m:t>
                              </m:r>
                            </m:e>
                            <m:sub>
                              <m:r>
                                <a:rPr lang="cs-CZ" sz="2400" i="1">
                                  <a:latin typeface="Cambria Math"/>
                                </a:rPr>
                                <m:t>𝑚</m:t>
                              </m:r>
                            </m:sub>
                          </m:sSub>
                        </m:num>
                        <m:den>
                          <m:r>
                            <a:rPr lang="cs-CZ" sz="2400" i="1">
                              <a:latin typeface="Cambria Math"/>
                            </a:rPr>
                            <m:t>𝑟</m:t>
                          </m:r>
                        </m:den>
                      </m:f>
                      <m:func>
                        <m:funcPr>
                          <m:ctrlPr>
                            <a:rPr lang="cs-CZ" sz="2400" i="1">
                              <a:latin typeface="Cambria Math" panose="02040503050406030204" pitchFamily="18" charset="0"/>
                            </a:rPr>
                          </m:ctrlPr>
                        </m:funcPr>
                        <m:fName>
                          <m:r>
                            <m:rPr>
                              <m:sty m:val="p"/>
                            </m:rPr>
                            <a:rPr lang="cs-CZ" sz="2400">
                              <a:latin typeface="Cambria Math"/>
                            </a:rPr>
                            <m:t>cos</m:t>
                          </m:r>
                        </m:fName>
                        <m:e>
                          <m:d>
                            <m:dPr>
                              <m:begChr m:val="["/>
                              <m:endChr m:val="]"/>
                              <m:ctrlPr>
                                <a:rPr lang="cs-CZ" sz="2400" i="1">
                                  <a:latin typeface="Cambria Math" panose="02040503050406030204" pitchFamily="18" charset="0"/>
                                </a:rPr>
                              </m:ctrlPr>
                            </m:dPr>
                            <m:e>
                              <m:f>
                                <m:fPr>
                                  <m:ctrlPr>
                                    <a:rPr lang="cs-CZ" sz="2400" i="1">
                                      <a:latin typeface="Cambria Math" panose="02040503050406030204" pitchFamily="18" charset="0"/>
                                    </a:rPr>
                                  </m:ctrlPr>
                                </m:fPr>
                                <m:num>
                                  <m:r>
                                    <a:rPr lang="cs-CZ" sz="2400" i="1">
                                      <a:latin typeface="Cambria Math"/>
                                    </a:rPr>
                                    <m:t>2</m:t>
                                  </m:r>
                                  <m:r>
                                    <a:rPr lang="cs-CZ" sz="2400" i="1">
                                      <a:latin typeface="Cambria Math"/>
                                      <a:ea typeface="Cambria Math"/>
                                    </a:rPr>
                                    <m:t>𝜋</m:t>
                                  </m:r>
                                </m:num>
                                <m:den>
                                  <m:r>
                                    <a:rPr lang="cs-CZ" sz="2400" i="1">
                                      <a:latin typeface="Cambria Math"/>
                                      <a:ea typeface="Cambria Math"/>
                                    </a:rPr>
                                    <m:t>𝜆</m:t>
                                  </m:r>
                                </m:den>
                              </m:f>
                              <m:d>
                                <m:dPr>
                                  <m:ctrlPr>
                                    <a:rPr lang="cs-CZ" sz="2400" i="1">
                                      <a:latin typeface="Cambria Math" panose="02040503050406030204" pitchFamily="18" charset="0"/>
                                      <a:ea typeface="Cambria Math"/>
                                    </a:rPr>
                                  </m:ctrlPr>
                                </m:dPr>
                                <m:e>
                                  <m:r>
                                    <a:rPr lang="cs-CZ" sz="2400" i="1">
                                      <a:latin typeface="Cambria Math"/>
                                      <a:ea typeface="Cambria Math"/>
                                    </a:rPr>
                                    <m:t>𝑟</m:t>
                                  </m:r>
                                  <m:r>
                                    <a:rPr lang="cs-CZ" sz="2400" i="1">
                                      <a:latin typeface="Cambria Math"/>
                                      <a:ea typeface="Cambria Math"/>
                                    </a:rPr>
                                    <m:t>−</m:t>
                                  </m:r>
                                  <m:r>
                                    <a:rPr lang="cs-CZ" sz="2400" i="1">
                                      <a:latin typeface="Cambria Math"/>
                                      <a:ea typeface="Cambria Math"/>
                                    </a:rPr>
                                    <m:t>𝑐𝑡</m:t>
                                  </m:r>
                                </m:e>
                              </m:d>
                              <m:r>
                                <a:rPr lang="cs-CZ" sz="2400" i="1">
                                  <a:latin typeface="Cambria Math"/>
                                  <a:ea typeface="Cambria Math"/>
                                </a:rPr>
                                <m:t>+</m:t>
                              </m:r>
                              <m:r>
                                <a:rPr lang="cs-CZ" sz="2400" i="1">
                                  <a:latin typeface="Cambria Math"/>
                                  <a:ea typeface="Cambria Math"/>
                                </a:rPr>
                                <m:t>𝜑</m:t>
                              </m:r>
                            </m:e>
                          </m:d>
                        </m:e>
                      </m:func>
                    </m:oMath>
                  </m:oMathPara>
                </a14:m>
                <a:endParaRPr lang="cs-CZ" sz="24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a:stretch>
              </a:blipFill>
            </p:spPr>
            <p:txBody>
              <a:bodyPr/>
              <a:lstStyle/>
              <a:p>
                <a:r>
                  <a:rPr lang="cs-CZ">
                    <a:noFill/>
                  </a:rPr>
                  <a:t> </a:t>
                </a:r>
              </a:p>
            </p:txBody>
          </p:sp>
        </mc:Fallback>
      </mc:AlternateContent>
      <p:sp>
        <p:nvSpPr>
          <p:cNvPr id="4" name="TextovéPole 3"/>
          <p:cNvSpPr txBox="1"/>
          <p:nvPr/>
        </p:nvSpPr>
        <p:spPr>
          <a:xfrm>
            <a:off x="2555776" y="5517232"/>
            <a:ext cx="5256584" cy="369332"/>
          </a:xfrm>
          <a:prstGeom prst="rect">
            <a:avLst/>
          </a:prstGeom>
          <a:noFill/>
        </p:spPr>
        <p:txBody>
          <a:bodyPr wrap="square" rtlCol="0">
            <a:spAutoFit/>
          </a:bodyPr>
          <a:lstStyle/>
          <a:p>
            <a:r>
              <a:rPr lang="cs-CZ" dirty="0"/>
              <a:t>Zde je odpovídající souřadnicí poloměr kulové vlny r</a:t>
            </a:r>
            <a:endParaRPr lang="en-GB" dirty="0"/>
          </a:p>
        </p:txBody>
      </p:sp>
    </p:spTree>
    <p:extLst>
      <p:ext uri="{BB962C8B-B14F-4D97-AF65-F5344CB8AC3E}">
        <p14:creationId xmlns:p14="http://schemas.microsoft.com/office/powerpoint/2010/main" val="410169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Zvukové vlny</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Zvukové vlny představují střídavé zhušťování a zřeďování částic látkového prostředí, které lze popsat např. časovou změnou tlaku (příp. hustoty, objemu).</a:t>
            </a:r>
          </a:p>
        </p:txBody>
      </p:sp>
    </p:spTree>
    <p:extLst>
      <p:ext uri="{BB962C8B-B14F-4D97-AF65-F5344CB8AC3E}">
        <p14:creationId xmlns:p14="http://schemas.microsoft.com/office/powerpoint/2010/main" val="180264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Zvukové vlny</a:t>
            </a:r>
          </a:p>
        </p:txBody>
      </p:sp>
      <p:sp>
        <p:nvSpPr>
          <p:cNvPr id="3" name="Zástupný symbol pro obsah 2"/>
          <p:cNvSpPr>
            <a:spLocks noGrp="1"/>
          </p:cNvSpPr>
          <p:nvPr>
            <p:ph idx="1"/>
          </p:nvPr>
        </p:nvSpPr>
        <p:spPr/>
        <p:txBody>
          <a:bodyPr>
            <a:noAutofit/>
          </a:bodyPr>
          <a:lstStyle/>
          <a:p>
            <a:pPr>
              <a:lnSpc>
                <a:spcPct val="90000"/>
              </a:lnSpc>
            </a:pPr>
            <a:r>
              <a:rPr lang="cs-CZ" altLang="cs-CZ" sz="2800" dirty="0">
                <a:latin typeface="Times New Roman" pitchFamily="18" charset="0"/>
                <a:cs typeface="Times New Roman" pitchFamily="18" charset="0"/>
              </a:rPr>
              <a:t>Píst (a) při pohybu vzhůru stlačuje vzduch (b) a posouvá jej dopředu. Při zpětném pohybu dolů zůstává na jeho místě zředění (c). Periodické opakování (d) vede ke vzniku postupující vlny zhuštění a zředění.</a:t>
            </a:r>
          </a:p>
          <a:p>
            <a:endParaRPr lang="cs-CZ" sz="2400" dirty="0"/>
          </a:p>
        </p:txBody>
      </p:sp>
      <p:pic>
        <p:nvPicPr>
          <p:cNvPr id="1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851920" y="1772816"/>
            <a:ext cx="3168352" cy="67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17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Zvukové vlny</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Tlak obsahuje dvě složky:</a:t>
            </a:r>
          </a:p>
          <a:p>
            <a:pPr lvl="1">
              <a:lnSpc>
                <a:spcPct val="90000"/>
              </a:lnSpc>
            </a:pPr>
            <a:r>
              <a:rPr lang="cs-CZ" sz="2400" dirty="0">
                <a:latin typeface="Times New Roman" pitchFamily="18" charset="0"/>
                <a:cs typeface="Times New Roman" pitchFamily="18" charset="0"/>
                <a:sym typeface="Wingdings" pitchFamily="2" charset="2"/>
              </a:rPr>
              <a:t>Atmosférický tlak (p</a:t>
            </a:r>
            <a:r>
              <a:rPr lang="cs-CZ" sz="2400" baseline="-25000" dirty="0">
                <a:latin typeface="Times New Roman" pitchFamily="18" charset="0"/>
                <a:cs typeface="Times New Roman" pitchFamily="18" charset="0"/>
                <a:sym typeface="Wingdings" pitchFamily="2" charset="2"/>
              </a:rPr>
              <a:t>0</a:t>
            </a:r>
            <a:r>
              <a:rPr lang="cs-CZ" sz="2400" dirty="0">
                <a:latin typeface="Times New Roman" pitchFamily="18" charset="0"/>
                <a:cs typeface="Times New Roman" pitchFamily="18" charset="0"/>
                <a:sym typeface="Wingdings" pitchFamily="2" charset="2"/>
              </a:rPr>
              <a:t>~10</a:t>
            </a:r>
            <a:r>
              <a:rPr lang="cs-CZ" sz="2400" baseline="30000" dirty="0">
                <a:latin typeface="Times New Roman" pitchFamily="18" charset="0"/>
                <a:cs typeface="Times New Roman" pitchFamily="18" charset="0"/>
                <a:sym typeface="Wingdings" pitchFamily="2" charset="2"/>
              </a:rPr>
              <a:t>5</a:t>
            </a:r>
            <a:r>
              <a:rPr lang="cs-CZ" sz="2400" dirty="0">
                <a:latin typeface="Times New Roman" pitchFamily="18" charset="0"/>
                <a:cs typeface="Times New Roman" pitchFamily="18" charset="0"/>
                <a:sym typeface="Wingdings" pitchFamily="2" charset="2"/>
              </a:rPr>
              <a:t> Pa): Je téměř nezávislý na čase. Mění se s nadmořskou výškou nebo při změně počasí.</a:t>
            </a:r>
          </a:p>
          <a:p>
            <a:pPr lvl="1">
              <a:lnSpc>
                <a:spcPct val="90000"/>
              </a:lnSpc>
            </a:pPr>
            <a:r>
              <a:rPr lang="cs-CZ" sz="2400" dirty="0">
                <a:latin typeface="Times New Roman" pitchFamily="18" charset="0"/>
                <a:cs typeface="Times New Roman" pitchFamily="18" charset="0"/>
                <a:sym typeface="Wingdings" pitchFamily="2" charset="2"/>
              </a:rPr>
              <a:t>Akustický tlak (p</a:t>
            </a:r>
            <a:r>
              <a:rPr lang="cs-CZ" sz="2400" baseline="-25000" dirty="0">
                <a:latin typeface="Times New Roman" pitchFamily="18" charset="0"/>
                <a:cs typeface="Times New Roman" pitchFamily="18" charset="0"/>
                <a:sym typeface="Wingdings" pitchFamily="2" charset="2"/>
              </a:rPr>
              <a:t>a</a:t>
            </a:r>
            <a:r>
              <a:rPr lang="cs-CZ" sz="2400" dirty="0">
                <a:latin typeface="Times New Roman" pitchFamily="18" charset="0"/>
                <a:cs typeface="Times New Roman" pitchFamily="18" charset="0"/>
                <a:sym typeface="Wingdings" pitchFamily="2" charset="2"/>
              </a:rPr>
              <a:t>~10</a:t>
            </a:r>
            <a:r>
              <a:rPr lang="cs-CZ" sz="2400" baseline="30000" dirty="0">
                <a:latin typeface="Times New Roman" pitchFamily="18" charset="0"/>
                <a:cs typeface="Times New Roman" pitchFamily="18" charset="0"/>
                <a:sym typeface="Wingdings" pitchFamily="2" charset="2"/>
              </a:rPr>
              <a:t>-5</a:t>
            </a:r>
            <a:r>
              <a:rPr lang="cs-CZ" sz="2400" dirty="0">
                <a:latin typeface="Times New Roman" pitchFamily="18" charset="0"/>
                <a:cs typeface="Times New Roman" pitchFamily="18" charset="0"/>
                <a:sym typeface="Wingdings" pitchFamily="2" charset="2"/>
              </a:rPr>
              <a:t>-10</a:t>
            </a:r>
            <a:r>
              <a:rPr lang="cs-CZ" sz="2400" baseline="30000" dirty="0">
                <a:latin typeface="Times New Roman" pitchFamily="18" charset="0"/>
                <a:cs typeface="Times New Roman" pitchFamily="18" charset="0"/>
                <a:sym typeface="Wingdings" pitchFamily="2" charset="2"/>
              </a:rPr>
              <a:t>2</a:t>
            </a:r>
            <a:r>
              <a:rPr lang="cs-CZ" sz="2400" dirty="0">
                <a:latin typeface="Times New Roman" pitchFamily="18" charset="0"/>
                <a:cs typeface="Times New Roman" pitchFamily="18" charset="0"/>
                <a:sym typeface="Wingdings" pitchFamily="2" charset="2"/>
              </a:rPr>
              <a:t> Pa): Představuje časově proměnnou složku, která popisuje zvukové vlny.</a:t>
            </a:r>
            <a:endParaRPr lang="cs-CZ" sz="2400" dirty="0"/>
          </a:p>
        </p:txBody>
      </p:sp>
      <p:grpSp>
        <p:nvGrpSpPr>
          <p:cNvPr id="4" name="Skupina 3"/>
          <p:cNvGrpSpPr/>
          <p:nvPr/>
        </p:nvGrpSpPr>
        <p:grpSpPr>
          <a:xfrm>
            <a:off x="2771800" y="4648126"/>
            <a:ext cx="4964828" cy="1445170"/>
            <a:chOff x="434764" y="3711862"/>
            <a:chExt cx="4964828" cy="1445170"/>
          </a:xfrm>
        </p:grpSpPr>
        <p:sp>
          <p:nvSpPr>
            <p:cNvPr id="5" name="Volný tvar 4"/>
            <p:cNvSpPr/>
            <p:nvPr/>
          </p:nvSpPr>
          <p:spPr>
            <a:xfrm>
              <a:off x="899592" y="3999618"/>
              <a:ext cx="4457700" cy="792292"/>
            </a:xfrm>
            <a:custGeom>
              <a:avLst/>
              <a:gdLst>
                <a:gd name="connsiteX0" fmla="*/ 0 w 4457700"/>
                <a:gd name="connsiteY0" fmla="*/ 585082 h 792292"/>
                <a:gd name="connsiteX1" fmla="*/ 139700 w 4457700"/>
                <a:gd name="connsiteY1" fmla="*/ 216782 h 792292"/>
                <a:gd name="connsiteX2" fmla="*/ 317500 w 4457700"/>
                <a:gd name="connsiteY2" fmla="*/ 762882 h 792292"/>
                <a:gd name="connsiteX3" fmla="*/ 419100 w 4457700"/>
                <a:gd name="connsiteY3" fmla="*/ 38982 h 792292"/>
                <a:gd name="connsiteX4" fmla="*/ 533400 w 4457700"/>
                <a:gd name="connsiteY4" fmla="*/ 521582 h 792292"/>
                <a:gd name="connsiteX5" fmla="*/ 723900 w 4457700"/>
                <a:gd name="connsiteY5" fmla="*/ 204082 h 792292"/>
                <a:gd name="connsiteX6" fmla="*/ 889000 w 4457700"/>
                <a:gd name="connsiteY6" fmla="*/ 775582 h 792292"/>
                <a:gd name="connsiteX7" fmla="*/ 1016000 w 4457700"/>
                <a:gd name="connsiteY7" fmla="*/ 191382 h 792292"/>
                <a:gd name="connsiteX8" fmla="*/ 1206500 w 4457700"/>
                <a:gd name="connsiteY8" fmla="*/ 483482 h 792292"/>
                <a:gd name="connsiteX9" fmla="*/ 1346200 w 4457700"/>
                <a:gd name="connsiteY9" fmla="*/ 788282 h 792292"/>
                <a:gd name="connsiteX10" fmla="*/ 1485900 w 4457700"/>
                <a:gd name="connsiteY10" fmla="*/ 254882 h 792292"/>
                <a:gd name="connsiteX11" fmla="*/ 1562100 w 4457700"/>
                <a:gd name="connsiteY11" fmla="*/ 432682 h 792292"/>
                <a:gd name="connsiteX12" fmla="*/ 1663700 w 4457700"/>
                <a:gd name="connsiteY12" fmla="*/ 699382 h 792292"/>
                <a:gd name="connsiteX13" fmla="*/ 1714500 w 4457700"/>
                <a:gd name="connsiteY13" fmla="*/ 89782 h 792292"/>
                <a:gd name="connsiteX14" fmla="*/ 1905000 w 4457700"/>
                <a:gd name="connsiteY14" fmla="*/ 394582 h 792292"/>
                <a:gd name="connsiteX15" fmla="*/ 2070100 w 4457700"/>
                <a:gd name="connsiteY15" fmla="*/ 140582 h 792292"/>
                <a:gd name="connsiteX16" fmla="*/ 2171700 w 4457700"/>
                <a:gd name="connsiteY16" fmla="*/ 635882 h 792292"/>
                <a:gd name="connsiteX17" fmla="*/ 2336800 w 4457700"/>
                <a:gd name="connsiteY17" fmla="*/ 267582 h 792292"/>
                <a:gd name="connsiteX18" fmla="*/ 2476500 w 4457700"/>
                <a:gd name="connsiteY18" fmla="*/ 724782 h 792292"/>
                <a:gd name="connsiteX19" fmla="*/ 2667000 w 4457700"/>
                <a:gd name="connsiteY19" fmla="*/ 127882 h 792292"/>
                <a:gd name="connsiteX20" fmla="*/ 2794000 w 4457700"/>
                <a:gd name="connsiteY20" fmla="*/ 508882 h 792292"/>
                <a:gd name="connsiteX21" fmla="*/ 3009900 w 4457700"/>
                <a:gd name="connsiteY21" fmla="*/ 882 h 792292"/>
                <a:gd name="connsiteX22" fmla="*/ 3073400 w 4457700"/>
                <a:gd name="connsiteY22" fmla="*/ 381882 h 792292"/>
                <a:gd name="connsiteX23" fmla="*/ 3238500 w 4457700"/>
                <a:gd name="connsiteY23" fmla="*/ 216782 h 792292"/>
                <a:gd name="connsiteX24" fmla="*/ 3365500 w 4457700"/>
                <a:gd name="connsiteY24" fmla="*/ 686682 h 792292"/>
                <a:gd name="connsiteX25" fmla="*/ 3505200 w 4457700"/>
                <a:gd name="connsiteY25" fmla="*/ 445382 h 792292"/>
                <a:gd name="connsiteX26" fmla="*/ 3657600 w 4457700"/>
                <a:gd name="connsiteY26" fmla="*/ 559682 h 792292"/>
                <a:gd name="connsiteX27" fmla="*/ 3721100 w 4457700"/>
                <a:gd name="connsiteY27" fmla="*/ 127882 h 792292"/>
                <a:gd name="connsiteX28" fmla="*/ 3848100 w 4457700"/>
                <a:gd name="connsiteY28" fmla="*/ 661282 h 792292"/>
                <a:gd name="connsiteX29" fmla="*/ 3975100 w 4457700"/>
                <a:gd name="connsiteY29" fmla="*/ 356482 h 792292"/>
                <a:gd name="connsiteX30" fmla="*/ 4127500 w 4457700"/>
                <a:gd name="connsiteY30" fmla="*/ 521582 h 792292"/>
                <a:gd name="connsiteX31" fmla="*/ 4279900 w 4457700"/>
                <a:gd name="connsiteY31" fmla="*/ 153282 h 792292"/>
                <a:gd name="connsiteX32" fmla="*/ 4457700 w 4457700"/>
                <a:gd name="connsiteY32" fmla="*/ 483482 h 7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457700" h="792292">
                  <a:moveTo>
                    <a:pt x="0" y="585082"/>
                  </a:moveTo>
                  <a:cubicBezTo>
                    <a:pt x="43391" y="386115"/>
                    <a:pt x="86783" y="187149"/>
                    <a:pt x="139700" y="216782"/>
                  </a:cubicBezTo>
                  <a:cubicBezTo>
                    <a:pt x="192617" y="246415"/>
                    <a:pt x="270933" y="792515"/>
                    <a:pt x="317500" y="762882"/>
                  </a:cubicBezTo>
                  <a:cubicBezTo>
                    <a:pt x="364067" y="733249"/>
                    <a:pt x="383117" y="79199"/>
                    <a:pt x="419100" y="38982"/>
                  </a:cubicBezTo>
                  <a:cubicBezTo>
                    <a:pt x="455083" y="-1235"/>
                    <a:pt x="482600" y="494065"/>
                    <a:pt x="533400" y="521582"/>
                  </a:cubicBezTo>
                  <a:cubicBezTo>
                    <a:pt x="584200" y="549099"/>
                    <a:pt x="664633" y="161749"/>
                    <a:pt x="723900" y="204082"/>
                  </a:cubicBezTo>
                  <a:cubicBezTo>
                    <a:pt x="783167" y="246415"/>
                    <a:pt x="840317" y="777699"/>
                    <a:pt x="889000" y="775582"/>
                  </a:cubicBezTo>
                  <a:cubicBezTo>
                    <a:pt x="937683" y="773465"/>
                    <a:pt x="963083" y="240065"/>
                    <a:pt x="1016000" y="191382"/>
                  </a:cubicBezTo>
                  <a:cubicBezTo>
                    <a:pt x="1068917" y="142699"/>
                    <a:pt x="1151467" y="383999"/>
                    <a:pt x="1206500" y="483482"/>
                  </a:cubicBezTo>
                  <a:cubicBezTo>
                    <a:pt x="1261533" y="582965"/>
                    <a:pt x="1299633" y="826382"/>
                    <a:pt x="1346200" y="788282"/>
                  </a:cubicBezTo>
                  <a:cubicBezTo>
                    <a:pt x="1392767" y="750182"/>
                    <a:pt x="1449917" y="314149"/>
                    <a:pt x="1485900" y="254882"/>
                  </a:cubicBezTo>
                  <a:cubicBezTo>
                    <a:pt x="1521883" y="195615"/>
                    <a:pt x="1532467" y="358599"/>
                    <a:pt x="1562100" y="432682"/>
                  </a:cubicBezTo>
                  <a:cubicBezTo>
                    <a:pt x="1591733" y="506765"/>
                    <a:pt x="1638300" y="756532"/>
                    <a:pt x="1663700" y="699382"/>
                  </a:cubicBezTo>
                  <a:cubicBezTo>
                    <a:pt x="1689100" y="642232"/>
                    <a:pt x="1674283" y="140582"/>
                    <a:pt x="1714500" y="89782"/>
                  </a:cubicBezTo>
                  <a:cubicBezTo>
                    <a:pt x="1754717" y="38982"/>
                    <a:pt x="1845733" y="386115"/>
                    <a:pt x="1905000" y="394582"/>
                  </a:cubicBezTo>
                  <a:cubicBezTo>
                    <a:pt x="1964267" y="403049"/>
                    <a:pt x="2025650" y="100365"/>
                    <a:pt x="2070100" y="140582"/>
                  </a:cubicBezTo>
                  <a:cubicBezTo>
                    <a:pt x="2114550" y="180799"/>
                    <a:pt x="2127250" y="614715"/>
                    <a:pt x="2171700" y="635882"/>
                  </a:cubicBezTo>
                  <a:cubicBezTo>
                    <a:pt x="2216150" y="657049"/>
                    <a:pt x="2286000" y="252765"/>
                    <a:pt x="2336800" y="267582"/>
                  </a:cubicBezTo>
                  <a:cubicBezTo>
                    <a:pt x="2387600" y="282399"/>
                    <a:pt x="2421467" y="748065"/>
                    <a:pt x="2476500" y="724782"/>
                  </a:cubicBezTo>
                  <a:cubicBezTo>
                    <a:pt x="2531533" y="701499"/>
                    <a:pt x="2614083" y="163865"/>
                    <a:pt x="2667000" y="127882"/>
                  </a:cubicBezTo>
                  <a:cubicBezTo>
                    <a:pt x="2719917" y="91899"/>
                    <a:pt x="2736850" y="530049"/>
                    <a:pt x="2794000" y="508882"/>
                  </a:cubicBezTo>
                  <a:cubicBezTo>
                    <a:pt x="2851150" y="487715"/>
                    <a:pt x="2963333" y="22049"/>
                    <a:pt x="3009900" y="882"/>
                  </a:cubicBezTo>
                  <a:cubicBezTo>
                    <a:pt x="3056467" y="-20285"/>
                    <a:pt x="3035300" y="345899"/>
                    <a:pt x="3073400" y="381882"/>
                  </a:cubicBezTo>
                  <a:cubicBezTo>
                    <a:pt x="3111500" y="417865"/>
                    <a:pt x="3189817" y="165982"/>
                    <a:pt x="3238500" y="216782"/>
                  </a:cubicBezTo>
                  <a:cubicBezTo>
                    <a:pt x="3287183" y="267582"/>
                    <a:pt x="3321050" y="648582"/>
                    <a:pt x="3365500" y="686682"/>
                  </a:cubicBezTo>
                  <a:cubicBezTo>
                    <a:pt x="3409950" y="724782"/>
                    <a:pt x="3456517" y="466549"/>
                    <a:pt x="3505200" y="445382"/>
                  </a:cubicBezTo>
                  <a:cubicBezTo>
                    <a:pt x="3553883" y="424215"/>
                    <a:pt x="3621617" y="612599"/>
                    <a:pt x="3657600" y="559682"/>
                  </a:cubicBezTo>
                  <a:cubicBezTo>
                    <a:pt x="3693583" y="506765"/>
                    <a:pt x="3689350" y="110949"/>
                    <a:pt x="3721100" y="127882"/>
                  </a:cubicBezTo>
                  <a:cubicBezTo>
                    <a:pt x="3752850" y="144815"/>
                    <a:pt x="3805767" y="623182"/>
                    <a:pt x="3848100" y="661282"/>
                  </a:cubicBezTo>
                  <a:cubicBezTo>
                    <a:pt x="3890433" y="699382"/>
                    <a:pt x="3928533" y="379765"/>
                    <a:pt x="3975100" y="356482"/>
                  </a:cubicBezTo>
                  <a:cubicBezTo>
                    <a:pt x="4021667" y="333199"/>
                    <a:pt x="4076700" y="555449"/>
                    <a:pt x="4127500" y="521582"/>
                  </a:cubicBezTo>
                  <a:cubicBezTo>
                    <a:pt x="4178300" y="487715"/>
                    <a:pt x="4224867" y="159632"/>
                    <a:pt x="4279900" y="153282"/>
                  </a:cubicBezTo>
                  <a:cubicBezTo>
                    <a:pt x="4334933" y="146932"/>
                    <a:pt x="4396316" y="315207"/>
                    <a:pt x="4457700" y="483482"/>
                  </a:cubicBezTo>
                </a:path>
              </a:pathLst>
            </a:cu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cxnSp>
          <p:nvCxnSpPr>
            <p:cNvPr id="6" name="Přímá spojnice se šipkou 5"/>
            <p:cNvCxnSpPr/>
            <p:nvPr/>
          </p:nvCxnSpPr>
          <p:spPr>
            <a:xfrm flipV="1">
              <a:off x="899592" y="3717032"/>
              <a:ext cx="0" cy="1440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899592" y="5157032"/>
              <a:ext cx="4500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a:endCxn id="5" idx="32"/>
            </p:cNvCxnSpPr>
            <p:nvPr/>
          </p:nvCxnSpPr>
          <p:spPr>
            <a:xfrm>
              <a:off x="899592" y="4437032"/>
              <a:ext cx="4500000" cy="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34764" y="4252366"/>
              <a:ext cx="426720" cy="369332"/>
            </a:xfrm>
            <a:prstGeom prst="rect">
              <a:avLst/>
            </a:prstGeom>
            <a:noFill/>
          </p:spPr>
          <p:txBody>
            <a:bodyPr wrap="none" rtlCol="0">
              <a:spAutoFit/>
            </a:bodyPr>
            <a:lstStyle/>
            <a:p>
              <a:r>
                <a:rPr lang="cs-CZ" dirty="0">
                  <a:solidFill>
                    <a:srgbClr val="FF0000"/>
                  </a:solidFill>
                  <a:latin typeface="Verdana" pitchFamily="34" charset="0"/>
                  <a:ea typeface="Verdana" pitchFamily="34" charset="0"/>
                  <a:cs typeface="Verdana" pitchFamily="34" charset="0"/>
                </a:rPr>
                <a:t>p</a:t>
              </a:r>
              <a:r>
                <a:rPr lang="cs-CZ" baseline="-25000" dirty="0">
                  <a:solidFill>
                    <a:srgbClr val="FF0000"/>
                  </a:solidFill>
                  <a:latin typeface="Verdana" pitchFamily="34" charset="0"/>
                  <a:ea typeface="Verdana" pitchFamily="34" charset="0"/>
                  <a:cs typeface="Verdana" pitchFamily="34" charset="0"/>
                </a:rPr>
                <a:t>0</a:t>
              </a:r>
            </a:p>
          </p:txBody>
        </p:sp>
        <p:sp>
          <p:nvSpPr>
            <p:cNvPr id="10" name="TextovéPole 9"/>
            <p:cNvSpPr txBox="1"/>
            <p:nvPr/>
          </p:nvSpPr>
          <p:spPr>
            <a:xfrm>
              <a:off x="1691680" y="3711862"/>
              <a:ext cx="941283" cy="369332"/>
            </a:xfrm>
            <a:prstGeom prst="rect">
              <a:avLst/>
            </a:prstGeom>
            <a:noFill/>
          </p:spPr>
          <p:txBody>
            <a:bodyPr wrap="none" rtlCol="0">
              <a:spAutoFit/>
            </a:bodyPr>
            <a:lstStyle/>
            <a:p>
              <a:r>
                <a:rPr lang="cs-CZ" dirty="0" err="1">
                  <a:solidFill>
                    <a:srgbClr val="0070C0"/>
                  </a:solidFill>
                  <a:latin typeface="Verdana" pitchFamily="34" charset="0"/>
                  <a:ea typeface="Verdana" pitchFamily="34" charset="0"/>
                  <a:cs typeface="Verdana" pitchFamily="34" charset="0"/>
                </a:rPr>
                <a:t>p</a:t>
              </a:r>
              <a:r>
                <a:rPr lang="cs-CZ" baseline="-25000" dirty="0" err="1">
                  <a:solidFill>
                    <a:srgbClr val="0070C0"/>
                  </a:solidFill>
                  <a:latin typeface="Verdana" pitchFamily="34" charset="0"/>
                  <a:ea typeface="Verdana" pitchFamily="34" charset="0"/>
                  <a:cs typeface="Verdana" pitchFamily="34" charset="0"/>
                </a:rPr>
                <a:t>a</a:t>
              </a:r>
              <a:r>
                <a:rPr lang="cs-CZ" dirty="0">
                  <a:solidFill>
                    <a:srgbClr val="0070C0"/>
                  </a:solidFill>
                  <a:latin typeface="Verdana" pitchFamily="34" charset="0"/>
                  <a:ea typeface="Verdana" pitchFamily="34" charset="0"/>
                  <a:cs typeface="Verdana" pitchFamily="34" charset="0"/>
                </a:rPr>
                <a:t>(</a:t>
              </a:r>
              <a:r>
                <a:rPr lang="cs-CZ" dirty="0" err="1">
                  <a:solidFill>
                    <a:srgbClr val="0070C0"/>
                  </a:solidFill>
                  <a:latin typeface="Verdana" pitchFamily="34" charset="0"/>
                  <a:ea typeface="Verdana" pitchFamily="34" charset="0"/>
                  <a:cs typeface="Verdana" pitchFamily="34" charset="0"/>
                </a:rPr>
                <a:t>x,t</a:t>
              </a:r>
              <a:r>
                <a:rPr lang="cs-CZ" dirty="0">
                  <a:solidFill>
                    <a:srgbClr val="0070C0"/>
                  </a:solidFill>
                  <a:latin typeface="Verdana" pitchFamily="34" charset="0"/>
                  <a:ea typeface="Verdana" pitchFamily="34" charset="0"/>
                  <a:cs typeface="Verdana" pitchFamily="34" charset="0"/>
                </a:rPr>
                <a:t>)</a:t>
              </a:r>
              <a:endParaRPr lang="cs-CZ" baseline="-25000" dirty="0">
                <a:solidFill>
                  <a:srgbClr val="0070C0"/>
                </a:solidFill>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99434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r="-2087"/>
            </a:stretch>
          </a:blipFill>
        </p:spPr>
        <p:txBody>
          <a:bodyPr/>
          <a:lstStyle/>
          <a:p>
            <a:r>
              <a:rPr lang="cs-CZ">
                <a:noFill/>
              </a:rPr>
              <a:t> </a:t>
            </a:r>
          </a:p>
        </p:txBody>
      </p:sp>
      <p:sp>
        <p:nvSpPr>
          <p:cNvPr id="2" name="Nadpis 1"/>
          <p:cNvSpPr>
            <a:spLocks noGrp="1"/>
          </p:cNvSpPr>
          <p:nvPr>
            <p:ph type="title"/>
          </p:nvPr>
        </p:nvSpPr>
        <p:spPr/>
        <p:txBody>
          <a:bodyPr/>
          <a:lstStyle/>
          <a:p>
            <a:r>
              <a:rPr lang="cs-CZ" sz="4000" dirty="0"/>
              <a:t>Rychlost šíření zvuku</a:t>
            </a:r>
          </a:p>
        </p:txBody>
      </p:sp>
      <p:sp>
        <p:nvSpPr>
          <p:cNvPr id="10" name="TextovéPole 9"/>
          <p:cNvSpPr txBox="1"/>
          <p:nvPr/>
        </p:nvSpPr>
        <p:spPr>
          <a:xfrm>
            <a:off x="2195736" y="6211669"/>
            <a:ext cx="6696744" cy="646331"/>
          </a:xfrm>
          <a:prstGeom prst="rect">
            <a:avLst/>
          </a:prstGeom>
          <a:noFill/>
        </p:spPr>
        <p:txBody>
          <a:bodyPr wrap="square" rtlCol="0">
            <a:spAutoFit/>
          </a:bodyPr>
          <a:lstStyle/>
          <a:p>
            <a:r>
              <a:rPr lang="cs-CZ" dirty="0"/>
              <a:t>Dále bude objasněno, co se tímto „vzorcem“ myslí – je to různé pro různé fáze látek</a:t>
            </a:r>
            <a:endParaRPr lang="en-GB" dirty="0"/>
          </a:p>
        </p:txBody>
      </p:sp>
    </p:spTree>
    <p:extLst>
      <p:ext uri="{BB962C8B-B14F-4D97-AF65-F5344CB8AC3E}">
        <p14:creationId xmlns:p14="http://schemas.microsoft.com/office/powerpoint/2010/main" val="385286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Rychlost šíření zvuku</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Setrvačnost prostředí je spjata s hmotností, tj. s délkovou (dráty, struny), plošnou (membrány, desky) nebo objemovou hustotou prostředí. Pružnost prostředí souvisí  s možností vytvořit v něm působením nějaké síly napětí.</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Obecně platí, že čím silnější jsou vzájemné vazby mezi částicemi prostředí (tj. čím je prostředí pevnější a hustější), tím vyšší je v něm rychlost šíření (ultra)zvuku.</a:t>
            </a:r>
          </a:p>
        </p:txBody>
      </p:sp>
    </p:spTree>
    <p:extLst>
      <p:ext uri="{BB962C8B-B14F-4D97-AF65-F5344CB8AC3E}">
        <p14:creationId xmlns:p14="http://schemas.microsoft.com/office/powerpoint/2010/main" val="372884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Rychlost šíření zvuku</a:t>
            </a:r>
          </a:p>
        </p:txBody>
      </p:sp>
      <p:sp>
        <p:nvSpPr>
          <p:cNvPr id="3" name="Zástupný symbol pro obsah 2"/>
          <p:cNvSpPr>
            <a:spLocks noGrp="1"/>
          </p:cNvSpPr>
          <p:nvPr>
            <p:ph idx="1"/>
          </p:nvPr>
        </p:nvSpPr>
        <p:spPr/>
        <p:txBody>
          <a:bodyPr>
            <a:noAutofit/>
          </a:bodyPr>
          <a:lstStyle/>
          <a:p>
            <a:pPr algn="just"/>
            <a:r>
              <a:rPr lang="cs-CZ" altLang="cs-CZ" sz="2400" dirty="0">
                <a:latin typeface="Times New Roman" pitchFamily="18" charset="0"/>
                <a:cs typeface="Times New Roman" pitchFamily="18" charset="0"/>
              </a:rPr>
              <a:t>Hustota vody je až 1000x větší než vzduchu. Kdyby o rychlosti zvuku rozhodovala jen hustota, šířil by se zvuk ve vodě asi 30x pomaleji než ve vzduchu. Ve skutečnosti je ve vodě zvuk 4x rychlejší než ve vzduchu, proto by měl být modul pružnosti vody více než 10000x větší než vzduchu. Tak tomu skutečně je – voda je mnohem hůř stlačitelná než vzduch.</a:t>
            </a:r>
          </a:p>
        </p:txBody>
      </p:sp>
      <p:pic>
        <p:nvPicPr>
          <p:cNvPr id="4"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r="568"/>
          <a:stretch>
            <a:fillRect/>
          </a:stretch>
        </p:blipFill>
        <p:spPr bwMode="auto">
          <a:xfrm>
            <a:off x="1979712" y="4582292"/>
            <a:ext cx="7056784" cy="215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5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Druhy vln</a:t>
            </a:r>
          </a:p>
        </p:txBody>
      </p:sp>
      <p:sp>
        <p:nvSpPr>
          <p:cNvPr id="3" name="Zástupný symbol pro obsah 2"/>
          <p:cNvSpPr>
            <a:spLocks noGrp="1"/>
          </p:cNvSpPr>
          <p:nvPr>
            <p:ph idx="1"/>
          </p:nvPr>
        </p:nvSpPr>
        <p:spPr/>
        <p:txBody>
          <a:bodyPr>
            <a:normAutofit/>
          </a:bodyPr>
          <a:lstStyle/>
          <a:p>
            <a:pPr>
              <a:lnSpc>
                <a:spcPct val="90000"/>
              </a:lnSpc>
            </a:pPr>
            <a:r>
              <a:rPr lang="cs-CZ" sz="2800" b="1" dirty="0">
                <a:latin typeface="Times New Roman" pitchFamily="18" charset="0"/>
                <a:cs typeface="Times New Roman" pitchFamily="18" charset="0"/>
              </a:rPr>
              <a:t>Mechanické vlny</a:t>
            </a:r>
            <a:r>
              <a:rPr lang="cs-CZ" sz="2800" dirty="0">
                <a:latin typeface="Times New Roman" pitchFamily="18" charset="0"/>
                <a:cs typeface="Times New Roman" pitchFamily="18" charset="0"/>
              </a:rPr>
              <a:t>: Vznikají a šíří se pouze v hmotném prostředí. Jejich popis vychází z Newtonových zákonů mechaniky.</a:t>
            </a: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Elektromagnetické vlny</a:t>
            </a:r>
            <a:r>
              <a:rPr lang="cs-CZ" sz="2800" dirty="0">
                <a:latin typeface="Times New Roman" pitchFamily="18" charset="0"/>
                <a:cs typeface="Times New Roman" pitchFamily="18" charset="0"/>
              </a:rPr>
              <a:t>: Nejsou vázány pouze na hmotné prostředí. Mohou se šířit i ve vakuu.</a:t>
            </a: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de </a:t>
            </a:r>
            <a:r>
              <a:rPr lang="cs-CZ" sz="2800" b="1" dirty="0" err="1">
                <a:latin typeface="Times New Roman" pitchFamily="18" charset="0"/>
                <a:cs typeface="Times New Roman" pitchFamily="18" charset="0"/>
              </a:rPr>
              <a:t>Broglieho</a:t>
            </a:r>
            <a:r>
              <a:rPr lang="cs-CZ" sz="2800" b="1" dirty="0">
                <a:latin typeface="Times New Roman" pitchFamily="18" charset="0"/>
                <a:cs typeface="Times New Roman" pitchFamily="18" charset="0"/>
              </a:rPr>
              <a:t> vlny</a:t>
            </a:r>
            <a:r>
              <a:rPr lang="cs-CZ" sz="2800" dirty="0">
                <a:latin typeface="Times New Roman" pitchFamily="18" charset="0"/>
                <a:cs typeface="Times New Roman" pitchFamily="18" charset="0"/>
              </a:rPr>
              <a:t>: Částice hmoty se chovají jako vlny. K pochopení je nutná znalost kvantové fyziky.</a:t>
            </a:r>
          </a:p>
        </p:txBody>
      </p:sp>
    </p:spTree>
    <p:extLst>
      <p:ext uri="{BB962C8B-B14F-4D97-AF65-F5344CB8AC3E}">
        <p14:creationId xmlns:p14="http://schemas.microsoft.com/office/powerpoint/2010/main" val="3643845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Šíření zvuku v plynech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Při rychlém zhušťování a zřeďování vzduchu nedochází k výměně tepelné energie s okolními vrstvami vzduchu. Akustické stlačování vzduchu je tedy adiabatický děj popsaný stavovou rovnicí:</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000" i="1">
                          <a:latin typeface="Cambria Math"/>
                        </a:rPr>
                        <m:t>𝑝</m:t>
                      </m:r>
                      <m:sSup>
                        <m:sSupPr>
                          <m:ctrlPr>
                            <a:rPr lang="cs-CZ" sz="2000" i="1">
                              <a:latin typeface="Cambria Math" panose="02040503050406030204" pitchFamily="18" charset="0"/>
                            </a:rPr>
                          </m:ctrlPr>
                        </m:sSupPr>
                        <m:e>
                          <m:r>
                            <a:rPr lang="cs-CZ" sz="2000" i="1">
                              <a:latin typeface="Cambria Math"/>
                            </a:rPr>
                            <m:t>𝑉</m:t>
                          </m:r>
                        </m:e>
                        <m:sup>
                          <m:r>
                            <a:rPr lang="cs-CZ" sz="2000" i="1">
                              <a:latin typeface="Cambria Math"/>
                              <a:ea typeface="Cambria Math"/>
                            </a:rPr>
                            <m:t>𝜅</m:t>
                          </m:r>
                        </m:sup>
                      </m:sSup>
                      <m:r>
                        <a:rPr lang="cs-CZ" sz="2000" i="1">
                          <a:latin typeface="Cambria Math"/>
                        </a:rPr>
                        <m:t>=</m:t>
                      </m:r>
                      <m:r>
                        <a:rPr lang="cs-CZ" sz="2000" i="1">
                          <a:latin typeface="Cambria Math"/>
                        </a:rPr>
                        <m:t>𝑘𝑜𝑛𝑠𝑡</m:t>
                      </m:r>
                      <m:r>
                        <a:rPr lang="cs-CZ" sz="2000" i="1">
                          <a:latin typeface="Cambria Math"/>
                        </a:rPr>
                        <m:t>.  → </m:t>
                      </m:r>
                      <m:r>
                        <a:rPr lang="cs-CZ" sz="2000" i="1">
                          <a:latin typeface="Cambria Math"/>
                          <a:ea typeface="Cambria Math"/>
                        </a:rPr>
                        <m:t>𝑝</m:t>
                      </m:r>
                      <m:sSup>
                        <m:sSupPr>
                          <m:ctrlPr>
                            <a:rPr lang="cs-CZ" sz="2000" i="1">
                              <a:latin typeface="Cambria Math" panose="02040503050406030204" pitchFamily="18" charset="0"/>
                              <a:ea typeface="Cambria Math"/>
                            </a:rPr>
                          </m:ctrlPr>
                        </m:sSupPr>
                        <m:e>
                          <m:d>
                            <m:dPr>
                              <m:ctrlPr>
                                <a:rPr lang="cs-CZ" sz="2000" i="1">
                                  <a:latin typeface="Cambria Math" panose="02040503050406030204" pitchFamily="18" charset="0"/>
                                  <a:ea typeface="Cambria Math"/>
                                </a:rPr>
                              </m:ctrlPr>
                            </m:dPr>
                            <m:e>
                              <m:f>
                                <m:fPr>
                                  <m:ctrlPr>
                                    <a:rPr lang="cs-CZ" sz="2000" i="1">
                                      <a:latin typeface="Cambria Math" panose="02040503050406030204" pitchFamily="18" charset="0"/>
                                      <a:ea typeface="Cambria Math"/>
                                    </a:rPr>
                                  </m:ctrlPr>
                                </m:fPr>
                                <m:num>
                                  <m:r>
                                    <a:rPr lang="cs-CZ" sz="2000" i="1">
                                      <a:latin typeface="Cambria Math"/>
                                      <a:ea typeface="Cambria Math"/>
                                    </a:rPr>
                                    <m:t>𝑚</m:t>
                                  </m:r>
                                </m:num>
                                <m:den>
                                  <m:r>
                                    <a:rPr lang="cs-CZ" sz="2000" i="1">
                                      <a:latin typeface="Cambria Math"/>
                                      <a:ea typeface="Cambria Math"/>
                                    </a:rPr>
                                    <m:t>𝜌</m:t>
                                  </m:r>
                                </m:den>
                              </m:f>
                            </m:e>
                          </m:d>
                        </m:e>
                        <m:sup>
                          <m:r>
                            <a:rPr lang="cs-CZ" sz="2000" i="1">
                              <a:latin typeface="Cambria Math"/>
                              <a:ea typeface="Cambria Math"/>
                            </a:rPr>
                            <m:t>𝜅</m:t>
                          </m:r>
                        </m:sup>
                      </m:sSup>
                      <m:r>
                        <a:rPr lang="cs-CZ" sz="2000" i="1">
                          <a:latin typeface="Cambria Math"/>
                          <a:ea typeface="Cambria Math"/>
                        </a:rPr>
                        <m:t>=</m:t>
                      </m:r>
                      <m:sSub>
                        <m:sSubPr>
                          <m:ctrlPr>
                            <a:rPr lang="cs-CZ" sz="2000" i="1">
                              <a:latin typeface="Cambria Math" panose="02040503050406030204" pitchFamily="18" charset="0"/>
                              <a:ea typeface="Cambria Math"/>
                            </a:rPr>
                          </m:ctrlPr>
                        </m:sSubPr>
                        <m:e>
                          <m:r>
                            <a:rPr lang="cs-CZ" sz="2000" i="1">
                              <a:latin typeface="Cambria Math"/>
                              <a:ea typeface="Cambria Math"/>
                            </a:rPr>
                            <m:t>𝑝</m:t>
                          </m:r>
                        </m:e>
                        <m:sub>
                          <m:r>
                            <a:rPr lang="cs-CZ" sz="2000" i="1">
                              <a:latin typeface="Cambria Math"/>
                              <a:ea typeface="Cambria Math"/>
                            </a:rPr>
                            <m:t>0</m:t>
                          </m:r>
                        </m:sub>
                      </m:sSub>
                      <m:sSup>
                        <m:sSupPr>
                          <m:ctrlPr>
                            <a:rPr lang="cs-CZ" sz="2000" i="1">
                              <a:latin typeface="Cambria Math" panose="02040503050406030204" pitchFamily="18" charset="0"/>
                              <a:ea typeface="Cambria Math"/>
                            </a:rPr>
                          </m:ctrlPr>
                        </m:sSupPr>
                        <m:e>
                          <m:d>
                            <m:dPr>
                              <m:ctrlPr>
                                <a:rPr lang="cs-CZ" sz="2000" i="1">
                                  <a:latin typeface="Cambria Math" panose="02040503050406030204" pitchFamily="18" charset="0"/>
                                  <a:ea typeface="Cambria Math"/>
                                </a:rPr>
                              </m:ctrlPr>
                            </m:dPr>
                            <m:e>
                              <m:f>
                                <m:fPr>
                                  <m:ctrlPr>
                                    <a:rPr lang="cs-CZ" sz="2000" i="1">
                                      <a:latin typeface="Cambria Math" panose="02040503050406030204" pitchFamily="18" charset="0"/>
                                      <a:ea typeface="Cambria Math"/>
                                    </a:rPr>
                                  </m:ctrlPr>
                                </m:fPr>
                                <m:num>
                                  <m:r>
                                    <a:rPr lang="cs-CZ" sz="2000" i="1">
                                      <a:latin typeface="Cambria Math"/>
                                      <a:ea typeface="Cambria Math"/>
                                    </a:rPr>
                                    <m:t>𝑚</m:t>
                                  </m:r>
                                </m:num>
                                <m:den>
                                  <m:sSub>
                                    <m:sSubPr>
                                      <m:ctrlPr>
                                        <a:rPr lang="cs-CZ" sz="2000" i="1">
                                          <a:latin typeface="Cambria Math" panose="02040503050406030204" pitchFamily="18" charset="0"/>
                                          <a:ea typeface="Cambria Math"/>
                                        </a:rPr>
                                      </m:ctrlPr>
                                    </m:sSubPr>
                                    <m:e>
                                      <m:r>
                                        <a:rPr lang="cs-CZ" sz="2000" i="1">
                                          <a:latin typeface="Cambria Math"/>
                                          <a:ea typeface="Cambria Math"/>
                                        </a:rPr>
                                        <m:t>𝜌</m:t>
                                      </m:r>
                                    </m:e>
                                    <m:sub>
                                      <m:r>
                                        <a:rPr lang="cs-CZ" sz="2000" i="1">
                                          <a:latin typeface="Cambria Math"/>
                                          <a:ea typeface="Cambria Math"/>
                                        </a:rPr>
                                        <m:t>0</m:t>
                                      </m:r>
                                    </m:sub>
                                  </m:sSub>
                                </m:den>
                              </m:f>
                            </m:e>
                          </m:d>
                        </m:e>
                        <m:sup>
                          <m:r>
                            <a:rPr lang="cs-CZ" sz="2000" i="1">
                              <a:latin typeface="Cambria Math"/>
                              <a:ea typeface="Cambria Math"/>
                            </a:rPr>
                            <m:t>𝜅</m:t>
                          </m:r>
                        </m:sup>
                      </m:sSup>
                      <m:r>
                        <a:rPr lang="cs-CZ" sz="2000" i="1">
                          <a:latin typeface="Cambria Math"/>
                          <a:ea typeface="Cambria Math"/>
                        </a:rPr>
                        <m:t> → </m:t>
                      </m:r>
                      <m:r>
                        <a:rPr lang="cs-CZ" sz="2000" i="1">
                          <a:latin typeface="Cambria Math"/>
                          <a:ea typeface="Cambria Math"/>
                        </a:rPr>
                        <m:t>𝑝</m:t>
                      </m:r>
                      <m:r>
                        <a:rPr lang="cs-CZ" sz="2000" i="1">
                          <a:latin typeface="Cambria Math"/>
                          <a:ea typeface="Cambria Math"/>
                        </a:rPr>
                        <m:t>=</m:t>
                      </m:r>
                      <m:sSub>
                        <m:sSubPr>
                          <m:ctrlPr>
                            <a:rPr lang="cs-CZ" sz="2000" i="1">
                              <a:latin typeface="Cambria Math" panose="02040503050406030204" pitchFamily="18" charset="0"/>
                              <a:ea typeface="Cambria Math"/>
                            </a:rPr>
                          </m:ctrlPr>
                        </m:sSubPr>
                        <m:e>
                          <m:r>
                            <a:rPr lang="cs-CZ" sz="2000" i="1">
                              <a:latin typeface="Cambria Math"/>
                              <a:ea typeface="Cambria Math"/>
                            </a:rPr>
                            <m:t>𝑝</m:t>
                          </m:r>
                        </m:e>
                        <m:sub>
                          <m:r>
                            <a:rPr lang="cs-CZ" sz="2000" i="1">
                              <a:latin typeface="Cambria Math"/>
                              <a:ea typeface="Cambria Math"/>
                            </a:rPr>
                            <m:t>0</m:t>
                          </m:r>
                        </m:sub>
                      </m:sSub>
                      <m:sSup>
                        <m:sSupPr>
                          <m:ctrlPr>
                            <a:rPr lang="cs-CZ" sz="2000" i="1">
                              <a:latin typeface="Cambria Math" panose="02040503050406030204" pitchFamily="18" charset="0"/>
                              <a:ea typeface="Cambria Math"/>
                            </a:rPr>
                          </m:ctrlPr>
                        </m:sSupPr>
                        <m:e>
                          <m:d>
                            <m:dPr>
                              <m:ctrlPr>
                                <a:rPr lang="cs-CZ" sz="2000" i="1">
                                  <a:latin typeface="Cambria Math" panose="02040503050406030204" pitchFamily="18" charset="0"/>
                                  <a:ea typeface="Cambria Math"/>
                                </a:rPr>
                              </m:ctrlPr>
                            </m:dPr>
                            <m:e>
                              <m:f>
                                <m:fPr>
                                  <m:ctrlPr>
                                    <a:rPr lang="cs-CZ" sz="2000" i="1">
                                      <a:latin typeface="Cambria Math" panose="02040503050406030204" pitchFamily="18" charset="0"/>
                                      <a:ea typeface="Cambria Math"/>
                                    </a:rPr>
                                  </m:ctrlPr>
                                </m:fPr>
                                <m:num>
                                  <m:r>
                                    <a:rPr lang="cs-CZ" sz="2000" i="1">
                                      <a:latin typeface="Cambria Math"/>
                                      <a:ea typeface="Cambria Math"/>
                                    </a:rPr>
                                    <m:t>𝜌</m:t>
                                  </m:r>
                                </m:num>
                                <m:den>
                                  <m:sSub>
                                    <m:sSubPr>
                                      <m:ctrlPr>
                                        <a:rPr lang="cs-CZ" sz="2000" i="1">
                                          <a:latin typeface="Cambria Math" panose="02040503050406030204" pitchFamily="18" charset="0"/>
                                          <a:ea typeface="Cambria Math"/>
                                        </a:rPr>
                                      </m:ctrlPr>
                                    </m:sSubPr>
                                    <m:e>
                                      <m:r>
                                        <a:rPr lang="cs-CZ" sz="2000" i="1">
                                          <a:latin typeface="Cambria Math"/>
                                          <a:ea typeface="Cambria Math"/>
                                        </a:rPr>
                                        <m:t>𝜌</m:t>
                                      </m:r>
                                    </m:e>
                                    <m:sub>
                                      <m:r>
                                        <a:rPr lang="cs-CZ" sz="2000" i="1">
                                          <a:latin typeface="Cambria Math"/>
                                          <a:ea typeface="Cambria Math"/>
                                        </a:rPr>
                                        <m:t>0</m:t>
                                      </m:r>
                                    </m:sub>
                                  </m:sSub>
                                </m:den>
                              </m:f>
                            </m:e>
                          </m:d>
                        </m:e>
                        <m:sup>
                          <m:r>
                            <a:rPr lang="cs-CZ" sz="2000" i="1">
                              <a:latin typeface="Cambria Math"/>
                              <a:ea typeface="Cambria Math"/>
                            </a:rPr>
                            <m:t>𝜅</m:t>
                          </m:r>
                        </m:sup>
                      </m:sSup>
                    </m:oMath>
                  </m:oMathPara>
                </a14:m>
                <a:endParaRPr lang="cs-CZ" sz="20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el-GR" sz="2800" dirty="0">
                    <a:latin typeface="Times New Roman" pitchFamily="18" charset="0"/>
                    <a:cs typeface="Times New Roman" pitchFamily="18" charset="0"/>
                  </a:rPr>
                  <a:t>κ</a:t>
                </a:r>
                <a:r>
                  <a:rPr lang="cs-CZ" sz="2800" dirty="0">
                    <a:latin typeface="Times New Roman" pitchFamily="18" charset="0"/>
                    <a:cs typeface="Times New Roman" pitchFamily="18" charset="0"/>
                  </a:rPr>
                  <a:t> je </a:t>
                </a:r>
                <a:r>
                  <a:rPr lang="cs-CZ" sz="2800" dirty="0" err="1">
                    <a:latin typeface="Times New Roman" pitchFamily="18" charset="0"/>
                    <a:cs typeface="Times New Roman" pitchFamily="18" charset="0"/>
                  </a:rPr>
                  <a:t>Poissonova</a:t>
                </a:r>
                <a:r>
                  <a:rPr lang="cs-CZ" sz="2800" dirty="0">
                    <a:latin typeface="Times New Roman" pitchFamily="18" charset="0"/>
                    <a:cs typeface="Times New Roman" pitchFamily="18" charset="0"/>
                  </a:rPr>
                  <a:t> konstanta, která má pro běžné plyny hodnotu </a:t>
                </a:r>
                <a14:m>
                  <m:oMath xmlns:m="http://schemas.openxmlformats.org/officeDocument/2006/math">
                    <m:r>
                      <a:rPr lang="cs-CZ" sz="2400" i="1">
                        <a:latin typeface="Cambria Math"/>
                        <a:ea typeface="Cambria Math"/>
                      </a:rPr>
                      <m:t>𝜅</m:t>
                    </m:r>
                    <m:r>
                      <a:rPr lang="cs-CZ" sz="2400" i="1">
                        <a:latin typeface="Cambria Math"/>
                        <a:ea typeface="Cambria Math"/>
                      </a:rPr>
                      <m:t>≈7/5≈1,4</m:t>
                    </m:r>
                  </m:oMath>
                </a14:m>
                <a:r>
                  <a:rPr lang="cs-CZ" sz="2800" dirty="0">
                    <a:latin typeface="Times New Roman" pitchFamily="18" charset="0"/>
                    <a:cs typeface="Times New Roman" pitchFamily="18" charset="0"/>
                  </a:rPr>
                  <a: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r="-2174"/>
                </a:stretch>
              </a:blipFill>
            </p:spPr>
            <p:txBody>
              <a:bodyPr/>
              <a:lstStyle/>
              <a:p>
                <a:r>
                  <a:rPr lang="cs-CZ">
                    <a:noFill/>
                  </a:rPr>
                  <a:t> </a:t>
                </a:r>
              </a:p>
            </p:txBody>
          </p:sp>
        </mc:Fallback>
      </mc:AlternateContent>
    </p:spTree>
    <p:extLst>
      <p:ext uri="{BB962C8B-B14F-4D97-AF65-F5344CB8AC3E}">
        <p14:creationId xmlns:p14="http://schemas.microsoft.com/office/powerpoint/2010/main" val="179095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Šíření zvuku v plynech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Pro rychlost zvuku v plynech potom platí:</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𝑐</m:t>
                      </m:r>
                      <m:r>
                        <a:rPr lang="cs-CZ" sz="2400" i="1">
                          <a:latin typeface="Cambria Math"/>
                        </a:rPr>
                        <m:t>=</m:t>
                      </m:r>
                      <m:rad>
                        <m:radPr>
                          <m:degHide m:val="on"/>
                          <m:ctrlPr>
                            <a:rPr lang="cs-CZ" sz="2400" i="1">
                              <a:latin typeface="Cambria Math" panose="02040503050406030204" pitchFamily="18" charset="0"/>
                            </a:rPr>
                          </m:ctrlPr>
                        </m:radPr>
                        <m:deg/>
                        <m:e>
                          <m:r>
                            <a:rPr lang="cs-CZ" sz="2400" i="1">
                              <a:latin typeface="Cambria Math"/>
                              <a:ea typeface="Cambria Math"/>
                            </a:rPr>
                            <m:t>𝜅</m:t>
                          </m:r>
                          <m:f>
                            <m:fPr>
                              <m:ctrlPr>
                                <a:rPr lang="cs-CZ" sz="2400" i="1">
                                  <a:latin typeface="Cambria Math" panose="02040503050406030204" pitchFamily="18" charset="0"/>
                                  <a:ea typeface="Cambria Math"/>
                                </a:rPr>
                              </m:ctrlPr>
                            </m:fPr>
                            <m:num>
                              <m:sSub>
                                <m:sSubPr>
                                  <m:ctrlPr>
                                    <a:rPr lang="cs-CZ" sz="2400" i="1">
                                      <a:latin typeface="Cambria Math" panose="02040503050406030204" pitchFamily="18" charset="0"/>
                                      <a:ea typeface="Cambria Math"/>
                                    </a:rPr>
                                  </m:ctrlPr>
                                </m:sSubPr>
                                <m:e>
                                  <m:r>
                                    <a:rPr lang="cs-CZ" sz="2400" i="1">
                                      <a:latin typeface="Cambria Math"/>
                                      <a:ea typeface="Cambria Math"/>
                                    </a:rPr>
                                    <m:t>𝑝</m:t>
                                  </m:r>
                                </m:e>
                                <m:sub>
                                  <m:r>
                                    <a:rPr lang="cs-CZ" sz="2400" i="1">
                                      <a:latin typeface="Cambria Math"/>
                                      <a:ea typeface="Cambria Math"/>
                                    </a:rPr>
                                    <m:t>0</m:t>
                                  </m:r>
                                </m:sub>
                              </m:sSub>
                            </m:num>
                            <m:den>
                              <m:sSub>
                                <m:sSubPr>
                                  <m:ctrlPr>
                                    <a:rPr lang="cs-CZ" sz="2400" i="1">
                                      <a:latin typeface="Cambria Math" panose="02040503050406030204" pitchFamily="18" charset="0"/>
                                      <a:ea typeface="Cambria Math"/>
                                    </a:rPr>
                                  </m:ctrlPr>
                                </m:sSubPr>
                                <m:e>
                                  <m:r>
                                    <a:rPr lang="cs-CZ" sz="2400" i="1">
                                      <a:latin typeface="Cambria Math"/>
                                      <a:ea typeface="Cambria Math"/>
                                    </a:rPr>
                                    <m:t>𝜌</m:t>
                                  </m:r>
                                </m:e>
                                <m:sub>
                                  <m:r>
                                    <a:rPr lang="cs-CZ" sz="2400" i="1">
                                      <a:latin typeface="Cambria Math"/>
                                      <a:ea typeface="Cambria Math"/>
                                    </a:rPr>
                                    <m:t>0</m:t>
                                  </m:r>
                                </m:sub>
                              </m:sSub>
                            </m:den>
                          </m:f>
                        </m:e>
                      </m:rad>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Protože platí také </a:t>
                </a:r>
                <a14:m>
                  <m:oMath xmlns:m="http://schemas.openxmlformats.org/officeDocument/2006/math">
                    <m:r>
                      <a:rPr lang="cs-CZ" sz="2400" i="1">
                        <a:latin typeface="Cambria Math"/>
                      </a:rPr>
                      <m:t>𝑝𝑉</m:t>
                    </m:r>
                    <m:r>
                      <a:rPr lang="cs-CZ" sz="2400" i="1">
                        <a:latin typeface="Cambria Math"/>
                      </a:rPr>
                      <m:t>=</m:t>
                    </m:r>
                    <m:r>
                      <a:rPr lang="cs-CZ" sz="2400" i="1">
                        <a:latin typeface="Cambria Math"/>
                      </a:rPr>
                      <m:t>𝑛𝑅𝑇</m:t>
                    </m:r>
                    <m:r>
                      <a:rPr lang="cs-CZ" sz="2400" i="1">
                        <a:latin typeface="Cambria Math"/>
                      </a:rPr>
                      <m:t>   →   </m:t>
                    </m:r>
                    <m:r>
                      <a:rPr lang="cs-CZ" sz="2400" i="1">
                        <a:latin typeface="Cambria Math"/>
                        <a:ea typeface="Cambria Math"/>
                      </a:rPr>
                      <m:t>𝑝</m:t>
                    </m:r>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𝑅𝑇</m:t>
                        </m:r>
                      </m:num>
                      <m:den>
                        <m:r>
                          <a:rPr lang="cs-CZ" sz="2400" i="1">
                            <a:latin typeface="Cambria Math"/>
                            <a:ea typeface="Cambria Math"/>
                          </a:rPr>
                          <m:t>𝑀</m:t>
                        </m:r>
                      </m:den>
                    </m:f>
                    <m:r>
                      <a:rPr lang="cs-CZ" sz="2400" i="1">
                        <a:latin typeface="Cambria Math"/>
                        <a:ea typeface="Cambria Math"/>
                      </a:rPr>
                      <m:t>𝜌</m:t>
                    </m:r>
                  </m:oMath>
                </a14:m>
                <a:r>
                  <a:rPr lang="cs-CZ" sz="2800" dirty="0">
                    <a:latin typeface="Times New Roman" pitchFamily="18" charset="0"/>
                    <a:cs typeface="Times New Roman" pitchFamily="18" charset="0"/>
                  </a:rPr>
                  <a:t>, dostáváme pro rychlost zvuku:</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𝑐</m:t>
                      </m:r>
                      <m:r>
                        <a:rPr lang="cs-CZ" sz="2400" i="1">
                          <a:latin typeface="Cambria Math"/>
                        </a:rPr>
                        <m:t>=</m:t>
                      </m:r>
                      <m:rad>
                        <m:radPr>
                          <m:degHide m:val="on"/>
                          <m:ctrlPr>
                            <a:rPr lang="cs-CZ" sz="2400" i="1">
                              <a:latin typeface="Cambria Math" panose="02040503050406030204" pitchFamily="18" charset="0"/>
                            </a:rPr>
                          </m:ctrlPr>
                        </m:radPr>
                        <m:deg/>
                        <m:e>
                          <m:r>
                            <a:rPr lang="cs-CZ" sz="2400" i="1">
                              <a:latin typeface="Cambria Math"/>
                              <a:ea typeface="Cambria Math"/>
                            </a:rPr>
                            <m:t>𝜅</m:t>
                          </m:r>
                          <m:f>
                            <m:fPr>
                              <m:ctrlPr>
                                <a:rPr lang="cs-CZ" sz="2400" i="1">
                                  <a:latin typeface="Cambria Math" panose="02040503050406030204" pitchFamily="18" charset="0"/>
                                  <a:ea typeface="Cambria Math"/>
                                </a:rPr>
                              </m:ctrlPr>
                            </m:fPr>
                            <m:num>
                              <m:r>
                                <a:rPr lang="cs-CZ" sz="2400" i="1">
                                  <a:latin typeface="Cambria Math"/>
                                  <a:ea typeface="Cambria Math"/>
                                </a:rPr>
                                <m:t>𝑅𝑇</m:t>
                              </m:r>
                            </m:num>
                            <m:den>
                              <m:r>
                                <a:rPr lang="cs-CZ" sz="2400" i="1">
                                  <a:latin typeface="Cambria Math"/>
                                  <a:ea typeface="Cambria Math"/>
                                </a:rPr>
                                <m:t>𝑀</m:t>
                              </m:r>
                            </m:den>
                          </m:f>
                        </m:e>
                      </m:rad>
                    </m:oMath>
                  </m:oMathPara>
                </a14:m>
                <a:endParaRPr lang="cs-CZ" sz="28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a:stretch>
              </a:blipFill>
            </p:spPr>
            <p:txBody>
              <a:bodyPr/>
              <a:lstStyle/>
              <a:p>
                <a:r>
                  <a:rPr lang="cs-CZ">
                    <a:noFill/>
                  </a:rPr>
                  <a:t> </a:t>
                </a:r>
              </a:p>
            </p:txBody>
          </p:sp>
        </mc:Fallback>
      </mc:AlternateContent>
    </p:spTree>
    <p:extLst>
      <p:ext uri="{BB962C8B-B14F-4D97-AF65-F5344CB8AC3E}">
        <p14:creationId xmlns:p14="http://schemas.microsoft.com/office/powerpoint/2010/main" val="760631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Šíření zvuku v plynech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Rychlost zvuku v plynech je závislá hlavně na molární hmotnosti plynu a termodynamické teplotě.</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Při teplotě 0 °C je rychlost zvuku ve vzduchu asi 330 m/s; při teplotě 30 °C asi 350 m/s.</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V lehkých plynech je pak rychlost zvuku vyšší než ve vzduchu (např. H 1300 m/s, He 1000 m/s). Protože je </a:t>
                </a:r>
                <a14:m>
                  <m:oMath xmlns:m="http://schemas.openxmlformats.org/officeDocument/2006/math">
                    <m:r>
                      <a:rPr lang="cs-CZ" sz="2800" i="1">
                        <a:latin typeface="Cambria Math"/>
                      </a:rPr>
                      <m:t>𝑓</m:t>
                    </m:r>
                    <m:r>
                      <a:rPr lang="cs-CZ" sz="2800" i="1">
                        <a:latin typeface="Cambria Math"/>
                      </a:rPr>
                      <m:t>=</m:t>
                    </m:r>
                    <m:r>
                      <a:rPr lang="cs-CZ" sz="2800" i="1">
                        <a:latin typeface="Cambria Math"/>
                      </a:rPr>
                      <m:t>𝑐</m:t>
                    </m:r>
                    <m:r>
                      <a:rPr lang="cs-CZ" sz="2800" i="1">
                        <a:latin typeface="Cambria Math"/>
                      </a:rPr>
                      <m:t>/</m:t>
                    </m:r>
                    <m:r>
                      <a:rPr lang="cs-CZ" sz="2800" i="1">
                        <a:latin typeface="Cambria Math"/>
                        <a:ea typeface="Cambria Math"/>
                      </a:rPr>
                      <m:t>𝜆</m:t>
                    </m:r>
                  </m:oMath>
                </a14:m>
                <a:r>
                  <a:rPr lang="cs-CZ" sz="2800" dirty="0">
                    <a:latin typeface="Times New Roman" pitchFamily="18" charset="0"/>
                    <a:cs typeface="Times New Roman" pitchFamily="18" charset="0"/>
                  </a:rPr>
                  <a:t> má každý tón v héliu skoro 3x vyšší frekvenci než ve vzduchu.</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565" t="-2267" r="-2609"/>
                </a:stretch>
              </a:blipFill>
            </p:spPr>
            <p:txBody>
              <a:bodyPr/>
              <a:lstStyle/>
              <a:p>
                <a:r>
                  <a:rPr lang="cs-CZ">
                    <a:noFill/>
                  </a:rPr>
                  <a:t> </a:t>
                </a:r>
              </a:p>
            </p:txBody>
          </p:sp>
        </mc:Fallback>
      </mc:AlternateContent>
      <p:sp>
        <p:nvSpPr>
          <p:cNvPr id="4" name="TextovéPole 3"/>
          <p:cNvSpPr txBox="1"/>
          <p:nvPr/>
        </p:nvSpPr>
        <p:spPr>
          <a:xfrm>
            <a:off x="2195736" y="6237312"/>
            <a:ext cx="5904656" cy="369332"/>
          </a:xfrm>
          <a:prstGeom prst="rect">
            <a:avLst/>
          </a:prstGeom>
          <a:noFill/>
        </p:spPr>
        <p:txBody>
          <a:bodyPr wrap="square" rtlCol="0">
            <a:spAutoFit/>
          </a:bodyPr>
          <a:lstStyle/>
          <a:p>
            <a:r>
              <a:rPr lang="cs-CZ" dirty="0"/>
              <a:t>Jak rozumět správně poslední větě?</a:t>
            </a:r>
            <a:endParaRPr lang="en-GB" dirty="0"/>
          </a:p>
        </p:txBody>
      </p:sp>
    </p:spTree>
    <p:extLst>
      <p:ext uri="{BB962C8B-B14F-4D97-AF65-F5344CB8AC3E}">
        <p14:creationId xmlns:p14="http://schemas.microsoft.com/office/powerpoint/2010/main" val="991847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Šíření zvuku v kapalinách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Parametr, který popisuje pružnost kapalin je objemový modul pružnosti:</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𝐾</m:t>
                      </m:r>
                      <m:r>
                        <a:rPr lang="cs-CZ" sz="2400" i="1">
                          <a:latin typeface="Cambria Math"/>
                        </a:rPr>
                        <m:t>=−</m:t>
                      </m:r>
                      <m:r>
                        <a:rPr lang="cs-CZ" sz="2400" i="1">
                          <a:latin typeface="Cambria Math"/>
                        </a:rPr>
                        <m:t>𝑉</m:t>
                      </m:r>
                      <m:f>
                        <m:fPr>
                          <m:ctrlPr>
                            <a:rPr lang="cs-CZ" sz="2400" i="1">
                              <a:latin typeface="Cambria Math" panose="02040503050406030204" pitchFamily="18" charset="0"/>
                            </a:rPr>
                          </m:ctrlPr>
                        </m:fPr>
                        <m:num>
                          <m:r>
                            <a:rPr lang="cs-CZ" sz="2400" i="1">
                              <a:latin typeface="Cambria Math"/>
                            </a:rPr>
                            <m:t>𝑑𝑝</m:t>
                          </m:r>
                        </m:num>
                        <m:den>
                          <m:r>
                            <a:rPr lang="cs-CZ" sz="2400" i="1">
                              <a:latin typeface="Cambria Math"/>
                            </a:rPr>
                            <m:t>𝑑𝑉</m:t>
                          </m:r>
                        </m:den>
                      </m:f>
                    </m:oMath>
                  </m:oMathPara>
                </a14:m>
                <a:endParaRPr lang="cs-CZ" sz="24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Vzhledem k malé stlačitelnosti kapalin platí: </a:t>
                </a:r>
                <a14:m>
                  <m:oMath xmlns:m="http://schemas.openxmlformats.org/officeDocument/2006/math">
                    <m:r>
                      <a:rPr lang="cs-CZ" sz="2400" i="1">
                        <a:latin typeface="Cambria Math"/>
                      </a:rPr>
                      <m:t>𝑉</m:t>
                    </m:r>
                    <m:r>
                      <a:rPr lang="cs-CZ" sz="2400" i="1">
                        <a:latin typeface="Cambria Math"/>
                        <a:ea typeface="Cambria Math"/>
                      </a:rPr>
                      <m:t>≈</m:t>
                    </m:r>
                    <m:sSub>
                      <m:sSubPr>
                        <m:ctrlPr>
                          <a:rPr lang="cs-CZ" sz="2400" i="1">
                            <a:latin typeface="Cambria Math" panose="02040503050406030204" pitchFamily="18" charset="0"/>
                            <a:ea typeface="Cambria Math"/>
                          </a:rPr>
                        </m:ctrlPr>
                      </m:sSubPr>
                      <m:e>
                        <m:r>
                          <a:rPr lang="cs-CZ" sz="2400" i="1">
                            <a:latin typeface="Cambria Math"/>
                            <a:ea typeface="Cambria Math"/>
                          </a:rPr>
                          <m:t>𝑉</m:t>
                        </m:r>
                      </m:e>
                      <m:sub>
                        <m:r>
                          <a:rPr lang="cs-CZ" sz="2400" i="1">
                            <a:latin typeface="Cambria Math"/>
                            <a:ea typeface="Cambria Math"/>
                          </a:rPr>
                          <m:t>0</m:t>
                        </m:r>
                      </m:sub>
                    </m:sSub>
                    <m:r>
                      <a:rPr lang="cs-CZ" sz="2400" i="1">
                        <a:latin typeface="Cambria Math"/>
                        <a:ea typeface="Cambria Math"/>
                      </a:rPr>
                      <m:t>(1−</m:t>
                    </m:r>
                    <m:r>
                      <a:rPr lang="cs-CZ" sz="2400" i="1">
                        <a:latin typeface="Cambria Math"/>
                        <a:ea typeface="Cambria Math"/>
                      </a:rPr>
                      <m:t>𝑝</m:t>
                    </m:r>
                    <m:r>
                      <a:rPr lang="cs-CZ" sz="2400" i="1">
                        <a:latin typeface="Cambria Math"/>
                        <a:ea typeface="Cambria Math"/>
                      </a:rPr>
                      <m:t>/</m:t>
                    </m:r>
                    <m:r>
                      <a:rPr lang="cs-CZ" sz="2400" i="1">
                        <a:latin typeface="Cambria Math"/>
                        <a:ea typeface="Cambria Math"/>
                      </a:rPr>
                      <m:t>𝐾</m:t>
                    </m:r>
                    <m:r>
                      <a:rPr lang="cs-CZ" sz="2400" i="1">
                        <a:latin typeface="Cambria Math"/>
                        <a:ea typeface="Cambria Math"/>
                      </a:rPr>
                      <m:t>)</m:t>
                    </m:r>
                  </m:oMath>
                </a14:m>
                <a:r>
                  <a:rPr lang="cs-CZ" sz="2800" dirty="0">
                    <a:latin typeface="Times New Roman" pitchFamily="18" charset="0"/>
                    <a:cs typeface="Times New Roman" pitchFamily="18" charset="0"/>
                  </a:rPr>
                  <a:t>. Pro hustotu </a:t>
                </a:r>
                <a14:m>
                  <m:oMath xmlns:m="http://schemas.openxmlformats.org/officeDocument/2006/math">
                    <m:r>
                      <a:rPr lang="cs-CZ" sz="2400" i="1">
                        <a:latin typeface="Cambria Math"/>
                        <a:ea typeface="Cambria Math"/>
                      </a:rPr>
                      <m:t>𝜌</m:t>
                    </m:r>
                    <m:r>
                      <a:rPr lang="cs-CZ" sz="2400" i="1">
                        <a:latin typeface="Cambria Math"/>
                        <a:ea typeface="Cambria Math"/>
                      </a:rPr>
                      <m:t>=</m:t>
                    </m:r>
                    <m:r>
                      <a:rPr lang="cs-CZ" sz="2400" i="1">
                        <a:latin typeface="Cambria Math"/>
                        <a:ea typeface="Cambria Math"/>
                      </a:rPr>
                      <m:t>𝑚</m:t>
                    </m:r>
                    <m:r>
                      <a:rPr lang="cs-CZ" sz="2400" i="1">
                        <a:latin typeface="Cambria Math"/>
                        <a:ea typeface="Cambria Math"/>
                      </a:rPr>
                      <m:t>/</m:t>
                    </m:r>
                    <m:r>
                      <a:rPr lang="cs-CZ" sz="2400" i="1">
                        <a:latin typeface="Cambria Math"/>
                        <a:ea typeface="Cambria Math"/>
                      </a:rPr>
                      <m:t>𝑉</m:t>
                    </m:r>
                  </m:oMath>
                </a14:m>
                <a:r>
                  <a:rPr lang="cs-CZ" sz="2400" dirty="0">
                    <a:latin typeface="Times New Roman" pitchFamily="18" charset="0"/>
                    <a:cs typeface="Times New Roman" pitchFamily="18" charset="0"/>
                  </a:rPr>
                  <a:t> </a:t>
                </a:r>
                <a:r>
                  <a:rPr lang="cs-CZ" sz="2800" dirty="0">
                    <a:latin typeface="Times New Roman" pitchFamily="18" charset="0"/>
                    <a:cs typeface="Times New Roman" pitchFamily="18" charset="0"/>
                  </a:rPr>
                  <a:t>platí podobně: </a:t>
                </a:r>
                <a14:m>
                  <m:oMath xmlns:m="http://schemas.openxmlformats.org/officeDocument/2006/math">
                    <m:r>
                      <a:rPr lang="cs-CZ" sz="2400" i="1">
                        <a:latin typeface="Cambria Math"/>
                        <a:ea typeface="Cambria Math"/>
                      </a:rPr>
                      <m:t>𝜌</m:t>
                    </m:r>
                    <m:r>
                      <a:rPr lang="cs-CZ" sz="2400" i="1">
                        <a:latin typeface="Cambria Math"/>
                        <a:ea typeface="Cambria Math"/>
                      </a:rPr>
                      <m:t>≈</m:t>
                    </m:r>
                    <m:sSub>
                      <m:sSubPr>
                        <m:ctrlPr>
                          <a:rPr lang="cs-CZ" sz="2400" i="1">
                            <a:latin typeface="Cambria Math" panose="02040503050406030204" pitchFamily="18" charset="0"/>
                            <a:ea typeface="Cambria Math"/>
                          </a:rPr>
                        </m:ctrlPr>
                      </m:sSubPr>
                      <m:e>
                        <m:r>
                          <a:rPr lang="cs-CZ" sz="2400" i="1">
                            <a:latin typeface="Cambria Math"/>
                            <a:ea typeface="Cambria Math"/>
                          </a:rPr>
                          <m:t>𝜌</m:t>
                        </m:r>
                      </m:e>
                      <m:sub>
                        <m:r>
                          <a:rPr lang="cs-CZ" sz="2400" i="1">
                            <a:latin typeface="Cambria Math"/>
                            <a:ea typeface="Cambria Math"/>
                          </a:rPr>
                          <m:t>0</m:t>
                        </m:r>
                      </m:sub>
                    </m:sSub>
                    <m:r>
                      <a:rPr lang="cs-CZ" sz="2400" i="1">
                        <a:latin typeface="Cambria Math"/>
                        <a:ea typeface="Cambria Math"/>
                      </a:rPr>
                      <m:t>(1−</m:t>
                    </m:r>
                    <m:r>
                      <a:rPr lang="cs-CZ" sz="2400" i="1">
                        <a:latin typeface="Cambria Math"/>
                        <a:ea typeface="Cambria Math"/>
                      </a:rPr>
                      <m:t>𝑝</m:t>
                    </m:r>
                    <m:r>
                      <a:rPr lang="cs-CZ" sz="2400" i="1">
                        <a:latin typeface="Cambria Math"/>
                        <a:ea typeface="Cambria Math"/>
                      </a:rPr>
                      <m:t>/</m:t>
                    </m:r>
                    <m:r>
                      <a:rPr lang="cs-CZ" sz="2400" i="1">
                        <a:latin typeface="Cambria Math"/>
                        <a:ea typeface="Cambria Math"/>
                      </a:rPr>
                      <m:t>𝐾</m:t>
                    </m:r>
                    <m:r>
                      <a:rPr lang="cs-CZ" sz="2400" i="1">
                        <a:latin typeface="Cambria Math"/>
                        <a:ea typeface="Cambria Math"/>
                      </a:rPr>
                      <m:t>)</m:t>
                    </m:r>
                  </m:oMath>
                </a14:m>
                <a:r>
                  <a:rPr lang="cs-CZ" sz="2800" dirty="0">
                    <a:latin typeface="Times New Roman" pitchFamily="18" charset="0"/>
                    <a:cs typeface="Times New Roman" pitchFamily="18" charset="0"/>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r="-870"/>
                </a:stretch>
              </a:blipFill>
            </p:spPr>
            <p:txBody>
              <a:bodyPr/>
              <a:lstStyle/>
              <a:p>
                <a:r>
                  <a:rPr lang="cs-CZ">
                    <a:noFill/>
                  </a:rPr>
                  <a:t> </a:t>
                </a:r>
              </a:p>
            </p:txBody>
          </p:sp>
        </mc:Fallback>
      </mc:AlternateContent>
    </p:spTree>
    <p:extLst>
      <p:ext uri="{BB962C8B-B14F-4D97-AF65-F5344CB8AC3E}">
        <p14:creationId xmlns:p14="http://schemas.microsoft.com/office/powerpoint/2010/main" val="112382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Šíření zvuku v kapalinách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Potom:</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f>
                        <m:fPr>
                          <m:ctrlPr>
                            <a:rPr lang="cs-CZ" sz="2400" i="1">
                              <a:latin typeface="Cambria Math" panose="02040503050406030204" pitchFamily="18" charset="0"/>
                            </a:rPr>
                          </m:ctrlPr>
                        </m:fPr>
                        <m:num>
                          <m:r>
                            <a:rPr lang="cs-CZ" sz="2400" i="1">
                              <a:latin typeface="Cambria Math"/>
                            </a:rPr>
                            <m:t>𝑑</m:t>
                          </m:r>
                          <m:r>
                            <a:rPr lang="cs-CZ" sz="2400" i="1">
                              <a:latin typeface="Cambria Math"/>
                              <a:ea typeface="Cambria Math"/>
                            </a:rPr>
                            <m:t>𝜌</m:t>
                          </m:r>
                        </m:num>
                        <m:den>
                          <m:r>
                            <a:rPr lang="cs-CZ" sz="2400" i="1">
                              <a:latin typeface="Cambria Math"/>
                            </a:rPr>
                            <m:t>𝑑𝑝</m:t>
                          </m:r>
                        </m:den>
                      </m:f>
                      <m:r>
                        <a:rPr lang="cs-CZ" sz="2400" i="1">
                          <a:latin typeface="Cambria Math"/>
                          <a:ea typeface="Cambria Math"/>
                        </a:rPr>
                        <m:t>≈</m:t>
                      </m:r>
                      <m:f>
                        <m:fPr>
                          <m:ctrlPr>
                            <a:rPr lang="cs-CZ" sz="2400" i="1">
                              <a:latin typeface="Cambria Math" panose="02040503050406030204" pitchFamily="18" charset="0"/>
                              <a:ea typeface="Cambria Math"/>
                            </a:rPr>
                          </m:ctrlPr>
                        </m:fPr>
                        <m:num>
                          <m:sSub>
                            <m:sSubPr>
                              <m:ctrlPr>
                                <a:rPr lang="cs-CZ" sz="2400" i="1">
                                  <a:latin typeface="Cambria Math" panose="02040503050406030204" pitchFamily="18" charset="0"/>
                                  <a:ea typeface="Cambria Math"/>
                                </a:rPr>
                              </m:ctrlPr>
                            </m:sSubPr>
                            <m:e>
                              <m:r>
                                <a:rPr lang="cs-CZ" sz="2400" i="1">
                                  <a:latin typeface="Cambria Math"/>
                                  <a:ea typeface="Cambria Math"/>
                                </a:rPr>
                                <m:t>𝜌</m:t>
                              </m:r>
                            </m:e>
                            <m:sub>
                              <m:r>
                                <a:rPr lang="cs-CZ" sz="2400" i="1">
                                  <a:latin typeface="Cambria Math"/>
                                  <a:ea typeface="Cambria Math"/>
                                </a:rPr>
                                <m:t>0</m:t>
                              </m:r>
                            </m:sub>
                          </m:sSub>
                        </m:num>
                        <m:den>
                          <m:r>
                            <a:rPr lang="cs-CZ" sz="2400" i="1">
                              <a:latin typeface="Cambria Math"/>
                              <a:ea typeface="Cambria Math"/>
                            </a:rPr>
                            <m:t>𝐾</m:t>
                          </m:r>
                        </m:den>
                      </m:f>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𝜌</m:t>
                          </m:r>
                        </m:num>
                        <m:den>
                          <m:r>
                            <a:rPr lang="cs-CZ" sz="2400" i="1">
                              <a:latin typeface="Cambria Math"/>
                              <a:ea typeface="Cambria Math"/>
                            </a:rPr>
                            <m:t>𝐾</m:t>
                          </m:r>
                        </m:den>
                      </m:f>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Nakonec vychází:</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𝑐</m:t>
                      </m:r>
                      <m:r>
                        <a:rPr lang="cs-CZ" sz="2400" i="1">
                          <a:latin typeface="Cambria Math"/>
                        </a:rPr>
                        <m:t>=</m:t>
                      </m:r>
                      <m:rad>
                        <m:radPr>
                          <m:degHide m:val="on"/>
                          <m:ctrlPr>
                            <a:rPr lang="cs-CZ" sz="2400" i="1">
                              <a:latin typeface="Cambria Math" panose="02040503050406030204" pitchFamily="18" charset="0"/>
                            </a:rPr>
                          </m:ctrlPr>
                        </m:radPr>
                        <m:deg/>
                        <m:e>
                          <m:f>
                            <m:fPr>
                              <m:ctrlPr>
                                <a:rPr lang="cs-CZ" sz="2400" i="1">
                                  <a:latin typeface="Cambria Math" panose="02040503050406030204" pitchFamily="18" charset="0"/>
                                </a:rPr>
                              </m:ctrlPr>
                            </m:fPr>
                            <m:num>
                              <m:r>
                                <a:rPr lang="cs-CZ" sz="2400" i="1">
                                  <a:latin typeface="Cambria Math"/>
                                </a:rPr>
                                <m:t>𝐾</m:t>
                              </m:r>
                            </m:num>
                            <m:den>
                              <m:r>
                                <a:rPr lang="cs-CZ" sz="2400" i="1">
                                  <a:latin typeface="Cambria Math"/>
                                  <a:ea typeface="Cambria Math"/>
                                </a:rPr>
                                <m:t>𝜌</m:t>
                              </m:r>
                            </m:den>
                          </m:f>
                        </m:e>
                      </m:rad>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Pro vodu je K~2x10</a:t>
                </a:r>
                <a:r>
                  <a:rPr lang="cs-CZ" sz="2800" baseline="30000" dirty="0">
                    <a:latin typeface="Times New Roman" pitchFamily="18" charset="0"/>
                    <a:cs typeface="Times New Roman" pitchFamily="18" charset="0"/>
                  </a:rPr>
                  <a:t>9</a:t>
                </a:r>
                <a:r>
                  <a:rPr lang="cs-CZ" sz="2800" dirty="0">
                    <a:latin typeface="Times New Roman" pitchFamily="18" charset="0"/>
                    <a:cs typeface="Times New Roman" pitchFamily="18" charset="0"/>
                  </a:rPr>
                  <a:t> Pa, a proto c~1500 m/s.</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565" t="-2267" r="-1304"/>
                </a:stretch>
              </a:blipFill>
            </p:spPr>
            <p:txBody>
              <a:bodyPr/>
              <a:lstStyle/>
              <a:p>
                <a:r>
                  <a:rPr lang="cs-CZ">
                    <a:noFill/>
                  </a:rPr>
                  <a:t> </a:t>
                </a:r>
              </a:p>
            </p:txBody>
          </p:sp>
        </mc:Fallback>
      </mc:AlternateContent>
    </p:spTree>
    <p:extLst>
      <p:ext uri="{BB962C8B-B14F-4D97-AF65-F5344CB8AC3E}">
        <p14:creationId xmlns:p14="http://schemas.microsoft.com/office/powerpoint/2010/main" val="355943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Šíření zvuku v pevných látkách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Parametr, který popisuje délkovou deformaci pevné látky je podle </a:t>
                </a:r>
                <a:r>
                  <a:rPr lang="cs-CZ" sz="2800" dirty="0" err="1">
                    <a:latin typeface="Times New Roman" pitchFamily="18" charset="0"/>
                    <a:cs typeface="Times New Roman" pitchFamily="18" charset="0"/>
                  </a:rPr>
                  <a:t>Hookeova</a:t>
                </a:r>
                <a:r>
                  <a:rPr lang="cs-CZ" sz="2800" dirty="0">
                    <a:latin typeface="Times New Roman" pitchFamily="18" charset="0"/>
                    <a:cs typeface="Times New Roman" pitchFamily="18" charset="0"/>
                  </a:rPr>
                  <a:t> zákona </a:t>
                </a:r>
                <a:r>
                  <a:rPr lang="cs-CZ" sz="2800" dirty="0" err="1">
                    <a:latin typeface="Times New Roman" pitchFamily="18" charset="0"/>
                    <a:cs typeface="Times New Roman" pitchFamily="18" charset="0"/>
                  </a:rPr>
                  <a:t>Youngův</a:t>
                </a:r>
                <a:r>
                  <a:rPr lang="cs-CZ" sz="2800" dirty="0">
                    <a:latin typeface="Times New Roman" pitchFamily="18" charset="0"/>
                    <a:cs typeface="Times New Roman" pitchFamily="18" charset="0"/>
                  </a:rPr>
                  <a:t> modul pružnosti:</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𝐹</m:t>
                      </m:r>
                      <m:r>
                        <a:rPr lang="cs-CZ" sz="2400" i="1">
                          <a:latin typeface="Cambria Math"/>
                        </a:rPr>
                        <m:t>=</m:t>
                      </m:r>
                      <m:r>
                        <a:rPr lang="cs-CZ" sz="2400" i="1">
                          <a:latin typeface="Cambria Math"/>
                        </a:rPr>
                        <m:t>𝐸</m:t>
                      </m:r>
                      <m:r>
                        <a:rPr lang="cs-CZ" sz="2400" i="1">
                          <a:latin typeface="Cambria Math"/>
                          <a:ea typeface="Cambria Math"/>
                        </a:rPr>
                        <m:t>𝜀</m:t>
                      </m:r>
                      <m:r>
                        <a:rPr lang="cs-CZ" sz="2400" i="1">
                          <a:latin typeface="Cambria Math"/>
                          <a:ea typeface="Cambria Math"/>
                        </a:rPr>
                        <m:t>=</m:t>
                      </m:r>
                      <m:r>
                        <a:rPr lang="cs-CZ" sz="2400" i="1">
                          <a:latin typeface="Cambria Math"/>
                          <a:ea typeface="Cambria Math"/>
                        </a:rPr>
                        <m:t>𝐸</m:t>
                      </m:r>
                      <m:f>
                        <m:fPr>
                          <m:ctrlPr>
                            <a:rPr lang="cs-CZ" sz="2400" i="1">
                              <a:latin typeface="Cambria Math" panose="02040503050406030204" pitchFamily="18" charset="0"/>
                              <a:ea typeface="Cambria Math"/>
                            </a:rPr>
                          </m:ctrlPr>
                        </m:fPr>
                        <m:num>
                          <m:r>
                            <a:rPr lang="cs-CZ" sz="2400" i="1">
                              <a:latin typeface="Cambria Math"/>
                              <a:ea typeface="Cambria Math"/>
                            </a:rPr>
                            <m:t>𝑑𝑢</m:t>
                          </m:r>
                        </m:num>
                        <m:den>
                          <m:r>
                            <a:rPr lang="cs-CZ" sz="2400" i="1">
                              <a:latin typeface="Cambria Math"/>
                              <a:ea typeface="Cambria Math"/>
                            </a:rPr>
                            <m:t>𝑑𝑥</m:t>
                          </m:r>
                        </m:den>
                      </m:f>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Dosazením za </a:t>
                </a:r>
                <a:r>
                  <a:rPr lang="cs-CZ" sz="2800" i="1" dirty="0">
                    <a:latin typeface="Times New Roman" pitchFamily="18" charset="0"/>
                    <a:cs typeface="Times New Roman" pitchFamily="18" charset="0"/>
                  </a:rPr>
                  <a:t>F</a:t>
                </a:r>
                <a:r>
                  <a:rPr lang="cs-CZ" sz="2800" dirty="0">
                    <a:latin typeface="Times New Roman" pitchFamily="18" charset="0"/>
                    <a:cs typeface="Times New Roman" pitchFamily="18" charset="0"/>
                  </a:rPr>
                  <a:t> v pohybové rovnici a po srovnání s vlnovou rovnicí dostáváme:</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𝑐</m:t>
                      </m:r>
                      <m:r>
                        <a:rPr lang="cs-CZ" sz="2400" i="1">
                          <a:latin typeface="Cambria Math"/>
                        </a:rPr>
                        <m:t>=</m:t>
                      </m:r>
                      <m:rad>
                        <m:radPr>
                          <m:degHide m:val="on"/>
                          <m:ctrlPr>
                            <a:rPr lang="cs-CZ" sz="2400" i="1">
                              <a:latin typeface="Cambria Math" panose="02040503050406030204" pitchFamily="18" charset="0"/>
                            </a:rPr>
                          </m:ctrlPr>
                        </m:radPr>
                        <m:deg/>
                        <m:e>
                          <m:f>
                            <m:fPr>
                              <m:ctrlPr>
                                <a:rPr lang="cs-CZ" sz="2400" i="1">
                                  <a:latin typeface="Cambria Math" panose="02040503050406030204" pitchFamily="18" charset="0"/>
                                </a:rPr>
                              </m:ctrlPr>
                            </m:fPr>
                            <m:num>
                              <m:r>
                                <a:rPr lang="cs-CZ" sz="2400" i="1">
                                  <a:latin typeface="Cambria Math"/>
                                </a:rPr>
                                <m:t>𝐸</m:t>
                              </m:r>
                            </m:num>
                            <m:den>
                              <m:r>
                                <a:rPr lang="cs-CZ" sz="2400" i="1">
                                  <a:latin typeface="Cambria Math"/>
                                  <a:ea typeface="Cambria Math"/>
                                </a:rPr>
                                <m:t>𝜌</m:t>
                              </m:r>
                            </m:den>
                          </m:f>
                        </m:e>
                      </m:rad>
                    </m:oMath>
                  </m:oMathPara>
                </a14:m>
                <a:endParaRPr lang="cs-CZ" sz="24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r="-1913"/>
                </a:stretch>
              </a:blipFill>
            </p:spPr>
            <p:txBody>
              <a:bodyPr/>
              <a:lstStyle/>
              <a:p>
                <a:r>
                  <a:rPr lang="cs-CZ">
                    <a:noFill/>
                  </a:rPr>
                  <a:t> </a:t>
                </a:r>
              </a:p>
            </p:txBody>
          </p:sp>
        </mc:Fallback>
      </mc:AlternateContent>
    </p:spTree>
    <p:extLst>
      <p:ext uri="{BB962C8B-B14F-4D97-AF65-F5344CB8AC3E}">
        <p14:creationId xmlns:p14="http://schemas.microsoft.com/office/powerpoint/2010/main" val="1793009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Šíření zvuku v pevných látkách</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V pevných látkách se mohou šířit podélné i příčné vlny. Jejich rychlosti jsou odlišné:</a:t>
                </a:r>
              </a:p>
              <a:p>
                <a:pPr>
                  <a:lnSpc>
                    <a:spcPct val="90000"/>
                  </a:lnSpc>
                </a:pPr>
                <a:endParaRPr lang="cs-CZ" sz="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cs-CZ" sz="2400" i="1">
                              <a:latin typeface="Cambria Math" panose="02040503050406030204" pitchFamily="18" charset="0"/>
                            </a:rPr>
                          </m:ctrlPr>
                        </m:sSubPr>
                        <m:e>
                          <m:r>
                            <a:rPr lang="cs-CZ" sz="2400" i="1">
                              <a:latin typeface="Cambria Math"/>
                            </a:rPr>
                            <m:t>𝑐</m:t>
                          </m:r>
                        </m:e>
                        <m:sub>
                          <m:r>
                            <a:rPr lang="cs-CZ" sz="2400" i="1">
                              <a:latin typeface="Cambria Math"/>
                              <a:ea typeface="Cambria Math"/>
                            </a:rPr>
                            <m:t>⊥</m:t>
                          </m:r>
                        </m:sub>
                      </m:sSub>
                      <m:r>
                        <a:rPr lang="cs-CZ" sz="2400" i="1">
                          <a:latin typeface="Cambria Math"/>
                        </a:rPr>
                        <m:t>=</m:t>
                      </m:r>
                      <m:rad>
                        <m:radPr>
                          <m:degHide m:val="on"/>
                          <m:ctrlPr>
                            <a:rPr lang="cs-CZ" sz="2400" i="1">
                              <a:latin typeface="Cambria Math" panose="02040503050406030204" pitchFamily="18" charset="0"/>
                            </a:rPr>
                          </m:ctrlPr>
                        </m:radPr>
                        <m:deg/>
                        <m:e>
                          <m:f>
                            <m:fPr>
                              <m:ctrlPr>
                                <a:rPr lang="cs-CZ" sz="2400" i="1">
                                  <a:latin typeface="Cambria Math" panose="02040503050406030204" pitchFamily="18" charset="0"/>
                                </a:rPr>
                              </m:ctrlPr>
                            </m:fPr>
                            <m:num>
                              <m:r>
                                <a:rPr lang="cs-CZ" sz="2400" i="1">
                                  <a:latin typeface="Cambria Math"/>
                                </a:rPr>
                                <m:t>𝐺</m:t>
                              </m:r>
                            </m:num>
                            <m:den>
                              <m:r>
                                <a:rPr lang="cs-CZ" sz="2400" i="1">
                                  <a:latin typeface="Cambria Math"/>
                                  <a:ea typeface="Cambria Math"/>
                                </a:rPr>
                                <m:t>𝜌</m:t>
                              </m:r>
                            </m:den>
                          </m:f>
                        </m:e>
                      </m:rad>
                      <m:r>
                        <a:rPr lang="cs-CZ" sz="2400" i="1">
                          <a:latin typeface="Cambria Math"/>
                        </a:rPr>
                        <m:t>          </m:t>
                      </m:r>
                      <m:sSub>
                        <m:sSubPr>
                          <m:ctrlPr>
                            <a:rPr lang="cs-CZ" sz="2400" i="1">
                              <a:latin typeface="Cambria Math" panose="02040503050406030204" pitchFamily="18" charset="0"/>
                            </a:rPr>
                          </m:ctrlPr>
                        </m:sSubPr>
                        <m:e>
                          <m:r>
                            <a:rPr lang="cs-CZ" sz="2400" i="1">
                              <a:latin typeface="Cambria Math"/>
                            </a:rPr>
                            <m:t>𝑐</m:t>
                          </m:r>
                        </m:e>
                        <m:sub>
                          <m:r>
                            <a:rPr lang="cs-CZ" sz="2400" i="1">
                              <a:latin typeface="Cambria Math"/>
                              <a:ea typeface="Cambria Math"/>
                            </a:rPr>
                            <m:t>∥</m:t>
                          </m:r>
                        </m:sub>
                      </m:sSub>
                      <m:r>
                        <a:rPr lang="cs-CZ" sz="2400" i="1">
                          <a:latin typeface="Cambria Math"/>
                        </a:rPr>
                        <m:t>=</m:t>
                      </m:r>
                      <m:rad>
                        <m:radPr>
                          <m:degHide m:val="on"/>
                          <m:ctrlPr>
                            <a:rPr lang="cs-CZ" sz="2400" i="1">
                              <a:latin typeface="Cambria Math" panose="02040503050406030204" pitchFamily="18" charset="0"/>
                            </a:rPr>
                          </m:ctrlPr>
                        </m:radPr>
                        <m:deg/>
                        <m:e>
                          <m:f>
                            <m:fPr>
                              <m:ctrlPr>
                                <a:rPr lang="cs-CZ" sz="2400" i="1">
                                  <a:latin typeface="Cambria Math" panose="02040503050406030204" pitchFamily="18" charset="0"/>
                                </a:rPr>
                              </m:ctrlPr>
                            </m:fPr>
                            <m:num>
                              <m:sSup>
                                <m:sSupPr>
                                  <m:ctrlPr>
                                    <a:rPr lang="cs-CZ" sz="2400" i="1">
                                      <a:latin typeface="Cambria Math" panose="02040503050406030204" pitchFamily="18" charset="0"/>
                                    </a:rPr>
                                  </m:ctrlPr>
                                </m:sSupPr>
                                <m:e>
                                  <m:r>
                                    <a:rPr lang="cs-CZ" sz="2400" i="1">
                                      <a:latin typeface="Cambria Math"/>
                                    </a:rPr>
                                    <m:t>𝐸</m:t>
                                  </m:r>
                                </m:e>
                                <m:sup>
                                  <m:r>
                                    <a:rPr lang="cs-CZ" sz="2400" i="1">
                                      <a:latin typeface="Cambria Math"/>
                                    </a:rPr>
                                    <m:t>∗</m:t>
                                  </m:r>
                                </m:sup>
                              </m:sSup>
                            </m:num>
                            <m:den>
                              <m:r>
                                <a:rPr lang="cs-CZ" sz="2400" i="1">
                                  <a:latin typeface="Cambria Math"/>
                                  <a:ea typeface="Cambria Math"/>
                                </a:rPr>
                                <m:t>𝜌</m:t>
                              </m:r>
                            </m:den>
                          </m:f>
                        </m:e>
                      </m:rad>
                    </m:oMath>
                  </m:oMathPara>
                </a14:m>
                <a:endParaRPr lang="cs-CZ" sz="2400" dirty="0">
                  <a:latin typeface="Times New Roman" pitchFamily="18" charset="0"/>
                  <a:cs typeface="Times New Roman" pitchFamily="18" charset="0"/>
                </a:endParaRP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G je modul pružnosti ve smyku a E* je modul pružnosti v tahu bez příčného zkrácení materiálu.</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Rychlost podélných vln je vždy větší než příčných vln. Pro obvyklé materiály platí:</a:t>
                </a:r>
              </a:p>
              <a:p>
                <a:pPr marL="0" indent="0">
                  <a:lnSpc>
                    <a:spcPct val="90000"/>
                  </a:lnSpc>
                  <a:buNone/>
                </a:pPr>
                <a:endParaRPr lang="cs-CZ" sz="800" i="1" dirty="0">
                  <a:latin typeface="Cambria Math"/>
                </a:endParaRPr>
              </a:p>
              <a:p>
                <a:pPr marL="0" indent="0">
                  <a:lnSpc>
                    <a:spcPct val="90000"/>
                  </a:lnSpc>
                  <a:buNone/>
                </a:pPr>
                <a14:m>
                  <m:oMathPara xmlns:m="http://schemas.openxmlformats.org/officeDocument/2006/math">
                    <m:oMathParaPr>
                      <m:jc m:val="centerGroup"/>
                    </m:oMathParaPr>
                    <m:oMath xmlns:m="http://schemas.openxmlformats.org/officeDocument/2006/math">
                      <m:sSub>
                        <m:sSubPr>
                          <m:ctrlPr>
                            <a:rPr lang="cs-CZ" sz="2400" i="1">
                              <a:latin typeface="Cambria Math" panose="02040503050406030204" pitchFamily="18" charset="0"/>
                            </a:rPr>
                          </m:ctrlPr>
                        </m:sSubPr>
                        <m:e>
                          <m:r>
                            <a:rPr lang="cs-CZ" sz="2400" i="1">
                              <a:latin typeface="Cambria Math"/>
                            </a:rPr>
                            <m:t>𝑐</m:t>
                          </m:r>
                        </m:e>
                        <m:sub>
                          <m:r>
                            <a:rPr lang="cs-CZ" sz="2400" i="1">
                              <a:latin typeface="Cambria Math"/>
                              <a:ea typeface="Cambria Math"/>
                            </a:rPr>
                            <m:t>∥</m:t>
                          </m:r>
                        </m:sub>
                      </m:sSub>
                      <m:r>
                        <a:rPr lang="cs-CZ" sz="2400" i="1">
                          <a:latin typeface="Cambria Math"/>
                          <a:ea typeface="Cambria Math"/>
                        </a:rPr>
                        <m:t>≈2</m:t>
                      </m:r>
                      <m:sSub>
                        <m:sSubPr>
                          <m:ctrlPr>
                            <a:rPr lang="cs-CZ" sz="2400" i="1">
                              <a:latin typeface="Cambria Math" panose="02040503050406030204" pitchFamily="18" charset="0"/>
                              <a:ea typeface="Cambria Math"/>
                            </a:rPr>
                          </m:ctrlPr>
                        </m:sSubPr>
                        <m:e>
                          <m:r>
                            <a:rPr lang="cs-CZ" sz="2400" i="1">
                              <a:latin typeface="Cambria Math"/>
                              <a:ea typeface="Cambria Math"/>
                            </a:rPr>
                            <m:t>𝑐</m:t>
                          </m:r>
                        </m:e>
                        <m:sub>
                          <m:r>
                            <a:rPr lang="cs-CZ" sz="2400" i="1">
                              <a:latin typeface="Cambria Math"/>
                              <a:ea typeface="Cambria Math"/>
                            </a:rPr>
                            <m:t>⊥</m:t>
                          </m:r>
                        </m:sub>
                      </m:sSub>
                    </m:oMath>
                  </m:oMathPara>
                </a14:m>
                <a:endParaRPr lang="cs-CZ" sz="2800" dirty="0">
                  <a:latin typeface="Times New Roman" pitchFamily="18" charset="0"/>
                  <a:cs typeface="Times New Roman"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b="-5867"/>
                </a:stretch>
              </a:blipFill>
            </p:spPr>
            <p:txBody>
              <a:bodyPr/>
              <a:lstStyle/>
              <a:p>
                <a:r>
                  <a:rPr lang="cs-CZ">
                    <a:noFill/>
                  </a:rPr>
                  <a:t> </a:t>
                </a:r>
              </a:p>
            </p:txBody>
          </p:sp>
        </mc:Fallback>
      </mc:AlternateContent>
    </p:spTree>
    <p:extLst>
      <p:ext uri="{BB962C8B-B14F-4D97-AF65-F5344CB8AC3E}">
        <p14:creationId xmlns:p14="http://schemas.microsoft.com/office/powerpoint/2010/main" val="3223606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3468" y="274638"/>
            <a:ext cx="7001588" cy="3514402"/>
          </a:xfrm>
        </p:spPr>
        <p:txBody>
          <a:bodyPr/>
          <a:lstStyle/>
          <a:p>
            <a:r>
              <a:rPr lang="cs-CZ" dirty="0"/>
              <a:t>Konec 1. přednášky</a:t>
            </a:r>
          </a:p>
        </p:txBody>
      </p:sp>
    </p:spTree>
    <p:extLst>
      <p:ext uri="{BB962C8B-B14F-4D97-AF65-F5344CB8AC3E}">
        <p14:creationId xmlns:p14="http://schemas.microsoft.com/office/powerpoint/2010/main" val="130088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Příčné a podélné vlny</a:t>
            </a:r>
          </a:p>
        </p:txBody>
      </p:sp>
      <p:sp>
        <p:nvSpPr>
          <p:cNvPr id="3" name="Zástupný symbol pro obsah 2"/>
          <p:cNvSpPr>
            <a:spLocks noGrp="1"/>
          </p:cNvSpPr>
          <p:nvPr>
            <p:ph idx="1"/>
          </p:nvPr>
        </p:nvSpPr>
        <p:spPr/>
        <p:txBody>
          <a:bodyPr>
            <a:normAutofit/>
          </a:bodyPr>
          <a:lstStyle/>
          <a:p>
            <a:pPr>
              <a:lnSpc>
                <a:spcPct val="90000"/>
              </a:lnSpc>
            </a:pPr>
            <a:r>
              <a:rPr lang="cs-CZ" sz="2800" b="1" dirty="0">
                <a:latin typeface="Times New Roman" pitchFamily="18" charset="0"/>
                <a:cs typeface="Times New Roman" pitchFamily="18" charset="0"/>
              </a:rPr>
              <a:t>Příčné vlny</a:t>
            </a:r>
            <a:r>
              <a:rPr lang="cs-CZ" sz="2800" dirty="0">
                <a:latin typeface="Times New Roman" pitchFamily="18" charset="0"/>
                <a:cs typeface="Times New Roman" pitchFamily="18" charset="0"/>
              </a:rPr>
              <a:t>: částice kmitají kolmo na směr šíření vlnění.</a:t>
            </a: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Podélné vlny</a:t>
            </a:r>
            <a:r>
              <a:rPr lang="cs-CZ" sz="2800" dirty="0">
                <a:latin typeface="Times New Roman" pitchFamily="18" charset="0"/>
                <a:cs typeface="Times New Roman" pitchFamily="18" charset="0"/>
              </a:rPr>
              <a:t>: částice kmitají ve směru šíření vlnění. Dochází ke střídavému zhušťování a zřeďování částic prostředí.</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419872" y="4077072"/>
            <a:ext cx="4038600" cy="2405062"/>
          </a:xfrm>
          <a:prstGeom prst="rect">
            <a:avLst/>
          </a:prstGeom>
          <a:noFill/>
          <a:ln/>
        </p:spPr>
      </p:pic>
      <p:sp>
        <p:nvSpPr>
          <p:cNvPr id="5" name="Obdélník 4"/>
          <p:cNvSpPr/>
          <p:nvPr/>
        </p:nvSpPr>
        <p:spPr>
          <a:xfrm>
            <a:off x="1728192" y="6567155"/>
            <a:ext cx="4572000" cy="246221"/>
          </a:xfrm>
          <a:prstGeom prst="rect">
            <a:avLst/>
          </a:prstGeom>
        </p:spPr>
        <p:txBody>
          <a:bodyPr>
            <a:spAutoFit/>
          </a:bodyPr>
          <a:lstStyle/>
          <a:p>
            <a:r>
              <a:rPr lang="cs-CZ" sz="1000" dirty="0"/>
              <a:t>https://jmag0904.files.wordpress.com/2013/05/longvstransvwave.gif</a:t>
            </a:r>
          </a:p>
        </p:txBody>
      </p:sp>
    </p:spTree>
    <p:extLst>
      <p:ext uri="{BB962C8B-B14F-4D97-AF65-F5344CB8AC3E}">
        <p14:creationId xmlns:p14="http://schemas.microsoft.com/office/powerpoint/2010/main" val="53478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Příčné a podélné vlny</a:t>
            </a:r>
          </a:p>
        </p:txBody>
      </p:sp>
      <p:sp>
        <p:nvSpPr>
          <p:cNvPr id="3" name="Zástupný symbol pro obsah 2"/>
          <p:cNvSpPr>
            <a:spLocks noGrp="1"/>
          </p:cNvSpPr>
          <p:nvPr>
            <p:ph idx="1"/>
          </p:nvPr>
        </p:nvSpPr>
        <p:spPr/>
        <p:txBody>
          <a:bodyPr>
            <a:normAutofit/>
          </a:bodyPr>
          <a:lstStyle/>
          <a:p>
            <a:pPr>
              <a:lnSpc>
                <a:spcPct val="90000"/>
              </a:lnSpc>
            </a:pPr>
            <a:r>
              <a:rPr lang="cs-CZ" sz="2800" dirty="0">
                <a:latin typeface="Times New Roman" pitchFamily="18" charset="0"/>
                <a:cs typeface="Times New Roman" pitchFamily="18" charset="0"/>
              </a:rPr>
              <a:t>Příčné vlny se mohou šířit pouze prostředím, které odolává namáhání ve smyku, tj. v prostředí tuhém.</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V plynném a kapalném prostředí se může zvuk šířit pouze podélnými kmity, v pevných látkách se může šířit jak podélně tak příčně. </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Jedinou podmínkou pro šíření všech typů vln je, že prostředí musí mít dostatečně velké rozměry vzhledem k vlnové délce vlnění. </a:t>
            </a:r>
          </a:p>
        </p:txBody>
      </p:sp>
    </p:spTree>
    <p:extLst>
      <p:ext uri="{BB962C8B-B14F-4D97-AF65-F5344CB8AC3E}">
        <p14:creationId xmlns:p14="http://schemas.microsoft.com/office/powerpoint/2010/main" val="44284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3468" y="274638"/>
            <a:ext cx="7001588" cy="922114"/>
          </a:xfrm>
        </p:spPr>
        <p:txBody>
          <a:bodyPr/>
          <a:lstStyle/>
          <a:p>
            <a:r>
              <a:rPr lang="cs-CZ" sz="4000" dirty="0"/>
              <a:t>Postupná vlna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Okamžitá příčná výchylka libovolné částice závisí nejen na čase </a:t>
                </a:r>
                <a:r>
                  <a:rPr lang="cs-CZ" sz="2800" i="1" dirty="0">
                    <a:latin typeface="Times New Roman" pitchFamily="18" charset="0"/>
                    <a:cs typeface="Times New Roman" pitchFamily="18" charset="0"/>
                  </a:rPr>
                  <a:t>t</a:t>
                </a:r>
                <a:r>
                  <a:rPr lang="cs-CZ" sz="2800" dirty="0">
                    <a:latin typeface="Times New Roman" pitchFamily="18" charset="0"/>
                    <a:cs typeface="Times New Roman" pitchFamily="18" charset="0"/>
                  </a:rPr>
                  <a:t>, ale také na vzdálenosti </a:t>
                </a:r>
                <a:r>
                  <a:rPr lang="cs-CZ" sz="2800" i="1" dirty="0">
                    <a:latin typeface="Times New Roman" pitchFamily="18" charset="0"/>
                    <a:cs typeface="Times New Roman" pitchFamily="18" charset="0"/>
                  </a:rPr>
                  <a:t>x</a:t>
                </a:r>
                <a:r>
                  <a:rPr lang="cs-CZ" sz="2800" dirty="0">
                    <a:latin typeface="Times New Roman" pitchFamily="18" charset="0"/>
                    <a:cs typeface="Times New Roman" pitchFamily="18" charset="0"/>
                  </a:rPr>
                  <a:t> částice od zdroje vlnění.</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Rovnice postupné vlny:</a:t>
                </a:r>
              </a:p>
              <a:p>
                <a:pPr marL="0" indent="0">
                  <a:lnSpc>
                    <a:spcPct val="90000"/>
                  </a:lnSpc>
                  <a:buNone/>
                </a:pPr>
                <a:endParaRPr lang="cs-CZ" sz="800" i="1"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𝑦</m:t>
                      </m:r>
                      <m:r>
                        <a:rPr lang="cs-CZ" sz="2400" i="1">
                          <a:latin typeface="Cambria Math"/>
                        </a:rPr>
                        <m:t>(</m:t>
                      </m:r>
                      <m:r>
                        <a:rPr lang="cs-CZ" sz="2400" i="1">
                          <a:latin typeface="Cambria Math"/>
                        </a:rPr>
                        <m:t>𝑥</m:t>
                      </m:r>
                      <m:r>
                        <a:rPr lang="cs-CZ" sz="2400" i="1">
                          <a:latin typeface="Cambria Math"/>
                        </a:rPr>
                        <m:t>,</m:t>
                      </m:r>
                      <m:r>
                        <a:rPr lang="cs-CZ" sz="2400" i="1">
                          <a:latin typeface="Cambria Math"/>
                        </a:rPr>
                        <m:t>𝑡</m:t>
                      </m:r>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𝑚</m:t>
                          </m:r>
                        </m:sub>
                      </m:sSub>
                      <m:func>
                        <m:funcPr>
                          <m:ctrlPr>
                            <a:rPr lang="cs-CZ" sz="2400" i="1">
                              <a:latin typeface="Cambria Math" panose="02040503050406030204" pitchFamily="18" charset="0"/>
                            </a:rPr>
                          </m:ctrlPr>
                        </m:funcPr>
                        <m:fName>
                          <m:r>
                            <m:rPr>
                              <m:sty m:val="p"/>
                            </m:rPr>
                            <a:rPr lang="cs-CZ" sz="2400">
                              <a:latin typeface="Cambria Math"/>
                            </a:rPr>
                            <m:t>sin</m:t>
                          </m:r>
                        </m:fName>
                        <m:e>
                          <m:r>
                            <a:rPr lang="cs-CZ" sz="2400" i="1">
                              <a:latin typeface="Cambria Math"/>
                            </a:rPr>
                            <m:t>(</m:t>
                          </m:r>
                          <m:r>
                            <a:rPr lang="cs-CZ" sz="2400" i="1">
                              <a:latin typeface="Cambria Math"/>
                            </a:rPr>
                            <m:t>𝑘𝑥</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𝑡</m:t>
                          </m:r>
                        </m:e>
                      </m:func>
                      <m:r>
                        <a:rPr lang="cs-CZ" sz="2400" i="1">
                          <a:latin typeface="Cambria Math"/>
                        </a:rPr>
                        <m:t>)</m:t>
                      </m:r>
                    </m:oMath>
                  </m:oMathPara>
                </a14:m>
                <a:endParaRPr lang="cs-CZ" sz="2400" dirty="0">
                  <a:latin typeface="Times New Roman" pitchFamily="18" charset="0"/>
                  <a:cs typeface="Times New Roman" pitchFamily="18" charset="0"/>
                </a:endParaRPr>
              </a:p>
              <a:p>
                <a:pPr marL="0" indent="0">
                  <a:lnSpc>
                    <a:spcPct val="90000"/>
                  </a:lnSpc>
                  <a:buNone/>
                </a:pPr>
                <a:endParaRPr lang="cs-CZ" sz="800" dirty="0">
                  <a:latin typeface="Times New Roman" pitchFamily="18" charset="0"/>
                  <a:cs typeface="Times New Roman" pitchFamily="18" charset="0"/>
                </a:endParaRPr>
              </a:p>
              <a:p>
                <a:pPr marL="0" indent="0">
                  <a:lnSpc>
                    <a:spcPct val="90000"/>
                  </a:lnSpc>
                  <a:buNone/>
                </a:pPr>
                <a:r>
                  <a:rPr lang="cs-CZ" sz="2800" dirty="0">
                    <a:latin typeface="Times New Roman" pitchFamily="18" charset="0"/>
                    <a:cs typeface="Times New Roman" pitchFamily="18" charset="0"/>
                  </a:rPr>
                  <a:t>	</a:t>
                </a:r>
                <a14:m>
                  <m:oMath xmlns:m="http://schemas.openxmlformats.org/officeDocument/2006/math">
                    <m:r>
                      <a:rPr lang="cs-CZ" sz="2400" i="1">
                        <a:latin typeface="Cambria Math"/>
                      </a:rPr>
                      <m:t>𝑘</m:t>
                    </m:r>
                    <m:r>
                      <a:rPr lang="cs-CZ" sz="2400" i="1">
                        <a:latin typeface="Cambria Math"/>
                      </a:rPr>
                      <m:t>=2</m:t>
                    </m:r>
                    <m:r>
                      <a:rPr lang="cs-CZ" sz="2400" i="1">
                        <a:latin typeface="Cambria Math"/>
                        <a:ea typeface="Cambria Math"/>
                      </a:rPr>
                      <m:t>𝜋</m:t>
                    </m:r>
                    <m:r>
                      <a:rPr lang="cs-CZ" sz="2400" i="1">
                        <a:latin typeface="Cambria Math"/>
                        <a:ea typeface="Cambria Math"/>
                      </a:rPr>
                      <m:t>/</m:t>
                    </m:r>
                    <m:r>
                      <a:rPr lang="cs-CZ" sz="2400" i="1">
                        <a:latin typeface="Cambria Math"/>
                        <a:ea typeface="Cambria Math"/>
                      </a:rPr>
                      <m:t>𝜆</m:t>
                    </m:r>
                  </m:oMath>
                </a14:m>
                <a:r>
                  <a:rPr lang="cs-CZ" sz="2400" dirty="0">
                    <a:latin typeface="Times New Roman" pitchFamily="18" charset="0"/>
                    <a:cs typeface="Times New Roman" pitchFamily="18" charset="0"/>
                  </a:rPr>
                  <a:t> … úhlový vlnočet (vlnové číslo)</a:t>
                </a:r>
              </a:p>
              <a:p>
                <a:pPr marL="0" indent="0">
                  <a:lnSpc>
                    <a:spcPct val="90000"/>
                  </a:lnSpc>
                  <a:buNone/>
                </a:pPr>
                <a:r>
                  <a:rPr lang="cs-CZ" sz="2400" dirty="0">
                    <a:latin typeface="Times New Roman" pitchFamily="18" charset="0"/>
                    <a:cs typeface="Times New Roman" pitchFamily="18" charset="0"/>
                  </a:rPr>
                  <a:t>	</a:t>
                </a:r>
                <a14:m>
                  <m:oMath xmlns:m="http://schemas.openxmlformats.org/officeDocument/2006/math">
                    <m:r>
                      <a:rPr lang="cs-CZ" sz="2400" i="1">
                        <a:latin typeface="Cambria Math"/>
                      </a:rPr>
                      <m:t>(</m:t>
                    </m:r>
                    <m:r>
                      <a:rPr lang="cs-CZ" sz="2400" i="1">
                        <a:latin typeface="Cambria Math"/>
                      </a:rPr>
                      <m:t>𝑘𝑥</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𝑡</m:t>
                    </m:r>
                    <m:r>
                      <a:rPr lang="cs-CZ" sz="2400" i="1">
                        <a:latin typeface="Cambria Math"/>
                        <a:ea typeface="Cambria Math"/>
                      </a:rPr>
                      <m:t>)</m:t>
                    </m:r>
                  </m:oMath>
                </a14:m>
                <a:r>
                  <a:rPr lang="cs-CZ" sz="2400" dirty="0">
                    <a:latin typeface="Times New Roman" pitchFamily="18" charset="0"/>
                    <a:cs typeface="Times New Roman" pitchFamily="18" charset="0"/>
                  </a:rPr>
                  <a:t> … fáze</a:t>
                </a:r>
              </a:p>
              <a:p>
                <a:pPr marL="0" indent="0">
                  <a:lnSpc>
                    <a:spcPct val="90000"/>
                  </a:lnSpc>
                  <a:buNone/>
                </a:pPr>
                <a:endParaRPr lang="cs-CZ" sz="24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Odvození na cvičení</a:t>
                </a:r>
                <a:endParaRPr lang="cs-CZ" sz="2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565" t="-2267" r="-1652"/>
                </a:stretch>
              </a:blipFill>
            </p:spPr>
            <p:txBody>
              <a:bodyPr/>
              <a:lstStyle/>
              <a:p>
                <a:r>
                  <a:rPr lang="cs-CZ" dirty="0">
                    <a:noFill/>
                  </a:rPr>
                  <a:t> </a:t>
                </a:r>
              </a:p>
            </p:txBody>
          </p:sp>
        </mc:Fallback>
      </mc:AlternateContent>
      <p:sp>
        <p:nvSpPr>
          <p:cNvPr id="4" name="TextovéPole 3"/>
          <p:cNvSpPr txBox="1"/>
          <p:nvPr/>
        </p:nvSpPr>
        <p:spPr>
          <a:xfrm>
            <a:off x="1691680" y="5733256"/>
            <a:ext cx="7452320" cy="1200329"/>
          </a:xfrm>
          <a:prstGeom prst="rect">
            <a:avLst/>
          </a:prstGeom>
          <a:noFill/>
        </p:spPr>
        <p:txBody>
          <a:bodyPr wrap="square" rtlCol="0">
            <a:spAutoFit/>
          </a:bodyPr>
          <a:lstStyle/>
          <a:p>
            <a:r>
              <a:rPr lang="cs-CZ" b="1" dirty="0"/>
              <a:t>Vlnové číslo</a:t>
            </a:r>
            <a:r>
              <a:rPr lang="cs-CZ" dirty="0"/>
              <a:t> nebo také vlnočet je vlastnost vlny definovaná buď jako počet  </a:t>
            </a:r>
            <a:r>
              <a:rPr lang="cs-CZ" b="1" dirty="0"/>
              <a:t>vlnových</a:t>
            </a:r>
            <a:r>
              <a:rPr lang="cs-CZ" dirty="0"/>
              <a:t> délek připadajících na jednotku délky (tedy 1/</a:t>
            </a:r>
            <a:r>
              <a:rPr lang="el-GR" dirty="0"/>
              <a:t>λ, </a:t>
            </a:r>
            <a:r>
              <a:rPr lang="cs-CZ" dirty="0"/>
              <a:t>kde </a:t>
            </a:r>
            <a:r>
              <a:rPr lang="el-GR" dirty="0"/>
              <a:t>λ</a:t>
            </a:r>
            <a:r>
              <a:rPr lang="cs-CZ" dirty="0"/>
              <a:t> je </a:t>
            </a:r>
            <a:r>
              <a:rPr lang="cs-CZ" b="1" dirty="0"/>
              <a:t>vlnová </a:t>
            </a:r>
            <a:r>
              <a:rPr lang="cs-CZ" dirty="0"/>
              <a:t>délka), nebo jako 2</a:t>
            </a:r>
            <a:r>
              <a:rPr lang="el-GR" dirty="0"/>
              <a:t>π/λ (</a:t>
            </a:r>
            <a:r>
              <a:rPr lang="cs-CZ" dirty="0"/>
              <a:t>známé též jako úhlové </a:t>
            </a:r>
            <a:r>
              <a:rPr lang="cs-CZ" b="1" dirty="0"/>
              <a:t>vlnové číslo</a:t>
            </a:r>
            <a:r>
              <a:rPr lang="cs-CZ" dirty="0"/>
              <a:t>, úhlový vlnočet).</a:t>
            </a:r>
            <a:endParaRPr lang="en-GB" dirty="0"/>
          </a:p>
        </p:txBody>
      </p:sp>
    </p:spTree>
    <p:extLst>
      <p:ext uri="{BB962C8B-B14F-4D97-AF65-F5344CB8AC3E}">
        <p14:creationId xmlns:p14="http://schemas.microsoft.com/office/powerpoint/2010/main" val="62203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Postupná vlna</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b="1" dirty="0">
                    <a:latin typeface="Times New Roman" pitchFamily="18" charset="0"/>
                    <a:cs typeface="Times New Roman" pitchFamily="18" charset="0"/>
                  </a:rPr>
                  <a:t>Vlnová délka </a:t>
                </a:r>
                <a:r>
                  <a:rPr lang="el-GR" sz="2800" b="1" dirty="0">
                    <a:latin typeface="Times New Roman" pitchFamily="18" charset="0"/>
                    <a:cs typeface="Times New Roman" pitchFamily="18" charset="0"/>
                  </a:rPr>
                  <a:t>λ</a:t>
                </a:r>
                <a:r>
                  <a:rPr lang="cs-CZ" sz="2800" dirty="0">
                    <a:latin typeface="Times New Roman" pitchFamily="18" charset="0"/>
                    <a:cs typeface="Times New Roman" pitchFamily="18" charset="0"/>
                  </a:rPr>
                  <a:t>: Je nejmenší vzdálenost dvou bodů, které kmitají se stejnou fází.</a:t>
                </a: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Perioda vlny </a:t>
                </a:r>
                <a:r>
                  <a:rPr lang="cs-CZ" sz="2800" b="1" i="1" dirty="0">
                    <a:latin typeface="Times New Roman" pitchFamily="18" charset="0"/>
                    <a:cs typeface="Times New Roman" pitchFamily="18" charset="0"/>
                  </a:rPr>
                  <a:t>T</a:t>
                </a:r>
                <a:r>
                  <a:rPr lang="cs-CZ" sz="2800" dirty="0">
                    <a:latin typeface="Times New Roman" pitchFamily="18" charset="0"/>
                    <a:cs typeface="Times New Roman" pitchFamily="18" charset="0"/>
                  </a:rPr>
                  <a:t>: Je nejkratší doba, po které se výchylka částice opakuje: </a:t>
                </a:r>
                <a14:m>
                  <m:oMath xmlns:m="http://schemas.openxmlformats.org/officeDocument/2006/math">
                    <m:r>
                      <a:rPr lang="cs-CZ" sz="2400" i="1">
                        <a:latin typeface="Cambria Math"/>
                        <a:ea typeface="Cambria Math"/>
                      </a:rPr>
                      <m:t>𝑇</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/2</m:t>
                    </m:r>
                    <m:r>
                      <a:rPr lang="cs-CZ" sz="2400" i="1">
                        <a:latin typeface="Cambria Math"/>
                        <a:ea typeface="Cambria Math"/>
                      </a:rPr>
                      <m:t>𝜋</m:t>
                    </m:r>
                  </m:oMath>
                </a14:m>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pPr>
                  <a:lnSpc>
                    <a:spcPct val="90000"/>
                  </a:lnSpc>
                </a:pPr>
                <a:r>
                  <a:rPr lang="cs-CZ" sz="2800" b="1" dirty="0">
                    <a:latin typeface="Times New Roman" pitchFamily="18" charset="0"/>
                    <a:cs typeface="Times New Roman" pitchFamily="18" charset="0"/>
                  </a:rPr>
                  <a:t>Frekvence </a:t>
                </a:r>
                <a:r>
                  <a:rPr lang="cs-CZ" sz="2800" b="1" i="1" dirty="0">
                    <a:latin typeface="Times New Roman" pitchFamily="18" charset="0"/>
                    <a:cs typeface="Times New Roman" pitchFamily="18" charset="0"/>
                  </a:rPr>
                  <a:t>f</a:t>
                </a:r>
                <a:r>
                  <a:rPr lang="cs-CZ" sz="2800" dirty="0">
                    <a:latin typeface="Times New Roman" pitchFamily="18" charset="0"/>
                    <a:cs typeface="Times New Roman" pitchFamily="18" charset="0"/>
                  </a:rPr>
                  <a:t>: Je definována jako převrácená hodnota periody a vyjadřuje počet kmitů za jednotku času: </a:t>
                </a:r>
                <a14:m>
                  <m:oMath xmlns:m="http://schemas.openxmlformats.org/officeDocument/2006/math">
                    <m:r>
                      <a:rPr lang="cs-CZ" sz="2400" i="1">
                        <a:latin typeface="Cambria Math"/>
                      </a:rPr>
                      <m:t>𝑓</m:t>
                    </m:r>
                    <m:r>
                      <a:rPr lang="cs-CZ" sz="2400" i="1">
                        <a:latin typeface="Cambria Math"/>
                      </a:rPr>
                      <m:t>=1/</m:t>
                    </m:r>
                    <m:r>
                      <a:rPr lang="cs-CZ" sz="2400" i="1">
                        <a:latin typeface="Cambria Math"/>
                      </a:rPr>
                      <m:t>𝑇</m:t>
                    </m:r>
                  </m:oMath>
                </a14:m>
                <a:r>
                  <a:rPr lang="cs-CZ" sz="2800" dirty="0">
                    <a:latin typeface="Times New Roman" pitchFamily="18" charset="0"/>
                    <a:cs typeface="Times New Roman" pitchFamily="18" charset="0"/>
                  </a:rPr>
                  <a:t>.</a:t>
                </a:r>
              </a:p>
              <a:p>
                <a:pPr>
                  <a:lnSpc>
                    <a:spcPct val="90000"/>
                  </a:lnSpc>
                </a:pPr>
                <a:endParaRPr lang="cs-CZ" sz="800" dirty="0">
                  <a:latin typeface="Times New Roman" pitchFamily="18" charset="0"/>
                  <a:cs typeface="Times New Roman" pitchFamily="18" charset="0"/>
                </a:endParaRPr>
              </a:p>
              <a:p>
                <a:r>
                  <a:rPr lang="cs-CZ" sz="2800" b="1" dirty="0">
                    <a:latin typeface="Times New Roman" pitchFamily="18" charset="0"/>
                    <a:cs typeface="Times New Roman" pitchFamily="18" charset="0"/>
                  </a:rPr>
                  <a:t>Rychlost šíření</a:t>
                </a:r>
                <a:r>
                  <a:rPr lang="cs-CZ" sz="2800" dirty="0">
                    <a:latin typeface="Times New Roman" pitchFamily="18" charset="0"/>
                    <a:cs typeface="Times New Roman" pitchFamily="18" charset="0"/>
                  </a:rPr>
                  <a:t> vlny prostorem:</a:t>
                </a:r>
              </a:p>
              <a:p>
                <a:endParaRPr lang="cs-CZ" sz="800" i="1" dirty="0"/>
              </a:p>
              <a:p>
                <a:pPr marL="0" indent="0">
                  <a:buNone/>
                </a:pPr>
                <a14:m>
                  <m:oMathPara xmlns:m="http://schemas.openxmlformats.org/officeDocument/2006/math">
                    <m:oMathParaPr>
                      <m:jc m:val="centerGroup"/>
                    </m:oMathParaPr>
                    <m:oMath xmlns:m="http://schemas.openxmlformats.org/officeDocument/2006/math">
                      <m:r>
                        <a:rPr lang="cs-CZ" sz="2400" i="1">
                          <a:latin typeface="Cambria Math"/>
                        </a:rPr>
                        <m:t>𝑐</m:t>
                      </m:r>
                      <m:r>
                        <a:rPr lang="cs-CZ" sz="2400" i="1">
                          <a:latin typeface="Cambria Math"/>
                        </a:rPr>
                        <m:t>=</m:t>
                      </m:r>
                      <m:f>
                        <m:fPr>
                          <m:ctrlPr>
                            <a:rPr lang="cs-CZ" sz="2400" i="1">
                              <a:latin typeface="Cambria Math" panose="02040503050406030204" pitchFamily="18" charset="0"/>
                            </a:rPr>
                          </m:ctrlPr>
                        </m:fPr>
                        <m:num>
                          <m:r>
                            <a:rPr lang="el-GR" sz="2400" i="1">
                              <a:latin typeface="Cambria Math"/>
                              <a:ea typeface="Cambria Math"/>
                            </a:rPr>
                            <m:t>𝛥</m:t>
                          </m:r>
                          <m:r>
                            <a:rPr lang="cs-CZ" sz="2400" i="1">
                              <a:latin typeface="Cambria Math"/>
                              <a:ea typeface="Cambria Math"/>
                            </a:rPr>
                            <m:t>𝑥</m:t>
                          </m:r>
                        </m:num>
                        <m:den>
                          <m:r>
                            <a:rPr lang="el-GR" sz="2400" i="1">
                              <a:latin typeface="Cambria Math"/>
                              <a:ea typeface="Cambria Math"/>
                            </a:rPr>
                            <m:t>𝛥</m:t>
                          </m:r>
                          <m:r>
                            <a:rPr lang="cs-CZ" sz="2400" i="1">
                              <a:latin typeface="Cambria Math"/>
                              <a:ea typeface="Cambria Math"/>
                            </a:rPr>
                            <m:t>𝑡</m:t>
                          </m:r>
                        </m:den>
                      </m:f>
                      <m:r>
                        <a:rPr lang="cs-CZ" sz="2400" i="1">
                          <a:latin typeface="Cambria Math"/>
                        </a:rPr>
                        <m:t>=</m:t>
                      </m:r>
                      <m:f>
                        <m:fPr>
                          <m:ctrlPr>
                            <a:rPr lang="cs-CZ" sz="2400" i="1">
                              <a:latin typeface="Cambria Math" panose="02040503050406030204" pitchFamily="18" charset="0"/>
                            </a:rPr>
                          </m:ctrlPr>
                        </m:fPr>
                        <m:num>
                          <m:r>
                            <a:rPr lang="cs-CZ" sz="2400" i="1">
                              <a:latin typeface="Cambria Math"/>
                              <a:ea typeface="Cambria Math"/>
                            </a:rPr>
                            <m:t>𝜔</m:t>
                          </m:r>
                        </m:num>
                        <m:den>
                          <m:r>
                            <a:rPr lang="cs-CZ" sz="2400" i="1">
                              <a:latin typeface="Cambria Math"/>
                            </a:rPr>
                            <m:t>𝑘</m:t>
                          </m:r>
                        </m:den>
                      </m:f>
                      <m:r>
                        <a:rPr lang="cs-CZ" sz="2400" i="1">
                          <a:latin typeface="Cambria Math"/>
                        </a:rPr>
                        <m:t>=</m:t>
                      </m:r>
                      <m:r>
                        <a:rPr lang="cs-CZ" sz="2400" i="1">
                          <a:latin typeface="Cambria Math"/>
                          <a:ea typeface="Cambria Math"/>
                        </a:rPr>
                        <m:t>𝜆</m:t>
                      </m:r>
                      <m:r>
                        <a:rPr lang="cs-CZ" sz="2400" i="1">
                          <a:latin typeface="Cambria Math"/>
                          <a:ea typeface="Cambria Math"/>
                        </a:rPr>
                        <m:t>𝑓</m:t>
                      </m:r>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𝜆</m:t>
                          </m:r>
                        </m:num>
                        <m:den>
                          <m:r>
                            <a:rPr lang="cs-CZ" sz="2400" i="1">
                              <a:latin typeface="Cambria Math"/>
                              <a:ea typeface="Cambria Math"/>
                            </a:rPr>
                            <m:t>𝑇</m:t>
                          </m:r>
                        </m:den>
                      </m:f>
                    </m:oMath>
                  </m:oMathPara>
                </a14:m>
                <a:endParaRPr lang="cs-CZ" sz="2400" dirty="0"/>
              </a:p>
              <a:p>
                <a:pPr>
                  <a:lnSpc>
                    <a:spcPct val="90000"/>
                  </a:lnSpc>
                </a:pPr>
                <a:endParaRPr lang="cs-CZ" sz="2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cstate="print"/>
                <a:stretch>
                  <a:fillRect l="-1565" t="-2267" b="-2000"/>
                </a:stretch>
              </a:blipFill>
            </p:spPr>
            <p:txBody>
              <a:bodyPr/>
              <a:lstStyle/>
              <a:p>
                <a:r>
                  <a:rPr lang="cs-CZ" dirty="0">
                    <a:noFill/>
                  </a:rPr>
                  <a:t> </a:t>
                </a:r>
              </a:p>
            </p:txBody>
          </p:sp>
        </mc:Fallback>
      </mc:AlternateContent>
      <p:sp>
        <p:nvSpPr>
          <p:cNvPr id="4" name="Ovál 3"/>
          <p:cNvSpPr/>
          <p:nvPr/>
        </p:nvSpPr>
        <p:spPr>
          <a:xfrm>
            <a:off x="3887968" y="5733256"/>
            <a:ext cx="360000" cy="43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p:cNvSpPr/>
          <p:nvPr/>
        </p:nvSpPr>
        <p:spPr>
          <a:xfrm>
            <a:off x="5868192" y="5733256"/>
            <a:ext cx="432000" cy="432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5625785" y="6309320"/>
            <a:ext cx="1733551" cy="369332"/>
          </a:xfrm>
          <a:prstGeom prst="rect">
            <a:avLst/>
          </a:prstGeom>
          <a:noFill/>
        </p:spPr>
        <p:txBody>
          <a:bodyPr wrap="none" rtlCol="0">
            <a:spAutoFit/>
          </a:bodyPr>
          <a:lstStyle/>
          <a:p>
            <a:r>
              <a:rPr lang="cs-CZ" dirty="0">
                <a:solidFill>
                  <a:schemeClr val="accent1"/>
                </a:solidFill>
              </a:rPr>
              <a:t>Vlastnosti zdroje</a:t>
            </a:r>
          </a:p>
        </p:txBody>
      </p:sp>
      <p:sp>
        <p:nvSpPr>
          <p:cNvPr id="7" name="TextovéPole 6"/>
          <p:cNvSpPr txBox="1"/>
          <p:nvPr/>
        </p:nvSpPr>
        <p:spPr>
          <a:xfrm>
            <a:off x="2495491" y="6309320"/>
            <a:ext cx="1955985" cy="369332"/>
          </a:xfrm>
          <a:prstGeom prst="rect">
            <a:avLst/>
          </a:prstGeom>
          <a:noFill/>
        </p:spPr>
        <p:txBody>
          <a:bodyPr wrap="none" rtlCol="0">
            <a:spAutoFit/>
          </a:bodyPr>
          <a:lstStyle/>
          <a:p>
            <a:r>
              <a:rPr lang="cs-CZ" dirty="0">
                <a:solidFill>
                  <a:srgbClr val="FF0000"/>
                </a:solidFill>
              </a:rPr>
              <a:t>Vlastnost prostředí</a:t>
            </a:r>
          </a:p>
        </p:txBody>
      </p:sp>
      <p:sp>
        <p:nvSpPr>
          <p:cNvPr id="8" name="TextovéPole 7"/>
          <p:cNvSpPr txBox="1"/>
          <p:nvPr/>
        </p:nvSpPr>
        <p:spPr>
          <a:xfrm>
            <a:off x="5220072" y="6021288"/>
            <a:ext cx="360040" cy="369332"/>
          </a:xfrm>
          <a:prstGeom prst="rect">
            <a:avLst/>
          </a:prstGeom>
          <a:solidFill>
            <a:schemeClr val="bg1"/>
          </a:solidFill>
        </p:spPr>
        <p:txBody>
          <a:bodyPr wrap="square" rtlCol="0">
            <a:spAutoFit/>
          </a:bodyPr>
          <a:lstStyle/>
          <a:p>
            <a:r>
              <a:rPr lang="cs-CZ" b="1" dirty="0"/>
              <a:t>k</a:t>
            </a:r>
            <a:endParaRPr lang="en-GB" b="1" dirty="0"/>
          </a:p>
        </p:txBody>
      </p:sp>
    </p:spTree>
    <p:extLst>
      <p:ext uri="{BB962C8B-B14F-4D97-AF65-F5344CB8AC3E}">
        <p14:creationId xmlns:p14="http://schemas.microsoft.com/office/powerpoint/2010/main" val="137535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Postupná vlna</a:t>
            </a:r>
          </a:p>
        </p:txBody>
      </p:sp>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Zápis pomocí komplexních čísel </a:t>
            </a:r>
            <a:r>
              <a:rPr lang="cs-CZ" altLang="cs-CZ" sz="2800" dirty="0">
                <a:latin typeface="Times New Roman" pitchFamily="18" charset="0"/>
                <a:cs typeface="Times New Roman" pitchFamily="18" charset="0"/>
              </a:rPr>
              <a:t>přináší velké zjednodušení. Platí totiž:</a:t>
            </a:r>
          </a:p>
          <a:p>
            <a:pPr>
              <a:lnSpc>
                <a:spcPct val="90000"/>
              </a:lnSpc>
            </a:pPr>
            <a:endParaRPr lang="cs-CZ" altLang="cs-CZ" sz="2800" dirty="0">
              <a:latin typeface="Times New Roman" pitchFamily="18" charset="0"/>
              <a:cs typeface="Times New Roman" pitchFamily="18" charset="0"/>
            </a:endParaRPr>
          </a:p>
          <a:p>
            <a:pPr>
              <a:lnSpc>
                <a:spcPct val="90000"/>
              </a:lnSpc>
            </a:pPr>
            <a:endParaRPr lang="cs-CZ" altLang="cs-CZ" sz="1000" dirty="0">
              <a:latin typeface="Times New Roman" pitchFamily="18" charset="0"/>
              <a:cs typeface="Times New Roman" pitchFamily="18" charset="0"/>
            </a:endParaRPr>
          </a:p>
          <a:p>
            <a:pPr>
              <a:lnSpc>
                <a:spcPct val="90000"/>
              </a:lnSpc>
            </a:pPr>
            <a:r>
              <a:rPr lang="cs-CZ" altLang="cs-CZ" sz="2800" dirty="0">
                <a:latin typeface="Times New Roman" pitchFamily="18" charset="0"/>
                <a:cs typeface="Times New Roman" pitchFamily="18" charset="0"/>
              </a:rPr>
              <a:t>Pro zjednodušení zápisu vln je důležité, že nedochází při derivování (a integrování) k „přecházení“ od sinu ke kosinu</a:t>
            </a:r>
          </a:p>
          <a:p>
            <a:pPr>
              <a:lnSpc>
                <a:spcPct val="90000"/>
              </a:lnSpc>
            </a:pPr>
            <a:endParaRPr lang="cs-CZ" altLang="cs-CZ" sz="2800" dirty="0"/>
          </a:p>
          <a:p>
            <a:pPr marL="0" indent="0">
              <a:lnSpc>
                <a:spcPct val="90000"/>
              </a:lnSpc>
              <a:buNone/>
            </a:pPr>
            <a:endParaRPr lang="cs-CZ" altLang="cs-CZ" sz="2800" dirty="0"/>
          </a:p>
          <a:p>
            <a:pPr>
              <a:lnSpc>
                <a:spcPct val="90000"/>
              </a:lnSpc>
            </a:pPr>
            <a:endParaRPr lang="cs-CZ" sz="2800" dirty="0"/>
          </a:p>
          <a:p>
            <a:pPr>
              <a:lnSpc>
                <a:spcPct val="90000"/>
              </a:lnSpc>
            </a:pPr>
            <a:endParaRPr lang="cs-CZ" sz="2800" dirty="0"/>
          </a:p>
        </p:txBody>
      </p:sp>
      <p:graphicFrame>
        <p:nvGraphicFramePr>
          <p:cNvPr id="4" name="Objekt 3"/>
          <p:cNvGraphicFramePr>
            <a:graphicFrameLocks noChangeAspect="1"/>
          </p:cNvGraphicFramePr>
          <p:nvPr>
            <p:extLst>
              <p:ext uri="{D42A27DB-BD31-4B8C-83A1-F6EECF244321}">
                <p14:modId xmlns:p14="http://schemas.microsoft.com/office/powerpoint/2010/main" val="1034660184"/>
              </p:ext>
            </p:extLst>
          </p:nvPr>
        </p:nvGraphicFramePr>
        <p:xfrm>
          <a:off x="2915816" y="2492896"/>
          <a:ext cx="4987925" cy="482600"/>
        </p:xfrm>
        <a:graphic>
          <a:graphicData uri="http://schemas.openxmlformats.org/presentationml/2006/ole">
            <mc:AlternateContent xmlns:mc="http://schemas.openxmlformats.org/markup-compatibility/2006">
              <mc:Choice xmlns:v="urn:schemas-microsoft-com:vml" Requires="v">
                <p:oleObj spid="_x0000_s1085" name="Equation" r:id="rId3" imgW="5486400" imgH="533400" progId="">
                  <p:embed/>
                </p:oleObj>
              </mc:Choice>
              <mc:Fallback>
                <p:oleObj name="Equation" r:id="rId3" imgW="5486400" imgH="533400" progId="">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492896"/>
                        <a:ext cx="49879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514767518"/>
              </p:ext>
            </p:extLst>
          </p:nvPr>
        </p:nvGraphicFramePr>
        <p:xfrm>
          <a:off x="2555776" y="4365104"/>
          <a:ext cx="5851525" cy="877887"/>
        </p:xfrm>
        <a:graphic>
          <a:graphicData uri="http://schemas.openxmlformats.org/presentationml/2006/ole">
            <mc:AlternateContent xmlns:mc="http://schemas.openxmlformats.org/markup-compatibility/2006">
              <mc:Choice xmlns:v="urn:schemas-microsoft-com:vml" Requires="v">
                <p:oleObj spid="_x0000_s1086" name="Equation" r:id="rId5" imgW="6438900" imgH="965200" progId="">
                  <p:embed/>
                </p:oleObj>
              </mc:Choice>
              <mc:Fallback>
                <p:oleObj name="Equation" r:id="rId5" imgW="6438900" imgH="965200" progId="">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4365104"/>
                        <a:ext cx="5851525"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6" name="Obdélník 5"/>
              <p:cNvSpPr/>
              <p:nvPr/>
            </p:nvSpPr>
            <p:spPr>
              <a:xfrm>
                <a:off x="2123728" y="5487615"/>
                <a:ext cx="6552728"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cs-CZ" sz="2400" i="1" smtClean="0">
                          <a:latin typeface="Cambria Math"/>
                        </a:rPr>
                        <m:t>𝑦</m:t>
                      </m:r>
                      <m:r>
                        <a:rPr lang="cs-CZ" sz="2400" i="1" smtClean="0">
                          <a:latin typeface="Cambria Math"/>
                        </a:rPr>
                        <m:t>(</m:t>
                      </m:r>
                      <m:r>
                        <a:rPr lang="cs-CZ" sz="2400" i="1" smtClean="0">
                          <a:latin typeface="Cambria Math"/>
                        </a:rPr>
                        <m:t>𝑥</m:t>
                      </m:r>
                      <m:r>
                        <a:rPr lang="cs-CZ" sz="2400" i="1" smtClean="0">
                          <a:latin typeface="Cambria Math"/>
                        </a:rPr>
                        <m:t>,</m:t>
                      </m:r>
                      <m:r>
                        <a:rPr lang="cs-CZ" sz="2400" i="1" smtClean="0">
                          <a:latin typeface="Cambria Math"/>
                        </a:rPr>
                        <m:t>𝑡</m:t>
                      </m:r>
                      <m:r>
                        <a:rPr lang="cs-CZ" sz="2400" i="1" smtClean="0">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𝑚</m:t>
                          </m:r>
                        </m:sub>
                      </m:sSub>
                      <m:func>
                        <m:funcPr>
                          <m:ctrlPr>
                            <a:rPr lang="cs-CZ" sz="2400" i="1">
                              <a:latin typeface="Cambria Math" panose="02040503050406030204" pitchFamily="18" charset="0"/>
                            </a:rPr>
                          </m:ctrlPr>
                        </m:funcPr>
                        <m:fName>
                          <m:r>
                            <m:rPr>
                              <m:sty m:val="p"/>
                            </m:rPr>
                            <a:rPr lang="cs-CZ" sz="2400">
                              <a:latin typeface="Cambria Math"/>
                            </a:rPr>
                            <m:t>sin</m:t>
                          </m:r>
                        </m:fName>
                        <m:e>
                          <m:r>
                            <a:rPr lang="cs-CZ" sz="2400" i="1">
                              <a:latin typeface="Cambria Math"/>
                            </a:rPr>
                            <m:t>(</m:t>
                          </m:r>
                          <m:r>
                            <a:rPr lang="cs-CZ" sz="2400" i="1">
                              <a:latin typeface="Cambria Math"/>
                            </a:rPr>
                            <m:t>𝑘𝑥</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𝑡</m:t>
                          </m:r>
                        </m:e>
                      </m:func>
                      <m:r>
                        <a:rPr lang="cs-CZ" sz="2400" i="1">
                          <a:latin typeface="Cambria Math"/>
                        </a:rPr>
                        <m:t>)</m:t>
                      </m:r>
                      <m:r>
                        <a:rPr lang="cs-CZ" sz="2400" b="0" i="1" smtClean="0">
                          <a:latin typeface="Cambria Math"/>
                        </a:rPr>
                        <m:t>=</m:t>
                      </m:r>
                      <m:sSub>
                        <m:sSubPr>
                          <m:ctrlPr>
                            <a:rPr lang="cs-CZ" sz="2400" b="0" i="1" smtClean="0">
                              <a:latin typeface="Cambria Math" panose="02040503050406030204" pitchFamily="18" charset="0"/>
                              <a:ea typeface="Cambria Math"/>
                            </a:rPr>
                          </m:ctrlPr>
                        </m:sSubPr>
                        <m:e>
                          <m:r>
                            <a:rPr lang="cs-CZ" sz="2400" b="0" i="1" smtClean="0">
                              <a:latin typeface="Cambria Math"/>
                              <a:ea typeface="Cambria Math"/>
                            </a:rPr>
                            <m:t>𝑦</m:t>
                          </m:r>
                        </m:e>
                        <m:sub>
                          <m:r>
                            <a:rPr lang="cs-CZ" sz="2400" b="0" i="1" smtClean="0">
                              <a:latin typeface="Cambria Math"/>
                              <a:ea typeface="Cambria Math"/>
                            </a:rPr>
                            <m:t>𝑚</m:t>
                          </m:r>
                        </m:sub>
                      </m:sSub>
                      <m:func>
                        <m:funcPr>
                          <m:ctrlPr>
                            <a:rPr lang="cs-CZ" sz="2400" b="0" i="1" smtClean="0">
                              <a:latin typeface="Cambria Math" panose="02040503050406030204" pitchFamily="18" charset="0"/>
                              <a:ea typeface="Cambria Math"/>
                            </a:rPr>
                          </m:ctrlPr>
                        </m:funcPr>
                        <m:fName>
                          <m:r>
                            <m:rPr>
                              <m:sty m:val="p"/>
                            </m:rPr>
                            <a:rPr lang="cs-CZ" sz="2400" b="0" i="0" smtClean="0">
                              <a:latin typeface="Cambria Math"/>
                              <a:ea typeface="Cambria Math"/>
                            </a:rPr>
                            <m:t>exp</m:t>
                          </m:r>
                        </m:fName>
                        <m:e>
                          <m:r>
                            <a:rPr lang="cs-CZ" sz="2400" b="0" i="1" smtClean="0">
                              <a:latin typeface="Cambria Math"/>
                              <a:ea typeface="Cambria Math"/>
                            </a:rPr>
                            <m:t>(</m:t>
                          </m:r>
                          <m:r>
                            <a:rPr lang="cs-CZ" sz="2400" b="0" i="1" smtClean="0">
                              <a:latin typeface="Cambria Math"/>
                              <a:ea typeface="Cambria Math"/>
                            </a:rPr>
                            <m:t>𝑖𝑘𝑥</m:t>
                          </m:r>
                          <m:r>
                            <a:rPr lang="cs-CZ" sz="2400" b="0" i="1" smtClean="0">
                              <a:latin typeface="Cambria Math"/>
                              <a:ea typeface="Cambria Math"/>
                            </a:rPr>
                            <m:t>±</m:t>
                          </m:r>
                          <m:r>
                            <a:rPr lang="cs-CZ" sz="2400" b="0" i="1" smtClean="0">
                              <a:latin typeface="Cambria Math"/>
                              <a:ea typeface="Cambria Math"/>
                            </a:rPr>
                            <m:t>𝜔</m:t>
                          </m:r>
                          <m:r>
                            <a:rPr lang="cs-CZ" sz="2400" b="0" i="1" smtClean="0">
                              <a:latin typeface="Cambria Math"/>
                              <a:ea typeface="Cambria Math"/>
                            </a:rPr>
                            <m:t>𝑡</m:t>
                          </m:r>
                          <m:r>
                            <a:rPr lang="cs-CZ" sz="2400" b="0" i="1" smtClean="0">
                              <a:latin typeface="Cambria Math"/>
                              <a:ea typeface="Cambria Math"/>
                            </a:rPr>
                            <m:t>)</m:t>
                          </m:r>
                        </m:e>
                      </m:func>
                    </m:oMath>
                  </m:oMathPara>
                </a14:m>
                <a:endParaRPr lang="cs-CZ" sz="2400" dirty="0"/>
              </a:p>
            </p:txBody>
          </p:sp>
        </mc:Choice>
        <mc:Fallback xmlns="">
          <p:sp>
            <p:nvSpPr>
              <p:cNvPr id="6" name="Obdélník 5"/>
              <p:cNvSpPr>
                <a:spLocks noRot="1" noChangeAspect="1" noMove="1" noResize="1" noEditPoints="1" noAdjustHandles="1" noChangeArrowheads="1" noChangeShapeType="1" noTextEdit="1"/>
              </p:cNvSpPr>
              <p:nvPr/>
            </p:nvSpPr>
            <p:spPr>
              <a:xfrm>
                <a:off x="2123728" y="5487615"/>
                <a:ext cx="6552728" cy="461665"/>
              </a:xfrm>
              <a:prstGeom prst="rect">
                <a:avLst/>
              </a:prstGeom>
              <a:blipFill rotWithShape="1">
                <a:blip r:embed="rId7" cstate="print"/>
                <a:stretch>
                  <a:fillRect b="-17105"/>
                </a:stretch>
              </a:blipFill>
            </p:spPr>
            <p:txBody>
              <a:bodyPr/>
              <a:lstStyle/>
              <a:p>
                <a:r>
                  <a:rPr lang="cs-CZ">
                    <a:noFill/>
                  </a:rPr>
                  <a:t> </a:t>
                </a:r>
              </a:p>
            </p:txBody>
          </p:sp>
        </mc:Fallback>
      </mc:AlternateContent>
    </p:spTree>
    <p:extLst>
      <p:ext uri="{BB962C8B-B14F-4D97-AF65-F5344CB8AC3E}">
        <p14:creationId xmlns:p14="http://schemas.microsoft.com/office/powerpoint/2010/main" val="292702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a:t>Skládání vln</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Autofit/>
              </a:bodyPr>
              <a:lstStyle/>
              <a:p>
                <a:pPr>
                  <a:lnSpc>
                    <a:spcPct val="90000"/>
                  </a:lnSpc>
                </a:pPr>
                <a:r>
                  <a:rPr lang="cs-CZ" sz="2800" dirty="0">
                    <a:latin typeface="Times New Roman" pitchFamily="18" charset="0"/>
                    <a:cs typeface="Times New Roman" pitchFamily="18" charset="0"/>
                  </a:rPr>
                  <a:t>Šíří-li se prostorem více vln, dochází k jejich skládání.</a:t>
                </a:r>
              </a:p>
              <a:p>
                <a:pPr>
                  <a:lnSpc>
                    <a:spcPct val="90000"/>
                  </a:lnSpc>
                </a:pPr>
                <a:endParaRPr lang="cs-CZ" sz="800" dirty="0">
                  <a:latin typeface="Times New Roman" pitchFamily="18" charset="0"/>
                  <a:cs typeface="Times New Roman" pitchFamily="18" charset="0"/>
                </a:endParaRPr>
              </a:p>
              <a:p>
                <a:pPr>
                  <a:lnSpc>
                    <a:spcPct val="90000"/>
                  </a:lnSpc>
                </a:pPr>
                <a:r>
                  <a:rPr lang="cs-CZ" sz="2800" dirty="0">
                    <a:latin typeface="Times New Roman" pitchFamily="18" charset="0"/>
                    <a:cs typeface="Times New Roman" pitchFamily="18" charset="0"/>
                  </a:rPr>
                  <a:t>Platí </a:t>
                </a:r>
                <a:r>
                  <a:rPr lang="cs-CZ" sz="2800" b="1" dirty="0">
                    <a:latin typeface="Times New Roman" pitchFamily="18" charset="0"/>
                    <a:cs typeface="Times New Roman" pitchFamily="18" charset="0"/>
                  </a:rPr>
                  <a:t>princip superpozice</a:t>
                </a:r>
                <a:r>
                  <a:rPr lang="cs-CZ" sz="2800" dirty="0">
                    <a:latin typeface="Times New Roman" pitchFamily="18" charset="0"/>
                    <a:cs typeface="Times New Roman" pitchFamily="18" charset="0"/>
                  </a:rPr>
                  <a:t>: U překrývajících se vln se výchylky algebraicky sčítají a vytvářejí jednu výslednou vlnu.</a:t>
                </a:r>
              </a:p>
              <a:p>
                <a:pPr>
                  <a:lnSpc>
                    <a:spcPct val="90000"/>
                  </a:lnSpc>
                </a:pPr>
                <a:endParaRPr lang="cs-CZ" sz="2800"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𝑦</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1</m:t>
                          </m:r>
                        </m:sub>
                      </m:sSub>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2</m:t>
                          </m:r>
                        </m:sub>
                      </m:sSub>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oMath>
                  </m:oMathPara>
                </a14:m>
                <a:endParaRPr lang="cs-CZ" sz="2400" dirty="0">
                  <a:latin typeface="Times New Roman" pitchFamily="18" charset="0"/>
                  <a:cs typeface="Times New Roman" pitchFamily="18" charset="0"/>
                </a:endParaRPr>
              </a:p>
              <a:p>
                <a:pPr marL="0" indent="0">
                  <a:lnSpc>
                    <a:spcPct val="90000"/>
                  </a:lnSpc>
                  <a:buNone/>
                </a:pPr>
                <a:endParaRPr lang="cs-CZ" sz="800" i="1" dirty="0">
                  <a:latin typeface="Times New Roman" pitchFamily="18" charset="0"/>
                  <a:cs typeface="Times New Roman" pitchFamily="18" charset="0"/>
                </a:endParaRPr>
              </a:p>
              <a:p>
                <a:pPr marL="0" indent="0">
                  <a:lnSpc>
                    <a:spcPct val="90000"/>
                  </a:lnSpc>
                  <a:buNone/>
                </a:pPr>
                <a14:m>
                  <m:oMathPara xmlns:m="http://schemas.openxmlformats.org/officeDocument/2006/math">
                    <m:oMathParaPr>
                      <m:jc m:val="centerGroup"/>
                    </m:oMathParaPr>
                    <m:oMath xmlns:m="http://schemas.openxmlformats.org/officeDocument/2006/math">
                      <m:r>
                        <a:rPr lang="cs-CZ" sz="2400" i="1">
                          <a:latin typeface="Cambria Math"/>
                        </a:rPr>
                        <m:t>𝑦</m:t>
                      </m:r>
                      <m:d>
                        <m:dPr>
                          <m:ctrlPr>
                            <a:rPr lang="cs-CZ" sz="2400" i="1">
                              <a:latin typeface="Cambria Math" panose="02040503050406030204" pitchFamily="18" charset="0"/>
                            </a:rPr>
                          </m:ctrlPr>
                        </m:dPr>
                        <m:e>
                          <m:r>
                            <a:rPr lang="cs-CZ" sz="2400" i="1">
                              <a:latin typeface="Cambria Math"/>
                            </a:rPr>
                            <m:t>𝑥</m:t>
                          </m:r>
                          <m:r>
                            <a:rPr lang="cs-CZ" sz="2400" i="1">
                              <a:latin typeface="Cambria Math"/>
                            </a:rPr>
                            <m:t>,</m:t>
                          </m:r>
                          <m:r>
                            <a:rPr lang="cs-CZ" sz="2400" i="1">
                              <a:latin typeface="Cambria Math"/>
                            </a:rPr>
                            <m:t>𝑡</m:t>
                          </m:r>
                        </m:e>
                      </m:d>
                      <m:r>
                        <a:rPr lang="cs-CZ" sz="2400" i="1">
                          <a:latin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𝑚</m:t>
                          </m:r>
                          <m:r>
                            <a:rPr lang="cs-CZ" sz="2400" i="1">
                              <a:latin typeface="Cambria Math"/>
                            </a:rPr>
                            <m:t>1</m:t>
                          </m:r>
                        </m:sub>
                      </m:sSub>
                      <m:func>
                        <m:funcPr>
                          <m:ctrlPr>
                            <a:rPr lang="cs-CZ" sz="2400" i="1">
                              <a:latin typeface="Cambria Math" panose="02040503050406030204" pitchFamily="18" charset="0"/>
                            </a:rPr>
                          </m:ctrlPr>
                        </m:funcPr>
                        <m:fName>
                          <m:r>
                            <m:rPr>
                              <m:sty m:val="p"/>
                            </m:rPr>
                            <a:rPr lang="cs-CZ" sz="2400">
                              <a:latin typeface="Cambria Math"/>
                            </a:rPr>
                            <m:t>sin</m:t>
                          </m:r>
                        </m:fName>
                        <m:e>
                          <m:r>
                            <a:rPr lang="cs-CZ" sz="2400" i="1">
                              <a:latin typeface="Cambria Math"/>
                            </a:rPr>
                            <m:t>(</m:t>
                          </m:r>
                        </m:e>
                      </m:func>
                      <m:r>
                        <a:rPr lang="cs-CZ" sz="2400" i="1">
                          <a:latin typeface="Cambria Math"/>
                        </a:rPr>
                        <m:t>𝑘𝑥</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𝑡</m:t>
                      </m:r>
                      <m:r>
                        <a:rPr lang="cs-CZ" sz="2400" i="1">
                          <a:latin typeface="Cambria Math"/>
                          <a:ea typeface="Cambria Math"/>
                        </a:rPr>
                        <m:t>)+</m:t>
                      </m:r>
                      <m:sSub>
                        <m:sSubPr>
                          <m:ctrlPr>
                            <a:rPr lang="cs-CZ" sz="2400" i="1">
                              <a:latin typeface="Cambria Math" panose="02040503050406030204" pitchFamily="18" charset="0"/>
                            </a:rPr>
                          </m:ctrlPr>
                        </m:sSubPr>
                        <m:e>
                          <m:r>
                            <a:rPr lang="cs-CZ" sz="2400" i="1">
                              <a:latin typeface="Cambria Math"/>
                            </a:rPr>
                            <m:t>𝑦</m:t>
                          </m:r>
                        </m:e>
                        <m:sub>
                          <m:r>
                            <a:rPr lang="cs-CZ" sz="2400" i="1">
                              <a:latin typeface="Cambria Math"/>
                            </a:rPr>
                            <m:t>𝑚</m:t>
                          </m:r>
                          <m:r>
                            <a:rPr lang="cs-CZ" sz="2400" i="1">
                              <a:latin typeface="Cambria Math"/>
                            </a:rPr>
                            <m:t>2</m:t>
                          </m:r>
                        </m:sub>
                      </m:sSub>
                      <m:func>
                        <m:funcPr>
                          <m:ctrlPr>
                            <a:rPr lang="cs-CZ" sz="2400" i="1">
                              <a:latin typeface="Cambria Math" panose="02040503050406030204" pitchFamily="18" charset="0"/>
                            </a:rPr>
                          </m:ctrlPr>
                        </m:funcPr>
                        <m:fName>
                          <m:r>
                            <m:rPr>
                              <m:sty m:val="p"/>
                            </m:rPr>
                            <a:rPr lang="cs-CZ" sz="2400">
                              <a:latin typeface="Cambria Math"/>
                            </a:rPr>
                            <m:t>sin</m:t>
                          </m:r>
                        </m:fName>
                        <m:e>
                          <m:r>
                            <a:rPr lang="cs-CZ" sz="2400" i="1">
                              <a:latin typeface="Cambria Math"/>
                            </a:rPr>
                            <m:t>(</m:t>
                          </m:r>
                        </m:e>
                      </m:func>
                      <m:r>
                        <a:rPr lang="cs-CZ" sz="2400" i="1">
                          <a:latin typeface="Cambria Math"/>
                        </a:rPr>
                        <m:t>𝑘𝑥</m:t>
                      </m:r>
                      <m:r>
                        <a:rPr lang="cs-CZ" sz="2400" i="1">
                          <a:latin typeface="Cambria Math"/>
                          <a:ea typeface="Cambria Math"/>
                        </a:rPr>
                        <m:t>±</m:t>
                      </m:r>
                      <m:r>
                        <a:rPr lang="cs-CZ" sz="2400" i="1">
                          <a:latin typeface="Cambria Math"/>
                          <a:ea typeface="Cambria Math"/>
                        </a:rPr>
                        <m:t>𝜔</m:t>
                      </m:r>
                      <m:r>
                        <a:rPr lang="cs-CZ" sz="2400" i="1">
                          <a:latin typeface="Cambria Math"/>
                          <a:ea typeface="Cambria Math"/>
                        </a:rPr>
                        <m:t>𝑡</m:t>
                      </m:r>
                      <m:r>
                        <a:rPr lang="cs-CZ" sz="2400" i="1">
                          <a:latin typeface="Cambria Math"/>
                          <a:ea typeface="Cambria Math"/>
                        </a:rPr>
                        <m:t>)</m:t>
                      </m:r>
                    </m:oMath>
                  </m:oMathPara>
                </a14:m>
                <a:endParaRPr lang="cs-CZ" sz="2400" dirty="0">
                  <a:latin typeface="Times New Roman" pitchFamily="18" charset="0"/>
                  <a:cs typeface="Times New Roman" pitchFamily="18" charset="0"/>
                </a:endParaRPr>
              </a:p>
              <a:p>
                <a:endParaRPr lang="cs-CZ" sz="2800" dirty="0">
                  <a:latin typeface="Times New Roman" pitchFamily="18" charset="0"/>
                  <a:cs typeface="Times New Roman" pitchFamily="18" charset="0"/>
                </a:endParaRPr>
              </a:p>
              <a:p>
                <a:endParaRPr lang="cs-CZ" altLang="cs-CZ" sz="2800" dirty="0"/>
              </a:p>
              <a:p>
                <a:pPr marL="0" indent="0">
                  <a:buNone/>
                </a:pPr>
                <a:endParaRPr lang="cs-CZ" altLang="cs-CZ" sz="2800" dirty="0"/>
              </a:p>
              <a:p>
                <a:endParaRPr lang="cs-CZ" sz="2800" dirty="0"/>
              </a:p>
              <a:p>
                <a:endParaRPr lang="cs-CZ" sz="27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cstate="print"/>
                <a:stretch>
                  <a:fillRect l="-1565" t="-2267" r="-1652"/>
                </a:stretch>
              </a:blipFill>
            </p:spPr>
            <p:txBody>
              <a:bodyPr/>
              <a:lstStyle/>
              <a:p>
                <a:r>
                  <a:rPr lang="cs-CZ">
                    <a:noFill/>
                  </a:rPr>
                  <a:t> </a:t>
                </a:r>
              </a:p>
            </p:txBody>
          </p:sp>
        </mc:Fallback>
      </mc:AlternateContent>
    </p:spTree>
    <p:extLst>
      <p:ext uri="{BB962C8B-B14F-4D97-AF65-F5344CB8AC3E}">
        <p14:creationId xmlns:p14="http://schemas.microsoft.com/office/powerpoint/2010/main" val="1670260511"/>
      </p:ext>
    </p:extLst>
  </p:cSld>
  <p:clrMapOvr>
    <a:masterClrMapping/>
  </p:clrMapOvr>
</p:sld>
</file>

<file path=ppt/theme/theme1.xml><?xml version="1.0" encoding="utf-8"?>
<a:theme xmlns:a="http://schemas.openxmlformats.org/drawingml/2006/main" name="Physic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Physics-PowerPoint-Template</Template>
  <TotalTime>5562</TotalTime>
  <Words>1071</Words>
  <Application>Microsoft Office PowerPoint</Application>
  <PresentationFormat>Předvádění na obrazovce (4:3)</PresentationFormat>
  <Paragraphs>150</Paragraphs>
  <Slides>37</Slides>
  <Notes>18</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Physics-PowerPoint-Template</vt:lpstr>
      <vt:lpstr>Radiologická fyzika a radiobiologie </vt:lpstr>
      <vt:lpstr>Co je vlnění?</vt:lpstr>
      <vt:lpstr>Druhy vln</vt:lpstr>
      <vt:lpstr>Příčné a podélné vlny</vt:lpstr>
      <vt:lpstr>Příčné a podélné vlny</vt:lpstr>
      <vt:lpstr>Postupná vlna</vt:lpstr>
      <vt:lpstr>Postupná vlna</vt:lpstr>
      <vt:lpstr>Postupná vlna</vt:lpstr>
      <vt:lpstr>Skládání vln</vt:lpstr>
      <vt:lpstr>Interference vln</vt:lpstr>
      <vt:lpstr>Interference vln</vt:lpstr>
      <vt:lpstr>Interference vln</vt:lpstr>
      <vt:lpstr>Odraz vln</vt:lpstr>
      <vt:lpstr>Huygensův princip</vt:lpstr>
      <vt:lpstr>Huygensův princip</vt:lpstr>
      <vt:lpstr>Huygensův princip</vt:lpstr>
      <vt:lpstr>Huygensův princip</vt:lpstr>
      <vt:lpstr>Zákon odrazu</vt:lpstr>
      <vt:lpstr>Zákon lomu</vt:lpstr>
      <vt:lpstr>Difrakce (ohyb)</vt:lpstr>
      <vt:lpstr>Vlnová rovnice</vt:lpstr>
      <vt:lpstr>Vlnová rovnice</vt:lpstr>
      <vt:lpstr>Vlnová rovnice</vt:lpstr>
      <vt:lpstr>Zvukové vlny</vt:lpstr>
      <vt:lpstr>Zvukové vlny</vt:lpstr>
      <vt:lpstr>Zvukové vlny</vt:lpstr>
      <vt:lpstr>Rychlost šíření zvuku</vt:lpstr>
      <vt:lpstr>Rychlost šíření zvuku</vt:lpstr>
      <vt:lpstr>Rychlost šíření zvuku</vt:lpstr>
      <vt:lpstr>Šíření zvuku v plynech</vt:lpstr>
      <vt:lpstr>Šíření zvuku v plynech</vt:lpstr>
      <vt:lpstr>Šíření zvuku v plynech</vt:lpstr>
      <vt:lpstr>Šíření zvuku v kapalinách</vt:lpstr>
      <vt:lpstr>Šíření zvuku v kapalinách</vt:lpstr>
      <vt:lpstr>Šíření zvuku v pevných látkách</vt:lpstr>
      <vt:lpstr>Šíření zvuku v pevných látkách</vt:lpstr>
      <vt:lpstr>Konec 1. přednášky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dc:creator>
  <cp:lastModifiedBy>Vojtěch</cp:lastModifiedBy>
  <cp:revision>137</cp:revision>
  <dcterms:created xsi:type="dcterms:W3CDTF">2015-01-23T09:47:57Z</dcterms:created>
  <dcterms:modified xsi:type="dcterms:W3CDTF">2024-11-25T09:56:20Z</dcterms:modified>
</cp:coreProperties>
</file>