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3" r:id="rId3"/>
    <p:sldId id="281" r:id="rId4"/>
    <p:sldId id="282" r:id="rId5"/>
    <p:sldId id="274" r:id="rId6"/>
    <p:sldId id="283" r:id="rId7"/>
    <p:sldId id="284" r:id="rId8"/>
    <p:sldId id="285" r:id="rId9"/>
    <p:sldId id="286" r:id="rId10"/>
    <p:sldId id="287" r:id="rId11"/>
    <p:sldId id="288" r:id="rId12"/>
    <p:sldId id="289" r:id="rId13"/>
  </p:sldIdLst>
  <p:sldSz cx="12192000" cy="6858000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84293" autoAdjust="0"/>
  </p:normalViewPr>
  <p:slideViewPr>
    <p:cSldViewPr snapToGrid="0">
      <p:cViewPr varScale="1">
        <p:scale>
          <a:sx n="106" d="100"/>
          <a:sy n="106" d="100"/>
        </p:scale>
        <p:origin x="70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0E21-3A61-4258-BFED-9521B43FB09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27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86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3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308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F37-7DDD-4C61-92CE-9139470583D6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A29F-EA5E-4C24-9D06-7AB6B9B05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514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9DBE03-E961-4BC3-8C7E-0BE76D46F765}" type="datetime1">
              <a:rPr lang="cs-CZ" noProof="0" smtClean="0"/>
              <a:t>11.11.2022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8409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480630-3D0B-4451-9A78-833047F86168}" type="datetime1">
              <a:rPr lang="cs-CZ" noProof="0" smtClean="0"/>
              <a:t>11.11.2022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488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5" r:id="rId18"/>
    <p:sldLayoutId id="2147483706" r:id="rId19"/>
    <p:sldLayoutId id="2147483707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Virginia </a:t>
            </a:r>
            <a:r>
              <a:rPr lang="cs-CZ" dirty="0" err="1"/>
              <a:t>Henderson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Teorie základní ošetřovatelské péče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830781-788C-47FA-970A-F8E4CEE3A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24" y="138115"/>
            <a:ext cx="2181225" cy="2762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419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základní </a:t>
            </a:r>
            <a:r>
              <a:rPr lang="cs-CZ" dirty="0" err="1"/>
              <a:t>oše</a:t>
            </a:r>
            <a:r>
              <a:rPr lang="cs-CZ" dirty="0"/>
              <a:t>.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600" dirty="0">
                <a:solidFill>
                  <a:srgbClr val="FF0000"/>
                </a:solidFill>
              </a:rPr>
              <a:t>efektivní</a:t>
            </a:r>
            <a:r>
              <a:rPr lang="cs-CZ" sz="1600" dirty="0"/>
              <a:t> </a:t>
            </a:r>
            <a:r>
              <a:rPr lang="cs-CZ" sz="1600" dirty="0" err="1"/>
              <a:t>oše</a:t>
            </a:r>
            <a:r>
              <a:rPr lang="cs-CZ" sz="1600" dirty="0"/>
              <a:t>. péče musí být plánovaná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6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/>
              <a:t>Písemní plán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1600" dirty="0"/>
              <a:t>dle potřeb P/K,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1600" dirty="0"/>
              <a:t>slouží pro celý </a:t>
            </a:r>
            <a:r>
              <a:rPr lang="cs-CZ" sz="1600" dirty="0" err="1"/>
              <a:t>zdr</a:t>
            </a:r>
            <a:r>
              <a:rPr lang="cs-CZ" sz="1600" dirty="0"/>
              <a:t>. tým, jako rozpis intervencí , </a:t>
            </a:r>
            <a:r>
              <a:rPr lang="cs-CZ" sz="1600" dirty="0" err="1"/>
              <a:t>kt</a:t>
            </a:r>
            <a:r>
              <a:rPr lang="cs-CZ" sz="1600" dirty="0"/>
              <a:t>. je potřeba vykonat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1600" dirty="0"/>
              <a:t>vytváří předpoklad pro jednotnost a kontinuitu poskytované péče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1600" dirty="0"/>
              <a:t>revize dle změn P/K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cs-CZ" sz="16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plán je ve 14 oblastech ovlivněn věkem P/K, temperamentem, </a:t>
            </a:r>
            <a:r>
              <a:rPr lang="cs-CZ" sz="1600" dirty="0" err="1"/>
              <a:t>socio</a:t>
            </a:r>
            <a:r>
              <a:rPr lang="cs-CZ" sz="1600" dirty="0"/>
              <a:t>-kulturním postavením, tělesnými a duševnímu schopnostmi i patologickým stavem a symptomy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modifikace – 1 hod., denně, týdenně jak se mění potřeby a rozsah soběstačnosti P/K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soulad s medicínským plánem </a:t>
            </a:r>
            <a:r>
              <a:rPr lang="cs-CZ" sz="1600" dirty="0" err="1"/>
              <a:t>Th</a:t>
            </a:r>
            <a:r>
              <a:rPr lang="cs-CZ" sz="16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58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funkce sestry dle </a:t>
            </a:r>
            <a:r>
              <a:rPr lang="cs-CZ" dirty="0" err="1"/>
              <a:t>Henderson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i="1" dirty="0"/>
              <a:t>„Jedinečnou funkcí sestry je </a:t>
            </a:r>
            <a:r>
              <a:rPr lang="cs-CZ" sz="2000" i="1" dirty="0">
                <a:solidFill>
                  <a:schemeClr val="accent1"/>
                </a:solidFill>
              </a:rPr>
              <a:t>pomoc</a:t>
            </a:r>
            <a:r>
              <a:rPr lang="cs-CZ" sz="2000" i="1" dirty="0"/>
              <a:t> (asistence) zdravému nebo nemocnému jedinci </a:t>
            </a:r>
            <a:r>
              <a:rPr lang="cs-CZ" sz="2000" i="1" dirty="0">
                <a:solidFill>
                  <a:schemeClr val="accent1"/>
                </a:solidFill>
              </a:rPr>
              <a:t>vykonávat </a:t>
            </a:r>
            <a:r>
              <a:rPr lang="cs-CZ" sz="2000" i="1" dirty="0"/>
              <a:t>činnosti</a:t>
            </a:r>
            <a:r>
              <a:rPr lang="cs-CZ" sz="2000" i="1" dirty="0">
                <a:solidFill>
                  <a:schemeClr val="accent1"/>
                </a:solidFill>
              </a:rPr>
              <a:t> přispívající</a:t>
            </a:r>
            <a:r>
              <a:rPr lang="cs-CZ" sz="2000" i="1" dirty="0"/>
              <a:t> k jeho zdraví nebo k uzdravení či klidné smrti, které by jedinec </a:t>
            </a:r>
            <a:r>
              <a:rPr lang="cs-CZ" sz="2000" i="1" dirty="0">
                <a:solidFill>
                  <a:schemeClr val="accent1"/>
                </a:solidFill>
              </a:rPr>
              <a:t>vykonával sám</a:t>
            </a:r>
            <a:r>
              <a:rPr lang="cs-CZ" sz="2000" i="1" dirty="0"/>
              <a:t>, bez pomoci, kdyby měl na to </a:t>
            </a:r>
            <a:r>
              <a:rPr lang="cs-CZ" sz="2000" i="1" dirty="0">
                <a:solidFill>
                  <a:schemeClr val="accent1"/>
                </a:solidFill>
              </a:rPr>
              <a:t>dostatek sil, vůle a vědomostí</a:t>
            </a:r>
            <a:r>
              <a:rPr lang="cs-CZ" sz="2000" i="1" dirty="0"/>
              <a:t>. </a:t>
            </a:r>
          </a:p>
          <a:p>
            <a:pPr marL="0" indent="0" algn="just">
              <a:buNone/>
            </a:pPr>
            <a:endParaRPr lang="cs-CZ" sz="2000" i="1" dirty="0"/>
          </a:p>
          <a:p>
            <a:pPr marL="0" indent="0" algn="just">
              <a:buNone/>
            </a:pPr>
            <a:r>
              <a:rPr lang="cs-CZ" sz="2000" i="1" dirty="0"/>
              <a:t>A sestra vykonává tuto funkci tak, aby jedinec dosáhl nezávislosti co nejdříve.“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47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600" dirty="0"/>
              <a:t>Vztahy při poskytování základní </a:t>
            </a:r>
            <a:r>
              <a:rPr lang="cs-CZ" sz="2600" dirty="0" err="1"/>
              <a:t>oše</a:t>
            </a:r>
            <a:r>
              <a:rPr lang="cs-CZ" sz="2600" dirty="0"/>
              <a:t>.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400" dirty="0"/>
              <a:t>Sestra – P/K:</a:t>
            </a:r>
          </a:p>
          <a:p>
            <a:r>
              <a:rPr lang="cs-CZ" sz="1400" dirty="0"/>
              <a:t>Sestra jako </a:t>
            </a:r>
            <a:r>
              <a:rPr lang="cs-CZ" sz="1400" b="1" dirty="0"/>
              <a:t>náhrada</a:t>
            </a:r>
            <a:r>
              <a:rPr lang="cs-CZ" sz="1400" dirty="0"/>
              <a:t> za P/K – když je P/K nesoběstační, závislý na druhých osobách</a:t>
            </a:r>
          </a:p>
          <a:p>
            <a:r>
              <a:rPr lang="cs-CZ" sz="1400" dirty="0"/>
              <a:t>Sestra jako </a:t>
            </a:r>
            <a:r>
              <a:rPr lang="cs-CZ" sz="1400" b="1" dirty="0"/>
              <a:t>pomocník </a:t>
            </a:r>
            <a:r>
              <a:rPr lang="cs-CZ" sz="1400" dirty="0"/>
              <a:t>P/K – v situacích , kdy sestra pomáhá P/K v průběhu uzdravování obnovit soběstačnost a nezávislost</a:t>
            </a:r>
          </a:p>
          <a:p>
            <a:r>
              <a:rPr lang="cs-CZ" sz="1400" dirty="0"/>
              <a:t>Sestra jako </a:t>
            </a:r>
            <a:r>
              <a:rPr lang="cs-CZ" sz="1400" b="1" dirty="0"/>
              <a:t>partner</a:t>
            </a:r>
            <a:r>
              <a:rPr lang="cs-CZ" sz="1400" dirty="0"/>
              <a:t> P/K – na základě společného hodnocení potřeb formulují plán péče, jehož realizaci sestra usměrňuje.</a:t>
            </a:r>
          </a:p>
          <a:p>
            <a:endParaRPr lang="cs-CZ" sz="1400" dirty="0"/>
          </a:p>
          <a:p>
            <a:pPr marL="0" indent="0">
              <a:buNone/>
            </a:pPr>
            <a:r>
              <a:rPr lang="cs-CZ" sz="1400" dirty="0"/>
              <a:t>Sestra – lékař:</a:t>
            </a:r>
          </a:p>
          <a:p>
            <a:r>
              <a:rPr lang="cs-CZ" sz="1400" dirty="0"/>
              <a:t>Vzájemná spolupráce, soulad </a:t>
            </a:r>
            <a:r>
              <a:rPr lang="cs-CZ" sz="1400" dirty="0" err="1"/>
              <a:t>oše</a:t>
            </a:r>
            <a:r>
              <a:rPr lang="cs-CZ" sz="1400" dirty="0"/>
              <a:t>. a terapeutického plánu</a:t>
            </a:r>
          </a:p>
          <a:p>
            <a:endParaRPr lang="cs-CZ" sz="1400" dirty="0"/>
          </a:p>
          <a:p>
            <a:pPr marL="0" indent="0">
              <a:buNone/>
            </a:pPr>
            <a:r>
              <a:rPr lang="cs-CZ" sz="1400" dirty="0"/>
              <a:t>Sestra – zdravotnický tým</a:t>
            </a:r>
          </a:p>
          <a:p>
            <a:r>
              <a:rPr lang="cs-CZ" sz="1400" dirty="0"/>
              <a:t>Vzájemná pomoc v </a:t>
            </a:r>
            <a:r>
              <a:rPr lang="cs-CZ" sz="1400" dirty="0" err="1"/>
              <a:t>oše</a:t>
            </a:r>
            <a:r>
              <a:rPr lang="cs-CZ" sz="1400" dirty="0"/>
              <a:t>. plánu, cíl je P/K </a:t>
            </a:r>
          </a:p>
          <a:p>
            <a:endParaRPr lang="cs-CZ" sz="1400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97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Předpoklady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 sz="2000" i="1" dirty="0"/>
              <a:t>„ošetřovatelství je zakotveno v potřebách.“ </a:t>
            </a:r>
            <a:r>
              <a:rPr lang="cs-CZ" sz="2000" dirty="0"/>
              <a:t>(</a:t>
            </a:r>
            <a:r>
              <a:rPr lang="cs-CZ" sz="2000" dirty="0" err="1"/>
              <a:t>def</a:t>
            </a:r>
            <a:r>
              <a:rPr lang="cs-CZ" sz="2000" dirty="0"/>
              <a:t>. </a:t>
            </a:r>
            <a:r>
              <a:rPr lang="cs-CZ" sz="2000" dirty="0" err="1"/>
              <a:t>oše</a:t>
            </a:r>
            <a:r>
              <a:rPr lang="cs-CZ" sz="2000" dirty="0"/>
              <a:t>. dle </a:t>
            </a:r>
            <a:r>
              <a:rPr lang="cs-CZ" sz="2000" dirty="0" err="1"/>
              <a:t>Harmer</a:t>
            </a:r>
            <a:r>
              <a:rPr lang="cs-CZ" sz="2000" dirty="0"/>
              <a:t>, 1922)</a:t>
            </a:r>
          </a:p>
          <a:p>
            <a:pPr rtl="0"/>
            <a:endParaRPr lang="cs-CZ" sz="2000" dirty="0"/>
          </a:p>
          <a:p>
            <a:pPr algn="just" rtl="0"/>
            <a:r>
              <a:rPr lang="cs-CZ" sz="2000" dirty="0"/>
              <a:t>péče o nemocné dle služebních předpisů je nedostačující a </a:t>
            </a:r>
            <a:r>
              <a:rPr lang="cs-CZ" sz="2000" dirty="0">
                <a:solidFill>
                  <a:srgbClr val="FF0000"/>
                </a:solidFill>
              </a:rPr>
              <a:t>ošetřovatelství by nemělo být podřízené medicíně</a:t>
            </a:r>
          </a:p>
          <a:p>
            <a:pPr algn="just" rtl="0"/>
            <a:r>
              <a:rPr lang="cs-CZ" sz="2000" dirty="0"/>
              <a:t>mnohé základní potřeby nejsou v nemocnici uspokojované</a:t>
            </a:r>
          </a:p>
          <a:p>
            <a:pPr algn="just" rtl="0"/>
            <a:r>
              <a:rPr lang="cs-CZ" sz="2000" dirty="0"/>
              <a:t>cíl všech snah ZP – </a:t>
            </a:r>
            <a:r>
              <a:rPr lang="cs-CZ" sz="2000" dirty="0">
                <a:solidFill>
                  <a:srgbClr val="FF0000"/>
                </a:solidFill>
              </a:rPr>
              <a:t>získávání samostatnosti a nezávislosti P/K</a:t>
            </a:r>
          </a:p>
          <a:p>
            <a:pPr rtl="0"/>
            <a:endParaRPr lang="cs-CZ" sz="2000" dirty="0"/>
          </a:p>
          <a:p>
            <a:pPr rtl="0"/>
            <a:endParaRPr lang="cs-CZ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5231" y="618998"/>
            <a:ext cx="7905750" cy="561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Hlavní jednotky</a:t>
            </a:r>
          </a:p>
        </p:txBody>
      </p:sp>
      <p:graphicFrame>
        <p:nvGraphicFramePr>
          <p:cNvPr id="8225" name="Group 33"/>
          <p:cNvGraphicFramePr>
            <a:graphicFrameLocks noGrp="1"/>
          </p:cNvGraphicFramePr>
          <p:nvPr>
            <p:ph type="tbl" idx="4294967295"/>
          </p:nvPr>
        </p:nvGraphicFramePr>
        <p:xfrm>
          <a:off x="494271" y="1582781"/>
          <a:ext cx="11318789" cy="4812816"/>
        </p:xfrm>
        <a:graphic>
          <a:graphicData uri="http://schemas.openxmlformats.org/drawingml/2006/table">
            <a:tbl>
              <a:tblPr/>
              <a:tblGrid>
                <a:gridCol w="2269866">
                  <a:extLst>
                    <a:ext uri="{9D8B030D-6E8A-4147-A177-3AD203B41FA5}">
                      <a16:colId xmlns:a16="http://schemas.microsoft.com/office/drawing/2014/main" val="556402234"/>
                    </a:ext>
                  </a:extLst>
                </a:gridCol>
                <a:gridCol w="9048923">
                  <a:extLst>
                    <a:ext uri="{9D8B030D-6E8A-4147-A177-3AD203B41FA5}">
                      <a16:colId xmlns:a16="http://schemas.microsoft.com/office/drawing/2014/main" val="3489546505"/>
                    </a:ext>
                  </a:extLst>
                </a:gridCol>
              </a:tblGrid>
              <a:tr h="7897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Cíl ošetřovatelství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Nezávislost P/K v uspokojování potřeb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673508"/>
                  </a:ext>
                </a:extLst>
              </a:tr>
              <a:tr h="751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P/K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Jedinec vyžadující pomoc při dosahování zdraví a nezávislosti nebo klidném umírání,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duše a tělo jsou neoddělitelné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P/K a jeho rodina tvoří celek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089604"/>
                  </a:ext>
                </a:extLst>
              </a:tr>
              <a:tr h="5670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Role sestry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Udržovat nebo navracet nezávislost P/K při uspokojování vlastních potřeb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321718"/>
                  </a:ext>
                </a:extLst>
              </a:tr>
              <a:tr h="469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Zdroj potíží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Nedostatek síly, vůle, vědomostí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703312"/>
                  </a:ext>
                </a:extLst>
              </a:tr>
              <a:tr h="469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Ohnisko zásahu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Deficit, </a:t>
                      </a: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kt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je zdrojem potíží P/K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042278"/>
                  </a:ext>
                </a:extLst>
              </a:tr>
              <a:tr h="499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Způsob zásahu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Činnosti nahrazující, doplňující, podporující nebo zvyšující sílu, vůli, vědomosti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98750"/>
                  </a:ext>
                </a:extLst>
              </a:tr>
              <a:tr h="581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Důsledky 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Zvýšení rozsahu nezávislosti při uspokojování potřeb nebo klidná smrt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08999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432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04088"/>
            <a:ext cx="11074400" cy="4643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dirty="0" err="1"/>
              <a:t>Metaparadigmatické</a:t>
            </a:r>
            <a:r>
              <a:rPr lang="cs-CZ" altLang="cs-CZ" sz="4000" dirty="0"/>
              <a:t> koncepce dle </a:t>
            </a:r>
            <a:r>
              <a:rPr lang="cs-CZ" altLang="cs-CZ" sz="4000" dirty="0" err="1"/>
              <a:t>Henderson</a:t>
            </a:r>
            <a:endParaRPr lang="cs-CZ" altLang="cs-CZ" sz="4000" dirty="0"/>
          </a:p>
        </p:txBody>
      </p:sp>
      <p:sp>
        <p:nvSpPr>
          <p:cNvPr id="2" name="Obdélník 1"/>
          <p:cNvSpPr/>
          <p:nvPr/>
        </p:nvSpPr>
        <p:spPr>
          <a:xfrm>
            <a:off x="609599" y="1655804"/>
            <a:ext cx="4822479" cy="20889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altLang="cs-CZ" sz="1400" b="1" dirty="0">
                <a:solidFill>
                  <a:schemeClr val="tx1"/>
                </a:solidFill>
              </a:rPr>
              <a:t>Osoba </a:t>
            </a:r>
          </a:p>
          <a:p>
            <a:pPr algn="ctr">
              <a:defRPr/>
            </a:pPr>
            <a:endParaRPr lang="cs-CZ" altLang="cs-CZ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cs-CZ" altLang="cs-CZ" sz="1400" dirty="0">
                <a:solidFill>
                  <a:schemeClr val="tx1"/>
                </a:solidFill>
              </a:rPr>
              <a:t>nezávislá celistvá bytost, tvořená </a:t>
            </a:r>
          </a:p>
          <a:p>
            <a:pPr algn="ctr">
              <a:defRPr/>
            </a:pPr>
            <a:r>
              <a:rPr lang="cs-CZ" altLang="cs-CZ" sz="1400" b="1" dirty="0">
                <a:solidFill>
                  <a:schemeClr val="tx1"/>
                </a:solidFill>
              </a:rPr>
              <a:t>4 </a:t>
            </a:r>
            <a:r>
              <a:rPr lang="cs-CZ" altLang="cs-CZ" sz="1400" dirty="0">
                <a:solidFill>
                  <a:schemeClr val="tx1"/>
                </a:solidFill>
              </a:rPr>
              <a:t>základními složkami </a:t>
            </a:r>
          </a:p>
          <a:p>
            <a:pPr algn="ctr">
              <a:defRPr/>
            </a:pPr>
            <a:r>
              <a:rPr lang="cs-CZ" altLang="cs-CZ" sz="1400" dirty="0">
                <a:solidFill>
                  <a:schemeClr val="tx1"/>
                </a:solidFill>
              </a:rPr>
              <a:t>(</a:t>
            </a:r>
            <a:r>
              <a:rPr lang="cs-CZ" altLang="cs-CZ" sz="1400" b="1" dirty="0">
                <a:solidFill>
                  <a:schemeClr val="tx1"/>
                </a:solidFill>
              </a:rPr>
              <a:t>B</a:t>
            </a:r>
            <a:r>
              <a:rPr lang="cs-CZ" altLang="cs-CZ" sz="1400" dirty="0">
                <a:solidFill>
                  <a:schemeClr val="tx1"/>
                </a:solidFill>
              </a:rPr>
              <a:t>iologickou, </a:t>
            </a:r>
            <a:r>
              <a:rPr lang="cs-CZ" altLang="cs-CZ" sz="1400" b="1" dirty="0">
                <a:solidFill>
                  <a:schemeClr val="tx1"/>
                </a:solidFill>
              </a:rPr>
              <a:t>P</a:t>
            </a:r>
            <a:r>
              <a:rPr lang="cs-CZ" altLang="cs-CZ" sz="1400" dirty="0">
                <a:solidFill>
                  <a:schemeClr val="tx1"/>
                </a:solidFill>
              </a:rPr>
              <a:t>sychickou, </a:t>
            </a:r>
            <a:r>
              <a:rPr lang="cs-CZ" altLang="cs-CZ" sz="1400" b="1" dirty="0">
                <a:solidFill>
                  <a:schemeClr val="tx1"/>
                </a:solidFill>
              </a:rPr>
              <a:t>S</a:t>
            </a:r>
            <a:r>
              <a:rPr lang="cs-CZ" altLang="cs-CZ" sz="1400" dirty="0">
                <a:solidFill>
                  <a:schemeClr val="tx1"/>
                </a:solidFill>
              </a:rPr>
              <a:t>ociální, </a:t>
            </a:r>
            <a:r>
              <a:rPr lang="cs-CZ" altLang="cs-CZ" sz="1400" b="1" dirty="0">
                <a:solidFill>
                  <a:schemeClr val="tx1"/>
                </a:solidFill>
              </a:rPr>
              <a:t>S</a:t>
            </a:r>
            <a:r>
              <a:rPr lang="cs-CZ" altLang="cs-CZ" sz="1400" dirty="0">
                <a:solidFill>
                  <a:schemeClr val="tx1"/>
                </a:solidFill>
              </a:rPr>
              <a:t>pirituální), </a:t>
            </a:r>
          </a:p>
          <a:p>
            <a:pPr algn="ctr">
              <a:defRPr/>
            </a:pPr>
            <a:endParaRPr lang="cs-CZ" altLang="cs-CZ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cs-CZ" altLang="cs-CZ" sz="1400" dirty="0" err="1">
                <a:solidFill>
                  <a:schemeClr val="tx1"/>
                </a:solidFill>
              </a:rPr>
              <a:t>kt</a:t>
            </a:r>
            <a:r>
              <a:rPr lang="cs-CZ" altLang="cs-CZ" sz="1400" dirty="0">
                <a:solidFill>
                  <a:schemeClr val="tx1"/>
                </a:solidFill>
              </a:rPr>
              <a:t>. zahrnují </a:t>
            </a:r>
            <a:r>
              <a:rPr lang="cs-CZ" altLang="cs-CZ" sz="1400" b="1" dirty="0">
                <a:solidFill>
                  <a:schemeClr val="tx1"/>
                </a:solidFill>
              </a:rPr>
              <a:t>14</a:t>
            </a:r>
            <a:r>
              <a:rPr lang="cs-CZ" altLang="cs-CZ" sz="1400" dirty="0">
                <a:solidFill>
                  <a:schemeClr val="tx1"/>
                </a:solidFill>
              </a:rPr>
              <a:t> elementárních potřeb, </a:t>
            </a:r>
          </a:p>
          <a:p>
            <a:pPr algn="ctr">
              <a:defRPr/>
            </a:pPr>
            <a:r>
              <a:rPr lang="cs-CZ" altLang="cs-CZ" sz="1400" dirty="0">
                <a:solidFill>
                  <a:schemeClr val="tx1"/>
                </a:solidFill>
              </a:rPr>
              <a:t>potřeby jedince uspokojuje individuálním způsobem.</a:t>
            </a:r>
          </a:p>
          <a:p>
            <a:pPr algn="ctr"/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09598" y="4232143"/>
            <a:ext cx="4822479" cy="20889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altLang="cs-CZ" sz="1400" b="1" dirty="0"/>
              <a:t>Prostředí</a:t>
            </a:r>
            <a:r>
              <a:rPr lang="cs-CZ" altLang="cs-CZ" sz="1400" dirty="0"/>
              <a:t> </a:t>
            </a:r>
          </a:p>
          <a:p>
            <a:pPr algn="ctr">
              <a:defRPr/>
            </a:pPr>
            <a:endParaRPr lang="cs-CZ" altLang="cs-CZ" sz="1400" dirty="0"/>
          </a:p>
          <a:p>
            <a:pPr algn="ctr">
              <a:defRPr/>
            </a:pPr>
            <a:r>
              <a:rPr lang="cs-CZ" altLang="cs-CZ" sz="1400" dirty="0"/>
              <a:t>Nedefinuje</a:t>
            </a:r>
          </a:p>
          <a:p>
            <a:pPr algn="ctr">
              <a:defRPr/>
            </a:pPr>
            <a:endParaRPr lang="cs-CZ" altLang="cs-CZ" sz="1400" dirty="0"/>
          </a:p>
          <a:p>
            <a:pPr algn="ctr">
              <a:defRPr/>
            </a:pPr>
            <a:r>
              <a:rPr lang="cs-CZ" altLang="cs-CZ" sz="1400" dirty="0"/>
              <a:t>vnímá ho jako životní prostředí – soubor všech vnějších podmínek a vlivů, </a:t>
            </a:r>
            <a:r>
              <a:rPr lang="cs-CZ" altLang="cs-CZ" sz="1400" dirty="0" err="1"/>
              <a:t>kt</a:t>
            </a:r>
            <a:r>
              <a:rPr lang="cs-CZ" altLang="cs-CZ" sz="1400" dirty="0"/>
              <a:t>. působí na život a vývoj jedince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5974797" y="4232143"/>
            <a:ext cx="5523103" cy="20889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altLang="cs-CZ" sz="1400" b="1" dirty="0">
                <a:solidFill>
                  <a:schemeClr val="bg1"/>
                </a:solidFill>
              </a:rPr>
              <a:t>Ošetřovatelství</a:t>
            </a:r>
          </a:p>
          <a:p>
            <a:pPr algn="ctr">
              <a:defRPr/>
            </a:pPr>
            <a:endParaRPr lang="cs-CZ" altLang="cs-CZ" sz="1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cs-CZ" altLang="cs-CZ" sz="1400" dirty="0">
                <a:solidFill>
                  <a:schemeClr val="bg1"/>
                </a:solidFill>
              </a:rPr>
              <a:t>proces řešení problémů P/K prostřednictvím poskytované pomoci.</a:t>
            </a:r>
          </a:p>
          <a:p>
            <a:pPr algn="ctr">
              <a:defRPr/>
            </a:pPr>
            <a:endParaRPr lang="cs-CZ" altLang="cs-CZ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cs-CZ" altLang="cs-CZ" sz="1400" b="1" dirty="0">
                <a:solidFill>
                  <a:schemeClr val="bg1"/>
                </a:solidFill>
              </a:rPr>
              <a:t>Hl. cíl: </a:t>
            </a:r>
            <a:r>
              <a:rPr lang="cs-CZ" altLang="cs-CZ" sz="1400" dirty="0">
                <a:solidFill>
                  <a:schemeClr val="bg1"/>
                </a:solidFill>
              </a:rPr>
              <a:t>udržet jedince soběstačného, nezávislého </a:t>
            </a:r>
          </a:p>
          <a:p>
            <a:pPr algn="ctr">
              <a:defRPr/>
            </a:pPr>
            <a:r>
              <a:rPr lang="cs-CZ" altLang="cs-CZ" sz="1400" dirty="0">
                <a:solidFill>
                  <a:schemeClr val="bg1"/>
                </a:solidFill>
              </a:rPr>
              <a:t>na svém okolí tak, aby byl schopný hodnotně žít.</a:t>
            </a:r>
          </a:p>
          <a:p>
            <a:pPr algn="ctr">
              <a:defRPr/>
            </a:pPr>
            <a:r>
              <a:rPr lang="cs-CZ" altLang="cs-CZ" sz="1400" dirty="0">
                <a:solidFill>
                  <a:schemeClr val="bg1"/>
                </a:solidFill>
              </a:rPr>
              <a:t>V situacích, kdy vlastní potenciál jedince nestačí, </a:t>
            </a:r>
          </a:p>
          <a:p>
            <a:pPr algn="ctr">
              <a:defRPr/>
            </a:pPr>
            <a:r>
              <a:rPr lang="cs-CZ" altLang="cs-CZ" sz="1400" dirty="0">
                <a:solidFill>
                  <a:schemeClr val="bg1"/>
                </a:solidFill>
              </a:rPr>
              <a:t>nahrazuje úbytek soběstačnosti P/K sestra vhodnou </a:t>
            </a:r>
            <a:r>
              <a:rPr lang="cs-CZ" altLang="cs-CZ" sz="1400" dirty="0" err="1">
                <a:solidFill>
                  <a:schemeClr val="bg1"/>
                </a:solidFill>
              </a:rPr>
              <a:t>oše</a:t>
            </a:r>
            <a:r>
              <a:rPr lang="cs-CZ" altLang="cs-CZ" sz="1400" dirty="0">
                <a:solidFill>
                  <a:schemeClr val="bg1"/>
                </a:solidFill>
              </a:rPr>
              <a:t>. péčí</a:t>
            </a:r>
          </a:p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974796" y="1655804"/>
            <a:ext cx="5523103" cy="20889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altLang="cs-CZ" sz="1400" b="1" dirty="0">
                <a:solidFill>
                  <a:schemeClr val="bg1"/>
                </a:solidFill>
              </a:rPr>
              <a:t>Zdraví </a:t>
            </a:r>
          </a:p>
          <a:p>
            <a:pPr algn="ctr">
              <a:defRPr/>
            </a:pPr>
            <a:endParaRPr lang="cs-CZ" altLang="cs-CZ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cs-CZ" altLang="cs-CZ" sz="1400" dirty="0">
                <a:solidFill>
                  <a:schemeClr val="bg1"/>
                </a:solidFill>
              </a:rPr>
              <a:t>Nedefinuje</a:t>
            </a:r>
          </a:p>
          <a:p>
            <a:pPr algn="ctr">
              <a:defRPr/>
            </a:pPr>
            <a:endParaRPr lang="cs-CZ" altLang="cs-CZ" sz="1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cs-CZ" altLang="cs-CZ" sz="1400" dirty="0">
                <a:solidFill>
                  <a:schemeClr val="bg1"/>
                </a:solidFill>
              </a:rPr>
              <a:t>zdraví ztotožňuje se soběstačností, samostatností                       </a:t>
            </a:r>
          </a:p>
          <a:p>
            <a:pPr algn="ctr">
              <a:defRPr/>
            </a:pPr>
            <a:r>
              <a:rPr lang="cs-CZ" altLang="cs-CZ" sz="1400" dirty="0">
                <a:solidFill>
                  <a:schemeClr val="bg1"/>
                </a:solidFill>
              </a:rPr>
              <a:t>a nezávislostí jedince.</a:t>
            </a:r>
          </a:p>
          <a:p>
            <a:pPr algn="ctr">
              <a:defRPr/>
            </a:pPr>
            <a:endParaRPr lang="cs-CZ" altLang="cs-CZ" sz="1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cs-CZ" altLang="cs-CZ" sz="1400" dirty="0">
                <a:solidFill>
                  <a:schemeClr val="bg1"/>
                </a:solidFill>
              </a:rPr>
              <a:t>Vnímá jako schopnost jedince plnit bez pomoci 14 zákl. potřeb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60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450" y="206247"/>
            <a:ext cx="10753200" cy="451576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/>
              <a:t>Koncepce teorie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40650" y="913404"/>
            <a:ext cx="11382351" cy="4139998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1600" dirty="0"/>
              <a:t>Základní potřeby jsou tvořeny 4 základními složkami (B, P, S, S), které jsou souhrnem 14 elementárních potřeb</a:t>
            </a:r>
          </a:p>
          <a:p>
            <a:pPr rtl="0"/>
            <a:endParaRPr lang="cs-CZ" sz="16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844503"/>
              </p:ext>
            </p:extLst>
          </p:nvPr>
        </p:nvGraphicFramePr>
        <p:xfrm>
          <a:off x="640650" y="1474951"/>
          <a:ext cx="10087705" cy="46935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2925">
                  <a:extLst>
                    <a:ext uri="{9D8B030D-6E8A-4147-A177-3AD203B41FA5}">
                      <a16:colId xmlns:a16="http://schemas.microsoft.com/office/drawing/2014/main" val="3617256566"/>
                    </a:ext>
                  </a:extLst>
                </a:gridCol>
                <a:gridCol w="9614780">
                  <a:extLst>
                    <a:ext uri="{9D8B030D-6E8A-4147-A177-3AD203B41FA5}">
                      <a16:colId xmlns:a16="http://schemas.microsoft.com/office/drawing/2014/main" val="3717517814"/>
                    </a:ext>
                  </a:extLst>
                </a:gridCol>
              </a:tblGrid>
              <a:tr h="31290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3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161498"/>
                  </a:ext>
                </a:extLst>
              </a:tr>
              <a:tr h="312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 dirty="0">
                          <a:effectLst/>
                        </a:rPr>
                        <a:t>1. </a:t>
                      </a:r>
                      <a:endParaRPr lang="cs-CZ" sz="13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 dirty="0">
                          <a:effectLst/>
                        </a:rPr>
                        <a:t>Normální dýchání</a:t>
                      </a:r>
                      <a:endParaRPr lang="cs-CZ" sz="13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8844695"/>
                  </a:ext>
                </a:extLst>
              </a:tr>
              <a:tr h="312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 dirty="0">
                          <a:effectLst/>
                        </a:rPr>
                        <a:t>2. </a:t>
                      </a:r>
                      <a:endParaRPr lang="cs-CZ" sz="13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 dirty="0">
                          <a:effectLst/>
                        </a:rPr>
                        <a:t>Dostateční příjem potravy a tekutin</a:t>
                      </a:r>
                      <a:endParaRPr lang="cs-CZ" sz="13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4038815"/>
                  </a:ext>
                </a:extLst>
              </a:tr>
              <a:tr h="312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>
                          <a:effectLst/>
                        </a:rPr>
                        <a:t>3. </a:t>
                      </a:r>
                      <a:endParaRPr lang="cs-CZ" sz="13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 dirty="0">
                          <a:effectLst/>
                        </a:rPr>
                        <a:t>Vylučování</a:t>
                      </a:r>
                      <a:endParaRPr lang="cs-CZ" sz="13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0965818"/>
                  </a:ext>
                </a:extLst>
              </a:tr>
              <a:tr h="312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>
                          <a:effectLst/>
                        </a:rPr>
                        <a:t>4. </a:t>
                      </a:r>
                      <a:endParaRPr lang="cs-CZ" sz="13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 dirty="0">
                          <a:effectLst/>
                        </a:rPr>
                        <a:t>Pohyb a udržování vhodné polohy</a:t>
                      </a:r>
                      <a:endParaRPr lang="cs-CZ" sz="13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4465782"/>
                  </a:ext>
                </a:extLst>
              </a:tr>
              <a:tr h="312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>
                          <a:effectLst/>
                        </a:rPr>
                        <a:t>5. </a:t>
                      </a:r>
                      <a:endParaRPr lang="cs-CZ" sz="13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 dirty="0">
                          <a:effectLst/>
                        </a:rPr>
                        <a:t>Spánek a odpočinek</a:t>
                      </a:r>
                      <a:endParaRPr lang="cs-CZ" sz="13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6284616"/>
                  </a:ext>
                </a:extLst>
              </a:tr>
              <a:tr h="312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>
                          <a:effectLst/>
                        </a:rPr>
                        <a:t>6. </a:t>
                      </a:r>
                      <a:endParaRPr lang="cs-CZ" sz="13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 dirty="0">
                          <a:effectLst/>
                        </a:rPr>
                        <a:t>Vhodné oblečení, oblékání a svlékání</a:t>
                      </a:r>
                      <a:endParaRPr lang="cs-CZ" sz="13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117990"/>
                  </a:ext>
                </a:extLst>
              </a:tr>
              <a:tr h="312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>
                          <a:effectLst/>
                        </a:rPr>
                        <a:t>7. </a:t>
                      </a:r>
                      <a:endParaRPr lang="cs-CZ" sz="13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 dirty="0">
                          <a:effectLst/>
                        </a:rPr>
                        <a:t>Udržování fyziologické tělesné teploty</a:t>
                      </a:r>
                      <a:endParaRPr lang="cs-CZ" sz="13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78384"/>
                  </a:ext>
                </a:extLst>
              </a:tr>
              <a:tr h="312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>
                          <a:effectLst/>
                        </a:rPr>
                        <a:t>8. </a:t>
                      </a:r>
                      <a:endParaRPr lang="cs-CZ" sz="13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 dirty="0">
                          <a:effectLst/>
                        </a:rPr>
                        <a:t>Udržování upravenosti a čistoty těla</a:t>
                      </a:r>
                      <a:endParaRPr lang="cs-CZ" sz="13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006809"/>
                  </a:ext>
                </a:extLst>
              </a:tr>
              <a:tr h="312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>
                          <a:effectLst/>
                        </a:rPr>
                        <a:t>9. </a:t>
                      </a:r>
                      <a:endParaRPr lang="cs-CZ" sz="13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 dirty="0">
                          <a:effectLst/>
                        </a:rPr>
                        <a:t>Odstraňování rizik z životního prostředí a zabraňování vzniku poškození sebe a druhých</a:t>
                      </a:r>
                      <a:endParaRPr lang="cs-CZ" sz="13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6890795"/>
                  </a:ext>
                </a:extLst>
              </a:tr>
              <a:tr h="312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>
                          <a:effectLst/>
                        </a:rPr>
                        <a:t>10. </a:t>
                      </a:r>
                      <a:endParaRPr lang="cs-CZ" sz="13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 dirty="0">
                          <a:effectLst/>
                        </a:rPr>
                        <a:t>Komunikace s jinými osobami, vyjadřování emocí, potřeb, obav, názorů</a:t>
                      </a:r>
                      <a:endParaRPr lang="cs-CZ" sz="13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4939308"/>
                  </a:ext>
                </a:extLst>
              </a:tr>
              <a:tr h="312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>
                          <a:effectLst/>
                        </a:rPr>
                        <a:t>11. </a:t>
                      </a:r>
                      <a:endParaRPr lang="cs-CZ" sz="13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 dirty="0">
                          <a:effectLst/>
                        </a:rPr>
                        <a:t>Vyznání vlastní víry</a:t>
                      </a:r>
                      <a:endParaRPr lang="cs-CZ" sz="13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8864361"/>
                  </a:ext>
                </a:extLst>
              </a:tr>
              <a:tr h="312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>
                          <a:effectLst/>
                        </a:rPr>
                        <a:t>12. </a:t>
                      </a:r>
                      <a:endParaRPr lang="cs-CZ" sz="13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 dirty="0">
                          <a:effectLst/>
                        </a:rPr>
                        <a:t>Smysluplná práce</a:t>
                      </a:r>
                      <a:endParaRPr lang="cs-CZ" sz="13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9035121"/>
                  </a:ext>
                </a:extLst>
              </a:tr>
              <a:tr h="312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>
                          <a:effectLst/>
                        </a:rPr>
                        <a:t>13.</a:t>
                      </a:r>
                      <a:endParaRPr lang="cs-CZ" sz="13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 dirty="0">
                          <a:effectLst/>
                        </a:rPr>
                        <a:t>Hry nebo účast na různých formách odpočinku a rekreace</a:t>
                      </a:r>
                      <a:endParaRPr lang="cs-CZ" sz="13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885537"/>
                  </a:ext>
                </a:extLst>
              </a:tr>
              <a:tr h="312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>
                          <a:effectLst/>
                        </a:rPr>
                        <a:t>14.</a:t>
                      </a:r>
                      <a:endParaRPr lang="cs-CZ" sz="13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0" dirty="0">
                          <a:effectLst/>
                        </a:rPr>
                        <a:t>Učení, objevování nového, zvídavost, </a:t>
                      </a:r>
                      <a:r>
                        <a:rPr lang="cs-CZ" sz="1300" b="0" dirty="0" err="1">
                          <a:effectLst/>
                        </a:rPr>
                        <a:t>kt</a:t>
                      </a:r>
                      <a:r>
                        <a:rPr lang="cs-CZ" sz="1300" b="0" dirty="0">
                          <a:effectLst/>
                        </a:rPr>
                        <a:t>. vede k normálnímu vývoji a zdraví a využívání dostupných zdravotnických zařízeních</a:t>
                      </a:r>
                      <a:endParaRPr lang="cs-CZ" sz="13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354528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51189" y="-1116227"/>
            <a:ext cx="6310184" cy="94158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Šipka dolů 5"/>
          <p:cNvSpPr/>
          <p:nvPr/>
        </p:nvSpPr>
        <p:spPr>
          <a:xfrm>
            <a:off x="1884937" y="1355390"/>
            <a:ext cx="605893" cy="217103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cs-CZ" sz="1200" b="1" dirty="0"/>
              <a:t>B</a:t>
            </a:r>
            <a:r>
              <a:rPr lang="cs-CZ" sz="1200" dirty="0"/>
              <a:t>iologické (1-9)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601362" y="3825049"/>
            <a:ext cx="1696994" cy="38717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P</a:t>
            </a:r>
            <a:r>
              <a:rPr lang="cs-CZ" sz="1200" dirty="0"/>
              <a:t>sychické (10 a 14)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815546" y="4539049"/>
            <a:ext cx="1482810" cy="626076"/>
          </a:xfrm>
          <a:prstGeom prst="rightArrow">
            <a:avLst>
              <a:gd name="adj1" fmla="val 70455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S</a:t>
            </a:r>
            <a:r>
              <a:rPr lang="cs-CZ" sz="1200" dirty="0"/>
              <a:t>ociální (12-13) 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1238267" y="4291913"/>
            <a:ext cx="1293340" cy="411891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S</a:t>
            </a:r>
            <a:r>
              <a:rPr lang="cs-CZ" sz="1200" dirty="0">
                <a:solidFill>
                  <a:schemeClr val="bg1"/>
                </a:solidFill>
              </a:rPr>
              <a:t>pirituální</a:t>
            </a:r>
          </a:p>
        </p:txBody>
      </p:sp>
      <p:sp>
        <p:nvSpPr>
          <p:cNvPr id="12" name="Šipka doprava 11"/>
          <p:cNvSpPr/>
          <p:nvPr/>
        </p:nvSpPr>
        <p:spPr>
          <a:xfrm>
            <a:off x="606990" y="5325762"/>
            <a:ext cx="1696994" cy="38717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P</a:t>
            </a:r>
            <a:r>
              <a:rPr lang="cs-CZ" sz="1200" dirty="0"/>
              <a:t>sychické (10 a 14)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82378" y="90617"/>
            <a:ext cx="2150076" cy="95559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FF00"/>
                </a:solidFill>
              </a:rPr>
              <a:t>POTŘEBY:</a:t>
            </a:r>
          </a:p>
          <a:p>
            <a:r>
              <a:rPr lang="cs-CZ" sz="1000" dirty="0"/>
              <a:t>jsou vlastní všem lidem,</a:t>
            </a:r>
          </a:p>
          <a:p>
            <a:r>
              <a:rPr lang="cs-CZ" sz="1000" dirty="0"/>
              <a:t>saturace různými způsoby života</a:t>
            </a:r>
          </a:p>
          <a:p>
            <a:r>
              <a:rPr lang="cs-CZ" sz="1000" dirty="0"/>
              <a:t>zákl. potřeby existují bez ohledu na Dr., Dg., nechť je jakkoliv ovlivňuje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140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</a:t>
            </a:r>
            <a:r>
              <a:rPr lang="cs-CZ" dirty="0" err="1"/>
              <a:t>oše</a:t>
            </a:r>
            <a:r>
              <a:rPr lang="cs-CZ" dirty="0"/>
              <a:t>.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519986"/>
            <a:ext cx="10753200" cy="4139998"/>
          </a:xfrm>
        </p:spPr>
        <p:txBody>
          <a:bodyPr/>
          <a:lstStyle/>
          <a:p>
            <a:r>
              <a:rPr lang="cs-CZ" sz="1200" b="1" dirty="0"/>
              <a:t>problémy se saturací </a:t>
            </a:r>
            <a:r>
              <a:rPr lang="cs-CZ" sz="1200" dirty="0"/>
              <a:t>zákl. potřeb se mohou objevit v některých </a:t>
            </a:r>
            <a:r>
              <a:rPr lang="cs-CZ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životních obdobích </a:t>
            </a:r>
            <a:r>
              <a:rPr lang="cs-CZ" sz="1200" dirty="0"/>
              <a:t>(dětství, těhotenství, stáří…) nebo vznikají v </a:t>
            </a:r>
            <a:r>
              <a:rPr lang="cs-CZ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průběhu nemoci </a:t>
            </a:r>
            <a:r>
              <a:rPr lang="cs-CZ" sz="1200" dirty="0">
                <a:cs typeface="Arial" panose="020B0604020202020204" pitchFamily="34" charset="0"/>
              </a:rPr>
              <a:t>→ jedinec potřebuje pomoc druhé osoby při saturaci svých potřeb = OŠETŘOVATELSTVÍ (cíl: co nejrychleji obnovit nezávislost P/K)</a:t>
            </a:r>
          </a:p>
          <a:p>
            <a:pPr marL="72000" indent="0">
              <a:buNone/>
            </a:pPr>
            <a:r>
              <a:rPr lang="cs-CZ" sz="1200" b="1" dirty="0">
                <a:solidFill>
                  <a:srgbClr val="FF0000"/>
                </a:solidFill>
              </a:rPr>
              <a:t>Zákl. </a:t>
            </a:r>
            <a:r>
              <a:rPr lang="cs-CZ" sz="1200" b="1" dirty="0" err="1">
                <a:solidFill>
                  <a:srgbClr val="FF0000"/>
                </a:solidFill>
              </a:rPr>
              <a:t>oše</a:t>
            </a:r>
            <a:r>
              <a:rPr lang="cs-CZ" sz="1200" b="1" dirty="0">
                <a:solidFill>
                  <a:srgbClr val="FF0000"/>
                </a:solidFill>
              </a:rPr>
              <a:t>. péče:</a:t>
            </a:r>
          </a:p>
          <a:p>
            <a:pPr marL="0" indent="0">
              <a:buNone/>
            </a:pPr>
            <a:r>
              <a:rPr lang="cs-CZ" sz="1200" dirty="0"/>
              <a:t>= péče, </a:t>
            </a:r>
            <a:r>
              <a:rPr lang="cs-CZ" sz="1200" dirty="0" err="1"/>
              <a:t>kt</a:t>
            </a:r>
            <a:r>
              <a:rPr lang="cs-CZ" sz="1200" dirty="0"/>
              <a:t>. vyžaduje jakákoliv osoba bez ohledu na Dr., Dg. a </a:t>
            </a:r>
            <a:r>
              <a:rPr lang="cs-CZ" sz="1200" dirty="0" err="1"/>
              <a:t>Th</a:t>
            </a:r>
            <a:r>
              <a:rPr lang="cs-CZ" sz="1200" dirty="0"/>
              <a:t> (i když dg. i </a:t>
            </a:r>
            <a:r>
              <a:rPr lang="cs-CZ" sz="1200" dirty="0" err="1"/>
              <a:t>Th</a:t>
            </a:r>
            <a:r>
              <a:rPr lang="cs-CZ" sz="1200" dirty="0"/>
              <a:t> ovlivňují plán i intervence sestry)</a:t>
            </a:r>
          </a:p>
          <a:p>
            <a:pPr marL="0" indent="0">
              <a:buNone/>
            </a:pPr>
            <a:r>
              <a:rPr lang="cs-CZ" sz="1200" dirty="0"/>
              <a:t>= odvozena od individuálních potřeb P/K</a:t>
            </a:r>
          </a:p>
          <a:p>
            <a:pPr marL="0" indent="0">
              <a:buNone/>
            </a:pPr>
            <a:r>
              <a:rPr lang="cs-CZ" sz="1200" dirty="0"/>
              <a:t>= ovlivněna </a:t>
            </a:r>
            <a:r>
              <a:rPr lang="cs-CZ" sz="1200" b="1" dirty="0"/>
              <a:t>podmínkami</a:t>
            </a:r>
            <a:r>
              <a:rPr lang="cs-CZ" sz="1200" dirty="0"/>
              <a:t> (věk, kultura, emocionální rovnováha, fyzické a psychické schopnosti P/K), </a:t>
            </a:r>
          </a:p>
          <a:p>
            <a:pPr marL="0" indent="0">
              <a:buNone/>
            </a:pPr>
            <a:r>
              <a:rPr lang="cs-CZ" sz="1200" b="1" dirty="0"/>
              <a:t>                   patologickým stavem </a:t>
            </a:r>
            <a:r>
              <a:rPr lang="cs-CZ" sz="1200" dirty="0"/>
              <a:t>(symptomy a syndromy onemocnění – nedostatek O</a:t>
            </a:r>
            <a:r>
              <a:rPr lang="cs-CZ" sz="1200" baseline="-25000" dirty="0"/>
              <a:t>2</a:t>
            </a:r>
            <a:r>
              <a:rPr lang="cs-CZ" sz="1200" dirty="0"/>
              <a:t>, šok, kóma…)</a:t>
            </a:r>
          </a:p>
          <a:p>
            <a:pPr marL="0" indent="0">
              <a:buNone/>
            </a:pPr>
            <a:r>
              <a:rPr lang="cs-CZ" sz="1200" dirty="0"/>
              <a:t>    sestra musí tyto faktory vzít do úvahy –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</a:rPr>
              <a:t>dva pacienti se stejnými symptomy, se stejnou dg budou s ohledem na věk vyžadovat jinou péči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05" y="5328647"/>
            <a:ext cx="2795889" cy="13084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11" y="5328647"/>
            <a:ext cx="2118975" cy="13819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780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93252" y="240167"/>
            <a:ext cx="10753200" cy="451576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sz="2800" b="1" dirty="0"/>
              <a:t>14 komponentů základní </a:t>
            </a:r>
            <a:r>
              <a:rPr lang="cs-CZ" sz="2800" b="1" dirty="0" err="1"/>
              <a:t>oše</a:t>
            </a:r>
            <a:r>
              <a:rPr lang="cs-CZ" sz="2800" b="1" dirty="0"/>
              <a:t>. péče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3252" y="804509"/>
            <a:ext cx="10753200" cy="451576"/>
          </a:xfrm>
        </p:spPr>
        <p:txBody>
          <a:bodyPr rtlCol="0">
            <a:normAutofit/>
          </a:bodyPr>
          <a:lstStyle/>
          <a:p>
            <a:pPr rtl="0"/>
            <a:r>
              <a:rPr lang="cs-CZ" sz="1800" dirty="0"/>
              <a:t>odvozeno od 14 komponentů základních potřeb jedince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335343"/>
              </p:ext>
            </p:extLst>
          </p:nvPr>
        </p:nvGraphicFramePr>
        <p:xfrm>
          <a:off x="429522" y="1442654"/>
          <a:ext cx="11557686" cy="45109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28367">
                  <a:extLst>
                    <a:ext uri="{9D8B030D-6E8A-4147-A177-3AD203B41FA5}">
                      <a16:colId xmlns:a16="http://schemas.microsoft.com/office/drawing/2014/main" val="2404107790"/>
                    </a:ext>
                  </a:extLst>
                </a:gridCol>
                <a:gridCol w="4662616">
                  <a:extLst>
                    <a:ext uri="{9D8B030D-6E8A-4147-A177-3AD203B41FA5}">
                      <a16:colId xmlns:a16="http://schemas.microsoft.com/office/drawing/2014/main" val="2534178818"/>
                    </a:ext>
                  </a:extLst>
                </a:gridCol>
                <a:gridCol w="6466703">
                  <a:extLst>
                    <a:ext uri="{9D8B030D-6E8A-4147-A177-3AD203B41FA5}">
                      <a16:colId xmlns:a16="http://schemas.microsoft.com/office/drawing/2014/main" val="3282526901"/>
                    </a:ext>
                  </a:extLst>
                </a:gridCol>
              </a:tblGrid>
              <a:tr h="252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1. 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effectLst/>
                        </a:rPr>
                        <a:t>Normální dýchání</a:t>
                      </a:r>
                      <a:endParaRPr lang="cs-CZ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 Pomoc P/K normálně dýchat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9350145"/>
                  </a:ext>
                </a:extLst>
              </a:tr>
              <a:tr h="252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2. 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Dostateční příjem potravy a tekutin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 Pomoc P/K při příjmu potravy a tekutin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8221403"/>
                  </a:ext>
                </a:extLst>
              </a:tr>
              <a:tr h="252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3. 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effectLst/>
                        </a:rPr>
                        <a:t>Vylučování</a:t>
                      </a:r>
                      <a:endParaRPr lang="cs-CZ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 Pomoc P/K při vylučování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2697943"/>
                  </a:ext>
                </a:extLst>
              </a:tr>
              <a:tr h="342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4. 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Pohyb a udržování vhodné polohy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 Pomoc P/K  při udržování optimální polohy (chůze, sezení, ležení, změna polohy) 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1683575"/>
                  </a:ext>
                </a:extLst>
              </a:tr>
              <a:tr h="252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5. 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Spánek a odpočinek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 Pomoc P/K při spánku a odpočinku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38932623"/>
                  </a:ext>
                </a:extLst>
              </a:tr>
              <a:tr h="342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6. 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Vhodné oblečení, oblékání a svlékání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 Pomoc P/K při výběru vhodného oděvu, při oblékání a svlékání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7622236"/>
                  </a:ext>
                </a:extLst>
              </a:tr>
              <a:tr h="342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7. 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Udržování fyziologické tělesné teploty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 Pomoc P/K  při udržování tělesné teploty ve fyziologickém rozmezí (oděv, prostředí)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20993504"/>
                  </a:ext>
                </a:extLst>
              </a:tr>
              <a:tr h="342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8. 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Udržování upravenosti a čistoty těla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 Pomoc P/K při udržování tělesné čistoty, upravenosti a ochraně pokožky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0166159"/>
                  </a:ext>
                </a:extLst>
              </a:tr>
              <a:tr h="42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9. 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Odstraňování rizik z životního prostředí a zabraňování vzniku poškození sebe a druhých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 Pomoc P/K  vyvarovat se nebezpečí z okolí a předcházet zranění sebe i druhých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6736693"/>
                  </a:ext>
                </a:extLst>
              </a:tr>
              <a:tr h="42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10. 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Komunikace s jinými osobami, vyjadřování emocí, potřeb, obav, názorů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 Pomoc P/K  při komunikaci s ostatními, při vyjadřování potřeb, emocí, pocitů, obav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88055"/>
                  </a:ext>
                </a:extLst>
              </a:tr>
              <a:tr h="252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11. 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Vyznání vlastní víry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 Pomoc P/K  při vyznání jeho víry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5068424"/>
                  </a:ext>
                </a:extLst>
              </a:tr>
              <a:tr h="252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12. 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Smysluplná práce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 Pomoc P/K  při práci a produktivní činnosti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61539629"/>
                  </a:ext>
                </a:extLst>
              </a:tr>
              <a:tr h="252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13.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effectLst/>
                        </a:rPr>
                        <a:t>Hry nebo účast na různých formách odpočinku a rekreace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 Pomoc P/K  při odpočinkových a rekreačních aktivitách 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4758915"/>
                  </a:ext>
                </a:extLst>
              </a:tr>
              <a:tr h="471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effectLst/>
                        </a:rPr>
                        <a:t>14.</a:t>
                      </a:r>
                      <a:endParaRPr lang="cs-CZ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effectLst/>
                        </a:rPr>
                        <a:t>Učení, objevování nového, zvídavost, </a:t>
                      </a:r>
                      <a:r>
                        <a:rPr lang="cs-CZ" sz="1100" b="0" dirty="0" err="1">
                          <a:effectLst/>
                        </a:rPr>
                        <a:t>kt</a:t>
                      </a:r>
                      <a:r>
                        <a:rPr lang="cs-CZ" sz="1100" b="0" dirty="0">
                          <a:effectLst/>
                        </a:rPr>
                        <a:t>. vede k normálnímu vývoji a zdraví a využívání dostupných zdravotnických zařízeních</a:t>
                      </a:r>
                      <a:endParaRPr lang="cs-CZ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76" marR="87376" marT="43688" marB="43688"/>
                </a:tc>
                <a:tc>
                  <a:txBody>
                    <a:bodyPr/>
                    <a:lstStyle/>
                    <a:p>
                      <a:pPr marL="90488" indent="-90488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 Pomoc P/K  při učení, při objevování, uspokojování zvídavosti (což vede  k normálnímu vývoji a zdraví)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08200340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302774" y="6366006"/>
            <a:ext cx="7709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Sestra při saturaci potřeb asistuje, při úplné závislosti P/K rozhoduje a jedná za P/K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061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poskytování zákl. </a:t>
            </a:r>
            <a:r>
              <a:rPr lang="cs-CZ" dirty="0" err="1"/>
              <a:t>oše</a:t>
            </a:r>
            <a:r>
              <a:rPr lang="cs-CZ" dirty="0"/>
              <a:t>.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b="1" dirty="0"/>
              <a:t>1. fáze </a:t>
            </a:r>
            <a:r>
              <a:rPr lang="cs-CZ" dirty="0"/>
              <a:t>zjištění, ve </a:t>
            </a:r>
            <a:r>
              <a:rPr lang="cs-CZ" dirty="0" err="1"/>
              <a:t>kt</a:t>
            </a:r>
            <a:r>
              <a:rPr lang="cs-CZ" dirty="0"/>
              <a:t>. ze </a:t>
            </a:r>
            <a:r>
              <a:rPr lang="cs-CZ" dirty="0">
                <a:solidFill>
                  <a:schemeClr val="accent1"/>
                </a:solidFill>
              </a:rPr>
              <a:t>14 oblastí zákl. potřeb </a:t>
            </a:r>
            <a:r>
              <a:rPr lang="cs-CZ" dirty="0"/>
              <a:t>nemá P/K dostatek sily, vůle a/nebo vědomostí – sestra: určí oblast, kde P/K potřebuje pomoc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dirty="0"/>
              <a:t> naplánuje intervence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dirty="0"/>
              <a:t>realizuje intervence</a:t>
            </a:r>
          </a:p>
          <a:p>
            <a:pPr algn="just"/>
            <a:endParaRPr lang="cs-CZ" dirty="0"/>
          </a:p>
          <a:p>
            <a:pPr algn="just"/>
            <a:r>
              <a:rPr lang="cs-CZ" b="1" dirty="0"/>
              <a:t>2. fáze </a:t>
            </a:r>
            <a:r>
              <a:rPr lang="cs-CZ" dirty="0"/>
              <a:t>(po poskytnutí adekvátní pomoci P/K) se projeví zlepšením narušeného zdraví či patologického stavu i zlepšením soběstačnosti P/K, </a:t>
            </a:r>
            <a:r>
              <a:rPr lang="cs-CZ" b="1" dirty="0">
                <a:solidFill>
                  <a:schemeClr val="accent1"/>
                </a:solidFill>
              </a:rPr>
              <a:t>revize plánu péče </a:t>
            </a:r>
            <a:r>
              <a:rPr lang="cs-CZ" dirty="0"/>
              <a:t>(musí se zde promítnout nastalé změny </a:t>
            </a:r>
            <a:r>
              <a:rPr lang="cs-CZ" dirty="0" err="1"/>
              <a:t>zdr</a:t>
            </a:r>
            <a:r>
              <a:rPr lang="cs-CZ" dirty="0"/>
              <a:t>. stavu P/K a jeho potřeb)</a:t>
            </a:r>
          </a:p>
          <a:p>
            <a:pPr algn="just"/>
            <a:endParaRPr lang="cs-CZ" dirty="0"/>
          </a:p>
          <a:p>
            <a:pPr algn="just"/>
            <a:r>
              <a:rPr lang="cs-CZ" b="1" dirty="0"/>
              <a:t>3. fáze </a:t>
            </a:r>
            <a:r>
              <a:rPr lang="cs-CZ" dirty="0"/>
              <a:t>zaměření na </a:t>
            </a:r>
            <a:r>
              <a:rPr lang="cs-CZ" dirty="0">
                <a:solidFill>
                  <a:schemeClr val="accent1"/>
                </a:solidFill>
              </a:rPr>
              <a:t>edukaci</a:t>
            </a:r>
            <a:r>
              <a:rPr lang="cs-CZ" dirty="0"/>
              <a:t> P/K a jeho rodiny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583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PP JVS LF MU[20210916164756327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CZ.potx" id="{0256B392-11D6-4CFF-A65D-2F19E0793336}" vid="{4DBF336A-63FD-420A-B5B7-04D31F847D6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muni-med-prezentace-cz-v10</Template>
  <TotalTime>603</TotalTime>
  <Words>1348</Words>
  <Application>Microsoft Office PowerPoint</Application>
  <PresentationFormat>Širokoúhlá obrazovka</PresentationFormat>
  <Paragraphs>184</Paragraphs>
  <Slides>12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Wingdings</vt:lpstr>
      <vt:lpstr>Prezentace_MU_CZ</vt:lpstr>
      <vt:lpstr>Virginia Henderson</vt:lpstr>
      <vt:lpstr>Předpoklady </vt:lpstr>
      <vt:lpstr>Hlavní jednotky</vt:lpstr>
      <vt:lpstr>Metaparadigmatické koncepce dle Henderson</vt:lpstr>
      <vt:lpstr>Koncepce teorie</vt:lpstr>
      <vt:lpstr>Prezentace aplikace PowerPoint</vt:lpstr>
      <vt:lpstr>Základní oše. péče</vt:lpstr>
      <vt:lpstr>14 komponentů základní oše. péče</vt:lpstr>
      <vt:lpstr>Fáze poskytování zákl. oše. péče</vt:lpstr>
      <vt:lpstr>Plán základní oše. péče</vt:lpstr>
      <vt:lpstr>Definice funkce sestry dle Henderson</vt:lpstr>
      <vt:lpstr>Vztahy při poskytování základní oše. péče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Natália Beharková</dc:creator>
  <cp:lastModifiedBy>Natália Beharková</cp:lastModifiedBy>
  <cp:revision>85</cp:revision>
  <cp:lastPrinted>1601-01-01T00:00:00Z</cp:lastPrinted>
  <dcterms:created xsi:type="dcterms:W3CDTF">2020-10-04T13:35:14Z</dcterms:created>
  <dcterms:modified xsi:type="dcterms:W3CDTF">2022-11-11T07:45:51Z</dcterms:modified>
</cp:coreProperties>
</file>