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9"/>
  </p:notesMasterIdLst>
  <p:handoutMasterIdLst>
    <p:handoutMasterId r:id="rId40"/>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15" autoAdjust="0"/>
  </p:normalViewPr>
  <p:slideViewPr>
    <p:cSldViewPr snapToGrid="0">
      <p:cViewPr varScale="1">
        <p:scale>
          <a:sx n="55" d="100"/>
          <a:sy n="55" d="100"/>
        </p:scale>
        <p:origin x="1060" y="4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5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ri-q.com/types-of-magnets.html?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maios.com/en/e-Courses/e-MRI/MRI-instrumentation-and-MRI-safety/Magne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maios.com/en/e-Courses/e-MRI/MRI-instrumentation-and-MRI-safety/gradien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maios.com/en/e-Courses/e-MRI/MRI-instrumentation-and-MRI-safety/gradien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Khn-azofAD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3WnFYBngh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374159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0B0F851-69B8-4FD2-AD7B-00B339FF5A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679EEE-68AD-4089-AAAB-BFA0CDC931BA}" type="slidenum">
              <a:rPr lang="en-GB" altLang="cs-CZ"/>
              <a:pPr>
                <a:spcBef>
                  <a:spcPct val="0"/>
                </a:spcBef>
              </a:pPr>
              <a:t>10</a:t>
            </a:fld>
            <a:endParaRPr lang="en-GB" altLang="cs-CZ"/>
          </a:p>
        </p:txBody>
      </p:sp>
      <p:sp>
        <p:nvSpPr>
          <p:cNvPr id="27651" name="Rectangle 2">
            <a:extLst>
              <a:ext uri="{FF2B5EF4-FFF2-40B4-BE49-F238E27FC236}">
                <a16:creationId xmlns:a16="http://schemas.microsoft.com/office/drawing/2014/main" id="{795E46B0-6992-4F33-83B8-B5590950798D}"/>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9AB0E4EE-CFFA-4947-85DE-88E205FD88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Po vypnutí radiofrekvenčního impulzu dojde ke dvěma dějům zároveň. První děj představuje </a:t>
            </a:r>
            <a:r>
              <a:rPr lang="cs-CZ" sz="1200" kern="1200" dirty="0" err="1">
                <a:solidFill>
                  <a:schemeClr val="tx1"/>
                </a:solidFill>
                <a:effectLst/>
                <a:latin typeface="Arial" pitchFamily="34" charset="0"/>
                <a:ea typeface="+mn-ea"/>
                <a:cs typeface="+mn-cs"/>
              </a:rPr>
              <a:t>deexcitaci</a:t>
            </a:r>
            <a:r>
              <a:rPr lang="cs-CZ" sz="1200" kern="1200" dirty="0">
                <a:solidFill>
                  <a:schemeClr val="tx1"/>
                </a:solidFill>
                <a:effectLst/>
                <a:latin typeface="Arial" pitchFamily="34" charset="0"/>
                <a:ea typeface="+mn-ea"/>
                <a:cs typeface="+mn-cs"/>
              </a:rPr>
              <a:t> jader do základního stavu, to znamená na energeticky nižší hladinu. Čím více jader se vrátí do nižší hladiny, tím větší bude podélná složka vektoru magnetizace až po určité době bude zpět maximální. Za tento děj je zodpovědná magnetická interakce mezi jaderným spinem a okolní látkou. Tomuto jevu říkáme spin-mřížková interakce, protože byla poprvé pozorována na krystalech, kde spin interagoval s krystalickou mřížkou materiálu.</a:t>
            </a:r>
          </a:p>
          <a:p>
            <a:r>
              <a:rPr lang="cs-CZ" sz="1200" kern="1200" dirty="0">
                <a:solidFill>
                  <a:schemeClr val="tx1"/>
                </a:solidFill>
                <a:effectLst/>
                <a:latin typeface="Arial" pitchFamily="34" charset="0"/>
                <a:ea typeface="+mn-ea"/>
                <a:cs typeface="+mn-cs"/>
              </a:rPr>
              <a:t>Druhý děj představuje rozfázování precesního pohybu. Čím víc je pohyb rozfázovaný, tím je menší příčná složka vektoru magnetizace až nakonec zcela vymizí. Za tento děj je zodpovědná magnetická interakce jednotlivých jaderných spinů mezi sebou, a proto se této interakci říká spin-spinová interakce. </a:t>
            </a:r>
          </a:p>
          <a:p>
            <a:r>
              <a:rPr lang="cs-CZ" sz="1200" kern="1200" dirty="0">
                <a:solidFill>
                  <a:schemeClr val="tx1"/>
                </a:solidFill>
                <a:effectLst/>
                <a:latin typeface="Arial" pitchFamily="34" charset="0"/>
                <a:ea typeface="+mn-ea"/>
                <a:cs typeface="+mn-cs"/>
              </a:rPr>
              <a:t>Oba děje probíhají zároveň tak dlouho, dokud není dosažen relaxovaný stav.</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https://www.researchgate.net/profile/Meenakshisundaram_N/publication/295083278/figure/fig2/AS:331959529164801@1456156727426/Principles-of-magnetic-resonance-imaging-MRI-a-In-magnetic-field-the-hydrogen.png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A4F4213-5C02-4B5B-A167-DE445EA799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930F82-5424-4288-BA9C-2CCF1593947E}" type="slidenum">
              <a:rPr lang="en-GB" altLang="cs-CZ"/>
              <a:pPr>
                <a:spcBef>
                  <a:spcPct val="0"/>
                </a:spcBef>
              </a:pPr>
              <a:t>11</a:t>
            </a:fld>
            <a:endParaRPr lang="en-GB" altLang="cs-CZ"/>
          </a:p>
        </p:txBody>
      </p:sp>
      <p:sp>
        <p:nvSpPr>
          <p:cNvPr id="29699" name="Rectangle 2">
            <a:extLst>
              <a:ext uri="{FF2B5EF4-FFF2-40B4-BE49-F238E27FC236}">
                <a16:creationId xmlns:a16="http://schemas.microsoft.com/office/drawing/2014/main" id="{DAC66AE5-A44A-415D-81F4-00DC00662A96}"/>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2341C5AF-C4F2-48F3-B4BF-79D59D0D05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Nesmíme zapomínat, že celý systém neustále vykonává precesní pohyb, a proto změna směru vektoru magnetizace probíhá spirálově po plášti kužele. Při </a:t>
            </a:r>
            <a:r>
              <a:rPr lang="cs-CZ" sz="1200" kern="1200" dirty="0" err="1">
                <a:solidFill>
                  <a:schemeClr val="tx1"/>
                </a:solidFill>
                <a:effectLst/>
                <a:latin typeface="Arial" pitchFamily="34" charset="0"/>
                <a:ea typeface="+mn-ea"/>
                <a:cs typeface="+mn-cs"/>
              </a:rPr>
              <a:t>deexcitaci</a:t>
            </a:r>
            <a:r>
              <a:rPr lang="cs-CZ" sz="1200" kern="1200" dirty="0">
                <a:solidFill>
                  <a:schemeClr val="tx1"/>
                </a:solidFill>
                <a:effectLst/>
                <a:latin typeface="Arial" pitchFamily="34" charset="0"/>
                <a:ea typeface="+mn-ea"/>
                <a:cs typeface="+mn-cs"/>
              </a:rPr>
              <a:t> jader jsou emitovány fotony. Tyto fotony ovšem mají malou energii a spadají do kategorie radiového vlnění, tudíž neionizujícího záření. Emitované fotony mají frekvenci stejnou jako je frekvence precesního pohybu, tudíž </a:t>
            </a:r>
            <a:r>
              <a:rPr lang="cs-CZ" sz="1200" kern="1200" dirty="0" err="1">
                <a:solidFill>
                  <a:schemeClr val="tx1"/>
                </a:solidFill>
                <a:effectLst/>
                <a:latin typeface="Arial" pitchFamily="34" charset="0"/>
                <a:ea typeface="+mn-ea"/>
                <a:cs typeface="+mn-cs"/>
              </a:rPr>
              <a:t>Larmorovu</a:t>
            </a:r>
            <a:r>
              <a:rPr lang="cs-CZ" sz="1200" kern="1200" dirty="0">
                <a:solidFill>
                  <a:schemeClr val="tx1"/>
                </a:solidFill>
                <a:effectLst/>
                <a:latin typeface="Arial" pitchFamily="34" charset="0"/>
                <a:ea typeface="+mn-ea"/>
                <a:cs typeface="+mn-cs"/>
              </a:rPr>
              <a:t> frekvenci. Tyto emitované radiové vlny se detekují pomocí detekčních cívek (</a:t>
            </a:r>
            <a:r>
              <a:rPr lang="cs-CZ" sz="1200" kern="1200" dirty="0" err="1">
                <a:solidFill>
                  <a:schemeClr val="tx1"/>
                </a:solidFill>
                <a:effectLst/>
                <a:latin typeface="Arial" pitchFamily="34" charset="0"/>
                <a:ea typeface="+mn-ea"/>
                <a:cs typeface="+mn-cs"/>
              </a:rPr>
              <a:t>coil</a:t>
            </a:r>
            <a:r>
              <a:rPr lang="cs-CZ" sz="1200" kern="1200" dirty="0">
                <a:solidFill>
                  <a:schemeClr val="tx1"/>
                </a:solidFill>
                <a:effectLst/>
                <a:latin typeface="Arial" pitchFamily="34" charset="0"/>
                <a:ea typeface="+mn-ea"/>
                <a:cs typeface="+mn-cs"/>
              </a:rPr>
              <a:t>), které jsou umístěny v těsně blízkosti pacienta, případně na pacientovi, a tím dostáváme signál volné precese neboli anglicky „Free </a:t>
            </a:r>
            <a:r>
              <a:rPr lang="cs-CZ" sz="1200" kern="1200" dirty="0" err="1">
                <a:solidFill>
                  <a:schemeClr val="tx1"/>
                </a:solidFill>
                <a:effectLst/>
                <a:latin typeface="Arial" pitchFamily="34" charset="0"/>
                <a:ea typeface="+mn-ea"/>
                <a:cs typeface="+mn-cs"/>
              </a:rPr>
              <a:t>induction</a:t>
            </a:r>
            <a:r>
              <a:rPr lang="cs-CZ" sz="1200" kern="1200" dirty="0">
                <a:solidFill>
                  <a:schemeClr val="tx1"/>
                </a:solidFill>
                <a:effectLst/>
                <a:latin typeface="Arial" pitchFamily="34" charset="0"/>
                <a:ea typeface="+mn-ea"/>
                <a:cs typeface="+mn-cs"/>
              </a:rPr>
              <a:t> </a:t>
            </a:r>
            <a:r>
              <a:rPr lang="cs-CZ" sz="1200" kern="1200" dirty="0" err="1">
                <a:solidFill>
                  <a:schemeClr val="tx1"/>
                </a:solidFill>
                <a:effectLst/>
                <a:latin typeface="Arial" pitchFamily="34" charset="0"/>
                <a:ea typeface="+mn-ea"/>
                <a:cs typeface="+mn-cs"/>
              </a:rPr>
              <a:t>decay</a:t>
            </a:r>
            <a:r>
              <a:rPr lang="cs-CZ" sz="1200" kern="1200" dirty="0">
                <a:solidFill>
                  <a:schemeClr val="tx1"/>
                </a:solidFill>
                <a:effectLst/>
                <a:latin typeface="Arial" pitchFamily="34" charset="0"/>
                <a:ea typeface="+mn-ea"/>
                <a:cs typeface="+mn-cs"/>
              </a:rPr>
              <a:t>“ zkráceně FID.</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https://www.researchgate.net/profile/Aurelien_Bustin/publication/330351747/figure/fig2/AS:714624013983745@1547391050384/Signal-detection-in-magnetic-resonance-imaging-The-received-FID-after-application-of-a.ppm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6562819-C120-4602-84AE-BEB636FA9A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8B4AFB-3E09-4895-AC4D-C0067E99297B}" type="slidenum">
              <a:rPr lang="en-GB" altLang="cs-CZ"/>
              <a:pPr>
                <a:spcBef>
                  <a:spcPct val="0"/>
                </a:spcBef>
              </a:pPr>
              <a:t>12</a:t>
            </a:fld>
            <a:endParaRPr lang="en-GB" altLang="cs-CZ"/>
          </a:p>
        </p:txBody>
      </p:sp>
      <p:sp>
        <p:nvSpPr>
          <p:cNvPr id="31747" name="Rectangle 2">
            <a:extLst>
              <a:ext uri="{FF2B5EF4-FFF2-40B4-BE49-F238E27FC236}">
                <a16:creationId xmlns:a16="http://schemas.microsoft.com/office/drawing/2014/main" id="{D9C99FFB-C996-4623-9787-271924A0699E}"/>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56A3EC32-D74C-4ED4-BFA1-B3B641FE47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Rychlost návratu podélné složky vektoru magnetizace zpět do relaxované polohy můžeme charakterizovat pomocí tzv. T1 relaxačního času. Naopak rychlost vymizení příčné složky vektoru magnetizace můžeme charakterizovat T2 relaxační dobou.</a:t>
            </a:r>
          </a:p>
          <a:p>
            <a:r>
              <a:rPr lang="cs-CZ" sz="1200" kern="1200" dirty="0">
                <a:solidFill>
                  <a:schemeClr val="tx1"/>
                </a:solidFill>
                <a:effectLst/>
                <a:latin typeface="Arial" pitchFamily="34" charset="0"/>
                <a:ea typeface="+mn-ea"/>
                <a:cs typeface="+mn-cs"/>
              </a:rPr>
              <a:t>T2 relaxační doba je vždy kratší než T1 relaxační doba, protože spin-spinová interakce působí na kratší vzdálenosti než spin-mřížková interakce.</a:t>
            </a:r>
          </a:p>
          <a:p>
            <a:pPr eaLnBrk="1" hangingPunct="1"/>
            <a:endParaRPr lang="en-US" alt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01D29EC-6396-4BD7-9F72-45C27122AA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94184-696C-44BD-8322-0DDBB59080D2}" type="slidenum">
              <a:rPr lang="en-GB" altLang="cs-CZ"/>
              <a:pPr>
                <a:spcBef>
                  <a:spcPct val="0"/>
                </a:spcBef>
              </a:pPr>
              <a:t>13</a:t>
            </a:fld>
            <a:endParaRPr lang="en-GB" altLang="cs-CZ"/>
          </a:p>
        </p:txBody>
      </p:sp>
      <p:sp>
        <p:nvSpPr>
          <p:cNvPr id="33795" name="Rectangle 2">
            <a:extLst>
              <a:ext uri="{FF2B5EF4-FFF2-40B4-BE49-F238E27FC236}">
                <a16:creationId xmlns:a16="http://schemas.microsoft.com/office/drawing/2014/main" id="{6FFECA61-1915-4A71-BC5F-747C9A595EE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1C50E491-38AE-49F9-A118-1C18803AC1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Přesněji je T1 relaxační doba je definována jako čas potřebný k návratu podélné magnetizace na 63 % původní hodnoty. T2 relaxační doba je definována jako čas, kdy dojde k poklesu na 37 % maximální hodnoty.</a:t>
            </a:r>
          </a:p>
          <a:p>
            <a:r>
              <a:rPr lang="cs-CZ" sz="1200" kern="1200" dirty="0">
                <a:solidFill>
                  <a:schemeClr val="tx1"/>
                </a:solidFill>
                <a:effectLst/>
                <a:latin typeface="Arial" pitchFamily="34" charset="0"/>
                <a:ea typeface="+mn-ea"/>
                <a:cs typeface="+mn-cs"/>
              </a:rPr>
              <a:t>Každá tkáň rozdílně interaguje v magnetickém poli, a proto se jejich relaxační časy liší, což lze využít pro vytvoření obrazu různých tkání.</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t>https://www.researchgate.net/profile/Meenakshisundaram_N/publication/295083278/figure/fig2/AS:331959529164801@1456156727426/Principles-of-magnetic-resonance-imaging-MRI-a-In-magnetic-field-the-hydrogen.png</a:t>
            </a:r>
          </a:p>
          <a:p>
            <a:pPr eaLnBrk="1" hangingPunct="1"/>
            <a:endParaRPr lang="en-US" alt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15179AB-C029-4985-9015-ECD96DF8E7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5F28E-7E9D-4B04-885A-2742DC997BB0}" type="slidenum">
              <a:rPr lang="en-GB" altLang="cs-CZ"/>
              <a:pPr>
                <a:spcBef>
                  <a:spcPct val="0"/>
                </a:spcBef>
              </a:pPr>
              <a:t>14</a:t>
            </a:fld>
            <a:endParaRPr lang="en-GB" altLang="cs-CZ"/>
          </a:p>
        </p:txBody>
      </p:sp>
      <p:sp>
        <p:nvSpPr>
          <p:cNvPr id="35843" name="Rectangle 2">
            <a:extLst>
              <a:ext uri="{FF2B5EF4-FFF2-40B4-BE49-F238E27FC236}">
                <a16:creationId xmlns:a16="http://schemas.microsoft.com/office/drawing/2014/main" id="{47F6CF31-6BC7-4C1B-A44D-9846BE21CE1B}"/>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3EA877F9-8BFA-4558-8BB1-73ADA0398D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Už víme, že pomocí radiofrekvenčních impulzů můžeme vybudit tkáň k produkci signálu a signál z různých tkání má specifické relaxační časy. Ale ještě nemáme vyhráno. Musíme lokalizovat místo odkud signál pochází, abychom byli schopni vytvořit výsledný obraz. K lokalizaci zdroje signálu se využívají gradientní cívky. Gradientní systém je tvořen třemi páry cívek, kdy každý pár odpovídá za kódování signálu v jedné ose souřadného systému </a:t>
            </a:r>
            <a:r>
              <a:rPr lang="cs-CZ" sz="1200" i="1" kern="1200" dirty="0">
                <a:solidFill>
                  <a:schemeClr val="tx1"/>
                </a:solidFill>
                <a:effectLst/>
                <a:latin typeface="Arial" pitchFamily="34" charset="0"/>
                <a:ea typeface="+mn-ea"/>
                <a:cs typeface="+mn-cs"/>
              </a:rPr>
              <a:t>x</a:t>
            </a:r>
            <a:r>
              <a:rPr lang="cs-CZ" sz="1200" kern="1200" dirty="0">
                <a:solidFill>
                  <a:schemeClr val="tx1"/>
                </a:solidFill>
                <a:effectLst/>
                <a:latin typeface="Arial" pitchFamily="34" charset="0"/>
                <a:ea typeface="+mn-ea"/>
                <a:cs typeface="+mn-cs"/>
              </a:rPr>
              <a:t>, </a:t>
            </a:r>
            <a:r>
              <a:rPr lang="cs-CZ" sz="1200" i="1" kern="1200" dirty="0">
                <a:solidFill>
                  <a:schemeClr val="tx1"/>
                </a:solidFill>
                <a:effectLst/>
                <a:latin typeface="Arial" pitchFamily="34" charset="0"/>
                <a:ea typeface="+mn-ea"/>
                <a:cs typeface="+mn-cs"/>
              </a:rPr>
              <a:t>y</a:t>
            </a:r>
            <a:r>
              <a:rPr lang="cs-CZ" sz="1200" kern="1200" dirty="0">
                <a:solidFill>
                  <a:schemeClr val="tx1"/>
                </a:solidFill>
                <a:effectLst/>
                <a:latin typeface="Arial" pitchFamily="34" charset="0"/>
                <a:ea typeface="+mn-ea"/>
                <a:cs typeface="+mn-cs"/>
              </a:rPr>
              <a:t> a </a:t>
            </a:r>
            <a:r>
              <a:rPr lang="cs-CZ" sz="1200" i="1" kern="1200" dirty="0">
                <a:solidFill>
                  <a:schemeClr val="tx1"/>
                </a:solidFill>
                <a:effectLst/>
                <a:latin typeface="Arial" pitchFamily="34" charset="0"/>
                <a:ea typeface="+mn-ea"/>
                <a:cs typeface="+mn-cs"/>
              </a:rPr>
              <a:t>z</a:t>
            </a:r>
            <a:r>
              <a:rPr lang="cs-CZ" sz="1200" kern="1200" dirty="0">
                <a:solidFill>
                  <a:schemeClr val="tx1"/>
                </a:solidFill>
                <a:effectLst/>
                <a:latin typeface="Arial" pitchFamily="34" charset="0"/>
                <a:ea typeface="+mn-ea"/>
                <a:cs typeface="+mn-cs"/>
              </a:rPr>
              <a:t>. Každý pár úmyslně a řízeně mění magnetické pole ve své ose, díky čemuž vkládá do signálu informaci o pozici vzniku signálu. Více si řekneme o několik snímků později.</a:t>
            </a:r>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https://www.google.com/url?sa=i&amp;url=https%3A%2F%2Fwww.amberusa.com%2Fblog%2Fgradient-coils-inside-mri-what-you-need-to-know%2F&amp;psig=AOvVaw0w5PpOIPD5XUx-Ppn8tglM&amp;ust=1585813819558000&amp;source=images&amp;cd=vfe&amp;ved=0CAIQjRxqFwoTCJjMyf7exugCFQAAAAAdAAAAABAD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9BA0C57-E607-4D19-BEFD-8829D8564C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9701F7-4D13-425A-87DB-2867C3A55D2A}" type="slidenum">
              <a:rPr lang="en-GB" altLang="cs-CZ"/>
              <a:pPr>
                <a:spcBef>
                  <a:spcPct val="0"/>
                </a:spcBef>
              </a:pPr>
              <a:t>15</a:t>
            </a:fld>
            <a:endParaRPr lang="en-GB" altLang="cs-CZ"/>
          </a:p>
        </p:txBody>
      </p:sp>
      <p:sp>
        <p:nvSpPr>
          <p:cNvPr id="37891" name="Rectangle 2">
            <a:extLst>
              <a:ext uri="{FF2B5EF4-FFF2-40B4-BE49-F238E27FC236}">
                <a16:creationId xmlns:a16="http://schemas.microsoft.com/office/drawing/2014/main" id="{1047B3CD-224C-4ECD-A82B-B38051993A1B}"/>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1E60111D-E5E0-4954-AC0A-5CC2210589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Jakmile máme v signálu zakódovanou informaci o poloze vzniku signálu, přichází na řadu matematické operace, které vedou ke vzniku finálního obrazu. Jednou z nich je Fourierova transformace, která slouží k zpětnému dekódovaní informace o poloze signálu.</a:t>
            </a:r>
          </a:p>
          <a:p>
            <a:r>
              <a:rPr lang="cs-CZ" sz="1200" kern="1200" dirty="0">
                <a:solidFill>
                  <a:schemeClr val="tx1"/>
                </a:solidFill>
                <a:effectLst/>
                <a:latin typeface="Arial" pitchFamily="34" charset="0"/>
                <a:ea typeface="+mn-ea"/>
                <a:cs typeface="+mn-cs"/>
              </a:rPr>
              <a:t>Podle toho, jak celý experiment nastavíme, můžeme v obraze zviditelnit místa, která se liší hustotou protonů, což má za následek to, že oblasti s vyšší koncentrací protonů budou v obraze světlejší než místa s nižší koncentrací a mluvíme o tzv protonově váženém obraze. Nebo můžeme experiment nastavit tak, že dojde ke zvýraznění míst o rozdílných T1 relaxačních časech a mluvíme o T1 váženém obraze, případně zviditelníme rozdílnost v T2 relaxačních časech a dostáváme T2 vážený obraz.</a:t>
            </a:r>
          </a:p>
          <a:p>
            <a:pPr eaLnBrk="1" hangingPunct="1"/>
            <a:endParaRPr lang="en-US" alt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EE452D7-A899-41CB-B9F1-EB16043797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20584-E7EC-4DF3-9212-F05E4BA56CB4}" type="slidenum">
              <a:rPr lang="en-GB" altLang="cs-CZ"/>
              <a:pPr>
                <a:spcBef>
                  <a:spcPct val="0"/>
                </a:spcBef>
              </a:pPr>
              <a:t>16</a:t>
            </a:fld>
            <a:endParaRPr lang="en-GB" altLang="cs-CZ"/>
          </a:p>
        </p:txBody>
      </p:sp>
      <p:sp>
        <p:nvSpPr>
          <p:cNvPr id="39939" name="Rectangle 2">
            <a:extLst>
              <a:ext uri="{FF2B5EF4-FFF2-40B4-BE49-F238E27FC236}">
                <a16:creationId xmlns:a16="http://schemas.microsoft.com/office/drawing/2014/main" id="{76E50448-7D8E-478E-9F1D-BB182779A3D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9A3374D1-5FD1-4D4C-B202-E547F7121E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Na levém obrázku vidíte T1 vážený obraz na pravé straně T2 vážený obraz. </a:t>
            </a:r>
          </a:p>
          <a:p>
            <a:r>
              <a:rPr lang="cs-CZ" sz="1200" kern="1200" dirty="0">
                <a:solidFill>
                  <a:schemeClr val="tx1"/>
                </a:solidFill>
                <a:effectLst/>
                <a:latin typeface="Arial" pitchFamily="34" charset="0"/>
                <a:ea typeface="+mn-ea"/>
                <a:cs typeface="+mn-cs"/>
              </a:rPr>
              <a:t>T1 vážený obraz zachycuje tkáně s dlouhou T1 relaxační dobou tmavě a s krátkou relaxační dobou světle. Naopak T2 vážený obraz zachycuje tkáně s dlouhou T2 relaxační dobou světle a s krátkou tmavě.</a:t>
            </a:r>
          </a:p>
          <a:p>
            <a:r>
              <a:rPr lang="cs-CZ" sz="1200" kern="1200" dirty="0">
                <a:solidFill>
                  <a:schemeClr val="tx1"/>
                </a:solidFill>
                <a:effectLst/>
                <a:latin typeface="Arial" pitchFamily="34" charset="0"/>
                <a:ea typeface="+mn-ea"/>
                <a:cs typeface="+mn-cs"/>
              </a:rPr>
              <a:t>Pokud porovnáte hodnoty jednotlivých tkání mozku v tabulce na snímku 15, ověříte si, že je to pravda. V žádném případě nemůžete říct, že T2 obraz je inverzní k T1 obrazu. Oba zvýrazňují odlišné fyzikální děje, jak jsme si před chvílí vysvětlili.</a:t>
            </a:r>
          </a:p>
          <a:p>
            <a:r>
              <a:rPr lang="cs-CZ" sz="1200" kern="1200" dirty="0">
                <a:solidFill>
                  <a:schemeClr val="tx1"/>
                </a:solidFill>
                <a:effectLst/>
                <a:latin typeface="Arial" pitchFamily="34" charset="0"/>
                <a:ea typeface="+mn-ea"/>
                <a:cs typeface="+mn-cs"/>
              </a:rPr>
              <a:t>Magnetická rezonance dokáže produkovat celou řadu kontrastů nejen T1 a T2 vážené obrazy a právě v tom tkví síla, ale i limitace magnetické rezonance. Více kontrastů nám dovolí lépe stanovit diagnózu, ale na druhou stranu prodlužuje doby vyšetření. Magnetická rezonance nemá nejlepší rozlišení ze všech diagnostických modalit. RTG metody produkují obrazy s lepším prostorovým rozlišením, čímž je myšleno s menším pixelem nebo </a:t>
            </a:r>
            <a:r>
              <a:rPr lang="cs-CZ" sz="1200" kern="1200" dirty="0" err="1">
                <a:solidFill>
                  <a:schemeClr val="tx1"/>
                </a:solidFill>
                <a:effectLst/>
                <a:latin typeface="Arial" pitchFamily="34" charset="0"/>
                <a:ea typeface="+mn-ea"/>
                <a:cs typeface="+mn-cs"/>
              </a:rPr>
              <a:t>voxelem</a:t>
            </a:r>
            <a:r>
              <a:rPr lang="cs-CZ" sz="1200" kern="1200" dirty="0">
                <a:solidFill>
                  <a:schemeClr val="tx1"/>
                </a:solidFill>
                <a:effectLst/>
                <a:latin typeface="Arial" pitchFamily="34" charset="0"/>
                <a:ea typeface="+mn-ea"/>
                <a:cs typeface="+mn-cs"/>
              </a:rPr>
              <a:t>. Magnetická rezonance ovšem nabízí výborný kontrast měkkých tkání bez použití ionizujícího záření, což RTG metody nesvedou.</a:t>
            </a:r>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https://4.bp.blogspot.com/-6cMFbndS10E/Tl0u1URCT3I/AAAAAAAAcQQ/iChz1cHKjd0/s1600/medulloblastoma+drop+metastasis.jpg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0D98557-507B-475E-A135-A321A5E3FE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9CF28-2029-4D10-A027-5A03ED4DB53D}" type="slidenum">
              <a:rPr lang="en-GB" altLang="cs-CZ"/>
              <a:pPr>
                <a:spcBef>
                  <a:spcPct val="0"/>
                </a:spcBef>
              </a:pPr>
              <a:t>17</a:t>
            </a:fld>
            <a:endParaRPr lang="en-GB" altLang="cs-CZ"/>
          </a:p>
        </p:txBody>
      </p:sp>
      <p:sp>
        <p:nvSpPr>
          <p:cNvPr id="41987" name="Rectangle 2">
            <a:extLst>
              <a:ext uri="{FF2B5EF4-FFF2-40B4-BE49-F238E27FC236}">
                <a16:creationId xmlns:a16="http://schemas.microsoft.com/office/drawing/2014/main" id="{14AB4242-A969-406F-AAD6-EDCE3F9B37F5}"/>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5BE9ACEC-19F7-479B-87DC-C42AE6C8A0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Nyní si řekneme něco k technickým aspektům magnetické rezonance. </a:t>
            </a:r>
          </a:p>
          <a:p>
            <a:r>
              <a:rPr lang="cs-CZ" sz="1200" kern="1200" dirty="0">
                <a:solidFill>
                  <a:schemeClr val="tx1"/>
                </a:solidFill>
                <a:effectLst/>
                <a:latin typeface="Arial" pitchFamily="34" charset="0"/>
                <a:ea typeface="+mn-ea"/>
                <a:cs typeface="+mn-cs"/>
              </a:rPr>
              <a:t>Magnetické pole jde produkovat pomocí pevných permanentních magnetů, které jsou umístěny pod a nad pacientem. Každý z těchto magnetů vážil několik tun a šlo jimi za relativně rozumný peníz vyprodukovat magnetické pole až do velikosti 0,4 T. Tyto přístroje ovšem měly horší homogenitu magnetického pole, vyšetření trvala dlouho a rozlišení obrazů bylo slabé.</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https://www.google.com/url?sa=i&amp;url=https%3A%2F%2Fradiologykey.com%2Fmri-system%2F&amp;psig=AOvVaw2TuE8jHDJKBaU8veJlCOWo&amp;ust=1585814248243000&amp;source=images&amp;cd=vfe&amp;ved=0CAIQjRxqFwoTCIjwntDgxugCFQAAAAAdAAAAABAW</a:t>
            </a:r>
          </a:p>
          <a:p>
            <a:pPr eaLnBrk="1" hangingPunct="1"/>
            <a:endParaRPr lang="cs-CZ" altLang="cs-CZ" dirty="0"/>
          </a:p>
          <a:p>
            <a:pPr eaLnBrk="1" hangingPunct="1"/>
            <a:endParaRPr lang="cs-CZ" altLang="cs-CZ" dirty="0"/>
          </a:p>
          <a:p>
            <a:pPr eaLnBrk="1" hangingPunct="1"/>
            <a:r>
              <a:rPr lang="en-US" altLang="cs-CZ" dirty="0"/>
              <a:t>https://www.google.com/url?sa=i&amp;url=https%3A%2F%2F8kmedicalsolutions.com%2Fproduct%2Fpermanent-mri-openmark-iii%2F&amp;psig=AOvVaw2TuE8jHDJKBaU8veJlCOWo&amp;ust=1585814248243000&amp;source=images&amp;cd=vfe&amp;ved=0CAIQjRxqFwoTCIjwntDgxugCFQAAAAAdAAAAABAQ</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0A9AAAD-FD79-4BAD-A3D7-1C7794C874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59E5EF-6413-4A08-950C-A668B8ADE98C}" type="slidenum">
              <a:rPr lang="en-GB" altLang="cs-CZ"/>
              <a:pPr>
                <a:spcBef>
                  <a:spcPct val="0"/>
                </a:spcBef>
              </a:pPr>
              <a:t>18</a:t>
            </a:fld>
            <a:endParaRPr lang="en-GB" altLang="cs-CZ"/>
          </a:p>
        </p:txBody>
      </p:sp>
      <p:sp>
        <p:nvSpPr>
          <p:cNvPr id="44035" name="Rectangle 2">
            <a:extLst>
              <a:ext uri="{FF2B5EF4-FFF2-40B4-BE49-F238E27FC236}">
                <a16:creationId xmlns:a16="http://schemas.microsoft.com/office/drawing/2014/main" id="{D62F6B9F-42E3-433C-9D72-5D8BD663A809}"/>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BC6B13B0-DFDB-4C55-9D05-C9703D4FE5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Další možností, jak vytvořit magnetické pole je pomocí elektromagnetické indukce. Proud procházející proudovou smyčkou nebo cívkou vytváří ve svém okolí magnetické pole. Pomocí elektromagnetů lze vytvořit otevřený systém obdobné konstrukce jako permanentní systémy, nebo uzavřený pomocí velké cívky neboli solenoidu. </a:t>
            </a:r>
            <a:r>
              <a:rPr lang="cs-CZ" sz="1200" kern="1200" dirty="0" err="1">
                <a:solidFill>
                  <a:schemeClr val="tx1"/>
                </a:solidFill>
                <a:effectLst/>
                <a:latin typeface="Arial" pitchFamily="34" charset="0"/>
                <a:ea typeface="+mn-ea"/>
                <a:cs typeface="+mn-cs"/>
              </a:rPr>
              <a:t>Solenoidní</a:t>
            </a:r>
            <a:r>
              <a:rPr lang="cs-CZ" sz="1200" kern="1200" dirty="0">
                <a:solidFill>
                  <a:schemeClr val="tx1"/>
                </a:solidFill>
                <a:effectLst/>
                <a:latin typeface="Arial" pitchFamily="34" charset="0"/>
                <a:ea typeface="+mn-ea"/>
                <a:cs typeface="+mn-cs"/>
              </a:rPr>
              <a:t> systém produkuje magnetické pole o lepší homogenitě ovšem může být nepříjemným z důvodů klaustrofobie.</a:t>
            </a:r>
          </a:p>
          <a:p>
            <a:r>
              <a:rPr lang="cs-CZ" sz="1200" kern="1200" dirty="0">
                <a:solidFill>
                  <a:schemeClr val="tx1"/>
                </a:solidFill>
                <a:effectLst/>
                <a:latin typeface="Arial" pitchFamily="34" charset="0"/>
                <a:ea typeface="+mn-ea"/>
                <a:cs typeface="+mn-cs"/>
              </a:rPr>
              <a:t>Po dobu snímání obrazu musí elektromagnetem proházet konstantní elektrický proud řádově stovek ampérů, což je energeticky i technicky náročné. Udržet takto vysoké proudy konstantní není lehký úkol, vezmeme-li v potaz, že průchodem proudu dochází k zahřívání materiálu, což mění jeho elektrický odpor.</a:t>
            </a:r>
          </a:p>
          <a:p>
            <a:pPr eaLnBrk="1" hangingPunct="1"/>
            <a:endParaRPr lang="cs-CZ" altLang="cs-CZ" dirty="0">
              <a:hlinkClick r:id="rId3"/>
            </a:endParaRPr>
          </a:p>
          <a:p>
            <a:pPr eaLnBrk="1" hangingPunct="1"/>
            <a:endParaRPr lang="cs-CZ" altLang="cs-CZ" dirty="0">
              <a:hlinkClick r:id="rId3"/>
            </a:endParaRPr>
          </a:p>
          <a:p>
            <a:pPr eaLnBrk="1" hangingPunct="1"/>
            <a:endParaRPr lang="cs-CZ" altLang="cs-CZ" dirty="0">
              <a:hlinkClick r:id="rId3"/>
            </a:endParaRPr>
          </a:p>
          <a:p>
            <a:pPr eaLnBrk="1" hangingPunct="1"/>
            <a:r>
              <a:rPr lang="cs-CZ" altLang="cs-CZ" dirty="0">
                <a:hlinkClick r:id="rId3"/>
              </a:rPr>
              <a:t>http://www.mri-q.com/types-of-magnets.html?m</a:t>
            </a:r>
            <a:endParaRPr lang="en-US" alt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BDF8A46-E81E-4EB1-B8C8-A922B28FF9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8D5AF1-DB95-49E9-84DF-4713913B947A}" type="slidenum">
              <a:rPr lang="en-GB" altLang="cs-CZ"/>
              <a:pPr>
                <a:spcBef>
                  <a:spcPct val="0"/>
                </a:spcBef>
              </a:pPr>
              <a:t>19</a:t>
            </a:fld>
            <a:endParaRPr lang="en-GB" altLang="cs-CZ"/>
          </a:p>
        </p:txBody>
      </p:sp>
      <p:sp>
        <p:nvSpPr>
          <p:cNvPr id="46083" name="Rectangle 2">
            <a:extLst>
              <a:ext uri="{FF2B5EF4-FFF2-40B4-BE49-F238E27FC236}">
                <a16:creationId xmlns:a16="http://schemas.microsoft.com/office/drawing/2014/main" id="{34BCF357-7A6A-4DF9-AFB3-B5BAE567C06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16596CF-347D-47CF-9F47-14C0EC6D26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Nejmodernější přístroje jsou konstrukcí </a:t>
            </a:r>
            <a:r>
              <a:rPr lang="cs-CZ" sz="1200" kern="1200" dirty="0" err="1">
                <a:solidFill>
                  <a:schemeClr val="tx1"/>
                </a:solidFill>
                <a:effectLst/>
                <a:latin typeface="Arial" pitchFamily="34" charset="0"/>
                <a:ea typeface="+mn-ea"/>
                <a:cs typeface="+mn-cs"/>
              </a:rPr>
              <a:t>solenoidní</a:t>
            </a:r>
            <a:r>
              <a:rPr lang="cs-CZ" sz="1200" kern="1200" dirty="0">
                <a:solidFill>
                  <a:schemeClr val="tx1"/>
                </a:solidFill>
                <a:effectLst/>
                <a:latin typeface="Arial" pitchFamily="34" charset="0"/>
                <a:ea typeface="+mn-ea"/>
                <a:cs typeface="+mn-cs"/>
              </a:rPr>
              <a:t> elektromagnety, ovšem přívod proudu na hlavní cívku není řešen pomocí běžné elektrické sítě, ale pomocí supravodivosti. Některým materiálům při zchlazení pod kritickou teplotu skokově klesne elektrický odpor téměř na nulu. Těmto materiálům se říká supravodivé, protože dokáží vést elektrický proud s nulovými ztrátami. Cívka z tohoto materiálu je „nabitá“ proudem řádově stovek ampérů a následně je zkratována, to znamená, že jeden konec cívky je spojený s druhým koncem cívky bez jakéhokoliv zdroje napětí a protože je v supravodivém stavu, takto uvězněný proud obíhá cívkou teoreticky donekonečna. Tím je vytvořeno velice stabilní a homogenní magnetické pole, které je neustále vytvářeno. Přestože jsou pořizovací náklady takovéhoto stroje vysoké, následné provozní náklady jsou nižší než v případě klasických elektromagnetů a výsledné obrazy kvalitnější.</a:t>
            </a:r>
          </a:p>
          <a:p>
            <a:r>
              <a:rPr lang="cs-CZ" sz="1200" kern="1200" dirty="0">
                <a:solidFill>
                  <a:schemeClr val="tx1"/>
                </a:solidFill>
                <a:effectLst/>
                <a:latin typeface="Arial" pitchFamily="34" charset="0"/>
                <a:ea typeface="+mn-ea"/>
                <a:cs typeface="+mn-cs"/>
              </a:rPr>
              <a:t>Aby se uvedla cívka do supravodivého stavu, je třeba ji chladit pod kritickou teplotu, která se pohybuje okolo 2 K, což může být provedeno jedině pomocí kapalného hélia. Z důvodů tepelného stínění je okolo kapalného hélia (na obraze znázorněno číslem 2) většinou i levnější a lépe dostupný kapalný dusík (na obrázku číslo 1) a vše je izolováno vrstvou vakua.</a:t>
            </a:r>
          </a:p>
          <a:p>
            <a:pPr eaLnBrk="1" hangingPunct="1"/>
            <a:endParaRPr lang="cs-CZ" altLang="cs-CZ" dirty="0">
              <a:hlinkClick r:id="rId3"/>
            </a:endParaRPr>
          </a:p>
          <a:p>
            <a:pPr eaLnBrk="1" hangingPunct="1"/>
            <a:endParaRPr lang="cs-CZ" altLang="cs-CZ" dirty="0">
              <a:hlinkClick r:id="rId3"/>
            </a:endParaRPr>
          </a:p>
          <a:p>
            <a:pPr eaLnBrk="1" hangingPunct="1"/>
            <a:r>
              <a:rPr lang="cs-CZ" altLang="cs-CZ" dirty="0">
                <a:hlinkClick r:id="rId3"/>
              </a:rPr>
              <a:t>https://www.imaios.com/en/e-Courses/e-MRI/MRI-instrumentation-and-MRI-safety/Magnets</a:t>
            </a:r>
            <a:endParaRPr lang="en-US" alt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1C87C4B-E2CF-4E21-8C85-9DD2295BC2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B7971D-E2CB-4D57-A03B-6CA3D155C05C}" type="slidenum">
              <a:rPr lang="en-GB" altLang="cs-CZ"/>
              <a:pPr>
                <a:spcBef>
                  <a:spcPct val="0"/>
                </a:spcBef>
              </a:pPr>
              <a:t>2</a:t>
            </a:fld>
            <a:endParaRPr lang="en-GB" altLang="cs-CZ"/>
          </a:p>
        </p:txBody>
      </p:sp>
      <p:sp>
        <p:nvSpPr>
          <p:cNvPr id="9219" name="Rectangle 2">
            <a:extLst>
              <a:ext uri="{FF2B5EF4-FFF2-40B4-BE49-F238E27FC236}">
                <a16:creationId xmlns:a16="http://schemas.microsoft.com/office/drawing/2014/main" id="{DE0EFC24-4233-4D40-B775-6F00D927C3CA}"/>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9F970A47-5FAC-4E31-8BEC-8EAC75B96A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cs-C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4F4CCD3-E12B-42BF-99CC-FAE8868644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81B2AA-5590-4C60-9DE2-B3006316B5DD}" type="slidenum">
              <a:rPr lang="en-GB" altLang="cs-CZ"/>
              <a:pPr>
                <a:spcBef>
                  <a:spcPct val="0"/>
                </a:spcBef>
              </a:pPr>
              <a:t>20</a:t>
            </a:fld>
            <a:endParaRPr lang="en-GB" altLang="cs-CZ"/>
          </a:p>
        </p:txBody>
      </p:sp>
      <p:sp>
        <p:nvSpPr>
          <p:cNvPr id="48131" name="Rectangle 2">
            <a:extLst>
              <a:ext uri="{FF2B5EF4-FFF2-40B4-BE49-F238E27FC236}">
                <a16:creationId xmlns:a16="http://schemas.microsoft.com/office/drawing/2014/main" id="{37057794-7200-467E-9877-F79275B78F8A}"/>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1FDB5B6F-8395-4C83-97D8-D5D6F9D39C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Jak již bylo řečeno, gradientní cívky slouží k zakódování informace o vzniku signálu. Na obrázku je znázorněno využití gradientní cívky v ose z, tzn. v ose pacienta. Tato cívka lokálně pozmění velikost magnetické indukce v ose z, takže </a:t>
            </a: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frekvence vodíků u hlavy bude v tomto případě 21,1 MHz, v pánvi 21,3 MHz a u nohou 21,4 MHz. Díky této úpravě nyní víme, že signál s frekvencí 21,3 MHz pochází z oblasti pánve. Podle toho, jak strmý bude gradient a jak velký rozsah frekvencí budeme sledovat (na obraze značeno jako RF </a:t>
            </a:r>
            <a:r>
              <a:rPr lang="cs-CZ" sz="1200" kern="1200" dirty="0" err="1">
                <a:solidFill>
                  <a:schemeClr val="tx1"/>
                </a:solidFill>
                <a:effectLst/>
                <a:latin typeface="Arial" pitchFamily="34" charset="0"/>
                <a:ea typeface="+mn-ea"/>
                <a:cs typeface="+mn-cs"/>
              </a:rPr>
              <a:t>bandwidth</a:t>
            </a:r>
            <a:r>
              <a:rPr lang="cs-CZ" sz="1200" kern="1200" dirty="0">
                <a:solidFill>
                  <a:schemeClr val="tx1"/>
                </a:solidFill>
                <a:effectLst/>
                <a:latin typeface="Arial" pitchFamily="34" charset="0"/>
                <a:ea typeface="+mn-ea"/>
                <a:cs typeface="+mn-cs"/>
              </a:rPr>
              <a:t>), např. od 21,25 do 21,35 MHz) určíme tloušťku výsledného obrazu.</a:t>
            </a:r>
          </a:p>
          <a:p>
            <a:pPr eaLnBrk="1" hangingPunct="1"/>
            <a:endParaRPr lang="cs-CZ" dirty="0">
              <a:hlinkClick r:id="rId3"/>
            </a:endParaRPr>
          </a:p>
          <a:p>
            <a:pPr eaLnBrk="1" hangingPunct="1"/>
            <a:endParaRPr lang="cs-CZ" dirty="0">
              <a:hlinkClick r:id="rId3"/>
            </a:endParaRPr>
          </a:p>
          <a:p>
            <a:pPr eaLnBrk="1" hangingPunct="1"/>
            <a:r>
              <a:rPr lang="cs-CZ" dirty="0">
                <a:hlinkClick r:id="rId3"/>
              </a:rPr>
              <a:t>https://www.imaios.com/en/e-Courses/e-MRI/MRI-instrumentation-and-MRI-safety/gradients</a:t>
            </a:r>
            <a:endParaRPr lang="en-US" altLang="cs-C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FEB4A6F-409B-41C8-A75D-266E43A402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D71681-0D93-4DEE-BE67-452C183C3CB4}" type="slidenum">
              <a:rPr lang="en-GB" altLang="cs-CZ"/>
              <a:pPr>
                <a:spcBef>
                  <a:spcPct val="0"/>
                </a:spcBef>
              </a:pPr>
              <a:t>21</a:t>
            </a:fld>
            <a:endParaRPr lang="en-GB" altLang="cs-CZ"/>
          </a:p>
        </p:txBody>
      </p:sp>
      <p:sp>
        <p:nvSpPr>
          <p:cNvPr id="50179" name="Rectangle 2">
            <a:extLst>
              <a:ext uri="{FF2B5EF4-FFF2-40B4-BE49-F238E27FC236}">
                <a16:creationId xmlns:a16="http://schemas.microsoft.com/office/drawing/2014/main" id="{04A23F5E-86E1-489F-8375-00C33D706518}"/>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2FB16303-C9B1-4ACB-B6A4-C2FFFF4ED8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Obdobně zapojíme gradientní cívky do osy x a y, čímž zakódujeme informaci i o zbylých 2 souřadnicích a výsledný obraz může vzniknout.</a:t>
            </a:r>
          </a:p>
          <a:p>
            <a:pPr eaLnBrk="1" hangingPunct="1"/>
            <a:endParaRPr lang="cs-CZ" dirty="0">
              <a:hlinkClick r:id="rId3"/>
            </a:endParaRPr>
          </a:p>
          <a:p>
            <a:pPr eaLnBrk="1" hangingPunct="1"/>
            <a:endParaRPr lang="cs-CZ" dirty="0">
              <a:hlinkClick r:id="rId3"/>
            </a:endParaRPr>
          </a:p>
          <a:p>
            <a:pPr eaLnBrk="1" hangingPunct="1"/>
            <a:r>
              <a:rPr lang="cs-CZ" dirty="0">
                <a:hlinkClick r:id="rId3"/>
              </a:rPr>
              <a:t>https://www.imaios.com/en/e-Courses/e-MRI/MRI-instrumentation-and-MRI-safety/gradients</a:t>
            </a:r>
            <a:endParaRPr lang="en-US" altLang="cs-CZ"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E6682B8-44EC-4016-A660-2E61C637BB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33B087-7CD8-4563-B503-12847AF136F4}" type="slidenum">
              <a:rPr lang="en-GB" altLang="cs-CZ"/>
              <a:pPr>
                <a:spcBef>
                  <a:spcPct val="0"/>
                </a:spcBef>
              </a:pPr>
              <a:t>22</a:t>
            </a:fld>
            <a:endParaRPr lang="en-GB" altLang="cs-CZ"/>
          </a:p>
        </p:txBody>
      </p:sp>
      <p:sp>
        <p:nvSpPr>
          <p:cNvPr id="52227" name="Rectangle 2">
            <a:extLst>
              <a:ext uri="{FF2B5EF4-FFF2-40B4-BE49-F238E27FC236}">
                <a16:creationId xmlns:a16="http://schemas.microsoft.com/office/drawing/2014/main" id="{940AF0A6-E09C-4771-9F4C-E2E72EC0113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EE41776-326C-4AE7-8F2F-F3791E8A6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Zdroj FNB KRNM</a:t>
            </a: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Při vyšetření magnetickou rezonancí se může (ale nemusí) aplikovat kontrastní látka. Tato látka není na bázi jódu, jako v případě CT, ale musí obsahovat paramagnetické atomy, jako např. gadolinium. Na obrázku vidíte T1 vážený obraz (všimněte si, že mozkomíšní tekutina je tmavá) před aplikací kontrastní látky (vlevo) a po aplikaci kontrastní látky (vpravo). Je jasně viditelná změna kontrastu v oblasti aktivního tumoru. Na základě doposud získaných znalostí o podstatě T1 váženého obrazu se zkuste zamyslet nad tím, proč se po aplikaci kontrastní látky snímají pouze T1 vážené obrazy. Pro vysvětlení si spusťte další zvukovou stopu.</a:t>
            </a:r>
          </a:p>
          <a:p>
            <a:pPr eaLnBrk="1" hangingPunct="1"/>
            <a:endParaRPr lang="cs-CZ" altLang="cs-CZ" dirty="0"/>
          </a:p>
          <a:p>
            <a:pPr eaLnBrk="1" hangingPunct="1"/>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T1 relaxace neboli spin-mřížková relaxační doba je dána interakcí jaderných spinů s okolními atomy. Pokud se v okolí jádra objeví paramagnetický atom, dojde k výrazné magnetické interakci, což má za následek zkrácení T1 relaxační doby jádra a zesvětlení místa v obraze až o desítky procent. Oproti tomu T2 relaxace je dána interakcí jednotlivých spinů (spin-spinová interakce), její velikost není tolik ovlivněna přítomností gadolinia, a proto dochází ke změně signálu pouze o jednotky procent.</a:t>
            </a:r>
          </a:p>
          <a:p>
            <a:pPr eaLnBrk="1" hangingPunct="1"/>
            <a:endParaRPr lang="en-US" altLang="cs-CZ"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3854717-4667-4CC4-B9A6-74E1E28B22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96054A-8634-4BD1-9DB2-CBC34FD89F01}" type="slidenum">
              <a:rPr lang="en-GB" altLang="cs-CZ"/>
              <a:pPr>
                <a:spcBef>
                  <a:spcPct val="0"/>
                </a:spcBef>
              </a:pPr>
              <a:t>23</a:t>
            </a:fld>
            <a:endParaRPr lang="en-GB" altLang="cs-CZ"/>
          </a:p>
        </p:txBody>
      </p:sp>
      <p:sp>
        <p:nvSpPr>
          <p:cNvPr id="54275" name="Rectangle 2">
            <a:extLst>
              <a:ext uri="{FF2B5EF4-FFF2-40B4-BE49-F238E27FC236}">
                <a16:creationId xmlns:a16="http://schemas.microsoft.com/office/drawing/2014/main" id="{B5132044-64D2-4F65-B6CF-461F9DC6C761}"/>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E275C2D-1366-4F88-B59B-C3BB283957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frekvence vodíku se mění v závislosti na chemické struktuře. Například vodík na skupině OH bude mít řádově o stovky hertzů jinou frekvenci než vodík na CH3 skupině. Tomuto jevu se říká chemický posun, protože posouvá </a:t>
            </a:r>
            <a:r>
              <a:rPr lang="cs-CZ" sz="1200" kern="1200" dirty="0" err="1">
                <a:solidFill>
                  <a:schemeClr val="tx1"/>
                </a:solidFill>
                <a:effectLst/>
                <a:latin typeface="Arial" pitchFamily="34" charset="0"/>
                <a:ea typeface="+mn-ea"/>
                <a:cs typeface="+mn-cs"/>
              </a:rPr>
              <a:t>Larmorovy</a:t>
            </a:r>
            <a:r>
              <a:rPr lang="cs-CZ" sz="1200" kern="1200" dirty="0">
                <a:solidFill>
                  <a:schemeClr val="tx1"/>
                </a:solidFill>
                <a:effectLst/>
                <a:latin typeface="Arial" pitchFamily="34" charset="0"/>
                <a:ea typeface="+mn-ea"/>
                <a:cs typeface="+mn-cs"/>
              </a:rPr>
              <a:t> frekvence a je základem pro spektroskopii pomocí magnetické rezonance. Největší využití má v analytické chemii (viz též přednáška o přístrojových metodách molekulární biofyziky), ale může se použít jako další informace v diagnostice.</a:t>
            </a:r>
          </a:p>
          <a:p>
            <a:pPr eaLnBrk="1" hangingPunct="1"/>
            <a:endParaRPr lang="en-US" altLang="cs-C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CB53AF1-C867-4D1B-A2F4-CF4F18BCA5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BE14E0-D1B5-4123-8283-F76B7670C1B7}" type="slidenum">
              <a:rPr lang="en-GB" altLang="cs-CZ"/>
              <a:pPr>
                <a:spcBef>
                  <a:spcPct val="0"/>
                </a:spcBef>
              </a:pPr>
              <a:t>24</a:t>
            </a:fld>
            <a:endParaRPr lang="en-GB" altLang="cs-CZ"/>
          </a:p>
        </p:txBody>
      </p:sp>
      <p:sp>
        <p:nvSpPr>
          <p:cNvPr id="56323" name="Rectangle 2">
            <a:extLst>
              <a:ext uri="{FF2B5EF4-FFF2-40B4-BE49-F238E27FC236}">
                <a16:creationId xmlns:a16="http://schemas.microsoft.com/office/drawing/2014/main" id="{C462C72D-E79C-40C4-A728-F66237C6F55D}"/>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2C8A7F6E-C713-4ACF-8476-9513D28C71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horní části obrazu vidíme 4 MR obrazy mozků s různým postižením a s šipkami označenými oblastmi, kde se prováděla MR spektroskopie. Výsledná spektra vidíte v prostřední části obrazu i s osou pro určení míry posunu </a:t>
            </a:r>
            <a:r>
              <a:rPr lang="cs-CZ" sz="1200" kern="1200" dirty="0" err="1">
                <a:solidFill>
                  <a:schemeClr val="tx1"/>
                </a:solidFill>
                <a:effectLst/>
                <a:latin typeface="Arial" pitchFamily="34" charset="0"/>
                <a:ea typeface="+mn-ea"/>
                <a:cs typeface="+mn-cs"/>
              </a:rPr>
              <a:t>Larmorovy</a:t>
            </a:r>
            <a:r>
              <a:rPr lang="cs-CZ" sz="1200" kern="1200" dirty="0">
                <a:solidFill>
                  <a:schemeClr val="tx1"/>
                </a:solidFill>
                <a:effectLst/>
                <a:latin typeface="Arial" pitchFamily="34" charset="0"/>
                <a:ea typeface="+mn-ea"/>
                <a:cs typeface="+mn-cs"/>
              </a:rPr>
              <a:t> frekvence v jednotkách </a:t>
            </a:r>
            <a:r>
              <a:rPr lang="cs-CZ" sz="1200" kern="1200" dirty="0" err="1">
                <a:solidFill>
                  <a:schemeClr val="tx1"/>
                </a:solidFill>
                <a:effectLst/>
                <a:latin typeface="Arial" pitchFamily="34" charset="0"/>
                <a:ea typeface="+mn-ea"/>
                <a:cs typeface="+mn-cs"/>
              </a:rPr>
              <a:t>ppm</a:t>
            </a:r>
            <a:r>
              <a:rPr lang="cs-CZ" sz="1200" kern="1200" dirty="0">
                <a:solidFill>
                  <a:schemeClr val="tx1"/>
                </a:solidFill>
                <a:effectLst/>
                <a:latin typeface="Arial" pitchFamily="34" charset="0"/>
                <a:ea typeface="+mn-ea"/>
                <a:cs typeface="+mn-cs"/>
              </a:rPr>
              <a:t> (miliontina, </a:t>
            </a:r>
            <a:r>
              <a:rPr lang="cs-CZ" sz="1200" kern="1200" dirty="0" err="1">
                <a:solidFill>
                  <a:schemeClr val="tx1"/>
                </a:solidFill>
                <a:effectLst/>
                <a:latin typeface="Arial" pitchFamily="34" charset="0"/>
                <a:ea typeface="+mn-ea"/>
                <a:cs typeface="+mn-cs"/>
              </a:rPr>
              <a:t>pars</a:t>
            </a:r>
            <a:r>
              <a:rPr lang="cs-CZ" sz="1200" kern="1200" dirty="0">
                <a:solidFill>
                  <a:schemeClr val="tx1"/>
                </a:solidFill>
                <a:effectLst/>
                <a:latin typeface="Arial" pitchFamily="34" charset="0"/>
                <a:ea typeface="+mn-ea"/>
                <a:cs typeface="+mn-cs"/>
              </a:rPr>
              <a:t> per </a:t>
            </a:r>
            <a:r>
              <a:rPr lang="cs-CZ" sz="1200" kern="1200" dirty="0" err="1">
                <a:solidFill>
                  <a:schemeClr val="tx1"/>
                </a:solidFill>
                <a:effectLst/>
                <a:latin typeface="Arial" pitchFamily="34" charset="0"/>
                <a:ea typeface="+mn-ea"/>
                <a:cs typeface="+mn-cs"/>
              </a:rPr>
              <a:t>million</a:t>
            </a:r>
            <a:r>
              <a:rPr lang="cs-CZ" sz="1200" kern="1200" dirty="0">
                <a:solidFill>
                  <a:schemeClr val="tx1"/>
                </a:solidFill>
                <a:effectLst/>
                <a:latin typeface="Arial" pitchFamily="34" charset="0"/>
                <a:ea typeface="+mn-ea"/>
                <a:cs typeface="+mn-cs"/>
              </a:rPr>
              <a:t>). Na spektru normálního mozku vidíme zřetelný </a:t>
            </a:r>
            <a:r>
              <a:rPr lang="cs-CZ" sz="1200" kern="1200" dirty="0" err="1">
                <a:solidFill>
                  <a:schemeClr val="tx1"/>
                </a:solidFill>
                <a:effectLst/>
                <a:latin typeface="Arial" pitchFamily="34" charset="0"/>
                <a:ea typeface="+mn-ea"/>
                <a:cs typeface="+mn-cs"/>
              </a:rPr>
              <a:t>peak</a:t>
            </a:r>
            <a:r>
              <a:rPr lang="cs-CZ" sz="1200" kern="1200" dirty="0">
                <a:solidFill>
                  <a:schemeClr val="tx1"/>
                </a:solidFill>
                <a:effectLst/>
                <a:latin typeface="Arial" pitchFamily="34" charset="0"/>
                <a:ea typeface="+mn-ea"/>
                <a:cs typeface="+mn-cs"/>
              </a:rPr>
              <a:t> N-</a:t>
            </a:r>
            <a:r>
              <a:rPr lang="cs-CZ" sz="1200" kern="1200" dirty="0" err="1">
                <a:solidFill>
                  <a:schemeClr val="tx1"/>
                </a:solidFill>
                <a:effectLst/>
                <a:latin typeface="Arial" pitchFamily="34" charset="0"/>
                <a:ea typeface="+mn-ea"/>
                <a:cs typeface="+mn-cs"/>
              </a:rPr>
              <a:t>acetylaspartátu</a:t>
            </a:r>
            <a:r>
              <a:rPr lang="cs-CZ" sz="1200" kern="1200" dirty="0">
                <a:solidFill>
                  <a:schemeClr val="tx1"/>
                </a:solidFill>
                <a:effectLst/>
                <a:latin typeface="Arial" pitchFamily="34" charset="0"/>
                <a:ea typeface="+mn-ea"/>
                <a:cs typeface="+mn-cs"/>
              </a:rPr>
              <a:t> (zkratka NAA) a dva menší </a:t>
            </a:r>
            <a:r>
              <a:rPr lang="cs-CZ" sz="1200" kern="1200" dirty="0" err="1">
                <a:solidFill>
                  <a:schemeClr val="tx1"/>
                </a:solidFill>
                <a:effectLst/>
                <a:latin typeface="Arial" pitchFamily="34" charset="0"/>
                <a:ea typeface="+mn-ea"/>
                <a:cs typeface="+mn-cs"/>
              </a:rPr>
              <a:t>peaky</a:t>
            </a:r>
            <a:r>
              <a:rPr lang="cs-CZ" sz="1200" kern="1200" dirty="0">
                <a:solidFill>
                  <a:schemeClr val="tx1"/>
                </a:solidFill>
                <a:effectLst/>
                <a:latin typeface="Arial" pitchFamily="34" charset="0"/>
                <a:ea typeface="+mn-ea"/>
                <a:cs typeface="+mn-cs"/>
              </a:rPr>
              <a:t> cholinu a kreatininu. Na základě poměrů výšky a ploch těchto tří </a:t>
            </a:r>
            <a:r>
              <a:rPr lang="cs-CZ" sz="1200" kern="1200" dirty="0" err="1">
                <a:solidFill>
                  <a:schemeClr val="tx1"/>
                </a:solidFill>
                <a:effectLst/>
                <a:latin typeface="Arial" pitchFamily="34" charset="0"/>
                <a:ea typeface="+mn-ea"/>
                <a:cs typeface="+mn-cs"/>
              </a:rPr>
              <a:t>peaků</a:t>
            </a:r>
            <a:r>
              <a:rPr lang="cs-CZ" sz="1200" kern="1200" dirty="0">
                <a:solidFill>
                  <a:schemeClr val="tx1"/>
                </a:solidFill>
                <a:effectLst/>
                <a:latin typeface="Arial" pitchFamily="34" charset="0"/>
                <a:ea typeface="+mn-ea"/>
                <a:cs typeface="+mn-cs"/>
              </a:rPr>
              <a:t> se může radiolog orientovat při diagnostice. Na třetím a čtvrtém spektru vidíme i </a:t>
            </a:r>
            <a:r>
              <a:rPr lang="cs-CZ" sz="1200" kern="1200" dirty="0" err="1">
                <a:solidFill>
                  <a:schemeClr val="tx1"/>
                </a:solidFill>
                <a:effectLst/>
                <a:latin typeface="Arial" pitchFamily="34" charset="0"/>
                <a:ea typeface="+mn-ea"/>
                <a:cs typeface="+mn-cs"/>
              </a:rPr>
              <a:t>peaky</a:t>
            </a:r>
            <a:r>
              <a:rPr lang="cs-CZ" sz="1200" kern="1200" dirty="0">
                <a:solidFill>
                  <a:schemeClr val="tx1"/>
                </a:solidFill>
                <a:effectLst/>
                <a:latin typeface="Arial" pitchFamily="34" charset="0"/>
                <a:ea typeface="+mn-ea"/>
                <a:cs typeface="+mn-cs"/>
              </a:rPr>
              <a:t> lipidů a laktátu, které by se ve zdravé mozkové tkáni vyskytovat vůbec neměly a svědčí o aktivním tumoru.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sz="1200" kern="1200" dirty="0">
              <a:solidFill>
                <a:schemeClr val="tx1"/>
              </a:solidFill>
              <a:effectLst/>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(NAA je používán jako marker </a:t>
            </a:r>
            <a:r>
              <a:rPr lang="cs-CZ" sz="1200" kern="1200" dirty="0" err="1">
                <a:solidFill>
                  <a:schemeClr val="tx1"/>
                </a:solidFill>
                <a:effectLst/>
                <a:latin typeface="Arial" pitchFamily="34" charset="0"/>
                <a:ea typeface="+mn-ea"/>
                <a:cs typeface="+mn-cs"/>
              </a:rPr>
              <a:t>neuronální</a:t>
            </a:r>
            <a:r>
              <a:rPr lang="cs-CZ" sz="1200" kern="1200" dirty="0">
                <a:solidFill>
                  <a:schemeClr val="tx1"/>
                </a:solidFill>
                <a:effectLst/>
                <a:latin typeface="Arial" pitchFamily="34" charset="0"/>
                <a:ea typeface="+mn-ea"/>
                <a:cs typeface="+mn-cs"/>
              </a:rPr>
              <a:t> </a:t>
            </a:r>
            <a:r>
              <a:rPr lang="cs-CZ" sz="1200" kern="1200" dirty="0" err="1">
                <a:solidFill>
                  <a:schemeClr val="tx1"/>
                </a:solidFill>
                <a:effectLst/>
                <a:latin typeface="Arial" pitchFamily="34" charset="0"/>
                <a:ea typeface="+mn-ea"/>
                <a:cs typeface="+mn-cs"/>
              </a:rPr>
              <a:t>viability</a:t>
            </a:r>
            <a:r>
              <a:rPr lang="cs-CZ" sz="1200" kern="1200" dirty="0">
                <a:solidFill>
                  <a:schemeClr val="tx1"/>
                </a:solidFill>
                <a:effectLst/>
                <a:latin typeface="Arial" pitchFamily="34" charset="0"/>
                <a:ea typeface="+mn-ea"/>
                <a:cs typeface="+mn-cs"/>
              </a:rPr>
              <a:t>)</a:t>
            </a:r>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https://d3i71xaburhd42.cloudfront.net/25f702fbe8dfdea67d589cc298a6a4867de0a54f/4-Figure2-1.png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EC6D111-7AF1-43E7-B763-464DBF1143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7BF590-3529-4418-8656-8A8AA497A747}" type="slidenum">
              <a:rPr lang="en-GB" altLang="cs-CZ"/>
              <a:pPr>
                <a:spcBef>
                  <a:spcPct val="0"/>
                </a:spcBef>
              </a:pPr>
              <a:t>25</a:t>
            </a:fld>
            <a:endParaRPr lang="en-GB" altLang="cs-CZ"/>
          </a:p>
        </p:txBody>
      </p:sp>
      <p:sp>
        <p:nvSpPr>
          <p:cNvPr id="58371" name="Rectangle 2">
            <a:extLst>
              <a:ext uri="{FF2B5EF4-FFF2-40B4-BE49-F238E27FC236}">
                <a16:creationId xmlns:a16="http://schemas.microsoft.com/office/drawing/2014/main" id="{D4EFE847-F734-4422-B4FF-75AF9CDB09F2}"/>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43D1ED1-8950-4989-A770-4B4EC419F5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Vždy musíte mít na paměti, že magnetická rezonance pracuje s velice silným magnetickým polem. Magnetická indukce Země se pohybuje okolo 50 </a:t>
            </a:r>
            <a:r>
              <a:rPr lang="cs-CZ" sz="1200" kern="1200" dirty="0" err="1">
                <a:solidFill>
                  <a:schemeClr val="tx1"/>
                </a:solidFill>
                <a:effectLst/>
                <a:latin typeface="Symbol" panose="05050102010706020507" pitchFamily="18" charset="2"/>
                <a:ea typeface="+mn-ea"/>
                <a:cs typeface="+mn-cs"/>
              </a:rPr>
              <a:t>m</a:t>
            </a:r>
            <a:r>
              <a:rPr lang="cs-CZ" sz="1200" kern="1200" dirty="0" err="1">
                <a:solidFill>
                  <a:schemeClr val="tx1"/>
                </a:solidFill>
                <a:effectLst/>
                <a:latin typeface="Arial" pitchFamily="34" charset="0"/>
                <a:ea typeface="+mn-ea"/>
                <a:cs typeface="+mn-cs"/>
              </a:rPr>
              <a:t>ikroT</a:t>
            </a:r>
            <a:r>
              <a:rPr lang="cs-CZ" sz="1200" kern="1200" dirty="0">
                <a:solidFill>
                  <a:schemeClr val="tx1"/>
                </a:solidFill>
                <a:effectLst/>
                <a:latin typeface="Arial" pitchFamily="34" charset="0"/>
                <a:ea typeface="+mn-ea"/>
                <a:cs typeface="+mn-cs"/>
              </a:rPr>
              <a:t> a v MR se využívají pole jednotek T, což je 20000x víc. Proto se MR nedoporučuje v prvním trimestru těhotenství, protože se neví, jaké účinky na rychle se dělící buňky plodu může takto silné magnetické pole mít.</a:t>
            </a:r>
          </a:p>
          <a:p>
            <a:r>
              <a:rPr lang="cs-CZ" sz="1200" kern="1200" dirty="0">
                <a:solidFill>
                  <a:schemeClr val="tx1"/>
                </a:solidFill>
                <a:effectLst/>
                <a:latin typeface="Arial" pitchFamily="34" charset="0"/>
                <a:ea typeface="+mn-ea"/>
                <a:cs typeface="+mn-cs"/>
              </a:rPr>
              <a:t>Také je třeba si uvědomit, že veškeré přístroje, nástroje a pomůcky musí být z nemagnetických materiálů. Častá chyba může vzniknout u anesteziologů, kteří si neuvědomí sílu přístroje, při úklidu, kdy se nepoužije MR kompatibilní mop na podlahu, či při jiných opravách, kdy šroubovák nebo žebřík musí být nemagnetické. </a:t>
            </a:r>
          </a:p>
          <a:p>
            <a:r>
              <a:rPr lang="cs-CZ" sz="1200" kern="1200" dirty="0">
                <a:solidFill>
                  <a:schemeClr val="tx1"/>
                </a:solidFill>
                <a:effectLst/>
                <a:latin typeface="Arial" pitchFamily="34" charset="0"/>
                <a:ea typeface="+mn-ea"/>
                <a:cs typeface="+mn-cs"/>
              </a:rPr>
              <a:t>V dnešní době už není kardiostimulátor nepřekonatelnou kontraindikací, ale přináší to spolupráci kardiologa, a existuje vždy jisté riziko, že i po přepnutí do tzv. MR kompatibilního módu může dojít k přeprogramování kardiostimulátoru a následnému poškození pacienta.</a:t>
            </a:r>
          </a:p>
          <a:p>
            <a:r>
              <a:rPr lang="cs-CZ" sz="1200" kern="1200" dirty="0">
                <a:solidFill>
                  <a:schemeClr val="tx1"/>
                </a:solidFill>
                <a:effectLst/>
                <a:latin typeface="Arial" pitchFamily="34" charset="0"/>
                <a:ea typeface="+mn-ea"/>
                <a:cs typeface="+mn-cs"/>
              </a:rPr>
              <a:t>Na tomto snímku najdete odkazy na </a:t>
            </a:r>
            <a:r>
              <a:rPr lang="cs-CZ" sz="1200" kern="1200" dirty="0" err="1">
                <a:solidFill>
                  <a:schemeClr val="tx1"/>
                </a:solidFill>
                <a:effectLst/>
                <a:latin typeface="Arial" pitchFamily="34" charset="0"/>
                <a:ea typeface="+mn-ea"/>
                <a:cs typeface="+mn-cs"/>
              </a:rPr>
              <a:t>Youtube</a:t>
            </a:r>
            <a:r>
              <a:rPr lang="cs-CZ" sz="1200" kern="1200" dirty="0">
                <a:solidFill>
                  <a:schemeClr val="tx1"/>
                </a:solidFill>
                <a:effectLst/>
                <a:latin typeface="Arial" pitchFamily="34" charset="0"/>
                <a:ea typeface="+mn-ea"/>
                <a:cs typeface="+mn-cs"/>
              </a:rPr>
              <a:t> a další webové zdroje, kde jsou zachyceny bezpečnostní aspekty, artefakty v obraze způsobené přítomností MR kompatibilního kovu atd.</a:t>
            </a:r>
          </a:p>
          <a:p>
            <a:pPr eaLnBrk="1" hangingPunct="1"/>
            <a:endParaRPr lang="en-US" altLang="cs-CZ"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AAEA8A2-7E5E-4BBB-93AB-EB0225AF58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AABC9C-E460-4B2D-9600-75485586DD45}" type="slidenum">
              <a:rPr lang="en-GB" altLang="cs-CZ"/>
              <a:pPr>
                <a:spcBef>
                  <a:spcPct val="0"/>
                </a:spcBef>
              </a:pPr>
              <a:t>26</a:t>
            </a:fld>
            <a:endParaRPr lang="en-GB" altLang="cs-CZ"/>
          </a:p>
        </p:txBody>
      </p:sp>
      <p:sp>
        <p:nvSpPr>
          <p:cNvPr id="60419" name="Rectangle 2">
            <a:extLst>
              <a:ext uri="{FF2B5EF4-FFF2-40B4-BE49-F238E27FC236}">
                <a16:creationId xmlns:a16="http://schemas.microsoft.com/office/drawing/2014/main" id="{669001E4-7F86-429C-A74B-83ABF30258E4}"/>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4D2048D9-F5B3-4B5F-ADB8-C9BE2A43E9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1811A42-B2D6-4F69-9EED-1376DAA6DC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46127D-E0D3-48B2-8EDE-749F3233F72D}" type="slidenum">
              <a:rPr lang="en-GB" altLang="cs-CZ"/>
              <a:pPr>
                <a:spcBef>
                  <a:spcPct val="0"/>
                </a:spcBef>
              </a:pPr>
              <a:t>27</a:t>
            </a:fld>
            <a:endParaRPr lang="en-GB" altLang="cs-CZ"/>
          </a:p>
        </p:txBody>
      </p:sp>
      <p:sp>
        <p:nvSpPr>
          <p:cNvPr id="62467" name="Rectangle 2">
            <a:extLst>
              <a:ext uri="{FF2B5EF4-FFF2-40B4-BE49-F238E27FC236}">
                <a16:creationId xmlns:a16="http://schemas.microsoft.com/office/drawing/2014/main" id="{60F015B7-B631-4464-AC7F-898DDC5FAD12}"/>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A6AE402B-DD48-4120-AABB-06EE1E7D02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https://wp02-media.cdn.ihealthspot.com/wp-content/uploads/sites/142/2019/01/16165341/Brain-Scan.jpg</a:t>
            </a:r>
          </a:p>
          <a:p>
            <a:pPr eaLnBrk="1" hangingPunct="1"/>
            <a:endParaRPr lang="cs-CZ" altLang="cs-CZ" dirty="0"/>
          </a:p>
          <a:p>
            <a:pPr eaLnBrk="1" hangingPunct="1"/>
            <a:r>
              <a:rPr lang="cs-CZ" altLang="cs-CZ" dirty="0"/>
              <a:t>https://www.researchgate.net/profile/Rahul_Srivastava10/publication/320798592/figure/fig1/AS:556130209996800@1509603182800/Figure-1-MRI-machines-open-type.png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2F9DFFE-B1F2-4A01-A725-0C718908C5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4BD3BB-ED05-4C10-88ED-133B2D8975C4}" type="slidenum">
              <a:rPr lang="en-GB" altLang="cs-CZ"/>
              <a:pPr>
                <a:spcBef>
                  <a:spcPct val="0"/>
                </a:spcBef>
              </a:pPr>
              <a:t>28</a:t>
            </a:fld>
            <a:endParaRPr lang="en-GB" altLang="cs-CZ"/>
          </a:p>
        </p:txBody>
      </p:sp>
      <p:sp>
        <p:nvSpPr>
          <p:cNvPr id="64515" name="Rectangle 2">
            <a:extLst>
              <a:ext uri="{FF2B5EF4-FFF2-40B4-BE49-F238E27FC236}">
                <a16:creationId xmlns:a16="http://schemas.microsoft.com/office/drawing/2014/main" id="{6B5B01B0-B326-4242-AD2B-761607DA0CD9}"/>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FCE0279-FD00-40E0-815A-9FDABB5ACD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FNB KRNM</a:t>
            </a:r>
            <a:endParaRPr lang="en-US" altLang="cs-CZ"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4448305-2469-4C38-9DCE-88740E5310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3D55A3-E536-49C8-AF15-976DAE74465A}" type="slidenum">
              <a:rPr lang="en-GB" altLang="cs-CZ"/>
              <a:pPr>
                <a:spcBef>
                  <a:spcPct val="0"/>
                </a:spcBef>
              </a:pPr>
              <a:t>29</a:t>
            </a:fld>
            <a:endParaRPr lang="en-GB" altLang="cs-CZ"/>
          </a:p>
        </p:txBody>
      </p:sp>
      <p:sp>
        <p:nvSpPr>
          <p:cNvPr id="66563" name="Rectangle 2">
            <a:extLst>
              <a:ext uri="{FF2B5EF4-FFF2-40B4-BE49-F238E27FC236}">
                <a16:creationId xmlns:a16="http://schemas.microsoft.com/office/drawing/2014/main" id="{B4AA6C0C-0DED-4104-8425-48BC156CAA7F}"/>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565B491A-E6D7-4F18-9033-2CFC67C57C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dirty="0"/>
              <a:t>https://www.cedars-sinai.edu/Patients/Programs-and-Services/Imaging-Center/For-Physicians/Neuroradiology/Images/MRAAbnormalSM-11796.jpg</a:t>
            </a:r>
            <a:endParaRPr lang="cs-CZ" altLang="cs-CZ" dirty="0"/>
          </a:p>
          <a:p>
            <a:pPr eaLnBrk="1" hangingPunct="1"/>
            <a:endParaRPr lang="cs-CZ" altLang="cs-CZ" dirty="0"/>
          </a:p>
          <a:p>
            <a:pPr eaLnBrk="1" hangingPunct="1"/>
            <a:r>
              <a:rPr lang="en-US" altLang="cs-CZ" dirty="0"/>
              <a:t>https://www.researchgate.net/profile/Maryna_Kornieieva/publication/314284605/figure/fig1/AS:469544994119680@1488959658503/MRA-of-head-and-neck-showing-the-appearance-of-the-medial-limb-of-the-left-vertebral.png</a:t>
            </a:r>
            <a:endParaRPr lang="cs-CZ" altLang="cs-CZ" dirty="0"/>
          </a:p>
          <a:p>
            <a:pPr eaLnBrk="1" hangingPunct="1"/>
            <a:endParaRPr lang="cs-CZ" altLang="cs-CZ" dirty="0"/>
          </a:p>
          <a:p>
            <a:pPr eaLnBrk="1" hangingPunct="1"/>
            <a:r>
              <a:rPr lang="cs-CZ" altLang="cs-CZ" dirty="0"/>
              <a:t>Bez kontrastní látky lze dosáhnout zobrazení cév speciálními pulsními technikami.</a:t>
            </a:r>
            <a:endParaRPr lang="en-US" alt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4FA62F4-B900-4826-B420-553D24E152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55B458-9AF7-47A1-9B72-E690797E468E}" type="slidenum">
              <a:rPr lang="en-GB" altLang="cs-CZ"/>
              <a:pPr>
                <a:spcBef>
                  <a:spcPct val="0"/>
                </a:spcBef>
              </a:pPr>
              <a:t>3</a:t>
            </a:fld>
            <a:endParaRPr lang="en-GB" altLang="cs-CZ"/>
          </a:p>
        </p:txBody>
      </p:sp>
      <p:sp>
        <p:nvSpPr>
          <p:cNvPr id="13315" name="Rectangle 2">
            <a:extLst>
              <a:ext uri="{FF2B5EF4-FFF2-40B4-BE49-F238E27FC236}">
                <a16:creationId xmlns:a16="http://schemas.microsoft.com/office/drawing/2014/main" id="{C0AF2F8E-48DF-426B-B46D-3384FE7AB9C3}"/>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BD035E0B-8A97-47CD-AC81-903D0343C9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Nejprve si připomeneme některé vlastnosti atomového jádra a subatomárních částic.</a:t>
            </a:r>
          </a:p>
          <a:p>
            <a:r>
              <a:rPr lang="cs-CZ" sz="1200" kern="1200" dirty="0">
                <a:solidFill>
                  <a:schemeClr val="tx1"/>
                </a:solidFill>
                <a:effectLst/>
                <a:latin typeface="Arial" pitchFamily="34" charset="0"/>
                <a:ea typeface="+mn-ea"/>
                <a:cs typeface="+mn-cs"/>
              </a:rPr>
              <a:t>Ze střední školy jistě víte o existenci kvantových čísel, která jste používali při popisu výstavby elektronového obalu atomových jader. Byla to tato čtyři: hlavní, vedlejší, magnetické a spinové kvantové číslo. A právě spinové kvantové číslo bude hrát klíčovou roli v principu magnetické rezonance.</a:t>
            </a:r>
          </a:p>
          <a:p>
            <a:r>
              <a:rPr lang="cs-CZ" sz="1200" kern="1200" dirty="0">
                <a:solidFill>
                  <a:schemeClr val="tx1"/>
                </a:solidFill>
                <a:effectLst/>
                <a:latin typeface="Arial" pitchFamily="34" charset="0"/>
                <a:ea typeface="+mn-ea"/>
                <a:cs typeface="+mn-cs"/>
              </a:rPr>
              <a:t>Nesnažte se spinové kvantové číslo nějak vizualizovat, berte to jako vlastnost dané částice, stejně jako hmotnost či elektrický náboj. </a:t>
            </a:r>
          </a:p>
          <a:p>
            <a:r>
              <a:rPr lang="cs-CZ" sz="1200" kern="1200" dirty="0">
                <a:solidFill>
                  <a:schemeClr val="tx1"/>
                </a:solidFill>
                <a:effectLst/>
                <a:latin typeface="Arial" pitchFamily="34" charset="0"/>
                <a:ea typeface="+mn-ea"/>
                <a:cs typeface="+mn-cs"/>
              </a:rPr>
              <a:t>Co nám toto číslo říká o částici? Spinové kvantové číslo je spjato s magnetickým momentem částice, což je vektorová veličina figurující při popisu magnetické interakce. Tudíž částice, která má nenulový spin nějakým způsobem interaguje s magnetickým polem ve svém okolí. Ovšem částice s nulovým magnetickým momentem okolní magnetické pole jednoduše ignorují.</a:t>
            </a:r>
          </a:p>
          <a:p>
            <a:pPr eaLnBrk="1" hangingPunct="1"/>
            <a:endParaRPr lang="cs-CZ" altLang="cs-CZ"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1197E3E-8F1E-4822-A7D7-1E37D36825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2B7838-075E-423D-A96F-D55F1DCAE66C}" type="slidenum">
              <a:rPr lang="en-GB" altLang="cs-CZ"/>
              <a:pPr>
                <a:spcBef>
                  <a:spcPct val="0"/>
                </a:spcBef>
              </a:pPr>
              <a:t>30</a:t>
            </a:fld>
            <a:endParaRPr lang="en-GB" altLang="cs-CZ"/>
          </a:p>
        </p:txBody>
      </p:sp>
      <p:sp>
        <p:nvSpPr>
          <p:cNvPr id="68611" name="Rectangle 2">
            <a:extLst>
              <a:ext uri="{FF2B5EF4-FFF2-40B4-BE49-F238E27FC236}">
                <a16:creationId xmlns:a16="http://schemas.microsoft.com/office/drawing/2014/main" id="{30037866-31B4-429E-9635-12439247A742}"/>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47B3301-9D07-4D98-B3AA-B6EA9B41D7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https://prod-images-static.radiopaedia.org/images/30856263/2ff48b65a46c332f34b0b9738f2d66_big_gallery.jpeg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6A85624-7729-4B85-A66F-174988B532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0B4945-3DD9-403C-A309-A50669655B29}" type="slidenum">
              <a:rPr lang="en-GB" altLang="cs-CZ"/>
              <a:pPr>
                <a:spcBef>
                  <a:spcPct val="0"/>
                </a:spcBef>
              </a:pPr>
              <a:t>31</a:t>
            </a:fld>
            <a:endParaRPr lang="en-GB" altLang="cs-CZ"/>
          </a:p>
        </p:txBody>
      </p:sp>
      <p:sp>
        <p:nvSpPr>
          <p:cNvPr id="70659" name="Rectangle 2">
            <a:extLst>
              <a:ext uri="{FF2B5EF4-FFF2-40B4-BE49-F238E27FC236}">
                <a16:creationId xmlns:a16="http://schemas.microsoft.com/office/drawing/2014/main" id="{B63795B3-BB50-44FA-A9FA-8CB31D3086A9}"/>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2791D289-100C-4269-88FA-FFC0A320FB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dirty="0"/>
              <a:t>https://www.researchgate.net/profile/Mohammad_Hanafiah/publication/256931027/figure/fig1/AS:339568818704388@1457970923325/MRI-of-the-right-knee-in-sagittal-view-A-T2-weighted-image-shows-an-expansile-lesion.png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a:extLst>
              <a:ext uri="{FF2B5EF4-FFF2-40B4-BE49-F238E27FC236}">
                <a16:creationId xmlns:a16="http://schemas.microsoft.com/office/drawing/2014/main" id="{7CDEB18A-324C-4586-83FB-BF850A614DE2}"/>
              </a:ext>
            </a:extLst>
          </p:cNvPr>
          <p:cNvSpPr>
            <a:spLocks noGrp="1" noRot="1" noChangeAspect="1" noChangeArrowheads="1" noTextEdit="1"/>
          </p:cNvSpPr>
          <p:nvPr>
            <p:ph type="sldImg"/>
          </p:nvPr>
        </p:nvSpPr>
        <p:spPr>
          <a:xfrm>
            <a:off x="381000" y="685800"/>
            <a:ext cx="6096000" cy="3429000"/>
          </a:xfrm>
          <a:ln/>
        </p:spPr>
      </p:sp>
      <p:sp>
        <p:nvSpPr>
          <p:cNvPr id="72707" name="Zástupný symbol pro poznámky 2">
            <a:extLst>
              <a:ext uri="{FF2B5EF4-FFF2-40B4-BE49-F238E27FC236}">
                <a16:creationId xmlns:a16="http://schemas.microsoft.com/office/drawing/2014/main" id="{945A76FA-FCD6-4F73-B0E4-D6F8D22DCB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Díky chemickému posunu může být eliminován signál z cílených tkání. Například frekvence vody a tuku je v magnetickém poli 1,5 </a:t>
            </a:r>
            <a:r>
              <a:rPr lang="cs-CZ" sz="1200" kern="1200">
                <a:solidFill>
                  <a:schemeClr val="tx1"/>
                </a:solidFill>
                <a:effectLst/>
                <a:latin typeface="Arial" pitchFamily="34" charset="0"/>
                <a:ea typeface="+mn-ea"/>
                <a:cs typeface="+mn-cs"/>
              </a:rPr>
              <a:t>T posunuta </a:t>
            </a:r>
            <a:r>
              <a:rPr lang="cs-CZ" sz="1200" kern="1200" dirty="0">
                <a:solidFill>
                  <a:schemeClr val="tx1"/>
                </a:solidFill>
                <a:effectLst/>
                <a:latin typeface="Arial" pitchFamily="34" charset="0"/>
                <a:ea typeface="+mn-ea"/>
                <a:cs typeface="+mn-cs"/>
              </a:rPr>
              <a:t>o 220 Hz. Tudíž lze separovat signál vody a tuku a vytvořit T1 vážený obraz bez signálu tuku, jak vidíme v pravé části obrazu. V některých případech může díky tomuto potlačení dojít ke zvýraznění patologie a její správné diagnostice.</a:t>
            </a:r>
          </a:p>
          <a:p>
            <a:endParaRPr lang="cs-CZ" altLang="cs-CZ" dirty="0"/>
          </a:p>
          <a:p>
            <a:endParaRPr lang="cs-CZ" altLang="cs-CZ" dirty="0"/>
          </a:p>
          <a:p>
            <a:endParaRPr lang="cs-CZ" altLang="cs-CZ" dirty="0"/>
          </a:p>
          <a:p>
            <a:endParaRPr lang="cs-CZ" altLang="cs-CZ" dirty="0"/>
          </a:p>
          <a:p>
            <a:endParaRPr lang="cs-CZ" altLang="cs-CZ" dirty="0"/>
          </a:p>
          <a:p>
            <a:r>
              <a:rPr lang="cs-CZ" altLang="cs-CZ" dirty="0" err="1"/>
              <a:t>data:image</a:t>
            </a:r>
            <a:r>
              <a:rPr lang="cs-CZ" altLang="cs-CZ" dirty="0"/>
              <a:t>/jpeg;base64,/9j/4AAQSkZJRgABAQAAAQABAAD/2wCEAAkGBxMSEhUTExIWFRUXFxgVFxgYGRUYGRgXGBcXGBgXGBcZHSggGh4lHhodITEiJSkrLi8wFx8zODMsNygtLisBCgoKDg0OGhAQGy8lHyUrNi0tNS0zNy0vNzE2LjctLTUtNi0vLy8rNy03Nzc1LS01Ky03Ky83LTctLSsrLjc4Lf/</a:t>
            </a:r>
            <a:r>
              <a:rPr lang="cs-CZ" altLang="cs-CZ" dirty="0" err="1"/>
              <a:t>AABEIAKgBLAMBIgACEQEDEQH</a:t>
            </a:r>
            <a:r>
              <a:rPr lang="cs-CZ" altLang="cs-CZ" dirty="0"/>
              <a:t>/</a:t>
            </a:r>
            <a:r>
              <a:rPr lang="cs-CZ" altLang="cs-CZ" dirty="0" err="1"/>
              <a:t>xAAcAAABBQEBAQAAAAAAAAAAAAAAAgMEBQYBBwj</a:t>
            </a:r>
            <a:r>
              <a:rPr lang="cs-CZ" altLang="cs-CZ" dirty="0"/>
              <a:t>/xABJEAACAQIDBQMHBgsHBAMAAAABAhEAAwQSIQUTMUFRBiJhBxQyUnGBkRUjQqGx0hYXM1NicpKTwdHwJDRDVHOy4WOCovFEwtP/</a:t>
            </a:r>
            <a:r>
              <a:rPr lang="cs-CZ" altLang="cs-CZ" dirty="0" err="1"/>
              <a:t>xAAYAQEBAQEBAAAAAAAAAAAAAAAAAQMEAv</a:t>
            </a:r>
            <a:r>
              <a:rPr lang="cs-CZ" altLang="cs-CZ" dirty="0"/>
              <a:t>/EACMRAQABAwMEAwEAAAAAAAAAAAABAgMRElGhEyEx8ARBgTL/2gAMAwEAAhEDEQA/AJHZHsfgVsWwbau72iWZgrXGVk3lw5Q7KAoe3DBdOBGYgDz/AMq+wbGFv2zZCrvQzNbRlKIVIXuic0HiCwE8hWe2V2pxeGUJZvsqAMAndZBn9I5GBE8NYnQdBUDaO0LuIc3L1xrjnizGSffW1VymacYc9NqqK857I60tVpsGuhzWcTDc8qDpTgtDpUbemu741pFdOyYlLFlelLGHXpULzhutd85brWkXbeyaZa/sl2Vt4stmF4xdsWQLKhiu/Nz5554W03evXONRVjhfJ+jZWZn3RGHc3ABkZHw9+/iCjtCnKbWRSTEuM1YKzj7iHMjsrDgVJU9eI15D4Vttm9g9oYuymIGJtEXQXGe5dzd8yxbuHUnU661Ju0Z8cGJScb5Pkskl94UW3irhdQIO4Zt2FaCPnLYz69amXfJ1hhnIa/ClIUm1ndYtG666ahd+uoUj5q7J4VF/FjtKI85sR03l6OEcN300oPkw2l/mbHT8pe4dPydOrRtwYk4PJ/hnYrbuXQQ9wd/JpasYhLN95AGqqxuR0Q1EbsbhRewiF7y279g33cgEqowwxEIMgUkDQwW5cDpT34sNo/5ixz/</a:t>
            </a:r>
            <a:r>
              <a:rPr lang="cs-CZ" altLang="cs-CZ" dirty="0" err="1"/>
              <a:t>xLvPj</a:t>
            </a:r>
            <a:r>
              <a:rPr lang="cs-CZ" altLang="cs-CZ" dirty="0"/>
              <a:t>/h866fJjtLT+02NNB85e0B4gfN6VYu29uIMSnYXyX2My2719hc763MuXKr73CpbCkg5pTEqcvEtCgiqnZnYRL7Xbas29XD4a7bUwA92/YS9u2J4CSUHiVnnT/wCLDaP+ZsfvL3h/0/AfAUfiw2j/</a:t>
            </a:r>
            <a:r>
              <a:rPr lang="cs-CZ" altLang="cs-CZ" dirty="0" err="1"/>
              <a:t>AJmxy</a:t>
            </a:r>
            <a:r>
              <a:rPr lang="cs-CZ" altLang="cs-CZ" dirty="0"/>
              <a:t>/xL3Lh/h8qRdo24g0yXjuw2DtKXFy9dTfWrSskAFblnC3c85GUScRpJGgHEzTq+TrDOzBL7IA962BcgtNq/ZsFzlULklyTqD6PiajjyZbR9HzmxGkjeXo04SN34aezwoPkv2if/AJGH5z37vPj/AIfOnVt7cQYlKw/k5sPBjFrmKqLbIm9TNfazvXWNbfdzcuDa6TVc3YvDrdwKM1wpiitsusDvk2lORXQHIGuCDqHWCDqQJB8mG0jP9psGRB+cvajofm9RXPxX7R0PnFjSAPnLugHAD5vSKRdt/ccQYlF2h2Rw64ZsQm/jdLeDMFNog4jcbjOoHzo9M/qsI0zVYWvJuhNsE3Cz2WLKuXuYkCy+5ZwGFsZLvG5llrbCQCDTH4rtoxHnGHiZjPdiYiY3fGOdd/FjtHUec2O9M/OXu9PGfm9avWt48cGmTmJ8n1hbT3Qb5At2WTuNmZ7m/DlrW7zoFNqMrQDJ750pnb3YSzYs37qG6d3kZc4yhrTlAHJKDvEvG7OV100YGaX+LLaWv9psaiD85e1A0APzeo8KG8mO0jM4mwZMmbl4yQIBM29TGk1Iu28+OINMnr/k8w432W5cO7RCAGt5rlwI169bVYBBFpRAAYzcQ6iag3ex2GGJxNpBiLi4e2rlECNeuMXtp3AFjKN4CdD6PjIe/FhtGf7zh5Gv5S7InSfyfh9VdHkw2iDPnNieu8uzwjju54Ui7b+44MSb2z2DsWbF66t43Gsh86wAD/bjhLTDqGCXSddGVdYYVx+wdsO6E3AS1i3YLAAXHv4W/eQajUG7aW2I9c8xTG1fJ7jsNYuXnv2SltCSFe5OUGYANsDjrFYs4+6Ym4xiI1OkcI6RV61vHjiDTL0f8X2FBtjeXTmuXrbsICKcPbuG5B3ZABe2QCWmCDB41k+0OxbeGxN6wssLb5QxEEiAQeh0OhGhEEcapBj7sRvGjjEmJ6xSTi3PFia8xdoie8cQYlLOHXpTZsr0qP5y3WuecN1pN23saZe2eTxX3WzZ3wtZLnojGG2bnn930twQgOX87Kxx0q7beHB4v+9/KGW8HB88C/lxl3UfNAZcuQ29csx9KvBMPt3FW1CW8TeRRMKtx1USZMAGBqSffTn4SYz/</a:t>
            </a:r>
            <a:r>
              <a:rPr lang="cs-CZ" altLang="cs-CZ" dirty="0" err="1"/>
              <a:t>ADeI</a:t>
            </a:r>
            <a:r>
              <a:rPr lang="cs-CZ" altLang="cs-CZ" dirty="0"/>
              <a:t>/fXfvVxzRmc5axV2fTfZO1dTD3kvm7mS9dGUtduFUkZFtXnOe6hWGDEzLFdMsCQ4bII3kfOEAbyVeBu1k6nnrwma+W/wkxn+cxH76796j8JMZ/</a:t>
            </a:r>
            <a:r>
              <a:rPr lang="cs-CZ" altLang="cs-CZ" dirty="0" err="1"/>
              <a:t>nMR</a:t>
            </a:r>
            <a:r>
              <a:rPr lang="cs-CZ" altLang="cs-CZ" dirty="0"/>
              <a:t>++u/</a:t>
            </a:r>
            <a:r>
              <a:rPr lang="cs-CZ" altLang="cs-CZ" dirty="0" err="1"/>
              <a:t>erlv</a:t>
            </a:r>
            <a:r>
              <a:rPr lang="cs-CZ" altLang="cs-CZ" dirty="0"/>
              <a:t>/D6s/1j8bW7+iPD6uvWnzP3mE2pnWFaeUD/AJqudWnXQfRBzHu+1hMTPGvmL8JMZ/</a:t>
            </a:r>
            <a:r>
              <a:rPr lang="cs-CZ" altLang="cs-CZ" dirty="0" err="1"/>
              <a:t>nMR</a:t>
            </a:r>
            <a:r>
              <a:rPr lang="cs-CZ" altLang="cs-CZ" dirty="0"/>
              <a:t>++u/epLdoMWeOLvn23bn3qtHxNNerV7772Jv5pxhW0UUV2OcUUUUBRRRQFFFFAV9AdiMTGAww/6Y/</a:t>
            </a:r>
            <a:r>
              <a:rPr lang="cs-CZ" altLang="cs-CZ" dirty="0" err="1"/>
              <a:t>jXz</a:t>
            </a:r>
            <a:r>
              <a:rPr lang="cs-CZ" altLang="cs-CZ" dirty="0"/>
              <a:t>/XqXZztJYt4WyjXkBVACCRIoPQdoxettbJgNE6ToCCRB9kVXXdnuYy4q4o+d0BeO/</a:t>
            </a:r>
            <a:r>
              <a:rPr lang="cs-CZ" altLang="cs-CZ" dirty="0" err="1"/>
              <a:t>IQQHEBQQIEejIykzVD+FeH</a:t>
            </a:r>
            <a:r>
              <a:rPr lang="cs-CZ" altLang="cs-CZ" dirty="0"/>
              <a:t>/Pp+0KPwrw/59P2hQXI2ffKwcY6k+qXMGLY0YvMdzMPF2kmTLuIwF8BmTEPMOyBzdy7xgN3rnjKCvokEQWgDjVAe1eH/AD6ftCrceUbDyTntEMQxBeRIKkATwAggDlm5xQSsRgbrgKuLujuhOZYkMh4qRqQpEmW7514U38l3c0LirgnTKAwljdLtIVgZacpIhuhFMfjGsetZ4zxX1w/T2j3jpXF8omHAgNaB5HNwgLEaciJH6zdaCVa2XcU5hiHALSYzmV3t25Es51l1WeiER3tOXNi3MqA333qqyLcZWz964C0HNmBgFNG+MRUW15RMOoC57RACqZeZChhB0/S9oyjUxSrnlDw+ZYvKVQgiWAmLYQGBIBkFhxgseNBKOzzkRTekre3wZgzGSZIAZyBxIBjSQQARNRzgMSTPnRIC2xobqgkO+eQLmgyldZzEiJUTPG8ouGPOxrmkZtO8QeHH6+fTSuXfKNhyQQ9ofOK5hhqEMhTAHQa+AoJK7Ou9wDF3SQCDq/fJREBjPpBUmBzcnjrQmzrpn+1Oxhfzn0QmfUXJAYIZgg94majfjGw+nftSuWDmEkqSSSY1zGCR1E0fjFw/rWTqDqRyYseXMHKfdQSVwD5CpxLsTuu82Yw1tpzAZoUnScscKRc2feHoYtxDBoY3GmHdsslzAKsqHQ+hMTSW8o+FDSpteBZhOmYAniJ72vWBVN+FeH/Pp+0KC3sbPvhATiWFwD17jBiLucZmLagrKwQQufSYFWuyHe3aVbjZnGaTmZpliRq2vAjTgOA0FZP8K8P+fT9oUfhXh/z6ftCgve2uJnAYkT/hNXz9XqfaLtJYuYa8i3kJZCAARJNeWUBRRRQFFFFAUUUUBRRRQFFFFAUu3aLcBNIqbszifZQM+aP6v2UeaP6v2Vb1M2Vsq7iXyWkLHieijqx4AUGc80f1fsoGDc/R+yvU9ndnbFn0gLz82ad2D+ivP2n4VobG0DbELbtgeCAfZQeHfJ13821JOCcfR+yve07QjgyD3R9lTLe0MPc45PYyj+VB87+aP6v1igYN/V+yvou5s3DXBBs2WB/RX/3TNzYOFA/u9oAfogfXQfPXmj+r9Yo80f1frFfQBXAoPQsD2Kp+wGo9zaeEX0ban2W1H2xQeDnCP6v2UeaP6v2V7RjNvWj3RZt/92U/UKrL1rD3fSwtvXmhNs+6KDyrzR/</a:t>
            </a:r>
            <a:r>
              <a:rPr lang="cs-CZ" altLang="cs-CZ" dirty="0" err="1"/>
              <a:t>V+yjzR</a:t>
            </a:r>
            <a:r>
              <a:rPr lang="cs-CZ" altLang="cs-CZ" dirty="0"/>
              <a:t>/V+yt3tTsz3WuYclgurW29NR1EekKzVBUNhmAkj7KZq4xPoN7Kp6AoortByuhZ4U/h8MWgmQCYECSx9VRzNbzYnZRFQPeOWeCKRM9Gbix8Bp4UGBXCufon36fbQcM3QfFf516Lf7HW2ljbcdAJMe0mqbGdjl1yXIPRh/GgyXm7dKSbTD6J+BqzxnZ6/b+jmHVTNVxtuvJl+IoE7tuh+Bru5b1T8DSraO57oZj4SamW9j32+gfeQP40EEWG9U/Cg2WHI1ap2ducWKr8TT2E2RaB77sT4af8ANBQkVytenZ21ckJeIMcCQfqIms9tHANaaDqORHA/yPhQQaK7QaDlFFFAUUUUBU3ZfE+yoVT9kIWYqoljAA6kmAPjQa3sn2afGuxnd2bet26eC/ojqx5D3mt6qoiDD4RMloasT6V0+s7cY8Kk7U2aMMlnZ9rhbQPcPr3nGZnbqI4eEDlXLYCCOJ4e00DdrChfE9f5Cuke6lXG46xUZMapkMIPTr7KDl2yCdRPPhp8aj+aJxAJ9hmpL4lAOI06VW4nGZiMqhgDJ/8AVBOzon0QD17x/jTV+5vBqgj3D+NR2xsrIGo0jp7RVPtV7jLoeGsDQR7qCzuYRec/GKptq7RtWwUt95uE8l/5qrNm4/Mx0mmLeGZmyqBI9w+NBHe8xOpqxw+INkS5z5hMdByM8qVhtiPnloyg685HM6cqi3l3jFpjjAPTkJoNDsvGjMMt3vRIiZ6nUiDA5Gu7a2Bv0e/ZUC6gzXLa8HX84g5HqtQOz1jIwuz3h6I5CREnrx4VoNkbTNq8LhGg0YLoMp4wProPN8V6Deyqat/5R9irh7ue3+RvpvbccBPpKPYTPsYVgKAqbg8GWjuFyxhEEyx5nTgo6+7qQxg7G8dUmMxAnoOZPgBr7q9C7HbMa+A9sBc5OpnuWLfdVfaTMxxJoJHZfsqT3mIN3gzCItr6idOkj7OO8wuzUtDurJ9ZuPu6DwFSLCrbUKojkNOMDU01i7pCkgweMHgY5UCW0mfr4eEVEv2VJOZZAHE8PdzrtraiXFPJuGUj+dGMx9tBLMNDoFIPXTjQVmL2TZcaSsxGVyOep4waosb2UtBjnxF8/o5v+KlY3aiXXUm0HVDm1PA6wYjrB9oFKxu1XJBtouUjVjqQZ4QKCLg+ydpNVN0A9bkfUND76kPgMOglnMcyzj+HGsx2jv3iubMX6iYiegFZpsBeYSQY6E8PdQXfaTtDbPzeGXTm55/qz9tZcuzHUkn2mnsNgXuEhRw4k6D41ZYXZjWQb10ABQcokElvonpE0DNy4LLqhbMR6RHKY0Hsj66t8JdtXrm6zZkIM5h9LiADx5cePjWYa2xGY8+vP+dX2xNlArmYsJPIxwM8eWv9dQq9q4LdvAMgzB9hgj2j6wRUCthtjAh7QC+mDK8JYgajQcSPrFZBx9etAmiiigKKKKArWeS3Di5tPCqwkb1W/</a:t>
            </a:r>
            <a:r>
              <a:rPr lang="cs-CZ" altLang="cs-CZ" dirty="0" err="1"/>
              <a:t>Ylx</a:t>
            </a:r>
            <a:r>
              <a:rPr lang="cs-CZ" altLang="cs-CZ" dirty="0"/>
              <a:t>/trJ1qvJniBb2jh2PK4B+1Kf/ag9X2ris+OxDfpMvuUhR9QpF3XkKg48FMZcB+kzN+13h/H4U6zTQPLE8qbxuGFxeMHrTaEDSKSLRzTmgdKCDiNnhFkt4UxjMHu4KmZ/o1Y4o5iFBnXXhAjxp3GWwy6jhwoKYYjkFJY/1wp/BYC47EKmbk3ID39abuGGbKYglZEfD4U/szadyydO8pMkHr7eP/qg7a2VbOhA001GuhIM+8U/awap6IAjppXLuIJbfKQQ7MecQDBU9Dz99FzFKRxjqOfsoO37wYFWHpCOMaHxqmt7ICnuusanvMTHPkKl4kq08ePSfhTFtQJMfH+QoEtYCQs8ABIESeschXRoZpSpxmkYnRfaQPiQKCX20tB9jKx42L+RDzyOpkfZ8K8gr2jykputj2E4G5d3h6nuMf4rXi9BM2ZEuTytXP8AyUp/9q9g7BELh0A/NW//ACGY/XXjuB+mP+m31Qf4V6f2Fx4ZQo5Wkn2iAfhQbW+AYMa+2m0UA8BPjxqNduEjQnX6qQhCjnPxJNA3trZe9gowVuvWsxf2Yd4LZYyTlnWJrddn7BDtfxEnDr3QsmWuGCFUaTAknXhVTtK5vMQoAGUOXAAjKJ0HGPs5UGUx+z2w75cwYEcfA9fhSFx/dy841JjXxNaXtBhlIVjoQQJ8CazDYcOiyZ5npMcI5xMa9OtA9gtmXb6MAhKmGLAEhYEjWntl7PS+hMCQSrDoY6VcdnO1hwlk22t71UzMIhSZkx0P8orO7H22qXLlwaW2aGBHosAPq4fA0FsdgWVtsmQZSsEDx+yqfbWEwwsm0EyECRHEEagmf61q7xm3LZHdbTnAJJ6AaVm2Us5bK3XWJmeetBW4XH27dgoRnbLlEgkCRrK8Y+FT9mJ3BIjjp014e6urgTzj2a/1wqbh7QA0oGr1mRpxDKR7QaxW3rITEXFHDNP7QzfxrdXzBQDiWH1At/CsFte9nvO/rMT7uVBDooooCiiigKsNjXCr5lMMsMD0IMg/Gq+puy+J9lB7DtvEi/bsYy3zAzDowmV9xLL8Kas4gMAymQdRWW7KbaW0Ws3j8xc4n1H5OOnKfYDVtjrN3CuYGZDqVHA/pIf4UF0rVxruoqswm1LNwaPB6HQ1MLrxLD4igfAEjThTG1MWLaFz7vE1CxO3LNoQGzHoNaozeuYy4C2lsGY60FhhFZbKu5jNLT7TPx1FdtYkOYUzT+OGdAEUEgy2saRIIn+HWmMEpN0OLYycHEjh6RI8eXvoGtlYlkvvaYx3pjoTxqyxdko0H+gdapu0HFLqAKRIMe0kfb/UVMwe3VuoFuaOugPh0oJM0qBQroeDr8RXXuooksB7SKDgWmcm+v27CawwLe0nKq/Ez7qj3Np5zu7AzMdM3JfGtT2cwVvZ2HbHX9cv5OeN26dBHgOvtPKgpPLXtANct4ZYiza70es8afshfjXklaPbeNe+127cMu5ZmPif4VnKB/BuA4ngZU+xgVJ+BrT9jMeLF2GIEE239jHQ/tfaKyNT7F2e8ZMDK45lOAYeI0+A8aD2Zb+tT9l4XetxCgDM7ngiDif5DmawGwe0GULbvtpwS79EjkCeRjr9tb7G4lVtixYcMmj3XX/FfkAfUXgOp1oF7V2gtxlRJW2oItrOuXmx/Sbif+KrrdpVbuzoI4+NNZDxGh61C2xtm3hk1ILkaCdP1m6D6zQQe120cinvcJP1afb8Yqowl+bSEx6InlqRLfWTVDdvPi7hAOnpMx5kcNOg5ClYRlDRdOUEgnQ94cJ04f8AIoLp8UOUER7frqDsW4ro3rBpYdYJAPw09wqNfe0M62zmEBh6UtAiJ6yahC+bF4kxlYScpkQaDYW4gEDSngKq9h4lXOSZB1Q+HNT4j+uFXTYc0CMtdVeVOiyaqtr7YW183ah7x6ahfFvZQR9r42LpC67q25Y9HZe79kf91Ym6OHsH9f11q6xjC3b3Uk3H791ug4ke0mPq61R3Gkz/AEByFAmiiigKKKKAqbszifZUKpODvBSZoLWtz2Q2vbvoMJiDqPyTExp6s9Ry6jSvPPP08fhR5+vjQek7U7FMGJUZx1Gje8f+6or/AGeKmCXXwYGaTsfylXrICv8APKOGf0h/3D+NWjeVZD/8U/tf8UEKxsa2NTLe0/</a:t>
            </a:r>
            <a:r>
              <a:rPr lang="cs-CZ" altLang="cs-CZ" dirty="0" err="1"/>
              <a:t>wqfaQKIAgUkeVGwfSwQ</a:t>
            </a:r>
            <a:r>
              <a:rPr lang="cs-CZ" altLang="cs-CZ" dirty="0"/>
              <a:t>/aH8qeHlOwfPA/Wn3aBoWizAKJPPmQBrOmtJa2wYgqVmWhgQYJMd01Ifyo4UCEwjLP6Qj4AAUDyl4K4IvYa54RkePYH4fGgYe3IgiRUO9sRG1BKnw4fCrAds9knjbxA/wC1f/0pxO2Ox/VxP7K//pQUK9nbhMB19+b+ANSMB2Uu3GC6t+qDP11pML272Mn+HiD7bat9RuRVi/lc2bbQ7q3fZuS5EQe859PcKCw2X2YsYOybuJKoiiWHEnwY8yegrzjtp2pfHXZjLZTS0nIDqfE1X9p+3V3HNNwlUB7ttfRH16nxNUPn6ePwoHsV6DeyqWrG/jVKkCdRVdQFOWrhUhhxH9QfCm67QWtjFhBBGay86cSp5j3fyNTMGcTbGbD3sychMwOhU6iqOzeiQRKniP4g8j41o+zj4JbWI3udrxSLBXulWlePfE+6NA2uoWg421toP3c592X66aXs/euHNeua+9j8eAqLh9p4lT636wH2iD9dTE29iQdbQI8A38zQXuzMCtlMqiTzPOqzamFUZ51MM6E8QNJE+0/+VN/hBiP8t9T1ExWOxN3TdMo8EI/8m60E/AYFWQGBnIVix4qCeA6aAj+hUjamylvKI0K8x06HrVXg9r3bAIuWyQTOoKxy4gGf+Km2u1VrnbcezKftIoKttj4i13rZkA/R0PwNIXbOLSQWf3rw+qr0drrA+hcPuT71QMb2ktt6Nkn9ZoHvVePxoGMPexmKOXOwXmfRAHjGp9lSr16zhFKWvnLp0J0Ovj7+C/Gq7E7Zv3hkUhV9W2MojnJ4/E1XswTRTLcCw4DqF6+34UHMS5kgmWJlj1PT3UwaKDQcooooCiiigKKKKAooooCiiigs9n7Bv30D21VlLFB85aU5lQuRlZgfRBPDWmsPsbE3FDph7zqdQy23YHvZdCBB7wI9oiu7P2xesQLb5QGLgQrDMVKEwwI9Eke+pmG7XY22gRcTcCgyASD7iSDI8DpQc/BTGw581ukIqu3cb6WSFGmrd8EqNRBPI0J2TxpuG35rdDDNJKkKMnpHP6MDhMxqOtSLvbXGNbW2bg7rKwfKufuMrIJ4QCinQa5FmYFMjtdjRpvzwYein02zt9HiW708ZJPEmgi4bYGKuoty1h7t1WmDbRniCRrlBiSDHWDRa7P4tgCuEvsCAQRauEEHgRC6g0rA9osTZRUt3mVVOZQAuh7xnUfpH41ZJ27xwthN6CV9Fyql1EZSqmIggkHSYZhMMZDNMpBIIgjQg8jXKU7kkk6kmT7TSaAooooCiiigKKKKAq2Xs9fNoXVCspQ3AA6FsouLaPcmSc7AQBNVNTrG17yLkW4QuQ2400RmzkCRp3tdOYHSgkr2XxpEjC3iMoecjeiQSDw5hT/RFTPwIx0kDDsYurZHKWZmUEZo7srxMQCDwM1C/CXF5Bb85uZApQKWkZSFEQf1V9mUEVJxPbPGuUJvsGSIZQAxIDAMzASTDN+0x4sxINfg3jFtvday6IlsXSzSoKM2VSp5yeEdKWOzGNZVdbbMrW99IOipluOMzEwDktlonmBxMVGvdocUyNba8xRlVCugBVPRWAOA4ewAchXbXaPFLb3QvuLcZcuhGXLkIg8iuhHMUEnB7B2g5CpavCcpEygAdzbQnMQFBYRJ8OtKtbI2ieFm+fcTxzRHUnI0D9E1Gs9p8YihFxNwKMpAnSUfeKfaG1nnzpSdq8aCpGJuAqAo14BZge6SfaZ40FinZ/aZfIbLjUgsQpQREkuAViSBM8dOINMvsnaGUMLLsjBGDC2MpFyMvFeZMe0Hoahr2oxg/wDkPoCvEcCQSPiA3tk8STSbXaTFrBXEXBlCKNeC2yxQewZm/</a:t>
            </a:r>
            <a:r>
              <a:rPr lang="cs-CZ" altLang="cs-CZ" dirty="0" err="1"/>
              <a:t>aNA</a:t>
            </a:r>
            <a:r>
              <a:rPr lang="cs-CZ" altLang="cs-CZ" dirty="0"/>
              <a:t>/jNh48W2Z8PdW2ubNCZVXIYbMFGkHryBPAGqKrzaPa3F303dy8SsMDoAXzGSWManjHTM/rNNHQFFFFAUUUUBRRRQFFFFAUUUUBVxsy2WS2qtZQvcugveW3lAVLbCWZTHE8OZqnq0wlq21u0t24baG5elwpciLdojugiZMDjzoJ2zLfnFy6iPaUIoKFrGHGdjct2lB07kl55wBzqzs9mMUWgnDgZTcJ3K6KIn0rIAbX0CQ2moEiaLY+Fw9+5dF255ugTNbJOaGDoIaR3yUz8I1g6DSrDEdn8JIK45crXGUL3GZLYu5A7EugbuwYABPIRJAPLsS+1veI+GIFu9cbNasoVFq4UjVIJaARr1mIkyh2UxQYq74ZYc2/yKElha3sBTaBHdB4xw6QarF7P4eARjk9ENEWwZK3DlE3YB7oHeIjPrBgF6/wBnsNla42PVp3msL3nUAiSHZjmzBtAdNDDGKBeG2FiHLDNhwFtLdJ3CmQ6syAAWu8TljuyJbSdakN2XxSzmfCDVk0t2jLiw9+J3UAQkTMag8Nag4XYeDIYPiwpS48t3DntqtorkCuRmYs3At6I041y3sXBvlTzvdtmYMW3bAjPeCwc4UQttTxg74QeAITrfZfFklZw08vmUGsWzBDWQV0udJkHQcaRhNg3rgRg+HCE2Q7NasgpvUtvITJLAb22v6zjgNRVnY2Gm0BjVJc2s/cVQm8DljLXNchUAyF9NfZUsbCw7LD49CYsZW7pCq7XA6ZS892FPhOoUGQEtezeJKhg+Fn5wkG1bAAttAYNu473EAwdDpAJEddi4jIjs+FRXQXFzW7Y0KXbkGLRg5bROumo16Iw3ZzDNo2ORSXUAk2oVMkuzxc4hzkAB1yz6JkN2ez+FKydoID80CCo4vGaO/qFka6c5AAJoLFOzOJzwz4YKLiW3It2sy58gnI1oMYNxBwGtxeRmsvcx1xSQyWwRxBs2QR7QUq2bYdlAbi49Cyh2UDKGzW3gCQ5IJGoInwkd6uPsHD70oMagTKrBzkiWuZCph+IHe9mpy8gqPlJ/VtfubH3KPlJ/VtfubH3Kuh2bw4yZsei5y4ByqRC4jcq2lzgRLyY0GkiWDidmcKSB8o2wJIkhOW85C5zyDiQO+NZIBCh+Un9W1+5sfco+Un9W1+5sfcq6t7FwpbIMSsHDq+8MZVutiAgkBjC5CJB7wDSQCCodOw8CGVfPcwBthiAgnPdKllljGVBJB8DPKgoPlJ/VtfubH3KPlJ/VtfubH3KtRsGxnK+e24FgXs0Lq5J+ZALwW9pHHhGtSMR2fwYVmGPU5Q0gKjFirXB3BnHEKI48QeBBIUXyk/q2v3Nj7lHyk/q2v3Nj7laG1sDB6/2oP3tBKAi3N1WcwYOUKtzqRplEyMpcTKSNDBI0II06EaEeNBK+Un9W1+5sfco+Un9W1+5sfcqHRQTPlJ/VtfubH3KPlJ/VtfubH3Kh0UEz5Sf1bX7mx9yk7VQC/dAAAFxwAOAAYwBUWpm2P7xe/</a:t>
            </a:r>
            <a:r>
              <a:rPr lang="cs-CZ" altLang="cs-CZ" dirty="0" err="1"/>
              <a:t>wBV</a:t>
            </a:r>
            <a:r>
              <a:rPr lang="cs-CZ" altLang="cs-CZ" dirty="0"/>
              <a:t>/wDcaCHRRRQFFFFAUUUUBRRRQFFFFAVaYRrQt2jeV2t729mCEKx7lqAGIIGsTpwmqupl38hb/wBS7/ts0EzZO0LIuXGvWrZVgMqhTCHOvogHTuZuM8pk1Pu3dmnvBbmly22XXVCym6kiOWaDPQc5EHYo3dx1uYM4ghdbfeBQyAWOUEjRiI01K8xVnhu0+FQhhs9CwKkMWAPdKmQqoFUyC0gcWjVQAAQH2agJAd2Fs6EtlLlbgOXuyIbJBJ9HU94EUqwNll1Um6ENwAsfU3ZOYwO73zBjko8azV+yRByMohfS6lQ3GBoZkeBHHjTTKQSCII0IPEHpQaZV2YqgzdZ/mSfVnN88PR72nDhxPOo6fJ897elSlucuhV8jm5E6N3wgHADM3GJNG1tgASCAZgwYMaGDzrjWyACQQGEiRxEkSOokEe40GjujZpZADcVROdhmJJzWmMT9ErvFXQGcpbrT6XNlqDAuMTlU5tcoY287KMupC54YxrPdHdjJ0UGkT5NNzKxvbtUMMoAZm3tz0gR6jIZ/6cc5Dt67sxg75LobUqgMLIz5QO6TBhZkiJ0J1rMNbIAJBAIkSOIkiR1Egj3GgqYBgweB6xxoNHau7N3ZVkuTvbnfHp7sBjaOvdkyqkQOZPAUnH/JuW7uhdzZZtktoXLNI1SYACkTGjPrIFZ5UJmATAk+AkCT01IHvpNBorvyebpIN0WyjmANQ+9OUA/6fARAOWSRNKxR2ebb5BcDKLrLJ1Y5kt2lJjhHzp6ZWHMRm6U6kEggggwQdCCORFBobg2cHukG6yBUNoGQWfI2cHTugtGusCQJmRJW5stCWXet85bhXE/Ng2i89TowHD0mEcDWTp3zZ4nI0dYMejm4/q6+zWg0GFGzAtveb5mKpvI0Ct3jcI0M/RA5Rr7O5dmRM3pCju+sxbhMaQo73LM2kgVmafvYO4gJa26gEKSVIgkZgDI4kax0oL4Ns3POW4ECaCWlmFy7GbxK7rhAgv8ASin8PitmuCbqMpF5nAQEBka6pykjgBbUgAR6RjXjlGUgkEQRoQeRpVu0WmATAkwCYHU9B40Gi2c+zVFtrous2ZhdUfkyvfgodGnur0/K8Rl1WLuzT6SuCN0pyTByoBccEiRLEmDxyDqay9KFswWgwCATGgJkgE9TB+BoNHsvC7Pfd57rKRadrmaVU3AVyqCASNC+on0VMEypVm2YS5IvaupABAhN4Q6jumTkAccPyhXioLZpkIMEEHpz+FLTDOxgIxOYJoCe805V9pgwOOhoF4/d7x91O7k5Z4x0NObY/vF7/Vf/AHGodTNsf3i9/</a:t>
            </a:r>
            <a:r>
              <a:rPr lang="cs-CZ" altLang="cs-CZ" dirty="0" err="1"/>
              <a:t>qv</a:t>
            </a:r>
            <a:r>
              <a:rPr lang="cs-CZ" altLang="cs-CZ" dirty="0"/>
              <a:t>/ALjQQ6KKKAooooCiiigKKKKAooooCrfZmMNtbbJeS1cS5cYZlZtHS2sgZGXk3Giigf2NjvNnZ1vWHLDXeDEsJBDAkBQCQQCCZggEa1c3+1zTa3b2EW1bCBW84YEqVhtLaxGXTpmfrRRQQx2hfM7C7hhvBlYBMQBly21ygZeEWwI8TT+I7WXnBBvYbUXge7iZIvNmeSVk68PYOlFFB272qd1dWuYeGW6BlGJENdIJfVTJBAIPEQNYkHi9q7oXLvMLGVE9DEyAjOwytEpBcxlICwMuWiigLPay6qqu9wrBYjMmJPC2LUE5ZIyjnPpHwhOK7U3LiNbNzChWVkMJiQe8gQmcvGBz8OQABRQKHaq53e/hDlChZTEnLlubzQEQNY0GigDLlqP+EFzd3LZvYchzeJ7uJ03474UBYjmAQRMEyVWOUUDqdp7oAU3sOQERFBXE90ISQVIWVYyO8IPcWIIBrq9p7oAU3sMwHDMuKMDdbmNR6s6+lqdYMVyigkJ2uud4l8MSdR/e9Dnz8wZHFY0kZQZVQtRrHaJhcDtcw50dSB50oh7outACwpkRw1GjZq7RQL/Cq4BC3MKvfa4Cq4qQzi4GIJGn5Rjp16CK43am6VK73DQY0y4kju2haUZSsEBeCkRJmKKKDt7tVdZw5u4WQHHo4oDvm2TOn/TAjmCwMg0xb7RXRvf7RZO93xaRiTBvqisy93ioQBSZjXjXaKBxe1F0MTv8PButeZSMVlZmLsZEaiXnrKJrpSvwofeJdFzDBl3pPdxMMb1zOeCggABVAk6LzBiiigZPaFyxJuYU/MiwBu74AVQwDABBBhz4eGgqSna+8Dm3uFJzi5qmIMsLRsgkZYnKxM+lwExpRRQIftZeK5Tew/ADMFxQeQFGbOBM90eBGkZYFPfhlemd5hfSLeji9SSx1n0hLEwZ1M8RNcooKXa2M84FvPdw4Nu2lpSq317iAwCMmXnOg+A0qs2ndDXrrKZVrjsDrqCxIOutFFBGooooCiiigKKKKD//2Q==</a:t>
            </a:r>
          </a:p>
          <a:p>
            <a:endParaRPr lang="cs-CZ" altLang="cs-CZ" dirty="0"/>
          </a:p>
        </p:txBody>
      </p:sp>
      <p:sp>
        <p:nvSpPr>
          <p:cNvPr id="72708" name="Zástupný symbol pro číslo snímku 3">
            <a:extLst>
              <a:ext uri="{FF2B5EF4-FFF2-40B4-BE49-F238E27FC236}">
                <a16:creationId xmlns:a16="http://schemas.microsoft.com/office/drawing/2014/main" id="{42A7D314-2A90-49AA-A919-64350300D8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C91FC0AA-8EE8-44CF-BDDA-B31AD43BFCD9}" type="slidenum">
              <a:rPr lang="en-GB" altLang="cs-CZ" sz="1200" b="0"/>
              <a:pPr/>
              <a:t>32</a:t>
            </a:fld>
            <a:endParaRPr lang="en-GB" altLang="cs-CZ" sz="1200"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a:extLst>
              <a:ext uri="{FF2B5EF4-FFF2-40B4-BE49-F238E27FC236}">
                <a16:creationId xmlns:a16="http://schemas.microsoft.com/office/drawing/2014/main" id="{F9B83CC6-740E-4E51-9808-0F307D17CA9F}"/>
              </a:ext>
            </a:extLst>
          </p:cNvPr>
          <p:cNvSpPr>
            <a:spLocks noGrp="1" noRot="1" noChangeAspect="1" noChangeArrowheads="1" noTextEdit="1"/>
          </p:cNvSpPr>
          <p:nvPr>
            <p:ph type="sldImg"/>
          </p:nvPr>
        </p:nvSpPr>
        <p:spPr>
          <a:xfrm>
            <a:off x="381000" y="685800"/>
            <a:ext cx="6096000" cy="3429000"/>
          </a:xfrm>
          <a:ln/>
        </p:spPr>
      </p:sp>
      <p:sp>
        <p:nvSpPr>
          <p:cNvPr id="74755" name="Zástupný symbol pro poznámky 2">
            <a:extLst>
              <a:ext uri="{FF2B5EF4-FFF2-40B4-BE49-F238E27FC236}">
                <a16:creationId xmlns:a16="http://schemas.microsoft.com/office/drawing/2014/main" id="{CB1B52D4-1A80-464E-B673-645D38C9FD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dirty="0"/>
              <a:t>Lekce v Aj 1. zde, následuj vlákno</a:t>
            </a:r>
          </a:p>
          <a:p>
            <a:r>
              <a:rPr lang="cs-CZ" altLang="cs-CZ" dirty="0">
                <a:hlinkClick r:id="rId3"/>
              </a:rPr>
              <a:t>https://www.youtube.com/watch?v=Khn-azofAD4</a:t>
            </a:r>
            <a:endParaRPr lang="cs-CZ" altLang="cs-CZ" dirty="0"/>
          </a:p>
        </p:txBody>
      </p:sp>
      <p:sp>
        <p:nvSpPr>
          <p:cNvPr id="74756" name="Zástupný symbol pro číslo snímku 3">
            <a:extLst>
              <a:ext uri="{FF2B5EF4-FFF2-40B4-BE49-F238E27FC236}">
                <a16:creationId xmlns:a16="http://schemas.microsoft.com/office/drawing/2014/main" id="{0B4FA47F-8960-4B69-A655-72C973ABCF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662E87C0-EEEC-4443-A30F-0EF0A8FF5954}" type="slidenum">
              <a:rPr lang="en-GB" altLang="cs-CZ" sz="1200" b="0"/>
              <a:pPr/>
              <a:t>33</a:t>
            </a:fld>
            <a:endParaRPr lang="en-GB" altLang="cs-CZ" sz="1200"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EE7B32E-DCF3-45C6-982F-C4587CACE8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E98CB-C17F-4758-B14C-6E52BD795D54}" type="slidenum">
              <a:rPr lang="en-GB" altLang="cs-CZ"/>
              <a:pPr>
                <a:spcBef>
                  <a:spcPct val="0"/>
                </a:spcBef>
              </a:pPr>
              <a:t>34</a:t>
            </a:fld>
            <a:endParaRPr lang="en-GB" altLang="cs-CZ"/>
          </a:p>
        </p:txBody>
      </p:sp>
      <p:sp>
        <p:nvSpPr>
          <p:cNvPr id="120835" name="Rectangle 2">
            <a:extLst>
              <a:ext uri="{FF2B5EF4-FFF2-40B4-BE49-F238E27FC236}">
                <a16:creationId xmlns:a16="http://schemas.microsoft.com/office/drawing/2014/main" id="{1A51971E-C1F5-4FF6-B0AF-DF959B40E85A}"/>
              </a:ext>
            </a:extLst>
          </p:cNvPr>
          <p:cNvSpPr>
            <a:spLocks noGrp="1" noRot="1" noChangeAspect="1" noChangeArrowheads="1" noTextEdit="1"/>
          </p:cNvSpPr>
          <p:nvPr>
            <p:ph type="sldImg"/>
          </p:nvPr>
        </p:nvSpPr>
        <p:spPr>
          <a:xfrm>
            <a:off x="381000" y="685800"/>
            <a:ext cx="6096000" cy="3429000"/>
          </a:xfrm>
          <a:ln/>
        </p:spPr>
      </p:sp>
      <p:sp>
        <p:nvSpPr>
          <p:cNvPr id="120836" name="Rectangle 3">
            <a:extLst>
              <a:ext uri="{FF2B5EF4-FFF2-40B4-BE49-F238E27FC236}">
                <a16:creationId xmlns:a16="http://schemas.microsoft.com/office/drawing/2014/main" id="{6502AB67-8674-4CDC-BB1D-F9B2C9B3D1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9384B3E-8176-4E59-8902-037A3B3C70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F0E1E6-A3B0-4656-88BC-62F202476EF7}" type="slidenum">
              <a:rPr lang="en-GB" altLang="cs-CZ"/>
              <a:pPr>
                <a:spcBef>
                  <a:spcPct val="0"/>
                </a:spcBef>
              </a:pPr>
              <a:t>4</a:t>
            </a:fld>
            <a:endParaRPr lang="en-GB" altLang="cs-CZ"/>
          </a:p>
        </p:txBody>
      </p:sp>
      <p:sp>
        <p:nvSpPr>
          <p:cNvPr id="15363" name="Rectangle 2">
            <a:extLst>
              <a:ext uri="{FF2B5EF4-FFF2-40B4-BE49-F238E27FC236}">
                <a16:creationId xmlns:a16="http://schemas.microsoft.com/office/drawing/2014/main" id="{B9183829-8ED1-492B-880B-69E96AE3AE3B}"/>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EFD666B8-56C1-45BD-A3D8-873FEF3A3F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Po druhé světové válce Felix </a:t>
            </a:r>
            <a:r>
              <a:rPr lang="cs-CZ" sz="1200" kern="1200" dirty="0" err="1">
                <a:solidFill>
                  <a:schemeClr val="tx1"/>
                </a:solidFill>
                <a:effectLst/>
                <a:latin typeface="Arial" pitchFamily="34" charset="0"/>
                <a:ea typeface="+mn-ea"/>
                <a:cs typeface="+mn-cs"/>
              </a:rPr>
              <a:t>Bloch</a:t>
            </a:r>
            <a:r>
              <a:rPr lang="cs-CZ" sz="1200" kern="1200" dirty="0">
                <a:solidFill>
                  <a:schemeClr val="tx1"/>
                </a:solidFill>
                <a:effectLst/>
                <a:latin typeface="Arial" pitchFamily="34" charset="0"/>
                <a:ea typeface="+mn-ea"/>
                <a:cs typeface="+mn-cs"/>
              </a:rPr>
              <a:t> formuloval rovnice popisující chování jader v magnetickém poli, a tím dal vzniknout popisu jevu jaderné magnetické rezonance. V dnešní době se pojem jaderná vypouští, protože to v lidech evokuje jadernou energii, štěpení jádra a nebezpečné ionizační záření, přestože magnetická rezonance toto záření nevyužívá. Tudíž nás budou zajímat magnetické vlastnosti jader, nikoliv jaderného obalu, tím se zabývá elektronová magnetická rezonance. </a:t>
            </a:r>
          </a:p>
          <a:p>
            <a:r>
              <a:rPr lang="cs-CZ" sz="1200" kern="1200" dirty="0">
                <a:solidFill>
                  <a:schemeClr val="tx1"/>
                </a:solidFill>
                <a:effectLst/>
                <a:latin typeface="Arial" pitchFamily="34" charset="0"/>
                <a:ea typeface="+mn-ea"/>
                <a:cs typeface="+mn-cs"/>
              </a:rPr>
              <a:t>Protože se jádro skládá z protonů a neutronů, existuje zde výstavbový systém obdobný tomu, který známe z elektronového obalu, ovšem komplikovanější. Tento výstavbový princip má za následek to, že jednotlivé izotopy mohou mít různé magnetické vlastnosti, podle toho, jak jsou nukleony v jádře uspořádány. Toto uspořádání se dá shrnout pomocí celkového jaderného spinu, který pro vybrané izotopy máte zobrazen v tabulce.</a:t>
            </a:r>
          </a:p>
          <a:p>
            <a:r>
              <a:rPr lang="cs-CZ" sz="1200" kern="1200" dirty="0">
                <a:solidFill>
                  <a:schemeClr val="tx1"/>
                </a:solidFill>
                <a:effectLst/>
                <a:latin typeface="Arial" pitchFamily="34" charset="0"/>
                <a:ea typeface="+mn-ea"/>
                <a:cs typeface="+mn-cs"/>
              </a:rPr>
              <a:t>Je doufám zřejmé, že z pohledu magnetické rezonance nás budou zajímat pouze ty izotopy, které mají jaderný spin nenulový a tudíž jsou schopny interagovat s vnějším magnetickým polem. V medicíně se v drtivé většině využívá vodíku H 1, protože jeho zastoupení v lidském těle je velké.</a:t>
            </a:r>
          </a:p>
          <a:p>
            <a:pPr eaLnBrk="1" hangingPunct="1"/>
            <a:endParaRPr lang="cs-CZ" alt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DBE8323-87C6-4AFA-AC8B-13C6BE1106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A6C00A-C553-4379-A1E5-31F9493321F2}" type="slidenum">
              <a:rPr lang="en-GB" altLang="cs-CZ"/>
              <a:pPr>
                <a:spcBef>
                  <a:spcPct val="0"/>
                </a:spcBef>
              </a:pPr>
              <a:t>5</a:t>
            </a:fld>
            <a:endParaRPr lang="en-GB" altLang="cs-CZ"/>
          </a:p>
        </p:txBody>
      </p:sp>
      <p:sp>
        <p:nvSpPr>
          <p:cNvPr id="17411" name="Rectangle 2">
            <a:extLst>
              <a:ext uri="{FF2B5EF4-FFF2-40B4-BE49-F238E27FC236}">
                <a16:creationId xmlns:a16="http://schemas.microsoft.com/office/drawing/2014/main" id="{F64AD987-2CB8-418C-A126-BF7D7671B2C7}"/>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40180A53-BF16-4D39-9475-B95C48B4DA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Jaderný magnetický moment je vektorová veličina, která je úměrná celkovému jadernému spinu a gyromagnetickému poměru gama, který je pro každý izotop jedinečný. Jaderný magnetický moment je z makroskopického pohledu téměř neměřitelná veličina, ale protože se v malém objemu látky nachází obrovské množství jader, zavádí se makroskopická veličina zvaná magnetizace. Magnetizace není nic jiného než vektorový součet všech jaderných magnetických momentů v daném objemu látky.</a:t>
            </a:r>
          </a:p>
          <a:p>
            <a:r>
              <a:rPr lang="cs-CZ" sz="1200" kern="1200" dirty="0">
                <a:solidFill>
                  <a:schemeClr val="tx1"/>
                </a:solidFill>
                <a:effectLst/>
                <a:latin typeface="Arial" pitchFamily="34" charset="0"/>
                <a:ea typeface="+mn-ea"/>
                <a:cs typeface="+mn-cs"/>
              </a:rPr>
              <a:t>Pokud neexistuje vnější magnetické pole, pak díky termálnímu pohybu směřují magnetické momenty všech jader náhodnými směry a vektor magnetizace je nulový.</a:t>
            </a:r>
          </a:p>
          <a:p>
            <a:pPr eaLnBrk="1" hangingPunct="1"/>
            <a:endParaRPr lang="en-US" alt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7D2C85D-0DCD-47F0-8470-59775463B9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BFFDD4-FDF5-493B-8D18-91D51131D34A}" type="slidenum">
              <a:rPr lang="en-GB" altLang="cs-CZ"/>
              <a:pPr>
                <a:spcBef>
                  <a:spcPct val="0"/>
                </a:spcBef>
              </a:pPr>
              <a:t>6</a:t>
            </a:fld>
            <a:endParaRPr lang="en-GB" altLang="cs-CZ"/>
          </a:p>
        </p:txBody>
      </p:sp>
      <p:sp>
        <p:nvSpPr>
          <p:cNvPr id="19459" name="Rectangle 2">
            <a:extLst>
              <a:ext uri="{FF2B5EF4-FFF2-40B4-BE49-F238E27FC236}">
                <a16:creationId xmlns:a16="http://schemas.microsoft.com/office/drawing/2014/main" id="{9770EE5B-8A5C-4A66-9C26-E811D370E0E4}"/>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70A8F3C5-3482-49E6-8F2F-EDE0E9F4C0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Nadále se budeme bavit pouze o jádru vodíku H1. Co se stane, pokud v okolí vodíku zapneme vnější magnetické pole? Protože má jádro vodíku celkový jaderný spin ½, může se z důvodu kvantových zákonů nacházet pouze ve 2 energetických stavech. Stav energeticky nižší, a tudíž preferovaný, je ve směru shodném s vnějším magnetickým polem a stav energeticky vyšší je proti směru vnějšího magnetického pole. Protože jsou tyto stavy kvantovány, nemohou se magnetické momenty přesně srovnat ve směru nebo proti směru vnějšího pole, ale srovnají se co nejvíc a pak začnou vykonávat precesní pohyb. Úhlová rychlost této precese je dána velikostí vnějšího magnetického pole B a gyromagnetickým poměrem gama a říká se jí </a:t>
            </a: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úhlová rychlost. Pro názornější představu je na snímku umístěn odkaz na </a:t>
            </a:r>
            <a:r>
              <a:rPr lang="cs-CZ" sz="1200" kern="1200" dirty="0" err="1">
                <a:solidFill>
                  <a:schemeClr val="tx1"/>
                </a:solidFill>
                <a:effectLst/>
                <a:latin typeface="Arial" pitchFamily="34" charset="0"/>
                <a:ea typeface="+mn-ea"/>
                <a:cs typeface="+mn-cs"/>
              </a:rPr>
              <a:t>youtube</a:t>
            </a:r>
            <a:r>
              <a:rPr lang="cs-CZ" sz="1200" kern="1200" dirty="0">
                <a:solidFill>
                  <a:schemeClr val="tx1"/>
                </a:solidFill>
                <a:effectLst/>
                <a:latin typeface="Arial" pitchFamily="34" charset="0"/>
                <a:ea typeface="+mn-ea"/>
                <a:cs typeface="+mn-cs"/>
              </a:rPr>
              <a:t>, kde je anglická animace vzniku precesního pohybu. Odkaz se nachází na slovním spojení Precesní pohyb.</a:t>
            </a:r>
          </a:p>
          <a:p>
            <a:pPr eaLnBrk="1" hangingPunct="1"/>
            <a:endParaRPr lang="cs-CZ" altLang="cs-CZ" dirty="0"/>
          </a:p>
          <a:p>
            <a:pPr eaLnBrk="1" hangingPunct="1"/>
            <a:r>
              <a:rPr lang="cs-CZ" altLang="cs-CZ" dirty="0"/>
              <a:t>precese</a:t>
            </a:r>
          </a:p>
          <a:p>
            <a:pPr eaLnBrk="1" hangingPunct="1"/>
            <a:r>
              <a:rPr lang="cs-CZ" altLang="cs-CZ" dirty="0">
                <a:hlinkClick r:id="rId3"/>
              </a:rPr>
              <a:t>https://www.youtube.com/watch?v=p3WnFYBnghU</a:t>
            </a:r>
            <a:endParaRPr lang="en-US" alt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822128-EFDE-4582-8135-36E327EFE3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75994D-6DA5-4FD1-9F54-2D39945DFF19}" type="slidenum">
              <a:rPr lang="en-GB" altLang="cs-CZ"/>
              <a:pPr>
                <a:spcBef>
                  <a:spcPct val="0"/>
                </a:spcBef>
              </a:pPr>
              <a:t>7</a:t>
            </a:fld>
            <a:endParaRPr lang="en-GB" altLang="cs-CZ"/>
          </a:p>
        </p:txBody>
      </p:sp>
      <p:sp>
        <p:nvSpPr>
          <p:cNvPr id="21507" name="Rectangle 2">
            <a:extLst>
              <a:ext uri="{FF2B5EF4-FFF2-40B4-BE49-F238E27FC236}">
                <a16:creationId xmlns:a16="http://schemas.microsoft.com/office/drawing/2014/main" id="{8DE4E42F-8C42-4349-A1B5-FDC27B7B0FAD}"/>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C62CFD29-05DE-4903-89FA-7CD6E787A9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reálném životě se s tímto fenoménem setkáme například u střelky kompasu, která se také zorientuje ve směru vnějšího magnetické pole, v našem případě pole Země. Ovšem nestane se, že by se zorientovala proti jeho směru, protože žijeme v makroskopickém světě a zde se neprojevují zákony kvantové fyziky.</a:t>
            </a:r>
          </a:p>
          <a:p>
            <a:pPr eaLnBrk="1" hangingPunct="1"/>
            <a:endParaRPr lang="cs-CZ" altLang="cs-CZ" dirty="0"/>
          </a:p>
          <a:p>
            <a:pPr eaLnBrk="1" hangingPunct="1"/>
            <a:r>
              <a:rPr lang="cs-CZ" altLang="cs-CZ" dirty="0"/>
              <a:t>První obraz z vlastních zdrojů</a:t>
            </a:r>
          </a:p>
          <a:p>
            <a:pPr eaLnBrk="1" hangingPunct="1"/>
            <a:r>
              <a:rPr lang="cs-CZ" altLang="cs-CZ" dirty="0"/>
              <a:t>Druhý</a:t>
            </a:r>
          </a:p>
          <a:p>
            <a:pPr eaLnBrk="1" hangingPunct="1"/>
            <a:r>
              <a:rPr lang="en-US" altLang="cs-CZ" dirty="0" err="1"/>
              <a:t>data:image</a:t>
            </a:r>
            <a:r>
              <a:rPr lang="en-US" altLang="cs-CZ" dirty="0"/>
              <a:t>/jpeg;base64,/9j/4AAQSkZJRgABAQAAAQABAAD/2wCEAAkGBxMTEhUTExMWFhUXGBgVGRgYFhYYFxoZGBcZGBkdGhcbHSggGB8lGxUaIjEhJSkrLi4uGB8zODMsNyktLisBCgoKDg0OGxAQGy0eHyYtLSsrLzItLS0tKy0rLS03LSstLS0tLS0tKy0tLS0tLS0rLS0tLS0rLS0tLS0tNy03Lf/AABEIAMwA9wMBIgACEQEDEQH/</a:t>
            </a:r>
            <a:r>
              <a:rPr lang="en-US" altLang="cs-CZ" dirty="0" err="1"/>
              <a:t>xAAbAAABBQEBAAAAAAAAAAAAAAAAAgMEBQYBB</a:t>
            </a:r>
            <a:r>
              <a:rPr lang="en-US" altLang="cs-CZ" dirty="0"/>
              <a:t>//EAD4QAAECBAQDBgMGBQMFAQAAAAECEQADITEEEkFRImFxBRMygZGhBkKxUmJygsHwFCPR4fEzorIWQ1OSwoP/</a:t>
            </a:r>
            <a:r>
              <a:rPr lang="en-US" altLang="cs-CZ" dirty="0" err="1"/>
              <a:t>xAAZAQEBAQEBAQAAAAAAAAAAAAAAAQIDBAX</a:t>
            </a:r>
            <a:r>
              <a:rPr lang="en-US" altLang="cs-CZ" dirty="0"/>
              <a:t>/</a:t>
            </a:r>
            <a:r>
              <a:rPr lang="en-US" altLang="cs-CZ" dirty="0" err="1"/>
              <a:t>xAAjEQEBAAIBBAIDAQEAAAAAAAAAAQIRIQMSMVEiQQQTMlJC</a:t>
            </a:r>
            <a:r>
              <a:rPr lang="en-US" altLang="cs-CZ" dirty="0"/>
              <a:t>/9oADAMBAAIRAxEAPwD3CCCCAIIIIAggggCCCCAIIIIAgjhMRsRjkI8S0jqQPqYzcpPK6SiYTmiF/</a:t>
            </a:r>
            <a:r>
              <a:rPr lang="en-US" altLang="cs-CZ" dirty="0" err="1"/>
              <a:t>EOHBBGjGK</a:t>
            </a:r>
            <a:r>
              <a:rPr lang="en-US" altLang="cs-CZ" dirty="0"/>
              <a:t>/tTtEyZMyap+EEgNR9HbSM5dSSbWY3a4xGMQgOtQSOZaEYfHS1h0LChyIMeVK7Nm4hBxE6YpJIUpIUcqaBxnV8u9NIs8D2WqUhM6TMOcJClpzZkmjnKq+7A7aRz78/LXbi9IE4QCcN4ocD2iZgBpm12driJQDVF/</a:t>
            </a:r>
            <a:r>
              <a:rPr lang="en-US" altLang="cs-CZ" dirty="0" err="1"/>
              <a:t>bzjphnubZymuFvmjsVacQW</a:t>
            </a:r>
            <a:r>
              <a:rPr lang="en-US" altLang="cs-CZ" dirty="0"/>
              <a:t>/QQ9LxntG9xNJ0EJSt4VFQQQQQBBBBAEEEEAQQQQBBBBAEEEEAQQQQBBBBAEEEEAQhcwQ3iJ4TFaqeSTWJaIXxZ273EpkVmTDlSBu7frGJndjTCylzFKWVoCnWUgJUQCR9osdbUtGm+K5PHIW1EFyzWN/R3/ACxmu3Jc/F/6aB3CUlAXMYFRWpIzJDUFA3naPP8A1ldut4k0n9mYvu5hEmYZspKglZqQlRNBmsrytzjQfETTsGrKbj/kCmtOcVowEvB4ZMpymg+YsrKylrYnce7Q78Nr7yQxBZQN7NHPt+Vka3xuqaZ2IqfLEyXiZxbiyTFDunSHKVIAZ3paHuyfhpchHeqxE6vEJctWWU6rJCS9T5QrF97h8ykIzJ+0gsT1FQrqRFNje0sVPZARkFsyy5DhuECiabARvuy9M6x87aH4VmMtSUkEJyoe9UoYm3KJ/b3xGMMyMpXNVQJDGtbnmz/VoZ+GOyO5SGrv568nioT2d3+KnrWpimiSDVOo5bDyMSSzWK73bTsv4nxAU3dDM2fIEhwl+R32jQ9mdrJnJBAZWx9Cw/rGMw3xAhOJTLWEhebulTMoBID5WJZnOWvIRosWtMqcVhGR+7JSWqVlSSaEioSIt3hqz2k1l5aCTOUFHicN5vFlhsSCIpUzXAIoS/8Ag+kLkTGGrv8AvSPRLtyaAGCIeFxT0OtomRoEEEEAQQQQBBBBAEEEEAQQQQBBBBAEEEJWpoBRMRcVimoL/wBojz+0U0qGPPnERE4KdTWpXZ386EGJaHphJ8XrprFce1sODl7xJOwDt7N5vFJ8U4yZNmJw0olINVHkAHLeYpziF/0sgLSSHRkWVlS1ZyQAQzFh5XjhvLK/F14k5arEoTNQyS+r3Gtoy+Kxs6QMolqKRfIpJSa04VhWX8sT8JLXhQlJUVJUCp1UolqFtQ7vyMWasMhYdmF2qb77W+kYxkzvPFW5ds4Yaf8AxGLUxT3cstmKjmWptMxqdqRs+x8N3Scr6UoHo2pv6Q5MwQTxOl9Pstuduv1tDqCQC4OUCyiEvrs70s39u2HT7fDnllcvJ2aAQ5GY3Zq9M1B5lojdwkFwgoaoACSCfykt1MSO+BalDoEvpyvflaGDLDuogAF3yGtdSUAV6xtk8icHUTUaEKJHOz5bCoEZ+fNTh5pmFPAoVJIKCNKizGz3cjnFvOlpqWFwxqGswVR0+baXit7QlBaSFpC0liVAKK6cw55ttbljPDbWOWnMd2nhlom94lC0qKSQVJZwgAORW40EZuVjjOmIlIcoSQoqN1EcKQHqwFA9TDk34UlUUxahDGwD5mbxNyakScUEYUhKEBU1QKUpFXBGr3F6/Qxxyl+7tuWf8xrMKop5uP8AjcHcs/7EKmzOGlwKtqwoWF7+0ZHs7tnFLmFIyFQGcpzDMxLVTlFXFRmi5wOPBSCoEFNFA8i7F7bV0Mbx6k8Xhm4+qt8NNIDPXMVDTV29/</a:t>
            </a:r>
            <a:r>
              <a:rPr lang="en-US" altLang="cs-CZ" dirty="0" err="1"/>
              <a:t>SLns</a:t>
            </a:r>
            <a:r>
              <a:rPr lang="en-US" altLang="cs-CZ" dirty="0"/>
              <a:t>/Hhbhqgt+o9iIo5cxiASH4upyuHPllPnDcmeUKJY0y0YChKhf8AIPrrHaMNhBEPCYwLo4/yW+oiZGgQQQQBBBBAEEEEAQQQQBBBETHYsSw5LCxOzwC8Riwm97xS4vtAqVQsdBzYiu7V9HiHjsWVrZ2ZuQJLgEdfYhrwJJOmhaz0+hofeIGJq3CiUkmqeEOGJyimsTPEGZgTlo1AElr0NB9NobkIpwmrJNXIuAD7abwtMk5gkqYlOclrELUTT849BGcqK3Ey0pxTrPCQATVJBISxKgQwpXqIMfhM06WlIV3iUKcqWpUsAuwId1KZX2mFLxK7TwPeh0vmUpagfwqyn/5PrGWxGOxUpkJlg51EBlLS+r0NKNbeOE3OJy7cVa/FGNRKlMKEOmqyp1qASACSbAknyi37LWru0lR0DA6uK9fpX0w+D7HnT5iZk80SpkpAoSKUHWnUxt5ctgWLmxOlCzJGw1OrNtG8MdXdYys8Q+pdS1SdTUVo43bf0u0JTwk0Li5UcyhbU8KOn9wGsRMKQwzPcgMktpnV/wBtPIV83huWtd5mVIFU5uFI5hFVHqopPIR1YPTCF8WZaiKZUqITXmgH/k8dMtgWCkGwYFQ/MkFzCSVl8xWoA2SjKwNmSQcwbRVITOwydSTs8pSA3NSJdIBJQoMUqfkCLcksDoNbmxtEOeosVhqVoaBuQAKRmu1BehqJchClA5FJWRp3mdubnKpOzV8oTNZ+NJQofOksAd1JuAbZqgjUPANSiLVAJBYtq1jUF3u5vrR67s3CZ8ZMWU1CUhIOgLu21h6CLEkpCRQPsAGqzlIoDUuQGOorWqm4tUqfmUGCgUlqhzxKSdQLKB52q0cupNWVvH0i4bHCTjFygCVTFkJzcLAF6KaoJe28Wvbk/uwVkJc5FFIJIVUpDuBVh7RDxvaWHmKRMzJCpZQQSQQznOKcRCklvDcCIWJ7QXi5oCUkSwrMpRHiawAFgBHLPKZ/GNzG481p0KOVKnsaUFyCkv6e0NYhZ4iLuH2ZLEDrmmCHZIdSaOnOPTu1H6vEfMFKLlkuFHyL67dwqPTHE5h55llRJfKoJGnCiWFk1vUe8abs/tJ6EWSCTeqiW9g8ZlEoEMfEoEqN2E1TkV2SCI6mfTN9pXeN9wAZRydItusRoblKnjsVPZ+OJJSq9XOg5eTgPu+xa2BigggggCCCCAIIIDAImLYH6Rnu05/eAsOQDg5t0nZXI0t1h7tftNKXFfsnL4kvY8q7xm5s0H/VOUlT94PCVNl4m8Cm3H9ICbLYa8I4a0yhhwq2BpW9oUJ1CpIDpVmZwwo6xajpIO19qmHWAllJClJGVTEutNSotqoO/Nzu5ccIUJtCFMmYeR8C21ux5F4yHcKhWVNKspI0ZrA71QT0EUHbHbC1zTKkUUxzqNg7C56WG0a5LPsXzf39Iy3YWFyqxD5c+Zy4ehSGNxq/mI4583Tpj42pOzTi/wCImyhNJUgZi6ciVOWDFywzOHYuzxosDiStnSEzgO7S7UL8RI5MOoAih+GpkxWOmrAJIeXMWsZkpKCQgJAIZvZzFj2/ju6mCoKlKynKCHISymqd0DyMZykxssaluXlbS1OUplp0YX4Ui6i1ioMN6voRD5mgEpSScpCVKDM9glCdTW1g9YbSsiWpjlWoBS1iuQchqQKAaqJO8Ru7lpAZ0ADu0gOpe6kIu6j8y9HbR47xxS1EmiQAPtu4CtQl/wDVU78Rp7wmQguVAZEgVmKuTzUXUuugyjQQiWs0ASA4ZKSXbkK8TAV+UVcnTpUHzqmcQLEILtuCs8KKbBPUxQ1MltUqmrv4ZUxID1+ZQCvMmECahzUs1eBalX3lLoYFY2WSAFh3shIWoh6Pwrc8waw4vHpVwJJOhScia7BMxIf1EB1UnMl6qQ+4mlI5ulMwepPW0MrMxMwJUeE+DMrMMzaLIzIc6HMDZhYt4gJB4kzJSgAMwBlkjVl5jKN7FokZJhQqoxAZiPBM5Ajfn6UgGUy3JSAxAdUk0rbNLULe+xhsSXSUqJoAnMwdnoogFqK0sK6FLKkkzDkKjnS5lrIZW5QujBQAbNVwHiXgpoWP5gCVp4VpNAoFgbdLb01EZy4WeWZ7ewmGw5BUxVxAIAcuTXycOOR9TsztdCFgmTMQkKbUJqAGPDQ194e7KwwmzpuImEklWVLpJCQKXA3cdGiV2CqUFTEhiqYtSymqnT4RlFmYXjjjjv5bdLdcLmVOBKcinDgnkMsxvcCI+Gl5gSaki1iApRKm3pMIiHJw4kzmGbKaAGhAUlVPLibkRFlISFGaojhBygDVkgKbzYdUx06eW/P0xlNU0qYcqiR41daH9Wyp6n0VNDG7fMaOBYprqAEg9EJFHh8nRiSBbz/U05BMMTJrEpJDu6jso1Yc2ANbBIJjoyFTsjMWykNtStRchLlR3JAjS9k4zMGfMR4lUvz5toLRlScqnJCS1AxOQaKIuSSzPUlzEzB4kpKUgAJFWJYAXKph0f3L2uaNhBDGEnhQcO2jhn5sYfigggggCETlMK2hcVfbuKCEElQSNy7egqb6RKMp2lNUqabMUqTxJBYEsWFCE0I1TxeUIkYc2UgF/lD52N6KpMALsmo5i0RkTypwpIWSaHM7F6HKeO3IHm0X2FmJAAW4fdjXkNfcteAgSwU3R3kmmVaC8yWR9pPiGUvu2tq2yVoRLcMUFy1GrVtg79Km0H8GgnOkqSp/Ek5TTf7T83hvtGSEoWQnxAuluE0NSLJJe9HiCDge2ZaSnj4QoSwSQeGmUv8AmYvqkxB7UxYlL7+WXB5h61YpNCDtTkRGCmzFKmFKFAJBJAukMej/ALrElCZmZytJqFVc1GrENvHLqdv27dPDOzcnC8lfFkuQiZ3SF55i1TFHIxKlk2dRCbtYwjsSSuesYmcGQkHIm56tck77qiplJUCTmTfNqQ//AK2tTkItpHa0xKQypYYNYuz6UYG3pGcdfdby6ef+Wt/hCmWlOf8AmTFFaiwJFdNGS7B/mIMcSgA5hWwzuSAn7KQdDRtVuS4BjNq+JVsU0LgAkCyR8qQTapvcesMq+Ilv4H0SVF6HxKP3iatQNwu1Dvuntz/Tn6rS4qYlTJBU5uJblZHMipFPuoFXdog4gZEErUmSmuXVQDvUhq7hKlClorZPbmVJCEBy5UuYp1Em5IAyn8NrDSDD4+UFFc9PfKdwVMvU/K6QKaWjXdPZ+rP1XZ+JUQ5M+ZLAcqImBIDXGVZI6FjyheFmYZSXSZyS7f8Ad8i4KvcnSLLD/FmHAKChQRUMmWhIY8gsj2iDie2cAQyVzJR1ZFfMpZ/X1jWPPhjPC483hP7PWsJPcYiWs6y1rcs76pTlcPpWh5GXhpyVKDfyZqdGBQX0oWbYAjcOYzE/tvCscq5ihQfzCHOhZeYqA1ZvSI+D7aSlaimYEJIIAzJXLtZSSQW22ru8a7a590bDEKC1ZFtLmg5kqTY5dRsza+cIQoq41DKpLomjYkNmGhSQxB2SLtGWR26lSClasqkn+WrvEqWkh6OS6hYVuPdEr4rysWQ4owNCm5HIPUDR6NaJcbfpe6L7BzhKmTJZLglyB4g3CSBqKVax6xAw+ElyccqahK+7MsFNFICVA1DqACUsx9Yz/anbKJwLOCFOmpcC1CLFmt9kRRqE1ZGaZNKXqkqUQz870jjOnnOI3+zG81tx2uJ+KAQp0oda1DwuwASk7JEXGGx8tKQkkEvnUHFVqJypvvXokGPP+y1zJSVBCWcg+xH9D5GFdi4kzZoqkAEly7OOEUF6aGnlG5h2pcu56YrEkKT80yZXKK5Awcn2/TWHk4fKHoSeThyXJO5e/QaAM12OlIQ8tyTeYu6v1bYUESp8tRPjLcuGmz331Gm1dohTEsS3iLOojMpz9kC37owpFKi4Swoc2QKF/tTVl2PLi8olLkPQKUd8lHep46Za7MTvrDfdpSCAAlrhHjroVhsvV/Pci+7ExB8JYq1AckdSa23YxfCMn2RiGOUcmSnj9SkBKR+3jUSVOIRTkEEEUEUnb1jW7CwL12NfRou4zvbhL6l2obaiga3mIUUMrFoTwEhgaju1KIe4q+/WLJcxBSyEkuBRUiYUkeiQIgd0QkAkkMU5WzAAt8rv5msSsOqYC2ZKQ+UABLmnytryIeM7FhISpNAiWE0ZnSRvwgEPDmKmKCCwFjdeX3ZogdnzS5zKUondidrBIizltba8B5DisNMROUZqQlRdgCghjW6deu0Ot5xa/GeG7rEOp+NLhRUS7moANm6xRpxCftD1jzdX+n0/xbP1nCrSG4UZyTqI4qaNxHOSvR3T26Uwl4SV8xHAsbiLo3CwY6qEJUNxHSobxCUlUVWKPERFmtQ3EVWJPEY9X4v9PF+fz0zYEKPX6wgn9+sdZrx73x6EjrAqOKVzjmaLwOhW0Ch+6QEMXtHVjaIOS2EWnwNLeb/oqm1s4AFSX8JfyiqGsWHwbiFoWQkPUFhmcsbMlY32Mceq6YeXsklRLcJFNSn9CYcy18v8QwkFQBCiHAoMtPUUMMrwbXnTST99h0ZIEc3YjHSUlsy1j8GZvRH97xHElKQCkLAFQcgDPqO9NIeVgFHwzC33nmejqhYlqQS6xyKZTHzIeARIlFRcJfnMmqO+iSUn1jV4AnKHAHIFxGVmYlixWQDqUC/rX0jQdirBTZvQP5AloC0ggggCKTtoFNasaFix6O9PeLuKztmRmQWv1b30iUZtaUkvYmpqQbGhKbFtCbRydPSk5RldQDpAdhoSnQUuQ0NpYB0pDtUglndilJPEai9Ga+sNpmA3CQMpU4olQapzUpbiPia1jGaLeUgNVb2o4avIMDExQADUbS3lFJhlUdRo7AMxJ5aUFKW1eJyZrOonoAf3+xsIooPiz4Q/ilBZnKB2oW5B/CKfWMRP+CFIVWacveBBNLGjuzXI949cTNdtyMzPppDOKwYXIUnVQJ6KfMPeA8sw3wHMXLCxMNefV9NxHJPwRMzFKpihxFIP3gXY01TUR6LiR3eRQLJCu94aOlRAmDmHWC2rCGO0MucZuFM8BvuzJZ1PRn/CYDEn4EmOwnL/AK+0Mf8ARE4EgzFWdPPkaUP15R6FhsY4ehVagvqx2VQjqD9qJwnhgpIcFn0PWu3+IG68xPwVNoRMXUP09qjncbRw/B68zd4p6U4cw8iK9RHpWKw7AKQXHWtfmT9q/</a:t>
            </a:r>
            <a:r>
              <a:rPr lang="en-US" altLang="cs-CZ" dirty="0" err="1"/>
              <a:t>hsfqyEhRAUxNHr</a:t>
            </a:r>
            <a:r>
              <a:rPr lang="en-US" altLang="cs-CZ" dirty="0"/>
              <a:t>/APBB21Ahpd15xM+FFgsJpJ2ylz7f1gHwhO/8n0/oY9IEsVY2swU42YOQ3p0hWVNFZUquxZB8gfF6CE4Zu75ecq+DptHWr2+tIR/0fNdu89v1j0koSTRLAeQdxtT2jplpLZinislLOeu+lbUjW6z2x5mPg+abTKWdtYF/B+IA4Vgl/sx6fKkg3qbty08v7Q6AkqIDEg1hs7Y8nmfCeKcDMkk8qAfv97xp3w1i0gmlH00Gv72MexhKS6rC40oNfr5QiVhklNRepfnp6MPKEyp2R4OZM8B8tKG13dvKkTPh/ELlTM6U6WYKG9QaEUj18dlyzMWSAMuRAAAZ0jNa3z+0UU74bQHVLYKNgaJPExBP4g4OhywuVpMdLrsTtLv08KwlQHhoR1KaKFdiesKxWKxCQRMkJmoNHlEuessguPOKRPZiiQoEompLOKOQNdH3bxC2xvux8cZgKZgyzEhzqFCwIOoNaXERtUDFSif5au5WGpOCpbsa8SVM+lotJRUKrUWLVzTFS/JaSzdQIXjsUlLJnpR91Sk5pZO1RwnrB/Cyh4AZSrtLWpAPNLUUOtoCVKKi6kqSeQUCl7bPpvGg7MKsoKg3JvocxjMYbDArc3LMVJY+ShVX/</a:t>
            </a:r>
            <a:r>
              <a:rPr lang="en-US" altLang="cs-CZ" dirty="0" err="1"/>
              <a:t>trGuwcvKkA</a:t>
            </a:r>
            <a:r>
              <a:rPr lang="en-US" altLang="cs-CZ" dirty="0"/>
              <a:t>/qP1ih+CCCAIZxMvMkiHoIDD9pykoPEoFRNr1NxU1DPQkJFy0RMRLPCVJdSlAhIu7UK7As39qPGo7XwVcySEvT9+l9Iz6lBJCTU5mzfeOgfXKBw2APWM0cEhqlVWGZZZ2+ylqB+Q84eAKkuRXQOKBm9wcv5o5Ol5UOoVJFa9TRtA5PXk0cRLDFRGUqahIcEgt6B4aC+90AYrfKdAwpc0umjw4cWUpUo141sOSUk/VBiLlzFlBnoAdM2Vy5swFPwiGJyqh2ObO4fVQxCm9FCJsSe25wAKdZYC2Figui3Isr8oiIpQmSVJU2dCgtLMegb7wH+4CETlBawVM6kmSt/sK4RX8YJ84jSDxIJonKlCi7cJCa+ndqH4FQEnDOoLcUHCsJJqkspMxJ0IDKB5K5QIMwKKVMSD8ri9lp+7YkaVa7BqUvu1M7KS6Mpq7VCd6WB1BTzd1MtKkOg0Gh2Z2rVLO4I0LaUB+XOZRSaOxFXSol6pI3u/Kzkv2VMWSS9LF+I6AjRrXHpDMtWaqS1zU+F9KbtdtHbWHVglNCkbuOEu7kUyuz6PUxRIm4rK7FIb71m3DOS30jiZygHo5IDZgBXyIO9hEdCcoqMqdGKinaySG1vTrD0/C1CiWS6bqmCg0fM3uIod/iM7EKe7BAckG9XLM2hHKOLUkOt0gUdRdQAcM6jVZqwH+DyabM6yRuSCx+zV6HTa8I712cGll0YE3Ka1Js43uLxA6EmZ4gUg7+K9zsS1tGelolpWgCgZIFTy2a5Jvv5mKubiCjkkMpSzoDampJFBqSH2iXNJWEoFHuNU2dT7gNX7ShtUFyVlSXJAKrjYC6R0YinM6xOJBDg05RT4cZqJ4UE5UfgS2ZTc2CRtTzmTJ4CkjTKVU6ED6H2hKI+EJEwpNiFLrckzFAV/CE+kRVzMqq+HPlVSyV8Diuk2X7+cTcZmCkn5jLmD8wCVBvQxHl4VMzvQad4lxWuVSUqv+IK9YbDGPmmxS6kKAU1ykvlWBvQjqCNXDCJvECGW5BBBYqcGqFWC2rssXqDEietSpKJuX+ZkOcaqAP8xI1f5h05xFEsDMknMCywonRanQp/lJIZx4VVZlGAsBjXS6iMiqBeVwPuzUG3W0MJlZC1JSjViSuStqkpsZZZi9L6wSZpHCr5nDkeLcLDMFDXd8w1gw8kVQE5TfI5KVMdFUKFB7hjvo9Fx2NlWoOClQLlJYgjQhQorqa13jUoDCKjsPCMhyK6vdwTci550O8XAijsEEEAQQQQCJiARWM7iuz2U4sAa9TU+kaWGpskERKMoqgGbQka9f0/dYZMvMsKIqCWHUAH8VLecWWKwhFzV2BMRJo4iLMwFuRvo7tARUqGelmS9+Z9YgTlEoS6mKld25A1ROryYKvyEWM8MVKvlrdrqdL8y8RcRhyUqDVQVFOlQCx53eIipxOJK0lQTUpQw0UoKWi34igvzh2TKzhmqU0Br9pgRrTMn/APVQhxUoS0lKGLFa+ofOW5cMv1heBlNnSSAUrKkgf+M1DGjsQ/kTrBXJS0rTn+YJS4u+SxDVzJ9wFeT0km4ubkMH2bQvVudKaMzMOysyWSRxJOjVCrNbUUBGaCWCokFOVQPEk1AOjG5BDM/SzEESJSUvw5SSHLPX8l7aCo6QliQVJJykMQ5UDXkDS/iSekNCWM3GzAuDUG1WJqnqGDXETfxKKXspTpzjTMsKGY3AdQ04YqkYXEMoAlCnqKnvBsyDmOhb2EcmhcsOlawk/be93oUqUXNi2kOhAB8aN2JmJuNXUCfKI0wEChSlvmDOHuQpcxwGY2fWCFyQcrqIL3GQoSrUFRX4g+wIrTm9LXsMyjajAn8RqQLkkn+keRgUBSiONWbiOdcywGpAzCxaw8okJQwcsE2AHE+wNAFV+UOKVJaIpGcMFGrVBSOEF2dL66AnmbCOpBzEGxYLUHDAOcidgLPuVG8PFAzX/mXa6UA3J0K21O7CgMJWgBJVUBPh1Uyau2qrVOoEQE+YPPwgA2TLcty4qdQITg5hKyVNSguwFf1ln/2hK5YDAjiarWYDMU60fIDuS8IqlwkvmPmQ6UfXOfIwE/vOJPECQo+X7CveIeHBSEKCgVBBlkc0uQ3moPCJcw5kklmE1atQQGSL2qn2haVsG2WVf7zT1b2i/YcmEFKgLpV3yNb183dSfOEql8PC2Vjl2yKAJCtSAdNjvWFy1BwanS9GclL+phxKGSdBpyBt/TleAYKAkOQcjJd6lLUBfdB12PIRZdndmhSiprU505jkaHUHlHcFhHLUIbKRuk3fn+kaHB4UISANN4oelywBC4IIoIIIIAggggCCCCAZn4dKriKjF4avv+oi9huZKBgMtkDMRSj9QSdOX0hpYOldOdhb0MXuIwTAsIqpmHAIcVu7df6mM6FMiURlv4sp3ISpvdJZ90iHZEpgBqkAOzOlgEkHllAf7oiWhJIJal2/KGPIu58oQqU4rdqEuw26h365hARJood3cNcEXB5UB5Nyh0IdixChQaOOWlGNORiWhAso1YefnpzEK7oO2ulKelef7tRFlpFaE71NWp15lq+UKlnVFNCKhzd2SCSaaCoHSH0yTV0jrfn1/docJq1S9WIDEdYqaQJ8hzwpWHJKsisnskg+xPOOJkEHMlSm1Cs5NtO8WAa7A2h6eh1MACNAUpV9VJbyhchBHCE5UqJfwq9ySz9DE0qPPmlVGLMAxAWC26EE16lOsBKy3DlpRSvExcGg8BcWAcv8sTJqilhVhoAi3MAP6DQWhhSCCQnKlJclVzezl+dSTez2BhBYOhJIPhDtmejmltfTWodKgSEhlZWKjoVvwjkHYwqWAwAGbckkJHU3VfW/IUjsxICaXctuVEMS37agpEELDBypbORwo1qS79Sqp2A2aFTlDK5DgEGrB8uZQ6A5TTR4l5AlIAFAaDdRDP8ApCVYehS7AmrVG5f6c/</a:t>
            </a:r>
            <a:r>
              <a:rPr lang="en-US" altLang="cs-CZ" dirty="0" err="1"/>
              <a:t>OAjSMMx</a:t>
            </a:r>
            <a:r>
              <a:rPr lang="en-US" altLang="cs-CZ" dirty="0"/>
              <a:t>/LkrskMr1UVQoEAl6gMTyNSr3I9IlmTxZi1aFtwtJ+pX6x2XhUqAcO+Ul9XAMNCMqUyjsKgA3AYh+qkkRZ4LClTC4qCSL6v5uIf7O7MNa8t+nu/rF3Iw4SKdIug3g8IEADYXc/t4lQQRQQQQQBBBBAEEEEAQQQQBBBBABiNOwgMSYIClmdnlNrCK9eGIdwfU841JENTMMk6QGaWmhN9+nJ6aw2JmYBqg3rX2/f63s7s4XEQz2cpNqQEFLh7nYbcn/rHUoBIubasehDtEpcogF6RGWmodBL9G8wSDBCZwd25cx0sW84bVLdwygwvT0qAG84dmSKuAzVoWfrcwtEsUcgn8RJ/3coKa7li5udBcbs1qNeDuwaFL9bf3tEhSTvXp521gSgu4r+9TEDOUPQcwecJSgUOwv8A0/ekS0Jcs1W0pCpeEJ+VoohFBJFi1R9H94ADw3epPOv6mLeX2Y9Cf8RMl4FI0iCow3Z5IDjmfr9YtpGCA/SJSUtaOxQlKQLQqCCAIIIIAggggCCCCAAYISIUIAgjjx0QBBBBAEEEEAQQQQBHCI7BAIVLB0hCsMnYQ9BARv4JO0H8EnaJMEBG/g07Qr+ETtD8EA0MOkaQ4EiOwQA0EEEAQQQQBBBBAEEEEAQQQQBBBBAf/9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D30DC77-987D-4343-BAF4-823D427057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6EA1D-C12C-4855-B3D7-2EE6C1F1BCEB}" type="slidenum">
              <a:rPr lang="en-GB" altLang="cs-CZ"/>
              <a:pPr>
                <a:spcBef>
                  <a:spcPct val="0"/>
                </a:spcBef>
              </a:pPr>
              <a:t>8</a:t>
            </a:fld>
            <a:endParaRPr lang="en-GB" altLang="cs-CZ"/>
          </a:p>
        </p:txBody>
      </p:sp>
      <p:sp>
        <p:nvSpPr>
          <p:cNvPr id="23555" name="Rectangle 2">
            <a:extLst>
              <a:ext uri="{FF2B5EF4-FFF2-40B4-BE49-F238E27FC236}">
                <a16:creationId xmlns:a16="http://schemas.microsoft.com/office/drawing/2014/main" id="{80ADB952-16C8-48C6-984F-92BDA91CBBAC}"/>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2E4BCF59-F6B7-48D0-B79B-ECC9995E32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Vektor magnetizace můžeme rozložit na dvě složky. První, která směřuje rovnoběžně s vnějším magnetickým polem, se nazývá longitudinální magnetizace nebo podélná, na obrázku značená s indexem L. Druhá je kolmá na podélné a říká se jí transverzální neboli příčná, na obrázku značená s indexem T.</a:t>
            </a:r>
          </a:p>
          <a:p>
            <a:pPr eaLnBrk="1" hangingPunct="1"/>
            <a:endParaRPr lang="cs-CZ" altLang="cs-CZ" dirty="0"/>
          </a:p>
          <a:p>
            <a:pPr eaLnBrk="1" hangingPunct="1"/>
            <a:endParaRPr lang="cs-CZ" altLang="cs-CZ" dirty="0"/>
          </a:p>
          <a:p>
            <a:pPr eaLnBrk="1" hangingPunct="1"/>
            <a:r>
              <a:rPr lang="cs-CZ" altLang="cs-CZ" dirty="0"/>
              <a:t>Obraz z vlastních zdrojů</a:t>
            </a:r>
            <a:endParaRPr lang="en-US" alt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78DEF16-FB12-4716-AF2E-19989EBBAF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508333-99EA-4408-A498-E69207C14E43}" type="slidenum">
              <a:rPr lang="en-GB" altLang="cs-CZ"/>
              <a:pPr>
                <a:spcBef>
                  <a:spcPct val="0"/>
                </a:spcBef>
              </a:pPr>
              <a:t>9</a:t>
            </a:fld>
            <a:endParaRPr lang="en-GB" altLang="cs-CZ"/>
          </a:p>
        </p:txBody>
      </p:sp>
      <p:sp>
        <p:nvSpPr>
          <p:cNvPr id="25603" name="Rectangle 2">
            <a:extLst>
              <a:ext uri="{FF2B5EF4-FFF2-40B4-BE49-F238E27FC236}">
                <a16:creationId xmlns:a16="http://schemas.microsoft.com/office/drawing/2014/main" id="{0640E18B-ED29-4602-BBF7-46C3BD3EBF3A}"/>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998073E-77A2-479B-883D-B555ADC492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ideálním případě se všechna jádra nacházejí v základním energetické stavu, to znamená na nižší hladině ve směru shodném s vnějším magnetickým polem. Pokud na látku zapůsobíme vhodně zvoleným radiofrekvenčním impulzem, dodáme jádru energii pro excitaci do vyšší hladiny, to znamená do opačného směru. Čím větší amplitudu a trvání impulz má, tím více jader excituje na energeticky vyšší hladinu. Pokud radiofrekvenční impulz nastavíme tak, že 50 % všech jader přejde na vyšší hladinu a zároveň se precesní pohyby zfázují, dojde ke sklopení celkového vektoru magnetizace o 90 stupňů. Toto 90 stupňové sklopení je zobrazeno na obrázku „b“, kde oranžově jsou zachyceny jednotlivé jaderné momenty a červeně celkový vektor magnetizace. Je vidět, že před zapnutím radiofrekvenčního impulzu byla transverzální složka magnetizace nulová a longitudinální maximální. Po aplikaci impulzu je naopak longitudinální složka nulová a transverzální je maximální.</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https://www.researchgate.net/profile/Meenakshisundaram_N/publication/295083278/figure/fig2/AS:331959529164801@1456156727426/Principles-of-magnetic-resonance-imaging-MRI-a-In-magnetic-field-the-hydrogen.png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3066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428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wZkFOB1XyY"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i.pinimg.com/736x/cf/d4/7d/cfd47d0649b6071f6704de4b8053b69e.jpg" TargetMode="External"/><Relationship Id="rId7" Type="http://schemas.openxmlformats.org/officeDocument/2006/relationships/hyperlink" Target="https://www.dovepress.com/cr_data/article_fulltext/s40000/40052/img/fig5.jpg"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hyperlink" Target="https://jvejournals.com/article/19756/fig9" TargetMode="External"/><Relationship Id="rId5" Type="http://schemas.openxmlformats.org/officeDocument/2006/relationships/hyperlink" Target="https://www.youtube.com/watch?v=7g5UVrOt2CI" TargetMode="External"/><Relationship Id="rId4" Type="http://schemas.openxmlformats.org/officeDocument/2006/relationships/hyperlink" Target="https://www.researchgate.net/profile/Johannes_Passand_Ne_Krug2/publication/258766045/figure/fig5/AS:267808906936341@1440862027420/ECGs-acquired-outside-and-inside-the-MRI-Comparison-of-ECG-leads-II-and-V3-of-dataset-D1.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Khn-azofAD4"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3WnFYBngh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ueeNmksewE&amp;t=25s"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b="0" dirty="0">
                <a:solidFill>
                  <a:schemeClr val="tx2"/>
                </a:solidFill>
              </a:rPr>
              <a:t>Biofyzikální ústav Lékařské fakulty</a:t>
            </a:r>
            <a:r>
              <a:rPr lang="en-GB" altLang="cs-CZ" sz="1200" b="0" dirty="0">
                <a:solidFill>
                  <a:schemeClr val="tx2"/>
                </a:solidFill>
              </a:rPr>
              <a:t> Masaryk</a:t>
            </a:r>
            <a:r>
              <a:rPr lang="cs-CZ" altLang="cs-CZ" sz="1200" b="0" dirty="0">
                <a:solidFill>
                  <a:schemeClr val="tx2"/>
                </a:solidFill>
              </a:rPr>
              <a:t>ovy univerzity, </a:t>
            </a:r>
            <a:r>
              <a:rPr lang="en-GB" altLang="cs-CZ" sz="1200" b="0" dirty="0">
                <a:solidFill>
                  <a:schemeClr val="tx2"/>
                </a:solidFill>
              </a:rPr>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dirty="0">
                <a:solidFill>
                  <a:schemeClr val="tx2"/>
                </a:solidFill>
              </a:rPr>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b="1" dirty="0">
                <a:solidFill>
                  <a:schemeClr val="tx2"/>
                </a:solidFill>
              </a:rPr>
              <a:t>Magnetická rezonanční tomografie (MRI)</a:t>
            </a:r>
          </a:p>
          <a:p>
            <a:endParaRPr lang="en-GB" dirty="0"/>
          </a:p>
        </p:txBody>
      </p:sp>
      <p:pic>
        <p:nvPicPr>
          <p:cNvPr id="6" name="Picture 45" descr="o11_30">
            <a:extLst>
              <a:ext uri="{FF2B5EF4-FFF2-40B4-BE49-F238E27FC236}">
                <a16:creationId xmlns:a16="http://schemas.microsoft.com/office/drawing/2014/main" id="{7F6A72B0-2389-4F0C-98DD-0656D8AFA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6251" y="198459"/>
            <a:ext cx="2937247" cy="298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C818FBD-506D-4D3C-BC00-F061DE4E6E95}"/>
              </a:ext>
            </a:extLst>
          </p:cNvPr>
          <p:cNvSpPr>
            <a:spLocks noGrp="1" noChangeArrowheads="1"/>
          </p:cNvSpPr>
          <p:nvPr>
            <p:ph type="title"/>
          </p:nvPr>
        </p:nvSpPr>
        <p:spPr bwMode="auto">
          <a:xfrm>
            <a:off x="643467" y="404813"/>
            <a:ext cx="9736666" cy="73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6627" name="Rectangle 3">
            <a:extLst>
              <a:ext uri="{FF2B5EF4-FFF2-40B4-BE49-F238E27FC236}">
                <a16:creationId xmlns:a16="http://schemas.microsoft.com/office/drawing/2014/main" id="{BB1E7A36-E3B2-44EF-BC12-ED2839DAC50E}"/>
              </a:ext>
            </a:extLst>
          </p:cNvPr>
          <p:cNvSpPr>
            <a:spLocks noGrp="1" noChangeArrowheads="1"/>
          </p:cNvSpPr>
          <p:nvPr>
            <p:ph type="body" idx="1"/>
          </p:nvPr>
        </p:nvSpPr>
        <p:spPr bwMode="auto">
          <a:xfrm>
            <a:off x="643466" y="1143000"/>
            <a:ext cx="10097839" cy="161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endParaRPr lang="en-GB" altLang="cs-CZ" sz="2000" b="1" i="1" dirty="0"/>
          </a:p>
          <a:p>
            <a:pPr marL="0" indent="0" eaLnBrk="1" hangingPunct="1">
              <a:lnSpc>
                <a:spcPct val="100000"/>
              </a:lnSpc>
              <a:buFontTx/>
              <a:buNone/>
            </a:pPr>
            <a:r>
              <a:rPr lang="cs-CZ" altLang="cs-CZ" sz="2400" dirty="0"/>
              <a:t>Proces návratu do původního stavu si můžeme představit i jako postupné sklápění a překlápění vektoru magnetizace a rozfázování precesního pohybu jader z důvodu vzájemné interakce jaderných spinů mezi sebou.</a:t>
            </a:r>
          </a:p>
        </p:txBody>
      </p:sp>
      <p:pic>
        <p:nvPicPr>
          <p:cNvPr id="26628" name="Picture 2">
            <a:extLst>
              <a:ext uri="{FF2B5EF4-FFF2-40B4-BE49-F238E27FC236}">
                <a16:creationId xmlns:a16="http://schemas.microsoft.com/office/drawing/2014/main" id="{12200D3A-4F1C-450C-B97C-24C447AC9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167" y="2761720"/>
            <a:ext cx="71437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30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4373399-681A-4F2E-94F3-79E93690676B}"/>
              </a:ext>
            </a:extLst>
          </p:cNvPr>
          <p:cNvSpPr>
            <a:spLocks noGrp="1" noChangeArrowheads="1"/>
          </p:cNvSpPr>
          <p:nvPr>
            <p:ph type="title"/>
          </p:nvPr>
        </p:nvSpPr>
        <p:spPr bwMode="auto">
          <a:xfrm>
            <a:off x="701040" y="404813"/>
            <a:ext cx="978408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8675" name="Rectangle 3">
            <a:extLst>
              <a:ext uri="{FF2B5EF4-FFF2-40B4-BE49-F238E27FC236}">
                <a16:creationId xmlns:a16="http://schemas.microsoft.com/office/drawing/2014/main" id="{E422D100-113A-4776-A44B-F74A2DEEC687}"/>
              </a:ext>
            </a:extLst>
          </p:cNvPr>
          <p:cNvSpPr>
            <a:spLocks noGrp="1" noChangeArrowheads="1"/>
          </p:cNvSpPr>
          <p:nvPr>
            <p:ph type="body" idx="1"/>
          </p:nvPr>
        </p:nvSpPr>
        <p:spPr bwMode="auto">
          <a:xfrm>
            <a:off x="701040" y="1267525"/>
            <a:ext cx="9357360" cy="20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Symbol" panose="05050102010706020507" pitchFamily="18" charset="2"/>
              <a:buNone/>
            </a:pPr>
            <a:r>
              <a:rPr lang="cs-CZ" altLang="cs-CZ" sz="2000" dirty="0"/>
              <a:t>Návrat do základního stavu (relaxace) je provázen emisí kvant elektromagnetické energie, která jsou detekována pomocí přijímacích cívek – vzniká </a:t>
            </a:r>
            <a:r>
              <a:rPr lang="cs-CZ" altLang="cs-CZ" sz="2000" dirty="0">
                <a:solidFill>
                  <a:srgbClr val="CC3300"/>
                </a:solidFill>
              </a:rPr>
              <a:t>signál nukleární magnetické rezonance (NMR).</a:t>
            </a:r>
            <a:r>
              <a:rPr lang="cs-CZ" altLang="cs-CZ" sz="2000" dirty="0"/>
              <a:t> Tento signál je relativně silný, protože precesní pohyb jader je fázově sladěn. Amplituda rezonančního signálu (impulsu) je úměrná hustotě vodíkových jader ve tkáni (často se říká „spinové hustotě“) .</a:t>
            </a:r>
          </a:p>
        </p:txBody>
      </p:sp>
      <p:pic>
        <p:nvPicPr>
          <p:cNvPr id="3" name="Obrázek 2" descr="Obsah obrázku kreslení&#10;&#10;Popis byl vytvořen automaticky">
            <a:extLst>
              <a:ext uri="{FF2B5EF4-FFF2-40B4-BE49-F238E27FC236}">
                <a16:creationId xmlns:a16="http://schemas.microsoft.com/office/drawing/2014/main" id="{E50236C3-F402-4BCE-8419-031A8DD54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245232"/>
            <a:ext cx="8382000" cy="3501008"/>
          </a:xfrm>
          <a:prstGeom prst="rect">
            <a:avLst/>
          </a:prstGeom>
        </p:spPr>
      </p:pic>
    </p:spTree>
    <p:extLst>
      <p:ext uri="{BB962C8B-B14F-4D97-AF65-F5344CB8AC3E}">
        <p14:creationId xmlns:p14="http://schemas.microsoft.com/office/powerpoint/2010/main" val="118788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DCC4E1-4E77-41BC-8350-A69570CA080F}"/>
              </a:ext>
            </a:extLst>
          </p:cNvPr>
          <p:cNvSpPr>
            <a:spLocks noGrp="1" noChangeArrowheads="1"/>
          </p:cNvSpPr>
          <p:nvPr>
            <p:ph type="title"/>
          </p:nvPr>
        </p:nvSpPr>
        <p:spPr bwMode="auto">
          <a:xfrm>
            <a:off x="745175" y="590550"/>
            <a:ext cx="3725226"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Relaxační časy</a:t>
            </a:r>
          </a:p>
        </p:txBody>
      </p:sp>
      <p:sp>
        <p:nvSpPr>
          <p:cNvPr id="30723" name="Rectangle 4">
            <a:extLst>
              <a:ext uri="{FF2B5EF4-FFF2-40B4-BE49-F238E27FC236}">
                <a16:creationId xmlns:a16="http://schemas.microsoft.com/office/drawing/2014/main" id="{7120427E-51F4-499B-A345-AD8CF9FDA6AB}"/>
              </a:ext>
            </a:extLst>
          </p:cNvPr>
          <p:cNvSpPr>
            <a:spLocks noGrp="1" noChangeArrowheads="1"/>
          </p:cNvSpPr>
          <p:nvPr>
            <p:ph type="body" idx="1"/>
          </p:nvPr>
        </p:nvSpPr>
        <p:spPr bwMode="auto">
          <a:xfrm>
            <a:off x="609600" y="1600201"/>
            <a:ext cx="10972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400" dirty="0"/>
              <a:t>Rozlišujeme dva </a:t>
            </a:r>
            <a:r>
              <a:rPr lang="en-GB" altLang="cs-CZ" sz="2400" dirty="0" err="1">
                <a:solidFill>
                  <a:srgbClr val="CC3300"/>
                </a:solidFill>
              </a:rPr>
              <a:t>relaxa</a:t>
            </a:r>
            <a:r>
              <a:rPr lang="cs-CZ" altLang="cs-CZ" sz="2400" dirty="0">
                <a:solidFill>
                  <a:srgbClr val="CC3300"/>
                </a:solidFill>
              </a:rPr>
              <a:t>č</a:t>
            </a:r>
            <a:r>
              <a:rPr lang="en-GB" altLang="cs-CZ" sz="2400" dirty="0">
                <a:solidFill>
                  <a:srgbClr val="CC3300"/>
                </a:solidFill>
              </a:rPr>
              <a:t>n</a:t>
            </a:r>
            <a:r>
              <a:rPr lang="cs-CZ" altLang="cs-CZ" sz="2400" dirty="0">
                <a:solidFill>
                  <a:srgbClr val="CC3300"/>
                </a:solidFill>
              </a:rPr>
              <a:t>í</a:t>
            </a:r>
            <a:r>
              <a:rPr lang="en-GB" altLang="cs-CZ" sz="2400" dirty="0">
                <a:solidFill>
                  <a:srgbClr val="CC3300"/>
                </a:solidFill>
              </a:rPr>
              <a:t> </a:t>
            </a:r>
            <a:r>
              <a:rPr lang="cs-CZ" altLang="cs-CZ" sz="2400" dirty="0">
                <a:solidFill>
                  <a:srgbClr val="CC3300"/>
                </a:solidFill>
              </a:rPr>
              <a:t>časy</a:t>
            </a:r>
            <a:r>
              <a:rPr lang="en-GB" altLang="cs-CZ" sz="2400" dirty="0">
                <a:solidFill>
                  <a:srgbClr val="CC3300"/>
                </a:solidFill>
              </a:rPr>
              <a:t>:</a:t>
            </a:r>
            <a:endParaRPr lang="cs-CZ" altLang="cs-CZ" sz="2400" dirty="0">
              <a:solidFill>
                <a:srgbClr val="CC3300"/>
              </a:solidFill>
            </a:endParaRPr>
          </a:p>
          <a:p>
            <a:pPr eaLnBrk="1" hangingPunct="1">
              <a:lnSpc>
                <a:spcPct val="100000"/>
              </a:lnSpc>
              <a:buFont typeface="Wingdings" panose="05000000000000000000" pitchFamily="2" charset="2"/>
              <a:buChar char="Ø"/>
            </a:pPr>
            <a:endParaRPr lang="en-GB" altLang="cs-CZ" sz="2400" dirty="0">
              <a:solidFill>
                <a:srgbClr val="CC3300"/>
              </a:solidFill>
            </a:endParaRPr>
          </a:p>
          <a:p>
            <a:pPr eaLnBrk="1" hangingPunct="1">
              <a:lnSpc>
                <a:spcPct val="100000"/>
              </a:lnSpc>
            </a:pPr>
            <a:r>
              <a:rPr lang="en-GB" altLang="cs-CZ" sz="2400" dirty="0">
                <a:solidFill>
                  <a:srgbClr val="CC3300"/>
                </a:solidFill>
              </a:rPr>
              <a:t>T</a:t>
            </a:r>
            <a:r>
              <a:rPr lang="en-GB" altLang="cs-CZ" sz="2400" baseline="-25000" dirty="0">
                <a:solidFill>
                  <a:srgbClr val="CC3300"/>
                </a:solidFill>
              </a:rPr>
              <a:t>1</a:t>
            </a:r>
            <a:r>
              <a:rPr lang="en-GB" altLang="cs-CZ" sz="2400" dirty="0">
                <a:solidFill>
                  <a:srgbClr val="CC3300"/>
                </a:solidFill>
              </a:rPr>
              <a:t> - </a:t>
            </a:r>
            <a:r>
              <a:rPr lang="en-GB" altLang="cs-CZ" sz="2400" dirty="0" err="1">
                <a:solidFill>
                  <a:srgbClr val="CC3300"/>
                </a:solidFill>
              </a:rPr>
              <a:t>longitudin</a:t>
            </a:r>
            <a:r>
              <a:rPr lang="cs-CZ" altLang="cs-CZ" sz="2400" dirty="0" err="1">
                <a:solidFill>
                  <a:srgbClr val="CC3300"/>
                </a:solidFill>
              </a:rPr>
              <a:t>ální</a:t>
            </a:r>
            <a:r>
              <a:rPr lang="en-GB" altLang="cs-CZ" sz="2400" dirty="0">
                <a:solidFill>
                  <a:srgbClr val="CC3300"/>
                </a:solidFill>
              </a:rPr>
              <a:t> </a:t>
            </a:r>
            <a:r>
              <a:rPr lang="cs-CZ" altLang="cs-CZ" sz="2400" dirty="0">
                <a:solidFill>
                  <a:srgbClr val="CC3300"/>
                </a:solidFill>
              </a:rPr>
              <a:t>(spin-mřížkový)</a:t>
            </a:r>
            <a:r>
              <a:rPr lang="cs-CZ" altLang="cs-CZ" sz="2400" b="1" dirty="0">
                <a:solidFill>
                  <a:srgbClr val="CC3300"/>
                </a:solidFill>
              </a:rPr>
              <a:t> </a:t>
            </a:r>
            <a:r>
              <a:rPr lang="en-GB" altLang="cs-CZ" sz="2400" b="1" dirty="0"/>
              <a:t>–</a:t>
            </a:r>
            <a:r>
              <a:rPr lang="en-GB" altLang="cs-CZ" sz="2400" dirty="0"/>
              <a:t> </a:t>
            </a:r>
            <a:r>
              <a:rPr lang="cs-CZ" altLang="cs-CZ" sz="2400" dirty="0"/>
              <a:t>čas potřebný pro návrat „populace“ jader do základního stavu. V biologickém prostředí</a:t>
            </a:r>
            <a:r>
              <a:rPr lang="en-GB" altLang="cs-CZ" sz="2400" dirty="0"/>
              <a:t>: </a:t>
            </a:r>
            <a:r>
              <a:rPr lang="cs-CZ" altLang="cs-CZ" sz="2400" dirty="0"/>
              <a:t>15</a:t>
            </a:r>
            <a:r>
              <a:rPr lang="en-GB" altLang="cs-CZ" sz="2400" dirty="0"/>
              <a:t>0 - 2000</a:t>
            </a:r>
            <a:r>
              <a:rPr lang="cs-CZ" altLang="cs-CZ" sz="2400" dirty="0"/>
              <a:t> </a:t>
            </a:r>
            <a:r>
              <a:rPr lang="en-GB" altLang="cs-CZ" sz="2400" dirty="0" err="1"/>
              <a:t>ms</a:t>
            </a:r>
            <a:r>
              <a:rPr lang="en-GB" altLang="cs-CZ" sz="2400" dirty="0"/>
              <a:t>. </a:t>
            </a:r>
            <a:endParaRPr lang="cs-CZ" altLang="cs-CZ" sz="2400" dirty="0"/>
          </a:p>
          <a:p>
            <a:pPr eaLnBrk="1" hangingPunct="1">
              <a:lnSpc>
                <a:spcPct val="100000"/>
              </a:lnSpc>
              <a:buFont typeface="Symbol" panose="05050102010706020507" pitchFamily="18" charset="2"/>
              <a:buNone/>
            </a:pPr>
            <a:r>
              <a:rPr lang="cs-CZ" altLang="cs-CZ" sz="2400" i="1" dirty="0"/>
              <a:t>Vektor longitudinální magnetizace se během něj vrací do původního směru.</a:t>
            </a:r>
            <a:endParaRPr lang="en-GB" altLang="cs-CZ" sz="2400" i="1" dirty="0"/>
          </a:p>
          <a:p>
            <a:pPr eaLnBrk="1" hangingPunct="1">
              <a:lnSpc>
                <a:spcPct val="100000"/>
              </a:lnSpc>
              <a:buFont typeface="Symbol" panose="05050102010706020507" pitchFamily="18" charset="2"/>
              <a:buNone/>
            </a:pPr>
            <a:endParaRPr lang="cs-CZ" altLang="cs-CZ" sz="2400" dirty="0">
              <a:solidFill>
                <a:srgbClr val="FF9933"/>
              </a:solidFill>
            </a:endParaRPr>
          </a:p>
          <a:p>
            <a:pPr eaLnBrk="1" hangingPunct="1">
              <a:lnSpc>
                <a:spcPct val="100000"/>
              </a:lnSpc>
              <a:buFont typeface="Symbol" panose="05050102010706020507" pitchFamily="18" charset="2"/>
              <a:buNone/>
            </a:pPr>
            <a:r>
              <a:rPr lang="en-GB" altLang="cs-CZ" sz="2400" dirty="0">
                <a:solidFill>
                  <a:srgbClr val="CC3300"/>
                </a:solidFill>
              </a:rPr>
              <a:t>T</a:t>
            </a:r>
            <a:r>
              <a:rPr lang="en-GB" altLang="cs-CZ" sz="2400" baseline="-25000" dirty="0">
                <a:solidFill>
                  <a:srgbClr val="CC3300"/>
                </a:solidFill>
              </a:rPr>
              <a:t>2</a:t>
            </a:r>
            <a:r>
              <a:rPr lang="en-GB" altLang="cs-CZ" sz="2400" dirty="0">
                <a:solidFill>
                  <a:srgbClr val="CC3300"/>
                </a:solidFill>
              </a:rPr>
              <a:t> - </a:t>
            </a:r>
            <a:r>
              <a:rPr lang="en-GB" altLang="cs-CZ" sz="2400" dirty="0" err="1">
                <a:solidFill>
                  <a:srgbClr val="CC3300"/>
                </a:solidFill>
              </a:rPr>
              <a:t>transver</a:t>
            </a:r>
            <a:r>
              <a:rPr lang="cs-CZ" altLang="cs-CZ" sz="2400" dirty="0" err="1">
                <a:solidFill>
                  <a:srgbClr val="CC3300"/>
                </a:solidFill>
              </a:rPr>
              <a:t>zální</a:t>
            </a:r>
            <a:r>
              <a:rPr lang="en-GB" altLang="cs-CZ" sz="2400" dirty="0">
                <a:solidFill>
                  <a:srgbClr val="CC3300"/>
                </a:solidFill>
              </a:rPr>
              <a:t> </a:t>
            </a:r>
            <a:r>
              <a:rPr lang="cs-CZ" altLang="cs-CZ" sz="2400" dirty="0">
                <a:solidFill>
                  <a:srgbClr val="CC3300"/>
                </a:solidFill>
              </a:rPr>
              <a:t>(spin-spinový) </a:t>
            </a:r>
            <a:r>
              <a:rPr lang="en-GB" altLang="cs-CZ" sz="2400" dirty="0"/>
              <a:t>- 2x - 10x </a:t>
            </a:r>
            <a:r>
              <a:rPr lang="cs-CZ" altLang="cs-CZ" sz="2400" dirty="0"/>
              <a:t>kratší než</a:t>
            </a:r>
            <a:r>
              <a:rPr lang="en-GB" altLang="cs-CZ" sz="2400" dirty="0"/>
              <a:t> T</a:t>
            </a:r>
            <a:r>
              <a:rPr lang="en-GB" altLang="cs-CZ" sz="2400" baseline="-25000" dirty="0"/>
              <a:t>1</a:t>
            </a:r>
            <a:r>
              <a:rPr lang="en-GB" altLang="cs-CZ" sz="2400" dirty="0"/>
              <a:t>. </a:t>
            </a:r>
            <a:r>
              <a:rPr lang="cs-CZ" altLang="cs-CZ" sz="2400" dirty="0"/>
              <a:t>Po jeho uplynutí dochází rozfázování precesního pohybu jednotlivých jader</a:t>
            </a:r>
            <a:r>
              <a:rPr lang="en-GB" altLang="cs-CZ" sz="2400" dirty="0"/>
              <a:t>. </a:t>
            </a:r>
            <a:endParaRPr lang="cs-CZ" altLang="cs-CZ" sz="2400" dirty="0"/>
          </a:p>
          <a:p>
            <a:pPr eaLnBrk="1" hangingPunct="1">
              <a:lnSpc>
                <a:spcPct val="100000"/>
              </a:lnSpc>
              <a:buFont typeface="Symbol" panose="05050102010706020507" pitchFamily="18" charset="2"/>
              <a:buNone/>
            </a:pPr>
            <a:r>
              <a:rPr lang="cs-CZ" altLang="cs-CZ" sz="2400" i="1" dirty="0"/>
              <a:t>Vektor transverzální magnetizace po uplynutí tohoto času mizí</a:t>
            </a:r>
            <a:r>
              <a:rPr lang="en-GB" altLang="cs-CZ" sz="2400" i="1" dirty="0"/>
              <a:t>.</a:t>
            </a:r>
            <a:endParaRPr lang="en-GB" altLang="cs-CZ" sz="2400" dirty="0"/>
          </a:p>
        </p:txBody>
      </p:sp>
    </p:spTree>
    <p:extLst>
      <p:ext uri="{BB962C8B-B14F-4D97-AF65-F5344CB8AC3E}">
        <p14:creationId xmlns:p14="http://schemas.microsoft.com/office/powerpoint/2010/main" val="98736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A5EA32D-1E1E-45F2-92B1-1067DDB12099}"/>
              </a:ext>
            </a:extLst>
          </p:cNvPr>
          <p:cNvSpPr>
            <a:spLocks noGrp="1" noChangeArrowheads="1"/>
          </p:cNvSpPr>
          <p:nvPr>
            <p:ph type="title"/>
          </p:nvPr>
        </p:nvSpPr>
        <p:spPr bwMode="auto">
          <a:xfrm>
            <a:off x="287974" y="233363"/>
            <a:ext cx="3887786"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Relaxační časy</a:t>
            </a:r>
          </a:p>
        </p:txBody>
      </p:sp>
      <p:pic>
        <p:nvPicPr>
          <p:cNvPr id="32771" name="Picture 2">
            <a:extLst>
              <a:ext uri="{FF2B5EF4-FFF2-40B4-BE49-F238E27FC236}">
                <a16:creationId xmlns:a16="http://schemas.microsoft.com/office/drawing/2014/main" id="{EC90CE9A-C797-49E9-B0D9-CC82AD1B3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6613"/>
            <a:ext cx="9144000" cy="270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Group 65">
            <a:extLst>
              <a:ext uri="{FF2B5EF4-FFF2-40B4-BE49-F238E27FC236}">
                <a16:creationId xmlns:a16="http://schemas.microsoft.com/office/drawing/2014/main" id="{43B2C9AF-E26F-4DBA-B3A2-3874D18DD15F}"/>
              </a:ext>
            </a:extLst>
          </p:cNvPr>
          <p:cNvGraphicFramePr>
            <a:graphicFrameLocks noGrp="1"/>
          </p:cNvGraphicFramePr>
          <p:nvPr>
            <p:extLst>
              <p:ext uri="{D42A27DB-BD31-4B8C-83A1-F6EECF244321}">
                <p14:modId xmlns:p14="http://schemas.microsoft.com/office/powerpoint/2010/main" val="1021503632"/>
              </p:ext>
            </p:extLst>
          </p:nvPr>
        </p:nvGraphicFramePr>
        <p:xfrm>
          <a:off x="3503613" y="3611564"/>
          <a:ext cx="5184776" cy="3125567"/>
        </p:xfrm>
        <a:graphic>
          <a:graphicData uri="http://schemas.openxmlformats.org/drawingml/2006/table">
            <a:tbl>
              <a:tblPr/>
              <a:tblGrid>
                <a:gridCol w="2520377">
                  <a:extLst>
                    <a:ext uri="{9D8B030D-6E8A-4147-A177-3AD203B41FA5}">
                      <a16:colId xmlns:a16="http://schemas.microsoft.com/office/drawing/2014/main" val="20000"/>
                    </a:ext>
                  </a:extLst>
                </a:gridCol>
                <a:gridCol w="1217485">
                  <a:extLst>
                    <a:ext uri="{9D8B030D-6E8A-4147-A177-3AD203B41FA5}">
                      <a16:colId xmlns:a16="http://schemas.microsoft.com/office/drawing/2014/main" val="20001"/>
                    </a:ext>
                  </a:extLst>
                </a:gridCol>
                <a:gridCol w="1446914">
                  <a:extLst>
                    <a:ext uri="{9D8B030D-6E8A-4147-A177-3AD203B41FA5}">
                      <a16:colId xmlns:a16="http://schemas.microsoft.com/office/drawing/2014/main" val="20002"/>
                    </a:ext>
                  </a:extLst>
                </a:gridCol>
              </a:tblGrid>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Typ látky</a:t>
                      </a:r>
                    </a:p>
                  </a:txBody>
                  <a:tcPr marL="91444" marR="91444"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T</a:t>
                      </a:r>
                      <a:r>
                        <a:rPr kumimoji="0" lang="cs-CZ" sz="1800" b="0" i="0" u="none" strike="noStrike" cap="none" normalizeH="0" baseline="-25000" dirty="0">
                          <a:ln>
                            <a:noFill/>
                          </a:ln>
                          <a:solidFill>
                            <a:schemeClr val="tx1"/>
                          </a:solidFill>
                          <a:effectLst/>
                          <a:latin typeface="Times New Roman" pitchFamily="18" charset="0"/>
                        </a:rPr>
                        <a:t>1</a:t>
                      </a:r>
                      <a:r>
                        <a:rPr kumimoji="0" lang="cs-CZ"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a:ln>
                            <a:noFill/>
                          </a:ln>
                          <a:solidFill>
                            <a:schemeClr val="tx1"/>
                          </a:solidFill>
                          <a:effectLst/>
                          <a:latin typeface="Times New Roman" pitchFamily="18" charset="0"/>
                        </a:rPr>
                        <a:t>[</a:t>
                      </a:r>
                      <a:r>
                        <a:rPr kumimoji="0" lang="en-US" sz="1800" b="0" i="0" u="none" strike="noStrike" cap="none" normalizeH="0" baseline="0" dirty="0" err="1">
                          <a:ln>
                            <a:noFill/>
                          </a:ln>
                          <a:solidFill>
                            <a:schemeClr val="tx1"/>
                          </a:solidFill>
                          <a:effectLst/>
                          <a:latin typeface="Times New Roman" pitchFamily="18" charset="0"/>
                        </a:rPr>
                        <a:t>ms</a:t>
                      </a:r>
                      <a:r>
                        <a:rPr kumimoji="0" lang="en-US" sz="1800" b="0" i="0" u="none" strike="noStrike" cap="none" normalizeH="0" baseline="0" dirty="0">
                          <a:ln>
                            <a:noFill/>
                          </a:ln>
                          <a:solidFill>
                            <a:schemeClr val="tx1"/>
                          </a:solidFill>
                          <a:effectLst/>
                          <a:latin typeface="Times New Roman" pitchFamily="18" charset="0"/>
                        </a:rPr>
                        <a:t>]</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T</a:t>
                      </a:r>
                      <a:r>
                        <a:rPr kumimoji="0" lang="en-US" sz="1800" b="0" i="0" u="none" strike="noStrike" cap="none" normalizeH="0" baseline="-25000" dirty="0">
                          <a:ln>
                            <a:noFill/>
                          </a:ln>
                          <a:solidFill>
                            <a:schemeClr val="tx1"/>
                          </a:solidFill>
                          <a:effectLst/>
                          <a:latin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rPr>
                        <a:t>ms</a:t>
                      </a:r>
                      <a:r>
                        <a:rPr kumimoji="0" lang="en-US" sz="1800" b="0" i="0" u="none" strike="noStrike" cap="none" normalizeH="0" baseline="0" dirty="0">
                          <a:ln>
                            <a:noFill/>
                          </a:ln>
                          <a:solidFill>
                            <a:schemeClr val="tx1"/>
                          </a:solidFill>
                          <a:effectLst/>
                          <a:latin typeface="Times New Roman" pitchFamily="18" charset="0"/>
                        </a:rPr>
                        <a:t>]</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tuk</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60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sval</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900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krev</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1400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100-200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mozek</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4"/>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š</a:t>
                      </a:r>
                      <a:r>
                        <a:rPr kumimoji="0" lang="en-US" sz="1800" b="0" i="0" u="none" strike="noStrike" cap="none" normalizeH="0" baseline="0" dirty="0">
                          <a:ln>
                            <a:noFill/>
                          </a:ln>
                          <a:solidFill>
                            <a:schemeClr val="tx1"/>
                          </a:solidFill>
                          <a:effectLst/>
                          <a:latin typeface="Times New Roman" pitchFamily="18" charset="0"/>
                        </a:rPr>
                        <a:t>ed</a:t>
                      </a:r>
                      <a:r>
                        <a:rPr kumimoji="0" lang="cs-CZ" sz="1800" b="0" i="0" u="none" strike="noStrike" cap="none" normalizeH="0" baseline="0" dirty="0">
                          <a:ln>
                            <a:noFill/>
                          </a:ln>
                          <a:solidFill>
                            <a:schemeClr val="tx1"/>
                          </a:solidFill>
                          <a:effectLst/>
                          <a:latin typeface="Times New Roman" pitchFamily="18" charset="0"/>
                        </a:rPr>
                        <a:t>á</a:t>
                      </a:r>
                      <a:r>
                        <a:rPr kumimoji="0" lang="en-US"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rPr>
                        <a:t>hmota</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950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bílá hmota</a:t>
                      </a: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600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80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2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mozkomíšní tekutina</a:t>
                      </a: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2000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204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ek 2">
            <a:extLst>
              <a:ext uri="{FF2B5EF4-FFF2-40B4-BE49-F238E27FC236}">
                <a16:creationId xmlns:a16="http://schemas.microsoft.com/office/drawing/2014/main" id="{4F72F598-D854-4942-B7F4-295C7A0D7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045" y="2122488"/>
            <a:ext cx="4495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B677D32D-0BD3-4FB1-BBD6-6161BF7BE3A9}"/>
              </a:ext>
            </a:extLst>
          </p:cNvPr>
          <p:cNvSpPr>
            <a:spLocks noGrp="1" noChangeArrowheads="1"/>
          </p:cNvSpPr>
          <p:nvPr>
            <p:ph type="title"/>
          </p:nvPr>
        </p:nvSpPr>
        <p:spPr bwMode="auto">
          <a:xfrm>
            <a:off x="510355" y="131873"/>
            <a:ext cx="8171190" cy="1079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resonanční tomografie (</a:t>
            </a:r>
            <a:r>
              <a:rPr lang="en-GB" altLang="cs-CZ" sz="3600" b="1" i="1" dirty="0"/>
              <a:t>Magnetic resonance imaging</a:t>
            </a:r>
            <a:r>
              <a:rPr lang="cs-CZ" altLang="cs-CZ" sz="3600" b="1" dirty="0"/>
              <a:t> - </a:t>
            </a:r>
            <a:r>
              <a:rPr lang="en-GB" altLang="cs-CZ" sz="3600" b="1" dirty="0"/>
              <a:t>MRI)</a:t>
            </a:r>
          </a:p>
        </p:txBody>
      </p:sp>
      <p:sp>
        <p:nvSpPr>
          <p:cNvPr id="34820" name="Rectangle 3">
            <a:extLst>
              <a:ext uri="{FF2B5EF4-FFF2-40B4-BE49-F238E27FC236}">
                <a16:creationId xmlns:a16="http://schemas.microsoft.com/office/drawing/2014/main" id="{82487C1B-2FE8-4C65-96DC-452AAAFB01B8}"/>
              </a:ext>
            </a:extLst>
          </p:cNvPr>
          <p:cNvSpPr>
            <a:spLocks noGrp="1" noChangeArrowheads="1"/>
          </p:cNvSpPr>
          <p:nvPr>
            <p:ph type="body" idx="1"/>
          </p:nvPr>
        </p:nvSpPr>
        <p:spPr bwMode="auto">
          <a:xfrm>
            <a:off x="2095501" y="1700214"/>
            <a:ext cx="4495801"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cs-CZ" altLang="cs-CZ" sz="2400" dirty="0"/>
              <a:t>Abychom mohli rozlišit signály z různých částí pacientova těla, používají se </a:t>
            </a:r>
            <a:r>
              <a:rPr lang="cs-CZ" altLang="cs-CZ" sz="2400" b="1" dirty="0"/>
              <a:t>gradientní cívky</a:t>
            </a:r>
            <a:r>
              <a:rPr lang="cs-CZ" altLang="cs-CZ" sz="2400" dirty="0"/>
              <a:t>, které prostorově mění velikost magnetického pole. Např. </a:t>
            </a:r>
            <a:r>
              <a:rPr lang="en-GB" altLang="cs-CZ" sz="2400" dirty="0"/>
              <a:t>gradient </a:t>
            </a:r>
            <a:r>
              <a:rPr lang="en-GB" altLang="cs-CZ" sz="2400" i="1" dirty="0"/>
              <a:t>B</a:t>
            </a:r>
            <a:r>
              <a:rPr lang="en-GB" altLang="cs-CZ" sz="2400" dirty="0"/>
              <a:t> </a:t>
            </a:r>
            <a:r>
              <a:rPr lang="cs-CZ" altLang="cs-CZ" sz="2400" dirty="0"/>
              <a:t>podél osy </a:t>
            </a:r>
            <a:r>
              <a:rPr lang="cs-CZ" altLang="cs-CZ" sz="2400" i="1" dirty="0"/>
              <a:t>z</a:t>
            </a:r>
            <a:r>
              <a:rPr lang="cs-CZ" altLang="cs-CZ" sz="2400" dirty="0"/>
              <a:t> nám umožňuje identifikovat signály přicházející z různých plátků (řezů) těla pacienta, které jsou kolmé k ose z</a:t>
            </a:r>
            <a:r>
              <a:rPr lang="en-GB" altLang="cs-CZ" sz="2400" dirty="0"/>
              <a:t>.</a:t>
            </a:r>
            <a:r>
              <a:rPr lang="cs-CZ" altLang="cs-CZ" sz="2400" dirty="0"/>
              <a:t> Podobně lze aplikovat gradienty v jiných směrech.</a:t>
            </a:r>
            <a:endParaRPr lang="en-GB" altLang="cs-CZ" sz="2400" dirty="0"/>
          </a:p>
        </p:txBody>
      </p:sp>
    </p:spTree>
    <p:extLst>
      <p:ext uri="{BB962C8B-B14F-4D97-AF65-F5344CB8AC3E}">
        <p14:creationId xmlns:p14="http://schemas.microsoft.com/office/powerpoint/2010/main" val="74811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FE99857-CAA9-48C3-BFC1-AF2D5E168475}"/>
              </a:ext>
            </a:extLst>
          </p:cNvPr>
          <p:cNvSpPr>
            <a:spLocks noGrp="1" noChangeArrowheads="1"/>
          </p:cNvSpPr>
          <p:nvPr>
            <p:ph type="title"/>
          </p:nvPr>
        </p:nvSpPr>
        <p:spPr bwMode="auto">
          <a:xfrm>
            <a:off x="749888" y="230790"/>
            <a:ext cx="8229600" cy="10582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resonanční tomografie (</a:t>
            </a:r>
            <a:r>
              <a:rPr lang="en-GB" altLang="cs-CZ" sz="3600" b="1" i="1" dirty="0"/>
              <a:t>Magnetic resonance imaging</a:t>
            </a:r>
            <a:r>
              <a:rPr lang="cs-CZ" altLang="cs-CZ" sz="3600" b="1" dirty="0"/>
              <a:t> - </a:t>
            </a:r>
            <a:r>
              <a:rPr lang="en-GB" altLang="cs-CZ" sz="3600" b="1" dirty="0"/>
              <a:t>MRI)</a:t>
            </a:r>
          </a:p>
        </p:txBody>
      </p:sp>
      <p:sp>
        <p:nvSpPr>
          <p:cNvPr id="36867" name="Rectangle 3">
            <a:extLst>
              <a:ext uri="{FF2B5EF4-FFF2-40B4-BE49-F238E27FC236}">
                <a16:creationId xmlns:a16="http://schemas.microsoft.com/office/drawing/2014/main" id="{703A5DF3-E247-4DDF-9EF0-456C84A0D74A}"/>
              </a:ext>
            </a:extLst>
          </p:cNvPr>
          <p:cNvSpPr>
            <a:spLocks noGrp="1" noChangeArrowheads="1"/>
          </p:cNvSpPr>
          <p:nvPr>
            <p:ph type="body" idx="1"/>
          </p:nvPr>
        </p:nvSpPr>
        <p:spPr bwMode="auto">
          <a:xfrm>
            <a:off x="2063750" y="2205038"/>
            <a:ext cx="800100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Char char="Ø"/>
            </a:pPr>
            <a:r>
              <a:rPr lang="cs-CZ" altLang="cs-CZ" dirty="0"/>
              <a:t>Výsledný obraz se získává podobným způsobem zpracování informace jako u </a:t>
            </a:r>
            <a:r>
              <a:rPr lang="en-GB" altLang="cs-CZ" dirty="0"/>
              <a:t>CT</a:t>
            </a:r>
            <a:r>
              <a:rPr lang="cs-CZ" altLang="cs-CZ" dirty="0"/>
              <a:t> (konkrétně Fourierovou transformací)</a:t>
            </a:r>
            <a:r>
              <a:rPr lang="en-GB" altLang="cs-CZ" dirty="0"/>
              <a:t>. </a:t>
            </a:r>
            <a:endParaRPr lang="cs-CZ" altLang="cs-CZ" dirty="0"/>
          </a:p>
          <a:p>
            <a:pPr eaLnBrk="1" hangingPunct="1">
              <a:lnSpc>
                <a:spcPct val="90000"/>
              </a:lnSpc>
              <a:buFont typeface="Wingdings" panose="05000000000000000000" pitchFamily="2" charset="2"/>
              <a:buChar char="Ø"/>
            </a:pPr>
            <a:endParaRPr lang="en-GB" altLang="cs-CZ" dirty="0"/>
          </a:p>
          <a:p>
            <a:pPr eaLnBrk="1" hangingPunct="1">
              <a:lnSpc>
                <a:spcPct val="90000"/>
              </a:lnSpc>
              <a:buFont typeface="Wingdings" panose="05000000000000000000" pitchFamily="2" charset="2"/>
              <a:buChar char="Ø"/>
            </a:pPr>
            <a:r>
              <a:rPr lang="cs-CZ" altLang="cs-CZ" dirty="0"/>
              <a:t>Můžeme zviditelnit místní rozdíly hustoty vodíkových jader (</a:t>
            </a:r>
            <a:r>
              <a:rPr lang="cs-CZ" altLang="cs-CZ" i="1" dirty="0"/>
              <a:t>proton </a:t>
            </a:r>
            <a:r>
              <a:rPr lang="cs-CZ" altLang="cs-CZ" i="1" dirty="0" err="1"/>
              <a:t>density</a:t>
            </a:r>
            <a:r>
              <a:rPr lang="cs-CZ" altLang="cs-CZ" i="1" dirty="0"/>
              <a:t> </a:t>
            </a:r>
            <a:r>
              <a:rPr lang="cs-CZ" altLang="cs-CZ" dirty="0"/>
              <a:t>- PD) nebo rozdíly v relaxačních časech (následující slide)</a:t>
            </a:r>
            <a:r>
              <a:rPr lang="en-GB" altLang="cs-CZ" dirty="0"/>
              <a:t>. </a:t>
            </a:r>
          </a:p>
        </p:txBody>
      </p:sp>
    </p:spTree>
    <p:extLst>
      <p:ext uri="{BB962C8B-B14F-4D97-AF65-F5344CB8AC3E}">
        <p14:creationId xmlns:p14="http://schemas.microsoft.com/office/powerpoint/2010/main" val="185865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36E066C-AD44-4B0F-96B2-D7923FC61B9D}"/>
              </a:ext>
            </a:extLst>
          </p:cNvPr>
          <p:cNvSpPr>
            <a:spLocks noGrp="1" noChangeArrowheads="1"/>
          </p:cNvSpPr>
          <p:nvPr>
            <p:ph type="title"/>
          </p:nvPr>
        </p:nvSpPr>
        <p:spPr bwMode="auto">
          <a:xfrm>
            <a:off x="1992313" y="476250"/>
            <a:ext cx="82296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Magnetická resonanční tomografie (</a:t>
            </a:r>
            <a:r>
              <a:rPr lang="en-GB" altLang="cs-CZ" sz="3600" b="1" i="1"/>
              <a:t>Magnetic resonance imaging</a:t>
            </a:r>
            <a:r>
              <a:rPr lang="cs-CZ" altLang="cs-CZ" sz="3600" b="1"/>
              <a:t> - </a:t>
            </a:r>
            <a:r>
              <a:rPr lang="en-GB" altLang="cs-CZ" sz="3600" b="1"/>
              <a:t>MRI)</a:t>
            </a:r>
          </a:p>
        </p:txBody>
      </p:sp>
      <p:pic>
        <p:nvPicPr>
          <p:cNvPr id="38915" name="Obrázek 4">
            <a:extLst>
              <a:ext uri="{FF2B5EF4-FFF2-40B4-BE49-F238E27FC236}">
                <a16:creationId xmlns:a16="http://schemas.microsoft.com/office/drawing/2014/main" id="{FC617954-15BC-4425-80C2-A15ED204F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941"/>
          <a:stretch>
            <a:fillRect/>
          </a:stretch>
        </p:blipFill>
        <p:spPr bwMode="auto">
          <a:xfrm>
            <a:off x="1493838"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87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Obrázek 4">
            <a:extLst>
              <a:ext uri="{FF2B5EF4-FFF2-40B4-BE49-F238E27FC236}">
                <a16:creationId xmlns:a16="http://schemas.microsoft.com/office/drawing/2014/main" id="{1A8B1D07-3572-4E3F-A0C9-7A423A107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140" y="2396112"/>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441ACF13-D33B-4571-BED4-D690BF4FF5D8}"/>
              </a:ext>
            </a:extLst>
          </p:cNvPr>
          <p:cNvSpPr>
            <a:spLocks noGrp="1" noChangeArrowheads="1"/>
          </p:cNvSpPr>
          <p:nvPr>
            <p:ph type="title"/>
          </p:nvPr>
        </p:nvSpPr>
        <p:spPr bwMode="auto">
          <a:xfrm>
            <a:off x="609600" y="274638"/>
            <a:ext cx="4687614" cy="8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Technické aspekty</a:t>
            </a:r>
          </a:p>
        </p:txBody>
      </p:sp>
      <p:sp>
        <p:nvSpPr>
          <p:cNvPr id="40964" name="Rectangle 3">
            <a:extLst>
              <a:ext uri="{FF2B5EF4-FFF2-40B4-BE49-F238E27FC236}">
                <a16:creationId xmlns:a16="http://schemas.microsoft.com/office/drawing/2014/main" id="{18A82DDD-3C42-4FBA-9DA8-0465B1B7D70C}"/>
              </a:ext>
            </a:extLst>
          </p:cNvPr>
          <p:cNvSpPr>
            <a:spLocks noGrp="1" noChangeArrowheads="1"/>
          </p:cNvSpPr>
          <p:nvPr>
            <p:ph type="body" idx="1"/>
          </p:nvPr>
        </p:nvSpPr>
        <p:spPr bwMode="auto">
          <a:xfrm>
            <a:off x="1100029" y="1038061"/>
            <a:ext cx="9552096" cy="1576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Až do hodnoty </a:t>
            </a:r>
            <a:r>
              <a:rPr lang="cs-CZ" altLang="cs-CZ" sz="2800" i="1" dirty="0"/>
              <a:t>B</a:t>
            </a:r>
            <a:r>
              <a:rPr lang="cs-CZ" altLang="cs-CZ" sz="2800" dirty="0"/>
              <a:t> =</a:t>
            </a:r>
            <a:r>
              <a:rPr lang="cs-CZ" altLang="cs-CZ" sz="2800" dirty="0">
                <a:cs typeface="Arial" panose="020B0604020202020204" pitchFamily="34" charset="0"/>
              </a:rPr>
              <a:t> </a:t>
            </a:r>
            <a:r>
              <a:rPr lang="cs-CZ" altLang="cs-CZ" sz="2800" dirty="0"/>
              <a:t>0,4 T lze použít obřích permanentních (kovových) magnetů (levný provoz, avšak nízké rozlišení kontrastu, nehomogenita pole, velká hmotnost).</a:t>
            </a:r>
            <a:r>
              <a:rPr lang="cs-CZ" altLang="cs-CZ" sz="2800" dirty="0">
                <a:solidFill>
                  <a:srgbClr val="FFFFCC"/>
                </a:solidFill>
              </a:rPr>
              <a:t> </a:t>
            </a:r>
          </a:p>
        </p:txBody>
      </p:sp>
      <p:pic>
        <p:nvPicPr>
          <p:cNvPr id="40965" name="Obrázek 2">
            <a:extLst>
              <a:ext uri="{FF2B5EF4-FFF2-40B4-BE49-F238E27FC236}">
                <a16:creationId xmlns:a16="http://schemas.microsoft.com/office/drawing/2014/main" id="{18135893-585E-41F9-B5E3-CA79A9E59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2482521"/>
            <a:ext cx="53244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83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5E76CF-66B9-4C35-A0D7-325EEE8079A1}"/>
              </a:ext>
            </a:extLst>
          </p:cNvPr>
          <p:cNvSpPr>
            <a:spLocks noGrp="1" noChangeArrowheads="1"/>
          </p:cNvSpPr>
          <p:nvPr>
            <p:ph type="title"/>
          </p:nvPr>
        </p:nvSpPr>
        <p:spPr bwMode="auto">
          <a:xfrm>
            <a:off x="609600" y="274638"/>
            <a:ext cx="5110480" cy="805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Technické aspekty</a:t>
            </a:r>
          </a:p>
        </p:txBody>
      </p:sp>
      <p:sp>
        <p:nvSpPr>
          <p:cNvPr id="43011" name="Rectangle 3">
            <a:extLst>
              <a:ext uri="{FF2B5EF4-FFF2-40B4-BE49-F238E27FC236}">
                <a16:creationId xmlns:a16="http://schemas.microsoft.com/office/drawing/2014/main" id="{A6CF51CD-BCDD-438B-B24B-0D79B3D3EDD9}"/>
              </a:ext>
            </a:extLst>
          </p:cNvPr>
          <p:cNvSpPr>
            <a:spLocks noGrp="1" noChangeArrowheads="1"/>
          </p:cNvSpPr>
          <p:nvPr>
            <p:ph type="body" idx="1"/>
          </p:nvPr>
        </p:nvSpPr>
        <p:spPr bwMode="auto">
          <a:xfrm>
            <a:off x="431800" y="1079978"/>
            <a:ext cx="10464800" cy="2731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Elektromagnety (</a:t>
            </a:r>
            <a:r>
              <a:rPr lang="cs-CZ" altLang="cs-CZ" sz="2800" dirty="0" err="1"/>
              <a:t>persistent</a:t>
            </a:r>
            <a:r>
              <a:rPr lang="cs-CZ" altLang="cs-CZ" sz="2800" dirty="0"/>
              <a:t>) (v provedení </a:t>
            </a:r>
            <a:r>
              <a:rPr lang="cs-CZ" altLang="cs-CZ" sz="2800" dirty="0" err="1"/>
              <a:t>solenoidním</a:t>
            </a:r>
            <a:r>
              <a:rPr lang="cs-CZ" altLang="cs-CZ" sz="2800" dirty="0"/>
              <a:t> (tomografickém) nebo </a:t>
            </a:r>
            <a:r>
              <a:rPr lang="cs-CZ" altLang="cs-CZ" sz="2800" dirty="0" err="1"/>
              <a:t>dipolárním</a:t>
            </a:r>
            <a:r>
              <a:rPr lang="cs-CZ" altLang="cs-CZ" sz="2800" dirty="0"/>
              <a:t> (otevřený systém)) poskytují silnější pole, avšak vyžadují velké množství elektrické energie = drahý provoz (představte si jako MR cívku zapojenou do elektrické zásuvky). </a:t>
            </a:r>
          </a:p>
        </p:txBody>
      </p:sp>
      <p:pic>
        <p:nvPicPr>
          <p:cNvPr id="43012" name="Obrázek 2" descr="Obsah obrázku objekt, podepsat&#10;&#10;Popis byl vytvořen automaticky">
            <a:extLst>
              <a:ext uri="{FF2B5EF4-FFF2-40B4-BE49-F238E27FC236}">
                <a16:creationId xmlns:a16="http://schemas.microsoft.com/office/drawing/2014/main" id="{052BADE4-6AEB-4F34-91C0-E280D70F3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161" y="2867025"/>
            <a:ext cx="396081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Obrázek 4" descr="Obsah obrázku exteriér, kreslení, hra&#10;&#10;Popis byl vytvořen automaticky">
            <a:extLst>
              <a:ext uri="{FF2B5EF4-FFF2-40B4-BE49-F238E27FC236}">
                <a16:creationId xmlns:a16="http://schemas.microsoft.com/office/drawing/2014/main" id="{F2CEE596-CB0E-431B-95D3-2EDC821B0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472" y="3316206"/>
            <a:ext cx="41719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12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EC43BB3-08DB-4DE8-A5D6-BA2618489C63}"/>
              </a:ext>
            </a:extLst>
          </p:cNvPr>
          <p:cNvSpPr>
            <a:spLocks noGrp="1" noChangeArrowheads="1"/>
          </p:cNvSpPr>
          <p:nvPr>
            <p:ph type="title"/>
          </p:nvPr>
        </p:nvSpPr>
        <p:spPr bwMode="auto">
          <a:xfrm>
            <a:off x="609600" y="274638"/>
            <a:ext cx="4683760" cy="700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Technické aspekty</a:t>
            </a:r>
          </a:p>
        </p:txBody>
      </p:sp>
      <p:sp>
        <p:nvSpPr>
          <p:cNvPr id="45059" name="Rectangle 3">
            <a:extLst>
              <a:ext uri="{FF2B5EF4-FFF2-40B4-BE49-F238E27FC236}">
                <a16:creationId xmlns:a16="http://schemas.microsoft.com/office/drawing/2014/main" id="{B2632D51-50E4-4C23-961F-40B045ADC8CE}"/>
              </a:ext>
            </a:extLst>
          </p:cNvPr>
          <p:cNvSpPr>
            <a:spLocks noGrp="1" noChangeArrowheads="1"/>
          </p:cNvSpPr>
          <p:nvPr>
            <p:ph type="body" idx="1"/>
          </p:nvPr>
        </p:nvSpPr>
        <p:spPr bwMode="auto">
          <a:xfrm>
            <a:off x="1310641" y="1111250"/>
            <a:ext cx="5689600"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800" dirty="0"/>
              <a:t>Nejlepší rozlišení kontrastu mají magnety se </a:t>
            </a:r>
            <a:r>
              <a:rPr lang="cs-CZ" altLang="cs-CZ" sz="2800" b="1" u="sng" dirty="0">
                <a:hlinkClick r:id="rId3">
                  <a:extLst>
                    <a:ext uri="{A12FA001-AC4F-418D-AE19-62706E023703}">
                      <ahyp:hlinkClr xmlns:ahyp="http://schemas.microsoft.com/office/drawing/2018/hyperlinkcolor" val="tx"/>
                    </a:ext>
                  </a:extLst>
                </a:hlinkClick>
              </a:rPr>
              <a:t>supravodivým</a:t>
            </a:r>
            <a:r>
              <a:rPr lang="cs-CZ" altLang="cs-CZ" sz="2800" b="1" dirty="0"/>
              <a:t> vinutím cívek</a:t>
            </a:r>
            <a:r>
              <a:rPr lang="cs-CZ" altLang="cs-CZ" sz="2800" dirty="0"/>
              <a:t>. Poskytují dnes magnetické pole až do hodnoty </a:t>
            </a:r>
            <a:r>
              <a:rPr lang="cs-CZ" altLang="cs-CZ" sz="2800" i="1" dirty="0"/>
              <a:t>B</a:t>
            </a:r>
            <a:r>
              <a:rPr lang="cs-CZ" altLang="cs-CZ" sz="2800" dirty="0"/>
              <a:t> = 10 T, avšak musejí být chlazeny kapalným heliem = vysoké pořizovací náklady, ale nižší provozní. V praxi používané hodnoty B se pohybují v rozmezí 1 – 3 T.</a:t>
            </a:r>
          </a:p>
        </p:txBody>
      </p:sp>
      <p:pic>
        <p:nvPicPr>
          <p:cNvPr id="45060" name="Obrázek 1">
            <a:extLst>
              <a:ext uri="{FF2B5EF4-FFF2-40B4-BE49-F238E27FC236}">
                <a16:creationId xmlns:a16="http://schemas.microsoft.com/office/drawing/2014/main" id="{9E62B987-2DEC-4719-B356-AAE4B78028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 r="45450"/>
          <a:stretch/>
        </p:blipFill>
        <p:spPr bwMode="auto">
          <a:xfrm>
            <a:off x="7531430" y="1190864"/>
            <a:ext cx="4050970" cy="419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1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2C72BA-23C1-4BDE-AE5A-A44B7DC9EB1D}"/>
              </a:ext>
            </a:extLst>
          </p:cNvPr>
          <p:cNvSpPr>
            <a:spLocks noGrp="1" noChangeArrowheads="1"/>
          </p:cNvSpPr>
          <p:nvPr>
            <p:ph type="title"/>
          </p:nvPr>
        </p:nvSpPr>
        <p:spPr bwMode="auto">
          <a:xfrm>
            <a:off x="1066800" y="274639"/>
            <a:ext cx="8362950" cy="706090"/>
          </a:xfrm>
          <a:noFill/>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8100" cmpd="dbl">
                <a:solidFill>
                  <a:schemeClr val="bg1"/>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rezonanční tomografie</a:t>
            </a:r>
            <a:endParaRPr lang="en-GB" altLang="cs-CZ" sz="3600" b="1" dirty="0"/>
          </a:p>
        </p:txBody>
      </p:sp>
      <p:sp>
        <p:nvSpPr>
          <p:cNvPr id="8195" name="Rectangle 3">
            <a:extLst>
              <a:ext uri="{FF2B5EF4-FFF2-40B4-BE49-F238E27FC236}">
                <a16:creationId xmlns:a16="http://schemas.microsoft.com/office/drawing/2014/main" id="{751E4422-E9C4-4983-A706-A2DED30BBFF5}"/>
              </a:ext>
            </a:extLst>
          </p:cNvPr>
          <p:cNvSpPr>
            <a:spLocks noGrp="1" noChangeArrowheads="1"/>
          </p:cNvSpPr>
          <p:nvPr>
            <p:ph type="body" idx="1"/>
          </p:nvPr>
        </p:nvSpPr>
        <p:spPr bwMode="auto">
          <a:xfrm>
            <a:off x="1450427" y="1089978"/>
            <a:ext cx="9291145" cy="4223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dirty="0"/>
              <a:t>Význačným rysem této zobrazovací metody je využití neionizujícího záření a z toho plynoucí absence genetického rizika</a:t>
            </a:r>
            <a:r>
              <a:rPr lang="en-GB" altLang="cs-CZ" dirty="0"/>
              <a:t>.</a:t>
            </a:r>
            <a:endParaRPr lang="cs-CZ" altLang="cs-CZ" dirty="0"/>
          </a:p>
          <a:p>
            <a:pPr eaLnBrk="1" hangingPunct="1">
              <a:lnSpc>
                <a:spcPct val="100000"/>
              </a:lnSpc>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cs-CZ" altLang="cs-CZ" dirty="0"/>
              <a:t>Magnetická rezonanční tomografie (</a:t>
            </a:r>
            <a:r>
              <a:rPr lang="en-GB" altLang="cs-CZ" i="1" dirty="0"/>
              <a:t>Magnetic resonance imaging</a:t>
            </a:r>
            <a:r>
              <a:rPr lang="cs-CZ" altLang="cs-CZ" dirty="0"/>
              <a:t> - </a:t>
            </a:r>
            <a:r>
              <a:rPr lang="en-GB" altLang="cs-CZ" dirty="0"/>
              <a:t>MRI)</a:t>
            </a:r>
            <a:r>
              <a:rPr lang="cs-CZ" altLang="cs-CZ" dirty="0"/>
              <a:t>, zkráceně magnetická rezonance,</a:t>
            </a:r>
            <a:r>
              <a:rPr lang="en-GB" altLang="cs-CZ" dirty="0"/>
              <a:t> </a:t>
            </a:r>
            <a:r>
              <a:rPr lang="cs-CZ" altLang="cs-CZ" dirty="0"/>
              <a:t>je jednou z nejpokročilejších zobrazovacích metod, která poskytuje jak morfologické, tak i fyziologické (funkční) informace. První </a:t>
            </a:r>
            <a:r>
              <a:rPr lang="en-GB" altLang="cs-CZ" dirty="0"/>
              <a:t>MR </a:t>
            </a:r>
            <a:r>
              <a:rPr lang="cs-CZ" altLang="cs-CZ" dirty="0"/>
              <a:t>tomogram</a:t>
            </a:r>
            <a:r>
              <a:rPr lang="en-GB" altLang="cs-CZ" dirty="0"/>
              <a:t> (</a:t>
            </a:r>
            <a:r>
              <a:rPr lang="cs-CZ" altLang="cs-CZ" dirty="0"/>
              <a:t>příčný řez hrudníkem</a:t>
            </a:r>
            <a:r>
              <a:rPr lang="en-GB" altLang="cs-CZ" dirty="0"/>
              <a:t>) </a:t>
            </a:r>
            <a:r>
              <a:rPr lang="cs-CZ" altLang="cs-CZ" dirty="0"/>
              <a:t>získal </a:t>
            </a:r>
            <a:r>
              <a:rPr lang="en-GB" altLang="cs-CZ" dirty="0"/>
              <a:t>R. </a:t>
            </a:r>
            <a:r>
              <a:rPr lang="en-GB" altLang="cs-CZ" dirty="0" err="1"/>
              <a:t>Damadian</a:t>
            </a:r>
            <a:r>
              <a:rPr lang="en-GB" altLang="cs-CZ" dirty="0"/>
              <a:t> </a:t>
            </a:r>
            <a:r>
              <a:rPr lang="cs-CZ" altLang="cs-CZ" dirty="0"/>
              <a:t>v r. </a:t>
            </a:r>
            <a:r>
              <a:rPr lang="en-GB" altLang="cs-CZ" dirty="0"/>
              <a:t>1977. </a:t>
            </a:r>
            <a:endParaRPr lang="cs-CZ" altLang="cs-CZ" dirty="0"/>
          </a:p>
        </p:txBody>
      </p:sp>
      <p:sp>
        <p:nvSpPr>
          <p:cNvPr id="5" name="Rectangle 43">
            <a:extLst>
              <a:ext uri="{FF2B5EF4-FFF2-40B4-BE49-F238E27FC236}">
                <a16:creationId xmlns:a16="http://schemas.microsoft.com/office/drawing/2014/main" id="{5E078620-F410-40DF-9124-DFC340447165}"/>
              </a:ext>
            </a:extLst>
          </p:cNvPr>
          <p:cNvSpPr>
            <a:spLocks noChangeArrowheads="1"/>
          </p:cNvSpPr>
          <p:nvPr/>
        </p:nvSpPr>
        <p:spPr bwMode="auto">
          <a:xfrm>
            <a:off x="1311349" y="5568862"/>
            <a:ext cx="9291145" cy="791815"/>
          </a:xfrm>
          <a:prstGeom prst="rect">
            <a:avLst/>
          </a:prstGeom>
          <a:noFill/>
          <a:ln>
            <a:noFill/>
          </a:ln>
          <a:effectLst/>
        </p:spPr>
        <p:txBody>
          <a:bodyPr anchor="ct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ctr" eaLnBrk="1" hangingPunct="1"/>
            <a:r>
              <a:rPr lang="cs-CZ" altLang="cs-CZ" sz="1400" dirty="0">
                <a:solidFill>
                  <a:srgbClr val="FF0000"/>
                </a:solidFill>
              </a:rPr>
              <a:t>Zdroje obrázků a různé připomínky najdete v komentářích jednotlivých snímků! Komentáře si zobrazíte např. jako „poznámky“ po změně zobrazení v PowerPointu. V textu je řada odkazů na velmi zajímavé dokumenty. Vzhledem k významu a složitosti této metody doporučujeme velmi pečlivé prostudování.</a:t>
            </a:r>
            <a:endParaRPr lang="en-GB" altLang="cs-CZ" sz="1400" b="0" dirty="0">
              <a:solidFill>
                <a:srgbClr val="FF0000"/>
              </a:solidFill>
            </a:endParaRPr>
          </a:p>
        </p:txBody>
      </p:sp>
    </p:spTree>
    <p:extLst>
      <p:ext uri="{BB962C8B-B14F-4D97-AF65-F5344CB8AC3E}">
        <p14:creationId xmlns:p14="http://schemas.microsoft.com/office/powerpoint/2010/main" val="370681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F138FAD-4A5E-4984-A9EE-8CA89DDEF3A7}"/>
              </a:ext>
            </a:extLst>
          </p:cNvPr>
          <p:cNvSpPr>
            <a:spLocks noGrp="1" noChangeArrowheads="1"/>
          </p:cNvSpPr>
          <p:nvPr>
            <p:ph type="title"/>
          </p:nvPr>
        </p:nvSpPr>
        <p:spPr bwMode="auto">
          <a:xfrm>
            <a:off x="609600" y="274638"/>
            <a:ext cx="4439920" cy="700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Technické aspekty</a:t>
            </a:r>
          </a:p>
        </p:txBody>
      </p:sp>
      <p:sp>
        <p:nvSpPr>
          <p:cNvPr id="47107" name="Rectangle 3">
            <a:extLst>
              <a:ext uri="{FF2B5EF4-FFF2-40B4-BE49-F238E27FC236}">
                <a16:creationId xmlns:a16="http://schemas.microsoft.com/office/drawing/2014/main" id="{4CC70E3F-3486-406D-9EB7-43EC0C964364}"/>
              </a:ext>
            </a:extLst>
          </p:cNvPr>
          <p:cNvSpPr>
            <a:spLocks noGrp="1" noChangeArrowheads="1"/>
          </p:cNvSpPr>
          <p:nvPr>
            <p:ph type="body" idx="1"/>
          </p:nvPr>
        </p:nvSpPr>
        <p:spPr bwMode="auto">
          <a:xfrm>
            <a:off x="853440" y="1052515"/>
            <a:ext cx="2529840" cy="827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Ø"/>
            </a:pPr>
            <a:r>
              <a:rPr lang="cs-CZ" altLang="cs-CZ" sz="2800" dirty="0">
                <a:solidFill>
                  <a:srgbClr val="CC3300"/>
                </a:solidFill>
              </a:rPr>
              <a:t>Gradienty</a:t>
            </a:r>
            <a:r>
              <a:rPr lang="cs-CZ" altLang="cs-CZ" sz="2800" dirty="0">
                <a:solidFill>
                  <a:srgbClr val="FFFFCC"/>
                </a:solidFill>
              </a:rPr>
              <a:t> </a:t>
            </a:r>
            <a:r>
              <a:rPr lang="cs-CZ" altLang="cs-CZ" sz="2800" dirty="0"/>
              <a:t>magnetického pole (řádově mT.m</a:t>
            </a:r>
            <a:r>
              <a:rPr lang="cs-CZ" altLang="cs-CZ" sz="2800" baseline="30000" dirty="0"/>
              <a:t>-1</a:t>
            </a:r>
            <a:r>
              <a:rPr lang="cs-CZ" altLang="cs-CZ" sz="2800" dirty="0"/>
              <a:t>) se získávají přídavnými cívkami. </a:t>
            </a:r>
          </a:p>
        </p:txBody>
      </p:sp>
      <p:pic>
        <p:nvPicPr>
          <p:cNvPr id="47108" name="Picture 2">
            <a:extLst>
              <a:ext uri="{FF2B5EF4-FFF2-40B4-BE49-F238E27FC236}">
                <a16:creationId xmlns:a16="http://schemas.microsoft.com/office/drawing/2014/main" id="{E47B9C36-75FE-4A1B-9ED6-6E3DE4309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120" y="884238"/>
            <a:ext cx="8065453" cy="584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6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DDEBF2-CFC1-479A-B9DB-85CD9F9536A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Technické aspekty</a:t>
            </a:r>
          </a:p>
        </p:txBody>
      </p:sp>
      <p:sp>
        <p:nvSpPr>
          <p:cNvPr id="49155" name="Rectangle 3">
            <a:extLst>
              <a:ext uri="{FF2B5EF4-FFF2-40B4-BE49-F238E27FC236}">
                <a16:creationId xmlns:a16="http://schemas.microsoft.com/office/drawing/2014/main" id="{FD90D9BA-6017-4517-900C-B1F62C4C359B}"/>
              </a:ext>
            </a:extLst>
          </p:cNvPr>
          <p:cNvSpPr>
            <a:spLocks noGrp="1" noChangeArrowheads="1"/>
          </p:cNvSpPr>
          <p:nvPr>
            <p:ph type="body" idx="1"/>
          </p:nvPr>
        </p:nvSpPr>
        <p:spPr bwMode="auto">
          <a:xfrm>
            <a:off x="609600" y="1052515"/>
            <a:ext cx="10373360" cy="9794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Ø"/>
            </a:pPr>
            <a:r>
              <a:rPr lang="cs-CZ" altLang="cs-CZ" sz="2800" dirty="0">
                <a:solidFill>
                  <a:srgbClr val="CC3300"/>
                </a:solidFill>
              </a:rPr>
              <a:t>Gradienty</a:t>
            </a:r>
            <a:r>
              <a:rPr lang="cs-CZ" altLang="cs-CZ" sz="2800" dirty="0">
                <a:solidFill>
                  <a:srgbClr val="FFFFCC"/>
                </a:solidFill>
              </a:rPr>
              <a:t> </a:t>
            </a:r>
            <a:r>
              <a:rPr lang="cs-CZ" altLang="cs-CZ" sz="2800" dirty="0"/>
              <a:t>magnetického pole (řádově mT.m</a:t>
            </a:r>
            <a:r>
              <a:rPr lang="cs-CZ" altLang="cs-CZ" sz="2800" baseline="30000" dirty="0"/>
              <a:t>-1</a:t>
            </a:r>
            <a:r>
              <a:rPr lang="cs-CZ" altLang="cs-CZ" sz="2800" dirty="0"/>
              <a:t>) se získávají přídavnými cívkami. </a:t>
            </a:r>
          </a:p>
        </p:txBody>
      </p:sp>
      <p:pic>
        <p:nvPicPr>
          <p:cNvPr id="49156" name="Picture 2">
            <a:extLst>
              <a:ext uri="{FF2B5EF4-FFF2-40B4-BE49-F238E27FC236}">
                <a16:creationId xmlns:a16="http://schemas.microsoft.com/office/drawing/2014/main" id="{8832A1D5-FC98-4D64-9399-51470A7C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87614"/>
            <a:ext cx="5359400"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2">
            <a:extLst>
              <a:ext uri="{FF2B5EF4-FFF2-40B4-BE49-F238E27FC236}">
                <a16:creationId xmlns:a16="http://schemas.microsoft.com/office/drawing/2014/main" id="{0EA514FF-7EDD-49B8-8F68-94120BDE9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988" y="1790700"/>
            <a:ext cx="3783012"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1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2BE16CA-3CBD-45D0-8C1C-7B294AE4F679}"/>
              </a:ext>
            </a:extLst>
          </p:cNvPr>
          <p:cNvSpPr>
            <a:spLocks noGrp="1" noChangeArrowheads="1"/>
          </p:cNvSpPr>
          <p:nvPr>
            <p:ph type="title"/>
          </p:nvPr>
        </p:nvSpPr>
        <p:spPr bwMode="auto">
          <a:xfrm>
            <a:off x="860427" y="373381"/>
            <a:ext cx="4920614"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a:t>
            </a:r>
            <a:r>
              <a:rPr lang="cs-CZ" altLang="cs-CZ" sz="3600" b="1" dirty="0"/>
              <a:t> a k</a:t>
            </a:r>
            <a:r>
              <a:rPr lang="en-GB" altLang="cs-CZ" sz="3600" b="1" dirty="0" err="1"/>
              <a:t>ontrast</a:t>
            </a:r>
            <a:r>
              <a:rPr lang="cs-CZ" altLang="cs-CZ" sz="3600" b="1" dirty="0"/>
              <a:t>ní látky</a:t>
            </a:r>
            <a:endParaRPr lang="en-GB" altLang="cs-CZ" sz="3600" b="1" dirty="0"/>
          </a:p>
        </p:txBody>
      </p:sp>
      <p:sp>
        <p:nvSpPr>
          <p:cNvPr id="51203" name="Rectangle 3">
            <a:extLst>
              <a:ext uri="{FF2B5EF4-FFF2-40B4-BE49-F238E27FC236}">
                <a16:creationId xmlns:a16="http://schemas.microsoft.com/office/drawing/2014/main" id="{1A5651C3-B9BA-4CB6-B7BE-C86AC3B40F59}"/>
              </a:ext>
            </a:extLst>
          </p:cNvPr>
          <p:cNvSpPr>
            <a:spLocks noGrp="1" noChangeArrowheads="1"/>
          </p:cNvSpPr>
          <p:nvPr>
            <p:ph type="body" idx="1"/>
          </p:nvPr>
        </p:nvSpPr>
        <p:spPr bwMode="auto">
          <a:xfrm>
            <a:off x="860427" y="1018066"/>
            <a:ext cx="10581955" cy="1401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400" dirty="0"/>
              <a:t>Některé paramagnetické atomy mohou zesílit signál. Z tohoto důvodu se používá jako kontrastní prostředek pro MRI např. </a:t>
            </a:r>
            <a:r>
              <a:rPr lang="cs-CZ" altLang="cs-CZ" sz="2400" b="1" dirty="0"/>
              <a:t>gadolinium</a:t>
            </a:r>
            <a:r>
              <a:rPr lang="cs-CZ" altLang="cs-CZ" sz="2400" dirty="0"/>
              <a:t>. Gadolinium je chemicky vázáno k vhodné látce, např. DTPA - </a:t>
            </a:r>
            <a:r>
              <a:rPr lang="cs-CZ" altLang="cs-CZ" sz="2400" dirty="0" err="1"/>
              <a:t>diethylén</a:t>
            </a:r>
            <a:r>
              <a:rPr lang="cs-CZ" altLang="cs-CZ" sz="2400" dirty="0"/>
              <a:t>-</a:t>
            </a:r>
            <a:r>
              <a:rPr lang="cs-CZ" altLang="cs-CZ" sz="2400" dirty="0" err="1"/>
              <a:t>triamino</a:t>
            </a:r>
            <a:r>
              <a:rPr lang="cs-CZ" altLang="cs-CZ" sz="2400" dirty="0"/>
              <a:t>-</a:t>
            </a:r>
            <a:r>
              <a:rPr lang="cs-CZ" altLang="cs-CZ" sz="2400" dirty="0" err="1"/>
              <a:t>penta</a:t>
            </a:r>
            <a:r>
              <a:rPr lang="cs-CZ" altLang="cs-CZ" sz="2400" dirty="0"/>
              <a:t>-octové kyselině.</a:t>
            </a:r>
          </a:p>
        </p:txBody>
      </p:sp>
      <p:pic>
        <p:nvPicPr>
          <p:cNvPr id="51204" name="Obrázek 2" descr="Obsah obrázku oblečení, fotka, nošení, pózování&#10;&#10;Popis byl vytvořen automaticky">
            <a:extLst>
              <a:ext uri="{FF2B5EF4-FFF2-40B4-BE49-F238E27FC236}">
                <a16:creationId xmlns:a16="http://schemas.microsoft.com/office/drawing/2014/main" id="{D74FAEC3-DD57-4527-BA48-22F58B544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1" y="2511819"/>
            <a:ext cx="669766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40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ECA3289-A2E6-40AE-B23F-2CAA5072B53C}"/>
              </a:ext>
            </a:extLst>
          </p:cNvPr>
          <p:cNvSpPr>
            <a:spLocks noGrp="1" noChangeArrowheads="1"/>
          </p:cNvSpPr>
          <p:nvPr>
            <p:ph type="title"/>
          </p:nvPr>
        </p:nvSpPr>
        <p:spPr bwMode="auto">
          <a:xfrm>
            <a:off x="1774827" y="476250"/>
            <a:ext cx="4554854"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a:t>
            </a:r>
            <a:r>
              <a:rPr lang="cs-CZ" altLang="cs-CZ" sz="3600" b="1" dirty="0"/>
              <a:t> - spektroskopie</a:t>
            </a:r>
            <a:endParaRPr lang="en-GB" altLang="cs-CZ" sz="3600" b="1" dirty="0"/>
          </a:p>
        </p:txBody>
      </p:sp>
      <p:sp>
        <p:nvSpPr>
          <p:cNvPr id="53251" name="Rectangle 3">
            <a:extLst>
              <a:ext uri="{FF2B5EF4-FFF2-40B4-BE49-F238E27FC236}">
                <a16:creationId xmlns:a16="http://schemas.microsoft.com/office/drawing/2014/main" id="{30D53303-AA0E-4F41-B946-14D1A04E7EF7}"/>
              </a:ext>
            </a:extLst>
          </p:cNvPr>
          <p:cNvSpPr>
            <a:spLocks noGrp="1" noChangeArrowheads="1"/>
          </p:cNvSpPr>
          <p:nvPr>
            <p:ph type="body" idx="1"/>
          </p:nvPr>
        </p:nvSpPr>
        <p:spPr bwMode="auto">
          <a:xfrm>
            <a:off x="1774825" y="1916115"/>
            <a:ext cx="8642350" cy="32809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Přesná hodnota </a:t>
            </a:r>
            <a:r>
              <a:rPr lang="cs-CZ" altLang="cs-CZ" sz="2400" dirty="0" err="1"/>
              <a:t>Larmorovy</a:t>
            </a:r>
            <a:r>
              <a:rPr lang="cs-CZ" altLang="cs-CZ" sz="2400" dirty="0"/>
              <a:t> frekvence se mírně mění (posunuje) podle polohy vodíku v molekule (tzv. chemický posun). Dobře měřitelné jsou například různé posuny pro vodík ve skupinách =CH- nebo -CH</a:t>
            </a:r>
            <a:r>
              <a:rPr lang="cs-CZ" altLang="cs-CZ" sz="2400" baseline="-25000" dirty="0"/>
              <a:t>2</a:t>
            </a:r>
            <a:r>
              <a:rPr lang="cs-CZ" altLang="cs-CZ" sz="2400" dirty="0"/>
              <a:t>-. Toto nám umožňuje identifikovat různé chemické změny </a:t>
            </a:r>
            <a:r>
              <a:rPr lang="cs-CZ" altLang="cs-CZ" sz="2400" dirty="0">
                <a:solidFill>
                  <a:srgbClr val="CC3300"/>
                </a:solidFill>
              </a:rPr>
              <a:t>in-</a:t>
            </a:r>
            <a:r>
              <a:rPr lang="cs-CZ" altLang="cs-CZ" sz="2400" dirty="0" err="1">
                <a:solidFill>
                  <a:srgbClr val="CC3300"/>
                </a:solidFill>
              </a:rPr>
              <a:t>vivo</a:t>
            </a:r>
            <a:r>
              <a:rPr lang="cs-CZ" altLang="cs-CZ" sz="2400" dirty="0">
                <a:solidFill>
                  <a:srgbClr val="FF9933"/>
                </a:solidFill>
              </a:rPr>
              <a:t> </a:t>
            </a:r>
            <a:r>
              <a:rPr lang="cs-CZ" altLang="cs-CZ" sz="2400" dirty="0"/>
              <a:t>pomocí </a:t>
            </a:r>
            <a:r>
              <a:rPr lang="cs-CZ" altLang="cs-CZ" sz="2400" dirty="0">
                <a:solidFill>
                  <a:srgbClr val="CC3300"/>
                </a:solidFill>
              </a:rPr>
              <a:t>NMR – spektroskopie </a:t>
            </a:r>
            <a:r>
              <a:rPr lang="cs-CZ" altLang="cs-CZ" sz="2400" dirty="0"/>
              <a:t>a pomoci při diferenciaci tumorů (následující snímek). Metoda má mimo oblast medicíny ohromný dopad na strukturní studie v organické chemii.</a:t>
            </a:r>
          </a:p>
        </p:txBody>
      </p:sp>
    </p:spTree>
    <p:extLst>
      <p:ext uri="{BB962C8B-B14F-4D97-AF65-F5344CB8AC3E}">
        <p14:creationId xmlns:p14="http://schemas.microsoft.com/office/powerpoint/2010/main" val="275663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Obrázek 3">
            <a:extLst>
              <a:ext uri="{FF2B5EF4-FFF2-40B4-BE49-F238E27FC236}">
                <a16:creationId xmlns:a16="http://schemas.microsoft.com/office/drawing/2014/main" id="{4ED8D03E-ABC1-47F7-865C-5665AEECE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9" y="0"/>
            <a:ext cx="766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81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3605460-B824-4D13-B53B-4EB91B32026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Bezpečnostní aspekty</a:t>
            </a:r>
            <a:endParaRPr lang="en-GB" altLang="cs-CZ" sz="3600" b="1"/>
          </a:p>
        </p:txBody>
      </p:sp>
      <p:sp>
        <p:nvSpPr>
          <p:cNvPr id="57347" name="Rectangle 3">
            <a:extLst>
              <a:ext uri="{FF2B5EF4-FFF2-40B4-BE49-F238E27FC236}">
                <a16:creationId xmlns:a16="http://schemas.microsoft.com/office/drawing/2014/main" id="{751E7AD0-153A-4454-B7DD-F15E69B80CF0}"/>
              </a:ext>
            </a:extLst>
          </p:cNvPr>
          <p:cNvSpPr>
            <a:spLocks noGrp="1" noChangeArrowheads="1"/>
          </p:cNvSpPr>
          <p:nvPr>
            <p:ph type="body" idx="1"/>
          </p:nvPr>
        </p:nvSpPr>
        <p:spPr bwMode="auto">
          <a:xfrm>
            <a:off x="863600" y="1417638"/>
            <a:ext cx="10505440" cy="508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Magnet může poškodit jiné </a:t>
            </a:r>
            <a:r>
              <a:rPr lang="cs-CZ" altLang="cs-CZ" sz="2400" dirty="0">
                <a:hlinkClick r:id="rId3"/>
              </a:rPr>
              <a:t>lékařské přístroje </a:t>
            </a:r>
            <a:r>
              <a:rPr lang="cs-CZ" altLang="cs-CZ" sz="2400" dirty="0"/>
              <a:t>nebo </a:t>
            </a:r>
            <a:r>
              <a:rPr lang="cs-CZ" altLang="cs-CZ" sz="2400" dirty="0">
                <a:hlinkClick r:id="rId4"/>
              </a:rPr>
              <a:t>ovlivnit jejich funkci</a:t>
            </a:r>
            <a:r>
              <a:rPr lang="en-GB" altLang="cs-CZ" sz="2400" dirty="0"/>
              <a:t>. </a:t>
            </a:r>
            <a:r>
              <a:rPr lang="cs-CZ" altLang="cs-CZ" sz="2400" dirty="0"/>
              <a:t>Proto je </a:t>
            </a:r>
            <a:r>
              <a:rPr lang="en-GB" altLang="cs-CZ" sz="2400" dirty="0"/>
              <a:t>MRI </a:t>
            </a:r>
            <a:r>
              <a:rPr lang="cs-CZ" altLang="cs-CZ" sz="2400" dirty="0"/>
              <a:t>přísně kontraindikováno u pacientů s nějakým elektronickým zařízením v těle</a:t>
            </a:r>
            <a:r>
              <a:rPr lang="en-GB" altLang="cs-CZ" sz="2400" dirty="0"/>
              <a:t> (</a:t>
            </a:r>
            <a:r>
              <a:rPr lang="cs-CZ" altLang="cs-CZ" sz="2400" dirty="0"/>
              <a:t>kardiostimulátory, kochleární implantáty aj. pokud nejsou vysloveně MR kompatibilní</a:t>
            </a:r>
            <a:r>
              <a:rPr lang="en-GB" altLang="cs-CZ" sz="2400" dirty="0"/>
              <a:t>)</a:t>
            </a:r>
          </a:p>
          <a:p>
            <a:pPr eaLnBrk="1" hangingPunct="1">
              <a:lnSpc>
                <a:spcPct val="100000"/>
              </a:lnSpc>
              <a:buFont typeface="Wingdings" panose="05000000000000000000" pitchFamily="2" charset="2"/>
              <a:buChar char="Ø"/>
            </a:pPr>
            <a:r>
              <a:rPr lang="cs-CZ" altLang="cs-CZ" sz="2400" dirty="0"/>
              <a:t>Železné předměty jsou silně přitahovány do </a:t>
            </a:r>
            <a:r>
              <a:rPr lang="cs-CZ" altLang="cs-CZ" sz="2400" dirty="0">
                <a:hlinkClick r:id="rId5"/>
              </a:rPr>
              <a:t>portálu přístroje</a:t>
            </a:r>
            <a:r>
              <a:rPr lang="en-GB" altLang="cs-CZ" sz="2400" dirty="0">
                <a:hlinkClick r:id="rId5"/>
              </a:rPr>
              <a:t> </a:t>
            </a:r>
            <a:r>
              <a:rPr lang="en-GB" altLang="cs-CZ" sz="2400" dirty="0"/>
              <a:t>– </a:t>
            </a:r>
            <a:r>
              <a:rPr lang="cs-CZ" altLang="cs-CZ" sz="2400" dirty="0"/>
              <a:t>mohou přístroj poškodit a způsobit zranění</a:t>
            </a:r>
            <a:r>
              <a:rPr lang="en-GB" altLang="cs-CZ" sz="2400" dirty="0"/>
              <a:t>. MRI </a:t>
            </a:r>
            <a:r>
              <a:rPr lang="cs-CZ" altLang="cs-CZ" sz="2400" dirty="0"/>
              <a:t>je přísně kontraindikováno u pacientů z jakýmikoliv železnými tělesy v těle </a:t>
            </a:r>
            <a:r>
              <a:rPr lang="en-GB" altLang="cs-CZ" sz="2400" dirty="0"/>
              <a:t>(</a:t>
            </a:r>
            <a:r>
              <a:rPr lang="cs-CZ" altLang="cs-CZ" sz="2400" dirty="0"/>
              <a:t>nekompatibilní </a:t>
            </a:r>
            <a:r>
              <a:rPr lang="en-GB" altLang="cs-CZ" sz="2400" dirty="0"/>
              <a:t>implant</a:t>
            </a:r>
            <a:r>
              <a:rPr lang="cs-CZ" altLang="cs-CZ" sz="2400" dirty="0" err="1"/>
              <a:t>áty</a:t>
            </a:r>
            <a:r>
              <a:rPr lang="en-GB" altLang="cs-CZ" sz="2400" dirty="0"/>
              <a:t>, </a:t>
            </a:r>
            <a:r>
              <a:rPr lang="cs-CZ" altLang="cs-CZ" sz="2400" dirty="0"/>
              <a:t>projektily, střepiny granátů aj.</a:t>
            </a:r>
            <a:r>
              <a:rPr lang="en-GB" altLang="cs-CZ" sz="2400" dirty="0"/>
              <a:t>)</a:t>
            </a:r>
          </a:p>
          <a:p>
            <a:pPr eaLnBrk="1" hangingPunct="1">
              <a:lnSpc>
                <a:spcPct val="100000"/>
              </a:lnSpc>
              <a:buFont typeface="Wingdings" panose="05000000000000000000" pitchFamily="2" charset="2"/>
              <a:buChar char="Ø"/>
            </a:pPr>
            <a:r>
              <a:rPr lang="en-GB" altLang="cs-CZ" sz="2400" dirty="0"/>
              <a:t>MRI </a:t>
            </a:r>
            <a:r>
              <a:rPr lang="cs-CZ" altLang="cs-CZ" sz="2400" dirty="0"/>
              <a:t>se nedoporučuje v prvním trimestru těhotenství</a:t>
            </a:r>
            <a:r>
              <a:rPr lang="en-GB" altLang="cs-CZ" sz="2400" dirty="0"/>
              <a:t>.</a:t>
            </a:r>
          </a:p>
          <a:p>
            <a:pPr eaLnBrk="1" hangingPunct="1">
              <a:lnSpc>
                <a:spcPct val="100000"/>
              </a:lnSpc>
              <a:buFont typeface="Wingdings" panose="05000000000000000000" pitchFamily="2" charset="2"/>
              <a:buChar char="Ø"/>
            </a:pPr>
            <a:r>
              <a:rPr lang="cs-CZ" altLang="cs-CZ" sz="2400" dirty="0"/>
              <a:t>Menší problémy mohou způsobovat jakékoliv kovy v těle nebo na povrchu těla</a:t>
            </a:r>
            <a:r>
              <a:rPr lang="en-GB" altLang="cs-CZ" sz="2400" dirty="0"/>
              <a:t> (</a:t>
            </a:r>
            <a:r>
              <a:rPr lang="cs-CZ" altLang="cs-CZ" sz="2400" dirty="0"/>
              <a:t>ohřev, svědění, artefakty v obraze</a:t>
            </a:r>
            <a:r>
              <a:rPr lang="en-GB" altLang="cs-CZ" sz="2400" dirty="0"/>
              <a:t>). </a:t>
            </a:r>
            <a:r>
              <a:rPr lang="cs-CZ" altLang="cs-CZ" sz="2400" dirty="0"/>
              <a:t>Například</a:t>
            </a:r>
            <a:r>
              <a:rPr lang="en-GB" altLang="cs-CZ" sz="2400" dirty="0"/>
              <a:t>: </a:t>
            </a:r>
            <a:r>
              <a:rPr lang="cs-CZ" altLang="cs-CZ" sz="2400" dirty="0"/>
              <a:t>šperky</a:t>
            </a:r>
            <a:r>
              <a:rPr lang="en-GB" altLang="cs-CZ" sz="2400" dirty="0"/>
              <a:t>, </a:t>
            </a:r>
            <a:r>
              <a:rPr lang="cs-CZ" altLang="cs-CZ" sz="2400" dirty="0"/>
              <a:t>některé maskary</a:t>
            </a:r>
            <a:r>
              <a:rPr lang="en-GB" altLang="cs-CZ" sz="2400" dirty="0"/>
              <a:t>, </a:t>
            </a:r>
            <a:r>
              <a:rPr lang="cs-CZ" altLang="cs-CZ" sz="2400" dirty="0"/>
              <a:t>stará tetování</a:t>
            </a:r>
            <a:r>
              <a:rPr lang="en-GB" altLang="cs-CZ" sz="2400" dirty="0"/>
              <a:t>, </a:t>
            </a:r>
            <a:r>
              <a:rPr lang="cs-CZ" altLang="cs-CZ" sz="2400" dirty="0">
                <a:hlinkClick r:id="rId6"/>
              </a:rPr>
              <a:t>zubní výplně</a:t>
            </a:r>
            <a:r>
              <a:rPr lang="en-GB" altLang="cs-CZ" sz="2400" dirty="0"/>
              <a:t>, </a:t>
            </a:r>
            <a:r>
              <a:rPr lang="cs-CZ" altLang="cs-CZ" sz="2400" dirty="0"/>
              <a:t>korunky a můstky</a:t>
            </a:r>
            <a:r>
              <a:rPr lang="en-GB" altLang="cs-CZ" sz="2400" dirty="0"/>
              <a:t>, </a:t>
            </a:r>
            <a:r>
              <a:rPr lang="en-GB" altLang="cs-CZ" sz="2400" dirty="0">
                <a:hlinkClick r:id="rId7"/>
              </a:rPr>
              <a:t>implant</a:t>
            </a:r>
            <a:r>
              <a:rPr lang="cs-CZ" altLang="cs-CZ" sz="2400" dirty="0" err="1">
                <a:hlinkClick r:id="rId7"/>
              </a:rPr>
              <a:t>áty</a:t>
            </a:r>
            <a:r>
              <a:rPr lang="cs-CZ" altLang="cs-CZ" sz="2400" dirty="0">
                <a:hlinkClick r:id="rId7"/>
              </a:rPr>
              <a:t> </a:t>
            </a:r>
            <a:r>
              <a:rPr lang="cs-CZ" altLang="cs-CZ" sz="2400" dirty="0"/>
              <a:t>aj.</a:t>
            </a:r>
            <a:r>
              <a:rPr lang="en-GB" altLang="cs-CZ" sz="2400" dirty="0"/>
              <a:t>)</a:t>
            </a:r>
          </a:p>
          <a:p>
            <a:pPr eaLnBrk="1" hangingPunct="1">
              <a:lnSpc>
                <a:spcPct val="100000"/>
              </a:lnSpc>
              <a:buFont typeface="Wingdings" panose="05000000000000000000" pitchFamily="2" charset="2"/>
              <a:buChar char="Ø"/>
            </a:pPr>
            <a:r>
              <a:rPr lang="cs-CZ" altLang="cs-CZ" sz="2400" dirty="0"/>
              <a:t>Někteří pacienti trpí úzkostí nebo jsou uvnitř přístroje neklidní</a:t>
            </a:r>
            <a:r>
              <a:rPr lang="en-GB" altLang="cs-CZ" sz="2400" dirty="0"/>
              <a:t>,</a:t>
            </a:r>
            <a:r>
              <a:rPr lang="cs-CZ" altLang="cs-CZ" sz="2400" dirty="0"/>
              <a:t> protože vyšetření doprovází značný hluk</a:t>
            </a:r>
            <a:r>
              <a:rPr lang="en-GB" altLang="cs-CZ" sz="2400" dirty="0"/>
              <a:t>. </a:t>
            </a:r>
            <a:r>
              <a:rPr lang="cs-CZ" altLang="cs-CZ" sz="2400" dirty="0"/>
              <a:t>Běžná je klaustrofobie</a:t>
            </a:r>
            <a:r>
              <a:rPr lang="en-GB" altLang="cs-CZ" sz="2400" dirty="0"/>
              <a:t>. </a:t>
            </a:r>
          </a:p>
        </p:txBody>
      </p:sp>
    </p:spTree>
    <p:extLst>
      <p:ext uri="{BB962C8B-B14F-4D97-AF65-F5344CB8AC3E}">
        <p14:creationId xmlns:p14="http://schemas.microsoft.com/office/powerpoint/2010/main" val="272125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B67A6E6-D6B2-4ACF-BC10-AC5B099293A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Důležité upozornění</a:t>
            </a:r>
            <a:endParaRPr lang="en-US" altLang="cs-CZ" sz="3600" b="1"/>
          </a:p>
        </p:txBody>
      </p:sp>
      <p:sp>
        <p:nvSpPr>
          <p:cNvPr id="59395" name="Rectangle 3">
            <a:extLst>
              <a:ext uri="{FF2B5EF4-FFF2-40B4-BE49-F238E27FC236}">
                <a16:creationId xmlns:a16="http://schemas.microsoft.com/office/drawing/2014/main" id="{71815B6F-65CB-4366-A54C-B1060DE15022}"/>
              </a:ext>
            </a:extLst>
          </p:cNvPr>
          <p:cNvSpPr>
            <a:spLocks noGrp="1" noChangeArrowheads="1"/>
          </p:cNvSpPr>
          <p:nvPr>
            <p:ph type="body" idx="1"/>
          </p:nvPr>
        </p:nvSpPr>
        <p:spPr bwMode="auto">
          <a:xfrm>
            <a:off x="1992313" y="2997201"/>
            <a:ext cx="8280400"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cs-CZ" altLang="cs-CZ" b="1" dirty="0"/>
              <a:t>Magnetické paměti</a:t>
            </a:r>
            <a:r>
              <a:rPr lang="en-US" altLang="cs-CZ" b="1" dirty="0"/>
              <a:t> (</a:t>
            </a:r>
            <a:r>
              <a:rPr lang="cs-CZ" altLang="cs-CZ" b="1" dirty="0"/>
              <a:t>např. kreditní karty, </a:t>
            </a:r>
            <a:r>
              <a:rPr lang="cs-CZ" altLang="cs-CZ" b="1" dirty="0" err="1"/>
              <a:t>flash</a:t>
            </a:r>
            <a:r>
              <a:rPr lang="cs-CZ" altLang="cs-CZ" b="1" dirty="0"/>
              <a:t> disky</a:t>
            </a:r>
            <a:r>
              <a:rPr lang="en-US" altLang="cs-CZ" b="1" dirty="0"/>
              <a:t>) </a:t>
            </a:r>
            <a:r>
              <a:rPr lang="cs-CZ" altLang="cs-CZ" b="1" dirty="0"/>
              <a:t>mohou být v blízkosti přístroje zničeny</a:t>
            </a:r>
            <a:r>
              <a:rPr lang="cs-CZ" altLang="cs-CZ" dirty="0"/>
              <a:t>.</a:t>
            </a:r>
            <a:endParaRPr lang="en-US" altLang="cs-CZ" dirty="0"/>
          </a:p>
        </p:txBody>
      </p:sp>
    </p:spTree>
    <p:extLst>
      <p:ext uri="{BB962C8B-B14F-4D97-AF65-F5344CB8AC3E}">
        <p14:creationId xmlns:p14="http://schemas.microsoft.com/office/powerpoint/2010/main" val="3427142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52A1D4D-6655-4BDB-B4F5-C7493E9C373A}"/>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cs-CZ" altLang="cs-CZ" sz="3600" b="1"/>
              <a:t>Přístroje pro MRI</a:t>
            </a:r>
          </a:p>
        </p:txBody>
      </p:sp>
      <p:pic>
        <p:nvPicPr>
          <p:cNvPr id="61443" name="Obrázek 6" descr="Obsah obrázku interiér, místnost, bílá, malé&#10;&#10;Popis byl vytvořen automaticky">
            <a:extLst>
              <a:ext uri="{FF2B5EF4-FFF2-40B4-BE49-F238E27FC236}">
                <a16:creationId xmlns:a16="http://schemas.microsoft.com/office/drawing/2014/main" id="{B09514BD-CF46-4B44-8188-1CFA7F805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9" y="965201"/>
            <a:ext cx="46513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Obrázek 4" descr="Obsah obrázku interiér, stůl, pracovní stůl, strop&#10;&#10;Popis byl vytvořen automaticky">
            <a:extLst>
              <a:ext uri="{FF2B5EF4-FFF2-40B4-BE49-F238E27FC236}">
                <a16:creationId xmlns:a16="http://schemas.microsoft.com/office/drawing/2014/main" id="{250BD245-1E26-4C6D-AB37-97F268C18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3348039"/>
            <a:ext cx="4697412"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06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5B4AAD04-05E0-41A1-B40B-27FB563E3E65}"/>
              </a:ext>
            </a:extLst>
          </p:cNvPr>
          <p:cNvSpPr>
            <a:spLocks noGrp="1" noChangeArrowheads="1"/>
          </p:cNvSpPr>
          <p:nvPr>
            <p:ph type="title"/>
          </p:nvPr>
        </p:nvSpPr>
        <p:spPr bwMode="auto">
          <a:xfrm>
            <a:off x="2135188" y="158751"/>
            <a:ext cx="8229600" cy="60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200" b="1">
                <a:solidFill>
                  <a:schemeClr val="tx1"/>
                </a:solidFill>
              </a:rPr>
              <a:t>Příčný řez mozkem</a:t>
            </a:r>
            <a:br>
              <a:rPr lang="cs-CZ" altLang="cs-CZ" sz="3200" b="1">
                <a:solidFill>
                  <a:schemeClr val="tx1"/>
                </a:solidFill>
              </a:rPr>
            </a:br>
            <a:br>
              <a:rPr lang="cs-CZ" altLang="cs-CZ" sz="3200" b="1">
                <a:solidFill>
                  <a:schemeClr val="tx1"/>
                </a:solidFill>
              </a:rPr>
            </a:br>
            <a:br>
              <a:rPr lang="cs-CZ" altLang="cs-CZ" sz="3200" b="1">
                <a:solidFill>
                  <a:schemeClr val="tx1"/>
                </a:solidFill>
              </a:rPr>
            </a:br>
            <a:r>
              <a:rPr lang="cs-CZ" altLang="cs-CZ" sz="3200" b="1">
                <a:solidFill>
                  <a:schemeClr val="tx1"/>
                </a:solidFill>
              </a:rPr>
              <a:t>     T1                      T2                      PD</a:t>
            </a:r>
            <a:endParaRPr lang="en-GB" altLang="cs-CZ" sz="2000">
              <a:solidFill>
                <a:schemeClr val="tx1"/>
              </a:solidFill>
            </a:endParaRPr>
          </a:p>
        </p:txBody>
      </p:sp>
      <p:pic>
        <p:nvPicPr>
          <p:cNvPr id="63491" name="Obrázek 3" descr="Obsah obrázku tenis, objekt, raketa, další&#10;&#10;Popis byl vytvořen automaticky">
            <a:extLst>
              <a:ext uri="{FF2B5EF4-FFF2-40B4-BE49-F238E27FC236}">
                <a16:creationId xmlns:a16="http://schemas.microsoft.com/office/drawing/2014/main" id="{86C0DA60-B74B-4C00-860A-1C48CE0F9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 r="-52"/>
          <a:stretch>
            <a:fillRect/>
          </a:stretch>
        </p:blipFill>
        <p:spPr bwMode="auto">
          <a:xfrm>
            <a:off x="1568450" y="2492375"/>
            <a:ext cx="90551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1B57CEE2-C61C-42E1-83D0-912437C7C058}"/>
              </a:ext>
            </a:extLst>
          </p:cNvPr>
          <p:cNvSpPr txBox="1"/>
          <p:nvPr/>
        </p:nvSpPr>
        <p:spPr>
          <a:xfrm>
            <a:off x="6312024" y="5949281"/>
            <a:ext cx="3168352" cy="461665"/>
          </a:xfrm>
          <a:prstGeom prst="rect">
            <a:avLst/>
          </a:prstGeom>
          <a:noFill/>
        </p:spPr>
        <p:txBody>
          <a:bodyPr wrap="square" rtlCol="0">
            <a:spAutoFit/>
          </a:bodyPr>
          <a:lstStyle/>
          <a:p>
            <a:r>
              <a:rPr lang="cs-CZ" sz="2400" dirty="0"/>
              <a:t>PD = proton </a:t>
            </a:r>
            <a:r>
              <a:rPr lang="cs-CZ" sz="2400" dirty="0" err="1"/>
              <a:t>density</a:t>
            </a:r>
            <a:endParaRPr lang="en-GB" sz="2400" dirty="0"/>
          </a:p>
        </p:txBody>
      </p:sp>
    </p:spTree>
    <p:extLst>
      <p:ext uri="{BB962C8B-B14F-4D97-AF65-F5344CB8AC3E}">
        <p14:creationId xmlns:p14="http://schemas.microsoft.com/office/powerpoint/2010/main" val="3615474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1B402ED-7B36-4651-B686-61A24ECEF2DB}"/>
              </a:ext>
            </a:extLst>
          </p:cNvPr>
          <p:cNvSpPr>
            <a:spLocks noGrp="1" noChangeArrowheads="1"/>
          </p:cNvSpPr>
          <p:nvPr>
            <p:ph type="title"/>
          </p:nvPr>
        </p:nvSpPr>
        <p:spPr bwMode="auto">
          <a:xfrm>
            <a:off x="609600" y="274638"/>
            <a:ext cx="10972800" cy="123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 – Angiogram</a:t>
            </a:r>
            <a:br>
              <a:rPr lang="cs-CZ" altLang="cs-CZ" sz="3600" b="1" dirty="0">
                <a:solidFill>
                  <a:schemeClr val="tx1"/>
                </a:solidFill>
              </a:rPr>
            </a:br>
            <a:r>
              <a:rPr lang="cs-CZ" altLang="cs-CZ" sz="3600" b="1" dirty="0">
                <a:solidFill>
                  <a:schemeClr val="tx1"/>
                </a:solidFill>
              </a:rPr>
              <a:t>         </a:t>
            </a:r>
            <a:r>
              <a:rPr lang="cs-CZ" altLang="cs-CZ" sz="1600" b="1" dirty="0">
                <a:solidFill>
                  <a:schemeClr val="tx1"/>
                </a:solidFill>
              </a:rPr>
              <a:t>bez kontrastní látky      			         s kontrastní látkou</a:t>
            </a:r>
            <a:endParaRPr lang="en-GB" altLang="cs-CZ" sz="3600" b="1" dirty="0">
              <a:solidFill>
                <a:schemeClr val="tx1"/>
              </a:solidFill>
            </a:endParaRPr>
          </a:p>
        </p:txBody>
      </p:sp>
      <p:pic>
        <p:nvPicPr>
          <p:cNvPr id="65539" name="Obrázek 3" descr="Obsah obrázku želva, vsedě, hledání, fotka&#10;&#10;Popis byl vytvořen automaticky">
            <a:extLst>
              <a:ext uri="{FF2B5EF4-FFF2-40B4-BE49-F238E27FC236}">
                <a16:creationId xmlns:a16="http://schemas.microsoft.com/office/drawing/2014/main" id="{7EC0E65C-F7C4-4083-8B16-41658D91B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264" y="1510030"/>
            <a:ext cx="4319588"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Obrázek 5" descr="Obsah obrázku tabule, hledání, stojící, černá&#10;&#10;Popis byl vytvořen automaticky">
            <a:extLst>
              <a:ext uri="{FF2B5EF4-FFF2-40B4-BE49-F238E27FC236}">
                <a16:creationId xmlns:a16="http://schemas.microsoft.com/office/drawing/2014/main" id="{EEEB04F7-A8C6-4074-8294-9B67ADB32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479" y="1505268"/>
            <a:ext cx="3767137"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63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76EF0E-8E65-4EC7-9A2F-EAB6FFAFC89B}"/>
              </a:ext>
            </a:extLst>
          </p:cNvPr>
          <p:cNvSpPr>
            <a:spLocks noGrp="1" noChangeArrowheads="1"/>
          </p:cNvSpPr>
          <p:nvPr>
            <p:ph type="title"/>
          </p:nvPr>
        </p:nvSpPr>
        <p:spPr bwMode="auto">
          <a:xfrm>
            <a:off x="1847850" y="274639"/>
            <a:ext cx="8351838"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Spin</a:t>
            </a:r>
          </a:p>
        </p:txBody>
      </p:sp>
      <p:sp>
        <p:nvSpPr>
          <p:cNvPr id="12291" name="Rectangle 3">
            <a:extLst>
              <a:ext uri="{FF2B5EF4-FFF2-40B4-BE49-F238E27FC236}">
                <a16:creationId xmlns:a16="http://schemas.microsoft.com/office/drawing/2014/main" id="{3B098AC0-FF1F-4345-8DCC-8BAB94461BE6}"/>
              </a:ext>
            </a:extLst>
          </p:cNvPr>
          <p:cNvSpPr>
            <a:spLocks noGrp="1" noChangeArrowheads="1"/>
          </p:cNvSpPr>
          <p:nvPr>
            <p:ph type="body" idx="1"/>
          </p:nvPr>
        </p:nvSpPr>
        <p:spPr bwMode="auto">
          <a:xfrm>
            <a:off x="1456267" y="1371600"/>
            <a:ext cx="8816447" cy="501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Char char="Ø"/>
            </a:pPr>
            <a:r>
              <a:rPr lang="en-GB" altLang="cs-CZ" dirty="0"/>
              <a:t>Spin </a:t>
            </a:r>
            <a:r>
              <a:rPr lang="cs-CZ" altLang="cs-CZ" dirty="0"/>
              <a:t>je specifickou vlastností subatomárních částic</a:t>
            </a:r>
            <a:r>
              <a:rPr lang="en-GB" altLang="cs-CZ" dirty="0"/>
              <a:t> (</a:t>
            </a:r>
            <a:r>
              <a:rPr lang="en-GB" altLang="cs-CZ" dirty="0" err="1"/>
              <a:t>ele</a:t>
            </a:r>
            <a:r>
              <a:rPr lang="cs-CZ" altLang="cs-CZ" dirty="0"/>
              <a:t>k</a:t>
            </a:r>
            <a:r>
              <a:rPr lang="en-GB" altLang="cs-CZ" dirty="0" err="1"/>
              <a:t>tron</a:t>
            </a:r>
            <a:r>
              <a:rPr lang="cs-CZ" altLang="cs-CZ" dirty="0"/>
              <a:t>ů</a:t>
            </a:r>
            <a:r>
              <a:rPr lang="en-GB" altLang="cs-CZ" dirty="0"/>
              <a:t>, proton</a:t>
            </a:r>
            <a:r>
              <a:rPr lang="cs-CZ" altLang="cs-CZ" dirty="0"/>
              <a:t>ů atd.</a:t>
            </a:r>
            <a:r>
              <a:rPr lang="en-GB" altLang="cs-CZ" dirty="0"/>
              <a:t>)</a:t>
            </a:r>
            <a:r>
              <a:rPr lang="cs-CZ" altLang="cs-CZ" dirty="0"/>
              <a:t>, stejně jako elektrický náboj a hmotnost. Spin vykazuje jisté zvláštní vlastnosti! </a:t>
            </a:r>
          </a:p>
          <a:p>
            <a:pPr eaLnBrk="1" hangingPunct="1">
              <a:lnSpc>
                <a:spcPct val="90000"/>
              </a:lnSpc>
              <a:buFont typeface="Wingdings" panose="05000000000000000000" pitchFamily="2" charset="2"/>
              <a:buChar char="Ø"/>
            </a:pPr>
            <a:r>
              <a:rPr lang="cs-CZ" altLang="cs-CZ" dirty="0"/>
              <a:t>Elektrony, protony a neutrony mají stejný spin, tj. ½.</a:t>
            </a:r>
          </a:p>
          <a:p>
            <a:pPr eaLnBrk="1" hangingPunct="1">
              <a:lnSpc>
                <a:spcPct val="90000"/>
              </a:lnSpc>
              <a:buFont typeface="Wingdings" panose="05000000000000000000" pitchFamily="2" charset="2"/>
              <a:buChar char="Ø"/>
            </a:pPr>
            <a:r>
              <a:rPr lang="cs-CZ" altLang="cs-CZ" dirty="0"/>
              <a:t>Páry částic téhož druhu (např. 2 elektrony nebo 2 protony nebo 2 neutrony) mohou mít celkový spin rovný nule. </a:t>
            </a:r>
          </a:p>
          <a:p>
            <a:pPr eaLnBrk="1" hangingPunct="1">
              <a:lnSpc>
                <a:spcPct val="90000"/>
              </a:lnSpc>
              <a:buFont typeface="Wingdings" panose="05000000000000000000" pitchFamily="2" charset="2"/>
              <a:buChar char="Ø"/>
            </a:pPr>
            <a:r>
              <a:rPr lang="cs-CZ" altLang="cs-CZ" dirty="0"/>
              <a:t>Částice, která mají nenulový spin, působí jako malé magnety (říkáme, že mají „magnetický moment“) a jejich energie je ovlivněna, když je umístíme do magnetického pole.</a:t>
            </a:r>
          </a:p>
        </p:txBody>
      </p:sp>
    </p:spTree>
    <p:extLst>
      <p:ext uri="{BB962C8B-B14F-4D97-AF65-F5344CB8AC3E}">
        <p14:creationId xmlns:p14="http://schemas.microsoft.com/office/powerpoint/2010/main" val="2942015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BE6B541-B11D-4E5D-ABCF-8872EE5C5DF2}"/>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cs-CZ" altLang="cs-CZ" sz="3600" b="1"/>
              <a:t>Sagitální T1 snímek krční páteře</a:t>
            </a:r>
          </a:p>
        </p:txBody>
      </p:sp>
      <p:pic>
        <p:nvPicPr>
          <p:cNvPr id="4" name="Obrázek 3" descr="Obsah obrázku osoba, muž, oblek, nošení&#10;&#10;Popis byl vytvořen automaticky">
            <a:extLst>
              <a:ext uri="{FF2B5EF4-FFF2-40B4-BE49-F238E27FC236}">
                <a16:creationId xmlns:a16="http://schemas.microsoft.com/office/drawing/2014/main" id="{2E08FEC5-44D2-479E-A57B-11DBC31AA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747" y="1052736"/>
            <a:ext cx="5648506" cy="5648506"/>
          </a:xfrm>
          <a:prstGeom prst="rect">
            <a:avLst/>
          </a:prstGeom>
        </p:spPr>
      </p:pic>
    </p:spTree>
    <p:extLst>
      <p:ext uri="{BB962C8B-B14F-4D97-AF65-F5344CB8AC3E}">
        <p14:creationId xmlns:p14="http://schemas.microsoft.com/office/powerpoint/2010/main" val="3439742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2DF691E-42C4-4643-B457-D4074C08EB2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err="1"/>
              <a:t>Sagit</a:t>
            </a:r>
            <a:r>
              <a:rPr lang="cs-CZ" altLang="cs-CZ" sz="3600" b="1" dirty="0" err="1"/>
              <a:t>ální</a:t>
            </a:r>
            <a:r>
              <a:rPr lang="cs-CZ" altLang="cs-CZ" sz="3600" b="1" dirty="0"/>
              <a:t> rovina kolenem</a:t>
            </a:r>
            <a:endParaRPr lang="en-GB" altLang="cs-CZ" sz="3600" b="1" dirty="0"/>
          </a:p>
        </p:txBody>
      </p:sp>
      <p:pic>
        <p:nvPicPr>
          <p:cNvPr id="69635" name="Obrázek 2" descr="Obsah obrázku osoba, nošení, muž, stojící&#10;&#10;Popis byl vytvořen automaticky">
            <a:extLst>
              <a:ext uri="{FF2B5EF4-FFF2-40B4-BE49-F238E27FC236}">
                <a16:creationId xmlns:a16="http://schemas.microsoft.com/office/drawing/2014/main" id="{68A445B0-6161-4087-94A5-17B51F60F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1417639"/>
            <a:ext cx="80962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82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Obrázek 2">
            <a:extLst>
              <a:ext uri="{FF2B5EF4-FFF2-40B4-BE49-F238E27FC236}">
                <a16:creationId xmlns:a16="http://schemas.microsoft.com/office/drawing/2014/main" id="{ACD45324-8083-47BD-B031-5BAF8338E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38350"/>
            <a:ext cx="9144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4F93BEDF-3679-47D4-83D3-4287AE35E7B1}"/>
              </a:ext>
            </a:extLst>
          </p:cNvPr>
          <p:cNvSpPr>
            <a:spLocks noGrp="1" noChangeArrowheads="1"/>
          </p:cNvSpPr>
          <p:nvPr>
            <p:ph type="title"/>
          </p:nvPr>
        </p:nvSpPr>
        <p:spPr bwMode="auto">
          <a:xfrm>
            <a:off x="198120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Příčná rovina játry</a:t>
            </a:r>
            <a:br>
              <a:rPr lang="cs-CZ" altLang="cs-CZ" sz="3600" b="1" dirty="0">
                <a:solidFill>
                  <a:schemeClr val="tx1"/>
                </a:solidFill>
              </a:rPr>
            </a:br>
            <a:br>
              <a:rPr lang="cs-CZ" altLang="cs-CZ" sz="3600" b="1" dirty="0">
                <a:solidFill>
                  <a:schemeClr val="tx1"/>
                </a:solidFill>
              </a:rPr>
            </a:br>
            <a:r>
              <a:rPr lang="cs-CZ" altLang="cs-CZ" sz="3600" b="1" dirty="0">
                <a:solidFill>
                  <a:schemeClr val="tx1"/>
                </a:solidFill>
              </a:rPr>
              <a:t>           T1                </a:t>
            </a:r>
            <a:r>
              <a:rPr lang="cs-CZ" altLang="cs-CZ" sz="3600" b="1" dirty="0" err="1">
                <a:solidFill>
                  <a:schemeClr val="tx1"/>
                </a:solidFill>
              </a:rPr>
              <a:t>T1</a:t>
            </a:r>
            <a:r>
              <a:rPr lang="cs-CZ" altLang="cs-CZ" sz="3600" b="1" dirty="0">
                <a:solidFill>
                  <a:schemeClr val="tx1"/>
                </a:solidFill>
              </a:rPr>
              <a:t> s potlačením tuku</a:t>
            </a:r>
            <a:endParaRPr lang="en-GB" altLang="cs-CZ" sz="3600" b="1" dirty="0">
              <a:solidFill>
                <a:schemeClr val="tx1"/>
              </a:solidFill>
            </a:endParaRPr>
          </a:p>
        </p:txBody>
      </p:sp>
    </p:spTree>
    <p:extLst>
      <p:ext uri="{BB962C8B-B14F-4D97-AF65-F5344CB8AC3E}">
        <p14:creationId xmlns:p14="http://schemas.microsoft.com/office/powerpoint/2010/main" val="278774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A651018-7E54-4C03-B995-4793B8501751}"/>
              </a:ext>
            </a:extLst>
          </p:cNvPr>
          <p:cNvSpPr>
            <a:spLocks noGrp="1" noChangeArrowheads="1"/>
          </p:cNvSpPr>
          <p:nvPr>
            <p:ph type="title"/>
          </p:nvPr>
        </p:nvSpPr>
        <p:spPr bwMode="auto">
          <a:xfrm>
            <a:off x="1981200" y="274639"/>
            <a:ext cx="7931150" cy="394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Série anglických lekcí k hlubšímu pochopení MRI</a:t>
            </a:r>
            <a:br>
              <a:rPr lang="cs-CZ" altLang="cs-CZ" sz="3600" b="1">
                <a:solidFill>
                  <a:schemeClr val="tx1"/>
                </a:solidFill>
              </a:rPr>
            </a:br>
            <a:br>
              <a:rPr lang="cs-CZ" altLang="cs-CZ" sz="3600" b="1">
                <a:solidFill>
                  <a:schemeClr val="tx1"/>
                </a:solidFill>
              </a:rPr>
            </a:br>
            <a:r>
              <a:rPr lang="cs-CZ" altLang="cs-CZ" sz="3600" b="1">
                <a:solidFill>
                  <a:schemeClr val="tx1"/>
                </a:solidFill>
              </a:rPr>
              <a:t>1. přednáška</a:t>
            </a:r>
            <a:br>
              <a:rPr lang="cs-CZ" altLang="cs-CZ" sz="3600" b="1">
                <a:solidFill>
                  <a:schemeClr val="tx1"/>
                </a:solidFill>
              </a:rPr>
            </a:br>
            <a:r>
              <a:rPr lang="cs-CZ" altLang="cs-CZ" sz="2800">
                <a:hlinkClick r:id="rId3"/>
              </a:rPr>
              <a:t>https://www.youtube.com/watch?v=Khn-azofAD4</a:t>
            </a:r>
            <a:br>
              <a:rPr lang="cs-CZ" altLang="cs-CZ" sz="3600"/>
            </a:br>
            <a:endParaRPr lang="en-GB" altLang="cs-CZ" sz="3600" b="1">
              <a:solidFill>
                <a:schemeClr val="tx1"/>
              </a:solidFill>
            </a:endParaRPr>
          </a:p>
        </p:txBody>
      </p:sp>
    </p:spTree>
    <p:extLst>
      <p:ext uri="{BB962C8B-B14F-4D97-AF65-F5344CB8AC3E}">
        <p14:creationId xmlns:p14="http://schemas.microsoft.com/office/powerpoint/2010/main" val="831835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6" name="Rectangle 6">
            <a:extLst>
              <a:ext uri="{FF2B5EF4-FFF2-40B4-BE49-F238E27FC236}">
                <a16:creationId xmlns:a16="http://schemas.microsoft.com/office/drawing/2014/main" id="{8B589FCD-0594-486F-8127-5CC8F8B8A719}"/>
              </a:ext>
            </a:extLst>
          </p:cNvPr>
          <p:cNvSpPr>
            <a:spLocks noChangeArrowheads="1"/>
          </p:cNvSpPr>
          <p:nvPr/>
        </p:nvSpPr>
        <p:spPr bwMode="auto">
          <a:xfrm rot="10800000">
            <a:off x="2348921" y="6097866"/>
            <a:ext cx="4519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cs-CZ" altLang="cs-CZ" sz="1800" dirty="0">
                <a:solidFill>
                  <a:schemeClr val="bg1"/>
                </a:solidFill>
              </a:rPr>
              <a:t>Poslední revize a ozvučení</a:t>
            </a:r>
            <a:r>
              <a:rPr lang="en-GB" altLang="cs-CZ" sz="1800" dirty="0">
                <a:solidFill>
                  <a:schemeClr val="bg1"/>
                </a:solidFill>
              </a:rPr>
              <a:t>: </a:t>
            </a:r>
            <a:r>
              <a:rPr lang="cs-CZ" altLang="cs-CZ" sz="1800" dirty="0">
                <a:solidFill>
                  <a:schemeClr val="bg1"/>
                </a:solidFill>
              </a:rPr>
              <a:t>duben 2020</a:t>
            </a:r>
          </a:p>
        </p:txBody>
      </p:sp>
      <p:sp>
        <p:nvSpPr>
          <p:cNvPr id="404488" name="Rectangle 8">
            <a:extLst>
              <a:ext uri="{FF2B5EF4-FFF2-40B4-BE49-F238E27FC236}">
                <a16:creationId xmlns:a16="http://schemas.microsoft.com/office/drawing/2014/main" id="{E185AB2D-C84E-420E-BB54-B51219EAD6D9}"/>
              </a:ext>
            </a:extLst>
          </p:cNvPr>
          <p:cNvSpPr>
            <a:spLocks noChangeArrowheads="1"/>
          </p:cNvSpPr>
          <p:nvPr/>
        </p:nvSpPr>
        <p:spPr bwMode="auto">
          <a:xfrm rot="-5400000">
            <a:off x="-321008" y="2669931"/>
            <a:ext cx="65401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2400" b="0" dirty="0">
                <a:solidFill>
                  <a:schemeClr val="tx2"/>
                </a:solidFill>
              </a:rPr>
              <a:t>Auto</a:t>
            </a:r>
            <a:r>
              <a:rPr lang="cs-CZ" altLang="cs-CZ" sz="2400" b="0" dirty="0" err="1">
                <a:solidFill>
                  <a:schemeClr val="tx2"/>
                </a:solidFill>
              </a:rPr>
              <a:t>ři</a:t>
            </a:r>
            <a:r>
              <a:rPr lang="en-GB" altLang="cs-CZ" sz="2400" b="0" dirty="0">
                <a:solidFill>
                  <a:schemeClr val="tx2"/>
                </a:solidFill>
              </a:rPr>
              <a:t>: </a:t>
            </a:r>
            <a:br>
              <a:rPr lang="en-GB" altLang="cs-CZ" sz="2400" b="0" dirty="0">
                <a:solidFill>
                  <a:srgbClr val="DDDDDD"/>
                </a:solidFill>
              </a:rPr>
            </a:br>
            <a:r>
              <a:rPr lang="cs-CZ" altLang="cs-CZ" sz="2400" b="0" dirty="0">
                <a:solidFill>
                  <a:schemeClr val="bg1"/>
                </a:solidFill>
              </a:rPr>
              <a:t>	</a:t>
            </a:r>
            <a:r>
              <a:rPr lang="en-GB" altLang="cs-CZ" sz="2400" dirty="0"/>
              <a:t>Vojtěch Mornstein</a:t>
            </a:r>
            <a:r>
              <a:rPr lang="cs-CZ" altLang="cs-CZ" sz="2400" dirty="0"/>
              <a:t>,</a:t>
            </a:r>
            <a:r>
              <a:rPr lang="en-GB" altLang="cs-CZ" sz="2400" dirty="0"/>
              <a:t> </a:t>
            </a:r>
            <a:r>
              <a:rPr lang="cs-CZ" altLang="cs-CZ" sz="2400" dirty="0"/>
              <a:t>Marek Dostál,</a:t>
            </a:r>
            <a:br>
              <a:rPr lang="en-GB" altLang="cs-CZ" sz="2400" dirty="0"/>
            </a:br>
            <a:r>
              <a:rPr lang="en-GB" altLang="cs-CZ" sz="2400" dirty="0"/>
              <a:t>Carmel J. Caruana</a:t>
            </a:r>
            <a:r>
              <a:rPr lang="cs-CZ" altLang="cs-CZ" sz="2400" dirty="0"/>
              <a:t>, Ivo Hrazdira, </a:t>
            </a:r>
          </a:p>
        </p:txBody>
      </p:sp>
      <p:sp>
        <p:nvSpPr>
          <p:cNvPr id="404490" name="Rectangle 10">
            <a:extLst>
              <a:ext uri="{FF2B5EF4-FFF2-40B4-BE49-F238E27FC236}">
                <a16:creationId xmlns:a16="http://schemas.microsoft.com/office/drawing/2014/main" id="{90A17F83-177C-4501-91C9-FD41F32792C0}"/>
              </a:ext>
            </a:extLst>
          </p:cNvPr>
          <p:cNvSpPr>
            <a:spLocks noChangeArrowheads="1"/>
          </p:cNvSpPr>
          <p:nvPr/>
        </p:nvSpPr>
        <p:spPr bwMode="auto">
          <a:xfrm>
            <a:off x="5339714" y="3270093"/>
            <a:ext cx="46983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cs-CZ" altLang="cs-CZ" sz="1800" dirty="0">
                <a:solidFill>
                  <a:schemeClr val="tx2"/>
                </a:solidFill>
              </a:rPr>
              <a:t>Poslední revize</a:t>
            </a:r>
            <a:r>
              <a:rPr lang="en-GB" altLang="cs-CZ" sz="1800" dirty="0">
                <a:solidFill>
                  <a:schemeClr val="tx2"/>
                </a:solidFill>
              </a:rPr>
              <a:t>: </a:t>
            </a:r>
            <a:r>
              <a:rPr lang="cs-CZ" altLang="cs-CZ" sz="1800" dirty="0">
                <a:solidFill>
                  <a:schemeClr val="tx2"/>
                </a:solidFill>
              </a:rPr>
              <a:t>duben </a:t>
            </a:r>
            <a:r>
              <a:rPr lang="en-GB" altLang="cs-CZ" sz="1800" dirty="0">
                <a:solidFill>
                  <a:schemeClr val="tx2"/>
                </a:solidFill>
              </a:rPr>
              <a:t>20</a:t>
            </a:r>
            <a:r>
              <a:rPr lang="cs-CZ" altLang="cs-CZ" sz="1800" dirty="0">
                <a:solidFill>
                  <a:schemeClr val="tx2"/>
                </a:solidFill>
              </a:rPr>
              <a:t>24</a:t>
            </a:r>
          </a:p>
        </p:txBody>
      </p:sp>
    </p:spTree>
    <p:extLst>
      <p:ext uri="{BB962C8B-B14F-4D97-AF65-F5344CB8AC3E}">
        <p14:creationId xmlns:p14="http://schemas.microsoft.com/office/powerpoint/2010/main" val="294727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04488"/>
                                        </p:tgtEl>
                                        <p:attrNameLst>
                                          <p:attrName>style.visibility</p:attrName>
                                        </p:attrNameLst>
                                      </p:cBhvr>
                                      <p:to>
                                        <p:strVal val="visible"/>
                                      </p:to>
                                    </p:set>
                                    <p:animEffect transition="in" filter="slide(fromBottom)">
                                      <p:cBhvr>
                                        <p:cTn id="7" dur="1000"/>
                                        <p:tgtEl>
                                          <p:spTgt spid="404488"/>
                                        </p:tgtEl>
                                      </p:cBhvr>
                                    </p:animEffect>
                                  </p:childTnLst>
                                </p:cTn>
                              </p:par>
                            </p:childTnLst>
                          </p:cTn>
                        </p:par>
                        <p:par>
                          <p:cTn id="8" fill="hold" nodeType="afterGroup">
                            <p:stCondLst>
                              <p:cond delay="1000"/>
                            </p:stCondLst>
                            <p:childTnLst>
                              <p:par>
                                <p:cTn id="9" presetID="12" presetClass="entr" presetSubtype="1" fill="hold" grpId="0" nodeType="afterEffect">
                                  <p:stCondLst>
                                    <p:cond delay="300"/>
                                  </p:stCondLst>
                                  <p:childTnLst>
                                    <p:set>
                                      <p:cBhvr>
                                        <p:cTn id="10" dur="1" fill="hold">
                                          <p:stCondLst>
                                            <p:cond delay="0"/>
                                          </p:stCondLst>
                                        </p:cTn>
                                        <p:tgtEl>
                                          <p:spTgt spid="404486"/>
                                        </p:tgtEl>
                                        <p:attrNameLst>
                                          <p:attrName>style.visibility</p:attrName>
                                        </p:attrNameLst>
                                      </p:cBhvr>
                                      <p:to>
                                        <p:strVal val="visible"/>
                                      </p:to>
                                    </p:set>
                                    <p:animEffect transition="in" filter="slide(fromTop)">
                                      <p:cBhvr>
                                        <p:cTn id="11" dur="500"/>
                                        <p:tgtEl>
                                          <p:spTgt spid="404486"/>
                                        </p:tgtEl>
                                      </p:cBhvr>
                                    </p:animEffect>
                                  </p:childTnLst>
                                </p:cTn>
                              </p:par>
                            </p:childTnLst>
                          </p:cTn>
                        </p:par>
                        <p:par>
                          <p:cTn id="12" fill="hold" nodeType="afterGroup">
                            <p:stCondLst>
                              <p:cond delay="1800"/>
                            </p:stCondLst>
                            <p:childTnLst>
                              <p:par>
                                <p:cTn id="13" presetID="12" presetClass="exit" presetSubtype="1" fill="hold" grpId="1" nodeType="afterEffect">
                                  <p:stCondLst>
                                    <p:cond delay="1000"/>
                                  </p:stCondLst>
                                  <p:childTnLst>
                                    <p:animEffect transition="out" filter="slide(fromTop)">
                                      <p:cBhvr>
                                        <p:cTn id="14" dur="1000"/>
                                        <p:tgtEl>
                                          <p:spTgt spid="404488"/>
                                        </p:tgtEl>
                                      </p:cBhvr>
                                    </p:animEffect>
                                    <p:set>
                                      <p:cBhvr>
                                        <p:cTn id="15" dur="1" fill="hold">
                                          <p:stCondLst>
                                            <p:cond delay="999"/>
                                          </p:stCondLst>
                                        </p:cTn>
                                        <p:tgtEl>
                                          <p:spTgt spid="404488"/>
                                        </p:tgtEl>
                                        <p:attrNameLst>
                                          <p:attrName>style.visibility</p:attrName>
                                        </p:attrNameLst>
                                      </p:cBhvr>
                                      <p:to>
                                        <p:strVal val="hidden"/>
                                      </p:to>
                                    </p:set>
                                  </p:childTnLst>
                                </p:cTn>
                              </p:par>
                            </p:childTnLst>
                          </p:cTn>
                        </p:par>
                        <p:par>
                          <p:cTn id="16" fill="hold" nodeType="afterGroup">
                            <p:stCondLst>
                              <p:cond delay="3800"/>
                            </p:stCondLst>
                            <p:childTnLst>
                              <p:par>
                                <p:cTn id="17" presetID="12" presetClass="exit" presetSubtype="1" fill="hold" grpId="1" nodeType="afterEffect">
                                  <p:stCondLst>
                                    <p:cond delay="200"/>
                                  </p:stCondLst>
                                  <p:childTnLst>
                                    <p:animEffect transition="out" filter="slide(fromTop)">
                                      <p:cBhvr>
                                        <p:cTn id="18" dur="500"/>
                                        <p:tgtEl>
                                          <p:spTgt spid="404486"/>
                                        </p:tgtEl>
                                      </p:cBhvr>
                                    </p:animEffect>
                                    <p:set>
                                      <p:cBhvr>
                                        <p:cTn id="19" dur="1" fill="hold">
                                          <p:stCondLst>
                                            <p:cond delay="499"/>
                                          </p:stCondLst>
                                        </p:cTn>
                                        <p:tgtEl>
                                          <p:spTgt spid="404486"/>
                                        </p:tgtEl>
                                        <p:attrNameLst>
                                          <p:attrName>style.visibility</p:attrName>
                                        </p:attrNameLst>
                                      </p:cBhvr>
                                      <p:to>
                                        <p:strVal val="hidden"/>
                                      </p:to>
                                    </p:set>
                                  </p:childTnLst>
                                </p:cTn>
                              </p:par>
                            </p:childTnLst>
                          </p:cTn>
                        </p:par>
                        <p:par>
                          <p:cTn id="20" fill="hold" nodeType="afterGroup">
                            <p:stCondLst>
                              <p:cond delay="4500"/>
                            </p:stCondLst>
                            <p:childTnLst>
                              <p:par>
                                <p:cTn id="21" presetID="12" presetClass="entr" presetSubtype="4" fill="hold" grpId="0" nodeType="afterEffect">
                                  <p:stCondLst>
                                    <p:cond delay="200"/>
                                  </p:stCondLst>
                                  <p:childTnLst>
                                    <p:set>
                                      <p:cBhvr>
                                        <p:cTn id="22" dur="1" fill="hold">
                                          <p:stCondLst>
                                            <p:cond delay="0"/>
                                          </p:stCondLst>
                                        </p:cTn>
                                        <p:tgtEl>
                                          <p:spTgt spid="404490"/>
                                        </p:tgtEl>
                                        <p:attrNameLst>
                                          <p:attrName>style.visibility</p:attrName>
                                        </p:attrNameLst>
                                      </p:cBhvr>
                                      <p:to>
                                        <p:strVal val="visible"/>
                                      </p:to>
                                    </p:set>
                                    <p:animEffect transition="in" filter="slide(fromBottom)">
                                      <p:cBhvr>
                                        <p:cTn id="23" dur="500"/>
                                        <p:tgtEl>
                                          <p:spTgt spid="40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p:bldP spid="404486" grpId="1"/>
      <p:bldP spid="404488" grpId="0"/>
      <p:bldP spid="404488" grpId="1"/>
      <p:bldP spid="4044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a:extLst>
              <a:ext uri="{FF2B5EF4-FFF2-40B4-BE49-F238E27FC236}">
                <a16:creationId xmlns:a16="http://schemas.microsoft.com/office/drawing/2014/main" id="{A45E9D34-233C-452A-A91E-376F5D6A108E}"/>
              </a:ext>
            </a:extLst>
          </p:cNvPr>
          <p:cNvGraphicFramePr>
            <a:graphicFrameLocks noChangeAspect="1"/>
          </p:cNvGraphicFramePr>
          <p:nvPr/>
        </p:nvGraphicFramePr>
        <p:xfrm>
          <a:off x="6096001" y="338139"/>
          <a:ext cx="4333875" cy="5786437"/>
        </p:xfrm>
        <a:graphic>
          <a:graphicData uri="http://schemas.openxmlformats.org/presentationml/2006/ole">
            <mc:AlternateContent xmlns:mc="http://schemas.openxmlformats.org/markup-compatibility/2006">
              <mc:Choice xmlns:v="urn:schemas-microsoft-com:vml" Requires="v">
                <p:oleObj name="Dokument" r:id="rId3" imgW="4578624" imgH="6108432" progId="Word.Document.8">
                  <p:embed/>
                </p:oleObj>
              </mc:Choice>
              <mc:Fallback>
                <p:oleObj name="Dokument" r:id="rId3" imgW="4578624" imgH="6108432" progId="Word.Document.8">
                  <p:embed/>
                  <p:pic>
                    <p:nvPicPr>
                      <p:cNvPr id="14338" name="Object 4">
                        <a:extLst>
                          <a:ext uri="{FF2B5EF4-FFF2-40B4-BE49-F238E27FC236}">
                            <a16:creationId xmlns:a16="http://schemas.microsoft.com/office/drawing/2014/main" id="{A45E9D34-233C-452A-A91E-376F5D6A1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38139"/>
                        <a:ext cx="4333875" cy="5786437"/>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2">
            <a:extLst>
              <a:ext uri="{FF2B5EF4-FFF2-40B4-BE49-F238E27FC236}">
                <a16:creationId xmlns:a16="http://schemas.microsoft.com/office/drawing/2014/main" id="{6707F241-C204-472E-9AA0-BB0A2466FBA7}"/>
              </a:ext>
            </a:extLst>
          </p:cNvPr>
          <p:cNvSpPr>
            <a:spLocks noGrp="1" noChangeArrowheads="1"/>
          </p:cNvSpPr>
          <p:nvPr>
            <p:ph type="title"/>
          </p:nvPr>
        </p:nvSpPr>
        <p:spPr bwMode="auto">
          <a:xfrm>
            <a:off x="806450" y="295806"/>
            <a:ext cx="5003800" cy="7371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200" b="1" dirty="0"/>
              <a:t>Celkový jaderný spin</a:t>
            </a:r>
            <a:r>
              <a:rPr lang="en-GB" altLang="cs-CZ" sz="3200" b="1" dirty="0"/>
              <a:t> (</a:t>
            </a:r>
            <a:r>
              <a:rPr lang="en-GB" altLang="cs-CZ" sz="3200" b="1" dirty="0">
                <a:latin typeface="Times New Roman" panose="02020603050405020304" pitchFamily="18" charset="0"/>
              </a:rPr>
              <a:t>I</a:t>
            </a:r>
            <a:r>
              <a:rPr lang="en-GB" altLang="cs-CZ" sz="3200" b="1" dirty="0"/>
              <a:t>)</a:t>
            </a:r>
          </a:p>
        </p:txBody>
      </p:sp>
      <p:sp>
        <p:nvSpPr>
          <p:cNvPr id="14340" name="Rectangle 3">
            <a:extLst>
              <a:ext uri="{FF2B5EF4-FFF2-40B4-BE49-F238E27FC236}">
                <a16:creationId xmlns:a16="http://schemas.microsoft.com/office/drawing/2014/main" id="{FCA42055-CD3C-4EE5-9BC8-6682305438E6}"/>
              </a:ext>
            </a:extLst>
          </p:cNvPr>
          <p:cNvSpPr>
            <a:spLocks noGrp="1" noChangeArrowheads="1"/>
          </p:cNvSpPr>
          <p:nvPr>
            <p:ph type="body" idx="1"/>
          </p:nvPr>
        </p:nvSpPr>
        <p:spPr bwMode="auto">
          <a:xfrm>
            <a:off x="1659467" y="1916113"/>
            <a:ext cx="4150783"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U</a:t>
            </a:r>
            <a:r>
              <a:rPr lang="en-GB" altLang="cs-CZ" sz="2400" dirty="0"/>
              <a:t> MRI </a:t>
            </a:r>
            <a:r>
              <a:rPr lang="cs-CZ" altLang="cs-CZ" sz="2400" dirty="0"/>
              <a:t>se zajímáme o </a:t>
            </a:r>
            <a:r>
              <a:rPr lang="cs-CZ" altLang="cs-CZ" sz="2400" dirty="0">
                <a:solidFill>
                  <a:srgbClr val="FF0000"/>
                </a:solidFill>
              </a:rPr>
              <a:t>spin JADER</a:t>
            </a:r>
            <a:endParaRPr lang="en-GB" altLang="cs-CZ" sz="2400" dirty="0">
              <a:solidFill>
                <a:srgbClr val="FF0000"/>
              </a:solidFill>
            </a:endParaRPr>
          </a:p>
          <a:p>
            <a:pPr eaLnBrk="1" hangingPunct="1">
              <a:lnSpc>
                <a:spcPct val="100000"/>
              </a:lnSpc>
              <a:buFont typeface="Wingdings" panose="05000000000000000000" pitchFamily="2" charset="2"/>
              <a:buChar char="Ø"/>
            </a:pPr>
            <a:r>
              <a:rPr lang="cs-CZ" altLang="cs-CZ" sz="2400" dirty="0"/>
              <a:t>V medicíně jsou za účelem získání anatomických nebo fyziologických informací využívány magnetické vlastnosti především lehkých jader nuklidů, jako je </a:t>
            </a:r>
            <a:r>
              <a:rPr lang="cs-CZ" altLang="cs-CZ" sz="2400" b="1" dirty="0"/>
              <a:t>vodík</a:t>
            </a:r>
            <a:r>
              <a:rPr lang="en-GB" altLang="cs-CZ" sz="2400" dirty="0"/>
              <a:t> </a:t>
            </a:r>
            <a:r>
              <a:rPr lang="en-GB" altLang="cs-CZ" sz="2400" baseline="30000" dirty="0"/>
              <a:t>1</a:t>
            </a:r>
            <a:r>
              <a:rPr lang="en-GB" altLang="cs-CZ" sz="2400" dirty="0"/>
              <a:t>H, </a:t>
            </a:r>
            <a:r>
              <a:rPr lang="cs-CZ" altLang="cs-CZ" sz="2400" dirty="0"/>
              <a:t>f</a:t>
            </a:r>
            <a:r>
              <a:rPr lang="en-GB" altLang="cs-CZ" sz="2400" dirty="0" err="1"/>
              <a:t>os</a:t>
            </a:r>
            <a:r>
              <a:rPr lang="cs-CZ" altLang="cs-CZ" sz="2400" dirty="0" err="1"/>
              <a:t>for</a:t>
            </a:r>
            <a:r>
              <a:rPr lang="en-GB" altLang="cs-CZ" sz="2400" dirty="0"/>
              <a:t> </a:t>
            </a:r>
            <a:r>
              <a:rPr lang="en-GB" altLang="cs-CZ" sz="2400" baseline="30000" dirty="0"/>
              <a:t>31</a:t>
            </a:r>
            <a:r>
              <a:rPr lang="en-GB" altLang="cs-CZ" sz="2400" dirty="0"/>
              <a:t>P, </a:t>
            </a:r>
            <a:r>
              <a:rPr lang="cs-CZ" altLang="cs-CZ" sz="2400" dirty="0"/>
              <a:t>uhlík</a:t>
            </a:r>
            <a:r>
              <a:rPr lang="en-GB" altLang="cs-CZ" sz="2400" dirty="0"/>
              <a:t> </a:t>
            </a:r>
            <a:r>
              <a:rPr lang="en-GB" altLang="cs-CZ" sz="2400" baseline="30000" dirty="0"/>
              <a:t>13</a:t>
            </a:r>
            <a:r>
              <a:rPr lang="en-GB" altLang="cs-CZ" sz="2400" dirty="0"/>
              <a:t>C, fluor </a:t>
            </a:r>
            <a:r>
              <a:rPr lang="en-GB" altLang="cs-CZ" sz="2400" baseline="30000" dirty="0"/>
              <a:t>19</a:t>
            </a:r>
            <a:r>
              <a:rPr lang="en-GB" altLang="cs-CZ" sz="2400" dirty="0"/>
              <a:t>F </a:t>
            </a:r>
            <a:r>
              <a:rPr lang="cs-CZ" altLang="cs-CZ" sz="2400" dirty="0"/>
              <a:t>nebo</a:t>
            </a:r>
            <a:r>
              <a:rPr lang="en-GB" altLang="cs-CZ" sz="2400" dirty="0"/>
              <a:t> sod</a:t>
            </a:r>
            <a:r>
              <a:rPr lang="cs-CZ" altLang="cs-CZ" sz="2400" dirty="0" err="1"/>
              <a:t>ík</a:t>
            </a:r>
            <a:r>
              <a:rPr lang="en-GB" altLang="cs-CZ" sz="2400" dirty="0"/>
              <a:t> </a:t>
            </a:r>
            <a:r>
              <a:rPr lang="en-GB" altLang="cs-CZ" sz="2400" baseline="30000" dirty="0"/>
              <a:t>23</a:t>
            </a:r>
            <a:r>
              <a:rPr lang="en-GB" altLang="cs-CZ" sz="2400" dirty="0"/>
              <a:t>Na. </a:t>
            </a:r>
          </a:p>
        </p:txBody>
      </p:sp>
    </p:spTree>
    <p:extLst>
      <p:ext uri="{BB962C8B-B14F-4D97-AF65-F5344CB8AC3E}">
        <p14:creationId xmlns:p14="http://schemas.microsoft.com/office/powerpoint/2010/main" val="415804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385364-A9CA-4744-B421-6E36D620ADBB}"/>
              </a:ext>
            </a:extLst>
          </p:cNvPr>
          <p:cNvSpPr>
            <a:spLocks noGrp="1" noChangeArrowheads="1"/>
          </p:cNvSpPr>
          <p:nvPr>
            <p:ph type="title"/>
          </p:nvPr>
        </p:nvSpPr>
        <p:spPr bwMode="auto">
          <a:xfrm>
            <a:off x="609600" y="274638"/>
            <a:ext cx="5291667" cy="834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Teoretický základ </a:t>
            </a:r>
            <a:r>
              <a:rPr lang="en-GB" altLang="cs-CZ" sz="3600" b="1" dirty="0">
                <a:solidFill>
                  <a:schemeClr val="accent1"/>
                </a:solidFill>
              </a:rPr>
              <a:t>MRI</a:t>
            </a:r>
          </a:p>
        </p:txBody>
      </p:sp>
      <p:sp>
        <p:nvSpPr>
          <p:cNvPr id="16387" name="Rectangle 3">
            <a:extLst>
              <a:ext uri="{FF2B5EF4-FFF2-40B4-BE49-F238E27FC236}">
                <a16:creationId xmlns:a16="http://schemas.microsoft.com/office/drawing/2014/main" id="{F3D9CABE-D95D-49B3-AE53-FB093181B934}"/>
              </a:ext>
            </a:extLst>
          </p:cNvPr>
          <p:cNvSpPr>
            <a:spLocks noGrp="1" noChangeArrowheads="1"/>
          </p:cNvSpPr>
          <p:nvPr>
            <p:ph type="body" idx="1"/>
          </p:nvPr>
        </p:nvSpPr>
        <p:spPr bwMode="auto">
          <a:xfrm>
            <a:off x="1919288" y="1557338"/>
            <a:ext cx="8153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buFont typeface="Wingdings" panose="05000000000000000000" pitchFamily="2" charset="2"/>
              <a:buChar char="Ø"/>
            </a:pPr>
            <a:r>
              <a:rPr lang="cs-CZ" altLang="cs-CZ" sz="2400" dirty="0"/>
              <a:t>Magnetický moment</a:t>
            </a:r>
            <a:r>
              <a:rPr lang="en-GB" altLang="cs-CZ" sz="2400" dirty="0"/>
              <a:t> </a:t>
            </a:r>
            <a:r>
              <a:rPr lang="cs-CZ" altLang="cs-CZ" sz="2400" dirty="0"/>
              <a:t>jádra</a:t>
            </a:r>
            <a:r>
              <a:rPr lang="en-GB" altLang="cs-CZ" sz="2400" dirty="0"/>
              <a:t> </a:t>
            </a:r>
            <a:r>
              <a:rPr lang="en-GB" altLang="cs-CZ" sz="2400" dirty="0">
                <a:latin typeface="Symbol" panose="05050102010706020507" pitchFamily="18" charset="2"/>
              </a:rPr>
              <a:t>m</a:t>
            </a:r>
            <a:r>
              <a:rPr lang="en-GB" altLang="cs-CZ" sz="2400" dirty="0"/>
              <a:t> </a:t>
            </a:r>
            <a:r>
              <a:rPr lang="cs-CZ" altLang="cs-CZ" sz="2400" dirty="0"/>
              <a:t>je VEKTOROVÁ veličina úměrná spinovému momentu hybnosti</a:t>
            </a:r>
            <a:r>
              <a:rPr lang="en-GB" altLang="cs-CZ" sz="2400" dirty="0"/>
              <a:t> </a:t>
            </a:r>
            <a:r>
              <a:rPr lang="en-GB" altLang="cs-CZ" sz="2400" i="1" dirty="0"/>
              <a:t>S</a:t>
            </a:r>
            <a:r>
              <a:rPr lang="cs-CZ" altLang="cs-CZ" sz="2400" dirty="0"/>
              <a:t>,</a:t>
            </a:r>
            <a:r>
              <a:rPr lang="en-GB" altLang="cs-CZ" sz="2400" dirty="0"/>
              <a:t> </a:t>
            </a:r>
            <a:r>
              <a:rPr lang="cs-CZ" altLang="cs-CZ" sz="2400" dirty="0"/>
              <a:t>který závisí na celkovém jaderném spinu </a:t>
            </a:r>
            <a:r>
              <a:rPr lang="en-GB" altLang="cs-CZ" sz="2400" i="1" dirty="0"/>
              <a:t>I</a:t>
            </a:r>
            <a:r>
              <a:rPr lang="en-GB" altLang="cs-CZ" sz="2400" dirty="0"/>
              <a:t>. (</a:t>
            </a:r>
            <a:r>
              <a:rPr lang="en-GB" altLang="cs-CZ" sz="2400" dirty="0">
                <a:latin typeface="Symbol" panose="05050102010706020507" pitchFamily="18" charset="2"/>
              </a:rPr>
              <a:t>m</a:t>
            </a:r>
            <a:r>
              <a:rPr lang="en-GB" altLang="cs-CZ" sz="2400" dirty="0"/>
              <a:t> = </a:t>
            </a:r>
            <a:r>
              <a:rPr lang="en-GB" altLang="cs-CZ" sz="2400" dirty="0" err="1">
                <a:latin typeface="Symbol" panose="05050102010706020507" pitchFamily="18" charset="2"/>
              </a:rPr>
              <a:t>g</a:t>
            </a:r>
            <a:r>
              <a:rPr lang="en-GB" altLang="cs-CZ" sz="2400" i="1" dirty="0" err="1"/>
              <a:t>S</a:t>
            </a:r>
            <a:r>
              <a:rPr lang="en-GB" altLang="cs-CZ" sz="2400" dirty="0"/>
              <a:t>,  </a:t>
            </a:r>
            <a:r>
              <a:rPr lang="en-GB" altLang="cs-CZ" sz="2400" dirty="0">
                <a:latin typeface="Symbol" panose="05050102010706020507" pitchFamily="18" charset="2"/>
              </a:rPr>
              <a:t>g</a:t>
            </a:r>
            <a:r>
              <a:rPr lang="en-GB" altLang="cs-CZ" sz="2400" dirty="0"/>
              <a:t> </a:t>
            </a:r>
            <a:r>
              <a:rPr lang="cs-CZ" altLang="cs-CZ" sz="2400" dirty="0"/>
              <a:t>je</a:t>
            </a:r>
            <a:r>
              <a:rPr lang="en-GB" altLang="cs-CZ" sz="2400" dirty="0">
                <a:solidFill>
                  <a:srgbClr val="FFFFCC"/>
                </a:solidFill>
              </a:rPr>
              <a:t> </a:t>
            </a:r>
            <a:r>
              <a:rPr lang="en-GB" altLang="cs-CZ" sz="2400" dirty="0">
                <a:solidFill>
                  <a:srgbClr val="CC3300"/>
                </a:solidFill>
              </a:rPr>
              <a:t>gyromagnetic</a:t>
            </a:r>
            <a:r>
              <a:rPr lang="cs-CZ" altLang="cs-CZ" sz="2400" dirty="0" err="1">
                <a:solidFill>
                  <a:srgbClr val="CC3300"/>
                </a:solidFill>
              </a:rPr>
              <a:t>ký</a:t>
            </a:r>
            <a:r>
              <a:rPr lang="cs-CZ" altLang="cs-CZ" sz="2400" dirty="0">
                <a:solidFill>
                  <a:srgbClr val="CC3300"/>
                </a:solidFill>
              </a:rPr>
              <a:t> poměr</a:t>
            </a:r>
            <a:r>
              <a:rPr lang="en-GB" altLang="cs-CZ" sz="2400" dirty="0"/>
              <a:t>)</a:t>
            </a:r>
            <a:r>
              <a:rPr lang="cs-CZ" altLang="cs-CZ" sz="2400" dirty="0"/>
              <a:t> </a:t>
            </a:r>
          </a:p>
          <a:p>
            <a:pPr>
              <a:lnSpc>
                <a:spcPct val="100000"/>
              </a:lnSpc>
              <a:buFont typeface="Wingdings" panose="05000000000000000000" pitchFamily="2" charset="2"/>
              <a:buChar char="Ø"/>
            </a:pPr>
            <a:endParaRPr lang="cs-CZ" altLang="cs-CZ" sz="2400" dirty="0"/>
          </a:p>
          <a:p>
            <a:pPr>
              <a:lnSpc>
                <a:spcPct val="100000"/>
              </a:lnSpc>
              <a:buFont typeface="Wingdings" panose="05000000000000000000" pitchFamily="2" charset="2"/>
              <a:buChar char="Ø"/>
            </a:pPr>
            <a:r>
              <a:rPr lang="cs-CZ" altLang="cs-CZ" sz="2400" dirty="0"/>
              <a:t>Za nepřítomnosti vnějšího magnetického pole mají magnetické momenty jader všechny možné</a:t>
            </a:r>
            <a:r>
              <a:rPr lang="en-GB" altLang="cs-CZ" sz="2400" dirty="0"/>
              <a:t> (</a:t>
            </a:r>
            <a:r>
              <a:rPr lang="cs-CZ" altLang="cs-CZ" sz="2400" dirty="0"/>
              <a:t>náhodné</a:t>
            </a:r>
            <a:r>
              <a:rPr lang="en-GB" altLang="cs-CZ" sz="2400" dirty="0"/>
              <a:t>) </a:t>
            </a:r>
            <a:r>
              <a:rPr lang="cs-CZ" altLang="cs-CZ" sz="2400" dirty="0"/>
              <a:t>směry, což vede k tomu, že</a:t>
            </a:r>
            <a:r>
              <a:rPr lang="en-GB" altLang="cs-CZ" sz="2400" dirty="0"/>
              <a:t>:</a:t>
            </a:r>
            <a:endParaRPr lang="cs-CZ" altLang="cs-CZ" sz="2400" dirty="0"/>
          </a:p>
          <a:p>
            <a:pPr lvl="1" eaLnBrk="1" hangingPunct="1">
              <a:lnSpc>
                <a:spcPct val="100000"/>
              </a:lnSpc>
            </a:pPr>
            <a:r>
              <a:rPr lang="cs-CZ" altLang="cs-CZ" sz="2400" dirty="0"/>
              <a:t>Vektorový součet magnetických momentů jader v jednotkovém objemu látky, tj. </a:t>
            </a:r>
            <a:r>
              <a:rPr lang="cs-CZ" altLang="cs-CZ" sz="2400" dirty="0">
                <a:solidFill>
                  <a:srgbClr val="CC3300"/>
                </a:solidFill>
              </a:rPr>
              <a:t>vektor magnetizace</a:t>
            </a:r>
            <a:r>
              <a:rPr lang="en-GB" altLang="cs-CZ" sz="2400" dirty="0"/>
              <a:t>, </a:t>
            </a:r>
            <a:r>
              <a:rPr lang="cs-CZ" altLang="cs-CZ" sz="2400" dirty="0"/>
              <a:t>je roven </a:t>
            </a:r>
            <a:r>
              <a:rPr lang="cs-CZ" altLang="cs-CZ" sz="2400" dirty="0">
                <a:solidFill>
                  <a:srgbClr val="CC3300"/>
                </a:solidFill>
              </a:rPr>
              <a:t>nule.</a:t>
            </a:r>
            <a:endParaRPr lang="en-GB" altLang="cs-CZ" sz="2400" dirty="0">
              <a:solidFill>
                <a:srgbClr val="CC3300"/>
              </a:solidFill>
            </a:endParaRPr>
          </a:p>
          <a:p>
            <a:pPr lvl="1" eaLnBrk="1" hangingPunct="1">
              <a:lnSpc>
                <a:spcPct val="100000"/>
              </a:lnSpc>
            </a:pPr>
            <a:r>
              <a:rPr lang="cs-CZ" altLang="cs-CZ" sz="2400" dirty="0"/>
              <a:t>Energie všech jader je stejná.</a:t>
            </a:r>
            <a:endParaRPr lang="en-GB" altLang="cs-CZ" sz="2400" dirty="0"/>
          </a:p>
        </p:txBody>
      </p:sp>
    </p:spTree>
    <p:extLst>
      <p:ext uri="{BB962C8B-B14F-4D97-AF65-F5344CB8AC3E}">
        <p14:creationId xmlns:p14="http://schemas.microsoft.com/office/powerpoint/2010/main" val="290098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3E15C6-C2F4-4BAE-8264-B684900A4011}"/>
              </a:ext>
            </a:extLst>
          </p:cNvPr>
          <p:cNvSpPr>
            <a:spLocks noGrp="1" noChangeArrowheads="1"/>
          </p:cNvSpPr>
          <p:nvPr>
            <p:ph type="title"/>
          </p:nvPr>
        </p:nvSpPr>
        <p:spPr bwMode="auto">
          <a:xfrm>
            <a:off x="948267" y="188914"/>
            <a:ext cx="9540347" cy="113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Jádra vodíku v homogenním magnetickém poli o indukci B</a:t>
            </a:r>
            <a:endParaRPr lang="en-GB" altLang="cs-CZ" sz="3600" b="1" dirty="0"/>
          </a:p>
        </p:txBody>
      </p:sp>
      <p:sp>
        <p:nvSpPr>
          <p:cNvPr id="18435" name="Rectangle 3">
            <a:extLst>
              <a:ext uri="{FF2B5EF4-FFF2-40B4-BE49-F238E27FC236}">
                <a16:creationId xmlns:a16="http://schemas.microsoft.com/office/drawing/2014/main" id="{3254FE6C-B49D-4252-A8A8-F9D79B37DCED}"/>
              </a:ext>
            </a:extLst>
          </p:cNvPr>
          <p:cNvSpPr>
            <a:spLocks noGrp="1" noChangeArrowheads="1"/>
          </p:cNvSpPr>
          <p:nvPr>
            <p:ph type="body" idx="1"/>
          </p:nvPr>
        </p:nvSpPr>
        <p:spPr bwMode="auto">
          <a:xfrm>
            <a:off x="1312333" y="1628775"/>
            <a:ext cx="8920692"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500" dirty="0"/>
              <a:t>Jestliže jádra </a:t>
            </a:r>
            <a:r>
              <a:rPr lang="cs-CZ" altLang="cs-CZ" sz="2500" i="1" dirty="0"/>
              <a:t>vodíku</a:t>
            </a:r>
            <a:r>
              <a:rPr lang="cs-CZ" altLang="cs-CZ" sz="2500" dirty="0"/>
              <a:t> umístíme do homogenního silného magnetického pole o magnetické indukci B</a:t>
            </a:r>
            <a:r>
              <a:rPr lang="en-GB" altLang="cs-CZ" sz="2500" dirty="0"/>
              <a:t>: </a:t>
            </a:r>
            <a:endParaRPr lang="cs-CZ" altLang="cs-CZ" sz="2500" dirty="0"/>
          </a:p>
          <a:p>
            <a:pPr eaLnBrk="1" hangingPunct="1">
              <a:lnSpc>
                <a:spcPct val="100000"/>
              </a:lnSpc>
              <a:buFont typeface="Wingdings" panose="05000000000000000000" pitchFamily="2" charset="2"/>
              <a:buNone/>
            </a:pPr>
            <a:endParaRPr lang="en-GB" altLang="cs-CZ" sz="2500" dirty="0"/>
          </a:p>
          <a:p>
            <a:pPr lvl="1" eaLnBrk="1" hangingPunct="1">
              <a:lnSpc>
                <a:spcPct val="100000"/>
              </a:lnSpc>
            </a:pPr>
            <a:r>
              <a:rPr lang="cs-CZ" altLang="cs-CZ" sz="2100" dirty="0"/>
              <a:t>Jejich individuální magnetické momenty začnou vykonávat </a:t>
            </a:r>
            <a:r>
              <a:rPr lang="cs-CZ" altLang="cs-CZ" sz="2100" dirty="0">
                <a:hlinkClick r:id="rId3"/>
              </a:rPr>
              <a:t>precesní pohyb </a:t>
            </a:r>
            <a:r>
              <a:rPr lang="cs-CZ" altLang="cs-CZ" sz="2100" dirty="0"/>
              <a:t>s osou rovnoběžnou se směrem vektoru B a zorientují se buď ve směru stejném jako vektor B nebo opačném. </a:t>
            </a:r>
            <a:r>
              <a:rPr lang="en-GB" altLang="cs-CZ" sz="2100" dirty="0"/>
              <a:t> </a:t>
            </a:r>
            <a:r>
              <a:rPr lang="cs-CZ" altLang="cs-CZ" sz="2100" dirty="0"/>
              <a:t>Proto získávají pouze dvě možné hodnoty energie (vyšší a nižší energetický stav – při orientaci magnetického momentu ve směru nebo proti směru vnějšího pole</a:t>
            </a:r>
            <a:r>
              <a:rPr lang="en-GB" altLang="cs-CZ" sz="2100" dirty="0"/>
              <a:t>).</a:t>
            </a:r>
          </a:p>
          <a:p>
            <a:pPr lvl="1" eaLnBrk="1" hangingPunct="1">
              <a:lnSpc>
                <a:spcPct val="100000"/>
              </a:lnSpc>
            </a:pPr>
            <a:r>
              <a:rPr lang="cs-CZ" altLang="cs-CZ" sz="2100" dirty="0"/>
              <a:t>Úhlová frekvence tohoto precesního pohybu se nazývá </a:t>
            </a:r>
            <a:r>
              <a:rPr lang="en-GB" altLang="cs-CZ" sz="2100" dirty="0">
                <a:solidFill>
                  <a:srgbClr val="CC3300"/>
                </a:solidFill>
              </a:rPr>
              <a:t>Larmor</a:t>
            </a:r>
            <a:r>
              <a:rPr lang="cs-CZ" altLang="cs-CZ" sz="2100" dirty="0">
                <a:solidFill>
                  <a:srgbClr val="CC3300"/>
                </a:solidFill>
              </a:rPr>
              <a:t>ova úhlová frekvence</a:t>
            </a:r>
            <a:r>
              <a:rPr lang="en-GB" altLang="cs-CZ" sz="2100" dirty="0">
                <a:solidFill>
                  <a:srgbClr val="FFFFCC"/>
                </a:solidFill>
              </a:rPr>
              <a:t> </a:t>
            </a:r>
            <a:r>
              <a:rPr lang="en-GB" altLang="cs-CZ" sz="2100" dirty="0">
                <a:latin typeface="Symbol" panose="05050102010706020507" pitchFamily="18" charset="2"/>
              </a:rPr>
              <a:t>w</a:t>
            </a:r>
            <a:r>
              <a:rPr lang="cs-CZ" altLang="cs-CZ" sz="2100" dirty="0">
                <a:latin typeface="Symbol" panose="05050102010706020507" pitchFamily="18" charset="2"/>
              </a:rPr>
              <a:t>,</a:t>
            </a:r>
            <a:r>
              <a:rPr lang="en-GB" altLang="cs-CZ" sz="2100" dirty="0">
                <a:latin typeface="Symbol" panose="05050102010706020507" pitchFamily="18" charset="2"/>
              </a:rPr>
              <a:t> </a:t>
            </a:r>
            <a:r>
              <a:rPr lang="cs-CZ" altLang="cs-CZ" sz="2100" dirty="0"/>
              <a:t>přičemž platí</a:t>
            </a:r>
            <a:r>
              <a:rPr lang="en-GB" altLang="cs-CZ" sz="2100" dirty="0"/>
              <a:t>:</a:t>
            </a:r>
          </a:p>
          <a:p>
            <a:pPr algn="ctr" eaLnBrk="1" hangingPunct="1">
              <a:lnSpc>
                <a:spcPct val="100000"/>
              </a:lnSpc>
              <a:buFont typeface="Symbol" panose="05050102010706020507" pitchFamily="18" charset="2"/>
              <a:buChar char="w"/>
            </a:pPr>
            <a:r>
              <a:rPr lang="en-GB" altLang="cs-CZ" sz="2000" dirty="0"/>
              <a:t>= </a:t>
            </a:r>
            <a:r>
              <a:rPr lang="en-GB" altLang="cs-CZ" sz="2000" dirty="0">
                <a:latin typeface="Symbol" panose="05050102010706020507" pitchFamily="18" charset="2"/>
              </a:rPr>
              <a:t>g</a:t>
            </a:r>
            <a:r>
              <a:rPr lang="en-GB" altLang="cs-CZ" sz="2000" dirty="0"/>
              <a:t> B</a:t>
            </a:r>
            <a:r>
              <a:rPr lang="en-GB" altLang="cs-CZ" sz="2000" b="1" dirty="0"/>
              <a:t>  </a:t>
            </a:r>
          </a:p>
          <a:p>
            <a:pPr eaLnBrk="1" hangingPunct="1">
              <a:lnSpc>
                <a:spcPct val="100000"/>
              </a:lnSpc>
              <a:buFont typeface="Symbol" panose="05050102010706020507" pitchFamily="18" charset="2"/>
              <a:buNone/>
            </a:pPr>
            <a:r>
              <a:rPr lang="en-GB" altLang="cs-CZ" sz="2400" dirty="0">
                <a:latin typeface="Symbol" panose="05050102010706020507" pitchFamily="18" charset="2"/>
              </a:rPr>
              <a:t>g</a:t>
            </a:r>
            <a:r>
              <a:rPr lang="en-GB" altLang="cs-CZ" sz="2100" dirty="0"/>
              <a:t> = gyromagnetic</a:t>
            </a:r>
            <a:r>
              <a:rPr lang="cs-CZ" altLang="cs-CZ" sz="2100" dirty="0" err="1"/>
              <a:t>ký</a:t>
            </a:r>
            <a:r>
              <a:rPr lang="cs-CZ" altLang="cs-CZ" sz="2100" dirty="0"/>
              <a:t> poměr</a:t>
            </a:r>
            <a:endParaRPr lang="en-GB" altLang="cs-CZ" sz="2100" dirty="0"/>
          </a:p>
          <a:p>
            <a:pPr eaLnBrk="1" hangingPunct="1">
              <a:lnSpc>
                <a:spcPct val="100000"/>
              </a:lnSpc>
              <a:buFont typeface="Symbol" panose="05050102010706020507" pitchFamily="18" charset="2"/>
              <a:buNone/>
            </a:pPr>
            <a:endParaRPr lang="en-GB" altLang="cs-CZ" sz="2100" dirty="0"/>
          </a:p>
          <a:p>
            <a:pPr eaLnBrk="1" hangingPunct="1">
              <a:lnSpc>
                <a:spcPct val="100000"/>
              </a:lnSpc>
              <a:buFont typeface="Symbol" panose="05050102010706020507" pitchFamily="18" charset="2"/>
              <a:buNone/>
            </a:pPr>
            <a:r>
              <a:rPr lang="cs-CZ" altLang="en-GB" sz="2100" dirty="0"/>
              <a:t>Hodnota této frekvence je u vodíku </a:t>
            </a:r>
            <a:r>
              <a:rPr lang="en-GB" altLang="en-GB" sz="2100" dirty="0"/>
              <a:t>42</a:t>
            </a:r>
            <a:r>
              <a:rPr lang="cs-CZ" altLang="en-GB" sz="2100" dirty="0"/>
              <a:t>,</a:t>
            </a:r>
            <a:r>
              <a:rPr lang="en-GB" altLang="en-GB" sz="2100" dirty="0"/>
              <a:t>6 MHz</a:t>
            </a:r>
            <a:r>
              <a:rPr lang="cs-CZ" altLang="en-GB" sz="2100" dirty="0"/>
              <a:t> pro B = 1</a:t>
            </a:r>
            <a:r>
              <a:rPr lang="en-GB" altLang="en-GB" sz="2100" dirty="0"/>
              <a:t>T </a:t>
            </a:r>
            <a:endParaRPr lang="en-GB" altLang="cs-CZ" sz="2100" dirty="0"/>
          </a:p>
        </p:txBody>
      </p:sp>
    </p:spTree>
    <p:extLst>
      <p:ext uri="{BB962C8B-B14F-4D97-AF65-F5344CB8AC3E}">
        <p14:creationId xmlns:p14="http://schemas.microsoft.com/office/powerpoint/2010/main" val="365430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ázek 4">
            <a:extLst>
              <a:ext uri="{FF2B5EF4-FFF2-40B4-BE49-F238E27FC236}">
                <a16:creationId xmlns:a16="http://schemas.microsoft.com/office/drawing/2014/main" id="{7A948C6A-76FB-48D6-BD04-AD3E9BF591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4" y="1548873"/>
            <a:ext cx="704215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0">
            <a:extLst>
              <a:ext uri="{FF2B5EF4-FFF2-40B4-BE49-F238E27FC236}">
                <a16:creationId xmlns:a16="http://schemas.microsoft.com/office/drawing/2014/main" id="{63769C69-ABBA-473A-AB86-4BDE2521508F}"/>
              </a:ext>
            </a:extLst>
          </p:cNvPr>
          <p:cNvSpPr txBox="1">
            <a:spLocks noChangeArrowheads="1"/>
          </p:cNvSpPr>
          <p:nvPr/>
        </p:nvSpPr>
        <p:spPr bwMode="auto">
          <a:xfrm>
            <a:off x="5591175" y="3284539"/>
            <a:ext cx="489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buFontTx/>
              <a:buChar char="•"/>
            </a:pPr>
            <a:endParaRPr lang="en-GB" altLang="cs-CZ" sz="2000" b="0">
              <a:solidFill>
                <a:srgbClr val="FFFFCC"/>
              </a:solidFill>
            </a:endParaRPr>
          </a:p>
        </p:txBody>
      </p:sp>
      <p:sp>
        <p:nvSpPr>
          <p:cNvPr id="8" name="Zástupný symbol pro obsah 2">
            <a:extLst>
              <a:ext uri="{FF2B5EF4-FFF2-40B4-BE49-F238E27FC236}">
                <a16:creationId xmlns:a16="http://schemas.microsoft.com/office/drawing/2014/main" id="{2653A953-3AA5-49D5-9666-059060756A4F}"/>
              </a:ext>
            </a:extLst>
          </p:cNvPr>
          <p:cNvSpPr>
            <a:spLocks noGrp="1" noChangeArrowheads="1"/>
          </p:cNvSpPr>
          <p:nvPr>
            <p:ph idx="1"/>
          </p:nvPr>
        </p:nvSpPr>
        <p:spPr bwMode="auto">
          <a:xfrm>
            <a:off x="8542868" y="1080295"/>
            <a:ext cx="3209660" cy="187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100" dirty="0">
                <a:cs typeface="Times New Roman" panose="02020603050405020304" pitchFamily="18" charset="0"/>
              </a:rPr>
              <a:t>Orientace </a:t>
            </a:r>
            <a:r>
              <a:rPr lang="cs-CZ" altLang="cs-CZ" sz="2100" dirty="0" err="1">
                <a:cs typeface="Times New Roman" panose="02020603050405020304" pitchFamily="18" charset="0"/>
              </a:rPr>
              <a:t>mag</a:t>
            </a:r>
            <a:r>
              <a:rPr lang="cs-CZ" altLang="cs-CZ" sz="2100" dirty="0">
                <a:cs typeface="Times New Roman" panose="02020603050405020304" pitchFamily="18" charset="0"/>
              </a:rPr>
              <a:t>. momentů v silném vnějším statickém </a:t>
            </a:r>
            <a:r>
              <a:rPr lang="cs-CZ" altLang="cs-CZ" sz="2100" dirty="0" err="1">
                <a:cs typeface="Times New Roman" panose="02020603050405020304" pitchFamily="18" charset="0"/>
              </a:rPr>
              <a:t>mag</a:t>
            </a:r>
            <a:r>
              <a:rPr lang="cs-CZ" altLang="cs-CZ" sz="2100" dirty="0">
                <a:cs typeface="Times New Roman" panose="02020603050405020304" pitchFamily="18" charset="0"/>
              </a:rPr>
              <a:t>. poli </a:t>
            </a:r>
          </a:p>
          <a:p>
            <a:pPr lvl="1" eaLnBrk="1" hangingPunct="1">
              <a:lnSpc>
                <a:spcPct val="100000"/>
              </a:lnSpc>
              <a:buFont typeface="Wingdings" panose="05000000000000000000" pitchFamily="2" charset="2"/>
              <a:buChar char="Ø"/>
            </a:pPr>
            <a:r>
              <a:rPr lang="cs-CZ" altLang="cs-CZ" sz="2100" dirty="0">
                <a:cs typeface="Times New Roman" panose="02020603050405020304" pitchFamily="18" charset="0"/>
              </a:rPr>
              <a:t>Střelka kompasu</a:t>
            </a:r>
          </a:p>
          <a:p>
            <a:pPr lvl="1" eaLnBrk="1" hangingPunct="1">
              <a:lnSpc>
                <a:spcPct val="100000"/>
              </a:lnSpc>
              <a:buFont typeface="Wingdings" panose="05000000000000000000" pitchFamily="2" charset="2"/>
              <a:buChar char="Ø"/>
            </a:pPr>
            <a:r>
              <a:rPr lang="cs-CZ" altLang="cs-CZ" sz="2100" dirty="0">
                <a:cs typeface="Times New Roman" panose="02020603050405020304" pitchFamily="18" charset="0"/>
              </a:rPr>
              <a:t>Magnetický moment jádra</a:t>
            </a:r>
          </a:p>
          <a:p>
            <a:pPr lvl="1" eaLnBrk="1" hangingPunct="1">
              <a:buFont typeface="Wingdings" panose="05000000000000000000" pitchFamily="2" charset="2"/>
              <a:buChar char="Ø"/>
            </a:pPr>
            <a:endParaRPr lang="cs-CZ" altLang="cs-CZ" sz="2000" dirty="0">
              <a:cs typeface="Times New Roman" panose="02020603050405020304" pitchFamily="18" charset="0"/>
            </a:endParaRPr>
          </a:p>
        </p:txBody>
      </p:sp>
      <p:pic>
        <p:nvPicPr>
          <p:cNvPr id="10" name="Obrázek 9">
            <a:extLst>
              <a:ext uri="{FF2B5EF4-FFF2-40B4-BE49-F238E27FC236}">
                <a16:creationId xmlns:a16="http://schemas.microsoft.com/office/drawing/2014/main" id="{D290011D-7CCD-4C99-A0F6-87B92ACA18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1776" y="3392488"/>
            <a:ext cx="4176713"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57A3D94D-9182-4403-9D9E-AFA80D2EC779}"/>
              </a:ext>
            </a:extLst>
          </p:cNvPr>
          <p:cNvSpPr>
            <a:spLocks noGrp="1" noChangeArrowheads="1"/>
          </p:cNvSpPr>
          <p:nvPr>
            <p:ph type="title"/>
          </p:nvPr>
        </p:nvSpPr>
        <p:spPr bwMode="auto">
          <a:xfrm>
            <a:off x="948267" y="188914"/>
            <a:ext cx="6807199" cy="113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Jádra vodíku v homogenním magnetickém poli o indukci B</a:t>
            </a:r>
            <a:endParaRPr lang="en-GB" altLang="cs-CZ" sz="3600" b="1" dirty="0"/>
          </a:p>
        </p:txBody>
      </p:sp>
    </p:spTree>
    <p:extLst>
      <p:ext uri="{BB962C8B-B14F-4D97-AF65-F5344CB8AC3E}">
        <p14:creationId xmlns:p14="http://schemas.microsoft.com/office/powerpoint/2010/main" val="1962424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nodeType="afterGroup">
                            <p:stCondLst>
                              <p:cond delay="500"/>
                            </p:stCondLst>
                            <p:childTnLst>
                              <p:par>
                                <p:cTn id="9" presetID="16" presetClass="entr" presetSubtype="21" fill="hold" grpId="0" nodeType="afterEffect">
                                  <p:stCondLst>
                                    <p:cond delay="29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par>
                                <p:cTn id="12" presetID="16" presetClass="entr" presetSubtype="21" fill="hold" grpId="0" nodeType="withEffect">
                                  <p:stCondLst>
                                    <p:cond delay="290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barn(inVertical)">
                                      <p:cBhvr>
                                        <p:cTn id="14" dur="500"/>
                                        <p:tgtEl>
                                          <p:spTgt spid="8">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4983AB21-24F4-4513-8B73-198B40E920F0}"/>
              </a:ext>
            </a:extLst>
          </p:cNvPr>
          <p:cNvSpPr>
            <a:spLocks noGrp="1" noChangeArrowheads="1"/>
          </p:cNvSpPr>
          <p:nvPr>
            <p:ph type="title"/>
          </p:nvPr>
        </p:nvSpPr>
        <p:spPr bwMode="auto">
          <a:xfrm>
            <a:off x="762000" y="274638"/>
            <a:ext cx="533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Vektor magnetizace</a:t>
            </a:r>
            <a:endParaRPr lang="en-GB" altLang="cs-CZ" sz="3600" b="1" dirty="0">
              <a:solidFill>
                <a:schemeClr val="accent1"/>
              </a:solidFill>
            </a:endParaRPr>
          </a:p>
        </p:txBody>
      </p:sp>
      <p:pic>
        <p:nvPicPr>
          <p:cNvPr id="22531" name="Picture 4" descr="MGPROTON">
            <a:extLst>
              <a:ext uri="{FF2B5EF4-FFF2-40B4-BE49-F238E27FC236}">
                <a16:creationId xmlns:a16="http://schemas.microsoft.com/office/drawing/2014/main" id="{0849949E-41DC-440A-A156-6281A839A7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384" y="1808956"/>
            <a:ext cx="3040063" cy="324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a:extLst>
              <a:ext uri="{FF2B5EF4-FFF2-40B4-BE49-F238E27FC236}">
                <a16:creationId xmlns:a16="http://schemas.microsoft.com/office/drawing/2014/main" id="{7F316A0F-99CC-42E2-91F6-036D06316EA4}"/>
              </a:ext>
            </a:extLst>
          </p:cNvPr>
          <p:cNvSpPr txBox="1">
            <a:spLocks noChangeArrowheads="1"/>
          </p:cNvSpPr>
          <p:nvPr/>
        </p:nvSpPr>
        <p:spPr bwMode="auto">
          <a:xfrm>
            <a:off x="5106988" y="1320383"/>
            <a:ext cx="542713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ts val="0"/>
              </a:spcBef>
            </a:pPr>
            <a:r>
              <a:rPr lang="cs-CZ" altLang="cs-CZ" sz="2400" b="0" dirty="0"/>
              <a:t>P - jádro vodíku (proton), B - vektor magnetické indukce, z - osa z, ztotožněná s osou precese (paralelní s B), </a:t>
            </a:r>
            <a:r>
              <a:rPr lang="cs-CZ" altLang="cs-CZ" sz="2400" b="0" dirty="0">
                <a:latin typeface="Symbol" panose="05050102010706020507" pitchFamily="18" charset="2"/>
              </a:rPr>
              <a:t>m</a:t>
            </a:r>
            <a:r>
              <a:rPr lang="cs-CZ" altLang="cs-CZ" sz="2400" b="0" dirty="0"/>
              <a:t> - magnetický moment jádra, </a:t>
            </a:r>
            <a:r>
              <a:rPr lang="cs-CZ" altLang="cs-CZ" sz="2400" b="0" dirty="0" err="1">
                <a:latin typeface="Symbol" panose="05050102010706020507" pitchFamily="18" charset="2"/>
              </a:rPr>
              <a:t>m</a:t>
            </a:r>
            <a:r>
              <a:rPr lang="cs-CZ" altLang="cs-CZ" sz="2400" b="0" baseline="-25000" dirty="0" err="1"/>
              <a:t>L</a:t>
            </a:r>
            <a:r>
              <a:rPr lang="cs-CZ" altLang="cs-CZ" sz="2400" b="0" dirty="0"/>
              <a:t> - průmět magnetického momentu jádra do směru osy z (vektorový součet těchto průmětů v objemové jednotce látky je vektorem </a:t>
            </a:r>
            <a:r>
              <a:rPr lang="cs-CZ" altLang="cs-CZ" sz="2400" dirty="0"/>
              <a:t>longitudinální magnetizace</a:t>
            </a:r>
            <a:r>
              <a:rPr lang="cs-CZ" altLang="cs-CZ" sz="2400" b="0" dirty="0"/>
              <a:t>), </a:t>
            </a:r>
            <a:r>
              <a:rPr lang="cs-CZ" altLang="cs-CZ" sz="2400" b="0" dirty="0" err="1">
                <a:latin typeface="Symbol" panose="05050102010706020507" pitchFamily="18" charset="2"/>
              </a:rPr>
              <a:t>m</a:t>
            </a:r>
            <a:r>
              <a:rPr lang="cs-CZ" altLang="cs-CZ" sz="2400" b="0" baseline="-25000" dirty="0" err="1"/>
              <a:t>T</a:t>
            </a:r>
            <a:r>
              <a:rPr lang="cs-CZ" altLang="cs-CZ" sz="2400" b="0" dirty="0"/>
              <a:t> - průmět magnetického momentu jádra do roviny </a:t>
            </a:r>
            <a:r>
              <a:rPr lang="cs-CZ" altLang="cs-CZ" sz="2400" b="0" dirty="0" err="1"/>
              <a:t>xy</a:t>
            </a:r>
            <a:r>
              <a:rPr lang="cs-CZ" altLang="cs-CZ" sz="2400" b="0" dirty="0"/>
              <a:t> (vektorový součet těchto průmětů v objemové jednotce je vektorem </a:t>
            </a:r>
            <a:r>
              <a:rPr lang="cs-CZ" altLang="cs-CZ" sz="2400" dirty="0"/>
              <a:t>transverzální magnetizace</a:t>
            </a:r>
            <a:r>
              <a:rPr lang="cs-CZ" altLang="cs-CZ" sz="2400" b="0" dirty="0"/>
              <a:t>).</a:t>
            </a:r>
          </a:p>
        </p:txBody>
      </p:sp>
    </p:spTree>
    <p:extLst>
      <p:ext uri="{BB962C8B-B14F-4D97-AF65-F5344CB8AC3E}">
        <p14:creationId xmlns:p14="http://schemas.microsoft.com/office/powerpoint/2010/main" val="62061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8669881-BA95-44A3-820D-73E879D036D9}"/>
              </a:ext>
            </a:extLst>
          </p:cNvPr>
          <p:cNvSpPr>
            <a:spLocks noGrp="1" noChangeArrowheads="1"/>
          </p:cNvSpPr>
          <p:nvPr>
            <p:ph type="title"/>
          </p:nvPr>
        </p:nvSpPr>
        <p:spPr bwMode="auto">
          <a:xfrm>
            <a:off x="438150" y="301627"/>
            <a:ext cx="9691159"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4579" name="Rectangle 3">
            <a:extLst>
              <a:ext uri="{FF2B5EF4-FFF2-40B4-BE49-F238E27FC236}">
                <a16:creationId xmlns:a16="http://schemas.microsoft.com/office/drawing/2014/main" id="{BC17DD24-F766-4202-B93D-7D0792A3D290}"/>
              </a:ext>
            </a:extLst>
          </p:cNvPr>
          <p:cNvSpPr>
            <a:spLocks noGrp="1" noChangeArrowheads="1"/>
          </p:cNvSpPr>
          <p:nvPr>
            <p:ph type="body" idx="1"/>
          </p:nvPr>
        </p:nvSpPr>
        <p:spPr bwMode="auto">
          <a:xfrm>
            <a:off x="527051" y="959380"/>
            <a:ext cx="9691158"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Symbol" panose="05050102010706020507" pitchFamily="18" charset="2"/>
              <a:buNone/>
            </a:pPr>
            <a:r>
              <a:rPr lang="cs-CZ" altLang="cs-CZ" sz="2000" dirty="0"/>
              <a:t>Aby se (v těle pacienta) dostala jádra z nižšího energetickém stavu do stavu s vyšší energií, musí být vystavena radiofrekvenčním impulsům s frekvencí </a:t>
            </a:r>
            <a:r>
              <a:rPr lang="cs-CZ" altLang="cs-CZ" sz="2000" i="1" dirty="0"/>
              <a:t>rovnou</a:t>
            </a:r>
            <a:r>
              <a:rPr lang="cs-CZ" altLang="cs-CZ" sz="2000" dirty="0"/>
              <a:t> frekvenci </a:t>
            </a:r>
            <a:r>
              <a:rPr lang="cs-CZ" altLang="cs-CZ" sz="2000" dirty="0" err="1"/>
              <a:t>Larmorově</a:t>
            </a:r>
            <a:r>
              <a:rPr lang="cs-CZ" altLang="cs-CZ" sz="2000" dirty="0"/>
              <a:t>, k čemuž slouží vysílací cívky (proto hovoříme u MRI o rezonanci, frekvence RF impulsů rezonuje s frekvencí precesního pohybu jader). Současně dochází k fázovému sladění precesního pohybu jader.</a:t>
            </a:r>
          </a:p>
          <a:p>
            <a:pPr marL="0" indent="0" eaLnBrk="1" hangingPunct="1">
              <a:lnSpc>
                <a:spcPct val="100000"/>
              </a:lnSpc>
              <a:buFont typeface="Symbol" panose="05050102010706020507" pitchFamily="18" charset="2"/>
              <a:buNone/>
            </a:pPr>
            <a:r>
              <a:rPr lang="cs-CZ" altLang="cs-CZ" sz="2000" b="1" i="1" dirty="0"/>
              <a:t>Vektor longitudinální magnetizace se orientuje do opačného směru.</a:t>
            </a:r>
            <a:endParaRPr lang="en-GB" altLang="cs-CZ" sz="2000" b="1" i="1" dirty="0"/>
          </a:p>
          <a:p>
            <a:pPr marL="0" indent="0" eaLnBrk="1" hangingPunct="1">
              <a:lnSpc>
                <a:spcPct val="100000"/>
              </a:lnSpc>
              <a:buFontTx/>
              <a:buNone/>
            </a:pPr>
            <a:r>
              <a:rPr lang="cs-CZ" altLang="cs-CZ" sz="2000" b="1" i="1" dirty="0">
                <a:hlinkClick r:id="rId3"/>
              </a:rPr>
              <a:t>Vektor transverzální magnetizace se objevuje a začíná rotovat v rovině</a:t>
            </a:r>
            <a:r>
              <a:rPr lang="en-GB" altLang="cs-CZ" sz="2000" b="1" i="1" dirty="0">
                <a:hlinkClick r:id="rId3"/>
              </a:rPr>
              <a:t> </a:t>
            </a:r>
            <a:r>
              <a:rPr lang="en-GB" altLang="cs-CZ" sz="2000" b="1" i="1" dirty="0" err="1">
                <a:hlinkClick r:id="rId3"/>
              </a:rPr>
              <a:t>xy</a:t>
            </a:r>
            <a:r>
              <a:rPr lang="en-GB" altLang="cs-CZ" sz="2000" b="1" i="1" dirty="0"/>
              <a:t>.</a:t>
            </a:r>
            <a:endParaRPr lang="cs-CZ" altLang="cs-CZ" sz="2000" b="1" i="1" dirty="0"/>
          </a:p>
          <a:p>
            <a:pPr marL="0" indent="0" eaLnBrk="1" hangingPunct="1">
              <a:lnSpc>
                <a:spcPct val="80000"/>
              </a:lnSpc>
              <a:buFontTx/>
              <a:buNone/>
            </a:pPr>
            <a:endParaRPr lang="en-GB" altLang="cs-CZ" sz="2000" b="1" i="1" dirty="0"/>
          </a:p>
        </p:txBody>
      </p:sp>
      <p:pic>
        <p:nvPicPr>
          <p:cNvPr id="24580" name="Picture 2">
            <a:extLst>
              <a:ext uri="{FF2B5EF4-FFF2-40B4-BE49-F238E27FC236}">
                <a16:creationId xmlns:a16="http://schemas.microsoft.com/office/drawing/2014/main" id="{1750A434-116A-4900-83E3-851704615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229" y="3273425"/>
            <a:ext cx="673258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858686"/>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284</TotalTime>
  <Words>6206</Words>
  <Application>Microsoft Office PowerPoint</Application>
  <PresentationFormat>Širokoúhlá obrazovka</PresentationFormat>
  <Paragraphs>279</Paragraphs>
  <Slides>34</Slides>
  <Notes>34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34</vt:i4>
      </vt:variant>
    </vt:vector>
  </HeadingPairs>
  <TitlesOfParts>
    <vt:vector size="41" baseType="lpstr">
      <vt:lpstr>Arial</vt:lpstr>
      <vt:lpstr>Symbol</vt:lpstr>
      <vt:lpstr>Tahoma</vt:lpstr>
      <vt:lpstr>Times New Roman</vt:lpstr>
      <vt:lpstr>Wingdings</vt:lpstr>
      <vt:lpstr>Presentation_MU_EN</vt:lpstr>
      <vt:lpstr>Dokument</vt:lpstr>
      <vt:lpstr>Přednášky z lékařské biofyziky</vt:lpstr>
      <vt:lpstr>Magnetická rezonanční tomografie</vt:lpstr>
      <vt:lpstr>Spin</vt:lpstr>
      <vt:lpstr>Celkový jaderný spin (I)</vt:lpstr>
      <vt:lpstr>Teoretický základ MRI</vt:lpstr>
      <vt:lpstr>Jádra vodíku v homogenním magnetickém poli o indukci B</vt:lpstr>
      <vt:lpstr>Jádra vodíku v homogenním magnetickém poli o indukci B</vt:lpstr>
      <vt:lpstr>Vektor magnetizace</vt:lpstr>
      <vt:lpstr>Měření hustoty vodíkových jader ve tkáních</vt:lpstr>
      <vt:lpstr>Měření hustoty vodíkových jader ve tkáních</vt:lpstr>
      <vt:lpstr>Měření hustoty vodíkových jader ve tkáních</vt:lpstr>
      <vt:lpstr>Relaxační časy</vt:lpstr>
      <vt:lpstr>Relaxační časy</vt:lpstr>
      <vt:lpstr>Magnetická resonanční tomografie (Magnetic resonance imaging - MRI)</vt:lpstr>
      <vt:lpstr>Magnetická resonanční tomografie (Magnetic resonance imaging - MRI)</vt:lpstr>
      <vt:lpstr>Magnetická resonanční tomografie (Magnetic resonance imaging - MRI)</vt:lpstr>
      <vt:lpstr>Technické aspekty</vt:lpstr>
      <vt:lpstr>Technické aspekty</vt:lpstr>
      <vt:lpstr>Technické aspekty</vt:lpstr>
      <vt:lpstr>Technické aspekty</vt:lpstr>
      <vt:lpstr>Technické aspekty</vt:lpstr>
      <vt:lpstr>MR a kontrastní látky</vt:lpstr>
      <vt:lpstr>MR - spektroskopie</vt:lpstr>
      <vt:lpstr>Prezentace aplikace PowerPoint</vt:lpstr>
      <vt:lpstr>Bezpečnostní aspekty</vt:lpstr>
      <vt:lpstr>Důležité upozornění</vt:lpstr>
      <vt:lpstr>Přístroje pro MRI</vt:lpstr>
      <vt:lpstr>Příčný řez mozkem        T1                      T2                      PD</vt:lpstr>
      <vt:lpstr>MR – Angiogram          bez kontrastní látky                  s kontrastní látkou</vt:lpstr>
      <vt:lpstr>Sagitální T1 snímek krční páteře</vt:lpstr>
      <vt:lpstr>Sagitální rovina kolenem</vt:lpstr>
      <vt:lpstr>Příčná rovina játry             T1                T1 s potlačením tuku</vt:lpstr>
      <vt:lpstr>Série anglických lekcí k hlubšímu pochopení MRI  1. přednáška https://www.youtube.com/watch?v=Khn-azofAD4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Vojtěch Mornstein</cp:lastModifiedBy>
  <cp:revision>20</cp:revision>
  <cp:lastPrinted>1601-01-01T00:00:00Z</cp:lastPrinted>
  <dcterms:created xsi:type="dcterms:W3CDTF">2021-03-19T09:30:45Z</dcterms:created>
  <dcterms:modified xsi:type="dcterms:W3CDTF">2024-09-10T13:41:40Z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