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85" r:id="rId3"/>
    <p:sldId id="286" r:id="rId4"/>
    <p:sldId id="304" r:id="rId5"/>
    <p:sldId id="287" r:id="rId6"/>
    <p:sldId id="289" r:id="rId7"/>
    <p:sldId id="311" r:id="rId8"/>
    <p:sldId id="312" r:id="rId9"/>
    <p:sldId id="308" r:id="rId10"/>
    <p:sldId id="313" r:id="rId11"/>
    <p:sldId id="318" r:id="rId12"/>
    <p:sldId id="319" r:id="rId13"/>
    <p:sldId id="316" r:id="rId14"/>
    <p:sldId id="317" r:id="rId15"/>
    <p:sldId id="321" r:id="rId16"/>
    <p:sldId id="322" r:id="rId17"/>
    <p:sldId id="274" r:id="rId18"/>
    <p:sldId id="275" r:id="rId19"/>
    <p:sldId id="276" r:id="rId20"/>
    <p:sldId id="277" r:id="rId21"/>
    <p:sldId id="278" r:id="rId22"/>
    <p:sldId id="279" r:id="rId23"/>
    <p:sldId id="314" r:id="rId24"/>
    <p:sldId id="315" r:id="rId25"/>
    <p:sldId id="320" r:id="rId26"/>
    <p:sldId id="307" r:id="rId27"/>
    <p:sldId id="323" r:id="rId28"/>
    <p:sldId id="305" r:id="rId29"/>
    <p:sldId id="268" r:id="rId30"/>
    <p:sldId id="306" r:id="rId31"/>
    <p:sldId id="310" r:id="rId32"/>
    <p:sldId id="309" r:id="rId33"/>
    <p:sldId id="291" r:id="rId34"/>
    <p:sldId id="292" r:id="rId35"/>
    <p:sldId id="293" r:id="rId36"/>
    <p:sldId id="297" r:id="rId37"/>
    <p:sldId id="298" r:id="rId38"/>
    <p:sldId id="299" r:id="rId39"/>
    <p:sldId id="301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D219E-8CC0-844D-9DD7-E8BC783860B9}" v="61" dt="2023-10-12T09:43:53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3" autoAdjust="0"/>
    <p:restoredTop sz="95816"/>
  </p:normalViewPr>
  <p:slideViewPr>
    <p:cSldViewPr snapToGrid="0">
      <p:cViewPr varScale="1">
        <p:scale>
          <a:sx n="109" d="100"/>
          <a:sy n="109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F78A6-584C-4C50-B2E3-0D0D43E7A3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B239ED-78B4-4288-92D8-63347C9476C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Dietní kultura</a:t>
          </a:r>
          <a:endParaRPr lang="en-US"/>
        </a:p>
      </dgm:t>
    </dgm:pt>
    <dgm:pt modelId="{16DF5526-A12C-4FCC-87A6-7B6472E9289A}" type="parTrans" cxnId="{727F6383-D7EF-44FF-8508-066D51E49B97}">
      <dgm:prSet/>
      <dgm:spPr/>
      <dgm:t>
        <a:bodyPr/>
        <a:lstStyle/>
        <a:p>
          <a:endParaRPr lang="en-US"/>
        </a:p>
      </dgm:t>
    </dgm:pt>
    <dgm:pt modelId="{7CCBEDC5-6525-4815-BB1B-75A71E599E8C}" type="sibTrans" cxnId="{727F6383-D7EF-44FF-8508-066D51E49B97}">
      <dgm:prSet/>
      <dgm:spPr/>
      <dgm:t>
        <a:bodyPr/>
        <a:lstStyle/>
        <a:p>
          <a:endParaRPr lang="en-US"/>
        </a:p>
      </dgm:t>
    </dgm:pt>
    <dgm:pt modelId="{0C089DA9-0D31-46E0-B656-083B30BB634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Vliv sociálních sítí</a:t>
          </a:r>
          <a:endParaRPr lang="en-US"/>
        </a:p>
      </dgm:t>
    </dgm:pt>
    <dgm:pt modelId="{F2077D2F-75BB-4B26-A4DE-95BCC8949C93}" type="parTrans" cxnId="{3FB383F7-66FF-435B-B896-E00C29526E6A}">
      <dgm:prSet/>
      <dgm:spPr/>
      <dgm:t>
        <a:bodyPr/>
        <a:lstStyle/>
        <a:p>
          <a:endParaRPr lang="en-US"/>
        </a:p>
      </dgm:t>
    </dgm:pt>
    <dgm:pt modelId="{E6531A16-4A30-489F-9951-2CF476362E3C}" type="sibTrans" cxnId="{3FB383F7-66FF-435B-B896-E00C29526E6A}">
      <dgm:prSet/>
      <dgm:spPr/>
      <dgm:t>
        <a:bodyPr/>
        <a:lstStyle/>
        <a:p>
          <a:endParaRPr lang="en-US"/>
        </a:p>
      </dgm:t>
    </dgm:pt>
    <dgm:pt modelId="{48F2AB8B-14F9-4B3F-9BEB-08B531A47FC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Tlak na štíhlost, na vzhled</a:t>
          </a:r>
          <a:endParaRPr lang="en-US"/>
        </a:p>
      </dgm:t>
    </dgm:pt>
    <dgm:pt modelId="{E8D53966-CA6E-4ADE-BEE3-D1360549798F}" type="parTrans" cxnId="{1A3917CE-9806-46B4-9273-284D5A4F00CC}">
      <dgm:prSet/>
      <dgm:spPr/>
      <dgm:t>
        <a:bodyPr/>
        <a:lstStyle/>
        <a:p>
          <a:endParaRPr lang="en-US"/>
        </a:p>
      </dgm:t>
    </dgm:pt>
    <dgm:pt modelId="{E4E7FED8-643A-4826-988F-873D2F959F48}" type="sibTrans" cxnId="{1A3917CE-9806-46B4-9273-284D5A4F00CC}">
      <dgm:prSet/>
      <dgm:spPr/>
      <dgm:t>
        <a:bodyPr/>
        <a:lstStyle/>
        <a:p>
          <a:endParaRPr lang="en-US"/>
        </a:p>
      </dgm:t>
    </dgm:pt>
    <dgm:pt modelId="{92589E5F-835F-4C9E-BF1E-3EC6D1549EE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Marketing firem prodávajících doplňky stravy, přípravky na hubnutí, neseriózních poraden</a:t>
          </a:r>
          <a:endParaRPr lang="en-US"/>
        </a:p>
      </dgm:t>
    </dgm:pt>
    <dgm:pt modelId="{5924F582-CF31-4FF3-8078-AE5A782F9AAF}" type="parTrans" cxnId="{61F674FE-EF6A-47A0-9A4C-82BD7F2DEC86}">
      <dgm:prSet/>
      <dgm:spPr/>
      <dgm:t>
        <a:bodyPr/>
        <a:lstStyle/>
        <a:p>
          <a:endParaRPr lang="en-US"/>
        </a:p>
      </dgm:t>
    </dgm:pt>
    <dgm:pt modelId="{92207295-5632-4729-8473-F72FFEE8A68B}" type="sibTrans" cxnId="{61F674FE-EF6A-47A0-9A4C-82BD7F2DEC86}">
      <dgm:prSet/>
      <dgm:spPr/>
      <dgm:t>
        <a:bodyPr/>
        <a:lstStyle/>
        <a:p>
          <a:endParaRPr lang="en-US"/>
        </a:p>
      </dgm:t>
    </dgm:pt>
    <dgm:pt modelId="{BAF8D9F4-E697-4DFD-89EC-5E356079463E}" type="pres">
      <dgm:prSet presAssocID="{5B0F78A6-584C-4C50-B2E3-0D0D43E7A34A}" presName="root" presStyleCnt="0">
        <dgm:presLayoutVars>
          <dgm:dir/>
          <dgm:resizeHandles val="exact"/>
        </dgm:presLayoutVars>
      </dgm:prSet>
      <dgm:spPr/>
    </dgm:pt>
    <dgm:pt modelId="{D92EDBEB-7D5D-4F54-A3B1-839E000E41F8}" type="pres">
      <dgm:prSet presAssocID="{91B239ED-78B4-4288-92D8-63347C9476CC}" presName="compNode" presStyleCnt="0"/>
      <dgm:spPr/>
    </dgm:pt>
    <dgm:pt modelId="{1EBE01DD-81C1-4225-8597-B0951869C9DC}" type="pres">
      <dgm:prSet presAssocID="{91B239ED-78B4-4288-92D8-63347C9476CC}" presName="bgRect" presStyleLbl="bgShp" presStyleIdx="0" presStyleCnt="4"/>
      <dgm:spPr/>
    </dgm:pt>
    <dgm:pt modelId="{18E86C03-CDB4-4219-A005-52536D8B6CC1}" type="pres">
      <dgm:prSet presAssocID="{91B239ED-78B4-4288-92D8-63347C9476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68415B9B-2C1D-4B35-902F-865FBFB61BEC}" type="pres">
      <dgm:prSet presAssocID="{91B239ED-78B4-4288-92D8-63347C9476CC}" presName="spaceRect" presStyleCnt="0"/>
      <dgm:spPr/>
    </dgm:pt>
    <dgm:pt modelId="{7BEAF2A7-7BF9-4D42-A71F-3977B7840262}" type="pres">
      <dgm:prSet presAssocID="{91B239ED-78B4-4288-92D8-63347C9476CC}" presName="parTx" presStyleLbl="revTx" presStyleIdx="0" presStyleCnt="4">
        <dgm:presLayoutVars>
          <dgm:chMax val="0"/>
          <dgm:chPref val="0"/>
        </dgm:presLayoutVars>
      </dgm:prSet>
      <dgm:spPr/>
    </dgm:pt>
    <dgm:pt modelId="{673AE538-876A-48ED-B380-D6D6C685F8C0}" type="pres">
      <dgm:prSet presAssocID="{7CCBEDC5-6525-4815-BB1B-75A71E599E8C}" presName="sibTrans" presStyleCnt="0"/>
      <dgm:spPr/>
    </dgm:pt>
    <dgm:pt modelId="{9ABEE2DF-F9B2-4CAE-806E-38494A09DB13}" type="pres">
      <dgm:prSet presAssocID="{0C089DA9-0D31-46E0-B656-083B30BB6344}" presName="compNode" presStyleCnt="0"/>
      <dgm:spPr/>
    </dgm:pt>
    <dgm:pt modelId="{6CCFF64A-F478-4B8F-BC11-B3C20ED474CF}" type="pres">
      <dgm:prSet presAssocID="{0C089DA9-0D31-46E0-B656-083B30BB6344}" presName="bgRect" presStyleLbl="bgShp" presStyleIdx="1" presStyleCnt="4"/>
      <dgm:spPr/>
    </dgm:pt>
    <dgm:pt modelId="{9C1924DD-C2AA-4EFD-9CD0-49609EF00927}" type="pres">
      <dgm:prSet presAssocID="{0C089DA9-0D31-46E0-B656-083B30BB63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79374BA5-4BA3-43F9-88C0-5F248F8DCE6F}" type="pres">
      <dgm:prSet presAssocID="{0C089DA9-0D31-46E0-B656-083B30BB6344}" presName="spaceRect" presStyleCnt="0"/>
      <dgm:spPr/>
    </dgm:pt>
    <dgm:pt modelId="{497F1652-2246-46F2-B947-5A96E037FF0F}" type="pres">
      <dgm:prSet presAssocID="{0C089DA9-0D31-46E0-B656-083B30BB6344}" presName="parTx" presStyleLbl="revTx" presStyleIdx="1" presStyleCnt="4">
        <dgm:presLayoutVars>
          <dgm:chMax val="0"/>
          <dgm:chPref val="0"/>
        </dgm:presLayoutVars>
      </dgm:prSet>
      <dgm:spPr/>
    </dgm:pt>
    <dgm:pt modelId="{A1AAB60A-0B05-459A-9A15-D0EF18FBBFCE}" type="pres">
      <dgm:prSet presAssocID="{E6531A16-4A30-489F-9951-2CF476362E3C}" presName="sibTrans" presStyleCnt="0"/>
      <dgm:spPr/>
    </dgm:pt>
    <dgm:pt modelId="{42E7BC5A-CB6F-4E1B-AADD-9AF2D5CE73A6}" type="pres">
      <dgm:prSet presAssocID="{48F2AB8B-14F9-4B3F-9BEB-08B531A47FC0}" presName="compNode" presStyleCnt="0"/>
      <dgm:spPr/>
    </dgm:pt>
    <dgm:pt modelId="{DA9EF2CB-B08E-417C-8038-350B7A1B076A}" type="pres">
      <dgm:prSet presAssocID="{48F2AB8B-14F9-4B3F-9BEB-08B531A47FC0}" presName="bgRect" presStyleLbl="bgShp" presStyleIdx="2" presStyleCnt="4"/>
      <dgm:spPr/>
    </dgm:pt>
    <dgm:pt modelId="{CF7BCE88-30CE-4C54-9CEE-CFC0EF621670}" type="pres">
      <dgm:prSet presAssocID="{48F2AB8B-14F9-4B3F-9BEB-08B531A47F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ov"/>
        </a:ext>
      </dgm:extLst>
    </dgm:pt>
    <dgm:pt modelId="{CFCBBAFF-424D-4F71-9421-F0896C952094}" type="pres">
      <dgm:prSet presAssocID="{48F2AB8B-14F9-4B3F-9BEB-08B531A47FC0}" presName="spaceRect" presStyleCnt="0"/>
      <dgm:spPr/>
    </dgm:pt>
    <dgm:pt modelId="{C35CE04E-27AA-4106-AE1D-747F7C191521}" type="pres">
      <dgm:prSet presAssocID="{48F2AB8B-14F9-4B3F-9BEB-08B531A47FC0}" presName="parTx" presStyleLbl="revTx" presStyleIdx="2" presStyleCnt="4">
        <dgm:presLayoutVars>
          <dgm:chMax val="0"/>
          <dgm:chPref val="0"/>
        </dgm:presLayoutVars>
      </dgm:prSet>
      <dgm:spPr/>
    </dgm:pt>
    <dgm:pt modelId="{871F10D8-0131-DB4D-9FDC-A0BC2BEB5C86}" type="pres">
      <dgm:prSet presAssocID="{E4E7FED8-643A-4826-988F-873D2F959F48}" presName="sibTrans" presStyleCnt="0"/>
      <dgm:spPr/>
    </dgm:pt>
    <dgm:pt modelId="{BC4574A1-93B2-4886-BBAB-7CF22126EBAC}" type="pres">
      <dgm:prSet presAssocID="{92589E5F-835F-4C9E-BF1E-3EC6D1549EE9}" presName="compNode" presStyleCnt="0"/>
      <dgm:spPr/>
    </dgm:pt>
    <dgm:pt modelId="{5C8AA587-7759-4F4D-B18C-6361B5C1CFC0}" type="pres">
      <dgm:prSet presAssocID="{92589E5F-835F-4C9E-BF1E-3EC6D1549EE9}" presName="bgRect" presStyleLbl="bgShp" presStyleIdx="3" presStyleCnt="4"/>
      <dgm:spPr/>
    </dgm:pt>
    <dgm:pt modelId="{30D2E872-46F7-4017-BDF3-0B4335BFCA10}" type="pres">
      <dgm:prSet presAssocID="{92589E5F-835F-4C9E-BF1E-3EC6D1549EE9}" presName="iconRect" presStyleLbl="node1" presStyleIdx="3" presStyleCnt="4"/>
      <dgm:spPr>
        <a:ln>
          <a:noFill/>
        </a:ln>
      </dgm:spPr>
    </dgm:pt>
    <dgm:pt modelId="{A0CBB409-513F-434D-91C1-E2D008C10A29}" type="pres">
      <dgm:prSet presAssocID="{92589E5F-835F-4C9E-BF1E-3EC6D1549EE9}" presName="spaceRect" presStyleCnt="0"/>
      <dgm:spPr/>
    </dgm:pt>
    <dgm:pt modelId="{CDF1FE64-32F5-4900-8512-17F59BD85E3A}" type="pres">
      <dgm:prSet presAssocID="{92589E5F-835F-4C9E-BF1E-3EC6D1549E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872CF20-1014-8C4E-8CB1-FE079A849E99}" type="presOf" srcId="{48F2AB8B-14F9-4B3F-9BEB-08B531A47FC0}" destId="{C35CE04E-27AA-4106-AE1D-747F7C191521}" srcOrd="0" destOrd="0" presId="urn:microsoft.com/office/officeart/2018/2/layout/IconVerticalSolidList"/>
    <dgm:cxn modelId="{5FDCCA23-C82D-FE42-8DE5-29E19BA4360C}" type="presOf" srcId="{92589E5F-835F-4C9E-BF1E-3EC6D1549EE9}" destId="{CDF1FE64-32F5-4900-8512-17F59BD85E3A}" srcOrd="0" destOrd="0" presId="urn:microsoft.com/office/officeart/2018/2/layout/IconVerticalSolidList"/>
    <dgm:cxn modelId="{105E2642-1C36-4F2E-9789-C408ADD5A07F}" type="presOf" srcId="{5B0F78A6-584C-4C50-B2E3-0D0D43E7A34A}" destId="{BAF8D9F4-E697-4DFD-89EC-5E356079463E}" srcOrd="0" destOrd="0" presId="urn:microsoft.com/office/officeart/2018/2/layout/IconVerticalSolidList"/>
    <dgm:cxn modelId="{727F6383-D7EF-44FF-8508-066D51E49B97}" srcId="{5B0F78A6-584C-4C50-B2E3-0D0D43E7A34A}" destId="{91B239ED-78B4-4288-92D8-63347C9476CC}" srcOrd="0" destOrd="0" parTransId="{16DF5526-A12C-4FCC-87A6-7B6472E9289A}" sibTransId="{7CCBEDC5-6525-4815-BB1B-75A71E599E8C}"/>
    <dgm:cxn modelId="{B5E038A0-7958-A643-A0A0-5D8AB04B4944}" type="presOf" srcId="{0C089DA9-0D31-46E0-B656-083B30BB6344}" destId="{497F1652-2246-46F2-B947-5A96E037FF0F}" srcOrd="0" destOrd="0" presId="urn:microsoft.com/office/officeart/2018/2/layout/IconVerticalSolidList"/>
    <dgm:cxn modelId="{1A3917CE-9806-46B4-9273-284D5A4F00CC}" srcId="{5B0F78A6-584C-4C50-B2E3-0D0D43E7A34A}" destId="{48F2AB8B-14F9-4B3F-9BEB-08B531A47FC0}" srcOrd="2" destOrd="0" parTransId="{E8D53966-CA6E-4ADE-BEE3-D1360549798F}" sibTransId="{E4E7FED8-643A-4826-988F-873D2F959F48}"/>
    <dgm:cxn modelId="{A2CD68EF-5C45-F24C-B0B1-46B3E9653A4E}" type="presOf" srcId="{91B239ED-78B4-4288-92D8-63347C9476CC}" destId="{7BEAF2A7-7BF9-4D42-A71F-3977B7840262}" srcOrd="0" destOrd="0" presId="urn:microsoft.com/office/officeart/2018/2/layout/IconVerticalSolidList"/>
    <dgm:cxn modelId="{3FB383F7-66FF-435B-B896-E00C29526E6A}" srcId="{5B0F78A6-584C-4C50-B2E3-0D0D43E7A34A}" destId="{0C089DA9-0D31-46E0-B656-083B30BB6344}" srcOrd="1" destOrd="0" parTransId="{F2077D2F-75BB-4B26-A4DE-95BCC8949C93}" sibTransId="{E6531A16-4A30-489F-9951-2CF476362E3C}"/>
    <dgm:cxn modelId="{61F674FE-EF6A-47A0-9A4C-82BD7F2DEC86}" srcId="{5B0F78A6-584C-4C50-B2E3-0D0D43E7A34A}" destId="{92589E5F-835F-4C9E-BF1E-3EC6D1549EE9}" srcOrd="3" destOrd="0" parTransId="{5924F582-CF31-4FF3-8078-AE5A782F9AAF}" sibTransId="{92207295-5632-4729-8473-F72FFEE8A68B}"/>
    <dgm:cxn modelId="{D8AEF62F-FA5C-F949-9879-F5863352C168}" type="presParOf" srcId="{BAF8D9F4-E697-4DFD-89EC-5E356079463E}" destId="{D92EDBEB-7D5D-4F54-A3B1-839E000E41F8}" srcOrd="0" destOrd="0" presId="urn:microsoft.com/office/officeart/2018/2/layout/IconVerticalSolidList"/>
    <dgm:cxn modelId="{EB509112-729C-F345-889B-A26698379E1E}" type="presParOf" srcId="{D92EDBEB-7D5D-4F54-A3B1-839E000E41F8}" destId="{1EBE01DD-81C1-4225-8597-B0951869C9DC}" srcOrd="0" destOrd="0" presId="urn:microsoft.com/office/officeart/2018/2/layout/IconVerticalSolidList"/>
    <dgm:cxn modelId="{CE0356E2-BA46-894A-85D3-B95C789B87EE}" type="presParOf" srcId="{D92EDBEB-7D5D-4F54-A3B1-839E000E41F8}" destId="{18E86C03-CDB4-4219-A005-52536D8B6CC1}" srcOrd="1" destOrd="0" presId="urn:microsoft.com/office/officeart/2018/2/layout/IconVerticalSolidList"/>
    <dgm:cxn modelId="{234896D0-50E6-0B4C-A4B6-8876FAED9131}" type="presParOf" srcId="{D92EDBEB-7D5D-4F54-A3B1-839E000E41F8}" destId="{68415B9B-2C1D-4B35-902F-865FBFB61BEC}" srcOrd="2" destOrd="0" presId="urn:microsoft.com/office/officeart/2018/2/layout/IconVerticalSolidList"/>
    <dgm:cxn modelId="{B6658171-DB00-7243-96C9-75D30FB429E6}" type="presParOf" srcId="{D92EDBEB-7D5D-4F54-A3B1-839E000E41F8}" destId="{7BEAF2A7-7BF9-4D42-A71F-3977B7840262}" srcOrd="3" destOrd="0" presId="urn:microsoft.com/office/officeart/2018/2/layout/IconVerticalSolidList"/>
    <dgm:cxn modelId="{F6F09970-A324-2947-BB29-0C079A05E49D}" type="presParOf" srcId="{BAF8D9F4-E697-4DFD-89EC-5E356079463E}" destId="{673AE538-876A-48ED-B380-D6D6C685F8C0}" srcOrd="1" destOrd="0" presId="urn:microsoft.com/office/officeart/2018/2/layout/IconVerticalSolidList"/>
    <dgm:cxn modelId="{D8E56A3D-62C0-2A4D-B488-4B245EC3B5E9}" type="presParOf" srcId="{BAF8D9F4-E697-4DFD-89EC-5E356079463E}" destId="{9ABEE2DF-F9B2-4CAE-806E-38494A09DB13}" srcOrd="2" destOrd="0" presId="urn:microsoft.com/office/officeart/2018/2/layout/IconVerticalSolidList"/>
    <dgm:cxn modelId="{35AC3E81-898E-D147-808E-1FF79D82426C}" type="presParOf" srcId="{9ABEE2DF-F9B2-4CAE-806E-38494A09DB13}" destId="{6CCFF64A-F478-4B8F-BC11-B3C20ED474CF}" srcOrd="0" destOrd="0" presId="urn:microsoft.com/office/officeart/2018/2/layout/IconVerticalSolidList"/>
    <dgm:cxn modelId="{76D5E091-0C01-E741-A355-A6EDFC81B1E4}" type="presParOf" srcId="{9ABEE2DF-F9B2-4CAE-806E-38494A09DB13}" destId="{9C1924DD-C2AA-4EFD-9CD0-49609EF00927}" srcOrd="1" destOrd="0" presId="urn:microsoft.com/office/officeart/2018/2/layout/IconVerticalSolidList"/>
    <dgm:cxn modelId="{247F2824-3C73-1C46-9909-B86653AAB21F}" type="presParOf" srcId="{9ABEE2DF-F9B2-4CAE-806E-38494A09DB13}" destId="{79374BA5-4BA3-43F9-88C0-5F248F8DCE6F}" srcOrd="2" destOrd="0" presId="urn:microsoft.com/office/officeart/2018/2/layout/IconVerticalSolidList"/>
    <dgm:cxn modelId="{56F1FBCF-63CC-B349-8FB9-970ED16BDD59}" type="presParOf" srcId="{9ABEE2DF-F9B2-4CAE-806E-38494A09DB13}" destId="{497F1652-2246-46F2-B947-5A96E037FF0F}" srcOrd="3" destOrd="0" presId="urn:microsoft.com/office/officeart/2018/2/layout/IconVerticalSolidList"/>
    <dgm:cxn modelId="{FB8B10A8-F96E-2343-ADE4-0CC671A3FD53}" type="presParOf" srcId="{BAF8D9F4-E697-4DFD-89EC-5E356079463E}" destId="{A1AAB60A-0B05-459A-9A15-D0EF18FBBFCE}" srcOrd="3" destOrd="0" presId="urn:microsoft.com/office/officeart/2018/2/layout/IconVerticalSolidList"/>
    <dgm:cxn modelId="{36636B3B-2133-FB45-B346-0614D8974016}" type="presParOf" srcId="{BAF8D9F4-E697-4DFD-89EC-5E356079463E}" destId="{42E7BC5A-CB6F-4E1B-AADD-9AF2D5CE73A6}" srcOrd="4" destOrd="0" presId="urn:microsoft.com/office/officeart/2018/2/layout/IconVerticalSolidList"/>
    <dgm:cxn modelId="{5A3F795D-FC60-EC42-87C7-27D23C21A8CC}" type="presParOf" srcId="{42E7BC5A-CB6F-4E1B-AADD-9AF2D5CE73A6}" destId="{DA9EF2CB-B08E-417C-8038-350B7A1B076A}" srcOrd="0" destOrd="0" presId="urn:microsoft.com/office/officeart/2018/2/layout/IconVerticalSolidList"/>
    <dgm:cxn modelId="{11996D0A-E98B-5145-AEF9-A62E42621497}" type="presParOf" srcId="{42E7BC5A-CB6F-4E1B-AADD-9AF2D5CE73A6}" destId="{CF7BCE88-30CE-4C54-9CEE-CFC0EF621670}" srcOrd="1" destOrd="0" presId="urn:microsoft.com/office/officeart/2018/2/layout/IconVerticalSolidList"/>
    <dgm:cxn modelId="{B41E21F1-AE9D-D744-9BEA-5A291B40B10B}" type="presParOf" srcId="{42E7BC5A-CB6F-4E1B-AADD-9AF2D5CE73A6}" destId="{CFCBBAFF-424D-4F71-9421-F0896C952094}" srcOrd="2" destOrd="0" presId="urn:microsoft.com/office/officeart/2018/2/layout/IconVerticalSolidList"/>
    <dgm:cxn modelId="{2F00F4A6-2795-E84D-9173-9B12298D8CC9}" type="presParOf" srcId="{42E7BC5A-CB6F-4E1B-AADD-9AF2D5CE73A6}" destId="{C35CE04E-27AA-4106-AE1D-747F7C191521}" srcOrd="3" destOrd="0" presId="urn:microsoft.com/office/officeart/2018/2/layout/IconVerticalSolidList"/>
    <dgm:cxn modelId="{4D0E5989-3723-EA4A-AD72-C8654A136308}" type="presParOf" srcId="{BAF8D9F4-E697-4DFD-89EC-5E356079463E}" destId="{871F10D8-0131-DB4D-9FDC-A0BC2BEB5C86}" srcOrd="5" destOrd="0" presId="urn:microsoft.com/office/officeart/2018/2/layout/IconVerticalSolidList"/>
    <dgm:cxn modelId="{974ACA9A-7CF7-4941-9625-A92AD49FAE58}" type="presParOf" srcId="{BAF8D9F4-E697-4DFD-89EC-5E356079463E}" destId="{BC4574A1-93B2-4886-BBAB-7CF22126EBAC}" srcOrd="6" destOrd="0" presId="urn:microsoft.com/office/officeart/2018/2/layout/IconVerticalSolidList"/>
    <dgm:cxn modelId="{7F47DBB6-C5E6-3F42-86E0-AED18E31DF88}" type="presParOf" srcId="{BC4574A1-93B2-4886-BBAB-7CF22126EBAC}" destId="{5C8AA587-7759-4F4D-B18C-6361B5C1CFC0}" srcOrd="0" destOrd="0" presId="urn:microsoft.com/office/officeart/2018/2/layout/IconVerticalSolidList"/>
    <dgm:cxn modelId="{9AAA6ADA-FEF6-8045-8327-58897A067B20}" type="presParOf" srcId="{BC4574A1-93B2-4886-BBAB-7CF22126EBAC}" destId="{30D2E872-46F7-4017-BDF3-0B4335BFCA10}" srcOrd="1" destOrd="0" presId="urn:microsoft.com/office/officeart/2018/2/layout/IconVerticalSolidList"/>
    <dgm:cxn modelId="{6541BF64-2003-8F43-8A3A-43898161CF48}" type="presParOf" srcId="{BC4574A1-93B2-4886-BBAB-7CF22126EBAC}" destId="{A0CBB409-513F-434D-91C1-E2D008C10A29}" srcOrd="2" destOrd="0" presId="urn:microsoft.com/office/officeart/2018/2/layout/IconVerticalSolidList"/>
    <dgm:cxn modelId="{A542CC93-A4B0-9F4C-9C96-0E1ECCB7C4ED}" type="presParOf" srcId="{BC4574A1-93B2-4886-BBAB-7CF22126EBAC}" destId="{CDF1FE64-32F5-4900-8512-17F59BD85E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3DE05-F21D-4D49-AD7C-EBA8F9F688E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C2A922-0512-49A1-86F7-C151D9564AF6}">
      <dgm:prSet/>
      <dgm:spPr/>
      <dgm:t>
        <a:bodyPr/>
        <a:lstStyle/>
        <a:p>
          <a:r>
            <a:rPr lang="cs-CZ"/>
            <a:t>Vysoký obsah bílkovin</a:t>
          </a:r>
          <a:endParaRPr lang="en-US"/>
        </a:p>
      </dgm:t>
    </dgm:pt>
    <dgm:pt modelId="{EB5AE5CF-AC01-47A9-A940-B8139ADC6F2F}" type="parTrans" cxnId="{D91360E6-6334-4B08-865A-90EE50B16B03}">
      <dgm:prSet/>
      <dgm:spPr/>
      <dgm:t>
        <a:bodyPr/>
        <a:lstStyle/>
        <a:p>
          <a:endParaRPr lang="en-US"/>
        </a:p>
      </dgm:t>
    </dgm:pt>
    <dgm:pt modelId="{3208BD2E-726E-4CA6-84BE-EA27F604D7A1}" type="sibTrans" cxnId="{D91360E6-6334-4B08-865A-90EE50B16B03}">
      <dgm:prSet/>
      <dgm:spPr/>
      <dgm:t>
        <a:bodyPr/>
        <a:lstStyle/>
        <a:p>
          <a:endParaRPr lang="en-US"/>
        </a:p>
      </dgm:t>
    </dgm:pt>
    <dgm:pt modelId="{73238F19-6ACC-445E-8D4D-F387FD8D2ACF}">
      <dgm:prSet/>
      <dgm:spPr/>
      <dgm:t>
        <a:bodyPr/>
        <a:lstStyle/>
        <a:p>
          <a:r>
            <a:rPr lang="cs-CZ"/>
            <a:t>Snaha o použití základních potravin vs. nemožnost jíst stejně jako v paleolitu – máslo, ovoce…</a:t>
          </a:r>
          <a:endParaRPr lang="en-US"/>
        </a:p>
      </dgm:t>
    </dgm:pt>
    <dgm:pt modelId="{B0B121C3-8E7B-4D5C-92BC-5B75858B9CB7}" type="parTrans" cxnId="{619B9953-4B0F-465F-846A-0AFE0D616171}">
      <dgm:prSet/>
      <dgm:spPr/>
      <dgm:t>
        <a:bodyPr/>
        <a:lstStyle/>
        <a:p>
          <a:endParaRPr lang="en-US"/>
        </a:p>
      </dgm:t>
    </dgm:pt>
    <dgm:pt modelId="{7CA3CF8B-8AF9-4821-9197-798BA4449139}" type="sibTrans" cxnId="{619B9953-4B0F-465F-846A-0AFE0D616171}">
      <dgm:prSet/>
      <dgm:spPr/>
      <dgm:t>
        <a:bodyPr/>
        <a:lstStyle/>
        <a:p>
          <a:endParaRPr lang="en-US"/>
        </a:p>
      </dgm:t>
    </dgm:pt>
    <dgm:pt modelId="{1ADAD523-B248-4A85-BC1C-423E7DA7A125}">
      <dgm:prSet/>
      <dgm:spPr/>
      <dgm:t>
        <a:bodyPr/>
        <a:lstStyle/>
        <a:p>
          <a:r>
            <a:rPr lang="cs-CZ"/>
            <a:t>Podobné negativní účinky jako u ketodiety</a:t>
          </a:r>
          <a:endParaRPr lang="en-US"/>
        </a:p>
      </dgm:t>
    </dgm:pt>
    <dgm:pt modelId="{F233C57D-6B12-406D-9FF5-C68EB6C76C2A}" type="parTrans" cxnId="{F9C7AC88-4204-4504-A4F8-1C16BF731223}">
      <dgm:prSet/>
      <dgm:spPr/>
      <dgm:t>
        <a:bodyPr/>
        <a:lstStyle/>
        <a:p>
          <a:endParaRPr lang="en-US"/>
        </a:p>
      </dgm:t>
    </dgm:pt>
    <dgm:pt modelId="{31D3C324-1378-483D-AE2F-F85FB592D125}" type="sibTrans" cxnId="{F9C7AC88-4204-4504-A4F8-1C16BF731223}">
      <dgm:prSet/>
      <dgm:spPr/>
      <dgm:t>
        <a:bodyPr/>
        <a:lstStyle/>
        <a:p>
          <a:endParaRPr lang="en-US"/>
        </a:p>
      </dgm:t>
    </dgm:pt>
    <dgm:pt modelId="{888D4541-DFD6-1741-BE82-777B6459F689}" type="pres">
      <dgm:prSet presAssocID="{0FE3DE05-F21D-4D49-AD7C-EBA8F9F688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B5AAAB-828D-9C44-8E5D-9E238E7CF809}" type="pres">
      <dgm:prSet presAssocID="{C9C2A922-0512-49A1-86F7-C151D9564AF6}" presName="hierRoot1" presStyleCnt="0"/>
      <dgm:spPr/>
    </dgm:pt>
    <dgm:pt modelId="{91ABA236-9E3B-7C4D-98DC-965AFD22BFBE}" type="pres">
      <dgm:prSet presAssocID="{C9C2A922-0512-49A1-86F7-C151D9564AF6}" presName="composite" presStyleCnt="0"/>
      <dgm:spPr/>
    </dgm:pt>
    <dgm:pt modelId="{8C6345A7-93E5-3D42-B7DD-B8D087CEF93F}" type="pres">
      <dgm:prSet presAssocID="{C9C2A922-0512-49A1-86F7-C151D9564AF6}" presName="background" presStyleLbl="node0" presStyleIdx="0" presStyleCnt="3"/>
      <dgm:spPr/>
    </dgm:pt>
    <dgm:pt modelId="{2AF8942C-B007-B54F-804B-A0288AA428F1}" type="pres">
      <dgm:prSet presAssocID="{C9C2A922-0512-49A1-86F7-C151D9564AF6}" presName="text" presStyleLbl="fgAcc0" presStyleIdx="0" presStyleCnt="3">
        <dgm:presLayoutVars>
          <dgm:chPref val="3"/>
        </dgm:presLayoutVars>
      </dgm:prSet>
      <dgm:spPr/>
    </dgm:pt>
    <dgm:pt modelId="{748310AD-36BE-5246-92E0-CC41AF6E7BE6}" type="pres">
      <dgm:prSet presAssocID="{C9C2A922-0512-49A1-86F7-C151D9564AF6}" presName="hierChild2" presStyleCnt="0"/>
      <dgm:spPr/>
    </dgm:pt>
    <dgm:pt modelId="{13FE81EF-AC7D-E64B-9A6B-AA1D48531B70}" type="pres">
      <dgm:prSet presAssocID="{73238F19-6ACC-445E-8D4D-F387FD8D2ACF}" presName="hierRoot1" presStyleCnt="0"/>
      <dgm:spPr/>
    </dgm:pt>
    <dgm:pt modelId="{ADFBBF8F-3191-944D-9F30-5E144FDCE3D0}" type="pres">
      <dgm:prSet presAssocID="{73238F19-6ACC-445E-8D4D-F387FD8D2ACF}" presName="composite" presStyleCnt="0"/>
      <dgm:spPr/>
    </dgm:pt>
    <dgm:pt modelId="{67EE0796-824F-D041-8829-2D9EB5D010B7}" type="pres">
      <dgm:prSet presAssocID="{73238F19-6ACC-445E-8D4D-F387FD8D2ACF}" presName="background" presStyleLbl="node0" presStyleIdx="1" presStyleCnt="3"/>
      <dgm:spPr/>
    </dgm:pt>
    <dgm:pt modelId="{594084EB-7EB9-5C47-968B-758B11E4934A}" type="pres">
      <dgm:prSet presAssocID="{73238F19-6ACC-445E-8D4D-F387FD8D2ACF}" presName="text" presStyleLbl="fgAcc0" presStyleIdx="1" presStyleCnt="3">
        <dgm:presLayoutVars>
          <dgm:chPref val="3"/>
        </dgm:presLayoutVars>
      </dgm:prSet>
      <dgm:spPr/>
    </dgm:pt>
    <dgm:pt modelId="{06F4418E-9214-0744-BEFF-A5B65ACD1330}" type="pres">
      <dgm:prSet presAssocID="{73238F19-6ACC-445E-8D4D-F387FD8D2ACF}" presName="hierChild2" presStyleCnt="0"/>
      <dgm:spPr/>
    </dgm:pt>
    <dgm:pt modelId="{EBA66DCB-BA44-684C-BB8D-B825F705A949}" type="pres">
      <dgm:prSet presAssocID="{1ADAD523-B248-4A85-BC1C-423E7DA7A125}" presName="hierRoot1" presStyleCnt="0"/>
      <dgm:spPr/>
    </dgm:pt>
    <dgm:pt modelId="{587DA74E-BF24-8640-88CA-9D682E72B1C8}" type="pres">
      <dgm:prSet presAssocID="{1ADAD523-B248-4A85-BC1C-423E7DA7A125}" presName="composite" presStyleCnt="0"/>
      <dgm:spPr/>
    </dgm:pt>
    <dgm:pt modelId="{9F7A3893-3BEB-4F49-AFE4-9632F9E46E16}" type="pres">
      <dgm:prSet presAssocID="{1ADAD523-B248-4A85-BC1C-423E7DA7A125}" presName="background" presStyleLbl="node0" presStyleIdx="2" presStyleCnt="3"/>
      <dgm:spPr/>
    </dgm:pt>
    <dgm:pt modelId="{AD455942-B113-FD4B-9295-230FFE75C497}" type="pres">
      <dgm:prSet presAssocID="{1ADAD523-B248-4A85-BC1C-423E7DA7A125}" presName="text" presStyleLbl="fgAcc0" presStyleIdx="2" presStyleCnt="3">
        <dgm:presLayoutVars>
          <dgm:chPref val="3"/>
        </dgm:presLayoutVars>
      </dgm:prSet>
      <dgm:spPr/>
    </dgm:pt>
    <dgm:pt modelId="{922CFB51-61BC-9D48-B71C-D5F84F525095}" type="pres">
      <dgm:prSet presAssocID="{1ADAD523-B248-4A85-BC1C-423E7DA7A125}" presName="hierChild2" presStyleCnt="0"/>
      <dgm:spPr/>
    </dgm:pt>
  </dgm:ptLst>
  <dgm:cxnLst>
    <dgm:cxn modelId="{B3123E26-0C22-C145-B782-E7AC1DD2CDF0}" type="presOf" srcId="{1ADAD523-B248-4A85-BC1C-423E7DA7A125}" destId="{AD455942-B113-FD4B-9295-230FFE75C497}" srcOrd="0" destOrd="0" presId="urn:microsoft.com/office/officeart/2005/8/layout/hierarchy1"/>
    <dgm:cxn modelId="{619B9953-4B0F-465F-846A-0AFE0D616171}" srcId="{0FE3DE05-F21D-4D49-AD7C-EBA8F9F688E1}" destId="{73238F19-6ACC-445E-8D4D-F387FD8D2ACF}" srcOrd="1" destOrd="0" parTransId="{B0B121C3-8E7B-4D5C-92BC-5B75858B9CB7}" sibTransId="{7CA3CF8B-8AF9-4821-9197-798BA4449139}"/>
    <dgm:cxn modelId="{F9C7AC88-4204-4504-A4F8-1C16BF731223}" srcId="{0FE3DE05-F21D-4D49-AD7C-EBA8F9F688E1}" destId="{1ADAD523-B248-4A85-BC1C-423E7DA7A125}" srcOrd="2" destOrd="0" parTransId="{F233C57D-6B12-406D-9FF5-C68EB6C76C2A}" sibTransId="{31D3C324-1378-483D-AE2F-F85FB592D125}"/>
    <dgm:cxn modelId="{ADFDB3B9-0350-3240-9179-0FAFCD0D5D98}" type="presOf" srcId="{0FE3DE05-F21D-4D49-AD7C-EBA8F9F688E1}" destId="{888D4541-DFD6-1741-BE82-777B6459F689}" srcOrd="0" destOrd="0" presId="urn:microsoft.com/office/officeart/2005/8/layout/hierarchy1"/>
    <dgm:cxn modelId="{C7837ADF-FC77-D946-812F-A4ECD3F55043}" type="presOf" srcId="{C9C2A922-0512-49A1-86F7-C151D9564AF6}" destId="{2AF8942C-B007-B54F-804B-A0288AA428F1}" srcOrd="0" destOrd="0" presId="urn:microsoft.com/office/officeart/2005/8/layout/hierarchy1"/>
    <dgm:cxn modelId="{D91360E6-6334-4B08-865A-90EE50B16B03}" srcId="{0FE3DE05-F21D-4D49-AD7C-EBA8F9F688E1}" destId="{C9C2A922-0512-49A1-86F7-C151D9564AF6}" srcOrd="0" destOrd="0" parTransId="{EB5AE5CF-AC01-47A9-A940-B8139ADC6F2F}" sibTransId="{3208BD2E-726E-4CA6-84BE-EA27F604D7A1}"/>
    <dgm:cxn modelId="{6B3E78FD-650E-D64C-B4D4-C986FCBD1223}" type="presOf" srcId="{73238F19-6ACC-445E-8D4D-F387FD8D2ACF}" destId="{594084EB-7EB9-5C47-968B-758B11E4934A}" srcOrd="0" destOrd="0" presId="urn:microsoft.com/office/officeart/2005/8/layout/hierarchy1"/>
    <dgm:cxn modelId="{B0BC7696-2181-284F-95EB-B06AE5390B76}" type="presParOf" srcId="{888D4541-DFD6-1741-BE82-777B6459F689}" destId="{D3B5AAAB-828D-9C44-8E5D-9E238E7CF809}" srcOrd="0" destOrd="0" presId="urn:microsoft.com/office/officeart/2005/8/layout/hierarchy1"/>
    <dgm:cxn modelId="{C72D0A8B-014E-484E-864F-99E40ED84C45}" type="presParOf" srcId="{D3B5AAAB-828D-9C44-8E5D-9E238E7CF809}" destId="{91ABA236-9E3B-7C4D-98DC-965AFD22BFBE}" srcOrd="0" destOrd="0" presId="urn:microsoft.com/office/officeart/2005/8/layout/hierarchy1"/>
    <dgm:cxn modelId="{B80B12DA-F1AD-854F-8BF6-A4CF4920153F}" type="presParOf" srcId="{91ABA236-9E3B-7C4D-98DC-965AFD22BFBE}" destId="{8C6345A7-93E5-3D42-B7DD-B8D087CEF93F}" srcOrd="0" destOrd="0" presId="urn:microsoft.com/office/officeart/2005/8/layout/hierarchy1"/>
    <dgm:cxn modelId="{02119D07-37E5-194C-ADB0-75A05FD7718C}" type="presParOf" srcId="{91ABA236-9E3B-7C4D-98DC-965AFD22BFBE}" destId="{2AF8942C-B007-B54F-804B-A0288AA428F1}" srcOrd="1" destOrd="0" presId="urn:microsoft.com/office/officeart/2005/8/layout/hierarchy1"/>
    <dgm:cxn modelId="{5CBDCC4D-7038-2F41-9A36-8D757CF33323}" type="presParOf" srcId="{D3B5AAAB-828D-9C44-8E5D-9E238E7CF809}" destId="{748310AD-36BE-5246-92E0-CC41AF6E7BE6}" srcOrd="1" destOrd="0" presId="urn:microsoft.com/office/officeart/2005/8/layout/hierarchy1"/>
    <dgm:cxn modelId="{4646AA2A-020C-284D-9717-48692CB57939}" type="presParOf" srcId="{888D4541-DFD6-1741-BE82-777B6459F689}" destId="{13FE81EF-AC7D-E64B-9A6B-AA1D48531B70}" srcOrd="1" destOrd="0" presId="urn:microsoft.com/office/officeart/2005/8/layout/hierarchy1"/>
    <dgm:cxn modelId="{34C108D8-7AF9-5C46-843E-41465B6EE2AB}" type="presParOf" srcId="{13FE81EF-AC7D-E64B-9A6B-AA1D48531B70}" destId="{ADFBBF8F-3191-944D-9F30-5E144FDCE3D0}" srcOrd="0" destOrd="0" presId="urn:microsoft.com/office/officeart/2005/8/layout/hierarchy1"/>
    <dgm:cxn modelId="{43A314EB-396C-5749-9755-00F80E834D0E}" type="presParOf" srcId="{ADFBBF8F-3191-944D-9F30-5E144FDCE3D0}" destId="{67EE0796-824F-D041-8829-2D9EB5D010B7}" srcOrd="0" destOrd="0" presId="urn:microsoft.com/office/officeart/2005/8/layout/hierarchy1"/>
    <dgm:cxn modelId="{5CE81547-2558-A24D-BB25-029B42419B0F}" type="presParOf" srcId="{ADFBBF8F-3191-944D-9F30-5E144FDCE3D0}" destId="{594084EB-7EB9-5C47-968B-758B11E4934A}" srcOrd="1" destOrd="0" presId="urn:microsoft.com/office/officeart/2005/8/layout/hierarchy1"/>
    <dgm:cxn modelId="{F8F7E58A-19AE-554A-A245-9AD67F39BCD9}" type="presParOf" srcId="{13FE81EF-AC7D-E64B-9A6B-AA1D48531B70}" destId="{06F4418E-9214-0744-BEFF-A5B65ACD1330}" srcOrd="1" destOrd="0" presId="urn:microsoft.com/office/officeart/2005/8/layout/hierarchy1"/>
    <dgm:cxn modelId="{0BCA0FD6-5065-3543-BC7A-341B6F752BB5}" type="presParOf" srcId="{888D4541-DFD6-1741-BE82-777B6459F689}" destId="{EBA66DCB-BA44-684C-BB8D-B825F705A949}" srcOrd="2" destOrd="0" presId="urn:microsoft.com/office/officeart/2005/8/layout/hierarchy1"/>
    <dgm:cxn modelId="{2CDE77A3-81AB-1347-A2D6-A99E573A82DF}" type="presParOf" srcId="{EBA66DCB-BA44-684C-BB8D-B825F705A949}" destId="{587DA74E-BF24-8640-88CA-9D682E72B1C8}" srcOrd="0" destOrd="0" presId="urn:microsoft.com/office/officeart/2005/8/layout/hierarchy1"/>
    <dgm:cxn modelId="{EC51B264-0853-1747-8789-4A955AEA9BC1}" type="presParOf" srcId="{587DA74E-BF24-8640-88CA-9D682E72B1C8}" destId="{9F7A3893-3BEB-4F49-AFE4-9632F9E46E16}" srcOrd="0" destOrd="0" presId="urn:microsoft.com/office/officeart/2005/8/layout/hierarchy1"/>
    <dgm:cxn modelId="{8E8A42D4-3A68-9448-BA44-6010A469301C}" type="presParOf" srcId="{587DA74E-BF24-8640-88CA-9D682E72B1C8}" destId="{AD455942-B113-FD4B-9295-230FFE75C497}" srcOrd="1" destOrd="0" presId="urn:microsoft.com/office/officeart/2005/8/layout/hierarchy1"/>
    <dgm:cxn modelId="{FD0250D8-5222-944F-B9A1-53D951CACFB2}" type="presParOf" srcId="{EBA66DCB-BA44-684C-BB8D-B825F705A949}" destId="{922CFB51-61BC-9D48-B71C-D5F84F5250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16D5F-97DC-4296-AB6C-97977DC057F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BE723D-61BA-432B-8E0B-BC7C8623F236}">
      <dgm:prSet/>
      <dgm:spPr/>
      <dgm:t>
        <a:bodyPr/>
        <a:lstStyle/>
        <a:p>
          <a:r>
            <a:rPr lang="cs-CZ"/>
            <a:t>Snaha o vyhladovění rakoviny low carb jídelníčkem/hladovkou</a:t>
          </a:r>
          <a:endParaRPr lang="en-US"/>
        </a:p>
      </dgm:t>
    </dgm:pt>
    <dgm:pt modelId="{AA6959C3-F98B-4E1A-9068-AC9FA9112AEB}" type="parTrans" cxnId="{9FA7D6C8-F5F7-4422-836D-83D0A2D4F58E}">
      <dgm:prSet/>
      <dgm:spPr/>
      <dgm:t>
        <a:bodyPr/>
        <a:lstStyle/>
        <a:p>
          <a:endParaRPr lang="en-US"/>
        </a:p>
      </dgm:t>
    </dgm:pt>
    <dgm:pt modelId="{9F8387FD-9FFA-44C3-B996-7EA10293D43F}" type="sibTrans" cxnId="{9FA7D6C8-F5F7-4422-836D-83D0A2D4F58E}">
      <dgm:prSet/>
      <dgm:spPr/>
      <dgm:t>
        <a:bodyPr/>
        <a:lstStyle/>
        <a:p>
          <a:endParaRPr lang="en-US"/>
        </a:p>
      </dgm:t>
    </dgm:pt>
    <dgm:pt modelId="{11A782B9-91C1-4ECA-A9E8-AE472E0AE922}">
      <dgm:prSet/>
      <dgm:spPr/>
      <dgm:t>
        <a:bodyPr/>
        <a:lstStyle/>
        <a:p>
          <a:r>
            <a:rPr lang="cs-CZ"/>
            <a:t>Snaha o vyléčení rakoviny tvarohem s lněným semínkem</a:t>
          </a:r>
          <a:endParaRPr lang="en-US"/>
        </a:p>
      </dgm:t>
    </dgm:pt>
    <dgm:pt modelId="{C3062FBB-4DA1-4514-97A9-7138E022CD01}" type="parTrans" cxnId="{DDE11276-15CF-4A16-88FE-CE0C5F4FD314}">
      <dgm:prSet/>
      <dgm:spPr/>
      <dgm:t>
        <a:bodyPr/>
        <a:lstStyle/>
        <a:p>
          <a:endParaRPr lang="en-US"/>
        </a:p>
      </dgm:t>
    </dgm:pt>
    <dgm:pt modelId="{A7B7BFC4-DE13-4F70-A5D9-987A5FAA45F8}" type="sibTrans" cxnId="{DDE11276-15CF-4A16-88FE-CE0C5F4FD314}">
      <dgm:prSet/>
      <dgm:spPr/>
      <dgm:t>
        <a:bodyPr/>
        <a:lstStyle/>
        <a:p>
          <a:endParaRPr lang="en-US"/>
        </a:p>
      </dgm:t>
    </dgm:pt>
    <dgm:pt modelId="{670DC2C2-3F3C-41BD-8D24-F9EFA5D63CD5}">
      <dgm:prSet/>
      <dgm:spPr/>
      <dgm:t>
        <a:bodyPr/>
        <a:lstStyle/>
        <a:p>
          <a:r>
            <a:rPr lang="cs-CZ"/>
            <a:t>Vyřazování lepku a mléka bez zdravotní indikace</a:t>
          </a:r>
          <a:endParaRPr lang="en-US"/>
        </a:p>
      </dgm:t>
    </dgm:pt>
    <dgm:pt modelId="{8A16F2AF-0D8B-4E44-954A-FD9D43FF9E3D}" type="parTrans" cxnId="{787C4A05-64B4-4C9A-9A62-BEE429B5109D}">
      <dgm:prSet/>
      <dgm:spPr/>
      <dgm:t>
        <a:bodyPr/>
        <a:lstStyle/>
        <a:p>
          <a:endParaRPr lang="en-US"/>
        </a:p>
      </dgm:t>
    </dgm:pt>
    <dgm:pt modelId="{8B66A888-89D8-410B-92FD-0729D7BD012E}" type="sibTrans" cxnId="{787C4A05-64B4-4C9A-9A62-BEE429B5109D}">
      <dgm:prSet/>
      <dgm:spPr/>
      <dgm:t>
        <a:bodyPr/>
        <a:lstStyle/>
        <a:p>
          <a:endParaRPr lang="en-US"/>
        </a:p>
      </dgm:t>
    </dgm:pt>
    <dgm:pt modelId="{0F57BD68-5B88-461F-9DB1-D3FE423162C3}">
      <dgm:prSet/>
      <dgm:spPr/>
      <dgm:t>
        <a:bodyPr/>
        <a:lstStyle/>
        <a:p>
          <a:r>
            <a:rPr lang="cs-CZ"/>
            <a:t>Raw strava a mechanický ileus</a:t>
          </a:r>
          <a:endParaRPr lang="en-US"/>
        </a:p>
      </dgm:t>
    </dgm:pt>
    <dgm:pt modelId="{8AA1CB03-0D1D-4B6F-92BC-5D8B0B0B0F71}" type="parTrans" cxnId="{4F9F3C25-59F5-4BDD-996C-256DAEB03086}">
      <dgm:prSet/>
      <dgm:spPr/>
      <dgm:t>
        <a:bodyPr/>
        <a:lstStyle/>
        <a:p>
          <a:endParaRPr lang="en-US"/>
        </a:p>
      </dgm:t>
    </dgm:pt>
    <dgm:pt modelId="{DCD451A1-91BE-4D94-B46F-11DC3C94F33D}" type="sibTrans" cxnId="{4F9F3C25-59F5-4BDD-996C-256DAEB03086}">
      <dgm:prSet/>
      <dgm:spPr/>
      <dgm:t>
        <a:bodyPr/>
        <a:lstStyle/>
        <a:p>
          <a:endParaRPr lang="en-US"/>
        </a:p>
      </dgm:t>
    </dgm:pt>
    <dgm:pt modelId="{7CAC67EB-7EA3-4A3E-A109-4C03E9643AAF}">
      <dgm:prSet/>
      <dgm:spPr/>
      <dgm:t>
        <a:bodyPr/>
        <a:lstStyle/>
        <a:p>
          <a:r>
            <a:rPr lang="cs-CZ"/>
            <a:t>Konzumace pouze potravin rostoucích pod zemí</a:t>
          </a:r>
          <a:endParaRPr lang="en-US"/>
        </a:p>
      </dgm:t>
    </dgm:pt>
    <dgm:pt modelId="{54FA55C6-8752-42E3-BEB2-78C2537DECD3}" type="parTrans" cxnId="{93B74020-A498-4BB2-8EBC-373C6098D082}">
      <dgm:prSet/>
      <dgm:spPr/>
      <dgm:t>
        <a:bodyPr/>
        <a:lstStyle/>
        <a:p>
          <a:endParaRPr lang="en-US"/>
        </a:p>
      </dgm:t>
    </dgm:pt>
    <dgm:pt modelId="{0B75E058-720F-43C0-916A-CB9492EA7F14}" type="sibTrans" cxnId="{93B74020-A498-4BB2-8EBC-373C6098D082}">
      <dgm:prSet/>
      <dgm:spPr/>
      <dgm:t>
        <a:bodyPr/>
        <a:lstStyle/>
        <a:p>
          <a:endParaRPr lang="en-US"/>
        </a:p>
      </dgm:t>
    </dgm:pt>
    <dgm:pt modelId="{D23F2AEE-2179-40C5-A2D5-55E4BE756B83}">
      <dgm:prSet/>
      <dgm:spPr/>
      <dgm:t>
        <a:bodyPr/>
        <a:lstStyle/>
        <a:p>
          <a:r>
            <a:rPr lang="cs-CZ"/>
            <a:t>Alergie na chemii v potravinách/na éčka</a:t>
          </a:r>
          <a:endParaRPr lang="en-US"/>
        </a:p>
      </dgm:t>
    </dgm:pt>
    <dgm:pt modelId="{2186EF15-D0A6-4C28-A0C7-79F249031D72}" type="parTrans" cxnId="{CF2289D0-A17A-4ACC-A364-B3FDFDD68B60}">
      <dgm:prSet/>
      <dgm:spPr/>
      <dgm:t>
        <a:bodyPr/>
        <a:lstStyle/>
        <a:p>
          <a:endParaRPr lang="en-US"/>
        </a:p>
      </dgm:t>
    </dgm:pt>
    <dgm:pt modelId="{CDF28E38-CCF1-4E0D-AB66-970AE429A6BA}" type="sibTrans" cxnId="{CF2289D0-A17A-4ACC-A364-B3FDFDD68B60}">
      <dgm:prSet/>
      <dgm:spPr/>
      <dgm:t>
        <a:bodyPr/>
        <a:lstStyle/>
        <a:p>
          <a:endParaRPr lang="en-US"/>
        </a:p>
      </dgm:t>
    </dgm:pt>
    <dgm:pt modelId="{1F715C96-C1E2-43D9-9E3E-01C9F3EC79B5}">
      <dgm:prSet/>
      <dgm:spPr/>
      <dgm:t>
        <a:bodyPr/>
        <a:lstStyle/>
        <a:p>
          <a:r>
            <a:rPr lang="cs-CZ"/>
            <a:t>Konzumace pouze přirozených potravin</a:t>
          </a:r>
          <a:endParaRPr lang="en-US"/>
        </a:p>
      </dgm:t>
    </dgm:pt>
    <dgm:pt modelId="{94B86FD3-92CB-4C9E-941A-CD41B9ED9BE2}" type="parTrans" cxnId="{068D63A4-08CB-47D0-B228-E58DC3C70BF4}">
      <dgm:prSet/>
      <dgm:spPr/>
      <dgm:t>
        <a:bodyPr/>
        <a:lstStyle/>
        <a:p>
          <a:endParaRPr lang="en-US"/>
        </a:p>
      </dgm:t>
    </dgm:pt>
    <dgm:pt modelId="{CC87531D-2649-46B8-883B-583C355C52CA}" type="sibTrans" cxnId="{068D63A4-08CB-47D0-B228-E58DC3C70BF4}">
      <dgm:prSet/>
      <dgm:spPr/>
      <dgm:t>
        <a:bodyPr/>
        <a:lstStyle/>
        <a:p>
          <a:endParaRPr lang="en-US"/>
        </a:p>
      </dgm:t>
    </dgm:pt>
    <dgm:pt modelId="{71AB5C77-7CEA-40A0-A64F-30576ECE8869}">
      <dgm:prSet/>
      <dgm:spPr/>
      <dgm:t>
        <a:bodyPr/>
        <a:lstStyle/>
        <a:p>
          <a:r>
            <a:rPr lang="cs-CZ"/>
            <a:t>Popíjení detoxikačních čajů</a:t>
          </a:r>
          <a:endParaRPr lang="en-US"/>
        </a:p>
      </dgm:t>
    </dgm:pt>
    <dgm:pt modelId="{A331D745-ED2E-48FC-9AE1-BEA7AE37BDCA}" type="parTrans" cxnId="{66E514B9-96EA-4872-8141-163B4379424C}">
      <dgm:prSet/>
      <dgm:spPr/>
      <dgm:t>
        <a:bodyPr/>
        <a:lstStyle/>
        <a:p>
          <a:endParaRPr lang="en-US"/>
        </a:p>
      </dgm:t>
    </dgm:pt>
    <dgm:pt modelId="{2CCF4176-9855-4DC5-A408-75848C2BCBCB}" type="sibTrans" cxnId="{66E514B9-96EA-4872-8141-163B4379424C}">
      <dgm:prSet/>
      <dgm:spPr/>
      <dgm:t>
        <a:bodyPr/>
        <a:lstStyle/>
        <a:p>
          <a:endParaRPr lang="en-US"/>
        </a:p>
      </dgm:t>
    </dgm:pt>
    <dgm:pt modelId="{37D275FD-6F96-224C-AFBC-C36B50CA83F4}" type="pres">
      <dgm:prSet presAssocID="{2B516D5F-97DC-4296-AB6C-97977DC057F9}" presName="diagram" presStyleCnt="0">
        <dgm:presLayoutVars>
          <dgm:dir/>
          <dgm:resizeHandles val="exact"/>
        </dgm:presLayoutVars>
      </dgm:prSet>
      <dgm:spPr/>
    </dgm:pt>
    <dgm:pt modelId="{42BFB8C6-FB42-4D4A-A03D-1899E480A525}" type="pres">
      <dgm:prSet presAssocID="{9ABE723D-61BA-432B-8E0B-BC7C8623F236}" presName="node" presStyleLbl="node1" presStyleIdx="0" presStyleCnt="8">
        <dgm:presLayoutVars>
          <dgm:bulletEnabled val="1"/>
        </dgm:presLayoutVars>
      </dgm:prSet>
      <dgm:spPr/>
    </dgm:pt>
    <dgm:pt modelId="{D14423F4-A009-2148-A214-43EE07E081A2}" type="pres">
      <dgm:prSet presAssocID="{9F8387FD-9FFA-44C3-B996-7EA10293D43F}" presName="sibTrans" presStyleCnt="0"/>
      <dgm:spPr/>
    </dgm:pt>
    <dgm:pt modelId="{BAE86AF1-352B-1649-B58C-3CAA84F28688}" type="pres">
      <dgm:prSet presAssocID="{11A782B9-91C1-4ECA-A9E8-AE472E0AE922}" presName="node" presStyleLbl="node1" presStyleIdx="1" presStyleCnt="8">
        <dgm:presLayoutVars>
          <dgm:bulletEnabled val="1"/>
        </dgm:presLayoutVars>
      </dgm:prSet>
      <dgm:spPr/>
    </dgm:pt>
    <dgm:pt modelId="{31F1DC00-EA5A-D249-9DB4-52224F522129}" type="pres">
      <dgm:prSet presAssocID="{A7B7BFC4-DE13-4F70-A5D9-987A5FAA45F8}" presName="sibTrans" presStyleCnt="0"/>
      <dgm:spPr/>
    </dgm:pt>
    <dgm:pt modelId="{86CEC0E7-E19B-6344-9842-A6873A749AD6}" type="pres">
      <dgm:prSet presAssocID="{670DC2C2-3F3C-41BD-8D24-F9EFA5D63CD5}" presName="node" presStyleLbl="node1" presStyleIdx="2" presStyleCnt="8">
        <dgm:presLayoutVars>
          <dgm:bulletEnabled val="1"/>
        </dgm:presLayoutVars>
      </dgm:prSet>
      <dgm:spPr/>
    </dgm:pt>
    <dgm:pt modelId="{09307A6C-6E49-0F48-B219-01EB5C0DB16E}" type="pres">
      <dgm:prSet presAssocID="{8B66A888-89D8-410B-92FD-0729D7BD012E}" presName="sibTrans" presStyleCnt="0"/>
      <dgm:spPr/>
    </dgm:pt>
    <dgm:pt modelId="{6AF6C3D3-CDC3-6F41-81AC-5F20E368C003}" type="pres">
      <dgm:prSet presAssocID="{0F57BD68-5B88-461F-9DB1-D3FE423162C3}" presName="node" presStyleLbl="node1" presStyleIdx="3" presStyleCnt="8">
        <dgm:presLayoutVars>
          <dgm:bulletEnabled val="1"/>
        </dgm:presLayoutVars>
      </dgm:prSet>
      <dgm:spPr/>
    </dgm:pt>
    <dgm:pt modelId="{2FD458A3-F15A-CD44-850D-6111290BC41B}" type="pres">
      <dgm:prSet presAssocID="{DCD451A1-91BE-4D94-B46F-11DC3C94F33D}" presName="sibTrans" presStyleCnt="0"/>
      <dgm:spPr/>
    </dgm:pt>
    <dgm:pt modelId="{D160F499-A0A0-B347-A343-0653CA72FAD4}" type="pres">
      <dgm:prSet presAssocID="{7CAC67EB-7EA3-4A3E-A109-4C03E9643AAF}" presName="node" presStyleLbl="node1" presStyleIdx="4" presStyleCnt="8">
        <dgm:presLayoutVars>
          <dgm:bulletEnabled val="1"/>
        </dgm:presLayoutVars>
      </dgm:prSet>
      <dgm:spPr/>
    </dgm:pt>
    <dgm:pt modelId="{1AFEC92F-B249-534E-AB67-4BA062F918DF}" type="pres">
      <dgm:prSet presAssocID="{0B75E058-720F-43C0-916A-CB9492EA7F14}" presName="sibTrans" presStyleCnt="0"/>
      <dgm:spPr/>
    </dgm:pt>
    <dgm:pt modelId="{6E90355B-138F-2B48-BDA9-A92F0BD55B86}" type="pres">
      <dgm:prSet presAssocID="{D23F2AEE-2179-40C5-A2D5-55E4BE756B83}" presName="node" presStyleLbl="node1" presStyleIdx="5" presStyleCnt="8">
        <dgm:presLayoutVars>
          <dgm:bulletEnabled val="1"/>
        </dgm:presLayoutVars>
      </dgm:prSet>
      <dgm:spPr/>
    </dgm:pt>
    <dgm:pt modelId="{8C85A103-BAE6-EC48-BA74-B2C50C358E3B}" type="pres">
      <dgm:prSet presAssocID="{CDF28E38-CCF1-4E0D-AB66-970AE429A6BA}" presName="sibTrans" presStyleCnt="0"/>
      <dgm:spPr/>
    </dgm:pt>
    <dgm:pt modelId="{2A57CB48-A713-5040-83C8-2F999B25896E}" type="pres">
      <dgm:prSet presAssocID="{1F715C96-C1E2-43D9-9E3E-01C9F3EC79B5}" presName="node" presStyleLbl="node1" presStyleIdx="6" presStyleCnt="8">
        <dgm:presLayoutVars>
          <dgm:bulletEnabled val="1"/>
        </dgm:presLayoutVars>
      </dgm:prSet>
      <dgm:spPr/>
    </dgm:pt>
    <dgm:pt modelId="{D35CEC0E-0572-A84D-96A9-A276A1558909}" type="pres">
      <dgm:prSet presAssocID="{CC87531D-2649-46B8-883B-583C355C52CA}" presName="sibTrans" presStyleCnt="0"/>
      <dgm:spPr/>
    </dgm:pt>
    <dgm:pt modelId="{6456A9FE-62FF-A84E-B599-C12E191056C7}" type="pres">
      <dgm:prSet presAssocID="{71AB5C77-7CEA-40A0-A64F-30576ECE8869}" presName="node" presStyleLbl="node1" presStyleIdx="7" presStyleCnt="8">
        <dgm:presLayoutVars>
          <dgm:bulletEnabled val="1"/>
        </dgm:presLayoutVars>
      </dgm:prSet>
      <dgm:spPr/>
    </dgm:pt>
  </dgm:ptLst>
  <dgm:cxnLst>
    <dgm:cxn modelId="{787C4A05-64B4-4C9A-9A62-BEE429B5109D}" srcId="{2B516D5F-97DC-4296-AB6C-97977DC057F9}" destId="{670DC2C2-3F3C-41BD-8D24-F9EFA5D63CD5}" srcOrd="2" destOrd="0" parTransId="{8A16F2AF-0D8B-4E44-954A-FD9D43FF9E3D}" sibTransId="{8B66A888-89D8-410B-92FD-0729D7BD012E}"/>
    <dgm:cxn modelId="{93B74020-A498-4BB2-8EBC-373C6098D082}" srcId="{2B516D5F-97DC-4296-AB6C-97977DC057F9}" destId="{7CAC67EB-7EA3-4A3E-A109-4C03E9643AAF}" srcOrd="4" destOrd="0" parTransId="{54FA55C6-8752-42E3-BEB2-78C2537DECD3}" sibTransId="{0B75E058-720F-43C0-916A-CB9492EA7F14}"/>
    <dgm:cxn modelId="{4F9F3C25-59F5-4BDD-996C-256DAEB03086}" srcId="{2B516D5F-97DC-4296-AB6C-97977DC057F9}" destId="{0F57BD68-5B88-461F-9DB1-D3FE423162C3}" srcOrd="3" destOrd="0" parTransId="{8AA1CB03-0D1D-4B6F-92BC-5D8B0B0B0F71}" sibTransId="{DCD451A1-91BE-4D94-B46F-11DC3C94F33D}"/>
    <dgm:cxn modelId="{7C5CF745-2C82-E94A-9A42-B7715C9C2EDF}" type="presOf" srcId="{7CAC67EB-7EA3-4A3E-A109-4C03E9643AAF}" destId="{D160F499-A0A0-B347-A343-0653CA72FAD4}" srcOrd="0" destOrd="0" presId="urn:microsoft.com/office/officeart/2005/8/layout/default"/>
    <dgm:cxn modelId="{9BA0716C-4645-6040-ABF8-C9592C8FCCEC}" type="presOf" srcId="{11A782B9-91C1-4ECA-A9E8-AE472E0AE922}" destId="{BAE86AF1-352B-1649-B58C-3CAA84F28688}" srcOrd="0" destOrd="0" presId="urn:microsoft.com/office/officeart/2005/8/layout/default"/>
    <dgm:cxn modelId="{DDE11276-15CF-4A16-88FE-CE0C5F4FD314}" srcId="{2B516D5F-97DC-4296-AB6C-97977DC057F9}" destId="{11A782B9-91C1-4ECA-A9E8-AE472E0AE922}" srcOrd="1" destOrd="0" parTransId="{C3062FBB-4DA1-4514-97A9-7138E022CD01}" sibTransId="{A7B7BFC4-DE13-4F70-A5D9-987A5FAA45F8}"/>
    <dgm:cxn modelId="{2EB1C97C-AE90-4C4F-AE1D-FE62C411CE16}" type="presOf" srcId="{0F57BD68-5B88-461F-9DB1-D3FE423162C3}" destId="{6AF6C3D3-CDC3-6F41-81AC-5F20E368C003}" srcOrd="0" destOrd="0" presId="urn:microsoft.com/office/officeart/2005/8/layout/default"/>
    <dgm:cxn modelId="{5B219096-A6D3-E240-B008-D9E83E857BBF}" type="presOf" srcId="{9ABE723D-61BA-432B-8E0B-BC7C8623F236}" destId="{42BFB8C6-FB42-4D4A-A03D-1899E480A525}" srcOrd="0" destOrd="0" presId="urn:microsoft.com/office/officeart/2005/8/layout/default"/>
    <dgm:cxn modelId="{C776BF9C-2F1A-0644-9261-10864BB7931A}" type="presOf" srcId="{2B516D5F-97DC-4296-AB6C-97977DC057F9}" destId="{37D275FD-6F96-224C-AFBC-C36B50CA83F4}" srcOrd="0" destOrd="0" presId="urn:microsoft.com/office/officeart/2005/8/layout/default"/>
    <dgm:cxn modelId="{068D63A4-08CB-47D0-B228-E58DC3C70BF4}" srcId="{2B516D5F-97DC-4296-AB6C-97977DC057F9}" destId="{1F715C96-C1E2-43D9-9E3E-01C9F3EC79B5}" srcOrd="6" destOrd="0" parTransId="{94B86FD3-92CB-4C9E-941A-CD41B9ED9BE2}" sibTransId="{CC87531D-2649-46B8-883B-583C355C52CA}"/>
    <dgm:cxn modelId="{D0020BB5-5E6A-C94C-B57B-2A8341FC9A05}" type="presOf" srcId="{1F715C96-C1E2-43D9-9E3E-01C9F3EC79B5}" destId="{2A57CB48-A713-5040-83C8-2F999B25896E}" srcOrd="0" destOrd="0" presId="urn:microsoft.com/office/officeart/2005/8/layout/default"/>
    <dgm:cxn modelId="{66E514B9-96EA-4872-8141-163B4379424C}" srcId="{2B516D5F-97DC-4296-AB6C-97977DC057F9}" destId="{71AB5C77-7CEA-40A0-A64F-30576ECE8869}" srcOrd="7" destOrd="0" parTransId="{A331D745-ED2E-48FC-9AE1-BEA7AE37BDCA}" sibTransId="{2CCF4176-9855-4DC5-A408-75848C2BCBCB}"/>
    <dgm:cxn modelId="{9FA7D6C8-F5F7-4422-836D-83D0A2D4F58E}" srcId="{2B516D5F-97DC-4296-AB6C-97977DC057F9}" destId="{9ABE723D-61BA-432B-8E0B-BC7C8623F236}" srcOrd="0" destOrd="0" parTransId="{AA6959C3-F98B-4E1A-9068-AC9FA9112AEB}" sibTransId="{9F8387FD-9FFA-44C3-B996-7EA10293D43F}"/>
    <dgm:cxn modelId="{CF2289D0-A17A-4ACC-A364-B3FDFDD68B60}" srcId="{2B516D5F-97DC-4296-AB6C-97977DC057F9}" destId="{D23F2AEE-2179-40C5-A2D5-55E4BE756B83}" srcOrd="5" destOrd="0" parTransId="{2186EF15-D0A6-4C28-A0C7-79F249031D72}" sibTransId="{CDF28E38-CCF1-4E0D-AB66-970AE429A6BA}"/>
    <dgm:cxn modelId="{1A1359D2-0475-744E-9454-4CF026B3AB92}" type="presOf" srcId="{D23F2AEE-2179-40C5-A2D5-55E4BE756B83}" destId="{6E90355B-138F-2B48-BDA9-A92F0BD55B86}" srcOrd="0" destOrd="0" presId="urn:microsoft.com/office/officeart/2005/8/layout/default"/>
    <dgm:cxn modelId="{6F4F73EC-23CF-1B43-BC5B-4BE8E3F8364F}" type="presOf" srcId="{670DC2C2-3F3C-41BD-8D24-F9EFA5D63CD5}" destId="{86CEC0E7-E19B-6344-9842-A6873A749AD6}" srcOrd="0" destOrd="0" presId="urn:microsoft.com/office/officeart/2005/8/layout/default"/>
    <dgm:cxn modelId="{1BBBD9EF-5A0E-AD47-A002-9C6BAF20FA11}" type="presOf" srcId="{71AB5C77-7CEA-40A0-A64F-30576ECE8869}" destId="{6456A9FE-62FF-A84E-B599-C12E191056C7}" srcOrd="0" destOrd="0" presId="urn:microsoft.com/office/officeart/2005/8/layout/default"/>
    <dgm:cxn modelId="{A037EE67-37A5-8E41-BD2E-929A3492DE48}" type="presParOf" srcId="{37D275FD-6F96-224C-AFBC-C36B50CA83F4}" destId="{42BFB8C6-FB42-4D4A-A03D-1899E480A525}" srcOrd="0" destOrd="0" presId="urn:microsoft.com/office/officeart/2005/8/layout/default"/>
    <dgm:cxn modelId="{FB834ACC-AE23-0D41-AFDD-0166DAEC1354}" type="presParOf" srcId="{37D275FD-6F96-224C-AFBC-C36B50CA83F4}" destId="{D14423F4-A009-2148-A214-43EE07E081A2}" srcOrd="1" destOrd="0" presId="urn:microsoft.com/office/officeart/2005/8/layout/default"/>
    <dgm:cxn modelId="{8339488B-32BC-9E43-87F7-A5ACCE41D1A9}" type="presParOf" srcId="{37D275FD-6F96-224C-AFBC-C36B50CA83F4}" destId="{BAE86AF1-352B-1649-B58C-3CAA84F28688}" srcOrd="2" destOrd="0" presId="urn:microsoft.com/office/officeart/2005/8/layout/default"/>
    <dgm:cxn modelId="{5D5557F6-CA85-4341-8E5F-ABC521484CDB}" type="presParOf" srcId="{37D275FD-6F96-224C-AFBC-C36B50CA83F4}" destId="{31F1DC00-EA5A-D249-9DB4-52224F522129}" srcOrd="3" destOrd="0" presId="urn:microsoft.com/office/officeart/2005/8/layout/default"/>
    <dgm:cxn modelId="{726D72C5-4C29-7244-82F6-0B6870D8534C}" type="presParOf" srcId="{37D275FD-6F96-224C-AFBC-C36B50CA83F4}" destId="{86CEC0E7-E19B-6344-9842-A6873A749AD6}" srcOrd="4" destOrd="0" presId="urn:microsoft.com/office/officeart/2005/8/layout/default"/>
    <dgm:cxn modelId="{93555639-67A7-7341-AD09-16DF32BCB38F}" type="presParOf" srcId="{37D275FD-6F96-224C-AFBC-C36B50CA83F4}" destId="{09307A6C-6E49-0F48-B219-01EB5C0DB16E}" srcOrd="5" destOrd="0" presId="urn:microsoft.com/office/officeart/2005/8/layout/default"/>
    <dgm:cxn modelId="{7A7F3940-475C-9042-8EEC-A1B41D42B23C}" type="presParOf" srcId="{37D275FD-6F96-224C-AFBC-C36B50CA83F4}" destId="{6AF6C3D3-CDC3-6F41-81AC-5F20E368C003}" srcOrd="6" destOrd="0" presId="urn:microsoft.com/office/officeart/2005/8/layout/default"/>
    <dgm:cxn modelId="{E6955FD2-395C-3E49-806C-12DE5B8F4DC2}" type="presParOf" srcId="{37D275FD-6F96-224C-AFBC-C36B50CA83F4}" destId="{2FD458A3-F15A-CD44-850D-6111290BC41B}" srcOrd="7" destOrd="0" presId="urn:microsoft.com/office/officeart/2005/8/layout/default"/>
    <dgm:cxn modelId="{BC59F917-1740-0143-A622-12C3020E8D71}" type="presParOf" srcId="{37D275FD-6F96-224C-AFBC-C36B50CA83F4}" destId="{D160F499-A0A0-B347-A343-0653CA72FAD4}" srcOrd="8" destOrd="0" presId="urn:microsoft.com/office/officeart/2005/8/layout/default"/>
    <dgm:cxn modelId="{0E8DAD35-9E2C-8C46-9C67-5129704B3B73}" type="presParOf" srcId="{37D275FD-6F96-224C-AFBC-C36B50CA83F4}" destId="{1AFEC92F-B249-534E-AB67-4BA062F918DF}" srcOrd="9" destOrd="0" presId="urn:microsoft.com/office/officeart/2005/8/layout/default"/>
    <dgm:cxn modelId="{9DE3FDE2-FD52-BD4B-A19E-BA3A3F833593}" type="presParOf" srcId="{37D275FD-6F96-224C-AFBC-C36B50CA83F4}" destId="{6E90355B-138F-2B48-BDA9-A92F0BD55B86}" srcOrd="10" destOrd="0" presId="urn:microsoft.com/office/officeart/2005/8/layout/default"/>
    <dgm:cxn modelId="{26FFC700-0AE6-944B-9E98-793A90E8FB97}" type="presParOf" srcId="{37D275FD-6F96-224C-AFBC-C36B50CA83F4}" destId="{8C85A103-BAE6-EC48-BA74-B2C50C358E3B}" srcOrd="11" destOrd="0" presId="urn:microsoft.com/office/officeart/2005/8/layout/default"/>
    <dgm:cxn modelId="{4408FC45-5B2E-8F40-959E-AE57E5A86E09}" type="presParOf" srcId="{37D275FD-6F96-224C-AFBC-C36B50CA83F4}" destId="{2A57CB48-A713-5040-83C8-2F999B25896E}" srcOrd="12" destOrd="0" presId="urn:microsoft.com/office/officeart/2005/8/layout/default"/>
    <dgm:cxn modelId="{9191EE40-DE65-5440-932F-B0F51C8677F7}" type="presParOf" srcId="{37D275FD-6F96-224C-AFBC-C36B50CA83F4}" destId="{D35CEC0E-0572-A84D-96A9-A276A1558909}" srcOrd="13" destOrd="0" presId="urn:microsoft.com/office/officeart/2005/8/layout/default"/>
    <dgm:cxn modelId="{C5DECFA1-FBD5-9644-B2EC-EBA3FB58C3DF}" type="presParOf" srcId="{37D275FD-6F96-224C-AFBC-C36B50CA83F4}" destId="{6456A9FE-62FF-A84E-B599-C12E191056C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E01DD-81C1-4225-8597-B0951869C9DC}">
      <dsp:nvSpPr>
        <dsp:cNvPr id="0" name=""/>
        <dsp:cNvSpPr/>
      </dsp:nvSpPr>
      <dsp:spPr>
        <a:xfrm>
          <a:off x="0" y="2439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86C03-CDB4-4219-A005-52536D8B6CC1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AF2A7-7BF9-4D42-A71F-3977B7840262}">
      <dsp:nvSpPr>
        <dsp:cNvPr id="0" name=""/>
        <dsp:cNvSpPr/>
      </dsp:nvSpPr>
      <dsp:spPr>
        <a:xfrm>
          <a:off x="1428292" y="2439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Dietní kultura</a:t>
          </a:r>
          <a:endParaRPr lang="en-US" sz="2000" kern="1200"/>
        </a:p>
      </dsp:txBody>
      <dsp:txXfrm>
        <a:off x="1428292" y="2439"/>
        <a:ext cx="4873308" cy="1236616"/>
      </dsp:txXfrm>
    </dsp:sp>
    <dsp:sp modelId="{6CCFF64A-F478-4B8F-BC11-B3C20ED474CF}">
      <dsp:nvSpPr>
        <dsp:cNvPr id="0" name=""/>
        <dsp:cNvSpPr/>
      </dsp:nvSpPr>
      <dsp:spPr>
        <a:xfrm>
          <a:off x="0" y="1548210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924DD-C2AA-4EFD-9CD0-49609EF00927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F1652-2246-46F2-B947-5A96E037FF0F}">
      <dsp:nvSpPr>
        <dsp:cNvPr id="0" name=""/>
        <dsp:cNvSpPr/>
      </dsp:nvSpPr>
      <dsp:spPr>
        <a:xfrm>
          <a:off x="1428292" y="1548210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Vliv sociálních sítí</a:t>
          </a:r>
          <a:endParaRPr lang="en-US" sz="2000" kern="1200"/>
        </a:p>
      </dsp:txBody>
      <dsp:txXfrm>
        <a:off x="1428292" y="1548210"/>
        <a:ext cx="4873308" cy="1236616"/>
      </dsp:txXfrm>
    </dsp:sp>
    <dsp:sp modelId="{DA9EF2CB-B08E-417C-8038-350B7A1B076A}">
      <dsp:nvSpPr>
        <dsp:cNvPr id="0" name=""/>
        <dsp:cNvSpPr/>
      </dsp:nvSpPr>
      <dsp:spPr>
        <a:xfrm>
          <a:off x="0" y="3093981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BCE88-30CE-4C54-9CEE-CFC0EF621670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CE04E-27AA-4106-AE1D-747F7C191521}">
      <dsp:nvSpPr>
        <dsp:cNvPr id="0" name=""/>
        <dsp:cNvSpPr/>
      </dsp:nvSpPr>
      <dsp:spPr>
        <a:xfrm>
          <a:off x="1428292" y="3093981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Tlak na štíhlost, na vzhled</a:t>
          </a:r>
          <a:endParaRPr lang="en-US" sz="2000" kern="1200"/>
        </a:p>
      </dsp:txBody>
      <dsp:txXfrm>
        <a:off x="1428292" y="3093981"/>
        <a:ext cx="4873308" cy="1236616"/>
      </dsp:txXfrm>
    </dsp:sp>
    <dsp:sp modelId="{5C8AA587-7759-4F4D-B18C-6361B5C1CFC0}">
      <dsp:nvSpPr>
        <dsp:cNvPr id="0" name=""/>
        <dsp:cNvSpPr/>
      </dsp:nvSpPr>
      <dsp:spPr>
        <a:xfrm>
          <a:off x="0" y="4639752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2E872-46F7-4017-BDF3-0B4335BFCA10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1FE64-32F5-4900-8512-17F59BD85E3A}">
      <dsp:nvSpPr>
        <dsp:cNvPr id="0" name=""/>
        <dsp:cNvSpPr/>
      </dsp:nvSpPr>
      <dsp:spPr>
        <a:xfrm>
          <a:off x="1428292" y="4639752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Marketing firem prodávajících doplňky stravy, přípravky na hubnutí, neseriózních poraden</a:t>
          </a:r>
          <a:endParaRPr lang="en-US" sz="2000" kern="1200"/>
        </a:p>
      </dsp:txBody>
      <dsp:txXfrm>
        <a:off x="1428292" y="4639752"/>
        <a:ext cx="4873308" cy="1236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345A7-93E5-3D42-B7DD-B8D087CEF93F}">
      <dsp:nvSpPr>
        <dsp:cNvPr id="0" name=""/>
        <dsp:cNvSpPr/>
      </dsp:nvSpPr>
      <dsp:spPr>
        <a:xfrm>
          <a:off x="0" y="744684"/>
          <a:ext cx="2824948" cy="1793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8942C-B007-B54F-804B-A0288AA428F1}">
      <dsp:nvSpPr>
        <dsp:cNvPr id="0" name=""/>
        <dsp:cNvSpPr/>
      </dsp:nvSpPr>
      <dsp:spPr>
        <a:xfrm>
          <a:off x="313883" y="1042873"/>
          <a:ext cx="2824948" cy="1793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Vysoký obsah bílkovin</a:t>
          </a:r>
          <a:endParaRPr lang="en-US" sz="2100" kern="1200"/>
        </a:p>
      </dsp:txBody>
      <dsp:txXfrm>
        <a:off x="366423" y="1095413"/>
        <a:ext cx="2719868" cy="1688762"/>
      </dsp:txXfrm>
    </dsp:sp>
    <dsp:sp modelId="{67EE0796-824F-D041-8829-2D9EB5D010B7}">
      <dsp:nvSpPr>
        <dsp:cNvPr id="0" name=""/>
        <dsp:cNvSpPr/>
      </dsp:nvSpPr>
      <dsp:spPr>
        <a:xfrm>
          <a:off x="3452714" y="744684"/>
          <a:ext cx="2824948" cy="1793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084EB-7EB9-5C47-968B-758B11E4934A}">
      <dsp:nvSpPr>
        <dsp:cNvPr id="0" name=""/>
        <dsp:cNvSpPr/>
      </dsp:nvSpPr>
      <dsp:spPr>
        <a:xfrm>
          <a:off x="3766597" y="1042873"/>
          <a:ext cx="2824948" cy="1793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Snaha o použití základních potravin vs. nemožnost jíst stejně jako v paleolitu – máslo, ovoce…</a:t>
          </a:r>
          <a:endParaRPr lang="en-US" sz="2100" kern="1200"/>
        </a:p>
      </dsp:txBody>
      <dsp:txXfrm>
        <a:off x="3819137" y="1095413"/>
        <a:ext cx="2719868" cy="1688762"/>
      </dsp:txXfrm>
    </dsp:sp>
    <dsp:sp modelId="{9F7A3893-3BEB-4F49-AFE4-9632F9E46E16}">
      <dsp:nvSpPr>
        <dsp:cNvPr id="0" name=""/>
        <dsp:cNvSpPr/>
      </dsp:nvSpPr>
      <dsp:spPr>
        <a:xfrm>
          <a:off x="6905428" y="744684"/>
          <a:ext cx="2824948" cy="1793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55942-B113-FD4B-9295-230FFE75C497}">
      <dsp:nvSpPr>
        <dsp:cNvPr id="0" name=""/>
        <dsp:cNvSpPr/>
      </dsp:nvSpPr>
      <dsp:spPr>
        <a:xfrm>
          <a:off x="7219311" y="1042873"/>
          <a:ext cx="2824948" cy="1793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Podobné negativní účinky jako u ketodiety</a:t>
          </a:r>
          <a:endParaRPr lang="en-US" sz="2100" kern="1200"/>
        </a:p>
      </dsp:txBody>
      <dsp:txXfrm>
        <a:off x="7271851" y="1095413"/>
        <a:ext cx="2719868" cy="1688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FB8C6-FB42-4D4A-A03D-1899E480A52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Snaha o vyhladovění rakoviny low carb jídelníčkem/hladovkou</a:t>
          </a:r>
          <a:endParaRPr lang="en-US" sz="1900" kern="1200"/>
        </a:p>
      </dsp:txBody>
      <dsp:txXfrm>
        <a:off x="3080" y="587032"/>
        <a:ext cx="2444055" cy="1466433"/>
      </dsp:txXfrm>
    </dsp:sp>
    <dsp:sp modelId="{BAE86AF1-352B-1649-B58C-3CAA84F28688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Snaha o vyléčení rakoviny tvarohem s lněným semínkem</a:t>
          </a:r>
          <a:endParaRPr lang="en-US" sz="1900" kern="1200"/>
        </a:p>
      </dsp:txBody>
      <dsp:txXfrm>
        <a:off x="2691541" y="587032"/>
        <a:ext cx="2444055" cy="1466433"/>
      </dsp:txXfrm>
    </dsp:sp>
    <dsp:sp modelId="{86CEC0E7-E19B-6344-9842-A6873A749AD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Vyřazování lepku a mléka bez zdravotní indikace</a:t>
          </a:r>
          <a:endParaRPr lang="en-US" sz="1900" kern="1200"/>
        </a:p>
      </dsp:txBody>
      <dsp:txXfrm>
        <a:off x="5380002" y="587032"/>
        <a:ext cx="2444055" cy="1466433"/>
      </dsp:txXfrm>
    </dsp:sp>
    <dsp:sp modelId="{6AF6C3D3-CDC3-6F41-81AC-5F20E368C003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Raw strava a mechanický ileus</a:t>
          </a:r>
          <a:endParaRPr lang="en-US" sz="1900" kern="1200"/>
        </a:p>
      </dsp:txBody>
      <dsp:txXfrm>
        <a:off x="8068463" y="587032"/>
        <a:ext cx="2444055" cy="1466433"/>
      </dsp:txXfrm>
    </dsp:sp>
    <dsp:sp modelId="{D160F499-A0A0-B347-A343-0653CA72FAD4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Konzumace pouze potravin rostoucích pod zemí</a:t>
          </a:r>
          <a:endParaRPr lang="en-US" sz="1900" kern="1200"/>
        </a:p>
      </dsp:txBody>
      <dsp:txXfrm>
        <a:off x="3080" y="2297871"/>
        <a:ext cx="2444055" cy="1466433"/>
      </dsp:txXfrm>
    </dsp:sp>
    <dsp:sp modelId="{6E90355B-138F-2B48-BDA9-A92F0BD55B86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Alergie na chemii v potravinách/na éčka</a:t>
          </a:r>
          <a:endParaRPr lang="en-US" sz="1900" kern="1200"/>
        </a:p>
      </dsp:txBody>
      <dsp:txXfrm>
        <a:off x="2691541" y="2297871"/>
        <a:ext cx="2444055" cy="1466433"/>
      </dsp:txXfrm>
    </dsp:sp>
    <dsp:sp modelId="{2A57CB48-A713-5040-83C8-2F999B25896E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Konzumace pouze přirozených potravin</a:t>
          </a:r>
          <a:endParaRPr lang="en-US" sz="1900" kern="1200"/>
        </a:p>
      </dsp:txBody>
      <dsp:txXfrm>
        <a:off x="5380002" y="2297871"/>
        <a:ext cx="2444055" cy="1466433"/>
      </dsp:txXfrm>
    </dsp:sp>
    <dsp:sp modelId="{6456A9FE-62FF-A84E-B599-C12E191056C7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Popíjení detoxikačních čajů</a:t>
          </a:r>
          <a:endParaRPr lang="en-US" sz="1900" kern="1200"/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7E43B-9B8A-1587-654A-19DEA3355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A6A06A-9681-57DA-E27F-5415F43A1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8BD1CC-5450-FD90-2816-7FCD362B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F6697C-73AF-FCEE-641E-C8CAF64F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22DF87-A04C-948D-191E-BF033D0C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81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96AC8-DA82-3433-9287-8407F969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48259-B072-FAA0-72EF-F41539DA3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B3CA26-8227-27EF-C8FC-27343B10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07B5BC-0B2E-6265-9492-8E40E6D6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675301-13BC-1FA9-355D-059F851F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1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2C88146-F94B-1AA4-F1B9-A3E319253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406317-51CB-CD2E-D6E6-90038332B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B519B-EBCB-34A5-6549-E35E27D9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7DDF63-99F3-7628-B5E4-0ACE56B2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02633-CA49-F2E3-FFB4-887366EA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55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5296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936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CD316-5D31-8B04-0820-F4875147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859AC-935D-5858-1941-E19D47BD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0A0A1D-0B32-EB19-BA69-D184071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07F552-ACCA-7342-D8F9-B76408C5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FAC4AE-69AA-7AEB-93DF-DEFC09A2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09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2AE95-ABDF-87E2-7F76-D6CC1F91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DC1BC1-B88F-56A7-FA22-987583E04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639B5-6F9F-AA54-5FE1-63AB99DB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7B409C-56F6-3FB6-17A8-78D7F099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353C95-745B-22A6-C57E-9DA383C0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8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259C8-E4C9-E886-EBDC-6EEDF0A9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7C189-77A7-0FC8-F2C5-882317780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B53721-6326-41EE-9F86-5DBA5D57B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55B59A-AB41-A96E-0238-C14168CC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ED79A2-A185-09B3-D70D-BFC5EA4A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D82EED-D9E0-46EF-AD79-9D4D71C3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42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A8EA6-91DE-97AE-0E5D-A7562AD4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AC65AF-AAED-7ACF-4772-4639FCD1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75B18-F675-30FE-EB2F-B0E131C9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642703-98EF-5E79-7681-ED12EB9E5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B7B8F4-FDE9-3250-07A9-855A19EDB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4DAEA4-284E-7359-87A9-2515D5FA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238F04-2CB0-AEF8-6CEB-4630E544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11A3EC-3169-F386-05E0-5B485D26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60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DCDB5-29E6-5C6F-D21E-99BB48A5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E91AB7-5900-CD00-FC72-37ABC335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A5013F-DBDA-13F0-A09E-7633A304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51FF23-5254-3477-F813-F7C9105A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95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1ADDF5-9F8B-3065-E062-25448E6D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8234A7-2676-00B0-1C9E-8F76B41D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8D636C-BB58-9FE2-70A5-DC2D093B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8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67418-1660-FDE4-BE98-02A0A6BD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CBFB2-B3C1-8CEC-F580-28B99A6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B52029-710B-FB0C-47B5-A24694B7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F74610-4A9C-335A-689F-DDFB8916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588D9-23D7-63F8-F6F6-9AC4CE82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34EB7C-AA61-11D9-B161-C50357D3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09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75F88-CC9A-F894-12EF-6FB6D4F0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2D8E03-A930-3554-685A-28E5F0865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431190-C0BC-AAB4-445F-F8B235A5E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9B168F-27EF-3A48-4A69-C70481A0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7C856A-1DBB-B67D-DDE8-D7C7F477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01A9F4-7A04-F914-8FC9-CC62403F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93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D2CAEBD-C8AD-0C87-F82F-7C68EBE7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23A08B-7F4A-69DC-E5F9-7BA6F7353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C0366-2E8F-7783-1526-B90862232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3F26-8D70-4E13-8CAA-863D01F59EC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CBD5F8-A40F-C2FA-C814-057853B08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C58BE5-2F9C-FCF4-35A5-052C1BD74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125B-D062-42FE-B7A3-0E80BCB10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cs-cz/foto/4707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FC593-B177-46C8-8B1B-B5EC07C23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Alternativní směry výživy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D588F-F11C-4D93-8FB4-33F6E11F0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Ing. Mgr. Veronika Pourová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01D6B42-1D0F-2617-98D6-4C274054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09" y="185828"/>
            <a:ext cx="1994182" cy="628167"/>
          </a:xfrm>
          <a:prstGeom prst="rect">
            <a:avLst/>
          </a:prstGeom>
        </p:spPr>
      </p:pic>
      <p:pic>
        <p:nvPicPr>
          <p:cNvPr id="15" name="Picture 2" descr="VÃ½sledek obrÃ¡zku pro facebook instagram youtube icon">
            <a:extLst>
              <a:ext uri="{FF2B5EF4-FFF2-40B4-BE49-F238E27FC236}">
                <a16:creationId xmlns:a16="http://schemas.microsoft.com/office/drawing/2014/main" id="{DB25517C-515D-A5F0-E9CF-21FE1C16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09" y="813995"/>
            <a:ext cx="1994182" cy="6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2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Vegetariánství a veganství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U zdravého dospělého člověka lze sestavit jídelníček tak, aby naplňoval veškeré potřeby organismu</a:t>
            </a:r>
          </a:p>
          <a:p>
            <a:pPr lvl="1"/>
            <a:r>
              <a:rPr lang="cs-CZ" dirty="0"/>
              <a:t>To, že to lze, neznamená, že to lidé v praxi umí</a:t>
            </a:r>
          </a:p>
          <a:p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69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Vegetariánství</a:t>
            </a: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veganství</a:t>
            </a: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benefity</a:t>
            </a: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marL="457200" lvl="1"/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93F63D-AA1E-EB13-998A-2FE36A67E1C6}"/>
              </a:ext>
            </a:extLst>
          </p:cNvPr>
          <p:cNvSpPr txBox="1"/>
          <p:nvPr/>
        </p:nvSpPr>
        <p:spPr>
          <a:xfrm>
            <a:off x="4940627" y="2057400"/>
            <a:ext cx="6250940" cy="323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/>
              <a:t>Obvykle častější konzumace ovoce, zeleniny, obilovin, klíčků, luštěnin, ořechů, semen, rostlinných olejů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>
                <a:sym typeface="Wingdings 3" pitchFamily="18" charset="2"/>
              </a:rPr>
              <a:t>Obvykle nižší příjem nasycených tuků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/>
              <a:t>Nižší příjem energie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/>
              <a:t>Celkově lepší životní styl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>
                <a:sym typeface="Wingdings 3" pitchFamily="18" charset="2"/>
              </a:rPr>
              <a:t>Ekologický aspekt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/>
              <a:t>Snížení rizika rozvoje ischemické choroby srdeční, diabetu II. typu, některých druhů nádorových onemocnění a obezity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/>
              <a:t>Zlepšení hladiny celkového cholesterolu a glukózy v krvi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endParaRPr lang="cs-CZ" dirty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144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Vegetariánství – možné deficity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r>
              <a:rPr lang="cs-CZ" dirty="0"/>
              <a:t>Bílkoviny</a:t>
            </a:r>
          </a:p>
          <a:p>
            <a:pPr lvl="1"/>
            <a:r>
              <a:rPr lang="cs-CZ" dirty="0"/>
              <a:t>Suplementace proteinů s různou využitelností</a:t>
            </a:r>
          </a:p>
          <a:p>
            <a:r>
              <a:rPr lang="cs-CZ" dirty="0"/>
              <a:t>Železo - zvlášť u žen</a:t>
            </a:r>
          </a:p>
          <a:p>
            <a:pPr lvl="1"/>
            <a:r>
              <a:rPr lang="cs-CZ" dirty="0"/>
              <a:t>Suplementace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23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Veganství – možné deficity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07958"/>
            <a:ext cx="10102122" cy="100505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Vit. B12, D, Se, I, </a:t>
            </a:r>
            <a:r>
              <a:rPr lang="cs-CZ" dirty="0" err="1"/>
              <a:t>Fe</a:t>
            </a:r>
            <a:r>
              <a:rPr lang="cs-CZ" dirty="0"/>
              <a:t>, Ca </a:t>
            </a:r>
          </a:p>
          <a:p>
            <a:r>
              <a:rPr lang="cs-CZ" dirty="0"/>
              <a:t>Suplementace a obohacené potraviny</a:t>
            </a:r>
          </a:p>
          <a:p>
            <a:r>
              <a:rPr lang="cs-CZ" dirty="0"/>
              <a:t>Snížení využitelnosti – přítomné </a:t>
            </a:r>
            <a:r>
              <a:rPr lang="cs-CZ" dirty="0" err="1"/>
              <a:t>antinutriční</a:t>
            </a:r>
            <a:r>
              <a:rPr lang="cs-CZ" dirty="0"/>
              <a:t> látky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400DE3-F553-16A3-90C9-2126D6A8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71" y="4416940"/>
            <a:ext cx="7772400" cy="20759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706460-80F9-17E7-259B-36D66FE9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2" y="2655608"/>
            <a:ext cx="7772400" cy="16187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BFE82B-C9C1-C5E4-AC7D-06B1A651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44" y="2565399"/>
            <a:ext cx="2525485" cy="39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Veganství – možné deficity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6AB04A7-138A-D706-A9B1-1F05E16A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910300"/>
            <a:ext cx="5131088" cy="25398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9A05B0-5197-4C1A-F393-5FF6E4E8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472161"/>
            <a:ext cx="5131087" cy="34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Možné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rizikové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nutrienty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A945D59-5EFD-630C-0E9B-6C4492FB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8404"/>
            <a:ext cx="10905066" cy="40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Esenciální mastné kyseliny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980BC39D-5F1E-E44D-53C6-34461535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/>
              <a:t>Vegetariáni a zvláště vegani trpí nedostatkem n-3 mastných kyselin, EPA a DHA </a:t>
            </a:r>
          </a:p>
          <a:p>
            <a:r>
              <a:rPr lang="cs-CZ"/>
              <a:t>Je možná konverze ALA na EPA a DHA – nedostatečná, ovlivněná pohlavím, složením stravy, věkem a zdravotním stavem</a:t>
            </a:r>
          </a:p>
          <a:p>
            <a:r>
              <a:rPr lang="cs-CZ"/>
              <a:t>Důležité rostlinné zdroje n-3: semena, vlašské ořechy a oleje z nich </a:t>
            </a:r>
          </a:p>
          <a:p>
            <a:r>
              <a:rPr lang="cs-CZ"/>
              <a:t>Vegetariáni se zvýšenou potřebou či sníženou konverzí mohou užívat DS s obsahem DHA</a:t>
            </a:r>
          </a:p>
          <a:p>
            <a:r>
              <a:rPr lang="cs-CZ" dirty="0"/>
              <a:t>Olej z mořských řas</a:t>
            </a:r>
            <a:endParaRPr lang="en-GB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99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4B0064-4EB0-6425-BD96-C19802E0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Železo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1611AE-9825-3A0E-71F8-09D61651B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5400000">
            <a:off x="-1808519" y="1945335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BPVD031: Výživa a dietetika</a:t>
            </a:r>
          </a:p>
        </p:txBody>
      </p:sp>
      <p:pic>
        <p:nvPicPr>
          <p:cNvPr id="8" name="Picture 2" descr="Iron">
            <a:extLst>
              <a:ext uri="{FF2B5EF4-FFF2-40B4-BE49-F238E27FC236}">
                <a16:creationId xmlns:a16="http://schemas.microsoft.com/office/drawing/2014/main" id="{BA17FDC6-89E1-F070-3381-9B57676C05A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-2" b="-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6ACAF4-63F8-97A4-F110-697C3796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Vegetariáni obvykle nemají nedostatek železa ve stravě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U vegetariánů pozorujeme nižší hladiny sérového ferritinu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Vstřebávání hemového a nehemového železa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Snížení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Zvýšení </a:t>
            </a:r>
          </a:p>
          <a:p>
            <a:pPr marL="720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772C46-C90D-10FC-C996-EE9071D14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59376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970407D-EE58-4A0B-824B-1D3AE42DD9CF}" type="slidenum">
              <a:rPr lang="en-US" altLang="cs-CZ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altLang="cs-CZ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608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185648-9400-B623-ECA2-91B26656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Zinek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DD597B-C342-7262-6340-AADB02CD648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Vegetariáni mají stejný nebo skoro stejný přívod zinku jako nevegetariáni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Nebyl popsán deficit zinku u vegetariánství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Zdroje zinku pro vegetariány: sója a výrobky z ní, obiloviny, luštěniny, sýr, semena a ořechy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559996-F6D0-7631-C2B1-130AC3291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95473" y="6356350"/>
            <a:ext cx="38114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Zinc for Plant-Based Babies - Plant Based Juniors">
            <a:extLst>
              <a:ext uri="{FF2B5EF4-FFF2-40B4-BE49-F238E27FC236}">
                <a16:creationId xmlns:a16="http://schemas.microsoft.com/office/drawing/2014/main" id="{B96CFE3F-2402-E861-A616-A1DA9D4753ED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r="31713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solidFill>
            <a:srgbClr val="FFFFFF"/>
          </a:solidFill>
          <a:effectLst/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DCDF50-FFFC-EB06-F89E-0A35ED990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970407D-EE58-4A0B-824B-1D3AE42DD9CF}" type="slidenum">
              <a:rPr lang="en-US" altLang="cs-CZ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altLang="cs-CZ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221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037769-B821-E66F-A3D8-8CED1234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Vápník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6368C7-08C5-2965-FF88-3EADBA4FFD2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38199" y="2982260"/>
            <a:ext cx="3748441" cy="31496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VDD pro vápník je problematické splnit zejména pro vegany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Vstřebatelnost vápníku z různých zdrojů</a:t>
            </a: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/>
              <a:t>≥50 % brukvovitá zelenina </a:t>
            </a: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/>
              <a:t>≈30 % mléko a mléčné výrobky, fortifikované výrobky  </a:t>
            </a: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/>
              <a:t>≈20 % ořechy (mandle) a semena (sezamová semena), fazole </a:t>
            </a: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/>
              <a:t>≤5 % špenát, rebarbora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A4BC3D8-BDA6-184C-1550-1AA98EE9B4A3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4991801" y="1316017"/>
            <a:ext cx="6362000" cy="4225966"/>
          </a:xfrm>
          <a:prstGeom prst="rect">
            <a:avLst/>
          </a:prstGeom>
          <a:noFill/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37712F-77EE-EBAC-B916-D2267D755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19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0350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8083D-FF56-476B-9726-8396FDCD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Co to je alternativní výživa?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DB29-D56E-46C2-A049-2E9972BBE25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Odlišující</a:t>
            </a:r>
            <a:r>
              <a:rPr lang="en-US" sz="2200" dirty="0"/>
              <a:t> se </a:t>
            </a:r>
            <a:r>
              <a:rPr lang="en-US" sz="2200" dirty="0" err="1"/>
              <a:t>nutriční</a:t>
            </a:r>
            <a:r>
              <a:rPr lang="en-US" sz="2200" dirty="0"/>
              <a:t> </a:t>
            </a:r>
            <a:r>
              <a:rPr lang="en-US" sz="2200" dirty="0" err="1"/>
              <a:t>zvyklosti</a:t>
            </a:r>
            <a:r>
              <a:rPr lang="en-US" sz="2200" dirty="0"/>
              <a:t> od </a:t>
            </a:r>
            <a:r>
              <a:rPr lang="en-US" sz="2200" dirty="0" err="1"/>
              <a:t>doporučení</a:t>
            </a:r>
            <a:r>
              <a:rPr lang="en-US" sz="2200" dirty="0"/>
              <a:t> </a:t>
            </a:r>
            <a:r>
              <a:rPr lang="en-US" sz="2200" dirty="0" err="1"/>
              <a:t>odborníků</a:t>
            </a:r>
            <a:r>
              <a:rPr lang="en-US" sz="2200" dirty="0"/>
              <a:t> a </a:t>
            </a:r>
            <a:r>
              <a:rPr lang="en-US" sz="2200" dirty="0" err="1"/>
              <a:t>zvyklostí</a:t>
            </a:r>
            <a:r>
              <a:rPr lang="en-US" sz="2200" dirty="0"/>
              <a:t> </a:t>
            </a:r>
            <a:r>
              <a:rPr lang="en-US" sz="2200" dirty="0" err="1"/>
              <a:t>většinové</a:t>
            </a:r>
            <a:r>
              <a:rPr lang="en-US" sz="2200" dirty="0"/>
              <a:t> </a:t>
            </a:r>
            <a:r>
              <a:rPr lang="en-US" sz="2200" dirty="0" err="1"/>
              <a:t>společnosti</a:t>
            </a:r>
            <a:r>
              <a:rPr lang="en-US" sz="2200" dirty="0"/>
              <a:t>.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Kdo</a:t>
            </a:r>
            <a:r>
              <a:rPr lang="en-US" sz="2200" dirty="0"/>
              <a:t> je </a:t>
            </a:r>
            <a:r>
              <a:rPr lang="en-US" sz="2200" dirty="0" err="1"/>
              <a:t>odborník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výživu</a:t>
            </a:r>
            <a:r>
              <a:rPr lang="en-US" sz="2200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5FB4A-294B-4E30-B1D4-D92792158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6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1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BC72C7-1C73-B802-E58E-31D055C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Vitamin 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E5B7F9-EF77-9C3A-2D14-F0566B7F280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38199" y="2982260"/>
            <a:ext cx="3748441" cy="31496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Byl popsán nedostatečný přívod vitaminu D u některých vegetariánů a veganů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Časté užívání DS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Zdroje vitaminu D: fortifikované potraviny, vejce, houby ošetřené UV zářením</a:t>
            </a:r>
          </a:p>
          <a:p>
            <a:pPr marL="720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Picture 2" descr="Mushrooms Now Contain Vitamin D - Great News For Everyone">
            <a:extLst>
              <a:ext uri="{FF2B5EF4-FFF2-40B4-BE49-F238E27FC236}">
                <a16:creationId xmlns:a16="http://schemas.microsoft.com/office/drawing/2014/main" id="{1214A4F7-8CDA-FB5D-990F-E1F4F8380A7F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 r="5" b="9621"/>
          <a:stretch/>
        </p:blipFill>
        <p:spPr bwMode="auto">
          <a:xfrm>
            <a:off x="5616217" y="1280160"/>
            <a:ext cx="5113168" cy="42976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AD3570-D990-65F5-45FC-5F8EDDFA4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20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81788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673EB2-71A6-018D-BCF5-9135CFC1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Vitamin B12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2B3E8B-2B05-46E0-D098-2DA72795D4F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38199" y="2982260"/>
            <a:ext cx="3748441" cy="31496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Tento vitamin není obsažen v rostlinné stravě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Vegetariáni jsou schopni VDD pokrýt ze stravy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U veganů je nutná suplementace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Až dlouhodobý nedostatek se projeví na zdraví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Picture 2" descr="Premium Vector | Icons food with vitamin b12.">
            <a:extLst>
              <a:ext uri="{FF2B5EF4-FFF2-40B4-BE49-F238E27FC236}">
                <a16:creationId xmlns:a16="http://schemas.microsoft.com/office/drawing/2014/main" id="{2CCC2C2A-5700-A93B-21D7-744E74D963D0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61" y="1280160"/>
            <a:ext cx="4297680" cy="42976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03C7F5-DB35-F214-38AC-B7390B64F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21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4514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0BB32A-5CDD-75B9-5327-B7970FDA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Jód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D29A16-EF05-E32D-8627-65306B2E715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38199" y="2982260"/>
            <a:ext cx="3748441" cy="31496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Rostlinná strava neobsahuje dostatek jódu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Vegani by měli zařadit jodidovanou sůl a mořské řasy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Picture 2" descr="Eat Your Sea Vegetables">
            <a:extLst>
              <a:ext uri="{FF2B5EF4-FFF2-40B4-BE49-F238E27FC236}">
                <a16:creationId xmlns:a16="http://schemas.microsoft.com/office/drawing/2014/main" id="{5C922A3C-5D88-6F27-D0AE-3BD79319A69F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801" y="1639687"/>
            <a:ext cx="6362000" cy="3578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D78A5C-25B4-B004-D8E8-8F14A8823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22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366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Vegetariánství a veganství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903A28-D046-2497-0F21-67F6AF52A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Stanovisko </a:t>
            </a:r>
            <a:r>
              <a:rPr lang="cs-CZ" sz="2000" b="1"/>
              <a:t>The Academy of Nutrition and Dietetics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cs typeface="Helvetica" panose="020B0604020202020204" pitchFamily="34" charset="0"/>
              </a:rPr>
              <a:t>„</a:t>
            </a:r>
            <a:r>
              <a:rPr lang="en-GB" sz="2000" i="1">
                <a:cs typeface="Helvetica" panose="020B0604020202020204" pitchFamily="34" charset="0"/>
              </a:rPr>
              <a:t>Správně rozvržená vegetariánská </a:t>
            </a:r>
            <a:r>
              <a:rPr lang="cs-CZ" sz="2000" i="1">
                <a:cs typeface="Helvetica" panose="020B0604020202020204" pitchFamily="34" charset="0"/>
              </a:rPr>
              <a:t>a veganská </a:t>
            </a:r>
            <a:r>
              <a:rPr lang="en-GB" sz="2000" i="1">
                <a:cs typeface="Helvetica" panose="020B0604020202020204" pitchFamily="34" charset="0"/>
              </a:rPr>
              <a:t>strava je zdravá, nutričně vyvážená a zdravotně přínosná v prevenci i léčbě různých onemocnění. Vegetariánská strava je vhodná pro všechna životní období včetně těhotenství, laktace, kojeneckého věku, dětství, dospívání</a:t>
            </a:r>
            <a:r>
              <a:rPr lang="en-GB" sz="2000">
                <a:cs typeface="Helvetica" panose="020B0604020202020204" pitchFamily="34" charset="0"/>
              </a:rPr>
              <a:t>.“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276056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Vegetariánství a veganství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C5CE5A-27D5-2B40-7200-E40B90A6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Stanovisko </a:t>
            </a:r>
            <a:r>
              <a:rPr lang="cs-CZ" sz="2000" b="1"/>
              <a:t>Pracovní skupiny dětské gastroenterologie a výživy České a slovenské pediatrické společnosti </a:t>
            </a:r>
            <a:r>
              <a:rPr lang="cs-CZ" sz="2000"/>
              <a:t>pro výživu kojenců a batolat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i="1">
                <a:cs typeface="Helvetica" panose="020B0604020202020204" pitchFamily="34" charset="0"/>
              </a:rPr>
              <a:t>„</a:t>
            </a:r>
            <a:r>
              <a:rPr lang="en-GB" sz="2000" i="1">
                <a:cs typeface="Helvetica" panose="020B0604020202020204" pitchFamily="34" charset="0"/>
              </a:rPr>
              <a:t>Pokud je vegetariánská strava dobře plánovaná a správně vedena, pokryje nutriční potřeby a zajistí normální růst kojenců a batolat. Avšak veganskou stravu by tato věková skupina neměla dostávat.</a:t>
            </a:r>
            <a:r>
              <a:rPr lang="cs-CZ" sz="2000" i="1">
                <a:cs typeface="Helvetica" panose="020B0604020202020204" pitchFamily="34" charset="0"/>
              </a:rPr>
              <a:t>“</a:t>
            </a:r>
            <a:endParaRPr lang="en-GB" sz="2000" i="1">
              <a:cs typeface="Helvetica" panose="020B0604020202020204" pitchFamily="34" charset="0"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935001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Vegetariánství a veganství – jak na to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C5CE5A-27D5-2B40-7200-E40B90A6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V každém jídle dbát na zdroj bílkovin</a:t>
            </a:r>
          </a:p>
          <a:p>
            <a:r>
              <a:rPr lang="cs-CZ" sz="2000" dirty="0"/>
              <a:t>Snažit se nedělat další omezení v jídelníčku (lepek, vybíravost, detoxikační kúry…)</a:t>
            </a:r>
          </a:p>
          <a:p>
            <a:r>
              <a:rPr lang="cs-CZ" sz="2000" dirty="0"/>
              <a:t>Vhodná suplementace</a:t>
            </a:r>
          </a:p>
          <a:p>
            <a:r>
              <a:rPr lang="cs-CZ" sz="2000" dirty="0"/>
              <a:t>Pozor na nadbytek vlákniny – ne vždy zařazovat celozrnné výrobky</a:t>
            </a:r>
          </a:p>
          <a:p>
            <a:r>
              <a:rPr lang="cs-CZ" sz="2000" dirty="0"/>
              <a:t>Kombinovat jednotlivé zdroje bílkovin (luštěnina + obilovina)</a:t>
            </a:r>
          </a:p>
          <a:p>
            <a:r>
              <a:rPr lang="cs-CZ" sz="2000" dirty="0"/>
              <a:t>Vychytávky: ořechový protein, rýžový protein, hrachový protein, práškový </a:t>
            </a:r>
            <a:r>
              <a:rPr lang="cs-CZ" sz="2000" dirty="0" err="1"/>
              <a:t>seitan</a:t>
            </a:r>
            <a:r>
              <a:rPr lang="cs-CZ" sz="2000" dirty="0"/>
              <a:t>, sójový granulát</a:t>
            </a:r>
          </a:p>
        </p:txBody>
      </p:sp>
    </p:spTree>
    <p:extLst>
      <p:ext uri="{BB962C8B-B14F-4D97-AF65-F5344CB8AC3E}">
        <p14:creationId xmlns:p14="http://schemas.microsoft.com/office/powerpoint/2010/main" val="819663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Lowcarb</a:t>
            </a:r>
            <a:r>
              <a:rPr lang="cs-CZ" sz="3600" dirty="0"/>
              <a:t> dieta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07958"/>
            <a:ext cx="10178322" cy="5350041"/>
          </a:xfrm>
        </p:spPr>
        <p:txBody>
          <a:bodyPr>
            <a:normAutofit/>
          </a:bodyPr>
          <a:lstStyle/>
          <a:p>
            <a:r>
              <a:rPr lang="cs-CZ" dirty="0"/>
              <a:t>Neexistuje jasná definice, co je to „</a:t>
            </a:r>
            <a:r>
              <a:rPr lang="cs-CZ" dirty="0" err="1"/>
              <a:t>lowcarb</a:t>
            </a:r>
            <a:r>
              <a:rPr lang="cs-CZ" dirty="0"/>
              <a:t>“</a:t>
            </a:r>
          </a:p>
          <a:p>
            <a:r>
              <a:rPr lang="cs-CZ" dirty="0"/>
              <a:t>Redukční dieta s 40 % energie hrazené ze sacharidů může být označena jako </a:t>
            </a:r>
            <a:r>
              <a:rPr lang="cs-CZ" dirty="0" err="1"/>
              <a:t>lowcarb</a:t>
            </a:r>
            <a:endParaRPr lang="cs-CZ" dirty="0"/>
          </a:p>
          <a:p>
            <a:r>
              <a:rPr lang="cs-CZ" dirty="0"/>
              <a:t>Využití </a:t>
            </a:r>
          </a:p>
          <a:p>
            <a:pPr lvl="1"/>
            <a:r>
              <a:rPr lang="cs-CZ" dirty="0"/>
              <a:t>Vždy záleží na omezení sacharidů - obecně méně rizik při méně </a:t>
            </a:r>
            <a:r>
              <a:rPr lang="cs-CZ" dirty="0" err="1"/>
              <a:t>přisném</a:t>
            </a:r>
            <a:r>
              <a:rPr lang="cs-CZ" dirty="0"/>
              <a:t> omezení sacharidů, protože není energie tolik hrazena tuky</a:t>
            </a:r>
          </a:p>
          <a:p>
            <a:pPr lvl="1"/>
            <a:r>
              <a:rPr lang="cs-CZ" dirty="0" err="1"/>
              <a:t>Inzulinorezistence</a:t>
            </a:r>
            <a:r>
              <a:rPr lang="cs-CZ" dirty="0"/>
              <a:t>, DM 2. typu</a:t>
            </a:r>
          </a:p>
          <a:p>
            <a:pPr lvl="1"/>
            <a:r>
              <a:rPr lang="cs-CZ" dirty="0"/>
              <a:t>DM 1. typu</a:t>
            </a:r>
          </a:p>
        </p:txBody>
      </p:sp>
    </p:spTree>
    <p:extLst>
      <p:ext uri="{BB962C8B-B14F-4D97-AF65-F5344CB8AC3E}">
        <p14:creationId xmlns:p14="http://schemas.microsoft.com/office/powerpoint/2010/main" val="158393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 praxe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Omezení sacharidů, především příloh, vede u klientů nutriční poradny často k chutím na sladké, dojídání se večer a ve výsledku někdy i vyšší konzumaci sacharidů (cukru) a vyšší konzumaci tuku</a:t>
            </a:r>
          </a:p>
        </p:txBody>
      </p:sp>
    </p:spTree>
    <p:extLst>
      <p:ext uri="{BB962C8B-B14F-4D97-AF65-F5344CB8AC3E}">
        <p14:creationId xmlns:p14="http://schemas.microsoft.com/office/powerpoint/2010/main" val="3075427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5000"/>
              <a:t>LC dieta a nádorová onemocnění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1900" dirty="0"/>
              <a:t>Hypotéza, že nádor je závislý na aerobní glykolýze (zdroj E je glukóza), neschopnost využívat tuk jako zdroj energie</a:t>
            </a:r>
          </a:p>
          <a:p>
            <a:pPr lvl="1"/>
            <a:r>
              <a:rPr lang="cs-CZ" sz="1900" dirty="0"/>
              <a:t>Vyšší hodnoty inzulinu mohou podporovat růst nádoru, ale to je spojeno s obezitou a ne konzumací sacharidů – LC neslouží jako prevence</a:t>
            </a:r>
          </a:p>
          <a:p>
            <a:r>
              <a:rPr lang="cs-CZ" sz="1900" dirty="0"/>
              <a:t>Nádory související s obezitou (např. nádor ovarií) – testován vliv na rychlost redukce hmotnosti, ne přímo na růst nádoru</a:t>
            </a:r>
          </a:p>
          <a:p>
            <a:r>
              <a:rPr lang="cs-CZ" sz="1900" dirty="0"/>
              <a:t>Růst nádoru – sacharidy i tuky u myší</a:t>
            </a:r>
          </a:p>
          <a:p>
            <a:r>
              <a:rPr lang="cs-CZ" sz="1900" dirty="0"/>
              <a:t>Nedostatek evidence, vysoké procento pilotních studií</a:t>
            </a:r>
          </a:p>
          <a:p>
            <a:pPr marL="0" indent="0">
              <a:buNone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5361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F5C42A-85B8-4182-8CAE-C242D6AC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Ketogenní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dieta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E0F801-66B5-45C2-BCB3-C30FD70AC0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5240" y="2669085"/>
            <a:ext cx="8683219" cy="31007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/>
              <a:t>Vysoký</a:t>
            </a:r>
            <a:r>
              <a:rPr lang="en-US" sz="2000" dirty="0"/>
              <a:t> </a:t>
            </a:r>
            <a:r>
              <a:rPr lang="en-US" sz="2000" dirty="0" err="1"/>
              <a:t>obsah</a:t>
            </a:r>
            <a:r>
              <a:rPr lang="en-US" sz="2000" dirty="0"/>
              <a:t> </a:t>
            </a:r>
            <a:r>
              <a:rPr lang="en-US" sz="2000" dirty="0" err="1"/>
              <a:t>tuků</a:t>
            </a:r>
            <a:r>
              <a:rPr lang="en-US" sz="2000" dirty="0"/>
              <a:t>, </a:t>
            </a:r>
            <a:r>
              <a:rPr lang="en-US" sz="2000" dirty="0" err="1"/>
              <a:t>nízký</a:t>
            </a:r>
            <a:r>
              <a:rPr lang="en-US" sz="2000" dirty="0"/>
              <a:t> </a:t>
            </a:r>
            <a:r>
              <a:rPr lang="en-US" sz="2000" dirty="0" err="1"/>
              <a:t>obsah</a:t>
            </a:r>
            <a:r>
              <a:rPr lang="en-US" sz="2000" dirty="0"/>
              <a:t> </a:t>
            </a:r>
            <a:r>
              <a:rPr lang="en-US" sz="2000" dirty="0" err="1"/>
              <a:t>sacharidů</a:t>
            </a:r>
            <a:r>
              <a:rPr lang="en-US" sz="2000" dirty="0"/>
              <a:t> a </a:t>
            </a:r>
            <a:r>
              <a:rPr lang="en-US" sz="2000" dirty="0" err="1"/>
              <a:t>vlákniny</a:t>
            </a:r>
            <a:r>
              <a:rPr lang="en-US" sz="2000" dirty="0"/>
              <a:t>, </a:t>
            </a:r>
            <a:r>
              <a:rPr lang="en-US" sz="2000" dirty="0" err="1"/>
              <a:t>omezení</a:t>
            </a:r>
            <a:r>
              <a:rPr lang="en-US" sz="2000" dirty="0"/>
              <a:t> </a:t>
            </a:r>
            <a:r>
              <a:rPr lang="en-US" sz="2000" dirty="0" err="1"/>
              <a:t>bílkovin</a:t>
            </a:r>
            <a:endParaRPr lang="en-US" sz="2000" dirty="0"/>
          </a:p>
          <a:p>
            <a:r>
              <a:rPr lang="en-US" sz="2000" dirty="0" err="1"/>
              <a:t>Nastartovat</a:t>
            </a:r>
            <a:r>
              <a:rPr lang="en-US" sz="2000" dirty="0"/>
              <a:t> </a:t>
            </a:r>
            <a:r>
              <a:rPr lang="en-US" sz="2000" dirty="0" err="1"/>
              <a:t>metabolismus</a:t>
            </a:r>
            <a:r>
              <a:rPr lang="en-US" sz="2000" dirty="0"/>
              <a:t> </a:t>
            </a:r>
            <a:r>
              <a:rPr lang="en-US" sz="2000" dirty="0" err="1"/>
              <a:t>tuků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Léčba</a:t>
            </a:r>
            <a:r>
              <a:rPr lang="en-US" sz="2000" dirty="0"/>
              <a:t> </a:t>
            </a:r>
            <a:r>
              <a:rPr lang="en-US" sz="2000" dirty="0" err="1"/>
              <a:t>epilepsie</a:t>
            </a:r>
            <a:r>
              <a:rPr lang="en-US" sz="2000" dirty="0"/>
              <a:t>, </a:t>
            </a:r>
            <a:r>
              <a:rPr lang="en-US" sz="2000" dirty="0" err="1"/>
              <a:t>možnost</a:t>
            </a:r>
            <a:r>
              <a:rPr lang="en-US" sz="2000" dirty="0"/>
              <a:t> </a:t>
            </a:r>
            <a:r>
              <a:rPr lang="en-US" sz="2000" dirty="0" err="1"/>
              <a:t>zlepšení</a:t>
            </a:r>
            <a:r>
              <a:rPr lang="en-US" sz="2000" dirty="0"/>
              <a:t> </a:t>
            </a:r>
            <a:r>
              <a:rPr lang="en-US" sz="2000" dirty="0" err="1"/>
              <a:t>diabetu</a:t>
            </a:r>
            <a:r>
              <a:rPr lang="en-US" sz="2000" dirty="0"/>
              <a:t>?</a:t>
            </a:r>
          </a:p>
          <a:p>
            <a:pPr lvl="1"/>
            <a:r>
              <a:rPr lang="en-US" sz="2000" dirty="0" err="1"/>
              <a:t>Rozdíl</a:t>
            </a:r>
            <a:r>
              <a:rPr lang="en-US" sz="2000" dirty="0"/>
              <a:t> </a:t>
            </a:r>
            <a:r>
              <a:rPr lang="en-US" sz="2000" dirty="0" err="1"/>
              <a:t>ketogenní</a:t>
            </a:r>
            <a:r>
              <a:rPr lang="en-US" sz="2000" dirty="0"/>
              <a:t> a </a:t>
            </a:r>
            <a:r>
              <a:rPr lang="en-US" sz="2000" dirty="0" err="1"/>
              <a:t>nízkosacharidová</a:t>
            </a:r>
            <a:r>
              <a:rPr lang="en-US" sz="2000" dirty="0"/>
              <a:t> </a:t>
            </a:r>
            <a:r>
              <a:rPr lang="en-US" sz="2000" dirty="0" err="1"/>
              <a:t>dieta</a:t>
            </a:r>
            <a:endParaRPr lang="en-US" sz="2000" dirty="0"/>
          </a:p>
          <a:p>
            <a:r>
              <a:rPr lang="en-US" sz="2000" dirty="0" err="1"/>
              <a:t>Zhoršené</a:t>
            </a:r>
            <a:r>
              <a:rPr lang="en-US" sz="2000" dirty="0"/>
              <a:t> </a:t>
            </a:r>
            <a:r>
              <a:rPr lang="en-US" sz="2000" dirty="0" err="1"/>
              <a:t>krevní</a:t>
            </a:r>
            <a:r>
              <a:rPr lang="en-US" sz="2000" dirty="0"/>
              <a:t> testy, </a:t>
            </a:r>
            <a:r>
              <a:rPr lang="en-US" sz="2000" dirty="0" err="1"/>
              <a:t>riziko</a:t>
            </a:r>
            <a:r>
              <a:rPr lang="en-US" sz="2000" dirty="0"/>
              <a:t> </a:t>
            </a:r>
            <a:r>
              <a:rPr lang="en-US" sz="2000" dirty="0" err="1"/>
              <a:t>dny</a:t>
            </a:r>
            <a:r>
              <a:rPr lang="en-US" sz="2000" dirty="0"/>
              <a:t>, </a:t>
            </a:r>
            <a:r>
              <a:rPr lang="en-US" sz="2000" dirty="0" err="1"/>
              <a:t>zvýšených</a:t>
            </a:r>
            <a:r>
              <a:rPr lang="en-US" sz="2000" dirty="0"/>
              <a:t> TAG, cholesterol, </a:t>
            </a:r>
            <a:r>
              <a:rPr lang="en-US" sz="2000" dirty="0" err="1"/>
              <a:t>riziko</a:t>
            </a:r>
            <a:r>
              <a:rPr lang="en-US" sz="2000" dirty="0"/>
              <a:t> </a:t>
            </a:r>
            <a:r>
              <a:rPr lang="en-US" sz="2000" dirty="0" err="1"/>
              <a:t>ledvinových</a:t>
            </a:r>
            <a:r>
              <a:rPr lang="en-US" sz="2000" dirty="0"/>
              <a:t> </a:t>
            </a:r>
            <a:r>
              <a:rPr lang="en-US" sz="2000" dirty="0" err="1"/>
              <a:t>kamenů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32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65DAF-C836-463B-921F-FB686442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považujete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za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alternativní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výživový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směr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918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F5C42A-85B8-4182-8CAE-C242D6AC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Ketodieta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E0F801-66B5-45C2-BCB3-C30FD70AC0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5240" y="2669085"/>
            <a:ext cx="8683219" cy="310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b="1" dirty="0" err="1"/>
              <a:t>Ukázka</a:t>
            </a:r>
            <a:r>
              <a:rPr lang="en-US" sz="2000" b="1" dirty="0"/>
              <a:t> z </a:t>
            </a:r>
            <a:r>
              <a:rPr lang="en-US" sz="2000" b="1" dirty="0" err="1"/>
              <a:t>internetu</a:t>
            </a:r>
            <a:r>
              <a:rPr lang="en-US" sz="2000" b="1" dirty="0"/>
              <a:t> (</a:t>
            </a:r>
            <a:r>
              <a:rPr lang="en-US" sz="2000" b="1" dirty="0" err="1"/>
              <a:t>není</a:t>
            </a:r>
            <a:r>
              <a:rPr lang="en-US" sz="2000" b="1" dirty="0"/>
              <a:t> </a:t>
            </a:r>
            <a:r>
              <a:rPr lang="en-US" sz="2000" b="1" dirty="0" err="1"/>
              <a:t>ketogenní</a:t>
            </a:r>
            <a:r>
              <a:rPr lang="en-US" sz="2000" b="1" dirty="0"/>
              <a:t> </a:t>
            </a:r>
            <a:r>
              <a:rPr lang="en-US" sz="2000" b="1" dirty="0" err="1"/>
              <a:t>dieta</a:t>
            </a:r>
            <a:r>
              <a:rPr lang="en-US" sz="2000" b="1" dirty="0"/>
              <a:t>!):</a:t>
            </a:r>
          </a:p>
          <a:p>
            <a:pPr lvl="1"/>
            <a:r>
              <a:rPr lang="en-US" sz="2000" b="1" dirty="0" err="1"/>
              <a:t>Snídaně</a:t>
            </a:r>
            <a:r>
              <a:rPr lang="en-US" sz="2000" b="1" dirty="0"/>
              <a:t>:</a:t>
            </a:r>
            <a:r>
              <a:rPr lang="en-US" sz="2000" dirty="0"/>
              <a:t> </a:t>
            </a:r>
            <a:r>
              <a:rPr lang="en-US" sz="2000" dirty="0" err="1"/>
              <a:t>vaječná</a:t>
            </a:r>
            <a:r>
              <a:rPr lang="en-US" sz="2000" dirty="0"/>
              <a:t> </a:t>
            </a:r>
            <a:r>
              <a:rPr lang="en-US" sz="2000" dirty="0" err="1"/>
              <a:t>omeleta</a:t>
            </a:r>
            <a:r>
              <a:rPr lang="en-US" sz="2000" dirty="0"/>
              <a:t> se </a:t>
            </a:r>
            <a:r>
              <a:rPr lang="en-US" sz="2000" dirty="0" err="1"/>
              <a:t>zeleninovou</a:t>
            </a:r>
            <a:r>
              <a:rPr lang="en-US" sz="2000" dirty="0"/>
              <a:t> </a:t>
            </a:r>
            <a:r>
              <a:rPr lang="en-US" sz="2000" dirty="0" err="1"/>
              <a:t>oblohou</a:t>
            </a:r>
            <a:r>
              <a:rPr lang="en-US" sz="2000" dirty="0"/>
              <a:t>;</a:t>
            </a:r>
          </a:p>
          <a:p>
            <a:pPr lvl="1"/>
            <a:r>
              <a:rPr lang="en-US" sz="2000" b="1" dirty="0" err="1"/>
              <a:t>Svačina</a:t>
            </a:r>
            <a:r>
              <a:rPr lang="en-US" sz="2000" b="1" dirty="0"/>
              <a:t>:</a:t>
            </a:r>
            <a:r>
              <a:rPr lang="en-US" sz="2000" dirty="0"/>
              <a:t> </a:t>
            </a:r>
            <a:r>
              <a:rPr lang="en-US" sz="2000" dirty="0" err="1"/>
              <a:t>bílý</a:t>
            </a:r>
            <a:r>
              <a:rPr lang="en-US" sz="2000" dirty="0"/>
              <a:t> </a:t>
            </a:r>
            <a:r>
              <a:rPr lang="en-US" sz="2000" dirty="0" err="1"/>
              <a:t>jogurt</a:t>
            </a:r>
            <a:r>
              <a:rPr lang="en-US" sz="2000" dirty="0"/>
              <a:t>;</a:t>
            </a:r>
          </a:p>
          <a:p>
            <a:pPr lvl="1"/>
            <a:r>
              <a:rPr lang="en-US" sz="2000" b="1" dirty="0" err="1"/>
              <a:t>Oběd</a:t>
            </a:r>
            <a:r>
              <a:rPr lang="en-US" sz="2000" b="1" dirty="0"/>
              <a:t>:</a:t>
            </a:r>
            <a:r>
              <a:rPr lang="en-US" sz="2000" dirty="0"/>
              <a:t> </a:t>
            </a:r>
            <a:r>
              <a:rPr lang="en-US" sz="2000" dirty="0" err="1"/>
              <a:t>dýňová</a:t>
            </a:r>
            <a:r>
              <a:rPr lang="en-US" sz="2000" dirty="0"/>
              <a:t> </a:t>
            </a:r>
            <a:r>
              <a:rPr lang="en-US" sz="2000" dirty="0" err="1"/>
              <a:t>polévka</a:t>
            </a:r>
            <a:r>
              <a:rPr lang="en-US" sz="2000" dirty="0"/>
              <a:t>, </a:t>
            </a:r>
            <a:r>
              <a:rPr lang="en-US" sz="2000" dirty="0" err="1"/>
              <a:t>pečený</a:t>
            </a:r>
            <a:r>
              <a:rPr lang="en-US" sz="2000" dirty="0"/>
              <a:t> </a:t>
            </a:r>
            <a:r>
              <a:rPr lang="en-US" sz="2000" dirty="0" err="1"/>
              <a:t>losos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másle</a:t>
            </a:r>
            <a:r>
              <a:rPr lang="en-US" sz="2000" dirty="0"/>
              <a:t>, </a:t>
            </a:r>
            <a:r>
              <a:rPr lang="en-US" sz="2000" dirty="0" err="1"/>
              <a:t>salát</a:t>
            </a:r>
            <a:r>
              <a:rPr lang="en-US" sz="2000" dirty="0"/>
              <a:t> z </a:t>
            </a:r>
            <a:r>
              <a:rPr lang="en-US" sz="2000" dirty="0" err="1"/>
              <a:t>rukoly</a:t>
            </a:r>
            <a:r>
              <a:rPr lang="en-US" sz="2000" dirty="0"/>
              <a:t>;</a:t>
            </a:r>
          </a:p>
          <a:p>
            <a:pPr lvl="1"/>
            <a:r>
              <a:rPr lang="en-US" sz="2000" b="1" dirty="0" err="1"/>
              <a:t>Svačina</a:t>
            </a:r>
            <a:r>
              <a:rPr lang="en-US" sz="2000" b="1" dirty="0"/>
              <a:t>:</a:t>
            </a:r>
            <a:r>
              <a:rPr lang="en-US" sz="2000" dirty="0"/>
              <a:t> </a:t>
            </a:r>
            <a:r>
              <a:rPr lang="en-US" sz="2000" dirty="0" err="1"/>
              <a:t>sýrový</a:t>
            </a:r>
            <a:r>
              <a:rPr lang="en-US" sz="2000" dirty="0"/>
              <a:t> </a:t>
            </a:r>
            <a:r>
              <a:rPr lang="en-US" sz="2000" dirty="0" err="1"/>
              <a:t>talíř</a:t>
            </a:r>
            <a:r>
              <a:rPr lang="en-US" sz="2000" dirty="0"/>
              <a:t>;</a:t>
            </a:r>
          </a:p>
          <a:p>
            <a:pPr lvl="1"/>
            <a:r>
              <a:rPr lang="en-US" sz="2000" b="1" dirty="0" err="1"/>
              <a:t>Večeře</a:t>
            </a:r>
            <a:r>
              <a:rPr lang="en-US" sz="2000" b="1" dirty="0"/>
              <a:t>:</a:t>
            </a:r>
            <a:r>
              <a:rPr lang="en-US" sz="2000" dirty="0"/>
              <a:t> </a:t>
            </a:r>
            <a:r>
              <a:rPr lang="en-US" sz="2000" dirty="0" err="1"/>
              <a:t>rajčata</a:t>
            </a:r>
            <a:r>
              <a:rPr lang="en-US" sz="2000" dirty="0"/>
              <a:t> s </a:t>
            </a:r>
            <a:r>
              <a:rPr lang="en-US" sz="2000" dirty="0" err="1"/>
              <a:t>mozarellou</a:t>
            </a:r>
            <a:r>
              <a:rPr lang="en-US" sz="2000" dirty="0"/>
              <a:t> </a:t>
            </a:r>
            <a:r>
              <a:rPr lang="en-US" sz="2000" dirty="0" err="1"/>
              <a:t>pokapaná</a:t>
            </a:r>
            <a:r>
              <a:rPr lang="en-US" sz="2000" dirty="0"/>
              <a:t> </a:t>
            </a:r>
            <a:r>
              <a:rPr lang="en-US" sz="2000" dirty="0" err="1"/>
              <a:t>olivovým</a:t>
            </a:r>
            <a:r>
              <a:rPr lang="en-US" sz="2000" dirty="0"/>
              <a:t> </a:t>
            </a:r>
            <a:r>
              <a:rPr lang="en-US" sz="2000" dirty="0" err="1"/>
              <a:t>olejem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9108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B2CBE09-21AC-71DC-742D-6881A73E3C4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Populární diety: </a:t>
            </a:r>
            <a:r>
              <a:rPr lang="cs-CZ" dirty="0" err="1"/>
              <a:t>Paleodieta</a:t>
            </a:r>
            <a:endParaRPr lang="cs-CZ" dirty="0"/>
          </a:p>
        </p:txBody>
      </p:sp>
      <p:pic>
        <p:nvPicPr>
          <p:cNvPr id="6" name="Picture 2" descr="https://paleorecepty.cz/wp-content/uploads/2014/04/Paleo-Food-Pyramid.jpg">
            <a:extLst>
              <a:ext uri="{FF2B5EF4-FFF2-40B4-BE49-F238E27FC236}">
                <a16:creationId xmlns:a16="http://schemas.microsoft.com/office/drawing/2014/main" id="{09C6C327-4053-3EE8-9837-C793B962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5" y="1341645"/>
            <a:ext cx="5174927" cy="30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450CE75-4C66-FA7C-CBBF-157944512297}"/>
              </a:ext>
            </a:extLst>
          </p:cNvPr>
          <p:cNvSpPr/>
          <p:nvPr/>
        </p:nvSpPr>
        <p:spPr>
          <a:xfrm>
            <a:off x="862941" y="1540179"/>
            <a:ext cx="4934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Ukázka z internetu</a:t>
            </a:r>
          </a:p>
          <a:p>
            <a:pPr lvl="1"/>
            <a:r>
              <a:rPr lang="cs-CZ" b="1" dirty="0"/>
              <a:t>Snídaně:</a:t>
            </a:r>
            <a:r>
              <a:rPr lang="cs-CZ" dirty="0"/>
              <a:t> 2 volská oka, okurka</a:t>
            </a:r>
          </a:p>
          <a:p>
            <a:pPr lvl="1"/>
            <a:r>
              <a:rPr lang="cs-CZ" b="1" dirty="0"/>
              <a:t>Svačina:</a:t>
            </a:r>
            <a:r>
              <a:rPr lang="cs-CZ" dirty="0"/>
              <a:t> Mix sezónního ovoce</a:t>
            </a:r>
          </a:p>
          <a:p>
            <a:pPr lvl="1"/>
            <a:r>
              <a:rPr lang="cs-CZ" b="1" dirty="0"/>
              <a:t>Oběd:</a:t>
            </a:r>
            <a:r>
              <a:rPr lang="cs-CZ" dirty="0"/>
              <a:t> Zapečené krůtí maso se zeleninou a vejcem</a:t>
            </a:r>
          </a:p>
          <a:p>
            <a:pPr lvl="1"/>
            <a:r>
              <a:rPr lang="cs-CZ" b="1" dirty="0"/>
              <a:t>Svačina:</a:t>
            </a:r>
            <a:r>
              <a:rPr lang="cs-CZ" dirty="0"/>
              <a:t> Vlašské ořechy</a:t>
            </a:r>
          </a:p>
          <a:p>
            <a:pPr lvl="1"/>
            <a:r>
              <a:rPr lang="cs-CZ" b="1" dirty="0"/>
              <a:t>Večeře:</a:t>
            </a:r>
            <a:r>
              <a:rPr lang="cs-CZ" dirty="0"/>
              <a:t> Hovězí steak, zelené fazolky</a:t>
            </a:r>
          </a:p>
        </p:txBody>
      </p:sp>
      <p:graphicFrame>
        <p:nvGraphicFramePr>
          <p:cNvPr id="14" name="Zástupný symbol pro obsah 2">
            <a:extLst>
              <a:ext uri="{FF2B5EF4-FFF2-40B4-BE49-F238E27FC236}">
                <a16:creationId xmlns:a16="http://schemas.microsoft.com/office/drawing/2014/main" id="{A7B1279D-DCDF-8269-3668-E5499FF50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893884"/>
              </p:ext>
            </p:extLst>
          </p:nvPr>
        </p:nvGraphicFramePr>
        <p:xfrm>
          <a:off x="700337" y="3767296"/>
          <a:ext cx="1004426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129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F5C42A-85B8-4182-8CAE-C242D6AC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Dieta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podle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Mačingové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VÃ½sledek obrÃ¡zku pro maÄingovÃ¡ dieta">
            <a:extLst>
              <a:ext uri="{FF2B5EF4-FFF2-40B4-BE49-F238E27FC236}">
                <a16:creationId xmlns:a16="http://schemas.microsoft.com/office/drawing/2014/main" id="{EEAE55B4-C9DB-3B62-6278-8AF2B221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467" y="3042269"/>
            <a:ext cx="4187566" cy="21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E983E5-8787-C27F-F644-853877E4FD22}"/>
              </a:ext>
            </a:extLst>
          </p:cNvPr>
          <p:cNvSpPr txBox="1">
            <a:spLocks/>
          </p:cNvSpPr>
          <p:nvPr/>
        </p:nvSpPr>
        <p:spPr>
          <a:xfrm>
            <a:off x="5406827" y="2643623"/>
            <a:ext cx="4815813" cy="3232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Nedostatek</a:t>
            </a:r>
            <a:r>
              <a:rPr lang="en-US" sz="1700" dirty="0"/>
              <a:t> </a:t>
            </a:r>
            <a:r>
              <a:rPr lang="en-US" sz="1700" dirty="0" err="1"/>
              <a:t>komplexních</a:t>
            </a:r>
            <a:r>
              <a:rPr lang="en-US" sz="1700" dirty="0"/>
              <a:t> </a:t>
            </a:r>
            <a:r>
              <a:rPr lang="en-US" sz="1700" dirty="0" err="1"/>
              <a:t>sacharidů</a:t>
            </a:r>
            <a:r>
              <a:rPr lang="en-US" sz="1700" dirty="0"/>
              <a:t>, </a:t>
            </a:r>
            <a:r>
              <a:rPr lang="en-US" sz="1700" dirty="0" err="1"/>
              <a:t>bílkovin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tuku</a:t>
            </a:r>
            <a:endParaRPr lang="en-US" sz="1700" dirty="0"/>
          </a:p>
          <a:p>
            <a:r>
              <a:rPr lang="en-US" sz="1700" dirty="0"/>
              <a:t>Detox?</a:t>
            </a:r>
          </a:p>
          <a:p>
            <a:pPr fontAlgn="base"/>
            <a:r>
              <a:rPr lang="en-US" sz="1700" b="1" dirty="0" err="1"/>
              <a:t>Ukázka</a:t>
            </a:r>
            <a:br>
              <a:rPr lang="en-US" sz="1700" dirty="0"/>
            </a:br>
            <a:r>
              <a:rPr lang="en-US" sz="1700" b="1" dirty="0" err="1"/>
              <a:t>Snídaně</a:t>
            </a:r>
            <a:r>
              <a:rPr lang="en-US" sz="1700" b="1" dirty="0"/>
              <a:t>:</a:t>
            </a:r>
            <a:r>
              <a:rPr lang="en-US" sz="1700" dirty="0"/>
              <a:t> </a:t>
            </a:r>
            <a:r>
              <a:rPr lang="en-US" sz="1700" dirty="0" err="1"/>
              <a:t>strouhaná</a:t>
            </a:r>
            <a:r>
              <a:rPr lang="en-US" sz="1700" dirty="0"/>
              <a:t> </a:t>
            </a:r>
            <a:r>
              <a:rPr lang="en-US" sz="1700" dirty="0" err="1"/>
              <a:t>mrkev</a:t>
            </a:r>
            <a:r>
              <a:rPr lang="en-US" sz="1700" dirty="0"/>
              <a:t> s </a:t>
            </a:r>
            <a:r>
              <a:rPr lang="en-US" sz="1700" dirty="0" err="1"/>
              <a:t>jablkem</a:t>
            </a:r>
            <a:r>
              <a:rPr lang="en-US" sz="1700" dirty="0"/>
              <a:t> – </a:t>
            </a:r>
            <a:r>
              <a:rPr lang="en-US" sz="1700" dirty="0" err="1"/>
              <a:t>ochucená</a:t>
            </a:r>
            <a:r>
              <a:rPr lang="en-US" sz="1700" dirty="0"/>
              <a:t> </a:t>
            </a:r>
            <a:r>
              <a:rPr lang="en-US" sz="1700" dirty="0" err="1"/>
              <a:t>medem</a:t>
            </a:r>
            <a:r>
              <a:rPr lang="en-US" sz="1700" dirty="0"/>
              <a:t>, </a:t>
            </a:r>
            <a:r>
              <a:rPr lang="en-US" sz="1700" dirty="0" err="1"/>
              <a:t>rozinkami</a:t>
            </a:r>
            <a:r>
              <a:rPr lang="en-US" sz="1700" dirty="0"/>
              <a:t> a </a:t>
            </a:r>
            <a:r>
              <a:rPr lang="en-US" sz="1700" dirty="0" err="1"/>
              <a:t>ořechy</a:t>
            </a:r>
            <a:br>
              <a:rPr lang="en-US" sz="1700" dirty="0"/>
            </a:br>
            <a:r>
              <a:rPr lang="en-US" sz="1700" b="1" dirty="0" err="1"/>
              <a:t>Oběd</a:t>
            </a:r>
            <a:r>
              <a:rPr lang="en-US" sz="1700" b="1" dirty="0"/>
              <a:t>:</a:t>
            </a:r>
            <a:r>
              <a:rPr lang="en-US" sz="1700" dirty="0"/>
              <a:t> </a:t>
            </a:r>
            <a:r>
              <a:rPr lang="en-US" sz="1700" dirty="0" err="1"/>
              <a:t>vařená</a:t>
            </a:r>
            <a:r>
              <a:rPr lang="en-US" sz="1700" dirty="0"/>
              <a:t> </a:t>
            </a:r>
            <a:r>
              <a:rPr lang="en-US" sz="1700" dirty="0" err="1"/>
              <a:t>brokolice</a:t>
            </a:r>
            <a:r>
              <a:rPr lang="en-US" sz="1700" dirty="0"/>
              <a:t> s </a:t>
            </a:r>
            <a:r>
              <a:rPr lang="en-US" sz="1700" dirty="0" err="1"/>
              <a:t>česnekem</a:t>
            </a:r>
            <a:r>
              <a:rPr lang="en-US" sz="1700" dirty="0"/>
              <a:t> a </a:t>
            </a:r>
            <a:r>
              <a:rPr lang="en-US" sz="1700" dirty="0" err="1"/>
              <a:t>nastrouhaným</a:t>
            </a:r>
            <a:r>
              <a:rPr lang="en-US" sz="1700" dirty="0"/>
              <a:t> </a:t>
            </a:r>
            <a:r>
              <a:rPr lang="en-US" sz="1700" dirty="0" err="1"/>
              <a:t>nízkotučným</a:t>
            </a:r>
            <a:r>
              <a:rPr lang="en-US" sz="1700" dirty="0"/>
              <a:t> </a:t>
            </a:r>
            <a:r>
              <a:rPr lang="en-US" sz="1700" dirty="0" err="1"/>
              <a:t>sýrem</a:t>
            </a:r>
            <a:br>
              <a:rPr lang="en-US" sz="1700" dirty="0"/>
            </a:br>
            <a:r>
              <a:rPr lang="en-US" sz="1700" b="1" dirty="0" err="1"/>
              <a:t>Večeře</a:t>
            </a:r>
            <a:r>
              <a:rPr lang="en-US" sz="1700" b="1" dirty="0"/>
              <a:t>:</a:t>
            </a:r>
            <a:r>
              <a:rPr lang="en-US" sz="1700" dirty="0"/>
              <a:t> </a:t>
            </a:r>
            <a:r>
              <a:rPr lang="en-US" sz="1700" dirty="0" err="1"/>
              <a:t>salát</a:t>
            </a:r>
            <a:r>
              <a:rPr lang="en-US" sz="1700" dirty="0"/>
              <a:t> z </a:t>
            </a:r>
            <a:r>
              <a:rPr lang="en-US" sz="1700" dirty="0" err="1"/>
              <a:t>červené</a:t>
            </a:r>
            <a:r>
              <a:rPr lang="en-US" sz="1700" dirty="0"/>
              <a:t> </a:t>
            </a:r>
            <a:r>
              <a:rPr lang="en-US" sz="1700" dirty="0" err="1"/>
              <a:t>řepy</a:t>
            </a:r>
            <a:r>
              <a:rPr lang="en-US" sz="1700" dirty="0"/>
              <a:t> s </a:t>
            </a:r>
            <a:r>
              <a:rPr lang="en-US" sz="1700" dirty="0" err="1"/>
              <a:t>vejcem</a:t>
            </a:r>
            <a:r>
              <a:rPr lang="en-US" sz="1700" dirty="0"/>
              <a:t> a </a:t>
            </a:r>
            <a:r>
              <a:rPr lang="en-US" sz="1700" dirty="0" err="1"/>
              <a:t>strouhaným</a:t>
            </a:r>
            <a:r>
              <a:rPr lang="en-US" sz="1700" dirty="0"/>
              <a:t> </a:t>
            </a:r>
            <a:r>
              <a:rPr lang="en-US" sz="1700" dirty="0" err="1"/>
              <a:t>sýrem</a:t>
            </a:r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11047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79B7-2D11-44A9-BBAC-CF306362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Veganka – vytrvalostní běh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8B5F0-19DD-49B7-B849-3C1479E7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18" y="1451500"/>
            <a:ext cx="4526851" cy="103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7E3D8-1BBE-470A-874F-4053F3609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31" y="1451500"/>
            <a:ext cx="4438951" cy="54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8E45-AF50-4665-AC74-E9D6AE16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Veganka – vytrvalostní běh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A6A33-CF00-4760-B094-2D15797A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254" y="1187856"/>
            <a:ext cx="4302209" cy="56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F872-B6CB-4AAA-9932-220DA8D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Veganka – vytrvalostní běh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0071D6-A409-4A76-9751-8CB4CC998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59118"/>
              </p:ext>
            </p:extLst>
          </p:nvPr>
        </p:nvGraphicFramePr>
        <p:xfrm>
          <a:off x="6161442" y="1874517"/>
          <a:ext cx="6030558" cy="406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333000" imgH="6285600" progId="Photoshop.Image.12">
                  <p:embed/>
                </p:oleObj>
              </mc:Choice>
              <mc:Fallback>
                <p:oleObj name="Image" r:id="rId2" imgW="9333000" imgH="6285600" progId="Photoshop.Imag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70071D6-A409-4A76-9751-8CB4CC998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1442" y="1874517"/>
                        <a:ext cx="6030558" cy="406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11DD09-81AD-436D-90DB-9FCB58090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826456"/>
              </p:ext>
            </p:extLst>
          </p:nvPr>
        </p:nvGraphicFramePr>
        <p:xfrm>
          <a:off x="1" y="1874518"/>
          <a:ext cx="6096000" cy="411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9333000" imgH="6294960" progId="Photoshop.Image.12">
                  <p:embed/>
                </p:oleObj>
              </mc:Choice>
              <mc:Fallback>
                <p:oleObj name="Image" r:id="rId4" imgW="9333000" imgH="6294960" progId="Photoshop.Imag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11DD09-81AD-436D-90DB-9FCB58090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874518"/>
                        <a:ext cx="6096000" cy="411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263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D3765-4800-4F86-B4CB-6A7CF593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cs-CZ" sz="4400">
                <a:solidFill>
                  <a:srgbClr val="2A1A00"/>
                </a:solidFill>
              </a:rPr>
              <a:t>RAW strava a snaha o redukci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9B2A9-7CC0-4935-BB91-9979D5CAF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900"/>
              <a:t>Žena 29 let, 174 cm, 80 kg, snaha o </a:t>
            </a:r>
            <a:r>
              <a:rPr lang="cs-CZ" sz="1900" err="1"/>
              <a:t>raw</a:t>
            </a:r>
            <a:endParaRPr lang="cs-CZ" sz="1900"/>
          </a:p>
          <a:p>
            <a:pPr>
              <a:lnSpc>
                <a:spcPct val="100000"/>
              </a:lnSpc>
            </a:pPr>
            <a:r>
              <a:rPr lang="cs-CZ" sz="1900"/>
              <a:t>Příklad jídelníčku:</a:t>
            </a:r>
          </a:p>
          <a:p>
            <a:pPr>
              <a:lnSpc>
                <a:spcPct val="100000"/>
              </a:lnSpc>
            </a:pPr>
            <a:r>
              <a:rPr lang="cs-CZ" sz="1900" b="1"/>
              <a:t>Snídaně: </a:t>
            </a:r>
            <a:r>
              <a:rPr lang="cs-CZ" sz="1900"/>
              <a:t>ovocné </a:t>
            </a:r>
            <a:r>
              <a:rPr lang="cs-CZ" sz="1900" err="1"/>
              <a:t>smoothie</a:t>
            </a:r>
            <a:r>
              <a:rPr lang="cs-CZ" sz="1900"/>
              <a:t> 300 ml, </a:t>
            </a:r>
            <a:r>
              <a:rPr lang="cs-CZ" sz="1900" err="1"/>
              <a:t>cappucino</a:t>
            </a:r>
            <a:r>
              <a:rPr lang="cs-CZ" sz="1900"/>
              <a:t> se </a:t>
            </a:r>
            <a:r>
              <a:rPr lang="cs-CZ" sz="1900" err="1"/>
              <a:t>soj</a:t>
            </a:r>
            <a:r>
              <a:rPr lang="cs-CZ" sz="1900"/>
              <a:t>. mlékem</a:t>
            </a:r>
          </a:p>
          <a:p>
            <a:pPr>
              <a:lnSpc>
                <a:spcPct val="100000"/>
              </a:lnSpc>
            </a:pPr>
            <a:r>
              <a:rPr lang="cs-CZ" sz="1900" b="1"/>
              <a:t>Svačina: </a:t>
            </a:r>
            <a:r>
              <a:rPr lang="cs-CZ" sz="1900" err="1"/>
              <a:t>raw</a:t>
            </a:r>
            <a:r>
              <a:rPr lang="cs-CZ" sz="1900"/>
              <a:t> tyčinka, banán</a:t>
            </a:r>
          </a:p>
          <a:p>
            <a:pPr>
              <a:lnSpc>
                <a:spcPct val="100000"/>
              </a:lnSpc>
            </a:pPr>
            <a:r>
              <a:rPr lang="cs-CZ" sz="1900" b="1"/>
              <a:t>Oběd: </a:t>
            </a:r>
            <a:r>
              <a:rPr lang="cs-CZ" sz="1900"/>
              <a:t>zeleninový salát s oliv. olejem, lžíce slunečnicových semínek, večerní </a:t>
            </a:r>
            <a:r>
              <a:rPr lang="cs-CZ" sz="1900" err="1"/>
              <a:t>chlebík</a:t>
            </a:r>
            <a:endParaRPr lang="cs-CZ" sz="1900"/>
          </a:p>
          <a:p>
            <a:pPr>
              <a:lnSpc>
                <a:spcPct val="100000"/>
              </a:lnSpc>
            </a:pPr>
            <a:r>
              <a:rPr lang="cs-CZ" sz="1900" b="1"/>
              <a:t>Svačina: </a:t>
            </a:r>
            <a:r>
              <a:rPr lang="cs-CZ" sz="1900" err="1"/>
              <a:t>cappucino</a:t>
            </a:r>
            <a:r>
              <a:rPr lang="cs-CZ" sz="1900"/>
              <a:t> se </a:t>
            </a:r>
            <a:r>
              <a:rPr lang="cs-CZ" sz="1900" err="1"/>
              <a:t>soj</a:t>
            </a:r>
            <a:r>
              <a:rPr lang="cs-CZ" sz="1900"/>
              <a:t>. Mlékem, zeleninové </a:t>
            </a:r>
            <a:r>
              <a:rPr lang="cs-CZ" sz="1900" err="1"/>
              <a:t>smoothie</a:t>
            </a:r>
            <a:r>
              <a:rPr lang="cs-CZ" sz="1900"/>
              <a:t> 200 ml</a:t>
            </a:r>
          </a:p>
          <a:p>
            <a:pPr>
              <a:lnSpc>
                <a:spcPct val="100000"/>
              </a:lnSpc>
            </a:pPr>
            <a:r>
              <a:rPr lang="cs-CZ" sz="1900" b="1"/>
              <a:t>Večeře: </a:t>
            </a:r>
            <a:r>
              <a:rPr lang="cs-CZ" sz="1900"/>
              <a:t>vařená brokolice 150 g, 2 míchaná vejce na lžíci oliv. oleje, večerní </a:t>
            </a:r>
            <a:r>
              <a:rPr lang="cs-CZ" sz="1900" err="1"/>
              <a:t>chlebík</a:t>
            </a:r>
            <a:endParaRPr lang="cs-CZ" sz="1900"/>
          </a:p>
          <a:p>
            <a:pPr>
              <a:lnSpc>
                <a:spcPct val="100000"/>
              </a:lnSpc>
            </a:pPr>
            <a:r>
              <a:rPr lang="cs-CZ" sz="1900" b="1"/>
              <a:t>Celkem průměrně: </a:t>
            </a:r>
            <a:r>
              <a:rPr lang="cs-CZ" sz="1900"/>
              <a:t>8000 </a:t>
            </a:r>
            <a:r>
              <a:rPr lang="cs-CZ" sz="1900" err="1"/>
              <a:t>kJ</a:t>
            </a:r>
            <a:r>
              <a:rPr lang="cs-CZ" sz="1900"/>
              <a:t>, 93 g Bílkovin, 187 g Sacharidů, 74 g Tuku</a:t>
            </a:r>
          </a:p>
        </p:txBody>
      </p:sp>
    </p:spTree>
    <p:extLst>
      <p:ext uri="{BB962C8B-B14F-4D97-AF65-F5344CB8AC3E}">
        <p14:creationId xmlns:p14="http://schemas.microsoft.com/office/powerpoint/2010/main" val="3502618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0631460-9CF6-432B-8D98-4C5CA2B01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4" y="168965"/>
            <a:ext cx="6928930" cy="3260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C766E3-C3BC-4883-AF81-58661ED96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3" y="3654858"/>
            <a:ext cx="6928931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2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4DB7C-085E-4CD9-85FC-6C86A432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Další příklady od pacientů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18B50E5-EC86-BA26-117F-39F60D22F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135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885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51C8E-E5E3-4BB7-AF0E-74760C84E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184" y="1098388"/>
            <a:ext cx="6035040" cy="4394988"/>
          </a:xfrm>
        </p:spPr>
        <p:txBody>
          <a:bodyPr>
            <a:normAutofit/>
          </a:bodyPr>
          <a:lstStyle/>
          <a:p>
            <a:r>
              <a:rPr lang="cs-CZ" sz="7800"/>
              <a:t>Děkuji za pozornost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91D7571-742D-4B7A-AB38-C2416DCDA1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99185" y="5627205"/>
            <a:ext cx="6035040" cy="74227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/>
              <a:t>Ing. Mgr. Veronika Pourová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149AD6-9618-6A3C-9F79-F733B757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54" y="1521265"/>
            <a:ext cx="1994182" cy="628167"/>
          </a:xfrm>
          <a:prstGeom prst="rect">
            <a:avLst/>
          </a:prstGeom>
        </p:spPr>
      </p:pic>
      <p:pic>
        <p:nvPicPr>
          <p:cNvPr id="5" name="Picture 2" descr="VÃ½sledek obrÃ¡zku pro facebook instagram youtube icon">
            <a:extLst>
              <a:ext uri="{FF2B5EF4-FFF2-40B4-BE49-F238E27FC236}">
                <a16:creationId xmlns:a16="http://schemas.microsoft.com/office/drawing/2014/main" id="{8F288564-61E7-4E8A-8B4A-C249D5F4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54" y="2149432"/>
            <a:ext cx="1994182" cy="6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2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5DAF-C836-463B-921F-FB686442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519" y="1007707"/>
            <a:ext cx="4256314" cy="45190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Argument: </a:t>
            </a:r>
            <a:br>
              <a:rPr lang="en-US" sz="5400"/>
            </a:br>
            <a:r>
              <a:rPr lang="en-US" sz="5400"/>
              <a:t>„Ale já mám výsledky!“</a:t>
            </a:r>
          </a:p>
        </p:txBody>
      </p:sp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8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43F8EE-8351-37F9-74A9-15332A4D3FF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Původní</a:t>
            </a:r>
            <a:r>
              <a:rPr lang="en-US" sz="2200" dirty="0"/>
              <a:t> </a:t>
            </a:r>
            <a:r>
              <a:rPr lang="en-US" sz="2200" dirty="0" err="1"/>
              <a:t>jídelníček</a:t>
            </a:r>
            <a:r>
              <a:rPr lang="en-US" sz="2200" dirty="0"/>
              <a:t> </a:t>
            </a:r>
            <a:r>
              <a:rPr lang="en-US" sz="2200" dirty="0" err="1"/>
              <a:t>hraje</a:t>
            </a:r>
            <a:r>
              <a:rPr lang="en-US" sz="2200" dirty="0"/>
              <a:t> </a:t>
            </a:r>
            <a:r>
              <a:rPr lang="en-US" sz="2200" dirty="0" err="1"/>
              <a:t>roli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Zdroj</a:t>
            </a:r>
            <a:r>
              <a:rPr lang="en-US" sz="2200" dirty="0"/>
              <a:t>: TV Prima: </a:t>
            </a:r>
            <a:r>
              <a:rPr lang="en-US" sz="2200" dirty="0" err="1"/>
              <a:t>Jste</a:t>
            </a:r>
            <a:r>
              <a:rPr lang="en-US" sz="2200" dirty="0"/>
              <a:t> to, co </a:t>
            </a:r>
            <a:r>
              <a:rPr lang="en-US" sz="2200" dirty="0" err="1"/>
              <a:t>jíte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ED641-78CE-4B00-9F67-C44734F0C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r="308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524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Zdravý vztah k jídlu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FE9D96-44D9-5CFD-7C15-267B8A0A0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28964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 descr="Obsah obrázku léčivo, Farmaceutické léčivo, medicína, Lék na předpis&#10;&#10;Popis byl vytvořen automaticky">
            <a:extLst>
              <a:ext uri="{FF2B5EF4-FFF2-40B4-BE49-F238E27FC236}">
                <a16:creationId xmlns:a16="http://schemas.microsoft.com/office/drawing/2014/main" id="{F65E19FA-43DB-AB36-F06F-CE85D94BE7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63892" y="5244841"/>
            <a:ext cx="1358847" cy="10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0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7200"/>
              <a:t>Přerušovaný půst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400"/>
              <a:t>Několik základních typů:</a:t>
            </a:r>
          </a:p>
          <a:p>
            <a:pPr>
              <a:buSzPct val="70000"/>
            </a:pPr>
            <a:r>
              <a:rPr lang="cs-CZ" sz="2400"/>
              <a:t>20/4, 16/8</a:t>
            </a:r>
          </a:p>
          <a:p>
            <a:pPr>
              <a:buSzPct val="70000"/>
            </a:pPr>
            <a:r>
              <a:rPr lang="cs-CZ" sz="2400"/>
              <a:t>5:2, 4:3, 3:1</a:t>
            </a:r>
          </a:p>
          <a:p>
            <a:pPr>
              <a:buSzPct val="70000"/>
            </a:pPr>
            <a:r>
              <a:rPr lang="cs-CZ" sz="2400"/>
              <a:t>24hodinový půst, několikadenní půsty</a:t>
            </a:r>
          </a:p>
          <a:p>
            <a:r>
              <a:rPr lang="cs-CZ" sz="2400"/>
              <a:t>Údajné benefity: úbytek hmotnosti, efektivnější využití tuku a tvorba svalové hmoty, prevence civilizačních onemocnění aj.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42559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0B66FB0-D543-E165-784E-7C2CA5D84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Vegetariánství a veganství</a:t>
            </a:r>
          </a:p>
        </p:txBody>
      </p:sp>
      <p:pic>
        <p:nvPicPr>
          <p:cNvPr id="6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FEC25CCE-3CE7-A22D-422D-F7F78AFE0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883" y="1675227"/>
            <a:ext cx="8330234" cy="43941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14856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1278</Words>
  <Application>Microsoft Macintosh PowerPoint</Application>
  <PresentationFormat>Širokoúhlá obrazovka</PresentationFormat>
  <Paragraphs>174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Motiv Office</vt:lpstr>
      <vt:lpstr>Image</vt:lpstr>
      <vt:lpstr>Alternativní směry výživy</vt:lpstr>
      <vt:lpstr>Co to je alternativní výživa?</vt:lpstr>
      <vt:lpstr>Co považujete za alternativní výživový směr?</vt:lpstr>
      <vt:lpstr>Argument:  „Ale já mám výsledky!“</vt:lpstr>
      <vt:lpstr>Prezentace aplikace PowerPoint</vt:lpstr>
      <vt:lpstr>Zdravý vztah k jídlu</vt:lpstr>
      <vt:lpstr>Přerušovaný půst</vt:lpstr>
      <vt:lpstr>Prezentace aplikace PowerPoint</vt:lpstr>
      <vt:lpstr>Vegetariánství a veganství</vt:lpstr>
      <vt:lpstr>Vegetariánství a veganství</vt:lpstr>
      <vt:lpstr>Vegetariánství a veganství - benefity</vt:lpstr>
      <vt:lpstr>Vegetariánství – možné deficity</vt:lpstr>
      <vt:lpstr>Veganství – možné deficity</vt:lpstr>
      <vt:lpstr>Veganství – možné deficity</vt:lpstr>
      <vt:lpstr>Možné rizikové nutrienty</vt:lpstr>
      <vt:lpstr>Esenciální mastné kyseliny</vt:lpstr>
      <vt:lpstr>Železo</vt:lpstr>
      <vt:lpstr>Zinek</vt:lpstr>
      <vt:lpstr>Vápník</vt:lpstr>
      <vt:lpstr>Vitamin D</vt:lpstr>
      <vt:lpstr>Vitamin B12</vt:lpstr>
      <vt:lpstr>Jód</vt:lpstr>
      <vt:lpstr>Vegetariánství a veganství</vt:lpstr>
      <vt:lpstr>Vegetariánství a veganství</vt:lpstr>
      <vt:lpstr>Vegetariánství a veganství – jak na to</vt:lpstr>
      <vt:lpstr>Lowcarb dieta</vt:lpstr>
      <vt:lpstr>Z praxe</vt:lpstr>
      <vt:lpstr>LC dieta a nádorová onemocnění</vt:lpstr>
      <vt:lpstr>Ketogenní dieta</vt:lpstr>
      <vt:lpstr>„Ketodieta“</vt:lpstr>
      <vt:lpstr>Prezentace aplikace PowerPoint</vt:lpstr>
      <vt:lpstr>Dieta podle Mačingové</vt:lpstr>
      <vt:lpstr>Veganka – vytrvalostní běh</vt:lpstr>
      <vt:lpstr>Veganka – vytrvalostní běh</vt:lpstr>
      <vt:lpstr>Veganka – vytrvalostní běh</vt:lpstr>
      <vt:lpstr>RAW strava a snaha o redukci</vt:lpstr>
      <vt:lpstr>Prezentace aplikace PowerPoint</vt:lpstr>
      <vt:lpstr>Další příklady od pacientů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směry výživy</dc:title>
  <dc:creator>Veronika Pourová</dc:creator>
  <cp:lastModifiedBy>Veronika Pourová</cp:lastModifiedBy>
  <cp:revision>15</cp:revision>
  <dcterms:created xsi:type="dcterms:W3CDTF">2019-04-10T10:15:55Z</dcterms:created>
  <dcterms:modified xsi:type="dcterms:W3CDTF">2023-10-12T15:44:13Z</dcterms:modified>
</cp:coreProperties>
</file>