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96" r:id="rId3"/>
    <p:sldId id="294" r:id="rId4"/>
    <p:sldId id="257" r:id="rId5"/>
    <p:sldId id="271" r:id="rId6"/>
    <p:sldId id="291" r:id="rId7"/>
    <p:sldId id="292" r:id="rId8"/>
    <p:sldId id="289" r:id="rId9"/>
    <p:sldId id="259" r:id="rId10"/>
    <p:sldId id="293" r:id="rId11"/>
    <p:sldId id="295" r:id="rId12"/>
    <p:sldId id="297" r:id="rId13"/>
    <p:sldId id="298" r:id="rId14"/>
    <p:sldId id="260" r:id="rId15"/>
    <p:sldId id="281" r:id="rId16"/>
    <p:sldId id="299" r:id="rId17"/>
    <p:sldId id="262" r:id="rId18"/>
    <p:sldId id="280" r:id="rId19"/>
    <p:sldId id="277" r:id="rId20"/>
    <p:sldId id="284" r:id="rId21"/>
    <p:sldId id="276" r:id="rId22"/>
    <p:sldId id="269" r:id="rId23"/>
    <p:sldId id="288" r:id="rId24"/>
    <p:sldId id="268" r:id="rId25"/>
    <p:sldId id="305" r:id="rId26"/>
    <p:sldId id="304" r:id="rId27"/>
    <p:sldId id="286" r:id="rId28"/>
    <p:sldId id="300" r:id="rId29"/>
    <p:sldId id="287" r:id="rId30"/>
    <p:sldId id="301" r:id="rId31"/>
    <p:sldId id="302" r:id="rId32"/>
    <p:sldId id="303" r:id="rId33"/>
    <p:sldId id="266" r:id="rId34"/>
    <p:sldId id="27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5" autoAdjust="0"/>
    <p:restoredTop sz="94650"/>
  </p:normalViewPr>
  <p:slideViewPr>
    <p:cSldViewPr snapToGrid="0">
      <p:cViewPr varScale="1">
        <p:scale>
          <a:sx n="110" d="100"/>
          <a:sy n="110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2A8D2-9515-4011-9404-325C433D134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5D68EAF-748E-4D9E-A17C-7F654E824CB8}">
      <dgm:prSet/>
      <dgm:spPr/>
      <dgm:t>
        <a:bodyPr/>
        <a:lstStyle/>
        <a:p>
          <a:r>
            <a:rPr lang="cs-CZ"/>
            <a:t>Alternativní = jiný, náhradní </a:t>
          </a:r>
          <a:endParaRPr lang="en-US"/>
        </a:p>
      </dgm:t>
    </dgm:pt>
    <dgm:pt modelId="{80716DDD-FE98-4B38-B8DB-7F1A46209AE2}" type="parTrans" cxnId="{4CF4F82B-179F-4C51-A7AD-46FEB47233E5}">
      <dgm:prSet/>
      <dgm:spPr/>
      <dgm:t>
        <a:bodyPr/>
        <a:lstStyle/>
        <a:p>
          <a:endParaRPr lang="en-US"/>
        </a:p>
      </dgm:t>
    </dgm:pt>
    <dgm:pt modelId="{1E7AD8F2-2A51-40DC-A279-E46BDB34F665}" type="sibTrans" cxnId="{4CF4F82B-179F-4C51-A7AD-46FEB47233E5}">
      <dgm:prSet/>
      <dgm:spPr/>
      <dgm:t>
        <a:bodyPr/>
        <a:lstStyle/>
        <a:p>
          <a:endParaRPr lang="en-US"/>
        </a:p>
      </dgm:t>
    </dgm:pt>
    <dgm:pt modelId="{0A9D0BEE-5F08-4DF7-84C9-5B0FB167BF4C}">
      <dgm:prSet/>
      <dgm:spPr/>
      <dgm:t>
        <a:bodyPr/>
        <a:lstStyle/>
        <a:p>
          <a:r>
            <a:rPr lang="cs-CZ"/>
            <a:t>... je </a:t>
          </a:r>
          <a:r>
            <a:rPr lang="cs-CZ" b="1"/>
            <a:t>dlouhodobý </a:t>
          </a:r>
          <a:r>
            <a:rPr lang="cs-CZ"/>
            <a:t>způsob stravování, který se </a:t>
          </a:r>
          <a:r>
            <a:rPr lang="cs-CZ" b="1"/>
            <a:t>liší </a:t>
          </a:r>
          <a:r>
            <a:rPr lang="cs-CZ"/>
            <a:t>od nutričních zvyklostí uznávaných v běžné společnosti i doporučení odborníků na výživu. </a:t>
          </a:r>
          <a:endParaRPr lang="en-US"/>
        </a:p>
      </dgm:t>
    </dgm:pt>
    <dgm:pt modelId="{132E0F68-66A5-40D4-B4D3-BF563F48F91C}" type="parTrans" cxnId="{5A41F5BB-C9C8-4B10-858F-C508E4F03B12}">
      <dgm:prSet/>
      <dgm:spPr/>
      <dgm:t>
        <a:bodyPr/>
        <a:lstStyle/>
        <a:p>
          <a:endParaRPr lang="en-US"/>
        </a:p>
      </dgm:t>
    </dgm:pt>
    <dgm:pt modelId="{C26AD2B2-A01F-4391-BB8C-2D904DD331C1}" type="sibTrans" cxnId="{5A41F5BB-C9C8-4B10-858F-C508E4F03B12}">
      <dgm:prSet/>
      <dgm:spPr/>
      <dgm:t>
        <a:bodyPr/>
        <a:lstStyle/>
        <a:p>
          <a:endParaRPr lang="en-US"/>
        </a:p>
      </dgm:t>
    </dgm:pt>
    <dgm:pt modelId="{29D4B1A1-5A86-164D-94A5-00F9D8D76A40}" type="pres">
      <dgm:prSet presAssocID="{E1E2A8D2-9515-4011-9404-325C433D134C}" presName="outerComposite" presStyleCnt="0">
        <dgm:presLayoutVars>
          <dgm:chMax val="5"/>
          <dgm:dir/>
          <dgm:resizeHandles val="exact"/>
        </dgm:presLayoutVars>
      </dgm:prSet>
      <dgm:spPr/>
    </dgm:pt>
    <dgm:pt modelId="{B9000DD9-0512-7549-AC6C-A07903F76CAD}" type="pres">
      <dgm:prSet presAssocID="{E1E2A8D2-9515-4011-9404-325C433D134C}" presName="dummyMaxCanvas" presStyleCnt="0">
        <dgm:presLayoutVars/>
      </dgm:prSet>
      <dgm:spPr/>
    </dgm:pt>
    <dgm:pt modelId="{09D8B296-1497-CF4A-8DA5-1BEDA1D29502}" type="pres">
      <dgm:prSet presAssocID="{E1E2A8D2-9515-4011-9404-325C433D134C}" presName="TwoNodes_1" presStyleLbl="node1" presStyleIdx="0" presStyleCnt="2">
        <dgm:presLayoutVars>
          <dgm:bulletEnabled val="1"/>
        </dgm:presLayoutVars>
      </dgm:prSet>
      <dgm:spPr/>
    </dgm:pt>
    <dgm:pt modelId="{473F996E-79D3-B541-A7D8-86AE95D600D9}" type="pres">
      <dgm:prSet presAssocID="{E1E2A8D2-9515-4011-9404-325C433D134C}" presName="TwoNodes_2" presStyleLbl="node1" presStyleIdx="1" presStyleCnt="2">
        <dgm:presLayoutVars>
          <dgm:bulletEnabled val="1"/>
        </dgm:presLayoutVars>
      </dgm:prSet>
      <dgm:spPr/>
    </dgm:pt>
    <dgm:pt modelId="{DA3016BB-E267-D945-AB93-68E64B77458E}" type="pres">
      <dgm:prSet presAssocID="{E1E2A8D2-9515-4011-9404-325C433D134C}" presName="TwoConn_1-2" presStyleLbl="fgAccFollowNode1" presStyleIdx="0" presStyleCnt="1">
        <dgm:presLayoutVars>
          <dgm:bulletEnabled val="1"/>
        </dgm:presLayoutVars>
      </dgm:prSet>
      <dgm:spPr/>
    </dgm:pt>
    <dgm:pt modelId="{4D301505-5F24-B44D-860C-68158AB70A9F}" type="pres">
      <dgm:prSet presAssocID="{E1E2A8D2-9515-4011-9404-325C433D134C}" presName="TwoNodes_1_text" presStyleLbl="node1" presStyleIdx="1" presStyleCnt="2">
        <dgm:presLayoutVars>
          <dgm:bulletEnabled val="1"/>
        </dgm:presLayoutVars>
      </dgm:prSet>
      <dgm:spPr/>
    </dgm:pt>
    <dgm:pt modelId="{A874C4E4-976B-FE45-9B98-B854F04F9D88}" type="pres">
      <dgm:prSet presAssocID="{E1E2A8D2-9515-4011-9404-325C433D134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DF94222-7941-8143-8736-F25665A4BB6F}" type="presOf" srcId="{35D68EAF-748E-4D9E-A17C-7F654E824CB8}" destId="{09D8B296-1497-CF4A-8DA5-1BEDA1D29502}" srcOrd="0" destOrd="0" presId="urn:microsoft.com/office/officeart/2005/8/layout/vProcess5"/>
    <dgm:cxn modelId="{4CF4F82B-179F-4C51-A7AD-46FEB47233E5}" srcId="{E1E2A8D2-9515-4011-9404-325C433D134C}" destId="{35D68EAF-748E-4D9E-A17C-7F654E824CB8}" srcOrd="0" destOrd="0" parTransId="{80716DDD-FE98-4B38-B8DB-7F1A46209AE2}" sibTransId="{1E7AD8F2-2A51-40DC-A279-E46BDB34F665}"/>
    <dgm:cxn modelId="{44A0FF52-D66C-8C4D-8B78-9EE546A005C4}" type="presOf" srcId="{0A9D0BEE-5F08-4DF7-84C9-5B0FB167BF4C}" destId="{473F996E-79D3-B541-A7D8-86AE95D600D9}" srcOrd="0" destOrd="0" presId="urn:microsoft.com/office/officeart/2005/8/layout/vProcess5"/>
    <dgm:cxn modelId="{5D26E697-0D06-FE46-B315-3B7C07A65E93}" type="presOf" srcId="{35D68EAF-748E-4D9E-A17C-7F654E824CB8}" destId="{4D301505-5F24-B44D-860C-68158AB70A9F}" srcOrd="1" destOrd="0" presId="urn:microsoft.com/office/officeart/2005/8/layout/vProcess5"/>
    <dgm:cxn modelId="{6163CABA-EFB4-1247-80A5-A479C720016D}" type="presOf" srcId="{1E7AD8F2-2A51-40DC-A279-E46BDB34F665}" destId="{DA3016BB-E267-D945-AB93-68E64B77458E}" srcOrd="0" destOrd="0" presId="urn:microsoft.com/office/officeart/2005/8/layout/vProcess5"/>
    <dgm:cxn modelId="{5A41F5BB-C9C8-4B10-858F-C508E4F03B12}" srcId="{E1E2A8D2-9515-4011-9404-325C433D134C}" destId="{0A9D0BEE-5F08-4DF7-84C9-5B0FB167BF4C}" srcOrd="1" destOrd="0" parTransId="{132E0F68-66A5-40D4-B4D3-BF563F48F91C}" sibTransId="{C26AD2B2-A01F-4391-BB8C-2D904DD331C1}"/>
    <dgm:cxn modelId="{27D769E8-BDFE-1443-B737-092A81464FAD}" type="presOf" srcId="{0A9D0BEE-5F08-4DF7-84C9-5B0FB167BF4C}" destId="{A874C4E4-976B-FE45-9B98-B854F04F9D88}" srcOrd="1" destOrd="0" presId="urn:microsoft.com/office/officeart/2005/8/layout/vProcess5"/>
    <dgm:cxn modelId="{5983D1EE-C2C3-5A44-9C8D-44AA9A007565}" type="presOf" srcId="{E1E2A8D2-9515-4011-9404-325C433D134C}" destId="{29D4B1A1-5A86-164D-94A5-00F9D8D76A40}" srcOrd="0" destOrd="0" presId="urn:microsoft.com/office/officeart/2005/8/layout/vProcess5"/>
    <dgm:cxn modelId="{C58DB392-85FF-8445-8966-F0B9251A6D4A}" type="presParOf" srcId="{29D4B1A1-5A86-164D-94A5-00F9D8D76A40}" destId="{B9000DD9-0512-7549-AC6C-A07903F76CAD}" srcOrd="0" destOrd="0" presId="urn:microsoft.com/office/officeart/2005/8/layout/vProcess5"/>
    <dgm:cxn modelId="{6168B7B2-3C5C-DC43-98D2-3975B0A595BA}" type="presParOf" srcId="{29D4B1A1-5A86-164D-94A5-00F9D8D76A40}" destId="{09D8B296-1497-CF4A-8DA5-1BEDA1D29502}" srcOrd="1" destOrd="0" presId="urn:microsoft.com/office/officeart/2005/8/layout/vProcess5"/>
    <dgm:cxn modelId="{DA4FF4FE-39B6-8A4C-B02E-C84BAF2D2081}" type="presParOf" srcId="{29D4B1A1-5A86-164D-94A5-00F9D8D76A40}" destId="{473F996E-79D3-B541-A7D8-86AE95D600D9}" srcOrd="2" destOrd="0" presId="urn:microsoft.com/office/officeart/2005/8/layout/vProcess5"/>
    <dgm:cxn modelId="{16801358-EE82-BD40-9CFF-2ABD3C4053F4}" type="presParOf" srcId="{29D4B1A1-5A86-164D-94A5-00F9D8D76A40}" destId="{DA3016BB-E267-D945-AB93-68E64B77458E}" srcOrd="3" destOrd="0" presId="urn:microsoft.com/office/officeart/2005/8/layout/vProcess5"/>
    <dgm:cxn modelId="{2738719C-2473-1A4D-BF67-07011AB6F0F1}" type="presParOf" srcId="{29D4B1A1-5A86-164D-94A5-00F9D8D76A40}" destId="{4D301505-5F24-B44D-860C-68158AB70A9F}" srcOrd="4" destOrd="0" presId="urn:microsoft.com/office/officeart/2005/8/layout/vProcess5"/>
    <dgm:cxn modelId="{A1367110-EF22-DC4D-B3B8-2DB7FDAFABD5}" type="presParOf" srcId="{29D4B1A1-5A86-164D-94A5-00F9D8D76A40}" destId="{A874C4E4-976B-FE45-9B98-B854F04F9D8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6CFF6-CEAB-439F-8EA6-5AE917A968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AD26E6-545A-490B-90AF-BCDFBDA9DEDE}">
      <dgm:prSet/>
      <dgm:spPr/>
      <dgm:t>
        <a:bodyPr/>
        <a:lstStyle/>
        <a:p>
          <a:r>
            <a:rPr lang="cs-CZ"/>
            <a:t>Neexistuje jasné vymezení </a:t>
          </a:r>
          <a:endParaRPr lang="en-US"/>
        </a:p>
      </dgm:t>
    </dgm:pt>
    <dgm:pt modelId="{5A376ECC-5A4A-442B-98AF-3C078DE508AB}" type="parTrans" cxnId="{EB2F863F-B8B6-475F-B706-C3606B9EF75C}">
      <dgm:prSet/>
      <dgm:spPr/>
      <dgm:t>
        <a:bodyPr/>
        <a:lstStyle/>
        <a:p>
          <a:endParaRPr lang="en-US"/>
        </a:p>
      </dgm:t>
    </dgm:pt>
    <dgm:pt modelId="{12F1C500-E51B-45F7-9326-EE056F0FFAB2}" type="sibTrans" cxnId="{EB2F863F-B8B6-475F-B706-C3606B9EF75C}">
      <dgm:prSet/>
      <dgm:spPr/>
      <dgm:t>
        <a:bodyPr/>
        <a:lstStyle/>
        <a:p>
          <a:endParaRPr lang="en-US"/>
        </a:p>
      </dgm:t>
    </dgm:pt>
    <dgm:pt modelId="{4ADE0E99-1448-4200-A10D-AB7BEA12E0E8}">
      <dgm:prSet/>
      <dgm:spPr/>
      <dgm:t>
        <a:bodyPr/>
        <a:lstStyle/>
        <a:p>
          <a:r>
            <a:rPr lang="cs-CZ"/>
            <a:t>Rozdělení potravin na zdravé a nezdravé</a:t>
          </a:r>
          <a:endParaRPr lang="en-US"/>
        </a:p>
      </dgm:t>
    </dgm:pt>
    <dgm:pt modelId="{428DB908-8A14-4F62-A583-567EE0258AFC}" type="parTrans" cxnId="{10FACA74-CF6F-4C9D-B9A4-D7EE8E25122F}">
      <dgm:prSet/>
      <dgm:spPr/>
      <dgm:t>
        <a:bodyPr/>
        <a:lstStyle/>
        <a:p>
          <a:endParaRPr lang="en-US"/>
        </a:p>
      </dgm:t>
    </dgm:pt>
    <dgm:pt modelId="{9986A8BE-416D-479B-B6FB-3D9BD3F62318}" type="sibTrans" cxnId="{10FACA74-CF6F-4C9D-B9A4-D7EE8E25122F}">
      <dgm:prSet/>
      <dgm:spPr/>
      <dgm:t>
        <a:bodyPr/>
        <a:lstStyle/>
        <a:p>
          <a:endParaRPr lang="en-US"/>
        </a:p>
      </dgm:t>
    </dgm:pt>
    <dgm:pt modelId="{D3CBA9F0-AD48-4DE3-A33F-11A6B2A9B2F3}">
      <dgm:prSet/>
      <dgm:spPr/>
      <dgm:t>
        <a:bodyPr/>
        <a:lstStyle/>
        <a:p>
          <a:r>
            <a:rPr lang="cs-CZ"/>
            <a:t>Diety, životní směry – z každého si vzít něco</a:t>
          </a:r>
          <a:endParaRPr lang="en-US"/>
        </a:p>
      </dgm:t>
    </dgm:pt>
    <dgm:pt modelId="{427124FD-B0ED-49D1-BB69-BA990C273E42}" type="parTrans" cxnId="{3C36091D-B3B9-4CCC-8257-783B8028CB7A}">
      <dgm:prSet/>
      <dgm:spPr/>
      <dgm:t>
        <a:bodyPr/>
        <a:lstStyle/>
        <a:p>
          <a:endParaRPr lang="en-US"/>
        </a:p>
      </dgm:t>
    </dgm:pt>
    <dgm:pt modelId="{1E9D366F-8B59-4799-9A57-9C3FB9BA2B29}" type="sibTrans" cxnId="{3C36091D-B3B9-4CCC-8257-783B8028CB7A}">
      <dgm:prSet/>
      <dgm:spPr/>
      <dgm:t>
        <a:bodyPr/>
        <a:lstStyle/>
        <a:p>
          <a:endParaRPr lang="en-US"/>
        </a:p>
      </dgm:t>
    </dgm:pt>
    <dgm:pt modelId="{8A69DC54-5FC9-4F83-A415-2989081EF5B5}">
      <dgm:prSet/>
      <dgm:spPr/>
      <dgm:t>
        <a:bodyPr/>
        <a:lstStyle/>
        <a:p>
          <a:r>
            <a:rPr lang="cs-CZ"/>
            <a:t>Kdo se zabývá výživou? </a:t>
          </a:r>
          <a:endParaRPr lang="en-US"/>
        </a:p>
      </dgm:t>
    </dgm:pt>
    <dgm:pt modelId="{7A9CD684-AA7C-4B63-B814-EFA99EFBD6B6}" type="parTrans" cxnId="{5E7D27BA-4FFA-497C-91D9-115303279F09}">
      <dgm:prSet/>
      <dgm:spPr/>
      <dgm:t>
        <a:bodyPr/>
        <a:lstStyle/>
        <a:p>
          <a:endParaRPr lang="en-US"/>
        </a:p>
      </dgm:t>
    </dgm:pt>
    <dgm:pt modelId="{2241931E-688C-4DBC-A78F-BAB1235027AB}" type="sibTrans" cxnId="{5E7D27BA-4FFA-497C-91D9-115303279F09}">
      <dgm:prSet/>
      <dgm:spPr/>
      <dgm:t>
        <a:bodyPr/>
        <a:lstStyle/>
        <a:p>
          <a:endParaRPr lang="en-US"/>
        </a:p>
      </dgm:t>
    </dgm:pt>
    <dgm:pt modelId="{37CB5D27-1E27-4327-98DB-A4863514AD69}">
      <dgm:prSet/>
      <dgm:spPr/>
      <dgm:t>
        <a:bodyPr/>
        <a:lstStyle/>
        <a:p>
          <a:r>
            <a:rPr lang="cs-CZ"/>
            <a:t>Co potřebujete k tomu, abyste mohli radit lidem?</a:t>
          </a:r>
          <a:endParaRPr lang="en-US"/>
        </a:p>
      </dgm:t>
    </dgm:pt>
    <dgm:pt modelId="{2138AAE2-F0A4-4195-B7C0-1C056DD0C4E8}" type="parTrans" cxnId="{603AE360-2500-408C-82ED-939976B13FFA}">
      <dgm:prSet/>
      <dgm:spPr/>
      <dgm:t>
        <a:bodyPr/>
        <a:lstStyle/>
        <a:p>
          <a:endParaRPr lang="en-US"/>
        </a:p>
      </dgm:t>
    </dgm:pt>
    <dgm:pt modelId="{C6009FE2-F2FD-4A2F-B427-49E2BA2DD060}" type="sibTrans" cxnId="{603AE360-2500-408C-82ED-939976B13FFA}">
      <dgm:prSet/>
      <dgm:spPr/>
      <dgm:t>
        <a:bodyPr/>
        <a:lstStyle/>
        <a:p>
          <a:endParaRPr lang="en-US"/>
        </a:p>
      </dgm:t>
    </dgm:pt>
    <dgm:pt modelId="{18ADDEBD-8A5C-4BAF-9347-B09B38F05F28}">
      <dgm:prSet/>
      <dgm:spPr/>
      <dgm:t>
        <a:bodyPr/>
        <a:lstStyle/>
        <a:p>
          <a:r>
            <a:rPr lang="cs-CZ"/>
            <a:t>Volná živnost, případně certifikáty </a:t>
          </a:r>
          <a:endParaRPr lang="en-US"/>
        </a:p>
      </dgm:t>
    </dgm:pt>
    <dgm:pt modelId="{E217DBB3-D552-4585-AB01-137DBAB652C5}" type="parTrans" cxnId="{32C54F96-9DBB-4DC5-B13F-4C5021ADA7B4}">
      <dgm:prSet/>
      <dgm:spPr/>
      <dgm:t>
        <a:bodyPr/>
        <a:lstStyle/>
        <a:p>
          <a:endParaRPr lang="en-US"/>
        </a:p>
      </dgm:t>
    </dgm:pt>
    <dgm:pt modelId="{3549A70F-4E8E-4DE5-94B4-85AAE438B358}" type="sibTrans" cxnId="{32C54F96-9DBB-4DC5-B13F-4C5021ADA7B4}">
      <dgm:prSet/>
      <dgm:spPr/>
      <dgm:t>
        <a:bodyPr/>
        <a:lstStyle/>
        <a:p>
          <a:endParaRPr lang="en-US"/>
        </a:p>
      </dgm:t>
    </dgm:pt>
    <dgm:pt modelId="{6633AEFA-3296-4A39-A543-A3EC33C43813}">
      <dgm:prSet/>
      <dgm:spPr/>
      <dgm:t>
        <a:bodyPr/>
        <a:lstStyle/>
        <a:p>
          <a:r>
            <a:rPr lang="cs-CZ"/>
            <a:t>Studium na vysoké škole</a:t>
          </a:r>
          <a:endParaRPr lang="en-US"/>
        </a:p>
      </dgm:t>
    </dgm:pt>
    <dgm:pt modelId="{ABE22DC9-5F9D-440D-94F4-E82FEA6E789B}" type="parTrans" cxnId="{29EDD368-0002-4F9C-8AB9-DD1A69ADBFA8}">
      <dgm:prSet/>
      <dgm:spPr/>
      <dgm:t>
        <a:bodyPr/>
        <a:lstStyle/>
        <a:p>
          <a:endParaRPr lang="en-US"/>
        </a:p>
      </dgm:t>
    </dgm:pt>
    <dgm:pt modelId="{8FD4B8D7-D273-4F67-AA9B-09F058FDF580}" type="sibTrans" cxnId="{29EDD368-0002-4F9C-8AB9-DD1A69ADBFA8}">
      <dgm:prSet/>
      <dgm:spPr/>
      <dgm:t>
        <a:bodyPr/>
        <a:lstStyle/>
        <a:p>
          <a:endParaRPr lang="en-US"/>
        </a:p>
      </dgm:t>
    </dgm:pt>
    <dgm:pt modelId="{4E7E05FA-52CF-47C5-8DC7-D5F3EC22CFEC}">
      <dgm:prSet/>
      <dgm:spPr/>
      <dgm:t>
        <a:bodyPr/>
        <a:lstStyle/>
        <a:p>
          <a:r>
            <a:rPr lang="cs-CZ"/>
            <a:t>Práce s nemocnými – kdo je úplně zdravý? Obezita = nemoc</a:t>
          </a:r>
          <a:endParaRPr lang="en-US"/>
        </a:p>
      </dgm:t>
    </dgm:pt>
    <dgm:pt modelId="{087684CC-165C-4802-8226-2E9BA1677654}" type="parTrans" cxnId="{FBE8B3F8-49B4-403A-8C04-4823D2F2A2A1}">
      <dgm:prSet/>
      <dgm:spPr/>
      <dgm:t>
        <a:bodyPr/>
        <a:lstStyle/>
        <a:p>
          <a:endParaRPr lang="en-US"/>
        </a:p>
      </dgm:t>
    </dgm:pt>
    <dgm:pt modelId="{C5E21605-CF93-425F-ADFB-464FA6AE94BF}" type="sibTrans" cxnId="{FBE8B3F8-49B4-403A-8C04-4823D2F2A2A1}">
      <dgm:prSet/>
      <dgm:spPr/>
      <dgm:t>
        <a:bodyPr/>
        <a:lstStyle/>
        <a:p>
          <a:endParaRPr lang="en-US"/>
        </a:p>
      </dgm:t>
    </dgm:pt>
    <dgm:pt modelId="{E9460580-DB0C-244B-8828-BA78487EEF72}" type="pres">
      <dgm:prSet presAssocID="{F1D6CFF6-CEAB-439F-8EA6-5AE917A968D5}" presName="linear" presStyleCnt="0">
        <dgm:presLayoutVars>
          <dgm:animLvl val="lvl"/>
          <dgm:resizeHandles val="exact"/>
        </dgm:presLayoutVars>
      </dgm:prSet>
      <dgm:spPr/>
    </dgm:pt>
    <dgm:pt modelId="{258EB70D-1CE3-E14F-983F-72A49FA04F4D}" type="pres">
      <dgm:prSet presAssocID="{86AD26E6-545A-490B-90AF-BCDFBDA9DED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680CF3-01E1-7E49-BA47-F3DC4B13A6E8}" type="pres">
      <dgm:prSet presAssocID="{12F1C500-E51B-45F7-9326-EE056F0FFAB2}" presName="spacer" presStyleCnt="0"/>
      <dgm:spPr/>
    </dgm:pt>
    <dgm:pt modelId="{D8D03EF6-63C7-1E42-B2F2-0F041EB17021}" type="pres">
      <dgm:prSet presAssocID="{4ADE0E99-1448-4200-A10D-AB7BEA12E0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14D311-6097-7B4B-8BC9-A5CE35372A58}" type="pres">
      <dgm:prSet presAssocID="{9986A8BE-416D-479B-B6FB-3D9BD3F62318}" presName="spacer" presStyleCnt="0"/>
      <dgm:spPr/>
    </dgm:pt>
    <dgm:pt modelId="{6A783D15-9832-DA4B-9371-5036163FEF29}" type="pres">
      <dgm:prSet presAssocID="{D3CBA9F0-AD48-4DE3-A33F-11A6B2A9B2F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99E9C3-D605-B34B-B5B1-AE56633C9A1C}" type="pres">
      <dgm:prSet presAssocID="{1E9D366F-8B59-4799-9A57-9C3FB9BA2B29}" presName="spacer" presStyleCnt="0"/>
      <dgm:spPr/>
    </dgm:pt>
    <dgm:pt modelId="{B8C67F81-8106-BE47-9D9F-2E0305897F22}" type="pres">
      <dgm:prSet presAssocID="{8A69DC54-5FC9-4F83-A415-2989081EF5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CC695E8-C6DD-BE49-9EF7-0FED00A81707}" type="pres">
      <dgm:prSet presAssocID="{2241931E-688C-4DBC-A78F-BAB1235027AB}" presName="spacer" presStyleCnt="0"/>
      <dgm:spPr/>
    </dgm:pt>
    <dgm:pt modelId="{4F6E4D52-CDC9-F145-8F27-CCB4F0D644D2}" type="pres">
      <dgm:prSet presAssocID="{37CB5D27-1E27-4327-98DB-A4863514AD6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052ABB5-E14E-1B40-BCE2-DC6253455E8D}" type="pres">
      <dgm:prSet presAssocID="{37CB5D27-1E27-4327-98DB-A4863514AD6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36091D-B3B9-4CCC-8257-783B8028CB7A}" srcId="{F1D6CFF6-CEAB-439F-8EA6-5AE917A968D5}" destId="{D3CBA9F0-AD48-4DE3-A33F-11A6B2A9B2F3}" srcOrd="2" destOrd="0" parTransId="{427124FD-B0ED-49D1-BB69-BA990C273E42}" sibTransId="{1E9D366F-8B59-4799-9A57-9C3FB9BA2B29}"/>
    <dgm:cxn modelId="{A3747C1F-E5B7-AF41-88E3-E9DF0F1FC1E3}" type="presOf" srcId="{4E7E05FA-52CF-47C5-8DC7-D5F3EC22CFEC}" destId="{8052ABB5-E14E-1B40-BCE2-DC6253455E8D}" srcOrd="0" destOrd="2" presId="urn:microsoft.com/office/officeart/2005/8/layout/vList2"/>
    <dgm:cxn modelId="{AA1C7C22-A050-2945-BC44-58E28D985C5C}" type="presOf" srcId="{18ADDEBD-8A5C-4BAF-9347-B09B38F05F28}" destId="{8052ABB5-E14E-1B40-BCE2-DC6253455E8D}" srcOrd="0" destOrd="0" presId="urn:microsoft.com/office/officeart/2005/8/layout/vList2"/>
    <dgm:cxn modelId="{75DBD72C-4E48-8744-B2C2-C292603FAAA7}" type="presOf" srcId="{37CB5D27-1E27-4327-98DB-A4863514AD69}" destId="{4F6E4D52-CDC9-F145-8F27-CCB4F0D644D2}" srcOrd="0" destOrd="0" presId="urn:microsoft.com/office/officeart/2005/8/layout/vList2"/>
    <dgm:cxn modelId="{EB2F863F-B8B6-475F-B706-C3606B9EF75C}" srcId="{F1D6CFF6-CEAB-439F-8EA6-5AE917A968D5}" destId="{86AD26E6-545A-490B-90AF-BCDFBDA9DEDE}" srcOrd="0" destOrd="0" parTransId="{5A376ECC-5A4A-442B-98AF-3C078DE508AB}" sibTransId="{12F1C500-E51B-45F7-9326-EE056F0FFAB2}"/>
    <dgm:cxn modelId="{603AE360-2500-408C-82ED-939976B13FFA}" srcId="{F1D6CFF6-CEAB-439F-8EA6-5AE917A968D5}" destId="{37CB5D27-1E27-4327-98DB-A4863514AD69}" srcOrd="4" destOrd="0" parTransId="{2138AAE2-F0A4-4195-B7C0-1C056DD0C4E8}" sibTransId="{C6009FE2-F2FD-4A2F-B427-49E2BA2DD060}"/>
    <dgm:cxn modelId="{29EDD368-0002-4F9C-8AB9-DD1A69ADBFA8}" srcId="{37CB5D27-1E27-4327-98DB-A4863514AD69}" destId="{6633AEFA-3296-4A39-A543-A3EC33C43813}" srcOrd="1" destOrd="0" parTransId="{ABE22DC9-5F9D-440D-94F4-E82FEA6E789B}" sibTransId="{8FD4B8D7-D273-4F67-AA9B-09F058FDF580}"/>
    <dgm:cxn modelId="{10FACA74-CF6F-4C9D-B9A4-D7EE8E25122F}" srcId="{F1D6CFF6-CEAB-439F-8EA6-5AE917A968D5}" destId="{4ADE0E99-1448-4200-A10D-AB7BEA12E0E8}" srcOrd="1" destOrd="0" parTransId="{428DB908-8A14-4F62-A583-567EE0258AFC}" sibTransId="{9986A8BE-416D-479B-B6FB-3D9BD3F62318}"/>
    <dgm:cxn modelId="{FB63488E-51A9-AC44-8004-C4EF634E1734}" type="presOf" srcId="{4ADE0E99-1448-4200-A10D-AB7BEA12E0E8}" destId="{D8D03EF6-63C7-1E42-B2F2-0F041EB17021}" srcOrd="0" destOrd="0" presId="urn:microsoft.com/office/officeart/2005/8/layout/vList2"/>
    <dgm:cxn modelId="{27C22095-F2FE-F748-B930-0ACC4E606433}" type="presOf" srcId="{8A69DC54-5FC9-4F83-A415-2989081EF5B5}" destId="{B8C67F81-8106-BE47-9D9F-2E0305897F22}" srcOrd="0" destOrd="0" presId="urn:microsoft.com/office/officeart/2005/8/layout/vList2"/>
    <dgm:cxn modelId="{32C54F96-9DBB-4DC5-B13F-4C5021ADA7B4}" srcId="{37CB5D27-1E27-4327-98DB-A4863514AD69}" destId="{18ADDEBD-8A5C-4BAF-9347-B09B38F05F28}" srcOrd="0" destOrd="0" parTransId="{E217DBB3-D552-4585-AB01-137DBAB652C5}" sibTransId="{3549A70F-4E8E-4DE5-94B4-85AAE438B358}"/>
    <dgm:cxn modelId="{5E7D27BA-4FFA-497C-91D9-115303279F09}" srcId="{F1D6CFF6-CEAB-439F-8EA6-5AE917A968D5}" destId="{8A69DC54-5FC9-4F83-A415-2989081EF5B5}" srcOrd="3" destOrd="0" parTransId="{7A9CD684-AA7C-4B63-B814-EFA99EFBD6B6}" sibTransId="{2241931E-688C-4DBC-A78F-BAB1235027AB}"/>
    <dgm:cxn modelId="{08BCEBD2-B561-B049-BBDE-6822D307C9F2}" type="presOf" srcId="{86AD26E6-545A-490B-90AF-BCDFBDA9DEDE}" destId="{258EB70D-1CE3-E14F-983F-72A49FA04F4D}" srcOrd="0" destOrd="0" presId="urn:microsoft.com/office/officeart/2005/8/layout/vList2"/>
    <dgm:cxn modelId="{92B039D3-DB64-0747-A917-14B8667701B1}" type="presOf" srcId="{D3CBA9F0-AD48-4DE3-A33F-11A6B2A9B2F3}" destId="{6A783D15-9832-DA4B-9371-5036163FEF29}" srcOrd="0" destOrd="0" presId="urn:microsoft.com/office/officeart/2005/8/layout/vList2"/>
    <dgm:cxn modelId="{565CA8D4-2A72-4E45-A807-D41AA0389E71}" type="presOf" srcId="{F1D6CFF6-CEAB-439F-8EA6-5AE917A968D5}" destId="{E9460580-DB0C-244B-8828-BA78487EEF72}" srcOrd="0" destOrd="0" presId="urn:microsoft.com/office/officeart/2005/8/layout/vList2"/>
    <dgm:cxn modelId="{6AC0CFE4-5E36-9046-95B5-06947C987378}" type="presOf" srcId="{6633AEFA-3296-4A39-A543-A3EC33C43813}" destId="{8052ABB5-E14E-1B40-BCE2-DC6253455E8D}" srcOrd="0" destOrd="1" presId="urn:microsoft.com/office/officeart/2005/8/layout/vList2"/>
    <dgm:cxn modelId="{FBE8B3F8-49B4-403A-8C04-4823D2F2A2A1}" srcId="{37CB5D27-1E27-4327-98DB-A4863514AD69}" destId="{4E7E05FA-52CF-47C5-8DC7-D5F3EC22CFEC}" srcOrd="2" destOrd="0" parTransId="{087684CC-165C-4802-8226-2E9BA1677654}" sibTransId="{C5E21605-CF93-425F-ADFB-464FA6AE94BF}"/>
    <dgm:cxn modelId="{C0AA75EE-DA22-E44A-A932-E5F616818FD1}" type="presParOf" srcId="{E9460580-DB0C-244B-8828-BA78487EEF72}" destId="{258EB70D-1CE3-E14F-983F-72A49FA04F4D}" srcOrd="0" destOrd="0" presId="urn:microsoft.com/office/officeart/2005/8/layout/vList2"/>
    <dgm:cxn modelId="{650DCB54-EF80-CD45-9A46-2AEB6108C46E}" type="presParOf" srcId="{E9460580-DB0C-244B-8828-BA78487EEF72}" destId="{ED680CF3-01E1-7E49-BA47-F3DC4B13A6E8}" srcOrd="1" destOrd="0" presId="urn:microsoft.com/office/officeart/2005/8/layout/vList2"/>
    <dgm:cxn modelId="{471CFE75-F12B-7447-B0EF-461949260A8B}" type="presParOf" srcId="{E9460580-DB0C-244B-8828-BA78487EEF72}" destId="{D8D03EF6-63C7-1E42-B2F2-0F041EB17021}" srcOrd="2" destOrd="0" presId="urn:microsoft.com/office/officeart/2005/8/layout/vList2"/>
    <dgm:cxn modelId="{F8C2D52D-A553-7144-BF3A-18450C25D1E2}" type="presParOf" srcId="{E9460580-DB0C-244B-8828-BA78487EEF72}" destId="{8514D311-6097-7B4B-8BC9-A5CE35372A58}" srcOrd="3" destOrd="0" presId="urn:microsoft.com/office/officeart/2005/8/layout/vList2"/>
    <dgm:cxn modelId="{89F4D1BA-F222-5243-99A8-9EE58481D213}" type="presParOf" srcId="{E9460580-DB0C-244B-8828-BA78487EEF72}" destId="{6A783D15-9832-DA4B-9371-5036163FEF29}" srcOrd="4" destOrd="0" presId="urn:microsoft.com/office/officeart/2005/8/layout/vList2"/>
    <dgm:cxn modelId="{9600C6F6-649C-DA43-B701-DC9F4C0C0B87}" type="presParOf" srcId="{E9460580-DB0C-244B-8828-BA78487EEF72}" destId="{DD99E9C3-D605-B34B-B5B1-AE56633C9A1C}" srcOrd="5" destOrd="0" presId="urn:microsoft.com/office/officeart/2005/8/layout/vList2"/>
    <dgm:cxn modelId="{5E440312-3D87-9944-945B-9ABAF07FA007}" type="presParOf" srcId="{E9460580-DB0C-244B-8828-BA78487EEF72}" destId="{B8C67F81-8106-BE47-9D9F-2E0305897F22}" srcOrd="6" destOrd="0" presId="urn:microsoft.com/office/officeart/2005/8/layout/vList2"/>
    <dgm:cxn modelId="{E2BC002B-442F-E246-91C1-A022F60DE508}" type="presParOf" srcId="{E9460580-DB0C-244B-8828-BA78487EEF72}" destId="{CCC695E8-C6DD-BE49-9EF7-0FED00A81707}" srcOrd="7" destOrd="0" presId="urn:microsoft.com/office/officeart/2005/8/layout/vList2"/>
    <dgm:cxn modelId="{282B55E9-0882-3048-8B7F-68B17EA8DD9A}" type="presParOf" srcId="{E9460580-DB0C-244B-8828-BA78487EEF72}" destId="{4F6E4D52-CDC9-F145-8F27-CCB4F0D644D2}" srcOrd="8" destOrd="0" presId="urn:microsoft.com/office/officeart/2005/8/layout/vList2"/>
    <dgm:cxn modelId="{C812BCB0-F50C-3548-BE0A-3E08F958FEA1}" type="presParOf" srcId="{E9460580-DB0C-244B-8828-BA78487EEF72}" destId="{8052ABB5-E14E-1B40-BCE2-DC6253455E8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67FB84-3E05-4925-9775-7EFA5A87727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C77ECCE-0C9F-484B-B013-CE15993DCF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Vynechání masa</a:t>
          </a:r>
          <a:endParaRPr lang="en-US"/>
        </a:p>
      </dgm:t>
    </dgm:pt>
    <dgm:pt modelId="{D18042D6-A6EF-47DA-8276-837533E080C2}" type="parTrans" cxnId="{FE9B3C94-1666-4771-A3F4-718C92611292}">
      <dgm:prSet/>
      <dgm:spPr/>
      <dgm:t>
        <a:bodyPr/>
        <a:lstStyle/>
        <a:p>
          <a:endParaRPr lang="en-US"/>
        </a:p>
      </dgm:t>
    </dgm:pt>
    <dgm:pt modelId="{0BA51326-32F8-4173-8A78-2A6447DA6D9B}" type="sibTrans" cxnId="{FE9B3C94-1666-4771-A3F4-718C92611292}">
      <dgm:prSet/>
      <dgm:spPr/>
      <dgm:t>
        <a:bodyPr/>
        <a:lstStyle/>
        <a:p>
          <a:endParaRPr lang="en-US"/>
        </a:p>
      </dgm:t>
    </dgm:pt>
    <dgm:pt modelId="{7687422D-C758-47BC-845F-8AE097A1DDD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Omezení bílkovin, železa</a:t>
          </a:r>
          <a:endParaRPr lang="en-US"/>
        </a:p>
      </dgm:t>
    </dgm:pt>
    <dgm:pt modelId="{A367373A-EC37-40C4-ADB7-7DAA519FA2F4}" type="parTrans" cxnId="{AC4018A0-62E3-4B64-BD55-8BAFA8C31ED2}">
      <dgm:prSet/>
      <dgm:spPr/>
      <dgm:t>
        <a:bodyPr/>
        <a:lstStyle/>
        <a:p>
          <a:endParaRPr lang="en-US"/>
        </a:p>
      </dgm:t>
    </dgm:pt>
    <dgm:pt modelId="{49C3AB02-99AF-4CDE-B6D0-1487BBEEAC0D}" type="sibTrans" cxnId="{AC4018A0-62E3-4B64-BD55-8BAFA8C31ED2}">
      <dgm:prSet/>
      <dgm:spPr/>
      <dgm:t>
        <a:bodyPr/>
        <a:lstStyle/>
        <a:p>
          <a:endParaRPr lang="en-US"/>
        </a:p>
      </dgm:t>
    </dgm:pt>
    <dgm:pt modelId="{DE03EFB6-ACFB-4501-AA5E-8CF75FD7A14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Jídelníček lze sestavit tak, aby byl plnohodnotný</a:t>
          </a:r>
          <a:endParaRPr lang="en-US"/>
        </a:p>
      </dgm:t>
    </dgm:pt>
    <dgm:pt modelId="{4F15C9BD-348B-4F2F-8C3D-D00ACDA96D35}" type="parTrans" cxnId="{C4540448-8D7F-4841-B26C-67C0A45532A2}">
      <dgm:prSet/>
      <dgm:spPr/>
      <dgm:t>
        <a:bodyPr/>
        <a:lstStyle/>
        <a:p>
          <a:endParaRPr lang="en-US"/>
        </a:p>
      </dgm:t>
    </dgm:pt>
    <dgm:pt modelId="{8DAAE210-A037-414B-A570-C5B7A0B54524}" type="sibTrans" cxnId="{C4540448-8D7F-4841-B26C-67C0A45532A2}">
      <dgm:prSet/>
      <dgm:spPr/>
      <dgm:t>
        <a:bodyPr/>
        <a:lstStyle/>
        <a:p>
          <a:endParaRPr lang="en-US"/>
        </a:p>
      </dgm:t>
    </dgm:pt>
    <dgm:pt modelId="{3EF4CBF2-2068-4B41-8BCB-E9CFBFB84CD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Zařazení vajec, mléka a mléčných výrobků, luštěnin, sójových produktů</a:t>
          </a:r>
          <a:endParaRPr lang="en-US" dirty="0"/>
        </a:p>
      </dgm:t>
    </dgm:pt>
    <dgm:pt modelId="{0491D480-A885-4274-9844-546183222A41}" type="parTrans" cxnId="{B75767E8-7843-469E-8735-F31EEEE2C107}">
      <dgm:prSet/>
      <dgm:spPr/>
      <dgm:t>
        <a:bodyPr/>
        <a:lstStyle/>
        <a:p>
          <a:endParaRPr lang="en-US"/>
        </a:p>
      </dgm:t>
    </dgm:pt>
    <dgm:pt modelId="{0599A71B-BE62-4B6B-B076-3B7CCCF5A087}" type="sibTrans" cxnId="{B75767E8-7843-469E-8735-F31EEEE2C107}">
      <dgm:prSet/>
      <dgm:spPr/>
      <dgm:t>
        <a:bodyPr/>
        <a:lstStyle/>
        <a:p>
          <a:endParaRPr lang="en-US"/>
        </a:p>
      </dgm:t>
    </dgm:pt>
    <dgm:pt modelId="{8EDBF190-8B18-48C5-A0FD-E0102B03486E}">
      <dgm:prSet/>
      <dgm:spPr/>
      <dgm:t>
        <a:bodyPr/>
        <a:lstStyle/>
        <a:p>
          <a:r>
            <a:rPr lang="cs-CZ" dirty="0" err="1"/>
            <a:t>Semivegetariánstvi</a:t>
          </a:r>
          <a:r>
            <a:rPr lang="cs-CZ" dirty="0"/>
            <a:t>́</a:t>
          </a:r>
          <a:endParaRPr lang="en-US" dirty="0"/>
        </a:p>
      </dgm:t>
    </dgm:pt>
    <dgm:pt modelId="{D5CCB425-13A4-4066-996B-565DBAC4CB53}" type="parTrans" cxnId="{E04541A0-2083-42C9-9F4C-93BD90650333}">
      <dgm:prSet/>
      <dgm:spPr/>
      <dgm:t>
        <a:bodyPr/>
        <a:lstStyle/>
        <a:p>
          <a:endParaRPr lang="en-US"/>
        </a:p>
      </dgm:t>
    </dgm:pt>
    <dgm:pt modelId="{EA6D40CC-0A35-4711-B12F-B4B3BE3AD2A4}" type="sibTrans" cxnId="{E04541A0-2083-42C9-9F4C-93BD90650333}">
      <dgm:prSet/>
      <dgm:spPr/>
      <dgm:t>
        <a:bodyPr/>
        <a:lstStyle/>
        <a:p>
          <a:endParaRPr lang="en-US"/>
        </a:p>
      </dgm:t>
    </dgm:pt>
    <dgm:pt modelId="{1C374CB6-34BB-D640-80FE-5F747E779D42}">
      <dgm:prSet/>
      <dgm:spPr/>
      <dgm:t>
        <a:bodyPr/>
        <a:lstStyle/>
        <a:p>
          <a:r>
            <a:rPr lang="cs-CZ" dirty="0" err="1"/>
            <a:t>Lakto-vegetariánstvi</a:t>
          </a:r>
          <a:r>
            <a:rPr lang="cs-CZ" dirty="0"/>
            <a:t>́</a:t>
          </a:r>
          <a:endParaRPr lang="en-US" dirty="0"/>
        </a:p>
      </dgm:t>
    </dgm:pt>
    <dgm:pt modelId="{D54AAEFB-33AF-6541-94BA-310696A12FD4}" type="parTrans" cxnId="{338D7617-6FD9-D745-A0DA-A203820ABE7D}">
      <dgm:prSet/>
      <dgm:spPr/>
      <dgm:t>
        <a:bodyPr/>
        <a:lstStyle/>
        <a:p>
          <a:endParaRPr lang="cs-CZ"/>
        </a:p>
      </dgm:t>
    </dgm:pt>
    <dgm:pt modelId="{D79CF73B-61DC-7448-8577-B56C3516AED7}" type="sibTrans" cxnId="{338D7617-6FD9-D745-A0DA-A203820ABE7D}">
      <dgm:prSet/>
      <dgm:spPr/>
      <dgm:t>
        <a:bodyPr/>
        <a:lstStyle/>
        <a:p>
          <a:endParaRPr lang="cs-CZ"/>
        </a:p>
      </dgm:t>
    </dgm:pt>
    <dgm:pt modelId="{1AC6CA73-37F4-0E48-8AE0-DE6752691A6F}">
      <dgm:prSet/>
      <dgm:spPr/>
      <dgm:t>
        <a:bodyPr/>
        <a:lstStyle/>
        <a:p>
          <a:r>
            <a:rPr lang="cs-CZ" dirty="0" err="1"/>
            <a:t>Lakto-ovo-vegetariánstvi</a:t>
          </a:r>
          <a:r>
            <a:rPr lang="cs-CZ" dirty="0"/>
            <a:t>́</a:t>
          </a:r>
          <a:endParaRPr lang="en-US" dirty="0"/>
        </a:p>
      </dgm:t>
    </dgm:pt>
    <dgm:pt modelId="{36D3888A-EAD0-7E48-BA5C-81AEAA85E7F7}" type="parTrans" cxnId="{447767BE-0E86-6243-AC2B-7029A73680E9}">
      <dgm:prSet/>
      <dgm:spPr/>
      <dgm:t>
        <a:bodyPr/>
        <a:lstStyle/>
        <a:p>
          <a:endParaRPr lang="cs-CZ"/>
        </a:p>
      </dgm:t>
    </dgm:pt>
    <dgm:pt modelId="{E2E3E214-3A71-004E-A0B1-55AD8F56EA93}" type="sibTrans" cxnId="{447767BE-0E86-6243-AC2B-7029A73680E9}">
      <dgm:prSet/>
      <dgm:spPr/>
      <dgm:t>
        <a:bodyPr/>
        <a:lstStyle/>
        <a:p>
          <a:endParaRPr lang="cs-CZ"/>
        </a:p>
      </dgm:t>
    </dgm:pt>
    <dgm:pt modelId="{12B01C0C-A331-5843-9540-471105326B37}">
      <dgm:prSet/>
      <dgm:spPr/>
      <dgm:t>
        <a:bodyPr/>
        <a:lstStyle/>
        <a:p>
          <a:r>
            <a:rPr lang="cs-CZ" dirty="0" err="1"/>
            <a:t>Veganstvi</a:t>
          </a:r>
          <a:r>
            <a:rPr lang="cs-CZ" dirty="0"/>
            <a:t>́</a:t>
          </a:r>
          <a:endParaRPr lang="en-US" dirty="0"/>
        </a:p>
      </dgm:t>
    </dgm:pt>
    <dgm:pt modelId="{456DF8C7-C850-A046-8763-EEED9C6F1DDD}" type="parTrans" cxnId="{905876F9-1F32-2E42-9288-CF27956B03A3}">
      <dgm:prSet/>
      <dgm:spPr/>
      <dgm:t>
        <a:bodyPr/>
        <a:lstStyle/>
        <a:p>
          <a:endParaRPr lang="cs-CZ"/>
        </a:p>
      </dgm:t>
    </dgm:pt>
    <dgm:pt modelId="{6AB5DC26-5653-3A47-A38E-515729CD6D90}" type="sibTrans" cxnId="{905876F9-1F32-2E42-9288-CF27956B03A3}">
      <dgm:prSet/>
      <dgm:spPr/>
      <dgm:t>
        <a:bodyPr/>
        <a:lstStyle/>
        <a:p>
          <a:endParaRPr lang="cs-CZ"/>
        </a:p>
      </dgm:t>
    </dgm:pt>
    <dgm:pt modelId="{1EFEFDAA-22A9-7849-B3F2-C1F4918653FF}">
      <dgm:prSet/>
      <dgm:spPr/>
      <dgm:t>
        <a:bodyPr/>
        <a:lstStyle/>
        <a:p>
          <a:r>
            <a:rPr lang="cs-CZ" dirty="0" err="1"/>
            <a:t>Frutariánstvi</a:t>
          </a:r>
          <a:r>
            <a:rPr lang="cs-CZ" dirty="0"/>
            <a:t>́ </a:t>
          </a:r>
          <a:endParaRPr lang="en-US" dirty="0"/>
        </a:p>
      </dgm:t>
    </dgm:pt>
    <dgm:pt modelId="{7C8E4540-7992-284C-8A55-DCFB6F5DC968}" type="parTrans" cxnId="{EABBC01E-6A57-F24B-BC40-3EE92A05124A}">
      <dgm:prSet/>
      <dgm:spPr/>
      <dgm:t>
        <a:bodyPr/>
        <a:lstStyle/>
        <a:p>
          <a:endParaRPr lang="cs-CZ"/>
        </a:p>
      </dgm:t>
    </dgm:pt>
    <dgm:pt modelId="{0F8262D3-1A4B-C445-AD15-40D8AE41059D}" type="sibTrans" cxnId="{EABBC01E-6A57-F24B-BC40-3EE92A05124A}">
      <dgm:prSet/>
      <dgm:spPr/>
      <dgm:t>
        <a:bodyPr/>
        <a:lstStyle/>
        <a:p>
          <a:endParaRPr lang="cs-CZ"/>
        </a:p>
      </dgm:t>
    </dgm:pt>
    <dgm:pt modelId="{2C9F48AC-2C04-044F-A1F7-3EAA6B2C47AB}">
      <dgm:prSet/>
      <dgm:spPr/>
      <dgm:t>
        <a:bodyPr/>
        <a:lstStyle/>
        <a:p>
          <a:r>
            <a:rPr lang="en-US" dirty="0" err="1"/>
            <a:t>Flexitariánství</a:t>
          </a:r>
          <a:endParaRPr lang="en-US" dirty="0"/>
        </a:p>
      </dgm:t>
    </dgm:pt>
    <dgm:pt modelId="{9056A5D7-36A6-204E-A01D-33D6E293A16A}" type="parTrans" cxnId="{A2B72A43-6866-BC49-80CC-0FC1493471A0}">
      <dgm:prSet/>
      <dgm:spPr/>
      <dgm:t>
        <a:bodyPr/>
        <a:lstStyle/>
        <a:p>
          <a:endParaRPr lang="cs-CZ"/>
        </a:p>
      </dgm:t>
    </dgm:pt>
    <dgm:pt modelId="{47B465E3-94C2-D44D-89CC-DD1A8E02D5A5}" type="sibTrans" cxnId="{A2B72A43-6866-BC49-80CC-0FC1493471A0}">
      <dgm:prSet/>
      <dgm:spPr/>
      <dgm:t>
        <a:bodyPr/>
        <a:lstStyle/>
        <a:p>
          <a:endParaRPr lang="cs-CZ"/>
        </a:p>
      </dgm:t>
    </dgm:pt>
    <dgm:pt modelId="{EFDDCECE-30E2-49DC-A111-376AB5548F1D}" type="pres">
      <dgm:prSet presAssocID="{E767FB84-3E05-4925-9775-7EFA5A87727F}" presName="root" presStyleCnt="0">
        <dgm:presLayoutVars>
          <dgm:dir/>
          <dgm:resizeHandles val="exact"/>
        </dgm:presLayoutVars>
      </dgm:prSet>
      <dgm:spPr/>
    </dgm:pt>
    <dgm:pt modelId="{769C990D-E699-4EDE-8E7B-DDEEFA4BFF39}" type="pres">
      <dgm:prSet presAssocID="{FC77ECCE-0C9F-484B-B013-CE15993DCF17}" presName="compNode" presStyleCnt="0"/>
      <dgm:spPr/>
    </dgm:pt>
    <dgm:pt modelId="{2E7110D6-E495-4AA8-ADE0-2562B5B7BC76}" type="pres">
      <dgm:prSet presAssocID="{FC77ECCE-0C9F-484B-B013-CE15993DCF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áva"/>
        </a:ext>
      </dgm:extLst>
    </dgm:pt>
    <dgm:pt modelId="{3A3E43EF-55AC-43DB-93FD-7B9E35477A83}" type="pres">
      <dgm:prSet presAssocID="{FC77ECCE-0C9F-484B-B013-CE15993DCF17}" presName="iconSpace" presStyleCnt="0"/>
      <dgm:spPr/>
    </dgm:pt>
    <dgm:pt modelId="{B471B179-3B69-4B59-964E-C2B465D05BF2}" type="pres">
      <dgm:prSet presAssocID="{FC77ECCE-0C9F-484B-B013-CE15993DCF17}" presName="parTx" presStyleLbl="revTx" presStyleIdx="0" presStyleCnt="4">
        <dgm:presLayoutVars>
          <dgm:chMax val="0"/>
          <dgm:chPref val="0"/>
        </dgm:presLayoutVars>
      </dgm:prSet>
      <dgm:spPr/>
    </dgm:pt>
    <dgm:pt modelId="{1BEE76C4-4F5E-494A-85D3-B9AA18265171}" type="pres">
      <dgm:prSet presAssocID="{FC77ECCE-0C9F-484B-B013-CE15993DCF17}" presName="txSpace" presStyleCnt="0"/>
      <dgm:spPr/>
    </dgm:pt>
    <dgm:pt modelId="{22664632-D575-4E3A-96E1-B56DC52867D2}" type="pres">
      <dgm:prSet presAssocID="{FC77ECCE-0C9F-484B-B013-CE15993DCF17}" presName="desTx" presStyleLbl="revTx" presStyleIdx="1" presStyleCnt="4">
        <dgm:presLayoutVars/>
      </dgm:prSet>
      <dgm:spPr/>
    </dgm:pt>
    <dgm:pt modelId="{69C42BA6-ACC9-4B4B-855C-AB996D470F6D}" type="pres">
      <dgm:prSet presAssocID="{0BA51326-32F8-4173-8A78-2A6447DA6D9B}" presName="sibTrans" presStyleCnt="0"/>
      <dgm:spPr/>
    </dgm:pt>
    <dgm:pt modelId="{9BD7CCB2-8F42-48AE-9565-E8F629A09995}" type="pres">
      <dgm:prSet presAssocID="{DE03EFB6-ACFB-4501-AA5E-8CF75FD7A14D}" presName="compNode" presStyleCnt="0"/>
      <dgm:spPr/>
    </dgm:pt>
    <dgm:pt modelId="{B3078A53-ED1B-4989-9107-9052149BA601}" type="pres">
      <dgm:prSet presAssocID="{DE03EFB6-ACFB-4501-AA5E-8CF75FD7A14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ggs In Basket"/>
        </a:ext>
      </dgm:extLst>
    </dgm:pt>
    <dgm:pt modelId="{DB2938CD-ABE1-47CD-8790-E4E1065E5A5A}" type="pres">
      <dgm:prSet presAssocID="{DE03EFB6-ACFB-4501-AA5E-8CF75FD7A14D}" presName="iconSpace" presStyleCnt="0"/>
      <dgm:spPr/>
    </dgm:pt>
    <dgm:pt modelId="{DFC30A0A-A7AB-41F1-A065-1E6C0E56698E}" type="pres">
      <dgm:prSet presAssocID="{DE03EFB6-ACFB-4501-AA5E-8CF75FD7A14D}" presName="parTx" presStyleLbl="revTx" presStyleIdx="2" presStyleCnt="4">
        <dgm:presLayoutVars>
          <dgm:chMax val="0"/>
          <dgm:chPref val="0"/>
        </dgm:presLayoutVars>
      </dgm:prSet>
      <dgm:spPr/>
    </dgm:pt>
    <dgm:pt modelId="{2CD764F9-920F-44E1-B4EE-8F28CB0E524B}" type="pres">
      <dgm:prSet presAssocID="{DE03EFB6-ACFB-4501-AA5E-8CF75FD7A14D}" presName="txSpace" presStyleCnt="0"/>
      <dgm:spPr/>
    </dgm:pt>
    <dgm:pt modelId="{ED9C09CE-97C7-4E42-9DB6-3741B9E95B2C}" type="pres">
      <dgm:prSet presAssocID="{DE03EFB6-ACFB-4501-AA5E-8CF75FD7A14D}" presName="desTx" presStyleLbl="revTx" presStyleIdx="3" presStyleCnt="4">
        <dgm:presLayoutVars/>
      </dgm:prSet>
      <dgm:spPr/>
    </dgm:pt>
  </dgm:ptLst>
  <dgm:cxnLst>
    <dgm:cxn modelId="{7799470D-4217-B342-A95B-78B0AD4FCBBA}" type="presOf" srcId="{1AC6CA73-37F4-0E48-8AE0-DE6752691A6F}" destId="{ED9C09CE-97C7-4E42-9DB6-3741B9E95B2C}" srcOrd="0" destOrd="3" presId="urn:microsoft.com/office/officeart/2018/5/layout/CenteredIconLabelDescriptionList"/>
    <dgm:cxn modelId="{FB150714-F56D-49EE-A3CF-F1BCABD081F8}" type="presOf" srcId="{E767FB84-3E05-4925-9775-7EFA5A87727F}" destId="{EFDDCECE-30E2-49DC-A111-376AB5548F1D}" srcOrd="0" destOrd="0" presId="urn:microsoft.com/office/officeart/2018/5/layout/CenteredIconLabelDescriptionList"/>
    <dgm:cxn modelId="{338D7617-6FD9-D745-A0DA-A203820ABE7D}" srcId="{3EF4CBF2-2068-4B41-8BCB-E9CFBFB84CDB}" destId="{1C374CB6-34BB-D640-80FE-5F747E779D42}" srcOrd="3" destOrd="0" parTransId="{D54AAEFB-33AF-6541-94BA-310696A12FD4}" sibTransId="{D79CF73B-61DC-7448-8577-B56C3516AED7}"/>
    <dgm:cxn modelId="{EABBC01E-6A57-F24B-BC40-3EE92A05124A}" srcId="{3EF4CBF2-2068-4B41-8BCB-E9CFBFB84CDB}" destId="{1EFEFDAA-22A9-7849-B3F2-C1F4918653FF}" srcOrd="5" destOrd="0" parTransId="{7C8E4540-7992-284C-8A55-DCFB6F5DC968}" sibTransId="{0F8262D3-1A4B-C445-AD15-40D8AE41059D}"/>
    <dgm:cxn modelId="{C4ABED20-65E7-4B8D-B1B7-3E3245D1681F}" type="presOf" srcId="{8EDBF190-8B18-48C5-A0FD-E0102B03486E}" destId="{ED9C09CE-97C7-4E42-9DB6-3741B9E95B2C}" srcOrd="0" destOrd="1" presId="urn:microsoft.com/office/officeart/2018/5/layout/CenteredIconLabelDescriptionList"/>
    <dgm:cxn modelId="{3BB16325-F0A3-41E5-AE71-317DA210FD85}" type="presOf" srcId="{3EF4CBF2-2068-4B41-8BCB-E9CFBFB84CDB}" destId="{ED9C09CE-97C7-4E42-9DB6-3741B9E95B2C}" srcOrd="0" destOrd="0" presId="urn:microsoft.com/office/officeart/2018/5/layout/CenteredIconLabelDescriptionList"/>
    <dgm:cxn modelId="{27BC8E2D-899D-3642-A916-10B491575CCF}" type="presOf" srcId="{1EFEFDAA-22A9-7849-B3F2-C1F4918653FF}" destId="{ED9C09CE-97C7-4E42-9DB6-3741B9E95B2C}" srcOrd="0" destOrd="6" presId="urn:microsoft.com/office/officeart/2018/5/layout/CenteredIconLabelDescriptionList"/>
    <dgm:cxn modelId="{A2B72A43-6866-BC49-80CC-0FC1493471A0}" srcId="{3EF4CBF2-2068-4B41-8BCB-E9CFBFB84CDB}" destId="{2C9F48AC-2C04-044F-A1F7-3EAA6B2C47AB}" srcOrd="1" destOrd="0" parTransId="{9056A5D7-36A6-204E-A01D-33D6E293A16A}" sibTransId="{47B465E3-94C2-D44D-89CC-DD1A8E02D5A5}"/>
    <dgm:cxn modelId="{C4540448-8D7F-4841-B26C-67C0A45532A2}" srcId="{E767FB84-3E05-4925-9775-7EFA5A87727F}" destId="{DE03EFB6-ACFB-4501-AA5E-8CF75FD7A14D}" srcOrd="1" destOrd="0" parTransId="{4F15C9BD-348B-4F2F-8C3D-D00ACDA96D35}" sibTransId="{8DAAE210-A037-414B-A570-C5B7A0B54524}"/>
    <dgm:cxn modelId="{E0359C53-7AB6-D64A-8500-F118BE4C9986}" type="presOf" srcId="{2C9F48AC-2C04-044F-A1F7-3EAA6B2C47AB}" destId="{ED9C09CE-97C7-4E42-9DB6-3741B9E95B2C}" srcOrd="0" destOrd="2" presId="urn:microsoft.com/office/officeart/2018/5/layout/CenteredIconLabelDescriptionList"/>
    <dgm:cxn modelId="{6272A679-8CED-4817-9364-E5C6D2F50337}" type="presOf" srcId="{FC77ECCE-0C9F-484B-B013-CE15993DCF17}" destId="{B471B179-3B69-4B59-964E-C2B465D05BF2}" srcOrd="0" destOrd="0" presId="urn:microsoft.com/office/officeart/2018/5/layout/CenteredIconLabelDescriptionList"/>
    <dgm:cxn modelId="{FE9B3C94-1666-4771-A3F4-718C92611292}" srcId="{E767FB84-3E05-4925-9775-7EFA5A87727F}" destId="{FC77ECCE-0C9F-484B-B013-CE15993DCF17}" srcOrd="0" destOrd="0" parTransId="{D18042D6-A6EF-47DA-8276-837533E080C2}" sibTransId="{0BA51326-32F8-4173-8A78-2A6447DA6D9B}"/>
    <dgm:cxn modelId="{6B7B2D96-0FA9-CD49-95A5-6B951D6A6373}" type="presOf" srcId="{12B01C0C-A331-5843-9540-471105326B37}" destId="{ED9C09CE-97C7-4E42-9DB6-3741B9E95B2C}" srcOrd="0" destOrd="5" presId="urn:microsoft.com/office/officeart/2018/5/layout/CenteredIconLabelDescriptionList"/>
    <dgm:cxn modelId="{AC4018A0-62E3-4B64-BD55-8BAFA8C31ED2}" srcId="{FC77ECCE-0C9F-484B-B013-CE15993DCF17}" destId="{7687422D-C758-47BC-845F-8AE097A1DDD8}" srcOrd="0" destOrd="0" parTransId="{A367373A-EC37-40C4-ADB7-7DAA519FA2F4}" sibTransId="{49C3AB02-99AF-4CDE-B6D0-1487BBEEAC0D}"/>
    <dgm:cxn modelId="{E04541A0-2083-42C9-9F4C-93BD90650333}" srcId="{3EF4CBF2-2068-4B41-8BCB-E9CFBFB84CDB}" destId="{8EDBF190-8B18-48C5-A0FD-E0102B03486E}" srcOrd="0" destOrd="0" parTransId="{D5CCB425-13A4-4066-996B-565DBAC4CB53}" sibTransId="{EA6D40CC-0A35-4711-B12F-B4B3BE3AD2A4}"/>
    <dgm:cxn modelId="{9189E7BA-27EC-4BEC-A69C-CE8EBFAFEEBF}" type="presOf" srcId="{7687422D-C758-47BC-845F-8AE097A1DDD8}" destId="{22664632-D575-4E3A-96E1-B56DC52867D2}" srcOrd="0" destOrd="0" presId="urn:microsoft.com/office/officeart/2018/5/layout/CenteredIconLabelDescriptionList"/>
    <dgm:cxn modelId="{447767BE-0E86-6243-AC2B-7029A73680E9}" srcId="{3EF4CBF2-2068-4B41-8BCB-E9CFBFB84CDB}" destId="{1AC6CA73-37F4-0E48-8AE0-DE6752691A6F}" srcOrd="2" destOrd="0" parTransId="{36D3888A-EAD0-7E48-BA5C-81AEAA85E7F7}" sibTransId="{E2E3E214-3A71-004E-A0B1-55AD8F56EA93}"/>
    <dgm:cxn modelId="{5493CFE5-C413-FC44-8601-D80536D2E34F}" type="presOf" srcId="{1C374CB6-34BB-D640-80FE-5F747E779D42}" destId="{ED9C09CE-97C7-4E42-9DB6-3741B9E95B2C}" srcOrd="0" destOrd="4" presId="urn:microsoft.com/office/officeart/2018/5/layout/CenteredIconLabelDescriptionList"/>
    <dgm:cxn modelId="{B75767E8-7843-469E-8735-F31EEEE2C107}" srcId="{DE03EFB6-ACFB-4501-AA5E-8CF75FD7A14D}" destId="{3EF4CBF2-2068-4B41-8BCB-E9CFBFB84CDB}" srcOrd="0" destOrd="0" parTransId="{0491D480-A885-4274-9844-546183222A41}" sibTransId="{0599A71B-BE62-4B6B-B076-3B7CCCF5A087}"/>
    <dgm:cxn modelId="{905876F9-1F32-2E42-9288-CF27956B03A3}" srcId="{3EF4CBF2-2068-4B41-8BCB-E9CFBFB84CDB}" destId="{12B01C0C-A331-5843-9540-471105326B37}" srcOrd="4" destOrd="0" parTransId="{456DF8C7-C850-A046-8763-EEED9C6F1DDD}" sibTransId="{6AB5DC26-5653-3A47-A38E-515729CD6D90}"/>
    <dgm:cxn modelId="{92E8C9FA-25D7-49D5-B8B7-DBFD0522F427}" type="presOf" srcId="{DE03EFB6-ACFB-4501-AA5E-8CF75FD7A14D}" destId="{DFC30A0A-A7AB-41F1-A065-1E6C0E56698E}" srcOrd="0" destOrd="0" presId="urn:microsoft.com/office/officeart/2018/5/layout/CenteredIconLabelDescriptionList"/>
    <dgm:cxn modelId="{90462216-8D41-4411-A4DD-A7A1CB9F0B85}" type="presParOf" srcId="{EFDDCECE-30E2-49DC-A111-376AB5548F1D}" destId="{769C990D-E699-4EDE-8E7B-DDEEFA4BFF39}" srcOrd="0" destOrd="0" presId="urn:microsoft.com/office/officeart/2018/5/layout/CenteredIconLabelDescriptionList"/>
    <dgm:cxn modelId="{C7ECCE8A-98E6-49BA-AAF6-DFB74D785EEC}" type="presParOf" srcId="{769C990D-E699-4EDE-8E7B-DDEEFA4BFF39}" destId="{2E7110D6-E495-4AA8-ADE0-2562B5B7BC76}" srcOrd="0" destOrd="0" presId="urn:microsoft.com/office/officeart/2018/5/layout/CenteredIconLabelDescriptionList"/>
    <dgm:cxn modelId="{45B4DBCD-68E8-4157-AD58-AC2651BCC791}" type="presParOf" srcId="{769C990D-E699-4EDE-8E7B-DDEEFA4BFF39}" destId="{3A3E43EF-55AC-43DB-93FD-7B9E35477A83}" srcOrd="1" destOrd="0" presId="urn:microsoft.com/office/officeart/2018/5/layout/CenteredIconLabelDescriptionList"/>
    <dgm:cxn modelId="{98230002-105B-4D81-9B5E-DCA2A8146F83}" type="presParOf" srcId="{769C990D-E699-4EDE-8E7B-DDEEFA4BFF39}" destId="{B471B179-3B69-4B59-964E-C2B465D05BF2}" srcOrd="2" destOrd="0" presId="urn:microsoft.com/office/officeart/2018/5/layout/CenteredIconLabelDescriptionList"/>
    <dgm:cxn modelId="{CAE7AD89-1383-40AF-85E1-114ED811D664}" type="presParOf" srcId="{769C990D-E699-4EDE-8E7B-DDEEFA4BFF39}" destId="{1BEE76C4-4F5E-494A-85D3-B9AA18265171}" srcOrd="3" destOrd="0" presId="urn:microsoft.com/office/officeart/2018/5/layout/CenteredIconLabelDescriptionList"/>
    <dgm:cxn modelId="{35B5089D-B491-4CC5-B1A6-D301D2374D28}" type="presParOf" srcId="{769C990D-E699-4EDE-8E7B-DDEEFA4BFF39}" destId="{22664632-D575-4E3A-96E1-B56DC52867D2}" srcOrd="4" destOrd="0" presId="urn:microsoft.com/office/officeart/2018/5/layout/CenteredIconLabelDescriptionList"/>
    <dgm:cxn modelId="{CD5E3FEA-9930-40A3-85FA-105226CCF6E5}" type="presParOf" srcId="{EFDDCECE-30E2-49DC-A111-376AB5548F1D}" destId="{69C42BA6-ACC9-4B4B-855C-AB996D470F6D}" srcOrd="1" destOrd="0" presId="urn:microsoft.com/office/officeart/2018/5/layout/CenteredIconLabelDescriptionList"/>
    <dgm:cxn modelId="{A155FE81-9F0F-48DA-AFF4-44854803E587}" type="presParOf" srcId="{EFDDCECE-30E2-49DC-A111-376AB5548F1D}" destId="{9BD7CCB2-8F42-48AE-9565-E8F629A09995}" srcOrd="2" destOrd="0" presId="urn:microsoft.com/office/officeart/2018/5/layout/CenteredIconLabelDescriptionList"/>
    <dgm:cxn modelId="{890CA60C-9479-455F-ACDB-B8D4B6543AB3}" type="presParOf" srcId="{9BD7CCB2-8F42-48AE-9565-E8F629A09995}" destId="{B3078A53-ED1B-4989-9107-9052149BA601}" srcOrd="0" destOrd="0" presId="urn:microsoft.com/office/officeart/2018/5/layout/CenteredIconLabelDescriptionList"/>
    <dgm:cxn modelId="{6DF56A73-6F7F-4937-A7BB-737FFD653CA2}" type="presParOf" srcId="{9BD7CCB2-8F42-48AE-9565-E8F629A09995}" destId="{DB2938CD-ABE1-47CD-8790-E4E1065E5A5A}" srcOrd="1" destOrd="0" presId="urn:microsoft.com/office/officeart/2018/5/layout/CenteredIconLabelDescriptionList"/>
    <dgm:cxn modelId="{39E9636A-C43A-4B9D-BD3B-7231AB23453B}" type="presParOf" srcId="{9BD7CCB2-8F42-48AE-9565-E8F629A09995}" destId="{DFC30A0A-A7AB-41F1-A065-1E6C0E56698E}" srcOrd="2" destOrd="0" presId="urn:microsoft.com/office/officeart/2018/5/layout/CenteredIconLabelDescriptionList"/>
    <dgm:cxn modelId="{5FB499A8-6698-4736-AA23-18EA34813A77}" type="presParOf" srcId="{9BD7CCB2-8F42-48AE-9565-E8F629A09995}" destId="{2CD764F9-920F-44E1-B4EE-8F28CB0E524B}" srcOrd="3" destOrd="0" presId="urn:microsoft.com/office/officeart/2018/5/layout/CenteredIconLabelDescriptionList"/>
    <dgm:cxn modelId="{1DCBFF50-A246-473F-AF0E-E2F6A28B1F5F}" type="presParOf" srcId="{9BD7CCB2-8F42-48AE-9565-E8F629A09995}" destId="{ED9C09CE-97C7-4E42-9DB6-3741B9E95B2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8B296-1497-CF4A-8DA5-1BEDA1D29502}">
      <dsp:nvSpPr>
        <dsp:cNvPr id="0" name=""/>
        <dsp:cNvSpPr/>
      </dsp:nvSpPr>
      <dsp:spPr>
        <a:xfrm>
          <a:off x="0" y="0"/>
          <a:ext cx="8161020" cy="1611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Alternativní = jiný, náhradní </a:t>
          </a:r>
          <a:endParaRPr lang="en-US" sz="2500" kern="1200"/>
        </a:p>
      </dsp:txBody>
      <dsp:txXfrm>
        <a:off x="47203" y="47203"/>
        <a:ext cx="6495274" cy="1517224"/>
      </dsp:txXfrm>
    </dsp:sp>
    <dsp:sp modelId="{473F996E-79D3-B541-A7D8-86AE95D600D9}">
      <dsp:nvSpPr>
        <dsp:cNvPr id="0" name=""/>
        <dsp:cNvSpPr/>
      </dsp:nvSpPr>
      <dsp:spPr>
        <a:xfrm>
          <a:off x="1440179" y="1969770"/>
          <a:ext cx="8161020" cy="16116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... je </a:t>
          </a:r>
          <a:r>
            <a:rPr lang="cs-CZ" sz="2500" b="1" kern="1200"/>
            <a:t>dlouhodobý </a:t>
          </a:r>
          <a:r>
            <a:rPr lang="cs-CZ" sz="2500" kern="1200"/>
            <a:t>způsob stravování, který se </a:t>
          </a:r>
          <a:r>
            <a:rPr lang="cs-CZ" sz="2500" b="1" kern="1200"/>
            <a:t>liší </a:t>
          </a:r>
          <a:r>
            <a:rPr lang="cs-CZ" sz="2500" kern="1200"/>
            <a:t>od nutričních zvyklostí uznávaných v běžné společnosti i doporučení odborníků na výživu. </a:t>
          </a:r>
          <a:endParaRPr lang="en-US" sz="2500" kern="1200"/>
        </a:p>
      </dsp:txBody>
      <dsp:txXfrm>
        <a:off x="1487382" y="2016973"/>
        <a:ext cx="5578874" cy="1517224"/>
      </dsp:txXfrm>
    </dsp:sp>
    <dsp:sp modelId="{DA3016BB-E267-D945-AB93-68E64B77458E}">
      <dsp:nvSpPr>
        <dsp:cNvPr id="0" name=""/>
        <dsp:cNvSpPr/>
      </dsp:nvSpPr>
      <dsp:spPr>
        <a:xfrm>
          <a:off x="7113460" y="1266920"/>
          <a:ext cx="1047559" cy="1047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49161" y="1266920"/>
        <a:ext cx="576157" cy="788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EB70D-1CE3-E14F-983F-72A49FA04F4D}">
      <dsp:nvSpPr>
        <dsp:cNvPr id="0" name=""/>
        <dsp:cNvSpPr/>
      </dsp:nvSpPr>
      <dsp:spPr>
        <a:xfrm>
          <a:off x="0" y="698040"/>
          <a:ext cx="6506304" cy="547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Neexistuje jasné vymezení </a:t>
          </a:r>
          <a:endParaRPr lang="en-US" sz="2400" kern="1200"/>
        </a:p>
      </dsp:txBody>
      <dsp:txXfrm>
        <a:off x="26730" y="724770"/>
        <a:ext cx="6452844" cy="494099"/>
      </dsp:txXfrm>
    </dsp:sp>
    <dsp:sp modelId="{D8D03EF6-63C7-1E42-B2F2-0F041EB17021}">
      <dsp:nvSpPr>
        <dsp:cNvPr id="0" name=""/>
        <dsp:cNvSpPr/>
      </dsp:nvSpPr>
      <dsp:spPr>
        <a:xfrm>
          <a:off x="0" y="1314720"/>
          <a:ext cx="6506304" cy="547559"/>
        </a:xfrm>
        <a:prstGeom prst="roundRect">
          <a:avLst/>
        </a:prstGeom>
        <a:solidFill>
          <a:schemeClr val="accent2">
            <a:hueOff val="-41413"/>
            <a:satOff val="-13584"/>
            <a:lumOff val="-495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Rozdělení potravin na zdravé a nezdravé</a:t>
          </a:r>
          <a:endParaRPr lang="en-US" sz="2400" kern="1200"/>
        </a:p>
      </dsp:txBody>
      <dsp:txXfrm>
        <a:off x="26730" y="1341450"/>
        <a:ext cx="6452844" cy="494099"/>
      </dsp:txXfrm>
    </dsp:sp>
    <dsp:sp modelId="{6A783D15-9832-DA4B-9371-5036163FEF29}">
      <dsp:nvSpPr>
        <dsp:cNvPr id="0" name=""/>
        <dsp:cNvSpPr/>
      </dsp:nvSpPr>
      <dsp:spPr>
        <a:xfrm>
          <a:off x="0" y="1931400"/>
          <a:ext cx="6506304" cy="547559"/>
        </a:xfrm>
        <a:prstGeom prst="roundRect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Diety, životní směry – z každého si vzít něco</a:t>
          </a:r>
          <a:endParaRPr lang="en-US" sz="2400" kern="1200"/>
        </a:p>
      </dsp:txBody>
      <dsp:txXfrm>
        <a:off x="26730" y="1958130"/>
        <a:ext cx="6452844" cy="494099"/>
      </dsp:txXfrm>
    </dsp:sp>
    <dsp:sp modelId="{B8C67F81-8106-BE47-9D9F-2E0305897F22}">
      <dsp:nvSpPr>
        <dsp:cNvPr id="0" name=""/>
        <dsp:cNvSpPr/>
      </dsp:nvSpPr>
      <dsp:spPr>
        <a:xfrm>
          <a:off x="0" y="2548080"/>
          <a:ext cx="6506304" cy="547559"/>
        </a:xfrm>
        <a:prstGeom prst="roundRect">
          <a:avLst/>
        </a:prstGeom>
        <a:solidFill>
          <a:schemeClr val="accent2">
            <a:hueOff val="-124240"/>
            <a:satOff val="-40751"/>
            <a:lumOff val="-1485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Kdo se zabývá výživou? </a:t>
          </a:r>
          <a:endParaRPr lang="en-US" sz="2400" kern="1200"/>
        </a:p>
      </dsp:txBody>
      <dsp:txXfrm>
        <a:off x="26730" y="2574810"/>
        <a:ext cx="6452844" cy="494099"/>
      </dsp:txXfrm>
    </dsp:sp>
    <dsp:sp modelId="{4F6E4D52-CDC9-F145-8F27-CCB4F0D644D2}">
      <dsp:nvSpPr>
        <dsp:cNvPr id="0" name=""/>
        <dsp:cNvSpPr/>
      </dsp:nvSpPr>
      <dsp:spPr>
        <a:xfrm>
          <a:off x="0" y="3164760"/>
          <a:ext cx="6506304" cy="547559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Co potřebujete k tomu, abyste mohli radit lidem?</a:t>
          </a:r>
          <a:endParaRPr lang="en-US" sz="2400" kern="1200"/>
        </a:p>
      </dsp:txBody>
      <dsp:txXfrm>
        <a:off x="26730" y="3191490"/>
        <a:ext cx="6452844" cy="494099"/>
      </dsp:txXfrm>
    </dsp:sp>
    <dsp:sp modelId="{8052ABB5-E14E-1B40-BCE2-DC6253455E8D}">
      <dsp:nvSpPr>
        <dsp:cNvPr id="0" name=""/>
        <dsp:cNvSpPr/>
      </dsp:nvSpPr>
      <dsp:spPr>
        <a:xfrm>
          <a:off x="0" y="3712319"/>
          <a:ext cx="6506304" cy="116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7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Volná živnost, případně certifikáty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Studium na vysoké škole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Práce s nemocnými – kdo je úplně zdravý? Obezita = nemoc</a:t>
          </a:r>
          <a:endParaRPr lang="en-US" sz="1900" kern="1200"/>
        </a:p>
      </dsp:txBody>
      <dsp:txXfrm>
        <a:off x="0" y="3712319"/>
        <a:ext cx="6506304" cy="1167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10D6-E495-4AA8-ADE0-2562B5B7BC76}">
      <dsp:nvSpPr>
        <dsp:cNvPr id="0" name=""/>
        <dsp:cNvSpPr/>
      </dsp:nvSpPr>
      <dsp:spPr>
        <a:xfrm>
          <a:off x="1509816" y="370982"/>
          <a:ext cx="1510523" cy="1197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1B179-3B69-4B59-964E-C2B465D05BF2}">
      <dsp:nvSpPr>
        <dsp:cNvPr id="0" name=""/>
        <dsp:cNvSpPr/>
      </dsp:nvSpPr>
      <dsp:spPr>
        <a:xfrm>
          <a:off x="107187" y="1690663"/>
          <a:ext cx="4315781" cy="51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Vynechání masa</a:t>
          </a:r>
          <a:endParaRPr lang="en-US" sz="1700" kern="1200"/>
        </a:p>
      </dsp:txBody>
      <dsp:txXfrm>
        <a:off x="107187" y="1690663"/>
        <a:ext cx="4315781" cy="513251"/>
      </dsp:txXfrm>
    </dsp:sp>
    <dsp:sp modelId="{22664632-D575-4E3A-96E1-B56DC52867D2}">
      <dsp:nvSpPr>
        <dsp:cNvPr id="0" name=""/>
        <dsp:cNvSpPr/>
      </dsp:nvSpPr>
      <dsp:spPr>
        <a:xfrm>
          <a:off x="107187" y="2260703"/>
          <a:ext cx="4315781" cy="94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Omezení bílkovin, železa</a:t>
          </a:r>
          <a:endParaRPr lang="en-US" sz="1300" kern="1200"/>
        </a:p>
      </dsp:txBody>
      <dsp:txXfrm>
        <a:off x="107187" y="2260703"/>
        <a:ext cx="4315781" cy="949714"/>
      </dsp:txXfrm>
    </dsp:sp>
    <dsp:sp modelId="{B3078A53-ED1B-4989-9107-9052149BA601}">
      <dsp:nvSpPr>
        <dsp:cNvPr id="0" name=""/>
        <dsp:cNvSpPr/>
      </dsp:nvSpPr>
      <dsp:spPr>
        <a:xfrm>
          <a:off x="6580859" y="370982"/>
          <a:ext cx="1510523" cy="1197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30A0A-A7AB-41F1-A065-1E6C0E56698E}">
      <dsp:nvSpPr>
        <dsp:cNvPr id="0" name=""/>
        <dsp:cNvSpPr/>
      </dsp:nvSpPr>
      <dsp:spPr>
        <a:xfrm>
          <a:off x="5178230" y="1690663"/>
          <a:ext cx="4315781" cy="51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Jídelníček lze sestavit tak, aby byl plnohodnotný</a:t>
          </a:r>
          <a:endParaRPr lang="en-US" sz="1700" kern="1200"/>
        </a:p>
      </dsp:txBody>
      <dsp:txXfrm>
        <a:off x="5178230" y="1690663"/>
        <a:ext cx="4315781" cy="513251"/>
      </dsp:txXfrm>
    </dsp:sp>
    <dsp:sp modelId="{ED9C09CE-97C7-4E42-9DB6-3741B9E95B2C}">
      <dsp:nvSpPr>
        <dsp:cNvPr id="0" name=""/>
        <dsp:cNvSpPr/>
      </dsp:nvSpPr>
      <dsp:spPr>
        <a:xfrm>
          <a:off x="5178230" y="2260703"/>
          <a:ext cx="4315781" cy="94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Zařazení vajec, mléka a mléčných výrobků, luštěnin, sójových produktů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 err="1"/>
            <a:t>Semivegetariánstvi</a:t>
          </a:r>
          <a:r>
            <a:rPr lang="cs-CZ" sz="1300" kern="1200" dirty="0"/>
            <a:t>́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Flexitariánství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 err="1"/>
            <a:t>Lakto-ovo-vegetariánstvi</a:t>
          </a:r>
          <a:r>
            <a:rPr lang="cs-CZ" sz="1300" kern="1200" dirty="0"/>
            <a:t>́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 err="1"/>
            <a:t>Lakto-vegetariánstvi</a:t>
          </a:r>
          <a:r>
            <a:rPr lang="cs-CZ" sz="1300" kern="1200" dirty="0"/>
            <a:t>́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 err="1"/>
            <a:t>Veganstvi</a:t>
          </a:r>
          <a:r>
            <a:rPr lang="cs-CZ" sz="1300" kern="1200" dirty="0"/>
            <a:t>́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 err="1"/>
            <a:t>Frutariánstvi</a:t>
          </a:r>
          <a:r>
            <a:rPr lang="cs-CZ" sz="1300" kern="1200" dirty="0"/>
            <a:t>́ </a:t>
          </a:r>
          <a:endParaRPr lang="en-US" sz="1300" kern="1200" dirty="0"/>
        </a:p>
      </dsp:txBody>
      <dsp:txXfrm>
        <a:off x="5178230" y="2260703"/>
        <a:ext cx="4315781" cy="949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5F402-5A34-422E-835B-2C49397DB7C1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9BD74-4D1D-484F-9B0C-9098C7B51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 BL diety může chybět vláknina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9BD74-4D1D-484F-9B0C-9098C7B517E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39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jogurty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Danone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obsahují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GMO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škrob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nebezpečná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zvířecí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střevní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mikroflóra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oslabených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jedinců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způsobovat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nádory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ničí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slinivku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bifidus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esencis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bifidus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avencis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pankreatolýza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BD74-4D1D-484F-9B0C-9098C7B517E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85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C30DECA-E52C-4D56-96B9-718590A2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7A046A95-1E4D-4EAE-9146-822CF94F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4C9933-93E1-43FF-8BC2-8F0B7794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3AA8CBD-7A2E-4084-A09F-484D16658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322C428-2C59-4D44-9AE5-F86BD9F6B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669" y="1480930"/>
            <a:ext cx="8447964" cy="3254321"/>
          </a:xfrm>
        </p:spPr>
        <p:txBody>
          <a:bodyPr>
            <a:normAutofit/>
          </a:bodyPr>
          <a:lstStyle/>
          <a:p>
            <a:pPr algn="l"/>
            <a:r>
              <a:rPr lang="cs-CZ" sz="6600" dirty="0"/>
              <a:t>Alternativní způsoby stravování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0AED61-DEC4-4F79-A257-3772805F5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668" y="4804850"/>
            <a:ext cx="5957248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/>
              <a:t>Ing. Mgr. Veronika Pourová</a:t>
            </a:r>
          </a:p>
        </p:txBody>
      </p:sp>
    </p:spTree>
    <p:extLst>
      <p:ext uri="{BB962C8B-B14F-4D97-AF65-F5344CB8AC3E}">
        <p14:creationId xmlns:p14="http://schemas.microsoft.com/office/powerpoint/2010/main" val="209516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DB38C-7FFE-4D2B-37C4-F7C1B4E2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06B6D-6257-8AFD-D633-C6024A0C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Vegetariánství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583731EF-54F2-68D6-CAAE-84687F2A9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461651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68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F1864-0F40-1811-88D2-ED6E9342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cs-CZ" dirty="0"/>
              <a:t>Veganství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4F167-8DB2-19C2-1FCB-6611E8B1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cs-CZ" sz="1900"/>
              <a:t>Vynechání mléčných výrobků</a:t>
            </a:r>
          </a:p>
          <a:p>
            <a:pPr lvl="1"/>
            <a:r>
              <a:rPr lang="cs-CZ" sz="1900"/>
              <a:t>Omezení příjmu vápníku</a:t>
            </a:r>
          </a:p>
          <a:p>
            <a:r>
              <a:rPr lang="cs-CZ" sz="1900"/>
              <a:t>Vynechání vajec</a:t>
            </a:r>
          </a:p>
          <a:p>
            <a:pPr lvl="1"/>
            <a:r>
              <a:rPr lang="cs-CZ" sz="1900"/>
              <a:t>Zdroj bílkovin</a:t>
            </a:r>
          </a:p>
          <a:p>
            <a:pPr lvl="1"/>
            <a:endParaRPr lang="cs-CZ" sz="1900"/>
          </a:p>
          <a:p>
            <a:pPr lvl="1"/>
            <a:endParaRPr lang="cs-CZ" sz="1900"/>
          </a:p>
          <a:p>
            <a:pPr marL="530352" lvl="1" indent="0">
              <a:buNone/>
            </a:pPr>
            <a:r>
              <a:rPr lang="cs-CZ" sz="1900"/>
              <a:t>Další omezení</a:t>
            </a:r>
          </a:p>
          <a:p>
            <a:pPr marL="530352" lvl="1" indent="0">
              <a:buNone/>
            </a:pPr>
            <a:r>
              <a:rPr lang="cs-CZ" sz="1900"/>
              <a:t>- Vynechání medu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222C90-4A69-A6D0-1FA6-4835C252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691" y="645106"/>
            <a:ext cx="5688616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A35AB-3EE1-DD0D-8EC4-37F16152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Veganství - benefity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E25E6F-6CB4-BCC7-D38A-17A098F1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>
                <a:effectLst/>
                <a:latin typeface="Calibri" panose="020F0502020204030204" pitchFamily="34" charset="0"/>
              </a:rPr>
              <a:t>Častější</a:t>
            </a:r>
            <a:r>
              <a:rPr lang="cs-CZ" sz="1800" dirty="0">
                <a:effectLst/>
                <a:latin typeface="Calibri" panose="020F0502020204030204" pitchFamily="34" charset="0"/>
              </a:rPr>
              <a:t> konzumace ovoce, zeleniny, obilovin,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klíčku</a:t>
            </a:r>
            <a:r>
              <a:rPr lang="cs-CZ" sz="1800" dirty="0">
                <a:effectLst/>
                <a:latin typeface="Calibri" panose="020F0502020204030204" pitchFamily="34" charset="0"/>
              </a:rPr>
              <a:t>̊,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luštěnin</a:t>
            </a:r>
            <a:r>
              <a:rPr lang="cs-CZ" sz="1800" dirty="0">
                <a:effectLst/>
                <a:latin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ořechu</a:t>
            </a:r>
            <a:r>
              <a:rPr lang="cs-CZ" sz="1800" dirty="0">
                <a:effectLst/>
                <a:latin typeface="Calibri" panose="020F0502020204030204" pitchFamily="34" charset="0"/>
              </a:rPr>
              <a:t>̊, semen,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rostlinných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oleju</a:t>
            </a:r>
            <a:r>
              <a:rPr lang="cs-CZ" sz="1800" dirty="0">
                <a:effectLst/>
                <a:latin typeface="Calibri" panose="020F0502020204030204" pitchFamily="34" charset="0"/>
              </a:rPr>
              <a:t>̊. </a:t>
            </a:r>
            <a:endParaRPr lang="cs-CZ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</a:rPr>
              <a:t>Obvykle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nižši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příjem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nasycených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tuků a cholesterolu,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přidaného</a:t>
            </a:r>
            <a:r>
              <a:rPr lang="cs-CZ" sz="1800" dirty="0">
                <a:effectLst/>
                <a:latin typeface="Calibri" panose="020F0502020204030204" pitchFamily="34" charset="0"/>
              </a:rPr>
              <a:t> cukru 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celkove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energie. </a:t>
            </a:r>
            <a:endParaRPr lang="cs-CZ" sz="18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Vyšši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příjem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vlákniny</a:t>
            </a:r>
            <a:r>
              <a:rPr lang="cs-CZ" sz="1800" dirty="0">
                <a:effectLst/>
                <a:latin typeface="Calibri" panose="020F0502020204030204" pitchFamily="34" charset="0"/>
              </a:rPr>
              <a:t>, vitaminů,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minerálních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látek</a:t>
            </a:r>
            <a:r>
              <a:rPr lang="cs-CZ" sz="1800" dirty="0">
                <a:effectLst/>
                <a:latin typeface="Calibri" panose="020F0502020204030204" pitchFamily="34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různých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fytonutrientu</a:t>
            </a:r>
            <a:r>
              <a:rPr lang="cs-CZ" sz="1800" dirty="0">
                <a:effectLst/>
                <a:latin typeface="Calibri" panose="020F0502020204030204" pitchFamily="34" charset="0"/>
              </a:rPr>
              <a:t>̊. </a:t>
            </a:r>
            <a:endParaRPr lang="cs-CZ" sz="18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Nižši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tělesna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hmotnost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Nižš</a:t>
            </a:r>
            <a:r>
              <a:rPr 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hladina LDL cholesterolu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Nižš</a:t>
            </a:r>
            <a:r>
              <a:rPr 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krevn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tlak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Nižš</a:t>
            </a:r>
            <a:r>
              <a:rPr 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riziko vzniku </a:t>
            </a: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nádorového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onemocněni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49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297B4-7506-A630-9D87-18D63809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Veganství - negativa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8603B-4FDF-ED94-9182-6724E4EC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</a:rPr>
              <a:t>V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rostlinných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potravinách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jsou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přítomny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</a:rPr>
              <a:t>látky</a:t>
            </a:r>
            <a:r>
              <a:rPr lang="cs-CZ" sz="1800" b="1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</a:rPr>
              <a:t>snižujíci</a:t>
            </a:r>
            <a:r>
              <a:rPr lang="cs-CZ" sz="1800" b="1" dirty="0">
                <a:effectLst/>
                <a:latin typeface="Calibri" panose="020F0502020204030204" pitchFamily="34" charset="0"/>
              </a:rPr>
              <a:t>́ absorpci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některých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vitaminů 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minerálních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látek</a:t>
            </a:r>
            <a:r>
              <a:rPr lang="cs-CZ" sz="1800" dirty="0">
                <a:effectLst/>
                <a:latin typeface="Calibri" panose="020F0502020204030204" pitchFamily="34" charset="0"/>
              </a:rPr>
              <a:t>. </a:t>
            </a:r>
            <a:endParaRPr lang="cs-CZ" sz="1800" dirty="0">
              <a:effectLst/>
              <a:latin typeface="ArialMT"/>
            </a:endParaRPr>
          </a:p>
          <a:p>
            <a:pPr>
              <a:buFontTx/>
              <a:buChar char="-"/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Nedostatečny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příjem</a:t>
            </a:r>
            <a:r>
              <a:rPr lang="cs-CZ" sz="1800" dirty="0">
                <a:effectLst/>
                <a:latin typeface="Calibri" panose="020F0502020204030204" pitchFamily="34" charset="0"/>
              </a:rPr>
              <a:t> vitaminu B12 </a:t>
            </a:r>
          </a:p>
          <a:p>
            <a:pPr>
              <a:buFontTx/>
              <a:buChar char="-"/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Nedostatečny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příjem</a:t>
            </a:r>
            <a:r>
              <a:rPr lang="cs-CZ" sz="1800" dirty="0">
                <a:effectLst/>
                <a:latin typeface="Calibri" panose="020F0502020204030204" pitchFamily="34" charset="0"/>
              </a:rPr>
              <a:t> vitaminu D</a:t>
            </a:r>
            <a:endParaRPr lang="cs-CZ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Nedostatečny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příjem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vápníku</a:t>
            </a:r>
            <a:endParaRPr lang="cs-CZ" sz="1800" dirty="0">
              <a:effectLst/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Nedostatečny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příjem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železa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endParaRPr lang="cs-CZ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Nedostatečny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příjem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bílkovin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2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587F38-8F51-445B-8223-AACFE3D6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/>
              <a:t>Mléko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5BF575-43B7-4FB2-AA36-F2884366E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cs-CZ" sz="1400" dirty="0"/>
              <a:t>Je nebezpečné? </a:t>
            </a:r>
          </a:p>
          <a:p>
            <a:r>
              <a:rPr lang="cs-CZ" sz="1400" dirty="0"/>
              <a:t>Rakovinotvorné?</a:t>
            </a:r>
          </a:p>
          <a:p>
            <a:r>
              <a:rPr lang="cs-CZ" sz="1400" dirty="0"/>
              <a:t>Odvápňuje?</a:t>
            </a:r>
          </a:p>
          <a:p>
            <a:r>
              <a:rPr lang="cs-CZ" sz="1400" dirty="0"/>
              <a:t>Zahleňuje?</a:t>
            </a:r>
          </a:p>
          <a:p>
            <a:r>
              <a:rPr lang="cs-CZ" sz="1400" dirty="0"/>
              <a:t>Laktózová intolerance, alergie na mléko (ekzém…)</a:t>
            </a:r>
          </a:p>
          <a:p>
            <a:r>
              <a:rPr lang="cs-CZ" sz="1400" dirty="0"/>
              <a:t>Zdroj vápníku – není nutné pít mléko, ale zařadit mléčné výrobky</a:t>
            </a:r>
          </a:p>
          <a:p>
            <a:r>
              <a:rPr lang="cs-CZ" sz="1400" dirty="0"/>
              <a:t>Fermentované – probiotika</a:t>
            </a:r>
          </a:p>
          <a:p>
            <a:r>
              <a:rPr lang="cs-CZ" sz="1400" dirty="0"/>
              <a:t>Čerstvé mléko od krávy - rizika</a:t>
            </a:r>
          </a:p>
          <a:p>
            <a:r>
              <a:rPr lang="cs-CZ" sz="1400" dirty="0"/>
              <a:t>UHT mléko – 10% ztráta vitaminů, domácí převaření 30%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milk">
            <a:extLst>
              <a:ext uri="{FF2B5EF4-FFF2-40B4-BE49-F238E27FC236}">
                <a16:creationId xmlns:a16="http://schemas.microsoft.com/office/drawing/2014/main" id="{9A759BAA-D01F-499F-8980-404D6B955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1" r="22682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6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D425B1-5E9B-40AA-8A57-AB26CCB7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84" y="865414"/>
            <a:ext cx="4441371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 err="1"/>
              <a:t>Vápník</a:t>
            </a:r>
            <a:r>
              <a:rPr lang="en-US" sz="3400" dirty="0"/>
              <a:t> z </a:t>
            </a:r>
            <a:r>
              <a:rPr lang="en-US" sz="3400" dirty="0" err="1"/>
              <a:t>rostlinných</a:t>
            </a:r>
            <a:r>
              <a:rPr lang="en-US" sz="3400" dirty="0"/>
              <a:t> </a:t>
            </a:r>
            <a:r>
              <a:rPr lang="en-US" sz="3400" dirty="0" err="1"/>
              <a:t>zdrojů</a:t>
            </a:r>
            <a:r>
              <a:rPr lang="en-US" sz="3400" dirty="0"/>
              <a:t>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5EE0515-8F98-4600-B9A7-886070AE7BF1}"/>
              </a:ext>
            </a:extLst>
          </p:cNvPr>
          <p:cNvSpPr txBox="1"/>
          <p:nvPr/>
        </p:nvSpPr>
        <p:spPr>
          <a:xfrm>
            <a:off x="865684" y="2590800"/>
            <a:ext cx="4294526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dirty="0" err="1">
                <a:solidFill>
                  <a:schemeClr val="tx2"/>
                </a:solidFill>
              </a:rPr>
              <a:t>Sklenice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mléka</a:t>
            </a:r>
            <a:r>
              <a:rPr lang="en-US" sz="1500" dirty="0">
                <a:solidFill>
                  <a:schemeClr val="tx2"/>
                </a:solidFill>
              </a:rPr>
              <a:t> (100 ml) = 250 mg </a:t>
            </a:r>
            <a:r>
              <a:rPr lang="en-US" sz="1500" dirty="0" err="1">
                <a:solidFill>
                  <a:schemeClr val="tx2"/>
                </a:solidFill>
              </a:rPr>
              <a:t>vápníku</a:t>
            </a: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dirty="0" err="1">
                <a:solidFill>
                  <a:schemeClr val="tx2"/>
                </a:solidFill>
              </a:rPr>
              <a:t>Sojové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mléko</a:t>
            </a:r>
            <a:r>
              <a:rPr lang="en-US" sz="1500" dirty="0">
                <a:solidFill>
                  <a:schemeClr val="tx2"/>
                </a:solidFill>
              </a:rPr>
              <a:t> (100 ml) = 19 mg </a:t>
            </a:r>
            <a:r>
              <a:rPr lang="en-US" sz="1500" dirty="0" err="1">
                <a:solidFill>
                  <a:schemeClr val="tx2"/>
                </a:solidFill>
              </a:rPr>
              <a:t>vápníku</a:t>
            </a: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dirty="0" err="1">
                <a:solidFill>
                  <a:schemeClr val="tx2"/>
                </a:solidFill>
              </a:rPr>
              <a:t>Špenát</a:t>
            </a:r>
            <a:r>
              <a:rPr lang="en-US" sz="1500" dirty="0">
                <a:solidFill>
                  <a:schemeClr val="tx2"/>
                </a:solidFill>
              </a:rPr>
              <a:t> 100 g = 100 mg </a:t>
            </a:r>
            <a:r>
              <a:rPr lang="en-US" sz="1500" dirty="0" err="1">
                <a:solidFill>
                  <a:schemeClr val="tx2"/>
                </a:solidFill>
              </a:rPr>
              <a:t>vápníku</a:t>
            </a: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dirty="0" err="1">
                <a:solidFill>
                  <a:schemeClr val="tx2"/>
                </a:solidFill>
              </a:rPr>
              <a:t>Mák</a:t>
            </a:r>
            <a:r>
              <a:rPr lang="en-US" sz="1500" dirty="0">
                <a:solidFill>
                  <a:schemeClr val="tx2"/>
                </a:solidFill>
              </a:rPr>
              <a:t> 100 g = 1400 mg </a:t>
            </a:r>
            <a:r>
              <a:rPr lang="en-US" sz="1500" dirty="0" err="1">
                <a:solidFill>
                  <a:schemeClr val="tx2"/>
                </a:solidFill>
              </a:rPr>
              <a:t>vápníku</a:t>
            </a: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1500" dirty="0" err="1">
                <a:solidFill>
                  <a:schemeClr val="tx2"/>
                </a:solidFill>
              </a:rPr>
              <a:t>Rozdílná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využitelnost</a:t>
            </a:r>
            <a:r>
              <a:rPr lang="en-US" sz="1500" dirty="0">
                <a:solidFill>
                  <a:schemeClr val="tx2"/>
                </a:solidFill>
              </a:rPr>
              <a:t>, </a:t>
            </a:r>
            <a:r>
              <a:rPr lang="en-US" sz="1500" dirty="0" err="1">
                <a:solidFill>
                  <a:schemeClr val="tx2"/>
                </a:solidFill>
              </a:rPr>
              <a:t>objem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potravin</a:t>
            </a: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1" dirty="0" err="1">
                <a:solidFill>
                  <a:schemeClr val="tx2"/>
                </a:solidFill>
              </a:rPr>
              <a:t>Denní</a:t>
            </a: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err="1">
                <a:solidFill>
                  <a:schemeClr val="tx2"/>
                </a:solidFill>
              </a:rPr>
              <a:t>dávka</a:t>
            </a: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err="1">
                <a:solidFill>
                  <a:schemeClr val="tx2"/>
                </a:solidFill>
              </a:rPr>
              <a:t>vápníku</a:t>
            </a:r>
            <a:r>
              <a:rPr lang="en-US" sz="1500" b="1" dirty="0">
                <a:solidFill>
                  <a:schemeClr val="tx2"/>
                </a:solidFill>
              </a:rPr>
              <a:t> v </a:t>
            </a:r>
            <a:r>
              <a:rPr lang="en-US" sz="1500" b="1" dirty="0" err="1">
                <a:solidFill>
                  <a:schemeClr val="tx2"/>
                </a:solidFill>
              </a:rPr>
              <a:t>potravinách</a:t>
            </a:r>
            <a:r>
              <a:rPr lang="en-US" sz="1500" b="1" dirty="0">
                <a:solidFill>
                  <a:schemeClr val="tx2"/>
                </a:solidFill>
              </a:rPr>
              <a:t>: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dirty="0">
                <a:solidFill>
                  <a:schemeClr val="tx2"/>
                </a:solidFill>
              </a:rPr>
              <a:t>1200 g </a:t>
            </a:r>
            <a:r>
              <a:rPr lang="en-US" sz="1500" dirty="0" err="1">
                <a:solidFill>
                  <a:schemeClr val="tx2"/>
                </a:solidFill>
              </a:rPr>
              <a:t>špenátu</a:t>
            </a:r>
            <a:r>
              <a:rPr lang="en-US" sz="1500" dirty="0">
                <a:solidFill>
                  <a:schemeClr val="tx2"/>
                </a:solidFill>
              </a:rPr>
              <a:t>                     40 g </a:t>
            </a:r>
            <a:r>
              <a:rPr lang="en-US" sz="1500" dirty="0" err="1">
                <a:solidFill>
                  <a:schemeClr val="tx2"/>
                </a:solidFill>
              </a:rPr>
              <a:t>tvrdého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sýra</a:t>
            </a: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dirty="0">
                <a:solidFill>
                  <a:schemeClr val="tx2"/>
                </a:solidFill>
              </a:rPr>
              <a:t>1 kg tofu                      </a:t>
            </a:r>
            <a:r>
              <a:rPr lang="en-US" sz="1500" b="1" dirty="0">
                <a:solidFill>
                  <a:schemeClr val="tx2"/>
                </a:solidFill>
              </a:rPr>
              <a:t>X</a:t>
            </a:r>
            <a:r>
              <a:rPr lang="en-US" sz="1500" dirty="0">
                <a:solidFill>
                  <a:schemeClr val="tx2"/>
                </a:solidFill>
              </a:rPr>
              <a:t>         1 </a:t>
            </a:r>
            <a:r>
              <a:rPr lang="en-US" sz="1500" dirty="0" err="1">
                <a:solidFill>
                  <a:schemeClr val="tx2"/>
                </a:solidFill>
              </a:rPr>
              <a:t>jogurt</a:t>
            </a: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dirty="0">
                <a:solidFill>
                  <a:schemeClr val="tx2"/>
                </a:solidFill>
              </a:rPr>
              <a:t>8 l </a:t>
            </a:r>
            <a:r>
              <a:rPr lang="en-US" sz="1500" dirty="0" err="1">
                <a:solidFill>
                  <a:schemeClr val="tx2"/>
                </a:solidFill>
              </a:rPr>
              <a:t>sojového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nápoje</a:t>
            </a:r>
            <a:r>
              <a:rPr lang="en-US" sz="1500" dirty="0">
                <a:solidFill>
                  <a:schemeClr val="tx2"/>
                </a:solidFill>
              </a:rPr>
              <a:t>               250 ml </a:t>
            </a:r>
            <a:r>
              <a:rPr lang="en-US" sz="1500" dirty="0" err="1">
                <a:solidFill>
                  <a:schemeClr val="tx2"/>
                </a:solidFill>
              </a:rPr>
              <a:t>mléka</a:t>
            </a: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1500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dirty="0" err="1">
                <a:solidFill>
                  <a:schemeClr val="tx2"/>
                </a:solidFill>
              </a:rPr>
              <a:t>Pomůže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zařazení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obohacených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potravin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dirty="0">
                <a:solidFill>
                  <a:schemeClr val="tx2"/>
                </a:solidFill>
              </a:rPr>
              <a:t>– </a:t>
            </a:r>
            <a:r>
              <a:rPr lang="en-US" sz="1500" dirty="0" err="1">
                <a:solidFill>
                  <a:schemeClr val="tx2"/>
                </a:solidFill>
              </a:rPr>
              <a:t>Alpro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nápoj</a:t>
            </a:r>
            <a:r>
              <a:rPr lang="en-US" sz="1500" dirty="0">
                <a:solidFill>
                  <a:schemeClr val="tx2"/>
                </a:solidFill>
              </a:rPr>
              <a:t>, </a:t>
            </a:r>
            <a:r>
              <a:rPr lang="en-US" sz="1500" dirty="0" err="1">
                <a:solidFill>
                  <a:schemeClr val="tx2"/>
                </a:solidFill>
              </a:rPr>
              <a:t>Lonter</a:t>
            </a:r>
            <a:r>
              <a:rPr lang="en-US" sz="1500" dirty="0">
                <a:solidFill>
                  <a:schemeClr val="tx2"/>
                </a:solidFill>
              </a:rPr>
              <a:t> tofu – </a:t>
            </a:r>
            <a:r>
              <a:rPr lang="en-US" sz="1500" dirty="0" err="1">
                <a:solidFill>
                  <a:schemeClr val="tx2"/>
                </a:solidFill>
              </a:rPr>
              <a:t>vápník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ve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složení</a:t>
            </a: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4" name="Obrázek 3" descr="Obsah obrázku jídlo, stůl, hrníček, káva&#10;&#10;Popis se vygeneroval automaticky.">
            <a:extLst>
              <a:ext uri="{FF2B5EF4-FFF2-40B4-BE49-F238E27FC236}">
                <a16:creationId xmlns:a16="http://schemas.microsoft.com/office/drawing/2014/main" id="{276D3EED-B7EC-4281-A89F-34CE9362A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126" y="645106"/>
            <a:ext cx="524774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3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290119-4941-204E-CA54-60C3ED50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Raw strava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7CA59C9-2844-96DD-6178-D74680882F07}"/>
              </a:ext>
            </a:extLst>
          </p:cNvPr>
          <p:cNvSpPr txBox="1"/>
          <p:nvPr/>
        </p:nvSpPr>
        <p:spPr>
          <a:xfrm>
            <a:off x="784743" y="2286000"/>
            <a:ext cx="5958837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500" b="1">
                <a:solidFill>
                  <a:schemeClr val="tx2"/>
                </a:solidFill>
                <a:effectLst/>
              </a:rPr>
              <a:t>Myšlenka </a:t>
            </a:r>
            <a:r>
              <a:rPr lang="en-US" sz="1500">
                <a:solidFill>
                  <a:schemeClr val="tx2"/>
                </a:solidFill>
                <a:effectLst/>
              </a:rPr>
              <a:t>– Potraviny, které projdou tepelnou úpravou, ztratí svou „energii“ a stanou se „mrtvou hmotou“ (s deaktivovanými enzymy).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r>
              <a:rPr lang="en-US" sz="1500">
                <a:solidFill>
                  <a:schemeClr val="tx2"/>
                </a:solidFill>
              </a:rPr>
              <a:t>Potraviny se konzumují syrové nebo upravené na 42-47 °C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r>
              <a:rPr lang="en-US" sz="1500">
                <a:solidFill>
                  <a:schemeClr val="tx2"/>
                </a:solidFill>
                <a:effectLst/>
              </a:rPr>
              <a:t>Luštěniny klíčené (jinak nestravitelné)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r>
              <a:rPr lang="en-US" sz="1500">
                <a:solidFill>
                  <a:schemeClr val="tx2"/>
                </a:solidFill>
              </a:rPr>
              <a:t>Základem je veganská strava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endParaRPr lang="en-US" sz="150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endParaRPr lang="en-US" sz="150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r>
              <a:rPr lang="en-US" sz="1500">
                <a:solidFill>
                  <a:schemeClr val="tx2"/>
                </a:solidFill>
              </a:rPr>
              <a:t>Nedostatek bílkovin, vit. D, Ca, Fe</a:t>
            </a: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r>
              <a:rPr lang="en-US" sz="1500">
                <a:solidFill>
                  <a:schemeClr val="tx2"/>
                </a:solidFill>
              </a:rPr>
              <a:t>Není dlouhodobě udržitelné a nelze sestavit tak, aby byla strava dostatečná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endParaRPr lang="en-US" sz="150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1500">
              <a:solidFill>
                <a:schemeClr val="tx2"/>
              </a:solidFill>
              <a:effectLst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-"/>
            </a:pPr>
            <a:r>
              <a:rPr lang="en-US" sz="1500">
                <a:solidFill>
                  <a:schemeClr val="tx2"/>
                </a:solidFill>
              </a:rPr>
              <a:t>Vhodné jsou např. raw tyčinky pro sportovce – datle obsahují více glukózy – jednoduchý zdroj energie</a:t>
            </a:r>
            <a:endParaRPr lang="en-US" sz="1500">
              <a:solidFill>
                <a:schemeClr val="tx2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F0BCF4-4935-A4D2-D02D-57E13EAD5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261" y="1649187"/>
            <a:ext cx="4593347" cy="35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3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C0D97-3C00-4A63-BEAA-116DC6A3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/>
              <a:t>Detox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47E396-D35F-4B65-9E42-DED5610D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6335385" cy="3581400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Marketing!</a:t>
            </a:r>
          </a:p>
          <a:p>
            <a:r>
              <a:rPr lang="cs-CZ" sz="1900" dirty="0" err="1"/>
              <a:t>Odstranení</a:t>
            </a:r>
            <a:r>
              <a:rPr lang="cs-CZ" sz="1900" dirty="0"/>
              <a:t> toxinu – játra, ledviny, krev</a:t>
            </a:r>
          </a:p>
          <a:p>
            <a:r>
              <a:rPr lang="cs-CZ" sz="1900" dirty="0"/>
              <a:t>Jídlo není toxické, střeva nemají být čistá</a:t>
            </a:r>
          </a:p>
          <a:p>
            <a:r>
              <a:rPr lang="cs-CZ" sz="1900" dirty="0"/>
              <a:t>Kontaminanty – hlídají se, vše vyřeší pestrá strava</a:t>
            </a:r>
          </a:p>
          <a:p>
            <a:r>
              <a:rPr lang="cs-CZ" sz="1900" dirty="0" err="1"/>
              <a:t>Ugo</a:t>
            </a:r>
            <a:r>
              <a:rPr lang="cs-CZ" sz="1900" dirty="0"/>
              <a:t> detox – vyšší prodej džusu (180-220 g cukru/den)</a:t>
            </a:r>
          </a:p>
          <a:p>
            <a:r>
              <a:rPr lang="cs-CZ" sz="1900" dirty="0" err="1"/>
              <a:t>Neera</a:t>
            </a:r>
            <a:r>
              <a:rPr lang="cs-CZ" sz="1900" dirty="0"/>
              <a:t> detox – 1000,-/7 dní </a:t>
            </a:r>
          </a:p>
          <a:p>
            <a:pPr lvl="1"/>
            <a:r>
              <a:rPr lang="cs-CZ" sz="1900" i="0" dirty="0" err="1"/>
              <a:t>Neera</a:t>
            </a:r>
            <a:r>
              <a:rPr lang="cs-CZ" sz="1900" i="0" dirty="0"/>
              <a:t> na sedmidenní kúru: 1 litr </a:t>
            </a:r>
            <a:r>
              <a:rPr lang="cs-CZ" sz="1900" i="0" dirty="0" err="1"/>
              <a:t>Neera</a:t>
            </a:r>
            <a:r>
              <a:rPr lang="cs-CZ" sz="1900" i="0" dirty="0"/>
              <a:t> přírodní stromový sirup, kajenský pepř BIO a leták s podrobným popisem kúry.</a:t>
            </a:r>
          </a:p>
          <a:p>
            <a:pPr lvl="1"/>
            <a:r>
              <a:rPr lang="cs-CZ" sz="1900" i="0" dirty="0"/>
              <a:t>Nevolnost neznamená, že se tělo čistí!</a:t>
            </a:r>
            <a:endParaRPr lang="cs-CZ" sz="1900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9220" name="Picture 4" descr="https://www.zdravyden.cz/media/thumbs/uploads/2017/05/30/neera_detox_kura_sedmidenni.jpg__207x317_q85_subsampling-2.jpg">
            <a:extLst>
              <a:ext uri="{FF2B5EF4-FFF2-40B4-BE49-F238E27FC236}">
                <a16:creationId xmlns:a16="http://schemas.microsoft.com/office/drawing/2014/main" id="{3FB06B6F-37C8-4AB6-9BA9-185423FA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7717" y="643467"/>
            <a:ext cx="20288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ýsledek obrázku pro detox">
            <a:extLst>
              <a:ext uri="{FF2B5EF4-FFF2-40B4-BE49-F238E27FC236}">
                <a16:creationId xmlns:a16="http://schemas.microsoft.com/office/drawing/2014/main" id="{BE7F3C39-030C-4915-BC11-7EE2BE18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090" y="4225141"/>
            <a:ext cx="3730079" cy="12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1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BCF1E-DDB7-4AF6-9963-E28DCB8E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mýty o mléčných výrobcích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B95CC-11B8-49A1-9ED0-5DB83655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00" dirty="0"/>
              <a:t>Škodlivá kombinace kávy a mléka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     - „Káva s mlékem způsobuje cukrovku ani dnu“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sz="2300" dirty="0"/>
              <a:t>Recyklované mléko</a:t>
            </a:r>
          </a:p>
          <a:p>
            <a:pPr marL="0" indent="0">
              <a:buNone/>
            </a:pPr>
            <a:r>
              <a:rPr lang="cs-CZ" i="1" dirty="0"/>
              <a:t>                </a:t>
            </a:r>
            <a:r>
              <a:rPr lang="cs-CZ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- „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Chybějící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číslo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označuje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pás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na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kterém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se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tiskl</a:t>
            </a:r>
            <a:r>
              <a:rPr lang="cs-CZ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o“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1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0DF21-9820-4655-A803-0906FC1D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cs-CZ" dirty="0"/>
              <a:t>Škodlivá éčka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5973C-FC53-454B-B3B6-E60F458E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491538" cy="3581400"/>
          </a:xfrm>
        </p:spPr>
        <p:txBody>
          <a:bodyPr>
            <a:normAutofit/>
          </a:bodyPr>
          <a:lstStyle/>
          <a:p>
            <a:r>
              <a:rPr lang="cs-CZ" sz="2300" dirty="0"/>
              <a:t>Vylepšují vlastnosti potravin (chuť, vůně, barva, trvanlivost…)</a:t>
            </a:r>
          </a:p>
          <a:p>
            <a:r>
              <a:rPr lang="cs-CZ" sz="2300" dirty="0"/>
              <a:t>Přírodní i syntetické</a:t>
            </a:r>
          </a:p>
          <a:p>
            <a:r>
              <a:rPr lang="cs-CZ" sz="2300" dirty="0"/>
              <a:t>Přísné limity pro jejich užití v potravinách</a:t>
            </a:r>
          </a:p>
          <a:p>
            <a:r>
              <a:rPr lang="cs-CZ" sz="2300" dirty="0"/>
              <a:t>Rizika?</a:t>
            </a:r>
          </a:p>
          <a:p>
            <a:r>
              <a:rPr lang="cs-CZ" sz="2300" dirty="0"/>
              <a:t>Glutamát a syndrom čínské restaurace?</a:t>
            </a:r>
          </a:p>
          <a:p>
            <a:pPr marL="0" indent="0">
              <a:buNone/>
            </a:pPr>
            <a:endParaRPr lang="cs-CZ" sz="1800" dirty="0"/>
          </a:p>
          <a:p>
            <a:endParaRPr lang="en-US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35829B-F5E2-4DA3-95EE-1AF712F7D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74" y="2286000"/>
            <a:ext cx="5067431" cy="32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FADAB-EF8E-134D-0459-8EC79151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Alternativní výživa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E00492-37DC-6859-EE18-523A9DD2A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424715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21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30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AFF16-DF05-4C65-A599-6A686956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cs-CZ"/>
              <a:t>Sladidla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3C40-494C-4F80-8BCB-0C02D7B2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r>
              <a:rPr lang="cs-CZ" sz="1400" dirty="0"/>
              <a:t>Cukry</a:t>
            </a:r>
          </a:p>
          <a:p>
            <a:r>
              <a:rPr lang="cs-CZ" sz="1400" dirty="0"/>
              <a:t>Cukerné alkoholy</a:t>
            </a:r>
          </a:p>
          <a:p>
            <a:r>
              <a:rPr lang="cs-CZ" sz="1400" dirty="0"/>
              <a:t>Nízkokalorická sladidla</a:t>
            </a:r>
          </a:p>
          <a:p>
            <a:r>
              <a:rPr lang="cs-CZ" sz="1400" b="1" dirty="0"/>
              <a:t>Aspartam – bojová neurotoxická látka?</a:t>
            </a:r>
            <a:br>
              <a:rPr lang="cs-CZ" sz="1400" dirty="0"/>
            </a:br>
            <a:r>
              <a:rPr lang="cs-CZ" sz="1400" dirty="0"/>
              <a:t>                              </a:t>
            </a:r>
            <a:r>
              <a:rPr lang="cs-CZ" sz="1400" i="1" dirty="0"/>
              <a:t>- nepodložená konspirace</a:t>
            </a:r>
            <a:br>
              <a:rPr lang="cs-CZ" sz="1400" i="1" dirty="0"/>
            </a:br>
            <a:br>
              <a:rPr lang="cs-CZ" sz="1400" i="1" dirty="0"/>
            </a:br>
            <a:br>
              <a:rPr lang="cs-CZ" sz="1400" i="1" dirty="0"/>
            </a:br>
            <a:r>
              <a:rPr lang="cs-CZ" sz="1400" dirty="0"/>
              <a:t>Nápoj s aspartamem (350 ml) =</a:t>
            </a:r>
            <a:r>
              <a:rPr lang="en-US" sz="1400" dirty="0"/>
              <a:t> </a:t>
            </a:r>
            <a:r>
              <a:rPr lang="cs-CZ" sz="1400" dirty="0"/>
              <a:t> 18</a:t>
            </a:r>
            <a:r>
              <a:rPr lang="en-US" sz="1400" dirty="0"/>
              <a:t> mg </a:t>
            </a:r>
            <a:r>
              <a:rPr lang="en-US" sz="1400" dirty="0" err="1"/>
              <a:t>metanolu</a:t>
            </a:r>
            <a:br>
              <a:rPr lang="cs-CZ" sz="1400" dirty="0"/>
            </a:br>
            <a:r>
              <a:rPr lang="cs-CZ" sz="1400" dirty="0"/>
              <a:t>Pomerančový/jablečný džus = 23-29 mg metanolu</a:t>
            </a:r>
            <a:br>
              <a:rPr lang="cs-CZ" sz="1400" dirty="0"/>
            </a:br>
            <a:r>
              <a:rPr lang="cs-CZ" sz="1400" dirty="0"/>
              <a:t>Rajčatová šťáva = 107 mg metanolu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A</a:t>
            </a:r>
            <a:r>
              <a:rPr lang="en-US" sz="1400" dirty="0"/>
              <a:t>DI a</a:t>
            </a:r>
            <a:r>
              <a:rPr lang="cs-CZ" sz="1400" dirty="0" err="1"/>
              <a:t>spartam</a:t>
            </a:r>
            <a:r>
              <a:rPr lang="en-US" sz="1400" dirty="0"/>
              <a:t>u </a:t>
            </a:r>
            <a:r>
              <a:rPr lang="cs-CZ" sz="1400" dirty="0"/>
              <a:t>– 40 mg/kg</a:t>
            </a:r>
            <a:br>
              <a:rPr lang="cs-CZ" sz="1400" dirty="0"/>
            </a:br>
            <a:r>
              <a:rPr lang="cs-CZ" sz="1400" dirty="0"/>
              <a:t>- 350 </a:t>
            </a:r>
            <a:r>
              <a:rPr lang="cs-CZ" sz="1400" dirty="0" err="1"/>
              <a:t>coca</a:t>
            </a:r>
            <a:r>
              <a:rPr lang="cs-CZ" sz="1400" dirty="0"/>
              <a:t> coly </a:t>
            </a:r>
            <a:r>
              <a:rPr lang="cs-CZ" sz="1400" dirty="0" err="1"/>
              <a:t>light</a:t>
            </a:r>
            <a:r>
              <a:rPr lang="cs-CZ" sz="1400" dirty="0"/>
              <a:t> =</a:t>
            </a:r>
            <a:r>
              <a:rPr lang="en-US" sz="1400" dirty="0"/>
              <a:t> </a:t>
            </a:r>
            <a:r>
              <a:rPr lang="cs-CZ" sz="1400" dirty="0"/>
              <a:t>125 mg aspartamu</a:t>
            </a:r>
            <a:br>
              <a:rPr lang="cs-CZ" sz="1400" dirty="0"/>
            </a:br>
            <a:r>
              <a:rPr lang="cs-CZ" sz="1400" dirty="0"/>
              <a:t>- při váze 60 kg – ADI v 6, 7 l </a:t>
            </a:r>
            <a:r>
              <a:rPr lang="cs-CZ" sz="1400" dirty="0" err="1"/>
              <a:t>coca</a:t>
            </a:r>
            <a:r>
              <a:rPr lang="cs-CZ" sz="1400" dirty="0"/>
              <a:t> coly </a:t>
            </a:r>
            <a:r>
              <a:rPr lang="cs-CZ" sz="1400" dirty="0" err="1"/>
              <a:t>light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sladidla">
            <a:extLst>
              <a:ext uri="{FF2B5EF4-FFF2-40B4-BE49-F238E27FC236}">
                <a16:creationId xmlns:a16="http://schemas.microsoft.com/office/drawing/2014/main" id="{D7635E52-8C93-48CC-84A5-B501579E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340" y="2191282"/>
            <a:ext cx="3299579" cy="2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6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1E4F1-1A41-4369-9660-34236F4C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Zdravý cukr?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7D45C8-5353-4BCF-94AF-46A2E12880D1}"/>
              </a:ext>
            </a:extLst>
          </p:cNvPr>
          <p:cNvSpPr txBox="1"/>
          <p:nvPr/>
        </p:nvSpPr>
        <p:spPr>
          <a:xfrm>
            <a:off x="1371600" y="2286000"/>
            <a:ext cx="328269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Hnědý cukr, třtinový cukr, melasa ?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Čekankový sirup</a:t>
            </a:r>
          </a:p>
        </p:txBody>
      </p:sp>
      <p:pic>
        <p:nvPicPr>
          <p:cNvPr id="5" name="Zástupný obsah 4" descr="Obsah obrázku stůl, vsedě, víno, interiér&#10;&#10;Popis se vygeneroval automaticky.">
            <a:extLst>
              <a:ext uri="{FF2B5EF4-FFF2-40B4-BE49-F238E27FC236}">
                <a16:creationId xmlns:a16="http://schemas.microsoft.com/office/drawing/2014/main" id="{AE7A2F08-D72A-4DEE-9124-2FA1D0EFD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126" y="645106"/>
            <a:ext cx="524774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0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D6713-EFF7-49C5-AC9D-3834B08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Margarín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B7C5D0-F383-4EF8-BE35-89AC4ECF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Částečně ztužený tuk vs. ztužený tuk + transesterifikace</a:t>
            </a:r>
          </a:p>
          <a:p>
            <a:r>
              <a:rPr lang="cs-CZ"/>
              <a:t>Změna technologie, 70. léta</a:t>
            </a:r>
          </a:p>
          <a:p>
            <a:r>
              <a:rPr lang="cs-CZ"/>
              <a:t>Nyní plné ztužení – z kyseliny olejové je kyselina stearová</a:t>
            </a:r>
          </a:p>
          <a:p>
            <a:pPr lvl="1"/>
            <a:r>
              <a:rPr lang="cs-CZ"/>
              <a:t>Neutrální vliv na KVO</a:t>
            </a:r>
          </a:p>
          <a:p>
            <a:r>
              <a:rPr lang="cs-CZ"/>
              <a:t>Transesterifikace</a:t>
            </a:r>
          </a:p>
          <a:p>
            <a:r>
              <a:rPr lang="cs-CZ"/>
              <a:t>Číst složení – řepkový, slunečnicový, palmový tuk?</a:t>
            </a:r>
          </a:p>
        </p:txBody>
      </p:sp>
      <p:pic>
        <p:nvPicPr>
          <p:cNvPr id="7170" name="Picture 2" descr="Výsledek obrázku pro rama s kokosovým olejem">
            <a:extLst>
              <a:ext uri="{FF2B5EF4-FFF2-40B4-BE49-F238E27FC236}">
                <a16:creationId xmlns:a16="http://schemas.microsoft.com/office/drawing/2014/main" id="{C07EF1B0-97DD-4678-9D52-8277BC50E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6" y="3836453"/>
            <a:ext cx="4315327" cy="27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2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A014-4F03-42F7-9627-8BD27206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Populární diety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4E1B-35EC-40B5-B02F-313B733B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736080" cy="3581400"/>
          </a:xfrm>
        </p:spPr>
        <p:txBody>
          <a:bodyPr/>
          <a:lstStyle/>
          <a:p>
            <a:r>
              <a:rPr lang="cs-CZ" dirty="0"/>
              <a:t>Kalorický deficit</a:t>
            </a:r>
          </a:p>
          <a:p>
            <a:r>
              <a:rPr lang="cs-CZ" dirty="0"/>
              <a:t>Individualita</a:t>
            </a:r>
          </a:p>
          <a:p>
            <a:r>
              <a:rPr lang="cs-CZ" dirty="0"/>
              <a:t>Odvodnění? </a:t>
            </a:r>
          </a:p>
          <a:p>
            <a:pPr lvl="1"/>
            <a:r>
              <a:rPr lang="cs-CZ" dirty="0"/>
              <a:t>Čaje a projímavé byliny, vyčerpaní glykogenu, ztráta svalů </a:t>
            </a:r>
            <a:r>
              <a:rPr lang="cs-CZ" dirty="0">
                <a:solidFill>
                  <a:srgbClr val="FF0000"/>
                </a:solidFill>
              </a:rPr>
              <a:t>= úbytek na váze</a:t>
            </a:r>
          </a:p>
          <a:p>
            <a:r>
              <a:rPr lang="cs-CZ" dirty="0"/>
              <a:t>Dlouhodobá udržitelnost?</a:t>
            </a:r>
          </a:p>
        </p:txBody>
      </p:sp>
      <p:pic>
        <p:nvPicPr>
          <p:cNvPr id="4098" name="Picture 2" descr="VÃ½sledek obrÃ¡zku pro diet formula">
            <a:extLst>
              <a:ext uri="{FF2B5EF4-FFF2-40B4-BE49-F238E27FC236}">
                <a16:creationId xmlns:a16="http://schemas.microsoft.com/office/drawing/2014/main" id="{E6EA5A6B-0753-4584-A492-E000B125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80" y="1122680"/>
            <a:ext cx="4612640" cy="46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2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5C42A-85B8-4182-8CAE-C242D6AC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6288"/>
            <a:ext cx="9601200" cy="1485900"/>
          </a:xfrm>
        </p:spPr>
        <p:txBody>
          <a:bodyPr/>
          <a:lstStyle/>
          <a:p>
            <a:r>
              <a:rPr lang="cs-CZ"/>
              <a:t>Populární diety: „Ketodieta“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E0F801-66B5-45C2-BCB3-C30FD70A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7971"/>
            <a:ext cx="9601200" cy="418942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Vysoký obsah tuků a bílkovin, nízký obsah sacharidů a vlákniny</a:t>
            </a:r>
          </a:p>
          <a:p>
            <a:r>
              <a:rPr lang="cs-CZ" dirty="0"/>
              <a:t>Nastartovat metabolismus tuků?</a:t>
            </a:r>
          </a:p>
          <a:p>
            <a:r>
              <a:rPr lang="cs-CZ" dirty="0"/>
              <a:t>Léčba epilepsie, možnost zlepšení diabetu?</a:t>
            </a:r>
          </a:p>
          <a:p>
            <a:pPr lvl="1"/>
            <a:r>
              <a:rPr lang="cs-CZ" dirty="0"/>
              <a:t>Rozdíl </a:t>
            </a:r>
            <a:r>
              <a:rPr lang="cs-CZ" dirty="0" err="1"/>
              <a:t>ketogenní</a:t>
            </a:r>
            <a:r>
              <a:rPr lang="cs-CZ" dirty="0"/>
              <a:t> a nízkosacharidová dieta</a:t>
            </a:r>
          </a:p>
          <a:p>
            <a:endParaRPr lang="cs-CZ" dirty="0"/>
          </a:p>
          <a:p>
            <a:r>
              <a:rPr lang="cs-CZ" b="1" dirty="0"/>
              <a:t>Ukázka z internetu (není </a:t>
            </a:r>
            <a:r>
              <a:rPr lang="cs-CZ" b="1" dirty="0" err="1"/>
              <a:t>ketogenní</a:t>
            </a:r>
            <a:r>
              <a:rPr lang="cs-CZ" b="1" dirty="0"/>
              <a:t> dieta!):</a:t>
            </a:r>
          </a:p>
          <a:p>
            <a:pPr lvl="1"/>
            <a:r>
              <a:rPr lang="cs-CZ" b="1" dirty="0"/>
              <a:t>Snídaně:</a:t>
            </a:r>
            <a:r>
              <a:rPr lang="cs-CZ" dirty="0"/>
              <a:t> vaječná omeleta se zeleninovou oblohou;</a:t>
            </a:r>
          </a:p>
          <a:p>
            <a:pPr lvl="1"/>
            <a:r>
              <a:rPr lang="cs-CZ" b="1" dirty="0"/>
              <a:t>Svačina:</a:t>
            </a:r>
            <a:r>
              <a:rPr lang="cs-CZ" dirty="0"/>
              <a:t> bílý jogurt;</a:t>
            </a:r>
          </a:p>
          <a:p>
            <a:pPr lvl="1"/>
            <a:r>
              <a:rPr lang="cs-CZ" b="1" dirty="0"/>
              <a:t>Oběd:</a:t>
            </a:r>
            <a:r>
              <a:rPr lang="cs-CZ" dirty="0"/>
              <a:t> dýňová polévka, pečený losos na másle, salát z rukoly;</a:t>
            </a:r>
          </a:p>
          <a:p>
            <a:pPr lvl="1"/>
            <a:r>
              <a:rPr lang="cs-CZ" b="1" dirty="0"/>
              <a:t>Svačina:</a:t>
            </a:r>
            <a:r>
              <a:rPr lang="cs-CZ" dirty="0"/>
              <a:t> sýrový talíř;</a:t>
            </a:r>
          </a:p>
          <a:p>
            <a:pPr lvl="1"/>
            <a:r>
              <a:rPr lang="cs-CZ" b="1" dirty="0"/>
              <a:t>Večeře:</a:t>
            </a:r>
            <a:r>
              <a:rPr lang="cs-CZ" dirty="0"/>
              <a:t> rajčata s </a:t>
            </a:r>
            <a:r>
              <a:rPr lang="cs-CZ" dirty="0" err="1"/>
              <a:t>mozarellou</a:t>
            </a:r>
            <a:r>
              <a:rPr lang="cs-CZ" dirty="0"/>
              <a:t> pokapaná olivovým olejem</a:t>
            </a:r>
          </a:p>
          <a:p>
            <a:endParaRPr lang="cs-CZ" dirty="0"/>
          </a:p>
        </p:txBody>
      </p:sp>
      <p:pic>
        <p:nvPicPr>
          <p:cNvPr id="2050" name="Picture 2" descr="VÃ½sledek obrÃ¡zku pro ketodieta">
            <a:extLst>
              <a:ext uri="{FF2B5EF4-FFF2-40B4-BE49-F238E27FC236}">
                <a16:creationId xmlns:a16="http://schemas.microsoft.com/office/drawing/2014/main" id="{0C4CFFD1-25E5-4D7E-B6A8-06995A2D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630" y="619125"/>
            <a:ext cx="30861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2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BCD77-1374-4423-9ABD-02A8ADAF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Nízkosacharidová strava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16D64-22AC-3768-AD7E-605BE0F9F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92" y="1767840"/>
            <a:ext cx="10546080" cy="440436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Hypotéza, že nádor je závislý na aerobní glykolýze (zdroj E je glukóza), neschopnost využívat tuk jako zdroj energie</a:t>
            </a:r>
          </a:p>
          <a:p>
            <a:pPr lvl="1"/>
            <a:r>
              <a:rPr lang="cs-CZ" sz="2000" dirty="0"/>
              <a:t>Vyšší hodnoty inzulinu mohou podporovat růst nádoru, ale to je spojeno s obezitou a ne konzumací sacharidů – KD neslouží jako prevence</a:t>
            </a:r>
          </a:p>
          <a:p>
            <a:r>
              <a:rPr lang="cs-CZ" sz="2400" dirty="0"/>
              <a:t>Nádory související s obezitou (např. nádor ovarií) – testován vliv na rychlost redukce hmotnosti, ne přímo na růst nádoru</a:t>
            </a:r>
          </a:p>
          <a:p>
            <a:r>
              <a:rPr lang="cs-CZ" sz="2400" dirty="0"/>
              <a:t>Růst nádoru – sacharidy i tuky u myší</a:t>
            </a:r>
          </a:p>
          <a:p>
            <a:r>
              <a:rPr lang="cs-CZ" sz="2400" dirty="0"/>
              <a:t>Nedostatek evidence, vysoké procento pilotních studií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Cohen C. W. et al: A </a:t>
            </a:r>
            <a:r>
              <a:rPr lang="cs-CZ" dirty="0" err="1"/>
              <a:t>ketogenic</a:t>
            </a:r>
            <a:r>
              <a:rPr lang="cs-CZ" dirty="0"/>
              <a:t> diet </a:t>
            </a:r>
            <a:r>
              <a:rPr lang="cs-CZ" dirty="0" err="1"/>
              <a:t>reduces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obesity and </a:t>
            </a:r>
            <a:r>
              <a:rPr lang="cs-CZ" dirty="0" err="1"/>
              <a:t>serum</a:t>
            </a:r>
            <a:r>
              <a:rPr lang="cs-CZ" dirty="0"/>
              <a:t> insulin in </a:t>
            </a:r>
            <a:r>
              <a:rPr lang="cs-CZ" dirty="0" err="1"/>
              <a:t>women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ovarian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endometrial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(2010)</a:t>
            </a:r>
          </a:p>
          <a:p>
            <a:pPr marL="0" indent="0">
              <a:buNone/>
            </a:pPr>
            <a:r>
              <a:rPr lang="cs-CZ" dirty="0"/>
              <a:t>Ho V.  W. et al:  A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carbohydrate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protein diet </a:t>
            </a:r>
            <a:r>
              <a:rPr lang="cs-CZ" dirty="0" err="1"/>
              <a:t>slows</a:t>
            </a:r>
            <a:r>
              <a:rPr lang="cs-CZ" dirty="0"/>
              <a:t> tumor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prevents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</a:t>
            </a:r>
            <a:r>
              <a:rPr lang="cs-CZ" dirty="0" err="1"/>
              <a:t>initiation</a:t>
            </a:r>
            <a:r>
              <a:rPr lang="cs-CZ" dirty="0"/>
              <a:t> (2011)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548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53844D-DCE0-D4BC-EFEA-A5A742D0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cs-CZ"/>
              <a:t>Ketogenní dieta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7C8101-D19C-6E16-1C07-59274801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r>
              <a:rPr lang="cs-CZ"/>
              <a:t>Zhoršené krevní testy, riziko dny, zvýšených TAG, cholesterolu, ledvinové kameny</a:t>
            </a:r>
          </a:p>
          <a:p>
            <a:r>
              <a:rPr lang="cs-CZ"/>
              <a:t>Nedostatečný příjem vlákniny</a:t>
            </a:r>
          </a:p>
          <a:p>
            <a:r>
              <a:rPr lang="cs-CZ"/>
              <a:t>Až u 90 % jedinců trávicí obtíže</a:t>
            </a:r>
          </a:p>
          <a:p>
            <a:r>
              <a:rPr lang="cs-CZ"/>
              <a:t>Únava, bolest hlavy</a:t>
            </a:r>
          </a:p>
          <a:p>
            <a:r>
              <a:rPr lang="cs-CZ"/>
              <a:t>Zápach z úst - aceton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3283620-0825-BAE8-A8F8-B4608196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262" y="281037"/>
            <a:ext cx="4579738" cy="62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4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F0F94-735F-48BE-9F37-5087DDBD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Populární diety: Paleodieta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455239-C80F-44ED-BD3E-15DF11DC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540" y="4425884"/>
            <a:ext cx="10044260" cy="3581400"/>
          </a:xfrm>
        </p:spPr>
        <p:txBody>
          <a:bodyPr>
            <a:normAutofit/>
          </a:bodyPr>
          <a:lstStyle/>
          <a:p>
            <a:r>
              <a:rPr lang="cs-CZ" dirty="0"/>
              <a:t>Vysoký obsah bílkovin</a:t>
            </a:r>
          </a:p>
          <a:p>
            <a:r>
              <a:rPr lang="cs-CZ" dirty="0"/>
              <a:t>Snaha o použití základních potravin (lovci a sběrači) vs. nemožnost jíst stejně jako v paleolitu – máslo?</a:t>
            </a:r>
          </a:p>
          <a:p>
            <a:r>
              <a:rPr lang="cs-CZ" dirty="0"/>
              <a:t>Pokud se sníží energetický příjem, dojde k redukci hmotnosti i možnému zlepšení DM, množství studií je značně omezené</a:t>
            </a:r>
          </a:p>
        </p:txBody>
      </p:sp>
      <p:pic>
        <p:nvPicPr>
          <p:cNvPr id="3074" name="Picture 2" descr="https://paleorecepty.cz/wp-content/uploads/2014/04/Paleo-Food-Pyramid.jpg">
            <a:extLst>
              <a:ext uri="{FF2B5EF4-FFF2-40B4-BE49-F238E27FC236}">
                <a16:creationId xmlns:a16="http://schemas.microsoft.com/office/drawing/2014/main" id="{01A33D5B-2954-4035-9293-BBC3EACC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70" y="1522554"/>
            <a:ext cx="5174927" cy="300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9BC55ED-3360-452A-AA1F-191DF90FE014}"/>
              </a:ext>
            </a:extLst>
          </p:cNvPr>
          <p:cNvSpPr/>
          <p:nvPr/>
        </p:nvSpPr>
        <p:spPr>
          <a:xfrm>
            <a:off x="862941" y="1540179"/>
            <a:ext cx="4934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Ukázka</a:t>
            </a:r>
          </a:p>
          <a:p>
            <a:pPr lvl="1"/>
            <a:r>
              <a:rPr lang="cs-CZ" b="1" dirty="0"/>
              <a:t>Snídaně:</a:t>
            </a:r>
            <a:r>
              <a:rPr lang="cs-CZ" dirty="0"/>
              <a:t> 2 volská oka, okurka</a:t>
            </a:r>
          </a:p>
          <a:p>
            <a:pPr lvl="1"/>
            <a:r>
              <a:rPr lang="cs-CZ" b="1" dirty="0"/>
              <a:t>Svačina:</a:t>
            </a:r>
            <a:r>
              <a:rPr lang="cs-CZ" dirty="0"/>
              <a:t> Mix sezónního ovoce</a:t>
            </a:r>
          </a:p>
          <a:p>
            <a:pPr lvl="1"/>
            <a:r>
              <a:rPr lang="cs-CZ" b="1" dirty="0"/>
              <a:t>Oběd:</a:t>
            </a:r>
            <a:r>
              <a:rPr lang="cs-CZ" dirty="0"/>
              <a:t> Zapečené krůtí maso se zeleninou a vejcem</a:t>
            </a:r>
          </a:p>
          <a:p>
            <a:pPr lvl="1"/>
            <a:r>
              <a:rPr lang="cs-CZ" b="1" dirty="0"/>
              <a:t>Svačina:</a:t>
            </a:r>
            <a:r>
              <a:rPr lang="cs-CZ" dirty="0"/>
              <a:t> Vlašské ořechy</a:t>
            </a:r>
          </a:p>
          <a:p>
            <a:pPr lvl="1"/>
            <a:r>
              <a:rPr lang="cs-CZ" b="1" dirty="0"/>
              <a:t>Večeře:</a:t>
            </a:r>
            <a:r>
              <a:rPr lang="cs-CZ" dirty="0"/>
              <a:t> Hovězí steak, zelené fazolky</a:t>
            </a:r>
          </a:p>
        </p:txBody>
      </p:sp>
    </p:spTree>
    <p:extLst>
      <p:ext uri="{BB962C8B-B14F-4D97-AF65-F5344CB8AC3E}">
        <p14:creationId xmlns:p14="http://schemas.microsoft.com/office/powerpoint/2010/main" val="330706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DD72074-4394-95EC-E562-140A1D47B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311" y="480515"/>
            <a:ext cx="10337376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77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16F37A-6001-4299-91B7-B986BA15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cs-CZ" sz="4100"/>
              <a:t>Populární diety: </a:t>
            </a:r>
            <a:r>
              <a:rPr lang="cs-CZ" sz="4100" err="1"/>
              <a:t>Eating</a:t>
            </a:r>
            <a:r>
              <a:rPr lang="cs-CZ" sz="4100"/>
              <a:t> </a:t>
            </a:r>
            <a:r>
              <a:rPr lang="cs-CZ" sz="4100" err="1"/>
              <a:t>clean</a:t>
            </a:r>
            <a:r>
              <a:rPr lang="cs-CZ" sz="4100"/>
              <a:t> („Opravdové jídlo“)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B61D4C-917B-4567-B9BE-CF10CAF4E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r>
              <a:rPr lang="cs-CZ" dirty="0"/>
              <a:t>Snaha o navrácení základních surovin</a:t>
            </a:r>
          </a:p>
          <a:p>
            <a:r>
              <a:rPr lang="cs-CZ" dirty="0"/>
              <a:t>Časově náročné, pro vytížené jedince nereálné</a:t>
            </a:r>
          </a:p>
          <a:p>
            <a:r>
              <a:rPr lang="cs-CZ" dirty="0"/>
              <a:t>Nutnost přípravy – ne každý je ochotný</a:t>
            </a:r>
          </a:p>
          <a:p>
            <a:r>
              <a:rPr lang="cs-CZ" dirty="0"/>
              <a:t>Dobrá myšlenka, ale pozor na </a:t>
            </a:r>
            <a:r>
              <a:rPr lang="cs-CZ" dirty="0" err="1"/>
              <a:t>orthorexii</a:t>
            </a:r>
            <a:endParaRPr lang="cs-CZ" dirty="0"/>
          </a:p>
          <a:p>
            <a:r>
              <a:rPr lang="cs-CZ" dirty="0"/>
              <a:t>Zpracované potraviny nemusí být škodlivé, jen je potřeba číst obaly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2050" name="Picture 2" descr="what-does-it-mean-to-eat-clean-459x650.png (459×650)">
            <a:extLst>
              <a:ext uri="{FF2B5EF4-FFF2-40B4-BE49-F238E27FC236}">
                <a16:creationId xmlns:a16="http://schemas.microsoft.com/office/drawing/2014/main" id="{3D0081AC-CA50-4A23-9D15-25F3D35B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340" y="1088497"/>
            <a:ext cx="3299579" cy="46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1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5ECD1-6FC4-BC40-913C-C6851F52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792" y="3026664"/>
            <a:ext cx="9601200" cy="1485900"/>
          </a:xfrm>
        </p:spPr>
        <p:txBody>
          <a:bodyPr/>
          <a:lstStyle/>
          <a:p>
            <a:r>
              <a:rPr lang="cs-CZ" dirty="0"/>
              <a:t>Jaké znáte alternativní výživové směry?</a:t>
            </a:r>
          </a:p>
        </p:txBody>
      </p:sp>
    </p:spTree>
    <p:extLst>
      <p:ext uri="{BB962C8B-B14F-4D97-AF65-F5344CB8AC3E}">
        <p14:creationId xmlns:p14="http://schemas.microsoft.com/office/powerpoint/2010/main" val="1851839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42168-C70A-2049-CE0C-D46E89BF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Dělená strava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E11B8-3582-52F6-45B9-700FCD2EE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effectLst/>
                <a:latin typeface="Calibri" panose="020F0502020204030204" pitchFamily="34" charset="0"/>
              </a:rPr>
              <a:t>Hlavní </a:t>
            </a:r>
            <a:r>
              <a:rPr lang="cs-CZ" sz="1800" b="1" dirty="0" err="1">
                <a:effectLst/>
                <a:latin typeface="Calibri" panose="020F0502020204030204" pitchFamily="34" charset="0"/>
              </a:rPr>
              <a:t>zásada</a:t>
            </a:r>
            <a:r>
              <a:rPr lang="cs-CZ" sz="1800" b="1" dirty="0">
                <a:effectLst/>
                <a:latin typeface="Calibri" panose="020F0502020204030204" pitchFamily="34" charset="0"/>
              </a:rPr>
              <a:t> –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oddělena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konzumace potravin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bohatých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na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bílkoviny</a:t>
            </a:r>
            <a:r>
              <a:rPr lang="cs-CZ" sz="1800" dirty="0">
                <a:effectLst/>
                <a:latin typeface="Calibri" panose="020F0502020204030204" pitchFamily="34" charset="0"/>
              </a:rPr>
              <a:t> a potravin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bohatých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na sacharidy </a:t>
            </a:r>
            <a:endParaRPr lang="cs-CZ" dirty="0">
              <a:effectLst/>
            </a:endParaRPr>
          </a:p>
          <a:p>
            <a:r>
              <a:rPr lang="cs-CZ" sz="1800" b="1" dirty="0" err="1">
                <a:effectLst/>
                <a:latin typeface="Calibri" panose="020F0502020204030204" pitchFamily="34" charset="0"/>
              </a:rPr>
              <a:t>Myšlenka</a:t>
            </a:r>
            <a:r>
              <a:rPr lang="cs-CZ" sz="1800" b="1" dirty="0">
                <a:effectLst/>
                <a:latin typeface="Calibri" panose="020F0502020204030204" pitchFamily="34" charset="0"/>
              </a:rPr>
              <a:t> –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tráveni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bílkovin</a:t>
            </a:r>
            <a:r>
              <a:rPr lang="cs-CZ" sz="1800" dirty="0">
                <a:effectLst/>
                <a:latin typeface="Calibri" panose="020F0502020204030204" pitchFamily="34" charset="0"/>
              </a:rPr>
              <a:t> a sacharidů v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trávicím</a:t>
            </a:r>
            <a:r>
              <a:rPr lang="cs-CZ" sz="1800" dirty="0">
                <a:effectLst/>
                <a:latin typeface="Calibri" panose="020F0502020204030204" pitchFamily="34" charset="0"/>
              </a:rPr>
              <a:t> traktu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současne</a:t>
            </a:r>
            <a:r>
              <a:rPr lang="cs-CZ" sz="1800" dirty="0">
                <a:effectLst/>
                <a:latin typeface="Calibri" panose="020F0502020204030204" pitchFamily="34" charset="0"/>
              </a:rPr>
              <a:t>̌ vede k jejich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nedokonalému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natráveni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špatne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vstřebatelnosti</a:t>
            </a:r>
            <a:r>
              <a:rPr lang="cs-CZ" sz="1800" dirty="0">
                <a:effectLst/>
                <a:latin typeface="Calibri" panose="020F0502020204030204" pitchFamily="34" charset="0"/>
              </a:rPr>
              <a:t> a vzniku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toxických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látek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zatěžujících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organismus. </a:t>
            </a:r>
            <a:endParaRPr lang="cs-CZ" dirty="0">
              <a:effectLst/>
            </a:endParaRPr>
          </a:p>
          <a:p>
            <a:r>
              <a:rPr lang="cs-CZ" sz="1800" dirty="0" err="1">
                <a:effectLst/>
                <a:latin typeface="Calibri" panose="020F0502020204030204" pitchFamily="34" charset="0"/>
              </a:rPr>
              <a:t>Vycházi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z názorů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lékaře</a:t>
            </a:r>
            <a:r>
              <a:rPr lang="cs-CZ" sz="1800" dirty="0">
                <a:effectLst/>
                <a:latin typeface="Calibri" panose="020F0502020204030204" pitchFamily="34" charset="0"/>
              </a:rPr>
              <a:t> Williama Howarda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Haye</a:t>
            </a:r>
            <a:r>
              <a:rPr lang="cs-CZ" sz="1800" dirty="0">
                <a:effectLst/>
                <a:latin typeface="Calibri" panose="020F0502020204030204" pitchFamily="34" charset="0"/>
              </a:rPr>
              <a:t> (1866-1940) </a:t>
            </a: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90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6A7E9-EDD1-C9B8-F64C-B8416F9B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Dělená strava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59E266-755D-9484-B6A7-9DA93F0A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skupina – bílkovinné potraviny</a:t>
            </a:r>
          </a:p>
          <a:p>
            <a:pPr lvl="1"/>
            <a:r>
              <a:rPr lang="cs-CZ" dirty="0"/>
              <a:t>Libové maso, vejce</a:t>
            </a:r>
          </a:p>
          <a:p>
            <a:pPr lvl="1"/>
            <a:r>
              <a:rPr lang="cs-CZ" dirty="0"/>
              <a:t>Přidat lze citrusy, broskve, jablka</a:t>
            </a:r>
          </a:p>
          <a:p>
            <a:r>
              <a:rPr lang="cs-CZ" dirty="0"/>
              <a:t>2. skupina – sacharidy</a:t>
            </a:r>
          </a:p>
          <a:p>
            <a:pPr lvl="1"/>
            <a:r>
              <a:rPr lang="cs-CZ" dirty="0"/>
              <a:t>Obiloviny, luštěniny, brambory</a:t>
            </a:r>
          </a:p>
          <a:p>
            <a:pPr lvl="1"/>
            <a:r>
              <a:rPr lang="cs-CZ" dirty="0"/>
              <a:t>Sladší ovoce, med</a:t>
            </a:r>
          </a:p>
          <a:p>
            <a:r>
              <a:rPr lang="cs-CZ" dirty="0"/>
              <a:t>3. skupina – neutrální </a:t>
            </a:r>
          </a:p>
          <a:p>
            <a:pPr lvl="1"/>
            <a:r>
              <a:rPr lang="cs-CZ" dirty="0"/>
              <a:t>Oleje, mléčné výrobky, uzeniny, zelenina, ořechy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8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172B1-9F7E-EF21-8B5F-144C209C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Dělená strava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F9A4B-A9B2-F841-0CA6-D2802CB91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nijak vědecky podložené</a:t>
            </a:r>
          </a:p>
          <a:p>
            <a:r>
              <a:rPr lang="cs-CZ" dirty="0"/>
              <a:t>Pravděpodobně vznikne kalorický deficit</a:t>
            </a:r>
          </a:p>
          <a:p>
            <a:r>
              <a:rPr lang="cs-CZ" dirty="0"/>
              <a:t>Organismus trakt dokáže bez problému trávit jednotlivé potraviny z různých skupin současně</a:t>
            </a:r>
          </a:p>
        </p:txBody>
      </p:sp>
    </p:spTree>
    <p:extLst>
      <p:ext uri="{BB962C8B-B14F-4D97-AF65-F5344CB8AC3E}">
        <p14:creationId xmlns:p14="http://schemas.microsoft.com/office/powerpoint/2010/main" val="1102580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D5204-A5EB-4DBA-B86D-D920B4FF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60031"/>
            <a:ext cx="9601200" cy="1485900"/>
          </a:xfrm>
        </p:spPr>
        <p:txBody>
          <a:bodyPr/>
          <a:lstStyle/>
          <a:p>
            <a:r>
              <a:rPr lang="cs-CZ"/>
              <a:t>Dotazy?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5799B2-D0C1-4B6F-8ADE-7C807724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350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D58FD-745A-478F-B658-689E69FB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92116"/>
            <a:ext cx="9601200" cy="14859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56282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79F54-63AF-456B-8650-EADDB280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cs-CZ"/>
              <a:t>Co je to zdravá výživa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026" name="Picture 2" descr="what is healthy eating - all about balance">
            <a:extLst>
              <a:ext uri="{FF2B5EF4-FFF2-40B4-BE49-F238E27FC236}">
                <a16:creationId xmlns:a16="http://schemas.microsoft.com/office/drawing/2014/main" id="{C7DC755B-9E98-424B-9389-59245F91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62" y="904506"/>
            <a:ext cx="5071256" cy="47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2E6E5B-BBC7-4F67-A6A9-2EABF985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2286000"/>
            <a:ext cx="5127172" cy="3581400"/>
          </a:xfrm>
        </p:spPr>
        <p:txBody>
          <a:bodyPr>
            <a:normAutofit/>
          </a:bodyPr>
          <a:lstStyle/>
          <a:p>
            <a:r>
              <a:rPr lang="cs-CZ" dirty="0"/>
              <a:t>Neexistuje jasné vymezení </a:t>
            </a:r>
          </a:p>
          <a:p>
            <a:r>
              <a:rPr lang="cs-CZ" dirty="0"/>
              <a:t>Rozdělení potravin na zdravé a nezdravé</a:t>
            </a:r>
          </a:p>
          <a:p>
            <a:r>
              <a:rPr lang="cs-CZ" dirty="0"/>
              <a:t>Diety, životní směry </a:t>
            </a:r>
          </a:p>
          <a:p>
            <a:r>
              <a:rPr lang="cs-CZ" dirty="0"/>
              <a:t>Kdo se zabývá výživou? </a:t>
            </a:r>
          </a:p>
          <a:p>
            <a:r>
              <a:rPr lang="cs-CZ" dirty="0"/>
              <a:t>Co potřebujete k tomu, abyste mohli radit lidem?</a:t>
            </a:r>
          </a:p>
        </p:txBody>
      </p:sp>
    </p:spTree>
    <p:extLst>
      <p:ext uri="{BB962C8B-B14F-4D97-AF65-F5344CB8AC3E}">
        <p14:creationId xmlns:p14="http://schemas.microsoft.com/office/powerpoint/2010/main" val="402879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B5FE65-6864-4E32-B9BF-C8333879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Co je to zdravá výživa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EE7F9C1-6C79-F28A-7709-0C8B187F8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621012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82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E11D0-CD88-6873-AFD8-2871FC0A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 za obezitu cukr nebo tuk?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79271-C043-0A95-A78A-C330B7BB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0" i="0" u="none" strike="noStrike" dirty="0">
              <a:solidFill>
                <a:srgbClr val="000000"/>
              </a:solidFill>
              <a:effectLst/>
            </a:endParaRPr>
          </a:p>
          <a:p>
            <a:endParaRPr lang="cs-CZ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cs-CZ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7CFFC4-F157-A05E-6EE6-087A030CB484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77F3FD-AC19-5FF5-7253-919379E60992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ED42DE6-1356-2AA1-CC12-B6CB5F8D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495310"/>
            <a:ext cx="5800726" cy="36768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BB3D0CF-AB6F-5353-DC48-9E22E010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776" y="1761671"/>
            <a:ext cx="5832247" cy="46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FA198-8A64-4B72-9601-3E4D1D385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785A2E4-F1DA-BD3D-79C7-5C8E5BD03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40"/>
            <a:ext cx="10905066" cy="5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4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C81F6-B366-EB29-6569-690BBE780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7496D2A-5560-571E-295B-F343F1728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980" y="800099"/>
            <a:ext cx="7302502" cy="52578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8470FE7-2E08-AD94-94B6-FFF785F6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42" y="3853543"/>
            <a:ext cx="4351564" cy="20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2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95F51-6E29-402D-89BE-550082BC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Lepek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27C25B-396A-4D5A-BE1D-4DFB2AF3D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2080"/>
            <a:ext cx="9601200" cy="3741420"/>
          </a:xfrm>
        </p:spPr>
        <p:txBody>
          <a:bodyPr/>
          <a:lstStyle/>
          <a:p>
            <a:r>
              <a:rPr lang="cs-CZ" dirty="0"/>
              <a:t>Co to je lepek?</a:t>
            </a:r>
          </a:p>
          <a:p>
            <a:r>
              <a:rPr lang="cs-CZ" dirty="0"/>
              <a:t>Celiakie, alergie, </a:t>
            </a:r>
            <a:r>
              <a:rPr lang="cs-CZ" dirty="0" err="1"/>
              <a:t>neceliakální</a:t>
            </a:r>
            <a:r>
              <a:rPr lang="cs-CZ" dirty="0"/>
              <a:t> glutenová senzitivita, FODMAP</a:t>
            </a:r>
          </a:p>
          <a:p>
            <a:r>
              <a:rPr lang="cs-CZ" dirty="0"/>
              <a:t>Vyhýbání se lepku – možný nedostatek komplexních sacharidů, komplikace</a:t>
            </a:r>
          </a:p>
          <a:p>
            <a:pPr lvl="1"/>
            <a:r>
              <a:rPr lang="cs-CZ" dirty="0"/>
              <a:t>Bezlepková dieta může být plnohodnotná, ale má rizika</a:t>
            </a:r>
          </a:p>
          <a:p>
            <a:pPr lvl="1"/>
            <a:r>
              <a:rPr lang="cs-CZ" dirty="0"/>
              <a:t>Důležitá je diagnostika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104" name="Picture 8" descr="Výsledek obrázku pro gluten free grains">
            <a:extLst>
              <a:ext uri="{FF2B5EF4-FFF2-40B4-BE49-F238E27FC236}">
                <a16:creationId xmlns:a16="http://schemas.microsoft.com/office/drawing/2014/main" id="{AE96FDD3-2621-41E1-A2C8-4EB71CB93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38" y="3500120"/>
            <a:ext cx="7235524" cy="28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282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Vlastní 7">
      <a:dk1>
        <a:sysClr val="windowText" lastClr="000000"/>
      </a:dk1>
      <a:lt1>
        <a:sysClr val="window" lastClr="FFFFFF"/>
      </a:lt1>
      <a:dk2>
        <a:srgbClr val="3F0303"/>
      </a:dk2>
      <a:lt2>
        <a:srgbClr val="FFFCF7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1527</Words>
  <Application>Microsoft Macintosh PowerPoint</Application>
  <PresentationFormat>Širokoúhlá obrazovka</PresentationFormat>
  <Paragraphs>212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ArialMT</vt:lpstr>
      <vt:lpstr>Calibri</vt:lpstr>
      <vt:lpstr>Franklin Gothic Book</vt:lpstr>
      <vt:lpstr>Crop</vt:lpstr>
      <vt:lpstr>Alternativní způsoby stravování</vt:lpstr>
      <vt:lpstr>Alternativní výživa</vt:lpstr>
      <vt:lpstr>Jaké znáte alternativní výživové směry?</vt:lpstr>
      <vt:lpstr>Co je to zdravá výživa</vt:lpstr>
      <vt:lpstr>Co je to zdravá výživa</vt:lpstr>
      <vt:lpstr>Může za obezitu cukr nebo tuk?</vt:lpstr>
      <vt:lpstr>Prezentace aplikace PowerPoint</vt:lpstr>
      <vt:lpstr>Prezentace aplikace PowerPoint</vt:lpstr>
      <vt:lpstr>Lepek</vt:lpstr>
      <vt:lpstr>Vegetariánství</vt:lpstr>
      <vt:lpstr>Veganství</vt:lpstr>
      <vt:lpstr>Veganství - benefity</vt:lpstr>
      <vt:lpstr>Veganství - negativa</vt:lpstr>
      <vt:lpstr>Mléko</vt:lpstr>
      <vt:lpstr>Vápník z rostlinných zdrojů?</vt:lpstr>
      <vt:lpstr>Raw strava</vt:lpstr>
      <vt:lpstr>Detox</vt:lpstr>
      <vt:lpstr>Další mýty o mléčných výrobcích</vt:lpstr>
      <vt:lpstr>Škodlivá éčka</vt:lpstr>
      <vt:lpstr>Sladidla</vt:lpstr>
      <vt:lpstr>Zdravý cukr?</vt:lpstr>
      <vt:lpstr>Margarín</vt:lpstr>
      <vt:lpstr>Populární diety</vt:lpstr>
      <vt:lpstr>Populární diety: „Ketodieta“</vt:lpstr>
      <vt:lpstr>Nízkosacharidová strava</vt:lpstr>
      <vt:lpstr>Ketogenní dieta</vt:lpstr>
      <vt:lpstr>Populární diety: Paleodieta</vt:lpstr>
      <vt:lpstr>Prezentace aplikace PowerPoint</vt:lpstr>
      <vt:lpstr>Populární diety: Eating clean („Opravdové jídlo“)</vt:lpstr>
      <vt:lpstr>Dělená strava</vt:lpstr>
      <vt:lpstr>Dělená strava</vt:lpstr>
      <vt:lpstr>Dělená strava</vt:lpstr>
      <vt:lpstr>Dotazy?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Mýty a omyly ve výživě</dc:title>
  <dc:creator>asus</dc:creator>
  <cp:lastModifiedBy>Veronika Pourová</cp:lastModifiedBy>
  <cp:revision>11</cp:revision>
  <dcterms:created xsi:type="dcterms:W3CDTF">2019-01-25T13:16:45Z</dcterms:created>
  <dcterms:modified xsi:type="dcterms:W3CDTF">2024-10-17T05:10:53Z</dcterms:modified>
</cp:coreProperties>
</file>