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8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  <p:sldId id="296" r:id="rId40"/>
    <p:sldId id="298" r:id="rId41"/>
    <p:sldId id="299" r:id="rId42"/>
    <p:sldId id="300" r:id="rId43"/>
    <p:sldId id="301" r:id="rId44"/>
    <p:sldId id="302" r:id="rId45"/>
    <p:sldId id="304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30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4F96-6230-4F42-A1E0-BC4E19FE3F80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7B2A-DF16-42AC-9641-8F0EC26DA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7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9684-8CB7-41B6-BC21-D9469905910D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FD53-A05A-4715-AF7B-0EF6CD1E86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12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5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7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68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27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8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3499"/>
          </a:xfrm>
        </p:spPr>
        <p:txBody>
          <a:bodyPr/>
          <a:lstStyle>
            <a:lvl1pPr algn="just">
              <a:defRPr>
                <a:latin typeface="Franklin Gothic Medium" panose="020B0603020102020204" pitchFamily="34" charset="0"/>
              </a:defRPr>
            </a:lvl1pPr>
            <a:lvl2pPr algn="just">
              <a:defRPr>
                <a:latin typeface="Franklin Gothic Medium" panose="020B0603020102020204" pitchFamily="34" charset="0"/>
              </a:defRPr>
            </a:lvl2pPr>
            <a:lvl3pPr algn="just">
              <a:defRPr>
                <a:latin typeface="Franklin Gothic Medium" panose="020B0603020102020204" pitchFamily="34" charset="0"/>
              </a:defRPr>
            </a:lvl3pPr>
            <a:lvl4pPr algn="just">
              <a:defRPr>
                <a:latin typeface="Franklin Gothic Medium" panose="020B0603020102020204" pitchFamily="34" charset="0"/>
              </a:defRPr>
            </a:lvl4pPr>
            <a:lvl5pPr algn="just"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500022" y="3213000"/>
            <a:ext cx="691978" cy="432000"/>
          </a:xfrm>
        </p:spPr>
        <p:txBody>
          <a:bodyPr/>
          <a:lstStyle>
            <a:lvl1pPr algn="ctr">
              <a:defRPr/>
            </a:lvl1pPr>
          </a:lstStyle>
          <a:p>
            <a:fld id="{245E504F-8375-4A3E-A1F6-EE515FE37B84}" type="slidenum">
              <a:rPr lang="cs-CZ" smtClean="0"/>
              <a:pPr/>
              <a:t>‹#›</a:t>
            </a:fld>
            <a:r>
              <a:rPr lang="cs-CZ" dirty="0"/>
              <a:t>/44</a:t>
            </a:r>
          </a:p>
        </p:txBody>
      </p:sp>
    </p:spTree>
    <p:extLst>
      <p:ext uri="{BB962C8B-B14F-4D97-AF65-F5344CB8AC3E}">
        <p14:creationId xmlns:p14="http://schemas.microsoft.com/office/powerpoint/2010/main" val="12582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442182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defRPr sz="2400" b="1">
                <a:effectLst/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91978"/>
            <a:ext cx="10515600" cy="5997145"/>
          </a:xfrm>
        </p:spPr>
        <p:txBody>
          <a:bodyPr/>
          <a:lstStyle>
            <a:lvl1pPr algn="just">
              <a:defRPr>
                <a:latin typeface="Franklin Gothic Medium" panose="020B0603020102020204" pitchFamily="34" charset="0"/>
              </a:defRPr>
            </a:lvl1pPr>
            <a:lvl2pPr algn="just">
              <a:defRPr>
                <a:latin typeface="Franklin Gothic Medium" panose="020B0603020102020204" pitchFamily="34" charset="0"/>
              </a:defRPr>
            </a:lvl2pPr>
            <a:lvl3pPr algn="just">
              <a:defRPr>
                <a:latin typeface="Franklin Gothic Medium" panose="020B0603020102020204" pitchFamily="34" charset="0"/>
              </a:defRPr>
            </a:lvl3pPr>
            <a:lvl4pPr algn="just">
              <a:defRPr>
                <a:latin typeface="Franklin Gothic Medium" panose="020B0603020102020204" pitchFamily="34" charset="0"/>
              </a:defRPr>
            </a:lvl4pPr>
            <a:lvl5pPr algn="just"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500022" y="3213000"/>
            <a:ext cx="691978" cy="432000"/>
          </a:xfrm>
        </p:spPr>
        <p:txBody>
          <a:bodyPr/>
          <a:lstStyle>
            <a:lvl1pPr algn="ctr">
              <a:defRPr/>
            </a:lvl1pPr>
          </a:lstStyle>
          <a:p>
            <a:fld id="{245E504F-8375-4A3E-A1F6-EE515FE37B84}" type="slidenum">
              <a:rPr lang="cs-CZ" smtClean="0"/>
              <a:pPr/>
              <a:t>‹#›</a:t>
            </a:fld>
            <a:r>
              <a:rPr lang="cs-CZ" dirty="0"/>
              <a:t>/44</a:t>
            </a:r>
          </a:p>
        </p:txBody>
      </p:sp>
    </p:spTree>
    <p:extLst>
      <p:ext uri="{BB962C8B-B14F-4D97-AF65-F5344CB8AC3E}">
        <p14:creationId xmlns:p14="http://schemas.microsoft.com/office/powerpoint/2010/main" val="23759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2223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>
            <a:lvl1pPr marL="0" indent="0" algn="ctr">
              <a:buNone/>
              <a:defRPr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latin typeface="Franklin Gothic Medium" panose="020B0603020102020204" pitchFamily="34" charset="0"/>
              </a:defRPr>
            </a:lvl2pPr>
            <a:lvl3pPr marL="914400" indent="0" algn="ctr">
              <a:buNone/>
              <a:defRPr>
                <a:latin typeface="Franklin Gothic Medium" panose="020B0603020102020204" pitchFamily="34" charset="0"/>
              </a:defRPr>
            </a:lvl3pPr>
            <a:lvl4pPr marL="1371600" indent="0" algn="ctr">
              <a:buNone/>
              <a:defRPr>
                <a:latin typeface="Franklin Gothic Medium" panose="020B0603020102020204" pitchFamily="34" charset="0"/>
              </a:defRPr>
            </a:lvl4pPr>
            <a:lvl5pPr marL="1828800" indent="0" algn="ctr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500022" y="3213000"/>
            <a:ext cx="691978" cy="432000"/>
          </a:xfrm>
        </p:spPr>
        <p:txBody>
          <a:bodyPr/>
          <a:lstStyle>
            <a:lvl1pPr algn="ctr">
              <a:defRPr/>
            </a:lvl1pPr>
          </a:lstStyle>
          <a:p>
            <a:fld id="{245E504F-8375-4A3E-A1F6-EE515FE37B84}" type="slidenum">
              <a:rPr lang="cs-CZ" smtClean="0"/>
              <a:pPr/>
              <a:t>‹#›</a:t>
            </a:fld>
            <a:r>
              <a:rPr lang="cs-CZ" dirty="0"/>
              <a:t>/44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838200" y="2472783"/>
            <a:ext cx="10515600" cy="2787374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/>
          <a:lstStyle>
            <a:lvl1pPr algn="just">
              <a:defRPr>
                <a:latin typeface="Franklin Gothic Medium" panose="020B0603020102020204" pitchFamily="34" charset="0"/>
              </a:defRPr>
            </a:lvl1pPr>
            <a:lvl2pPr algn="just">
              <a:defRPr>
                <a:latin typeface="Franklin Gothic Medium" panose="020B0603020102020204" pitchFamily="34" charset="0"/>
              </a:defRPr>
            </a:lvl2pPr>
            <a:lvl3pPr algn="just">
              <a:defRPr>
                <a:latin typeface="Franklin Gothic Medium" panose="020B0603020102020204" pitchFamily="34" charset="0"/>
              </a:defRPr>
            </a:lvl3pPr>
            <a:lvl4pPr algn="just">
              <a:defRPr>
                <a:latin typeface="Franklin Gothic Medium" panose="020B0603020102020204" pitchFamily="34" charset="0"/>
              </a:defRPr>
            </a:lvl4pPr>
            <a:lvl5pPr algn="just"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4"/>
          </p:nvPr>
        </p:nvSpPr>
        <p:spPr>
          <a:xfrm>
            <a:off x="838200" y="5392132"/>
            <a:ext cx="10515600" cy="1282045"/>
          </a:xfr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lvl1pPr algn="just">
              <a:defRPr>
                <a:latin typeface="Franklin Gothic Medium" panose="020B0603020102020204" pitchFamily="34" charset="0"/>
              </a:defRPr>
            </a:lvl1pPr>
            <a:lvl2pPr algn="just">
              <a:defRPr>
                <a:latin typeface="Franklin Gothic Medium" panose="020B0603020102020204" pitchFamily="34" charset="0"/>
              </a:defRPr>
            </a:lvl2pPr>
            <a:lvl3pPr algn="just">
              <a:defRPr>
                <a:latin typeface="Franklin Gothic Medium" panose="020B0603020102020204" pitchFamily="34" charset="0"/>
              </a:defRPr>
            </a:lvl3pPr>
            <a:lvl4pPr algn="just">
              <a:defRPr>
                <a:latin typeface="Franklin Gothic Medium" panose="020B0603020102020204" pitchFamily="34" charset="0"/>
              </a:defRPr>
            </a:lvl4pPr>
            <a:lvl5pPr algn="just"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3054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9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9759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759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500022" y="3213000"/>
            <a:ext cx="691978" cy="432000"/>
          </a:xfrm>
        </p:spPr>
        <p:txBody>
          <a:bodyPr/>
          <a:lstStyle>
            <a:lvl1pPr algn="ctr">
              <a:defRPr/>
            </a:lvl1pPr>
          </a:lstStyle>
          <a:p>
            <a:fld id="{245E504F-8375-4A3E-A1F6-EE515FE37B84}" type="slidenum">
              <a:rPr lang="cs-CZ" smtClean="0"/>
              <a:pPr/>
              <a:t>‹#›</a:t>
            </a:fld>
            <a:r>
              <a:rPr lang="cs-CZ" dirty="0"/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23169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0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3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504F-8375-4A3E-A1F6-EE515FE37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04335"/>
            <a:ext cx="9144000" cy="19074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DIETNÍHO SYSTÉMU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74778" y="6508865"/>
            <a:ext cx="2017222" cy="349135"/>
          </a:xfrm>
          <a:solidFill>
            <a:schemeClr val="tx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Mgr. Filip Martiník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36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Standardizované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BLP – bezlepková</a:t>
            </a:r>
          </a:p>
          <a:p>
            <a:r>
              <a:rPr lang="cs-CZ" dirty="0"/>
              <a:t>P – pankreatická</a:t>
            </a:r>
          </a:p>
          <a:p>
            <a:r>
              <a:rPr lang="cs-CZ" dirty="0"/>
              <a:t>S/35 – dieta při chronickém selhání ledvin (zrušeny ve FN Brno)</a:t>
            </a:r>
          </a:p>
          <a:p>
            <a:r>
              <a:rPr lang="cs-CZ" dirty="0"/>
              <a:t>8S – přísně redukční režimy (zrušeny ve FN Brno)</a:t>
            </a:r>
          </a:p>
          <a:p>
            <a:r>
              <a:rPr lang="cs-CZ" dirty="0"/>
              <a:t>BL – </a:t>
            </a:r>
            <a:r>
              <a:rPr lang="cs-CZ" dirty="0" err="1"/>
              <a:t>bezlaktózová</a:t>
            </a:r>
            <a:endParaRPr lang="cs-CZ" dirty="0"/>
          </a:p>
          <a:p>
            <a:r>
              <a:rPr lang="cs-CZ" dirty="0"/>
              <a:t>DD – dialyzační dieta </a:t>
            </a:r>
          </a:p>
          <a:p>
            <a:r>
              <a:rPr lang="cs-CZ" dirty="0"/>
              <a:t>DYS – dysfagická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10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96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diet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Používají se v případě, že je u pacienta více dietních omezení.</a:t>
            </a:r>
          </a:p>
          <a:p>
            <a:r>
              <a:rPr lang="cs-CZ" dirty="0"/>
              <a:t>Diety lze mezi sebou vzájemně kombinovat.</a:t>
            </a:r>
          </a:p>
          <a:p>
            <a:r>
              <a:rPr lang="cs-CZ" dirty="0"/>
              <a:t>Na </a:t>
            </a:r>
            <a:r>
              <a:rPr lang="cs-CZ" u="sng" dirty="0"/>
              <a:t>1. místo</a:t>
            </a:r>
            <a:r>
              <a:rPr lang="cs-CZ" dirty="0"/>
              <a:t> se píše základní dietní požadavek a na </a:t>
            </a:r>
            <a:r>
              <a:rPr lang="cs-CZ" u="sng" dirty="0"/>
              <a:t>2. místo</a:t>
            </a:r>
            <a:r>
              <a:rPr lang="cs-CZ" dirty="0"/>
              <a:t> další dietní omezení.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11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96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diet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0/BLP – tekutá dieta bezlepková</a:t>
            </a:r>
          </a:p>
          <a:p>
            <a:r>
              <a:rPr lang="cs-CZ" dirty="0"/>
              <a:t>0/9 – tekutá dieta diabetická</a:t>
            </a:r>
          </a:p>
          <a:p>
            <a:r>
              <a:rPr lang="cs-CZ" dirty="0"/>
              <a:t>0/BL –  tekutá dieta </a:t>
            </a:r>
            <a:r>
              <a:rPr lang="cs-CZ" dirty="0" err="1"/>
              <a:t>bezlaktózová</a:t>
            </a:r>
            <a:endParaRPr lang="cs-CZ" dirty="0"/>
          </a:p>
          <a:p>
            <a:r>
              <a:rPr lang="cs-CZ" dirty="0"/>
              <a:t>9/1 – diabetická kašovitá dieta </a:t>
            </a:r>
          </a:p>
          <a:p>
            <a:r>
              <a:rPr lang="cs-CZ" dirty="0"/>
              <a:t>9/6 – diabetická dieta s omezením  bílkovin</a:t>
            </a:r>
          </a:p>
          <a:p>
            <a:r>
              <a:rPr lang="cs-CZ" dirty="0"/>
              <a:t>9/10 – diabetická neslaná dieta</a:t>
            </a:r>
          </a:p>
          <a:p>
            <a:r>
              <a:rPr lang="cs-CZ" dirty="0"/>
              <a:t>9S/5 – diabetická dieta s omezením zbytků</a:t>
            </a:r>
          </a:p>
          <a:p>
            <a:r>
              <a:rPr lang="cs-CZ" dirty="0"/>
              <a:t>9S/BL – diabetická dieta </a:t>
            </a:r>
            <a:r>
              <a:rPr lang="cs-CZ" dirty="0" err="1"/>
              <a:t>bezlaktózová</a:t>
            </a:r>
            <a:endParaRPr lang="cs-CZ" dirty="0"/>
          </a:p>
          <a:p>
            <a:r>
              <a:rPr lang="cs-CZ" dirty="0"/>
              <a:t>BLP/4 – bezlepková dieta šetřící s omezením tuků</a:t>
            </a:r>
          </a:p>
          <a:p>
            <a:r>
              <a:rPr lang="cs-CZ" dirty="0"/>
              <a:t>BLP/BL12 – bezlepková </a:t>
            </a:r>
            <a:r>
              <a:rPr lang="cs-CZ" dirty="0" err="1"/>
              <a:t>bezlaktózová</a:t>
            </a:r>
            <a:r>
              <a:rPr lang="cs-CZ" dirty="0"/>
              <a:t> dieta pro batolata</a:t>
            </a:r>
          </a:p>
          <a:p>
            <a:r>
              <a:rPr lang="cs-CZ" dirty="0"/>
              <a:t>BLP/BL – bezlepková </a:t>
            </a:r>
            <a:r>
              <a:rPr lang="cs-CZ" dirty="0" err="1"/>
              <a:t>bezlaktózová</a:t>
            </a:r>
            <a:r>
              <a:rPr lang="cs-CZ" dirty="0"/>
              <a:t> dieta</a:t>
            </a:r>
          </a:p>
          <a:p>
            <a:r>
              <a:rPr lang="cs-CZ" dirty="0"/>
              <a:t>BLP/9 – bezlepková diabetická dieta</a:t>
            </a:r>
          </a:p>
          <a:p>
            <a:r>
              <a:rPr lang="cs-CZ" dirty="0"/>
              <a:t>BLP/1 – bezlepková dieta kašovitá</a:t>
            </a:r>
          </a:p>
          <a:p>
            <a:r>
              <a:rPr lang="cs-CZ" dirty="0"/>
              <a:t>BL/2 – </a:t>
            </a:r>
            <a:r>
              <a:rPr lang="cs-CZ" dirty="0" err="1"/>
              <a:t>bezlaktózová</a:t>
            </a:r>
            <a:r>
              <a:rPr lang="cs-CZ" dirty="0"/>
              <a:t> dieta šetřící (kožní)</a:t>
            </a:r>
          </a:p>
          <a:p>
            <a:r>
              <a:rPr lang="cs-CZ" dirty="0"/>
              <a:t>BL/12 – </a:t>
            </a:r>
            <a:r>
              <a:rPr lang="cs-CZ" dirty="0" err="1"/>
              <a:t>bezlaktózová</a:t>
            </a:r>
            <a:r>
              <a:rPr lang="cs-CZ" dirty="0"/>
              <a:t> dieta pro batolata</a:t>
            </a:r>
          </a:p>
          <a:p>
            <a:r>
              <a:rPr lang="cs-CZ" dirty="0"/>
              <a:t>BL/5 – </a:t>
            </a:r>
            <a:r>
              <a:rPr lang="cs-CZ" dirty="0" err="1"/>
              <a:t>bezlaktózová</a:t>
            </a:r>
            <a:r>
              <a:rPr lang="cs-CZ" dirty="0"/>
              <a:t> dieta s ometením zbytků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12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87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 = mleté maso</a:t>
            </a:r>
          </a:p>
          <a:p>
            <a:r>
              <a:rPr lang="cs-CZ" dirty="0"/>
              <a:t>B = bujón</a:t>
            </a:r>
          </a:p>
          <a:p>
            <a:r>
              <a:rPr lang="cs-CZ" dirty="0"/>
              <a:t>B zel. = bujón zeleninový </a:t>
            </a:r>
          </a:p>
          <a:p>
            <a:r>
              <a:rPr lang="cs-CZ" dirty="0"/>
              <a:t>N = nenadýmavá (po porodech, rizikové těhotenství, v kardiologii apod.)  </a:t>
            </a:r>
          </a:p>
          <a:p>
            <a:r>
              <a:rPr lang="cs-CZ" dirty="0"/>
              <a:t>bez </a:t>
            </a:r>
            <a:r>
              <a:rPr lang="cs-CZ" dirty="0" err="1"/>
              <a:t>vaj</a:t>
            </a:r>
            <a:r>
              <a:rPr lang="cs-CZ" dirty="0"/>
              <a:t>. = bez vajec (při alergiích na vejce nebo bílek) </a:t>
            </a:r>
          </a:p>
          <a:p>
            <a:r>
              <a:rPr lang="cs-CZ" dirty="0"/>
              <a:t>bez ryb = (při alergiích na ryby) – u diety č. 2</a:t>
            </a:r>
          </a:p>
          <a:p>
            <a:r>
              <a:rPr lang="cs-CZ" dirty="0"/>
              <a:t>i = izolační strava (strava pro </a:t>
            </a:r>
            <a:r>
              <a:rPr lang="cs-CZ" dirty="0" err="1"/>
              <a:t>imunokompromitované</a:t>
            </a:r>
            <a:r>
              <a:rPr lang="cs-CZ" dirty="0"/>
              <a:t> pacienty / </a:t>
            </a:r>
            <a:r>
              <a:rPr lang="cs-CZ" dirty="0" err="1"/>
              <a:t>nízkomikrobiální</a:t>
            </a:r>
            <a:r>
              <a:rPr lang="cs-CZ" dirty="0"/>
              <a:t>) </a:t>
            </a:r>
          </a:p>
          <a:p>
            <a:r>
              <a:rPr lang="cs-CZ" dirty="0" err="1"/>
              <a:t>I.den</a:t>
            </a:r>
            <a:r>
              <a:rPr lang="cs-CZ" dirty="0"/>
              <a:t>…</a:t>
            </a:r>
            <a:r>
              <a:rPr lang="cs-CZ" dirty="0" err="1"/>
              <a:t>IV.den</a:t>
            </a:r>
            <a:r>
              <a:rPr lang="cs-CZ" dirty="0"/>
              <a:t>  specifikace pankreatických diet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13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75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04335"/>
            <a:ext cx="9144000" cy="19074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DIETY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96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0 – TEKUTÁ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6 000 </a:t>
            </a:r>
            <a:r>
              <a:rPr lang="cs-CZ" altLang="cs-CZ" b="1" dirty="0" err="1"/>
              <a:t>kJ</a:t>
            </a:r>
            <a:r>
              <a:rPr lang="cs-CZ" altLang="cs-CZ" b="1" dirty="0"/>
              <a:t>, 60 g B, 45 g T, 200 g S, 50 mg vit. 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2472783"/>
            <a:ext cx="10515600" cy="3070178"/>
          </a:xfrm>
        </p:spPr>
        <p:txBody>
          <a:bodyPr>
            <a:normAutofit/>
          </a:bodyPr>
          <a:lstStyle/>
          <a:p>
            <a:r>
              <a:rPr lang="cs-CZ" dirty="0"/>
              <a:t>Energeticky a biologicky neplnohodnotná, vhodná pouze ke krátkodobému podávání.</a:t>
            </a:r>
          </a:p>
          <a:p>
            <a:r>
              <a:rPr lang="cs-CZ" dirty="0"/>
              <a:t>Určená pro perorální příjem.</a:t>
            </a:r>
          </a:p>
          <a:p>
            <a:r>
              <a:rPr lang="cs-CZ" dirty="0"/>
              <a:t>Mechanická úprava stravy do tekuté formy.</a:t>
            </a:r>
          </a:p>
          <a:p>
            <a:r>
              <a:rPr lang="cs-CZ" dirty="0"/>
              <a:t>Dieta mechanicky, chemicky, termicky šetřící.</a:t>
            </a:r>
          </a:p>
          <a:p>
            <a:r>
              <a:rPr lang="cs-CZ" b="1" dirty="0">
                <a:solidFill>
                  <a:srgbClr val="FF0000"/>
                </a:solidFill>
              </a:rPr>
              <a:t>Nepodávat do sondy!!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5703216"/>
            <a:ext cx="10515600" cy="970961"/>
          </a:xfrm>
        </p:spPr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podává se krátkodobě při poruchách polykání, po úrazech čelisti, po stomatologických operacích apod.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15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7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 – KAŠOVITÁ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70 g T, 320 g S, 90 mg vit. 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Energeticky, biologicky plnohodnotná, lehce realimentační charakter, vhodná do domácího ošetření.</a:t>
            </a:r>
          </a:p>
          <a:p>
            <a:r>
              <a:rPr lang="cs-CZ" dirty="0"/>
              <a:t>Dieta šetřící, nedráždivá, nenadýmavá.</a:t>
            </a:r>
          </a:p>
          <a:p>
            <a:r>
              <a:rPr lang="cs-CZ" dirty="0"/>
              <a:t>Většinou se podává na kratší přechodnou dobu, dlouhodobě u starých lidí s problémovým chrupem + zažívacím problémy.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poruchy žvýkání (např. senioři), polykání (po radioterapii, chemoterapii, CMP), stavy po úrazech a chirurgických výkonech v oblasti dutiny ústní, krku a horní části GIT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16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9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 – KAŠOVITÁ</a:t>
            </a:r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5C76A98D-9BDE-4AA2-B4BA-07386D39C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017706"/>
              </p:ext>
            </p:extLst>
          </p:nvPr>
        </p:nvGraphicFramePr>
        <p:xfrm>
          <a:off x="838200" y="1236216"/>
          <a:ext cx="10515601" cy="438556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28631">
                  <a:extLst>
                    <a:ext uri="{9D8B030D-6E8A-4147-A177-3AD203B41FA5}">
                      <a16:colId xmlns:a16="http://schemas.microsoft.com/office/drawing/2014/main" val="4193798194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3560173535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184688817"/>
                    </a:ext>
                  </a:extLst>
                </a:gridCol>
                <a:gridCol w="2629708">
                  <a:extLst>
                    <a:ext uri="{9D8B030D-6E8A-4147-A177-3AD203B41FA5}">
                      <a16:colId xmlns:a16="http://schemas.microsoft.com/office/drawing/2014/main" val="563549329"/>
                    </a:ext>
                  </a:extLst>
                </a:gridCol>
              </a:tblGrid>
              <a:tr h="14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veka, máslo, jogurt, pomeranč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krupicová, špenát, vepřové maso mleté, bramborová kaše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rohlík, ochucené mléko</a:t>
                      </a:r>
                      <a:endParaRPr lang="cs-CZ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rýžová kaše s kakaem, ovocné pyré</a:t>
                      </a:r>
                      <a:endParaRPr lang="cs-CZ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52278"/>
                  </a:ext>
                </a:extLst>
              </a:tr>
              <a:tr h="14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čaj, veka, sýr </a:t>
                      </a:r>
                      <a:r>
                        <a:rPr lang="cs-CZ" sz="2000" b="0" dirty="0" err="1">
                          <a:effectLst/>
                        </a:rPr>
                        <a:t>Pribina</a:t>
                      </a:r>
                      <a:r>
                        <a:rPr lang="cs-CZ" sz="2000" b="0" dirty="0">
                          <a:effectLst/>
                        </a:rPr>
                        <a:t> se šunkou, banán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drůbeží </a:t>
                      </a:r>
                      <a:r>
                        <a:rPr lang="cs-CZ" sz="2000" b="0" dirty="0" err="1">
                          <a:effectLst/>
                        </a:rPr>
                        <a:t>ragů</a:t>
                      </a:r>
                      <a:r>
                        <a:rPr lang="cs-CZ" sz="2000" b="0" dirty="0">
                          <a:effectLst/>
                        </a:rPr>
                        <a:t>, vepřová frankfurtská mletá, těstoviny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pribináček, piškoty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zeleninové haší, bramborová kaše, kompot</a:t>
                      </a:r>
                      <a:endParaRPr lang="cs-CZ" sz="2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03490"/>
                  </a:ext>
                </a:extLst>
              </a:tr>
              <a:tr h="14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vánočka, máslo, džem, mandarinka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z kostí s kapáním, hovězí svíčková, jemný knedlík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puding, veka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houska, máslo, lučina, ovocný salát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78212"/>
                  </a:ext>
                </a:extLst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17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59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2 – ŠETŘÍCÍ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70 g T, 320 g S, 60 mg vit. C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Plnohodnotná, nenadýmavá, lehce stravitelná, lehce realimentační charakter, pestrá, chutná.</a:t>
            </a:r>
          </a:p>
          <a:p>
            <a:r>
              <a:rPr lang="cs-CZ" dirty="0"/>
              <a:t>Vhodná k dlouhodobému používání, vhodná do domácího ošetření.</a:t>
            </a:r>
          </a:p>
          <a:p>
            <a:r>
              <a:rPr lang="cs-CZ" i="1" dirty="0"/>
              <a:t>(Ve FN upravená podle požadavků kožního oddělení s kožními chorobami a alergickými projevy.)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pro pacienty s kožními chorobami a alergickými projevy (dříve a v jiných nemocnicích = žaludeční)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18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2 – ŠETŘÍCÍ</a:t>
            </a:r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5C76A98D-9BDE-4AA2-B4BA-07386D39C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67273"/>
              </p:ext>
            </p:extLst>
          </p:nvPr>
        </p:nvGraphicFramePr>
        <p:xfrm>
          <a:off x="838200" y="1236216"/>
          <a:ext cx="10515601" cy="438556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28631">
                  <a:extLst>
                    <a:ext uri="{9D8B030D-6E8A-4147-A177-3AD203B41FA5}">
                      <a16:colId xmlns:a16="http://schemas.microsoft.com/office/drawing/2014/main" val="4193798194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3560173535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184688817"/>
                    </a:ext>
                  </a:extLst>
                </a:gridCol>
                <a:gridCol w="2629708">
                  <a:extLst>
                    <a:ext uri="{9D8B030D-6E8A-4147-A177-3AD203B41FA5}">
                      <a16:colId xmlns:a16="http://schemas.microsoft.com/office/drawing/2014/main" val="563549329"/>
                    </a:ext>
                  </a:extLst>
                </a:gridCol>
              </a:tblGrid>
              <a:tr h="14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rohlíky, máslo, tavený sýr, mrkev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bramborová, rýžový nákyp s ovocem, jablkový kompot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piškot, mléko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houska, máslo, sýr, eidam, pomeranč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52278"/>
                  </a:ext>
                </a:extLst>
              </a:tr>
              <a:tr h="14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čaj, vánočka, máslo, džem, banán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brokolicová, filé na kmíně, bramborová kaše, kompot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jogurt s pečivem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rohlíky, šunková pomazánka, jablko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03490"/>
                  </a:ext>
                </a:extLst>
              </a:tr>
              <a:tr h="146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veka, Flora, vanilkový </a:t>
                      </a:r>
                      <a:r>
                        <a:rPr lang="cs-CZ" sz="2000" b="0" dirty="0" err="1">
                          <a:effectLst/>
                        </a:rPr>
                        <a:t>lakrumáček</a:t>
                      </a:r>
                      <a:r>
                        <a:rPr lang="cs-CZ" sz="2000" b="0" dirty="0">
                          <a:effectLst/>
                        </a:rPr>
                        <a:t>, jablko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</a:t>
                      </a:r>
                      <a:r>
                        <a:rPr lang="cs-CZ" sz="2000" b="0" dirty="0" err="1">
                          <a:effectLst/>
                        </a:rPr>
                        <a:t>ragů</a:t>
                      </a:r>
                      <a:r>
                        <a:rPr lang="cs-CZ" sz="2000" b="0" dirty="0">
                          <a:effectLst/>
                        </a:rPr>
                        <a:t>, vepřová protýkaná, dušená rýže, mrkvový salát s jablky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pudink, houska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zapečené brambory s masem a zeleninou , salát z čínského zelí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78212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19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59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DIETA?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soubor výživových opatření, jejichž uplatnění zlepší kompenzaci onemocnění, zmírní nebo odstraní obtíže pacienta (například vyloučením zatěžujících potravin či jejich součástí).</a:t>
            </a:r>
          </a:p>
          <a:p>
            <a:pPr algn="just"/>
            <a:r>
              <a:rPr lang="cs-CZ" dirty="0"/>
              <a:t>Strava zohledňující specifické požadavky na složení, energetickou hodnotu, technologickou úpravu, které vyžaduje onemocnění pacientů.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33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3 – ZÁKLADNÍ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70 g T, 320 g S, 90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Plnohodnotná.</a:t>
            </a:r>
          </a:p>
          <a:p>
            <a:r>
              <a:rPr lang="cs-CZ" dirty="0"/>
              <a:t>Složení diety odpovídá doporučením zdravé výživy – dosažení biologické i energetické hodnoty, vyvážená, vhodná do domácího ošetření.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b="1" dirty="0"/>
              <a:t> </a:t>
            </a:r>
            <a:r>
              <a:rPr lang="cs-CZ" altLang="cs-CZ" dirty="0"/>
              <a:t>u pacientů bez dietního omezení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20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0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3 – ZÁKLADNÍ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40766"/>
              </p:ext>
            </p:extLst>
          </p:nvPr>
        </p:nvGraphicFramePr>
        <p:xfrm>
          <a:off x="838200" y="1119157"/>
          <a:ext cx="10515600" cy="46196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28631">
                  <a:extLst>
                    <a:ext uri="{9D8B030D-6E8A-4147-A177-3AD203B41FA5}">
                      <a16:colId xmlns:a16="http://schemas.microsoft.com/office/drawing/2014/main" val="4067653756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2352349312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2743889869"/>
                    </a:ext>
                  </a:extLst>
                </a:gridCol>
                <a:gridCol w="2629707">
                  <a:extLst>
                    <a:ext uri="{9D8B030D-6E8A-4147-A177-3AD203B41FA5}">
                      <a16:colId xmlns:a16="http://schemas.microsoft.com/office/drawing/2014/main" val="3068147942"/>
                    </a:ext>
                  </a:extLst>
                </a:gridCol>
              </a:tblGrid>
              <a:tr h="194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čaj, makovky, máslo, jablko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pórková, smažené rybí filé, brambory, salát z hlávkového salátu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croissant, mléko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chléb Moskva, pomazánka sýrová s tvarohem, pomeranč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15541"/>
                  </a:ext>
                </a:extLst>
              </a:tr>
              <a:tr h="145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rohlíky, lučina, paprika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z kostí s játrovou rýží, plněné bramborové knedlíky, špenát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rohlík, kakao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vločkový nákyp s ovocem, ovocná šťáva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6152"/>
                  </a:ext>
                </a:extLst>
              </a:tr>
              <a:tr h="1212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šunka, žervé, jogurty, pudinky, pomazánky, paštiky, džem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luštěninová, boršč, z kostí, zeleninová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nápoj + pečivo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teplá nebo studená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11170"/>
                  </a:ext>
                </a:extLst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21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3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4 – S OMEZENÍM TUKU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55 g T, 360 g S, 90 mg vit. C</a:t>
            </a:r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altLang="cs-CZ" dirty="0"/>
              <a:t>Lehce stravitelná, plnohodnotná, nenadýmavá, šetřící, nedráždivá.</a:t>
            </a:r>
          </a:p>
          <a:p>
            <a:r>
              <a:rPr lang="cs-CZ" altLang="cs-CZ" dirty="0"/>
              <a:t>Vhodná k dlouhodobému podávání.</a:t>
            </a:r>
          </a:p>
          <a:p>
            <a:r>
              <a:rPr lang="cs-CZ" altLang="cs-CZ" dirty="0"/>
              <a:t>Vhodná do domácího ošetření.</a:t>
            </a:r>
          </a:p>
          <a:p>
            <a:r>
              <a:rPr lang="cs-CZ" altLang="cs-CZ" dirty="0"/>
              <a:t>Často bývá nesnášenlivost mléka, proto mléko vyřazujeme jako samostatný nápoj a používáme jej jen na přípravu pokrmů.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dirty="0"/>
              <a:t> poruchy trávení, onemocnění jater, pankreatu, žlučníku, hepatitidě, chirurgických výkonech na GIT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22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8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920792" cy="442182"/>
          </a:xfrm>
        </p:spPr>
        <p:txBody>
          <a:bodyPr>
            <a:normAutofit/>
          </a:bodyPr>
          <a:lstStyle/>
          <a:p>
            <a:r>
              <a:rPr lang="cs-CZ" dirty="0"/>
              <a:t>Dieta č. 4 – S OMEZENÍM TUKŮ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0CD13DCD-CA15-4A00-90B0-BC19C53AF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128889"/>
              </p:ext>
            </p:extLst>
          </p:nvPr>
        </p:nvGraphicFramePr>
        <p:xfrm>
          <a:off x="838200" y="1182950"/>
          <a:ext cx="10515600" cy="449210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28631">
                  <a:extLst>
                    <a:ext uri="{9D8B030D-6E8A-4147-A177-3AD203B41FA5}">
                      <a16:colId xmlns:a16="http://schemas.microsoft.com/office/drawing/2014/main" val="3506957990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738005310"/>
                    </a:ext>
                  </a:extLst>
                </a:gridCol>
                <a:gridCol w="2628631">
                  <a:extLst>
                    <a:ext uri="{9D8B030D-6E8A-4147-A177-3AD203B41FA5}">
                      <a16:colId xmlns:a16="http://schemas.microsoft.com/office/drawing/2014/main" val="3100810142"/>
                    </a:ext>
                  </a:extLst>
                </a:gridCol>
                <a:gridCol w="2629707">
                  <a:extLst>
                    <a:ext uri="{9D8B030D-6E8A-4147-A177-3AD203B41FA5}">
                      <a16:colId xmlns:a16="http://schemas.microsoft.com/office/drawing/2014/main" val="669475272"/>
                    </a:ext>
                  </a:extLst>
                </a:gridCol>
              </a:tblGrid>
              <a:tr h="111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 s mlékem, housky, Flora, tavený sýr, grep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polévka květáková, masové rizoto, zeleninová obloha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bílá káva, veka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dušené filé, bramborová kaše, jablkový kompot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09972"/>
                  </a:ext>
                </a:extLst>
              </a:tr>
              <a:tr h="149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vánočka, máslo, med, banán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bramborová, hovězí pečeně, dušený špenát, jemný houskový knedlík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pečivo, čaj s mlékem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effectLst/>
                        </a:rPr>
                        <a:t>drůbeží pomazánka, rohlíky</a:t>
                      </a:r>
                      <a:endParaRPr lang="cs-CZ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62796"/>
                  </a:ext>
                </a:extLst>
              </a:tr>
              <a:tr h="187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 s mlékem, veka, máslo, ovocný jogurt, jablko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z kostí s kapáním, vepřový přírodní plátek, těstoviny, mrkvový salát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houska, čaj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hovězí závitek, brambory, ovocný salát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79618"/>
                  </a:ext>
                </a:extLst>
              </a:tr>
            </a:tbl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23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72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5 – S OMEZENÍM ZBYTŮ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835697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dirty="0"/>
              <a:t>9 500kJ, 80g B, 70g T, 320g S, 60 mg vit. C</a:t>
            </a:r>
            <a:endParaRPr lang="cs-CZ" sz="2600" dirty="0"/>
          </a:p>
          <a:p>
            <a:r>
              <a:rPr lang="cs-CZ" sz="2600" i="1" dirty="0"/>
              <a:t>10 200kJ, 90g B, 70g T, 360g S, 60 mg vit. C (FN Brno)</a:t>
            </a:r>
          </a:p>
          <a:p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2840429"/>
            <a:ext cx="10515600" cy="278737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Plnohodnotná, šetřící, nenadýmavá, lehce stravitelná, nedráždivá.</a:t>
            </a:r>
          </a:p>
          <a:p>
            <a:r>
              <a:rPr lang="cs-CZ" altLang="cs-CZ" dirty="0"/>
              <a:t>S omezením vlákniny, omezujeme syrovou zeleninu i výběr ovoce, dieta z tohoto důvodu neobsahuje potřebné množství vitaminu C (</a:t>
            </a:r>
            <a:r>
              <a:rPr lang="cs-CZ" altLang="cs-CZ" dirty="0" err="1"/>
              <a:t>suplementace</a:t>
            </a:r>
            <a:r>
              <a:rPr lang="cs-CZ" altLang="cs-CZ" dirty="0"/>
              <a:t>).</a:t>
            </a:r>
          </a:p>
          <a:p>
            <a:r>
              <a:rPr lang="cs-CZ" altLang="cs-CZ" dirty="0"/>
              <a:t>Dieta má II. večeři bílkovinného charakteru (nahrazení zvýšených ztrát bílkovin průjmy).</a:t>
            </a:r>
          </a:p>
          <a:p>
            <a:r>
              <a:rPr lang="cs-CZ" altLang="cs-CZ" dirty="0"/>
              <a:t>Omezujeme podávání mléka – individuální snášenlivost.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5806911"/>
            <a:ext cx="10515600" cy="867266"/>
          </a:xfrm>
        </p:spPr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b="1" dirty="0"/>
              <a:t> </a:t>
            </a:r>
            <a:r>
              <a:rPr lang="cs-CZ" altLang="cs-CZ" dirty="0"/>
              <a:t>chronická zánětlivá onemocnění střev</a:t>
            </a:r>
            <a:r>
              <a:rPr lang="cs-CZ" altLang="cs-CZ" b="1" dirty="0"/>
              <a:t>,</a:t>
            </a:r>
            <a:r>
              <a:rPr lang="cs-CZ" altLang="cs-CZ" dirty="0"/>
              <a:t> průjmy po radioterapii a chemoterapii, operace střev apod.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24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7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6 – S OMEZENÍM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50 g B, 70 g T, 350 g S, 90 mg vit. 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2472782"/>
            <a:ext cx="10515600" cy="31267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dirty="0"/>
              <a:t>Dávka bílkovin snížena asi na polovinu běžných hodnot.</a:t>
            </a:r>
          </a:p>
          <a:p>
            <a:pPr lvl="1">
              <a:defRPr/>
            </a:pPr>
            <a:r>
              <a:rPr lang="cs-CZ" altLang="cs-CZ" dirty="0"/>
              <a:t>hradit plnohodnotnými bílkovinami (živočišné na úkor rostlinných)</a:t>
            </a:r>
          </a:p>
          <a:p>
            <a:pPr>
              <a:defRPr/>
            </a:pPr>
            <a:r>
              <a:rPr lang="cs-CZ" altLang="cs-CZ" dirty="0"/>
              <a:t>Strava se připravuje neslaná.</a:t>
            </a:r>
          </a:p>
          <a:p>
            <a:pPr lvl="1">
              <a:defRPr/>
            </a:pPr>
            <a:r>
              <a:rPr lang="cs-CZ" altLang="cs-CZ" dirty="0"/>
              <a:t>slaná chuť se zastírá vhodným kořením</a:t>
            </a:r>
          </a:p>
          <a:p>
            <a:r>
              <a:rPr lang="cs-CZ" altLang="cs-CZ" dirty="0"/>
              <a:t>Maso se zařazuje 1x denně v poloviční porci.</a:t>
            </a:r>
          </a:p>
          <a:p>
            <a:r>
              <a:rPr lang="cs-CZ" altLang="cs-CZ" dirty="0"/>
              <a:t>Porci masa opticky zvětšit.</a:t>
            </a:r>
          </a:p>
          <a:p>
            <a:r>
              <a:rPr lang="cs-CZ" altLang="cs-CZ" dirty="0"/>
              <a:t>Omezení draslíku a fosforu.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5731497"/>
            <a:ext cx="10515600" cy="942680"/>
          </a:xfrm>
        </p:spPr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dirty="0"/>
              <a:t> onemocnění ledvin, léčená renální insuficience</a:t>
            </a:r>
          </a:p>
          <a:p>
            <a:pPr lvl="1"/>
            <a:r>
              <a:rPr lang="cs-CZ" altLang="cs-CZ" b="1" i="1" dirty="0">
                <a:solidFill>
                  <a:srgbClr val="FF0000"/>
                </a:solidFill>
              </a:rPr>
              <a:t>Nevhodná pro dialyzované pacienty!!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25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7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8 – REDUKČNÍ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5 800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50 g T, 150 g S, 90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Energeticky limitovaná.</a:t>
            </a:r>
          </a:p>
          <a:p>
            <a:pPr>
              <a:defRPr/>
            </a:pPr>
            <a:r>
              <a:rPr lang="cs-CZ" altLang="cs-CZ" dirty="0"/>
              <a:t>Vyloučen cukr, med, potraviny obsahující cukr.</a:t>
            </a:r>
          </a:p>
          <a:p>
            <a:pPr>
              <a:defRPr/>
            </a:pPr>
            <a:r>
              <a:rPr lang="cs-CZ" altLang="cs-CZ" dirty="0"/>
              <a:t>Potraviny s nízkým obsahem tuků.</a:t>
            </a:r>
          </a:p>
          <a:p>
            <a:pPr>
              <a:defRPr/>
            </a:pPr>
            <a:r>
              <a:rPr lang="cs-CZ" altLang="cs-CZ" dirty="0"/>
              <a:t>Základ diety zelenina, ovoce, bílkovinné potraviny.</a:t>
            </a:r>
          </a:p>
          <a:p>
            <a:pPr>
              <a:defRPr/>
            </a:pPr>
            <a:r>
              <a:rPr lang="cs-CZ" altLang="cs-CZ" dirty="0"/>
              <a:t>Rozdělení do 6 denních dávek.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dirty="0"/>
              <a:t> dieta pro obézní pacienty i diabetiky i pro pacienty s nadváhou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26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9 – DIABETICKÁ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8 800 </a:t>
            </a:r>
            <a:r>
              <a:rPr lang="cs-CZ" altLang="cs-CZ" b="1" dirty="0" err="1"/>
              <a:t>kJ</a:t>
            </a:r>
            <a:r>
              <a:rPr lang="cs-CZ" altLang="cs-CZ" b="1" dirty="0"/>
              <a:t>, 250 g S, 80 g T, 90 g B, 90 mg vit. 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2472782"/>
            <a:ext cx="10515600" cy="33718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200" dirty="0"/>
              <a:t>Dieta je základním léčebným prostředkem.</a:t>
            </a:r>
          </a:p>
          <a:p>
            <a:r>
              <a:rPr lang="cs-CZ" sz="2200" dirty="0"/>
              <a:t>Rozdělení do 6 denních dávek.</a:t>
            </a:r>
          </a:p>
          <a:p>
            <a:r>
              <a:rPr lang="cs-CZ" sz="2200" dirty="0"/>
              <a:t>Množství sacharidů určuje lékař.</a:t>
            </a:r>
          </a:p>
          <a:p>
            <a:r>
              <a:rPr lang="cs-CZ" altLang="cs-CZ" sz="2200" dirty="0"/>
              <a:t>Třetinové rozdělení sacharidů.</a:t>
            </a:r>
          </a:p>
          <a:p>
            <a:r>
              <a:rPr lang="cs-CZ" altLang="cs-CZ" sz="2200" dirty="0"/>
              <a:t>Vylučuje se volný cukr a použitý na přípravu pokrmů.</a:t>
            </a:r>
          </a:p>
          <a:p>
            <a:r>
              <a:rPr lang="cs-CZ" altLang="cs-CZ" sz="2200" dirty="0"/>
              <a:t>Nižší dávka tuků.</a:t>
            </a:r>
          </a:p>
          <a:p>
            <a:r>
              <a:rPr lang="cs-CZ" altLang="cs-CZ" sz="2200" dirty="0"/>
              <a:t>Plnohodnotná, obsahující všechny složky.</a:t>
            </a:r>
          </a:p>
          <a:p>
            <a:r>
              <a:rPr lang="cs-CZ" altLang="cs-CZ" sz="2200" dirty="0"/>
              <a:t>Učíme zvykat si na nesladkou chuť.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5976594"/>
            <a:ext cx="10515600" cy="697583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u="sng" dirty="0"/>
              <a:t>Indikace:</a:t>
            </a:r>
            <a:r>
              <a:rPr lang="cs-CZ" altLang="cs-CZ" sz="2400" b="1" dirty="0"/>
              <a:t> </a:t>
            </a:r>
            <a:r>
              <a:rPr lang="cs-CZ" altLang="cs-CZ" sz="2400" dirty="0"/>
              <a:t>základní diabetická dieta, vhodná i pro pacienty s poruchou lipidového metabolismu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27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10 – NESLANÁ ŠETŘÍCÍ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70 g T, 320 g S, 90 mg vit. 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l"/>
            <a:r>
              <a:rPr lang="cs-CZ" b="1" dirty="0"/>
              <a:t>Sodík do 350 mg na den.</a:t>
            </a:r>
          </a:p>
          <a:p>
            <a:r>
              <a:rPr lang="cs-CZ" altLang="cs-CZ" dirty="0"/>
              <a:t>Vyloučení potravin obsahujících </a:t>
            </a:r>
            <a:r>
              <a:rPr lang="cs-CZ" altLang="cs-CZ" dirty="0" err="1"/>
              <a:t>NaCl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Omezení potravin s vyšším obsahem Na.</a:t>
            </a:r>
          </a:p>
          <a:p>
            <a:r>
              <a:rPr lang="cs-CZ" altLang="cs-CZ" dirty="0"/>
              <a:t>Zařazení potravin s vyšším obsahem K.</a:t>
            </a:r>
          </a:p>
          <a:p>
            <a:r>
              <a:rPr lang="cs-CZ" altLang="cs-CZ" dirty="0"/>
              <a:t>Zastírat neslanou chuť.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b="1" dirty="0"/>
              <a:t> </a:t>
            </a:r>
            <a:r>
              <a:rPr lang="cs-CZ" altLang="cs-CZ" dirty="0"/>
              <a:t>otoky, onemocnění srdce a cév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28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6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11 - VÝŽIVNÁ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12 000 </a:t>
            </a:r>
            <a:r>
              <a:rPr lang="cs-CZ" altLang="cs-CZ" b="1" dirty="0" err="1"/>
              <a:t>kJ</a:t>
            </a:r>
            <a:r>
              <a:rPr lang="cs-CZ" altLang="cs-CZ" b="1" dirty="0"/>
              <a:t>, 105 g B, 80 g T, 420 g S, 100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Strava pestrá, chutná, lehce stravitelná.</a:t>
            </a:r>
          </a:p>
          <a:p>
            <a:r>
              <a:rPr lang="cs-CZ" dirty="0"/>
              <a:t>Zařazujeme oblíbená jídla, 6 denních dávek.</a:t>
            </a:r>
          </a:p>
          <a:p>
            <a:r>
              <a:rPr lang="cs-CZ" altLang="cs-CZ" dirty="0"/>
              <a:t>Bohatší snídaně a přesnídávky, svačinu doplnit máslem.</a:t>
            </a:r>
          </a:p>
          <a:p>
            <a:r>
              <a:rPr lang="cs-CZ" altLang="cs-CZ" dirty="0"/>
              <a:t>Můžeme zařadit předkrm, moučník.</a:t>
            </a:r>
          </a:p>
          <a:p>
            <a:r>
              <a:rPr lang="cs-CZ" altLang="cs-CZ" dirty="0"/>
              <a:t>II. večeře – pečivo, ovoce.</a:t>
            </a:r>
          </a:p>
          <a:p>
            <a:r>
              <a:rPr lang="cs-CZ" altLang="cs-CZ" dirty="0"/>
              <a:t>Potraviny s vyšší energetickou hodnotou v malém objemu.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malnutrice, nádorová onemocnění, realimentace po těžších operacích a chronických infekcích (tuberkulóza, cystická fibróza), období  rekonvalescence, popáleniny, </a:t>
            </a:r>
            <a:r>
              <a:rPr lang="cs-CZ" dirty="0" err="1"/>
              <a:t>polytrauma</a:t>
            </a:r>
            <a:r>
              <a:rPr lang="cs-CZ" dirty="0"/>
              <a:t>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29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SzPct val="80000"/>
            </a:pPr>
            <a:r>
              <a:rPr lang="cs-CZ" b="1" u="sng" dirty="0"/>
              <a:t>Nutriční</a:t>
            </a:r>
            <a:r>
              <a:rPr lang="cs-CZ" dirty="0"/>
              <a:t> – pokrytí předpokládaných nutričních potřeb</a:t>
            </a:r>
          </a:p>
          <a:p>
            <a:pPr algn="just">
              <a:buSzPct val="80000"/>
            </a:pPr>
            <a:r>
              <a:rPr lang="cs-CZ" b="1" u="sng" dirty="0"/>
              <a:t>Výchovný</a:t>
            </a:r>
            <a:r>
              <a:rPr lang="cs-CZ" dirty="0"/>
              <a:t> – poučení o výběru potravin a přípravě stravy v domácím prostředí</a:t>
            </a:r>
          </a:p>
          <a:p>
            <a:pPr algn="just">
              <a:buSzPct val="80000"/>
            </a:pPr>
            <a:r>
              <a:rPr lang="cs-CZ" b="1" u="sng" dirty="0"/>
              <a:t>Psychologický</a:t>
            </a:r>
            <a:r>
              <a:rPr lang="cs-CZ" dirty="0"/>
              <a:t> – prostředník kontaktu s ošetřovatelským personálem a ostatními pacienty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12 – STRAVA BATOLAT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5500 </a:t>
            </a:r>
            <a:r>
              <a:rPr lang="cs-CZ" altLang="cs-CZ" b="1" dirty="0" err="1"/>
              <a:t>kJ</a:t>
            </a:r>
            <a:r>
              <a:rPr lang="cs-CZ" altLang="cs-CZ" b="1" dirty="0"/>
              <a:t>, 45 g B, 40 g T, 190 g S, 55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2472783"/>
            <a:ext cx="10515600" cy="2272190"/>
          </a:xfrm>
        </p:spPr>
        <p:txBody>
          <a:bodyPr/>
          <a:lstStyle/>
          <a:p>
            <a:r>
              <a:rPr lang="cs-CZ" altLang="cs-CZ" dirty="0"/>
              <a:t>Pestrá, jednoduché technologické úpravy.</a:t>
            </a:r>
          </a:p>
          <a:p>
            <a:r>
              <a:rPr lang="cs-CZ" altLang="cs-CZ" dirty="0"/>
              <a:t>Tvrdší součásti pomeleme.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4879910"/>
            <a:ext cx="10515600" cy="1794268"/>
          </a:xfrm>
        </p:spPr>
        <p:txBody>
          <a:bodyPr>
            <a:normAutofit/>
          </a:bodyPr>
          <a:lstStyle/>
          <a:p>
            <a:r>
              <a:rPr lang="cs-CZ" b="1" u="sng" dirty="0"/>
              <a:t>Indikace:</a:t>
            </a:r>
            <a:r>
              <a:rPr lang="cs-CZ" dirty="0"/>
              <a:t> strava batolat, vzhledem ke své konzistenci dieta využívána i pro starší děti po </a:t>
            </a:r>
            <a:r>
              <a:rPr lang="cs-CZ" dirty="0" err="1"/>
              <a:t>adenotomii</a:t>
            </a:r>
            <a:r>
              <a:rPr lang="cs-CZ" dirty="0"/>
              <a:t>, ošetření zubů, operacích dutiny ústní, těžkých stavů po úrazech, možná i pro seniory, ale s nutriční podporou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30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9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13 – STRAVA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70 g T, 330 g S, 80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altLang="cs-CZ" dirty="0"/>
              <a:t>Pestrá, s obsahem všech živin.</a:t>
            </a:r>
          </a:p>
          <a:p>
            <a:r>
              <a:rPr lang="cs-CZ" altLang="cs-CZ" dirty="0"/>
              <a:t>Nepřekořeňovat, nepřesolovat.</a:t>
            </a:r>
          </a:p>
          <a:p>
            <a:r>
              <a:rPr lang="cs-CZ" altLang="cs-CZ" dirty="0"/>
              <a:t>Učit jíst příborem.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u dětí bez dietního omezení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31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4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Dieta č. 14 – SPECIÁLNÍ DIETNÍ POSTUPY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altLang="cs-CZ" dirty="0"/>
              <a:t>Výběr pokrmů provádí nutriční terapeut spolu s pacientem dle jídelního lístku, zohledňuje doporučení lékaře a výživové potřeby pacienta.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dirty="0"/>
              <a:t> výběrová dieta u pacientů s malnutricí nebo s nutným individuálním přístupem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32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1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15 - VEGETARIÁNSKÁ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9 500 </a:t>
            </a:r>
            <a:r>
              <a:rPr lang="cs-CZ" altLang="cs-CZ" b="1" dirty="0" err="1"/>
              <a:t>kJ</a:t>
            </a:r>
            <a:r>
              <a:rPr lang="cs-CZ" altLang="cs-CZ" b="1" dirty="0"/>
              <a:t>, 80 g B, 70 g T, 320 g S, 90 mg vit. 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Odpovídá </a:t>
            </a:r>
            <a:r>
              <a:rPr lang="cs-CZ" dirty="0" err="1"/>
              <a:t>laktoovovegetariánské</a:t>
            </a:r>
            <a:r>
              <a:rPr lang="cs-CZ" dirty="0"/>
              <a:t> stravě.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altLang="cs-CZ" b="1" u="sng" dirty="0"/>
              <a:t>Indikace:</a:t>
            </a:r>
            <a:r>
              <a:rPr lang="cs-CZ" altLang="cs-CZ" dirty="0"/>
              <a:t> vhodná pro pacienty, kteří odmítají jíst maso a masné výrobky.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33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5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04335"/>
            <a:ext cx="9144000" cy="19074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DIETY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23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0S – ČAJOVÁ DIETA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1907174"/>
            <a:ext cx="10515600" cy="2787374"/>
          </a:xfrm>
        </p:spPr>
        <p:txBody>
          <a:bodyPr/>
          <a:lstStyle/>
          <a:p>
            <a:r>
              <a:rPr lang="cs-CZ" dirty="0"/>
              <a:t>Jde pouze o podávání čaje.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4911034"/>
            <a:ext cx="10515600" cy="1442301"/>
          </a:xfrm>
        </p:spPr>
        <p:txBody>
          <a:bodyPr/>
          <a:lstStyle/>
          <a:p>
            <a:r>
              <a:rPr lang="cs-CZ" b="1" u="sng" dirty="0"/>
              <a:t>Indikace:</a:t>
            </a:r>
            <a:r>
              <a:rPr lang="cs-CZ" b="1" dirty="0"/>
              <a:t> </a:t>
            </a:r>
            <a:r>
              <a:rPr lang="cs-CZ" dirty="0"/>
              <a:t>před operací a po operacích, při úplné parenterální nebo enterální výživě, při krátkodobém hladovění, pokud je pacient v dobrém stavu (např. při žlučové kolice apod.)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35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3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Dieta č. 4S – S PŘÍSNÝM OMEZENÍM TUKU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8 900 </a:t>
            </a:r>
            <a:r>
              <a:rPr lang="cs-CZ" b="1" dirty="0" err="1"/>
              <a:t>kJ</a:t>
            </a:r>
            <a:r>
              <a:rPr lang="cs-CZ" b="1" dirty="0"/>
              <a:t>, 400 g S, 25 g T, 60 g B, 60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Technologická úprava bez použití volného tuku, mléka, koření a nadýmavých potravin.</a:t>
            </a:r>
          </a:p>
          <a:p>
            <a:r>
              <a:rPr lang="cs-CZ" dirty="0"/>
              <a:t>Přidává se malé množství kuřecího masa (80 g)</a:t>
            </a:r>
          </a:p>
          <a:p>
            <a:r>
              <a:rPr lang="cs-CZ" dirty="0"/>
              <a:t>Neplnohodnotná, podává se krátkodobě.</a:t>
            </a:r>
          </a:p>
          <a:p>
            <a:r>
              <a:rPr lang="cs-CZ" dirty="0"/>
              <a:t>Nevhodná do domácího ošetření.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biliární potíže, pankreatitida, průjmy apod.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36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2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Dieta č. 9S – DIABETICKÁ ŠETŘÍCÍ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8 100 </a:t>
            </a:r>
            <a:r>
              <a:rPr lang="cs-CZ" b="1" dirty="0" err="1"/>
              <a:t>kJ</a:t>
            </a:r>
            <a:r>
              <a:rPr lang="cs-CZ" b="1" dirty="0"/>
              <a:t>, 250 g S,60 g T, 90 g B, 90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Dieta lehce stravitelná, nenadýmavá, nedráždivá, šetřící, s omezením tuků.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diabetes s poruchou trávení, s onemocněním jater, žlučníku, slinivky, po žloutence apod.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37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1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04335"/>
            <a:ext cx="9144000" cy="19074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STANDARDIZOVANÉ DIETY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33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BLP – BEZLEPKOVÁ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9 500 </a:t>
            </a:r>
            <a:r>
              <a:rPr lang="cs-CZ" b="1" dirty="0" err="1"/>
              <a:t>kJ</a:t>
            </a:r>
            <a:r>
              <a:rPr lang="cs-CZ" b="1" dirty="0"/>
              <a:t>, 320 g S, 70 g T, 80 g B, 90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2472783"/>
            <a:ext cx="10515600" cy="4201394"/>
          </a:xfrm>
        </p:spPr>
        <p:txBody>
          <a:bodyPr>
            <a:normAutofit/>
          </a:bodyPr>
          <a:lstStyle/>
          <a:p>
            <a:r>
              <a:rPr lang="cs-CZ" dirty="0"/>
              <a:t>Dieta je plnohodnotná, dlouhodobé podávání.</a:t>
            </a:r>
          </a:p>
          <a:p>
            <a:r>
              <a:rPr lang="cs-CZ" altLang="cs-CZ" dirty="0"/>
              <a:t>Potraviny z</a:t>
            </a:r>
            <a:r>
              <a:rPr lang="cs-CZ" altLang="cs-CZ" b="1" dirty="0"/>
              <a:t> pšenice</a:t>
            </a:r>
            <a:r>
              <a:rPr lang="cs-CZ" altLang="cs-CZ" dirty="0"/>
              <a:t> (včetně špaldy a </a:t>
            </a:r>
            <a:r>
              <a:rPr lang="cs-CZ" altLang="cs-CZ" dirty="0" err="1"/>
              <a:t>kamutu</a:t>
            </a:r>
            <a:r>
              <a:rPr lang="cs-CZ" altLang="cs-CZ" dirty="0"/>
              <a:t>),</a:t>
            </a:r>
            <a:r>
              <a:rPr lang="cs-CZ" altLang="cs-CZ" b="1" dirty="0"/>
              <a:t> žita</a:t>
            </a:r>
            <a:r>
              <a:rPr lang="cs-CZ" altLang="cs-CZ" dirty="0"/>
              <a:t>,</a:t>
            </a:r>
            <a:r>
              <a:rPr lang="cs-CZ" altLang="cs-CZ" b="1" dirty="0"/>
              <a:t> ječmene</a:t>
            </a:r>
            <a:r>
              <a:rPr lang="cs-CZ" altLang="cs-CZ" dirty="0"/>
              <a:t>, </a:t>
            </a:r>
            <a:r>
              <a:rPr lang="cs-CZ" altLang="cs-CZ" b="1" dirty="0"/>
              <a:t>ovsa</a:t>
            </a:r>
            <a:r>
              <a:rPr lang="cs-CZ" altLang="cs-CZ" dirty="0"/>
              <a:t> a veškeré výrobky a nápoje, které jmenované obiloviny obsahují nebo z nich byly vyrobené jsou zcela vyloučené.</a:t>
            </a:r>
          </a:p>
          <a:p>
            <a:r>
              <a:rPr lang="cs-CZ" altLang="cs-CZ" b="1" u="sng" dirty="0"/>
              <a:t>Potraviny, u kterých je nutné sledovat složení:</a:t>
            </a:r>
          </a:p>
          <a:p>
            <a:pPr lvl="1"/>
            <a:r>
              <a:rPr lang="cs-CZ" altLang="cs-CZ" dirty="0"/>
              <a:t>cukrovinky, plněné bonbony, čokolády, nugát, karamely, zmrzliny</a:t>
            </a:r>
          </a:p>
          <a:p>
            <a:pPr lvl="1"/>
            <a:r>
              <a:rPr lang="cs-CZ" altLang="cs-CZ" dirty="0"/>
              <a:t>müsli tyčinky a snídaňové cereálie</a:t>
            </a:r>
          </a:p>
          <a:p>
            <a:pPr lvl="1"/>
            <a:r>
              <a:rPr lang="cs-CZ" altLang="cs-CZ" dirty="0"/>
              <a:t>potraviny pro zvláštní výživu</a:t>
            </a:r>
          </a:p>
          <a:p>
            <a:pPr lvl="1"/>
            <a:r>
              <a:rPr lang="cs-CZ" altLang="cs-CZ" dirty="0"/>
              <a:t>kupované majonézy, tatarské a sójové omáčky, polévky v sáčku, instantní směsi na přípravu pokrmu, polotovary nebo hotové pokrmy, těsta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39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8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dirty="0"/>
              <a:t>Dokument, podle kterého se řídí příprava léčebné výživy v nemocnici.</a:t>
            </a:r>
          </a:p>
          <a:p>
            <a:pPr algn="just"/>
            <a:r>
              <a:rPr lang="cs-CZ" altLang="cs-CZ" dirty="0"/>
              <a:t>Určuje způsob označení diet a jejich nutriční složení.</a:t>
            </a:r>
          </a:p>
          <a:p>
            <a:pPr marL="0" indent="0" algn="just">
              <a:buNone/>
            </a:pPr>
            <a:endParaRPr lang="cs-CZ" altLang="cs-CZ" dirty="0"/>
          </a:p>
          <a:p>
            <a:pPr marL="0" indent="0" algn="just">
              <a:buNone/>
            </a:pPr>
            <a:r>
              <a:rPr lang="cs-CZ" altLang="cs-CZ" b="1" u="sng" dirty="0"/>
              <a:t>HISTORIE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1955 – Československý dietní systém (</a:t>
            </a:r>
            <a:r>
              <a:rPr lang="cs-CZ" altLang="cs-CZ" dirty="0" err="1"/>
              <a:t>Doberský</a:t>
            </a:r>
            <a:r>
              <a:rPr lang="cs-CZ" altLang="cs-CZ" dirty="0"/>
              <a:t> a kol.)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1968 – 2. přepracované a rozšířené vydání</a:t>
            </a:r>
          </a:p>
          <a:p>
            <a:pPr algn="just">
              <a:lnSpc>
                <a:spcPct val="80000"/>
              </a:lnSpc>
            </a:pPr>
            <a:r>
              <a:rPr lang="cs-CZ" altLang="cs-CZ" dirty="0"/>
              <a:t>1981 – nové mezinárodní jednotky (SI), nové vyjádření energetické hodnoty  kcal </a:t>
            </a:r>
            <a:r>
              <a:rPr lang="en-US" altLang="cs-CZ" dirty="0">
                <a:cs typeface="Tahoma" panose="020B0604030504040204" pitchFamily="34" charset="0"/>
                <a:sym typeface="Wingdings 3" panose="05040102010807070707" pitchFamily="18" charset="2"/>
              </a:rPr>
              <a:t></a:t>
            </a:r>
            <a:r>
              <a:rPr lang="cs-CZ" altLang="cs-CZ" dirty="0">
                <a:cs typeface="Tahoma" panose="020B0604030504040204" pitchFamily="34" charset="0"/>
              </a:rPr>
              <a:t> </a:t>
            </a:r>
            <a:r>
              <a:rPr lang="cs-CZ" altLang="cs-CZ" dirty="0" err="1">
                <a:cs typeface="Tahoma" panose="020B0604030504040204" pitchFamily="34" charset="0"/>
              </a:rPr>
              <a:t>kJ</a:t>
            </a:r>
            <a:r>
              <a:rPr lang="cs-CZ" altLang="cs-CZ" dirty="0">
                <a:cs typeface="Tahoma" panose="020B0604030504040204" pitchFamily="34" charset="0"/>
              </a:rPr>
              <a:t>	</a:t>
            </a:r>
          </a:p>
          <a:p>
            <a:pPr algn="just">
              <a:lnSpc>
                <a:spcPct val="80000"/>
              </a:lnSpc>
            </a:pPr>
            <a:r>
              <a:rPr lang="cs-CZ" altLang="cs-CZ" dirty="0">
                <a:cs typeface="Tahoma" panose="020B0604030504040204" pitchFamily="34" charset="0"/>
              </a:rPr>
              <a:t>1991 – změna označení diet a výživových dávek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4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0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BLP – BEZLEPKOVÁ DIETA</a:t>
            </a:r>
          </a:p>
        </p:txBody>
      </p:sp>
      <p:sp>
        <p:nvSpPr>
          <p:cNvPr id="4" name="Zástupný symbol pro obsah 4"/>
          <p:cNvSpPr>
            <a:spLocks noGrp="1"/>
          </p:cNvSpPr>
          <p:nvPr>
            <p:ph idx="4294967295"/>
          </p:nvPr>
        </p:nvSpPr>
        <p:spPr>
          <a:xfrm>
            <a:off x="838200" y="716437"/>
            <a:ext cx="10515600" cy="14140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při onemocněních tenkého střeva, při kterých </a:t>
            </a:r>
            <a:r>
              <a:rPr lang="cs-CZ" dirty="0" err="1"/>
              <a:t>enterocyty</a:t>
            </a:r>
            <a:r>
              <a:rPr lang="cs-CZ" dirty="0"/>
              <a:t> neprodukují </a:t>
            </a:r>
            <a:r>
              <a:rPr lang="cs-CZ" dirty="0" err="1"/>
              <a:t>peptidázu</a:t>
            </a:r>
            <a:r>
              <a:rPr lang="cs-CZ" dirty="0"/>
              <a:t>, která štěpí gliadin (</a:t>
            </a:r>
            <a:r>
              <a:rPr lang="cs-CZ" dirty="0" err="1"/>
              <a:t>celiakie</a:t>
            </a:r>
            <a:r>
              <a:rPr lang="cs-CZ" dirty="0"/>
              <a:t>, dermatitis </a:t>
            </a:r>
            <a:r>
              <a:rPr lang="cs-CZ" dirty="0" err="1"/>
              <a:t>herpetiformis</a:t>
            </a:r>
            <a:r>
              <a:rPr lang="cs-CZ" dirty="0"/>
              <a:t> </a:t>
            </a:r>
            <a:r>
              <a:rPr lang="cs-CZ" dirty="0" err="1"/>
              <a:t>Duhring</a:t>
            </a:r>
            <a:r>
              <a:rPr lang="cs-CZ" dirty="0"/>
              <a:t>)</a:t>
            </a:r>
          </a:p>
        </p:txBody>
      </p:sp>
      <p:sp>
        <p:nvSpPr>
          <p:cNvPr id="6" name="Zástupný symbol pro obsah 4"/>
          <p:cNvSpPr>
            <a:spLocks noGrp="1"/>
          </p:cNvSpPr>
          <p:nvPr>
            <p:ph idx="4294967295"/>
          </p:nvPr>
        </p:nvSpPr>
        <p:spPr>
          <a:xfrm>
            <a:off x="838200" y="2329993"/>
            <a:ext cx="10515600" cy="9788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Při </a:t>
            </a:r>
            <a:r>
              <a:rPr lang="cs-CZ" dirty="0" err="1">
                <a:solidFill>
                  <a:srgbClr val="FF0000"/>
                </a:solidFill>
              </a:rPr>
              <a:t>celiakii</a:t>
            </a:r>
            <a:r>
              <a:rPr lang="cs-CZ" dirty="0">
                <a:solidFill>
                  <a:srgbClr val="FF0000"/>
                </a:solidFill>
              </a:rPr>
              <a:t> je striktní dodržování diety jediný způsob, jak zabránit projevům nemoci!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40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0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 – BEZLAKTÓZOVÁ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9 000 </a:t>
            </a:r>
            <a:r>
              <a:rPr lang="cs-CZ" b="1" dirty="0" err="1"/>
              <a:t>kJ</a:t>
            </a:r>
            <a:r>
              <a:rPr lang="cs-CZ" b="1" dirty="0"/>
              <a:t>, 360 g S, 55 g T, 70 g B,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cs-CZ" dirty="0"/>
              <a:t>Strava připravená bez mléka mléčných výrobků.</a:t>
            </a:r>
          </a:p>
          <a:p>
            <a:r>
              <a:rPr lang="cs-CZ" dirty="0"/>
              <a:t>Bez ostrého koření s dietní úpravou při vaření, nenadýmavá, lehce stravitelná.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vrozený nedostatek laktázy v tenkém střevě, získaný nedostatek laktázy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41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9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 – DIETA PŘI AKUTNÍ PANKREATITIDĚ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33633"/>
          </a:xfrm>
        </p:spPr>
        <p:txBody>
          <a:bodyPr/>
          <a:lstStyle/>
          <a:p>
            <a:r>
              <a:rPr lang="cs-CZ" b="1" dirty="0"/>
              <a:t>I. den: 3 920 </a:t>
            </a:r>
            <a:r>
              <a:rPr lang="cs-CZ" b="1" dirty="0" err="1"/>
              <a:t>kJ</a:t>
            </a:r>
            <a:r>
              <a:rPr lang="cs-CZ" b="1" dirty="0"/>
              <a:t>, 180 g S, 8 g T, 28 g B, 0 mg vit. C</a:t>
            </a:r>
          </a:p>
          <a:p>
            <a:r>
              <a:rPr lang="cs-CZ" b="1" dirty="0"/>
              <a:t>II. den: 5 300 </a:t>
            </a:r>
            <a:r>
              <a:rPr lang="cs-CZ" b="1" dirty="0" err="1"/>
              <a:t>kJ</a:t>
            </a:r>
            <a:r>
              <a:rPr lang="cs-CZ" b="1" dirty="0"/>
              <a:t>, 260 g S, 10 g T, 36 g B, 10 mg vit. C</a:t>
            </a:r>
          </a:p>
          <a:p>
            <a:r>
              <a:rPr lang="cs-CZ" b="1" dirty="0"/>
              <a:t>III. den: 6 330 </a:t>
            </a:r>
            <a:r>
              <a:rPr lang="cs-CZ" b="1" dirty="0" err="1"/>
              <a:t>kJ</a:t>
            </a:r>
            <a:r>
              <a:rPr lang="cs-CZ" b="1" dirty="0"/>
              <a:t>, 320 g S, 10 g T, 37 g B, 20 mg vit. C</a:t>
            </a:r>
          </a:p>
          <a:p>
            <a:r>
              <a:rPr lang="cs-CZ" b="1" dirty="0"/>
              <a:t>IV. den: 6 900 </a:t>
            </a:r>
            <a:r>
              <a:rPr lang="cs-CZ" b="1" dirty="0" err="1"/>
              <a:t>kJ</a:t>
            </a:r>
            <a:r>
              <a:rPr lang="cs-CZ" b="1" dirty="0"/>
              <a:t>, 320 g S, 25 g T, 50 g B, 30 mg vit. 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4091233"/>
            <a:ext cx="10515600" cy="1885360"/>
          </a:xfrm>
        </p:spPr>
        <p:txBody>
          <a:bodyPr/>
          <a:lstStyle/>
          <a:p>
            <a:r>
              <a:rPr lang="cs-CZ" dirty="0"/>
              <a:t>Pevný rozpis, který umožňuje pozvolný přechod na perorální příjem.</a:t>
            </a:r>
          </a:p>
          <a:p>
            <a:r>
              <a:rPr lang="cs-CZ" dirty="0"/>
              <a:t>Po I. – IV. Dnu diety se přechází přes dietu 4S na dietu 4.</a:t>
            </a:r>
          </a:p>
          <a:p>
            <a:r>
              <a:rPr lang="cs-CZ" dirty="0"/>
              <a:t>Dieta je neplnohodnotná.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6108569"/>
            <a:ext cx="10515600" cy="565608"/>
          </a:xfrm>
        </p:spPr>
        <p:txBody>
          <a:bodyPr/>
          <a:lstStyle/>
          <a:p>
            <a:r>
              <a:rPr lang="cs-CZ" b="1" u="sng" dirty="0"/>
              <a:t>Indikace:</a:t>
            </a:r>
            <a:r>
              <a:rPr lang="cs-CZ" b="1" dirty="0"/>
              <a:t> </a:t>
            </a:r>
            <a:r>
              <a:rPr lang="cs-CZ" dirty="0"/>
              <a:t>rozjídání po akutní pankreatitidě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42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 – DIALYZAČNÍ DIETA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>
          <a:xfrm>
            <a:off x="838200" y="1828800"/>
            <a:ext cx="10515600" cy="413836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Dieta se zvýšeným obsahem plnohodnotných bílkovin, s omezením draslíku, fosforu a soli.</a:t>
            </a:r>
          </a:p>
          <a:p>
            <a:pPr lvl="1"/>
            <a:r>
              <a:rPr lang="cs-CZ" dirty="0"/>
              <a:t>obsah fosforu do 1 000 mg/den</a:t>
            </a:r>
          </a:p>
          <a:p>
            <a:pPr lvl="1"/>
            <a:r>
              <a:rPr lang="cs-CZ" dirty="0"/>
              <a:t>obsah draslíku 1 200–1 800 mg/den</a:t>
            </a:r>
          </a:p>
          <a:p>
            <a:r>
              <a:rPr lang="cs-CZ" dirty="0"/>
              <a:t>Má druhou večeři.</a:t>
            </a:r>
          </a:p>
          <a:p>
            <a:r>
              <a:rPr lang="cs-CZ" dirty="0"/>
              <a:t>Technologická úprava je specifická, vedoucí ke snížení draslíku: louhování, namáčení, krájení na malé kousky, slívání během vaření.</a:t>
            </a:r>
          </a:p>
          <a:p>
            <a:r>
              <a:rPr lang="cs-CZ" dirty="0"/>
              <a:t>Dieta je plnohodnotná, vhodná pro dialyzované diabetiky.</a:t>
            </a:r>
          </a:p>
          <a:p>
            <a:r>
              <a:rPr lang="cs-CZ" dirty="0"/>
              <a:t>Vhodná do domácího ošetření.</a:t>
            </a:r>
          </a:p>
          <a:p>
            <a:r>
              <a:rPr lang="cs-CZ" dirty="0"/>
              <a:t>Složení je 1,5 g B /kg a 150 </a:t>
            </a:r>
            <a:r>
              <a:rPr lang="cs-CZ" dirty="0" err="1"/>
              <a:t>kJ</a:t>
            </a:r>
            <a:r>
              <a:rPr lang="cs-CZ" dirty="0"/>
              <a:t>/kg.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4"/>
          </p:nvPr>
        </p:nvSpPr>
        <p:spPr>
          <a:xfrm>
            <a:off x="838200" y="6108569"/>
            <a:ext cx="10515600" cy="565608"/>
          </a:xfrm>
        </p:spPr>
        <p:txBody>
          <a:bodyPr/>
          <a:lstStyle/>
          <a:p>
            <a:r>
              <a:rPr lang="cs-CZ" b="1" u="sng" dirty="0"/>
              <a:t>Indikace:</a:t>
            </a:r>
            <a:r>
              <a:rPr lang="cs-CZ" dirty="0"/>
              <a:t> určená pacientům zařazeným do dialyzačního programu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43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8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 – DIALYZAČNÍ DIETA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76442"/>
              </p:ext>
            </p:extLst>
          </p:nvPr>
        </p:nvGraphicFramePr>
        <p:xfrm>
          <a:off x="838200" y="1180846"/>
          <a:ext cx="10515600" cy="509803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02776">
                  <a:extLst>
                    <a:ext uri="{9D8B030D-6E8A-4147-A177-3AD203B41FA5}">
                      <a16:colId xmlns:a16="http://schemas.microsoft.com/office/drawing/2014/main" val="3870872461"/>
                    </a:ext>
                  </a:extLst>
                </a:gridCol>
                <a:gridCol w="2102776">
                  <a:extLst>
                    <a:ext uri="{9D8B030D-6E8A-4147-A177-3AD203B41FA5}">
                      <a16:colId xmlns:a16="http://schemas.microsoft.com/office/drawing/2014/main" val="3792168111"/>
                    </a:ext>
                  </a:extLst>
                </a:gridCol>
                <a:gridCol w="2102776">
                  <a:extLst>
                    <a:ext uri="{9D8B030D-6E8A-4147-A177-3AD203B41FA5}">
                      <a16:colId xmlns:a16="http://schemas.microsoft.com/office/drawing/2014/main" val="3542143120"/>
                    </a:ext>
                  </a:extLst>
                </a:gridCol>
                <a:gridCol w="2103636">
                  <a:extLst>
                    <a:ext uri="{9D8B030D-6E8A-4147-A177-3AD203B41FA5}">
                      <a16:colId xmlns:a16="http://schemas.microsoft.com/office/drawing/2014/main" val="2348520783"/>
                    </a:ext>
                  </a:extLst>
                </a:gridCol>
                <a:gridCol w="2103636">
                  <a:extLst>
                    <a:ext uri="{9D8B030D-6E8A-4147-A177-3AD203B41FA5}">
                      <a16:colId xmlns:a16="http://schemas.microsoft.com/office/drawing/2014/main" val="1934501056"/>
                    </a:ext>
                  </a:extLst>
                </a:gridCol>
              </a:tblGrid>
              <a:tr h="111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Čaj, chléb, máslo, lučina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Rohlík, máslo, jablko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z vaječné jíšky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Dušený králík s mrkví,</a:t>
                      </a:r>
                      <a:r>
                        <a:rPr lang="cs-CZ" sz="2000" b="0" baseline="0" dirty="0">
                          <a:effectLst/>
                        </a:rPr>
                        <a:t> vařené brambory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Ovocný jogurt, rohlík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Masové rizoto,</a:t>
                      </a:r>
                      <a:r>
                        <a:rPr lang="cs-CZ" sz="2000" b="0" baseline="0" dirty="0">
                          <a:effectLst/>
                        </a:rPr>
                        <a:t> okurkový salát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21451"/>
                  </a:ext>
                </a:extLst>
              </a:tr>
              <a:tr h="149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rohlíky, flora, vejce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Rohlík, máslo, červená paprika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 cibulová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Kuřecí</a:t>
                      </a:r>
                      <a:r>
                        <a:rPr lang="cs-CZ" sz="2000" b="0" baseline="0" dirty="0">
                          <a:effectLst/>
                        </a:rPr>
                        <a:t> prsa na pórku, těstoviny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Mléko, houska, med,</a:t>
                      </a:r>
                      <a:r>
                        <a:rPr lang="cs-CZ" sz="2000" b="0" baseline="0" dirty="0">
                          <a:effectLst/>
                        </a:rPr>
                        <a:t> máslo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Vepřový přírodní řízek, brambory, restovaná</a:t>
                      </a:r>
                      <a:r>
                        <a:rPr lang="cs-CZ" sz="2000" b="0" baseline="0" dirty="0">
                          <a:effectLst/>
                        </a:rPr>
                        <a:t> zelená fazolka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33441"/>
                  </a:ext>
                </a:extLst>
              </a:tr>
              <a:tr h="187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Čaj, chléb, máslo, šunka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Chléb, sýr, jablko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Polévka</a:t>
                      </a:r>
                      <a:r>
                        <a:rPr lang="cs-CZ" sz="2000" b="0" baseline="0" dirty="0">
                          <a:effectLst/>
                        </a:rPr>
                        <a:t> hovězí s nudlemi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baseline="0" dirty="0">
                          <a:effectLst/>
                        </a:rPr>
                        <a:t>Hovězí svíčková, knedlík houskový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Bílá káva, houska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Tvarohová</a:t>
                      </a:r>
                      <a:r>
                        <a:rPr lang="cs-CZ" sz="2000" b="0" baseline="0" dirty="0">
                          <a:effectLst/>
                        </a:rPr>
                        <a:t> pomazánka s pažitkou, chléb, ledový salát</a:t>
                      </a:r>
                      <a:endParaRPr lang="cs-CZ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78832"/>
                  </a:ext>
                </a:extLst>
              </a:tr>
            </a:tbl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44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209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37402" y="4025245"/>
            <a:ext cx="5885467" cy="270549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3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Dietu ordinuje lékař (PROZATÍM) – </a:t>
            </a:r>
            <a:r>
              <a:rPr lang="cs-CZ" altLang="cs-CZ" dirty="0"/>
              <a:t>denně předepisuje do dokumentace (</a:t>
            </a:r>
            <a:r>
              <a:rPr lang="cs-CZ" altLang="cs-CZ" dirty="0" err="1"/>
              <a:t>teplotky</a:t>
            </a:r>
            <a:r>
              <a:rPr lang="cs-CZ" altLang="cs-CZ" dirty="0"/>
              <a:t>) pacienta</a:t>
            </a:r>
          </a:p>
          <a:p>
            <a:pPr algn="just"/>
            <a:r>
              <a:rPr lang="cs-CZ" altLang="cs-CZ" dirty="0"/>
              <a:t>Příprava – centralizovaná – ve SP</a:t>
            </a:r>
          </a:p>
          <a:p>
            <a:pPr algn="just"/>
            <a:r>
              <a:rPr lang="cs-CZ" altLang="cs-CZ" dirty="0"/>
              <a:t>Transport na oddělení – </a:t>
            </a:r>
            <a:r>
              <a:rPr lang="cs-CZ" altLang="cs-CZ" dirty="0" err="1"/>
              <a:t>termosovým</a:t>
            </a:r>
            <a:r>
              <a:rPr lang="cs-CZ" altLang="cs-CZ" dirty="0"/>
              <a:t> nebo tabletovým systémem</a:t>
            </a:r>
          </a:p>
        </p:txBody>
      </p:sp>
      <p:pic>
        <p:nvPicPr>
          <p:cNvPr id="1026" name="Picture 2" descr="VÃ½sledek obrÃ¡zku pro tabletovÃ½ systÃ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09" y="2721408"/>
            <a:ext cx="3344083" cy="3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459" y="3415677"/>
            <a:ext cx="4327901" cy="327344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5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36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denních dávek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Snídaně		25 % </a:t>
            </a:r>
          </a:p>
          <a:p>
            <a:r>
              <a:rPr lang="cs-CZ" dirty="0"/>
              <a:t>Přesnídávka	10 %</a:t>
            </a:r>
          </a:p>
          <a:p>
            <a:r>
              <a:rPr lang="cs-CZ" dirty="0"/>
              <a:t>Oběd		30–35 %</a:t>
            </a:r>
          </a:p>
          <a:p>
            <a:r>
              <a:rPr lang="cs-CZ" dirty="0"/>
              <a:t>Svačina		10 %</a:t>
            </a:r>
          </a:p>
          <a:p>
            <a:r>
              <a:rPr lang="cs-CZ" dirty="0"/>
              <a:t>Večeře		20–25 %</a:t>
            </a:r>
          </a:p>
          <a:p>
            <a:r>
              <a:rPr lang="cs-CZ" dirty="0"/>
              <a:t>II. Večeře – u diabetiků, u pacientů se zvýšenými energetickými potřebami – </a:t>
            </a:r>
            <a:r>
              <a:rPr lang="cs-CZ" dirty="0" err="1"/>
              <a:t>polytrauma</a:t>
            </a:r>
            <a:r>
              <a:rPr lang="cs-CZ" dirty="0"/>
              <a:t>, hojení ran, malnutrice apod.</a:t>
            </a:r>
          </a:p>
          <a:p>
            <a:r>
              <a:rPr lang="cs-CZ" dirty="0"/>
              <a:t>Doba výdeje stanovena (intervaly mezi jídly!!)</a:t>
            </a:r>
          </a:p>
          <a:p>
            <a:r>
              <a:rPr lang="cs-CZ" dirty="0"/>
              <a:t>Pitný režim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6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67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diet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diety</a:t>
            </a:r>
          </a:p>
          <a:p>
            <a:r>
              <a:rPr lang="cs-CZ" dirty="0"/>
              <a:t>SPECIÁLNÍ diety</a:t>
            </a:r>
          </a:p>
          <a:p>
            <a:r>
              <a:rPr lang="cs-CZ" dirty="0"/>
              <a:t>STANDARDIZOVANÉ diety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7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90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0 – tekutá</a:t>
            </a:r>
          </a:p>
          <a:p>
            <a:r>
              <a:rPr lang="cs-CZ" dirty="0"/>
              <a:t>1 – kašovitá</a:t>
            </a:r>
          </a:p>
          <a:p>
            <a:r>
              <a:rPr lang="cs-CZ" dirty="0"/>
              <a:t>2 – šetřící</a:t>
            </a:r>
          </a:p>
          <a:p>
            <a:r>
              <a:rPr lang="cs-CZ" dirty="0"/>
              <a:t>3 – racionální</a:t>
            </a:r>
          </a:p>
          <a:p>
            <a:r>
              <a:rPr lang="cs-CZ" dirty="0"/>
              <a:t>4 – s omezením tuků</a:t>
            </a:r>
          </a:p>
          <a:p>
            <a:r>
              <a:rPr lang="cs-CZ" dirty="0"/>
              <a:t>5 – s omezením zbytků</a:t>
            </a:r>
          </a:p>
          <a:p>
            <a:r>
              <a:rPr lang="cs-CZ" dirty="0"/>
              <a:t>6 – s omezením proteinů</a:t>
            </a:r>
          </a:p>
          <a:p>
            <a:r>
              <a:rPr lang="cs-CZ" dirty="0"/>
              <a:t>8 – redukční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9 – diabetická</a:t>
            </a:r>
          </a:p>
          <a:p>
            <a:r>
              <a:rPr lang="cs-CZ" dirty="0"/>
              <a:t>10 – neslaná šetřící</a:t>
            </a:r>
          </a:p>
          <a:p>
            <a:r>
              <a:rPr lang="cs-CZ" dirty="0"/>
              <a:t>11 – výživná</a:t>
            </a:r>
          </a:p>
          <a:p>
            <a:r>
              <a:rPr lang="cs-CZ" dirty="0"/>
              <a:t>12 – strava batolat</a:t>
            </a:r>
          </a:p>
          <a:p>
            <a:r>
              <a:rPr lang="cs-CZ" dirty="0"/>
              <a:t>13 – strava dětí</a:t>
            </a:r>
          </a:p>
          <a:p>
            <a:r>
              <a:rPr lang="cs-CZ" dirty="0"/>
              <a:t>14 – speciální dietní postupy</a:t>
            </a:r>
          </a:p>
          <a:p>
            <a:r>
              <a:rPr lang="cs-CZ" dirty="0"/>
              <a:t>15 – vegetariánská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8</a:t>
            </a:fld>
            <a:r>
              <a:rPr lang="cs-CZ"/>
              <a:t>/42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13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diety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80000"/>
              <a:buNone/>
            </a:pPr>
            <a:r>
              <a:rPr lang="cs-CZ" dirty="0"/>
              <a:t>0S – čajová dieta</a:t>
            </a:r>
          </a:p>
          <a:p>
            <a:pPr marL="0" indent="0">
              <a:buSzPct val="80000"/>
              <a:buNone/>
            </a:pPr>
            <a:r>
              <a:rPr lang="cs-CZ" dirty="0"/>
              <a:t>4S – s přísným omezením tuku</a:t>
            </a:r>
          </a:p>
          <a:p>
            <a:pPr marL="0" indent="0">
              <a:buSzPct val="80000"/>
              <a:buNone/>
            </a:pPr>
            <a:r>
              <a:rPr lang="cs-CZ" dirty="0"/>
              <a:t>9S – diabetická šetřící</a:t>
            </a:r>
          </a:p>
          <a:p>
            <a:pPr>
              <a:buNone/>
              <a:defRPr/>
            </a:pPr>
            <a:r>
              <a:rPr lang="cs-CZ" altLang="cs-CZ" dirty="0"/>
              <a:t>9/4S – diabetická s přísným omezením tuků</a:t>
            </a:r>
          </a:p>
          <a:p>
            <a:pPr>
              <a:buNone/>
              <a:defRPr/>
            </a:pPr>
            <a:r>
              <a:rPr lang="cs-CZ" altLang="cs-CZ" dirty="0"/>
              <a:t>12A – strava batolat (do 1 roku)</a:t>
            </a:r>
          </a:p>
          <a:p>
            <a:pPr>
              <a:buNone/>
              <a:defRPr/>
            </a:pPr>
            <a:r>
              <a:rPr lang="cs-CZ" altLang="cs-CZ" dirty="0"/>
              <a:t>3G – základní geriatrická </a:t>
            </a:r>
          </a:p>
          <a:p>
            <a:pPr>
              <a:buNone/>
              <a:defRPr/>
            </a:pPr>
            <a:r>
              <a:rPr lang="cs-CZ" altLang="cs-CZ" dirty="0"/>
              <a:t>KVM – dieta při vyšetření na kyselinu </a:t>
            </a:r>
            <a:r>
              <a:rPr lang="cs-CZ" altLang="cs-CZ" dirty="0" err="1"/>
              <a:t>vanilmandlovou</a:t>
            </a:r>
            <a:endParaRPr lang="cs-CZ" altLang="cs-CZ" dirty="0"/>
          </a:p>
          <a:p>
            <a:pPr marL="0" indent="0">
              <a:buSzPct val="80000"/>
              <a:buNone/>
            </a:pPr>
            <a:endParaRPr lang="cs-CZ" dirty="0"/>
          </a:p>
          <a:p>
            <a:pPr marL="0" indent="0">
              <a:buSzPct val="80000"/>
              <a:buNone/>
            </a:pPr>
            <a:endParaRPr lang="cs-CZ" dirty="0"/>
          </a:p>
          <a:p>
            <a:pPr marL="0" indent="0">
              <a:buSzPct val="80000"/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504F-8375-4A3E-A1F6-EE515FE37B84}" type="slidenum">
              <a:rPr lang="cs-CZ" smtClean="0"/>
              <a:pPr/>
              <a:t>9</a:t>
            </a:fld>
            <a:r>
              <a:rPr lang="cs-CZ"/>
              <a:t>/44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699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 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2638</Words>
  <Application>Microsoft Office PowerPoint</Application>
  <PresentationFormat>Širokoúhlá obrazovka</PresentationFormat>
  <Paragraphs>374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Franklin Gothic Medium</vt:lpstr>
      <vt:lpstr>Palatino Linotype</vt:lpstr>
      <vt:lpstr>Tahoma</vt:lpstr>
      <vt:lpstr>Times New Roman</vt:lpstr>
      <vt:lpstr>Wingdings 3</vt:lpstr>
      <vt:lpstr>Motiv Office</vt:lpstr>
      <vt:lpstr>ZÁKLADY DIETNÍHO SYSTÉMU</vt:lpstr>
      <vt:lpstr>Co je to DIETA?</vt:lpstr>
      <vt:lpstr>Význam diety</vt:lpstr>
      <vt:lpstr>Dietní systém</vt:lpstr>
      <vt:lpstr>Dietní systém</vt:lpstr>
      <vt:lpstr>Rozdělení denních dávek</vt:lpstr>
      <vt:lpstr>Rozdělení diet</vt:lpstr>
      <vt:lpstr>Základní diety</vt:lpstr>
      <vt:lpstr>Speciální diety</vt:lpstr>
      <vt:lpstr>Standardizované diety</vt:lpstr>
      <vt:lpstr>Kombinace diet</vt:lpstr>
      <vt:lpstr>Kombinace diet</vt:lpstr>
      <vt:lpstr>Zkratky</vt:lpstr>
      <vt:lpstr>ZÁKLADNÍ DIETY</vt:lpstr>
      <vt:lpstr>Dieta č. 0 – TEKUTÁ</vt:lpstr>
      <vt:lpstr>Dieta č. 1 – KAŠOVITÁ</vt:lpstr>
      <vt:lpstr>Dieta č. 1 – KAŠOVITÁ</vt:lpstr>
      <vt:lpstr>Dieta č. 2 – ŠETŘÍCÍ</vt:lpstr>
      <vt:lpstr>Dieta č. 2 – ŠETŘÍCÍ</vt:lpstr>
      <vt:lpstr>Dieta č. 3 – ZÁKLADNÍ</vt:lpstr>
      <vt:lpstr>Dieta č. 3 – ZÁKLADNÍ</vt:lpstr>
      <vt:lpstr>Dieta č. 4 – S OMEZENÍM TUKU</vt:lpstr>
      <vt:lpstr>Dieta č. 4 – S OMEZENÍM TUKŮ</vt:lpstr>
      <vt:lpstr>Dieta č. 5 – S OMEZENÍM ZBYTŮ</vt:lpstr>
      <vt:lpstr>Dieta č. 6 – S OMEZENÍM PROTEINŮ</vt:lpstr>
      <vt:lpstr>Dieta č. 8 – REDUKČNÍ</vt:lpstr>
      <vt:lpstr>Dieta č. 9 – DIABETICKÁ</vt:lpstr>
      <vt:lpstr>Dieta č. 10 – NESLANÁ ŠETŘÍCÍ</vt:lpstr>
      <vt:lpstr>Dieta č. 11 - VÝŽIVNÁ</vt:lpstr>
      <vt:lpstr>Dieta č. 12 – STRAVA BATOLAT</vt:lpstr>
      <vt:lpstr>Dieta č. 13 – STRAVA DĚTÍ</vt:lpstr>
      <vt:lpstr>Dieta č. 14 – SPECIÁLNÍ DIETNÍ POSTUPY</vt:lpstr>
      <vt:lpstr>Dieta č. 15 - VEGETARIÁNSKÁ</vt:lpstr>
      <vt:lpstr>SPECIÁLNÍ DIETY</vt:lpstr>
      <vt:lpstr>Dieta č. 0S – ČAJOVÁ DIETA</vt:lpstr>
      <vt:lpstr>Dieta č. 4S – S PŘÍSNÝM OMEZENÍM TUKU</vt:lpstr>
      <vt:lpstr>Dieta č. 9S – DIABETICKÁ ŠETŘÍCÍ</vt:lpstr>
      <vt:lpstr>STANDARDIZOVANÉ DIETY</vt:lpstr>
      <vt:lpstr>BLP – BEZLEPKOVÁ DIETA</vt:lpstr>
      <vt:lpstr>BLP – BEZLEPKOVÁ DIETA</vt:lpstr>
      <vt:lpstr>BL – BEZLAKTÓZOVÁ DIETA</vt:lpstr>
      <vt:lpstr>P – DIETA PŘI AKUTNÍ PANKREATITIDĚ</vt:lpstr>
      <vt:lpstr>DD – DIALYZAČNÍ DIETA</vt:lpstr>
      <vt:lpstr>DD – DIALYZAČNÍ DIETA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DIETNÍHO SYSTÉMU</dc:title>
  <dc:creator>Filip Martiník</dc:creator>
  <cp:lastModifiedBy>Filip Martiník</cp:lastModifiedBy>
  <cp:revision>22</cp:revision>
  <dcterms:created xsi:type="dcterms:W3CDTF">2018-09-20T08:00:14Z</dcterms:created>
  <dcterms:modified xsi:type="dcterms:W3CDTF">2018-10-08T09:15:04Z</dcterms:modified>
</cp:coreProperties>
</file>