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30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2" r:id="rId23"/>
    <p:sldId id="284" r:id="rId24"/>
    <p:sldId id="285" r:id="rId25"/>
    <p:sldId id="307" r:id="rId26"/>
    <p:sldId id="308" r:id="rId27"/>
    <p:sldId id="281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8" r:id="rId38"/>
    <p:sldId id="299" r:id="rId39"/>
    <p:sldId id="300" r:id="rId40"/>
    <p:sldId id="305" r:id="rId41"/>
  </p:sldIdLst>
  <p:sldSz cx="12192000" cy="6858000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5768" autoAdjust="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B352E403-091A-45A1-943C-D94386C98E65}"/>
    <pc:docChg chg="modSld">
      <pc:chgData name="Denisa Macková" userId="79c3ad72-3379-40f8-b15a-8512db7b141e" providerId="ADAL" clId="{B352E403-091A-45A1-943C-D94386C98E65}" dt="2023-09-12T09:53:15.105" v="60" actId="20577"/>
      <pc:docMkLst>
        <pc:docMk/>
      </pc:docMkLst>
      <pc:sldChg chg="modSp mod">
        <pc:chgData name="Denisa Macková" userId="79c3ad72-3379-40f8-b15a-8512db7b141e" providerId="ADAL" clId="{B352E403-091A-45A1-943C-D94386C98E65}" dt="2023-09-12T09:53:15.105" v="60" actId="20577"/>
        <pc:sldMkLst>
          <pc:docMk/>
          <pc:sldMk cId="206204955" sldId="257"/>
        </pc:sldMkLst>
        <pc:spChg chg="mod">
          <ac:chgData name="Denisa Macková" userId="79c3ad72-3379-40f8-b15a-8512db7b141e" providerId="ADAL" clId="{B352E403-091A-45A1-943C-D94386C98E65}" dt="2023-09-12T09:53:15.105" v="60" actId="20577"/>
          <ac:spMkLst>
            <pc:docMk/>
            <pc:sldMk cId="206204955" sldId="257"/>
            <ac:spMk id="5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ubity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hyperlink" Target="http://www.epuap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6902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7763B8-AFD9-4938-B9DA-1C5C0298E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8C49C4-6CF9-41D4-AE9D-1B396836A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B72DC0-21CD-4C46-A4C7-7CA1568D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A10BAF-FB0E-41AF-BF8B-0CAC560C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mělké, povrchní dýchání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stagnace hlenu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hypostatická pneumonie </a:t>
            </a:r>
            <a:r>
              <a:rPr lang="cs-CZ" altLang="cs-CZ" dirty="0"/>
              <a:t>(důsledek stagnace hlenu)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atelaktáza</a:t>
            </a:r>
            <a:r>
              <a:rPr lang="cs-CZ" altLang="cs-CZ" dirty="0"/>
              <a:t> – poloha vleže omezuje pohyb hrudníku a bránice → snižuje se vitální kapacita plic → možnost kolapsu plicních sklípků → hromadění sekretu → rozvoj infekce</a:t>
            </a:r>
          </a:p>
          <a:p>
            <a:r>
              <a:rPr lang="cs-CZ" altLang="cs-CZ" dirty="0"/>
              <a:t>prevence: dechová gymnastika nácvik prohloubeného dýchání, polohové drenáže, poklepové masáže, </a:t>
            </a:r>
            <a:r>
              <a:rPr lang="cs-CZ" altLang="cs-CZ" dirty="0" err="1"/>
              <a:t>Fowlerova</a:t>
            </a:r>
            <a:r>
              <a:rPr lang="cs-CZ" altLang="cs-CZ" dirty="0"/>
              <a:t> poloha, nácvik odkašlávání, péče o mikroklima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61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5E3E55-32F0-4F8A-9C10-586B2A717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15C7FB-BAC5-475B-B2C6-D58AD1D7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52DC6-8CE5-40A6-A364-B6DA451B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Trávící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22819D-97D4-4015-A16D-DEC7EB0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zpomalení peristaltiky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zácpa – </a:t>
            </a:r>
            <a:r>
              <a:rPr lang="cs-CZ" altLang="cs-CZ" dirty="0"/>
              <a:t>snížená motilita střev, ochabnutí břišních svalů, nepřirozená poloha při defekaci, nedostatek soukromí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paradoxní průjem </a:t>
            </a:r>
            <a:r>
              <a:rPr lang="cs-CZ" altLang="cs-CZ" dirty="0"/>
              <a:t>(zatvrdlá stolice = </a:t>
            </a:r>
            <a:r>
              <a:rPr lang="cs-CZ" altLang="cs-CZ" dirty="0" err="1"/>
              <a:t>skybala</a:t>
            </a:r>
            <a:r>
              <a:rPr lang="cs-CZ" altLang="cs-CZ" dirty="0"/>
              <a:t>, tekutá část je obtéká)</a:t>
            </a:r>
          </a:p>
          <a:p>
            <a:r>
              <a:rPr lang="cs-CZ" altLang="cs-CZ" dirty="0"/>
              <a:t>prevence: dostatek tekutin, vláknina ve stravě, zvýšený pohyb břišní stěny (abdominální dýchání), intimita a vhodná poloha při defekaci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40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3F1669-A940-424F-B12F-1EC5A5D4B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D202D9-227C-4998-BF9B-6A437E8F7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C31C8C-5F62-40C5-83FC-2AE5A43E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Vylučovací systém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AC5C2B-A35B-4C98-868E-2E470D38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84914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zvýšené množství moči </a:t>
            </a:r>
            <a:r>
              <a:rPr lang="cs-CZ" altLang="cs-CZ" dirty="0"/>
              <a:t>s vylučováním sodíku, postupně snížení tvorby, moč koncentrovanější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vlivem gravitace se moč hromadí v ledvinách a močovém měchýři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cs-CZ" altLang="cs-CZ" dirty="0"/>
              <a:t>   = </a:t>
            </a:r>
            <a:r>
              <a:rPr lang="cs-CZ" altLang="cs-CZ" dirty="0" err="1">
                <a:solidFill>
                  <a:srgbClr val="0000DC"/>
                </a:solidFill>
              </a:rPr>
              <a:t>stáza</a:t>
            </a:r>
            <a:r>
              <a:rPr lang="cs-CZ" altLang="cs-CZ" dirty="0">
                <a:solidFill>
                  <a:srgbClr val="0000DC"/>
                </a:solidFill>
              </a:rPr>
              <a:t> moči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ledvinové kameny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v důsledku </a:t>
            </a:r>
            <a:r>
              <a:rPr lang="cs-CZ" altLang="cs-CZ" dirty="0" err="1"/>
              <a:t>stázy</a:t>
            </a:r>
            <a:r>
              <a:rPr lang="cs-CZ" altLang="cs-CZ" dirty="0"/>
              <a:t> alkalické moči a zvýšeného množství Ca a P v moči (odbourávání z kostí)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inkontinence</a:t>
            </a:r>
            <a:r>
              <a:rPr lang="cs-CZ" altLang="cs-CZ" dirty="0"/>
              <a:t> – následek nedostatečného svalového napětí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   = oslabení </a:t>
            </a:r>
            <a:r>
              <a:rPr lang="cs-CZ" altLang="cs-CZ" dirty="0" err="1"/>
              <a:t>musculus</a:t>
            </a:r>
            <a:r>
              <a:rPr lang="cs-CZ" altLang="cs-CZ" dirty="0"/>
              <a:t> </a:t>
            </a:r>
            <a:r>
              <a:rPr lang="cs-CZ" altLang="cs-CZ" dirty="0" err="1"/>
              <a:t>detrusor</a:t>
            </a: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0000D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97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infekce </a:t>
            </a:r>
            <a:r>
              <a:rPr lang="cs-CZ" altLang="cs-CZ" dirty="0"/>
              <a:t>z nedostatečné hygieny, ascendentní infekce z nedostatečného pitného režimu, katetrizace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dostatek tekutin, správná hygienická péče, vyprazdňování moče vsedě, omezit cévkování, uzavřený sběrný systém, správné umístění močového sáčku, sterilita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nerovnováha mezi katabolismem a anabolismem </a:t>
            </a:r>
            <a:r>
              <a:rPr lang="cs-CZ" dirty="0"/>
              <a:t>vylučuje se více dusíku, jehož zdrojem je </a:t>
            </a:r>
            <a:r>
              <a:rPr lang="cs-CZ" dirty="0" err="1"/>
              <a:t>katabolizovaná</a:t>
            </a:r>
            <a:r>
              <a:rPr lang="cs-CZ" dirty="0"/>
              <a:t> (odbourávaná) svalová hmota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ztráta chuti k jídlu = anorexie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 = podvýživa </a:t>
            </a:r>
            <a:r>
              <a:rPr lang="cs-CZ" altLang="cs-CZ" dirty="0"/>
              <a:t>nedostatek živin, energie, katabolismus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hypoproteinémie</a:t>
            </a:r>
            <a:r>
              <a:rPr lang="cs-CZ" altLang="cs-CZ" dirty="0"/>
              <a:t> – pokles množství bílkovin v plazmě → snižuje se </a:t>
            </a:r>
            <a:r>
              <a:rPr lang="cs-CZ" altLang="cs-CZ" dirty="0" err="1"/>
              <a:t>onkotický</a:t>
            </a:r>
            <a:r>
              <a:rPr lang="cs-CZ" altLang="cs-CZ" dirty="0"/>
              <a:t> tlak → otoky</a:t>
            </a:r>
          </a:p>
          <a:p>
            <a:r>
              <a:rPr lang="cs-CZ" altLang="cs-CZ" dirty="0"/>
              <a:t>prevence: dostatečný a vyvážený příjem živin, dodržovat zásady krmení,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Nervový systém, psychické změny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následkem</a:t>
            </a:r>
            <a:r>
              <a:rPr lang="cs-CZ" altLang="cs-CZ" dirty="0">
                <a:solidFill>
                  <a:srgbClr val="0000DC"/>
                </a:solidFill>
              </a:rPr>
              <a:t> absence psychických, smyslových a pohybových podnětů vzniká: </a:t>
            </a:r>
            <a:r>
              <a:rPr lang="cs-CZ" altLang="cs-CZ" dirty="0"/>
              <a:t>ospalost, spánková inverze, neklid, nedostatečná orientace místem, časem, prostorem, neschopnost koncentrace, rozhodování a zvládání problému, retardace a projevy regrese, změny nálad</a:t>
            </a:r>
          </a:p>
          <a:p>
            <a:r>
              <a:rPr lang="cs-CZ" altLang="cs-CZ" dirty="0"/>
              <a:t>prevence: zajistit sociální kontakty, dostatek stimulačních podnětů z okolí, dostatečná aktivizace fyzická i psychická, vypracování denního programu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D1553-505D-4394-8542-7AFA6EBC2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A4432-A4A4-4300-8DFF-F2D5A4104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EB142-9066-4F65-9419-E411CD6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Kožní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D10366-ECA2-4679-908A-9F2FDC4E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atrofie</a:t>
            </a:r>
            <a:r>
              <a:rPr lang="cs-CZ" altLang="cs-CZ" dirty="0"/>
              <a:t> (ztenčení)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snížení turgoru </a:t>
            </a:r>
            <a:r>
              <a:rPr lang="cs-CZ" altLang="cs-CZ" dirty="0"/>
              <a:t>(napětí) a elasticity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intertrigo </a:t>
            </a:r>
            <a:r>
              <a:rPr lang="cs-CZ" altLang="cs-CZ" dirty="0"/>
              <a:t>(opruzení)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dekubity</a:t>
            </a:r>
            <a:r>
              <a:rPr lang="cs-CZ" altLang="cs-CZ" dirty="0"/>
              <a:t> (proleženiny)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43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32341-5368-412B-A94C-98E2A8682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7CF8B-E8F1-45A4-8F97-E5AE1A66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F2FA11-11D5-4E76-85B7-CB27F49E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Dekubity – definice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0D0C75-03E1-4D15-B97B-95A5C7F7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dekubitus = ischemické poškození tkáně vzniklé protahovaným působením tlaku, které postihuje kůži, podkoží i hlubší struktury</a:t>
            </a:r>
          </a:p>
          <a:p>
            <a:endParaRPr lang="cs-CZ" altLang="cs-CZ" sz="3200" dirty="0"/>
          </a:p>
          <a:p>
            <a:r>
              <a:rPr lang="cs-CZ" altLang="cs-CZ" dirty="0"/>
              <a:t>dekubitus (proleženina) = ohraničené odumření tkáně, jehož vznik a rozsah je dán intenzitou tlaku, odolností organizmu, okamžitým metabolickým stavem tkání a řídících systémů a zevními podmínkami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6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82FDBB-AFFB-45F2-89C4-C8AA94E0BD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15147" y="1692002"/>
            <a:ext cx="2155724" cy="451577"/>
          </a:xfrm>
        </p:spPr>
        <p:txBody>
          <a:bodyPr/>
          <a:lstStyle/>
          <a:p>
            <a:r>
              <a:rPr lang="cs-CZ" dirty="0"/>
              <a:t>2. tření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EC86E-25E5-47CB-9AAC-8B043BA0B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D29F0-4C5A-4E81-B662-436E0F303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0D777C-42E9-40D3-A6D4-AC634B54B0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272058"/>
            <a:ext cx="2500279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stlačení měkkých tkání mezi kostí a tvrdou podložkou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tlak má za následek uzavření kapilár (hypoxii, ischemii, poškození mikrocirkulace), poruchu lymfatického odtoku (hromadění metabolických produktů)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D0A0156-A989-46E6-9A5C-749454B26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330" y="2304499"/>
            <a:ext cx="268967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leží-li nemocný na tvrdém povrchu, z něhož sjíždí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skelet s hlubokou fascií se pohybují  (tělo klouže) a současně povrchová fascie a kůže jsou fixovány </a:t>
            </a:r>
            <a:br>
              <a:rPr lang="cs-CZ" altLang="cs-CZ" sz="1600" dirty="0"/>
            </a:br>
            <a:r>
              <a:rPr lang="cs-CZ" altLang="cs-CZ" sz="1600" dirty="0"/>
              <a:t>k podložce, dochází k natažení a porušení cév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dekubity vzniklé tímto způsobem se vyskytují častěji u inkontinentních nemocných, se zvýšenou tělesnou teplotou, v zadní části těla 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036924D-9EDF-4CEB-AF18-5E5F94C81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2052" y="3197093"/>
            <a:ext cx="2560226" cy="1427730"/>
          </a:xfrm>
        </p:spPr>
        <p:txBody>
          <a:bodyPr/>
          <a:lstStyle/>
          <a:p>
            <a:r>
              <a:rPr lang="cs-CZ" altLang="cs-CZ" sz="1600" dirty="0"/>
              <a:t>manipulujeme-li nesprávně s nemocným, může dojít k odtržení podkožní tkáně od svaloviny, což má za následek vznik krevních sraženin, které blokují mikrocirkulaci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F8E16AF6-FA23-4AE8-A9DD-82770C0D18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2155723" cy="451576"/>
          </a:xfrm>
        </p:spPr>
        <p:txBody>
          <a:bodyPr/>
          <a:lstStyle/>
          <a:p>
            <a:r>
              <a:rPr lang="cs-CZ" dirty="0"/>
              <a:t>1. tlak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ED8DBD5-23D7-46EA-9DC4-2F121FEFE7E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2417" y="1623486"/>
            <a:ext cx="2967444" cy="58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3. namáhání ve smyku (nůžkový efekt)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745383C5-80F3-4D7B-9E56-1251C063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mechanizmy vniku</a:t>
            </a:r>
            <a:endParaRPr lang="cs-CZ" dirty="0"/>
          </a:p>
        </p:txBody>
      </p:sp>
      <p:sp>
        <p:nvSpPr>
          <p:cNvPr id="15" name="Zástupný symbol pro obsah 1">
            <a:extLst>
              <a:ext uri="{FF2B5EF4-FFF2-40B4-BE49-F238E27FC236}">
                <a16:creationId xmlns:a16="http://schemas.microsoft.com/office/drawing/2014/main" id="{CFE1E36E-EDEA-45BE-BA69-CFE1D54AE21E}"/>
              </a:ext>
            </a:extLst>
          </p:cNvPr>
          <p:cNvSpPr txBox="1">
            <a:spLocks/>
          </p:cNvSpPr>
          <p:nvPr/>
        </p:nvSpPr>
        <p:spPr>
          <a:xfrm>
            <a:off x="9350369" y="1623486"/>
            <a:ext cx="2155724" cy="451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4. vlhkost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420B6945-6724-47C7-84B5-21E07D2AE6F5}"/>
              </a:ext>
            </a:extLst>
          </p:cNvPr>
          <p:cNvSpPr txBox="1">
            <a:spLocks/>
          </p:cNvSpPr>
          <p:nvPr/>
        </p:nvSpPr>
        <p:spPr>
          <a:xfrm>
            <a:off x="9316277" y="2105716"/>
            <a:ext cx="2281513" cy="1427730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endParaRPr lang="cs-CZ" altLang="cs-CZ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způsobena sekretem z rány, nadměrným pocením, močí, stolicí, porušuje kožní bariéru, mění pH kožního povrchu, činí kůži vnímavější k patogenům</a:t>
            </a:r>
          </a:p>
          <a:p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67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81A93-4F83-4B6B-A6A7-88EBF60ED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CCBB1-4E9D-4735-99B5-54ACC96B7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2637E6-6121-43E9-8E06-A74AA9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přídatné faktory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033A32-88BC-4DEC-A3AE-CAD5610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altLang="cs-CZ" dirty="0"/>
              <a:t>věk, stařecká </a:t>
            </a:r>
            <a:r>
              <a:rPr lang="cs-CZ" altLang="cs-CZ" dirty="0" err="1"/>
              <a:t>bradykineze</a:t>
            </a:r>
            <a:r>
              <a:rPr lang="cs-CZ" altLang="cs-CZ" dirty="0"/>
              <a:t> a hypokineze</a:t>
            </a:r>
          </a:p>
          <a:p>
            <a:r>
              <a:rPr lang="cs-CZ" altLang="cs-CZ" dirty="0"/>
              <a:t>kvalitativní a kvantitativní poruchy vědomí</a:t>
            </a:r>
          </a:p>
          <a:p>
            <a:r>
              <a:rPr lang="cs-CZ" altLang="cs-CZ" dirty="0"/>
              <a:t>vliv sedativních psychofarmak a omezovacích pomůcek</a:t>
            </a:r>
          </a:p>
          <a:p>
            <a:r>
              <a:rPr lang="cs-CZ" altLang="cs-CZ" dirty="0"/>
              <a:t>hemiplegie, paraplegie, kvadruplegie</a:t>
            </a:r>
          </a:p>
          <a:p>
            <a:r>
              <a:rPr lang="cs-CZ" altLang="cs-CZ" dirty="0"/>
              <a:t>neurologické afekce</a:t>
            </a:r>
          </a:p>
          <a:p>
            <a:r>
              <a:rPr lang="cs-CZ" altLang="cs-CZ" dirty="0"/>
              <a:t>zapaření a macerace, neupravené lůžko</a:t>
            </a:r>
          </a:p>
          <a:p>
            <a:r>
              <a:rPr lang="cs-CZ" altLang="cs-CZ" dirty="0"/>
              <a:t>zvýšená tělesná teplota</a:t>
            </a:r>
          </a:p>
          <a:p>
            <a:r>
              <a:rPr lang="cs-CZ" altLang="cs-CZ" dirty="0"/>
              <a:t>malnutrice (</a:t>
            </a:r>
            <a:r>
              <a:rPr lang="cs-CZ" altLang="cs-CZ" dirty="0" err="1"/>
              <a:t>hypoproteinémie</a:t>
            </a:r>
            <a:r>
              <a:rPr lang="cs-CZ" altLang="cs-CZ" dirty="0"/>
              <a:t>, nedostatek zinku, vit. C)</a:t>
            </a:r>
          </a:p>
          <a:p>
            <a:r>
              <a:rPr lang="cs-CZ" altLang="cs-CZ" dirty="0"/>
              <a:t>obezita</a:t>
            </a:r>
          </a:p>
          <a:p>
            <a:r>
              <a:rPr lang="cs-CZ" altLang="cs-CZ" dirty="0" err="1"/>
              <a:t>hypoxémie</a:t>
            </a:r>
            <a:r>
              <a:rPr lang="cs-CZ" altLang="cs-CZ" dirty="0"/>
              <a:t>, městnavé srdeční selhání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1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Imobilizační syndrom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66062"/>
            <a:ext cx="11361600" cy="698497"/>
          </a:xfrm>
        </p:spPr>
        <p:txBody>
          <a:bodyPr/>
          <a:lstStyle/>
          <a:p>
            <a:r>
              <a:rPr lang="cs-CZ" sz="1000" dirty="0"/>
              <a:t>Denisa Macková, Markéta Hartmanová, Patrik </a:t>
            </a:r>
            <a:r>
              <a:rPr lang="cs-CZ" sz="1000" dirty="0" err="1"/>
              <a:t>Mica</a:t>
            </a:r>
            <a:r>
              <a:rPr lang="cs-CZ" sz="1000" dirty="0"/>
              <a:t>, Ústav 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418CEE-6843-419F-82D1-8A716486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28DD1B-24CB-4950-A58C-396A7AE8E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A4746-CFAA-4668-AA08-9F003B149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4AF1DA-2199-402B-A91A-CE68B9B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dekubitů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C796A2-67CF-4E48-B622-F17BCEA7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Nortonové škála</a:t>
            </a:r>
          </a:p>
          <a:p>
            <a:r>
              <a:rPr lang="cs-CZ" dirty="0" err="1"/>
              <a:t>Knollova</a:t>
            </a:r>
            <a:r>
              <a:rPr lang="cs-CZ" dirty="0"/>
              <a:t> škála</a:t>
            </a:r>
          </a:p>
          <a:p>
            <a:r>
              <a:rPr lang="cs-CZ" dirty="0" err="1"/>
              <a:t>Waterlowova</a:t>
            </a:r>
            <a:r>
              <a:rPr lang="cs-CZ" dirty="0"/>
              <a:t> škála</a:t>
            </a:r>
          </a:p>
          <a:p>
            <a:r>
              <a:rPr lang="cs-CZ" dirty="0" err="1"/>
              <a:t>Bradenova</a:t>
            </a:r>
            <a:r>
              <a:rPr lang="cs-CZ" dirty="0"/>
              <a:t> škála</a:t>
            </a:r>
          </a:p>
          <a:p>
            <a:r>
              <a:rPr lang="cs-CZ" dirty="0"/>
              <a:t>Klasifikace dle </a:t>
            </a:r>
            <a:r>
              <a:rPr lang="cs-CZ" dirty="0" err="1"/>
              <a:t>Torrance</a:t>
            </a:r>
            <a:r>
              <a:rPr lang="cs-CZ" dirty="0"/>
              <a:t> </a:t>
            </a:r>
          </a:p>
          <a:p>
            <a:r>
              <a:rPr lang="cs-CZ" dirty="0"/>
              <a:t>Danielova klasifikace</a:t>
            </a:r>
          </a:p>
          <a:p>
            <a:r>
              <a:rPr lang="cs-CZ" dirty="0" err="1"/>
              <a:t>Seilerova</a:t>
            </a:r>
            <a:r>
              <a:rPr lang="cs-CZ" dirty="0"/>
              <a:t> klasifikace</a:t>
            </a:r>
          </a:p>
          <a:p>
            <a:r>
              <a:rPr lang="cs-CZ" dirty="0"/>
              <a:t>Klasifikace dle </a:t>
            </a:r>
            <a:r>
              <a:rPr lang="cs-CZ" dirty="0" err="1"/>
              <a:t>Hibbsové</a:t>
            </a:r>
            <a:endParaRPr lang="cs-CZ" dirty="0"/>
          </a:p>
          <a:p>
            <a:r>
              <a:rPr lang="cs-CZ" b="1" dirty="0"/>
              <a:t>Klasifikace dle EPUAP/NPUAP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44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I. kategorie – </a:t>
            </a:r>
            <a:r>
              <a:rPr lang="cs-CZ" altLang="cs-CZ" dirty="0" err="1">
                <a:solidFill>
                  <a:srgbClr val="0000DC"/>
                </a:solidFill>
              </a:rPr>
              <a:t>epidermitis</a:t>
            </a:r>
            <a:r>
              <a:rPr lang="cs-CZ" altLang="cs-CZ" dirty="0"/>
              <a:t> = zánět všech vrstev epidermis projevující se zarudnutím, bez postižení kontinuity kůže </a:t>
            </a:r>
          </a:p>
          <a:p>
            <a:endParaRPr lang="cs-CZ" altLang="cs-CZ" dirty="0"/>
          </a:p>
          <a:p>
            <a:r>
              <a:rPr lang="cs-CZ" altLang="cs-CZ" dirty="0"/>
              <a:t>příznaky: pálení, svědění, zvýšení teploty, změna konzistence tkáně, bolestivost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8E2C54-970E-4CF4-97B2-265CDDD17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45" y="3923787"/>
            <a:ext cx="1902117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5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II. kategorie – </a:t>
            </a:r>
            <a:r>
              <a:rPr lang="cs-CZ" altLang="cs-CZ" dirty="0">
                <a:solidFill>
                  <a:srgbClr val="0000DC"/>
                </a:solidFill>
              </a:rPr>
              <a:t>poškození epidermis a dermis (porušení kožního krytu) s tvorbou povrchové eroze, puchýře nebo ulcerace </a:t>
            </a:r>
          </a:p>
          <a:p>
            <a:r>
              <a:rPr lang="cs-CZ" altLang="cs-CZ" dirty="0"/>
              <a:t>subjektivně nejbolestivější fáze</a:t>
            </a:r>
          </a:p>
          <a:p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776B3A20-CE7C-4A74-9AA3-F15920074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2" y="3771900"/>
            <a:ext cx="2947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0D0BAA28-4B90-420B-9226-7F65A8AE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000" y="38195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III. kategorie – </a:t>
            </a:r>
            <a:r>
              <a:rPr lang="cs-CZ" altLang="cs-CZ" dirty="0">
                <a:solidFill>
                  <a:srgbClr val="0000DC"/>
                </a:solidFill>
              </a:rPr>
              <a:t>úplná ztráta kožního krytu (bez obnažení hlubokých struktur – šlach, svalů, kostí) </a:t>
            </a:r>
          </a:p>
          <a:p>
            <a:r>
              <a:rPr lang="cs-CZ" altLang="cs-CZ" dirty="0"/>
              <a:t>poškození měkkých tkání až ke svalové fascii, tvorba tzv. kapsy</a:t>
            </a:r>
          </a:p>
          <a:p>
            <a:r>
              <a:rPr lang="cs-CZ" altLang="cs-CZ" dirty="0"/>
              <a:t>příznaky: bolest nahrazena neostře vymezeným napětím, </a:t>
            </a:r>
            <a:br>
              <a:rPr lang="cs-CZ" altLang="cs-CZ" dirty="0"/>
            </a:br>
            <a:r>
              <a:rPr lang="cs-CZ" altLang="cs-CZ" dirty="0"/>
              <a:t>↑ teplota, nechutenství, leukocytóza, ↑ CRP, bakteriémie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4" y="4534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56FB1D-4463-4D79-8191-DFA4C0733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945" y="4445787"/>
            <a:ext cx="216005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IV. kategorie – </a:t>
            </a:r>
            <a:r>
              <a:rPr lang="cs-CZ" altLang="cs-CZ" dirty="0">
                <a:solidFill>
                  <a:srgbClr val="0000DC"/>
                </a:solidFill>
              </a:rPr>
              <a:t>kompletní ztráta tkání (odhalení či postižení hlubokých struktur, prominence do sousedních dutin či orgánů)</a:t>
            </a:r>
          </a:p>
          <a:p>
            <a:r>
              <a:rPr lang="cs-CZ" altLang="cs-CZ" dirty="0"/>
              <a:t>nekróza pronikající do svalových fascií</a:t>
            </a:r>
          </a:p>
          <a:p>
            <a:r>
              <a:rPr lang="cs-CZ" altLang="cs-CZ" dirty="0"/>
              <a:t>hrozba osteomyelitidy</a:t>
            </a:r>
          </a:p>
          <a:p>
            <a:r>
              <a:rPr lang="cs-CZ" altLang="cs-CZ" dirty="0"/>
              <a:t>systémová zánětlivá odpověď včetně zablokování proteosyntézy a navození katabolického stavu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34" y="4959904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5AFA41-2DCE-4689-8CB9-92133D72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60" y="4847198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97ADA0-4F0B-9084-6E25-01CB54E4B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B1E2C-CC02-4F0E-F5D3-0514D3F52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01D77-3860-B1B7-D303-F60BE1BE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36304"/>
            <a:ext cx="10753200" cy="3595696"/>
          </a:xfrm>
        </p:spPr>
        <p:txBody>
          <a:bodyPr/>
          <a:lstStyle/>
          <a:p>
            <a:r>
              <a:rPr lang="cs-CZ" dirty="0"/>
              <a:t> Neklasifikovatelná kategorie – bez určení stupně, neznámá hloubka vředu/rány (kryto nekrózou či povlaky)  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D5CADE9-9282-11F7-8769-8ED7420F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pic>
        <p:nvPicPr>
          <p:cNvPr id="8" name="Obrázek 7" descr="Obsah obrázku osoba, Maso, text&#10;&#10;Popis byl vytvořen automaticky">
            <a:extLst>
              <a:ext uri="{FF2B5EF4-FFF2-40B4-BE49-F238E27FC236}">
                <a16:creationId xmlns:a16="http://schemas.microsoft.com/office/drawing/2014/main" id="{1B93D76F-1D27-A0B4-B143-F42C1A304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78" y="3749229"/>
            <a:ext cx="3013710" cy="2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97ADA0-4F0B-9084-6E25-01CB54E4B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B1E2C-CC02-4F0E-F5D3-0514D3F52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01D77-3860-B1B7-D303-F60BE1BE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36304"/>
            <a:ext cx="10753200" cy="3595696"/>
          </a:xfrm>
        </p:spPr>
        <p:txBody>
          <a:bodyPr/>
          <a:lstStyle/>
          <a:p>
            <a:r>
              <a:rPr lang="cs-CZ" dirty="0"/>
              <a:t> Podezření na hluboké postižení tkání – fialová či tmavě červená oblast nebo puchýř naplněný krví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D5CADE9-9282-11F7-8769-8ED7420F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pic>
        <p:nvPicPr>
          <p:cNvPr id="7" name="Obrázek 6" descr="Obsah obrázku osoba, lachtan, interiér, prst u nohy&#10;&#10;Popis byl vytvořen automaticky">
            <a:extLst>
              <a:ext uri="{FF2B5EF4-FFF2-40B4-BE49-F238E27FC236}">
                <a16:creationId xmlns:a16="http://schemas.microsoft.com/office/drawing/2014/main" id="{3319DA72-4139-9CE6-3A2A-14E61AE3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09" y="3893656"/>
            <a:ext cx="2980769" cy="22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4BF5-0BDC-458C-BCD2-748847FB3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6D8117-A6BF-448B-9426-1B7AF2F6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93559A-825B-4F87-98A7-F308525E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 </a:t>
            </a:r>
          </a:p>
        </p:txBody>
      </p:sp>
      <p:pic>
        <p:nvPicPr>
          <p:cNvPr id="8" name="Obrázek 7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CBC22DFB-C6FC-3D88-DB39-CF7D8199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5" y="945788"/>
            <a:ext cx="7067274" cy="51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4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EC163-0399-432F-84C8-7922FB0FE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8FB54C-4C8B-4416-976D-BAF26C6CE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99CB3A-F02F-4560-AE66-7F71983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Predilekční místa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30E5EF-4981-45BA-8A98-3689EC6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= místa nejčastějšího vzniku dekubitu</a:t>
            </a:r>
          </a:p>
          <a:p>
            <a:r>
              <a:rPr lang="cs-CZ" altLang="cs-CZ" dirty="0"/>
              <a:t>v místech, kde je pokožka v blízkosti kosti s malou tukovou vrstvou</a:t>
            </a:r>
          </a:p>
          <a:p>
            <a:r>
              <a:rPr lang="cs-CZ" altLang="cs-CZ" dirty="0"/>
              <a:t>závisí vždy na poloze těla</a:t>
            </a:r>
          </a:p>
          <a:p>
            <a:endParaRPr lang="cs-CZ" dirty="0"/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906E0372-4B10-467E-90B3-E81D57591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7" y="3564870"/>
            <a:ext cx="3751519" cy="25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A6A50F-CB23-495E-931F-124382A7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75" y="3511018"/>
            <a:ext cx="1298561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52CDC-AC28-4324-80C6-F0FEA28A8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EF7CB-5CA4-4729-AD38-B6E9D5CE4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F8C29-5252-4DF2-A730-8A695126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Hodnocení rizika vzniku dekubitů: rozšířená stupnice podle Nortonové (riziko vzniku dekubitů je u nemocného, který dosáhne 25 a méně bodů)</a:t>
            </a:r>
            <a:endParaRPr lang="cs-CZ" sz="28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A93386-0FEF-4D66-965A-0D0B75172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214" y="2339800"/>
            <a:ext cx="659757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Imobilita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neschopnost pohybu, nepohyblivost </a:t>
            </a:r>
          </a:p>
          <a:p>
            <a:r>
              <a:rPr lang="cs-CZ" dirty="0"/>
              <a:t>přináší sociální izolaci, změnu hodnot, snížení pocitu sounáležitosti,  snížení pocitu bezpečí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58978-7143-424B-B11E-D2911180A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85214-B410-407E-977F-56E7A8370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B59C1A-2130-4A7B-85A5-C00257D6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Ošetřovatelské intervence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850B8D-FF55-4BA1-9731-3007F982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Známe-li příčinné faktory, známe způsoby, jak předcházet vzniku dekubitů!</a:t>
            </a:r>
          </a:p>
          <a:p>
            <a:r>
              <a:rPr lang="cs-CZ" altLang="cs-CZ" dirty="0"/>
              <a:t>péče v oblasti prevence a léčby dekubitů zahrnuje: </a:t>
            </a:r>
          </a:p>
          <a:p>
            <a:pPr lvl="1"/>
            <a:r>
              <a:rPr lang="cs-CZ" altLang="cs-CZ" sz="2800" dirty="0"/>
              <a:t>moderní přístup k hojení ran</a:t>
            </a:r>
          </a:p>
          <a:p>
            <a:pPr lvl="1"/>
            <a:r>
              <a:rPr lang="cs-CZ" altLang="cs-CZ" sz="2800" dirty="0"/>
              <a:t>organizaci práce</a:t>
            </a:r>
          </a:p>
          <a:p>
            <a:pPr lvl="1"/>
            <a:r>
              <a:rPr lang="cs-CZ" altLang="cs-CZ" sz="2800" dirty="0"/>
              <a:t>kvalitně vedenou dokumentaci</a:t>
            </a:r>
          </a:p>
          <a:p>
            <a:pPr lvl="1"/>
            <a:r>
              <a:rPr lang="cs-CZ" altLang="cs-CZ" sz="2800" dirty="0"/>
              <a:t>vzdělávání ošetřující personálu</a:t>
            </a:r>
          </a:p>
          <a:p>
            <a:pPr lvl="1"/>
            <a:r>
              <a:rPr lang="cs-CZ" altLang="cs-CZ" sz="2800" dirty="0"/>
              <a:t>týmovou práci v multidisciplinárním týmu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9753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132325-682B-4AFD-BC97-6E401823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08FB3-B2AB-4DE7-BBE6-F4B4C7A9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06030-D914-476A-BF54-24C94FBB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- polohování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B7B320-447D-44AC-A811-5A8D1CA7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4922" cy="4139998"/>
          </a:xfrm>
        </p:spPr>
        <p:txBody>
          <a:bodyPr/>
          <a:lstStyle/>
          <a:p>
            <a:r>
              <a:rPr lang="cs-CZ" altLang="cs-CZ" dirty="0"/>
              <a:t>ZÁKLADNÍ A NEJÚČINNĚJŠÍ PREVENTIVNÍ METOD</a:t>
            </a:r>
          </a:p>
          <a:p>
            <a:r>
              <a:rPr lang="cs-CZ" altLang="cs-CZ" dirty="0"/>
              <a:t>jedná se o systematické a řízené změny polohy pacienta dle časového rozpisu </a:t>
            </a:r>
          </a:p>
          <a:p>
            <a:r>
              <a:rPr lang="cs-CZ" altLang="cs-CZ" dirty="0"/>
              <a:t>změnami polohy blokujeme nadměrnému působení tlaku na jedno místo</a:t>
            </a:r>
          </a:p>
          <a:p>
            <a:r>
              <a:rPr lang="cs-CZ" altLang="cs-CZ" dirty="0"/>
              <a:t>intervaly mezi změnami polohy se řídí dle stavu nemocného  (od půl </a:t>
            </a:r>
            <a:br>
              <a:rPr lang="cs-CZ" altLang="cs-CZ" dirty="0"/>
            </a:br>
            <a:r>
              <a:rPr lang="cs-CZ" altLang="cs-CZ" dirty="0"/>
              <a:t>do čtyř hodin) </a:t>
            </a:r>
          </a:p>
          <a:p>
            <a:r>
              <a:rPr lang="cs-CZ" altLang="cs-CZ" dirty="0"/>
              <a:t>objeví-li se při daném intervalu příznaky vznikajícího dekubitu, je nutné interval zkrá</a:t>
            </a:r>
            <a:r>
              <a:rPr lang="cs-CZ" altLang="cs-CZ" sz="3200" dirty="0"/>
              <a:t>tit</a:t>
            </a:r>
            <a:endParaRPr lang="cs-CZ" altLang="cs-CZ" sz="3200" b="1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90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49732-1FD0-49C0-8B28-DBA4938C9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A5F5B-15F4-447C-B976-9ED8E38A5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14C16-8803-42C3-811A-795F72EF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72D387-EB38-4823-9C21-117C5D9D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dokonale upravené, suché lůžko</a:t>
            </a:r>
          </a:p>
          <a:p>
            <a:r>
              <a:rPr lang="cs-CZ" altLang="cs-CZ" dirty="0"/>
              <a:t>tvarované podložky a chrániče tlakových bodů (pat, kotníků, kolen, loktů…)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5F3BCF-A769-4EAE-9600-CC42068F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19" y="4402904"/>
            <a:ext cx="2066723" cy="24812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1BA18F-BFF3-475F-A5E1-DB2A8009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361" y="2801009"/>
            <a:ext cx="1950889" cy="1950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28E16D-B207-44FB-8D47-CEB58EBF4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42" y="3970989"/>
            <a:ext cx="2097206" cy="1792379"/>
          </a:xfrm>
          <a:prstGeom prst="rect">
            <a:avLst/>
          </a:prstGeom>
        </p:spPr>
      </p:pic>
      <p:pic>
        <p:nvPicPr>
          <p:cNvPr id="9" name="Picture 4" descr="pod hlavu">
            <a:extLst>
              <a:ext uri="{FF2B5EF4-FFF2-40B4-BE49-F238E27FC236}">
                <a16:creationId xmlns:a16="http://schemas.microsoft.com/office/drawing/2014/main" id="{508105A6-3E89-490D-998D-A60495B6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614" y="3970989"/>
            <a:ext cx="599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5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106A2A-AE44-4851-B007-CA1583158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40D09-8032-459D-A5C6-4150F9888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B0CBAD-3624-4D17-9417-01979C0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837AA8-8CA6-4F55-8746-5B57D32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významnou složkou v prevenci jsou matrace:</a:t>
            </a:r>
          </a:p>
          <a:p>
            <a:r>
              <a:rPr lang="cs-CZ" altLang="cs-CZ" dirty="0"/>
              <a:t>molitanové matrace </a:t>
            </a:r>
          </a:p>
          <a:p>
            <a:r>
              <a:rPr lang="cs-CZ" altLang="cs-CZ" dirty="0"/>
              <a:t>polyuretanové matrace sendvičového typu</a:t>
            </a:r>
          </a:p>
          <a:p>
            <a:r>
              <a:rPr lang="cs-CZ" altLang="cs-CZ" dirty="0"/>
              <a:t>vodní lůžka</a:t>
            </a:r>
          </a:p>
          <a:p>
            <a:r>
              <a:rPr lang="cs-CZ" altLang="cs-CZ" dirty="0"/>
              <a:t>vzduchová lůžka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7EDBA2-A40B-495C-8E99-68E3668A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08" y="4365279"/>
            <a:ext cx="2372548" cy="1601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4C86D3-24F2-46AF-83FF-4E5FA51C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500" y="1920420"/>
            <a:ext cx="2633700" cy="19569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8A0069-36A4-4241-A107-3C2CFE55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459" y="3506897"/>
            <a:ext cx="2438611" cy="1347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43A811-95A6-482F-A41B-340D3324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694" y="4476269"/>
            <a:ext cx="243861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02FE88-F508-4950-89B0-72746C4927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931928"/>
          </a:xfrm>
        </p:spPr>
        <p:txBody>
          <a:bodyPr/>
          <a:lstStyle/>
          <a:p>
            <a:r>
              <a:rPr lang="cs-CZ" altLang="cs-CZ" dirty="0"/>
              <a:t>Normalizace celkového stavu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6AEF2-04F7-496C-B642-0F4DEBDBA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06D756-C2DD-4F4E-A7F3-C044BEADC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486F49-7CC3-4AF5-B7A7-716BB79E5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4" y="2480770"/>
            <a:ext cx="3312000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zamezení nepříznivého vlivu moči, stolice a  potu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udržování čistoty blízkého i vzdálenějšího prostředí (výměna osobního a ložního prádla,  plen, omývání, koupele, sprchování…) </a:t>
            </a:r>
          </a:p>
          <a:p>
            <a:pPr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kůži netřeme, sušíme mírným tlakem, udržujeme vláčnou  (promašťujeme)</a:t>
            </a: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8E3BE91-FD73-4537-8827-F242CF639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525" y="2908554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korekce anémie, </a:t>
            </a:r>
            <a:r>
              <a:rPr lang="cs-CZ" altLang="cs-CZ" sz="2000" dirty="0" err="1"/>
              <a:t>hypoproteinémie</a:t>
            </a:r>
            <a:r>
              <a:rPr lang="cs-CZ" altLang="cs-CZ" sz="2000" dirty="0"/>
              <a:t>, rovnováhy vnitřního prostředí, bolesti, diabetu, blokování infekce, léčba základních a přidružených chorob</a:t>
            </a:r>
          </a:p>
          <a:p>
            <a:pPr>
              <a:lnSpc>
                <a:spcPct val="90000"/>
              </a:lnSpc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strava bohatá na vitaminy a bílkoviny, dostatečný přísun tekutin </a:t>
            </a:r>
            <a:br>
              <a:rPr lang="cs-CZ" altLang="cs-CZ" sz="2000" dirty="0"/>
            </a:br>
            <a:r>
              <a:rPr lang="cs-CZ" altLang="cs-CZ" sz="2000" dirty="0"/>
              <a:t>(enterální nebo parenterální výživa)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73D807D-B7CA-47FF-8968-03A78E1DB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526" y="2480770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zahájit co nejdříve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podporuje návrat hybnosti  </a:t>
            </a:r>
            <a:br>
              <a:rPr lang="cs-CZ" altLang="cs-CZ" sz="2000" dirty="0"/>
            </a:br>
            <a:r>
              <a:rPr lang="cs-CZ" altLang="cs-CZ" sz="2000" dirty="0"/>
              <a:t>a soběstačnost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zlepšuje prokrvení 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přizpůsobit individuálním potřebám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nemasírovat ohrožená místa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DA9C4F96-A4D7-4E2D-8C80-1579438787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3311525" cy="574120"/>
          </a:xfrm>
        </p:spPr>
        <p:txBody>
          <a:bodyPr/>
          <a:lstStyle/>
          <a:p>
            <a:r>
              <a:rPr lang="cs-CZ" altLang="cs-CZ" dirty="0"/>
              <a:t>Hygiena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B19622F2-20C5-42B5-A4AF-9C9D8181E0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3"/>
            <a:ext cx="3311525" cy="931928"/>
          </a:xfrm>
        </p:spPr>
        <p:txBody>
          <a:bodyPr/>
          <a:lstStyle/>
          <a:p>
            <a:r>
              <a:rPr lang="cs-CZ" altLang="cs-CZ" dirty="0"/>
              <a:t>Rehabilitace </a:t>
            </a:r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07432187-F291-43C0-8330-0FDF576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dekubitů </a:t>
            </a:r>
          </a:p>
        </p:txBody>
      </p:sp>
    </p:spTree>
    <p:extLst>
      <p:ext uri="{BB962C8B-B14F-4D97-AF65-F5344CB8AC3E}">
        <p14:creationId xmlns:p14="http://schemas.microsoft.com/office/powerpoint/2010/main" val="2800757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D666C-7D46-481A-8C20-0B5FF5985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96688-5E7F-419F-917F-427FED38E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F10A04-983A-4A6A-BD73-7261D762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Intertrigo - opruzenina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D4973D-9EEC-4C84-A9AE-17E42291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poškození vrchní vrstvy kůže vyvolané nejčastěji třením dvou vlhkých ploch o sebe</a:t>
            </a:r>
          </a:p>
          <a:p>
            <a:r>
              <a:rPr lang="cs-CZ" altLang="cs-CZ" dirty="0"/>
              <a:t>predilekční místa: podpaží, třísla, záhyby kůže na břiše, na vnitřní straně stehen, okolí rekta, pod prsy, u dětí pod krkem, při rýmě okolo nosu</a:t>
            </a:r>
          </a:p>
          <a:p>
            <a:r>
              <a:rPr lang="cs-CZ" altLang="cs-CZ" dirty="0"/>
              <a:t>příčina: moč, stolice, pot, sekret vytékající z nosu, úst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762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9B22B-EE74-489A-AE54-E5A5B7BA0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A6F80-1F5A-4CDC-BC0E-FFE72910D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0C331A-928D-4EC7-A71E-DB989B28D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63127"/>
            <a:ext cx="5220000" cy="271576"/>
          </a:xfrm>
        </p:spPr>
        <p:txBody>
          <a:bodyPr/>
          <a:lstStyle/>
          <a:p>
            <a:r>
              <a:rPr lang="cs-CZ" sz="2800" dirty="0"/>
              <a:t>Místní projevy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CCA72BE-762B-4DCE-8A2D-78D348C1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DAE4DC-7AE9-4E5B-8DAE-424BC83957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563127"/>
            <a:ext cx="5220000" cy="271576"/>
          </a:xfrm>
        </p:spPr>
        <p:txBody>
          <a:bodyPr/>
          <a:lstStyle/>
          <a:p>
            <a:r>
              <a:rPr lang="cs-CZ" sz="2800" dirty="0"/>
              <a:t>Celkové projevy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93DE4FA-DE68-4AA6-8F1F-C25F3D4AD2D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90639"/>
            <a:ext cx="5219998" cy="413999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erytém, zduření, drobné puchýřky </a:t>
            </a:r>
          </a:p>
          <a:p>
            <a:r>
              <a:rPr lang="cs-CZ" altLang="cs-CZ" dirty="0"/>
              <a:t>subjektivně: svědění, pálení, bolest a nepohodlí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200A2E6-5584-4506-AE1C-B6B72904C2D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2212006"/>
            <a:ext cx="5219998" cy="4139998"/>
          </a:xfrm>
        </p:spPr>
        <p:txBody>
          <a:bodyPr/>
          <a:lstStyle/>
          <a:p>
            <a:r>
              <a:rPr lang="cs-CZ" altLang="cs-CZ" dirty="0"/>
              <a:t>zvýšená tělesná teplota, nechutenství, poruchy vyprazdňování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477234-AE59-4B63-9025-2B6320C1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4160494"/>
            <a:ext cx="2965606" cy="18115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F95FCF-C85C-4AC4-8D15-259CA81C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27" y="4160494"/>
            <a:ext cx="1402202" cy="18350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48207B-F0CD-4DA8-9911-435896B3F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16" y="4132976"/>
            <a:ext cx="2946584" cy="18115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3A70AA-CA86-4671-9356-42F39F16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256" y="4132976"/>
            <a:ext cx="2457477" cy="1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7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7A0296-5E17-4BB7-9ABD-436FE7013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93A175-DDAD-48C2-91D3-1480AAB17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F9DD7A6-AEFF-42D4-B7EB-C3D7E7351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Prevence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AA38BB-F102-4684-AFDD-D510DB36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7AE9F69-E4D3-435B-84B1-3F20FB49E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7221"/>
            <a:ext cx="5220000" cy="271576"/>
          </a:xfrm>
        </p:spPr>
        <p:txBody>
          <a:bodyPr/>
          <a:lstStyle/>
          <a:p>
            <a:r>
              <a:rPr lang="cs-CZ" sz="2800" dirty="0"/>
              <a:t>Léčba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7377A15-AE73-4B8B-BFDE-879EAA3B66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25047"/>
            <a:ext cx="5219998" cy="4139998"/>
          </a:xfrm>
        </p:spPr>
        <p:txBody>
          <a:bodyPr/>
          <a:lstStyle/>
          <a:p>
            <a:r>
              <a:rPr lang="cs-CZ" altLang="cs-CZ" dirty="0"/>
              <a:t>pravidelná hygiena predilekčních míst – čistá, suchá kůže</a:t>
            </a:r>
          </a:p>
          <a:p>
            <a:r>
              <a:rPr lang="cs-CZ" altLang="cs-CZ" dirty="0"/>
              <a:t>vkládání „mulových záložek“ mezi styčné a třecí plochy kůže</a:t>
            </a:r>
          </a:p>
          <a:p>
            <a:r>
              <a:rPr lang="cs-CZ" altLang="cs-CZ" dirty="0"/>
              <a:t>preventivní aplikace mastí, past, vazelíny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84B45A9-0BEF-4640-B0D9-D070385035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830274"/>
            <a:ext cx="5219998" cy="4139998"/>
          </a:xfrm>
        </p:spPr>
        <p:txBody>
          <a:bodyPr/>
          <a:lstStyle/>
          <a:p>
            <a:r>
              <a:rPr lang="cs-CZ" altLang="cs-CZ" dirty="0"/>
              <a:t>na mokvající pokožku teplé obklady heřmánku, řapíku lékařského</a:t>
            </a:r>
          </a:p>
          <a:p>
            <a:r>
              <a:rPr lang="cs-CZ" altLang="cs-CZ" dirty="0"/>
              <a:t>aplikace past – ochranná zinková pasta (</a:t>
            </a:r>
            <a:r>
              <a:rPr lang="cs-CZ" altLang="cs-CZ" dirty="0" err="1"/>
              <a:t>Menalind</a:t>
            </a:r>
            <a:r>
              <a:rPr lang="cs-CZ" altLang="cs-CZ" dirty="0"/>
              <a:t>) </a:t>
            </a:r>
          </a:p>
          <a:p>
            <a:r>
              <a:rPr lang="cs-CZ" altLang="cs-CZ" dirty="0"/>
              <a:t>aplikace mastí – Rybí mast, </a:t>
            </a:r>
            <a:r>
              <a:rPr lang="cs-CZ" altLang="cs-CZ" dirty="0" err="1"/>
              <a:t>Bepanthen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22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</a:t>
            </a:r>
            <a:r>
              <a:rPr lang="cs-CZ" dirty="0" err="1"/>
              <a:t>Šenkyříková</a:t>
            </a:r>
            <a:r>
              <a:rPr lang="cs-CZ" dirty="0"/>
              <a:t>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u="sng" dirty="0">
                <a:hlinkClick r:id="rId3"/>
              </a:rPr>
              <a:t>www.dekubity.eu</a:t>
            </a:r>
            <a:endParaRPr lang="cs-CZ" altLang="cs-CZ" u="sng" dirty="0"/>
          </a:p>
          <a:p>
            <a:r>
              <a:rPr lang="cs-CZ" altLang="cs-CZ" u="sng" dirty="0">
                <a:hlinkClick r:id="rId4"/>
              </a:rPr>
              <a:t>www.epuap.org</a:t>
            </a:r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AA37B-1A2F-45E3-B5E6-2CE2A3131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C7A8E7-87ED-4C2D-8EF6-FB9ECEF9D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C9061-F4EE-43FB-A012-81FE9706BE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Imobilizační syndrom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AEEAC0-4D52-4B4C-9334-12D4C803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fyziologická odpověď na imobilitu postihující  všechny orgánové soustavy</a:t>
            </a:r>
          </a:p>
          <a:p>
            <a:r>
              <a:rPr lang="cs-CZ" altLang="cs-CZ" dirty="0"/>
              <a:t>stav, kdy je jedinec ohrožen poškozením tělesných systémů následkem léčbou vynucené nebo nevynucené imobilizace</a:t>
            </a:r>
          </a:p>
          <a:p>
            <a:r>
              <a:rPr lang="cs-CZ" altLang="cs-CZ" dirty="0"/>
              <a:t>riziková skupina – senioři a dlouhodobě nemocní</a:t>
            </a:r>
          </a:p>
          <a:p>
            <a:r>
              <a:rPr lang="cs-CZ" altLang="cs-CZ" dirty="0"/>
              <a:t>již za 36 hodin klidu na lůžku se začínají projevovat změny v pohybovém a oběhovém systému</a:t>
            </a:r>
          </a:p>
          <a:p>
            <a:r>
              <a:rPr lang="cs-CZ" altLang="cs-CZ" dirty="0"/>
              <a:t>během 7-10 dnů se vyvinou zřetelné patologické změny = imobilizační syndrom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Příčiny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změny stavu vědomí,</a:t>
            </a:r>
          </a:p>
          <a:p>
            <a:r>
              <a:rPr lang="cs-CZ" altLang="cs-CZ" dirty="0"/>
              <a:t>chronické somatické nebo duševní choroby,</a:t>
            </a:r>
          </a:p>
          <a:p>
            <a:r>
              <a:rPr lang="cs-CZ" altLang="cs-CZ" dirty="0"/>
              <a:t>úrazy, </a:t>
            </a:r>
          </a:p>
          <a:p>
            <a:r>
              <a:rPr lang="cs-CZ" altLang="cs-CZ" dirty="0"/>
              <a:t>léčbou předepsaná imobilizace</a:t>
            </a:r>
          </a:p>
          <a:p>
            <a:r>
              <a:rPr lang="cs-CZ" altLang="cs-CZ" dirty="0"/>
              <a:t>silné bolesti, nervová obrna, svalová onemocnění</a:t>
            </a:r>
          </a:p>
          <a:p>
            <a:r>
              <a:rPr lang="cs-CZ" altLang="cs-CZ" dirty="0"/>
              <a:t>…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v důsledku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Postižení všech systémů: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pohybového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kardiovaskulárního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respiračního 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trávicího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vylučovacího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metabolického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nervového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kožního</a:t>
            </a:r>
            <a:endParaRPr lang="cs-CZ" altLang="cs-CZ" sz="2800" b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F849E-38A3-4B04-BCBC-3522F43FB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574BF-7252-4A0E-9871-A9E07C227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C35E80-A7F9-4B2B-8A29-79C10D94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Pohybový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0DD5464-FEA4-4035-9942-4B7CC27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3463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kostech </a:t>
            </a:r>
            <a:r>
              <a:rPr lang="cs-CZ" altLang="cs-CZ" dirty="0"/>
              <a:t>– osteoporóza z </a:t>
            </a:r>
            <a:r>
              <a:rPr lang="cs-CZ" altLang="cs-CZ" dirty="0" err="1"/>
              <a:t>inaktivity</a:t>
            </a:r>
            <a:r>
              <a:rPr lang="cs-CZ" altLang="cs-CZ" dirty="0"/>
              <a:t> → není-li kost zatěžována → demineralizace kosti → řídnutí → riziko patologických zlomenin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podávat vitamin D (pacient není ve styku se sluncem), cvičení na lůžku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svalech </a:t>
            </a:r>
            <a:r>
              <a:rPr lang="cs-CZ" altLang="cs-CZ" dirty="0"/>
              <a:t>– atrofie svalové hmoty – během týdne ubude až 1/3 svalové síly, zkrácení šlach a svalů → nejčastěji na DKK a HKK → riziko kontraktur → deformity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kloubech </a:t>
            </a:r>
            <a:r>
              <a:rPr lang="cs-CZ" altLang="cs-CZ" dirty="0"/>
              <a:t>– snížení kloubní pohyblivosti → riziko ztuhnutí kloubů = ankylózy; ubývání kloubní tekutiny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prevence: aktivní a pasivní cvičení, polohování</a:t>
            </a:r>
          </a:p>
          <a:p>
            <a:pPr>
              <a:lnSpc>
                <a:spcPct val="10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6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CC1FA-1539-44C2-9AC7-273308932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4EE959-2B9F-491F-8F93-D2B220C19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88B19-FE8A-4073-966E-C70CC02A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D96036-D9D7-4120-B76A-64DF730E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snižuje se výkonnost </a:t>
            </a:r>
          </a:p>
          <a:p>
            <a:r>
              <a:rPr lang="cs-CZ" dirty="0">
                <a:solidFill>
                  <a:srgbClr val="0000DC"/>
                </a:solidFill>
              </a:rPr>
              <a:t>tepová frekvence se zvyšuje </a:t>
            </a:r>
            <a:r>
              <a:rPr lang="cs-CZ" dirty="0"/>
              <a:t>(za den o 0,5 úderu/min)</a:t>
            </a:r>
          </a:p>
          <a:p>
            <a:r>
              <a:rPr lang="cs-CZ" dirty="0">
                <a:solidFill>
                  <a:srgbClr val="0000DC"/>
                </a:solidFill>
              </a:rPr>
              <a:t>nedostatečnost žilních chlopní </a:t>
            </a:r>
            <a:r>
              <a:rPr lang="cs-CZ" altLang="cs-CZ" dirty="0"/>
              <a:t>→</a:t>
            </a:r>
            <a:r>
              <a:rPr lang="cs-CZ" dirty="0"/>
              <a:t> dochází ke stáze krve, vzniku hydrostatického edému v křížové oblasti, na patách, na DKK,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ortostatická hypotenze </a:t>
            </a:r>
            <a:r>
              <a:rPr lang="cs-CZ" altLang="cs-CZ" dirty="0"/>
              <a:t>– při náhlé změně polohy → pokles TK 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→ mžitky před očima, závratě, slabost, nauzea, tachykardie,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možnost vazomotorické synkopy</a:t>
            </a:r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86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C75CA-5450-4E0F-BCAF-EBCBF3C31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0DA1C-5D16-455A-9636-22D08BCAE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CB400-5DF5-4BCE-9EAA-8BF187B7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AF7A28-FC80-481C-B8A9-62D39B0E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tromboflebitida, </a:t>
            </a:r>
            <a:r>
              <a:rPr lang="cs-CZ" altLang="cs-CZ" dirty="0" err="1">
                <a:solidFill>
                  <a:srgbClr val="0000DC"/>
                </a:solidFill>
              </a:rPr>
              <a:t>tromboembolie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chybí zapojení svalové pumpy DKK, vázne průtok krve, riziko žilního městnání → riziko otoků, zánětů, trombózy → embolie do plic</a:t>
            </a:r>
          </a:p>
          <a:p>
            <a:r>
              <a:rPr lang="cs-CZ" altLang="cs-CZ" dirty="0"/>
              <a:t>prevence: vysoká bandáž, gymnastika, elevace, antikoagulancia, monitorace lýtka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509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30905023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357</TotalTime>
  <Words>1870</Words>
  <Application>Microsoft Macintosh PowerPoint</Application>
  <PresentationFormat>Širokoúhlá obrazovka</PresentationFormat>
  <Paragraphs>290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Tahoma</vt:lpstr>
      <vt:lpstr>Wingdings</vt:lpstr>
      <vt:lpstr>Prezentace_MU_CZ</vt:lpstr>
      <vt:lpstr>Prezentace aplikace PowerPoint</vt:lpstr>
      <vt:lpstr>Imobilizační syndrom</vt:lpstr>
      <vt:lpstr>Imobilita </vt:lpstr>
      <vt:lpstr>Imobilizační syndrom</vt:lpstr>
      <vt:lpstr>Příčiny imobilizačního syndromu</vt:lpstr>
      <vt:lpstr>Změny v důsledku imobilizačního syndromu</vt:lpstr>
      <vt:lpstr>Pohybový systém </vt:lpstr>
      <vt:lpstr>Kardiovaskulární systém</vt:lpstr>
      <vt:lpstr>Kardiovaskulární systém</vt:lpstr>
      <vt:lpstr>Respirační systém</vt:lpstr>
      <vt:lpstr>Trávící systém </vt:lpstr>
      <vt:lpstr>Vylučovací systém</vt:lpstr>
      <vt:lpstr>Vylučovací systém </vt:lpstr>
      <vt:lpstr>Metabolický systém</vt:lpstr>
      <vt:lpstr>Nervový systém, psychické změny</vt:lpstr>
      <vt:lpstr>Kožní systém</vt:lpstr>
      <vt:lpstr>Dekubity – definice </vt:lpstr>
      <vt:lpstr>Dekubity – mechanizmy vniku</vt:lpstr>
      <vt:lpstr>Dekubity – přídatné faktory</vt:lpstr>
      <vt:lpstr>Klasifikace dekubitů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Souhrn </vt:lpstr>
      <vt:lpstr>Predilekční místa</vt:lpstr>
      <vt:lpstr>Hodnocení rizika vzniku dekubitů: rozšířená stupnice podle Nortonové (riziko vzniku dekubitů je u nemocného, který dosáhne 25 a méně bodů)</vt:lpstr>
      <vt:lpstr>Ošetřovatelské intervence</vt:lpstr>
      <vt:lpstr>Prevence dekubitů - polohování</vt:lpstr>
      <vt:lpstr>Prevence dekubitů – blokování nepříznivých mechanických vlivů vnějšího prostředí</vt:lpstr>
      <vt:lpstr>Prevence dekubitů – blokování nepříznivých mechanických vlivů vnějšího prostředí</vt:lpstr>
      <vt:lpstr>Prevence dekubitů </vt:lpstr>
      <vt:lpstr>Intertrigo - opruzenina</vt:lpstr>
      <vt:lpstr>Intertrigo – opruzenina </vt:lpstr>
      <vt:lpstr>Intertrigo – opruzenina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26</cp:revision>
  <cp:lastPrinted>1601-01-01T00:00:00Z</cp:lastPrinted>
  <dcterms:created xsi:type="dcterms:W3CDTF">2021-02-15T10:37:16Z</dcterms:created>
  <dcterms:modified xsi:type="dcterms:W3CDTF">2023-10-03T14:45:43Z</dcterms:modified>
</cp:coreProperties>
</file>