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306" r:id="rId2"/>
    <p:sldId id="257" r:id="rId3"/>
    <p:sldId id="265" r:id="rId4"/>
    <p:sldId id="266" r:id="rId5"/>
    <p:sldId id="267" r:id="rId6"/>
    <p:sldId id="268" r:id="rId7"/>
    <p:sldId id="272" r:id="rId8"/>
    <p:sldId id="273" r:id="rId9"/>
    <p:sldId id="274" r:id="rId10"/>
    <p:sldId id="275" r:id="rId11"/>
    <p:sldId id="269" r:id="rId12"/>
    <p:sldId id="270" r:id="rId13"/>
    <p:sldId id="271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305" r:id="rId24"/>
  </p:sldIdLst>
  <p:sldSz cx="12192000" cy="6858000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a Macková" userId="79c3ad72-3379-40f8-b15a-8512db7b141e" providerId="ADAL" clId="{17683B0E-9A1D-43ED-AD8F-0000A0BC6014}"/>
    <pc:docChg chg="custSel modSld">
      <pc:chgData name="Denisa Macková" userId="79c3ad72-3379-40f8-b15a-8512db7b141e" providerId="ADAL" clId="{17683B0E-9A1D-43ED-AD8F-0000A0BC6014}" dt="2023-09-12T09:53:36.682" v="3" actId="1076"/>
      <pc:docMkLst>
        <pc:docMk/>
      </pc:docMkLst>
      <pc:sldChg chg="addSp delSp modSp mod">
        <pc:chgData name="Denisa Macková" userId="79c3ad72-3379-40f8-b15a-8512db7b141e" providerId="ADAL" clId="{17683B0E-9A1D-43ED-AD8F-0000A0BC6014}" dt="2023-09-12T09:53:36.682" v="3" actId="1076"/>
        <pc:sldMkLst>
          <pc:docMk/>
          <pc:sldMk cId="1317548518" sldId="257"/>
        </pc:sldMkLst>
        <pc:spChg chg="del">
          <ac:chgData name="Denisa Macková" userId="79c3ad72-3379-40f8-b15a-8512db7b141e" providerId="ADAL" clId="{17683B0E-9A1D-43ED-AD8F-0000A0BC6014}" dt="2023-09-12T09:53:28.633" v="0" actId="478"/>
          <ac:spMkLst>
            <pc:docMk/>
            <pc:sldMk cId="1317548518" sldId="257"/>
            <ac:spMk id="5" creationId="{70203146-06C9-4338-89C5-E96AFA8C11F9}"/>
          </ac:spMkLst>
        </pc:spChg>
        <pc:spChg chg="add del mod">
          <ac:chgData name="Denisa Macková" userId="79c3ad72-3379-40f8-b15a-8512db7b141e" providerId="ADAL" clId="{17683B0E-9A1D-43ED-AD8F-0000A0BC6014}" dt="2023-09-12T09:53:32.265" v="2" actId="478"/>
          <ac:spMkLst>
            <pc:docMk/>
            <pc:sldMk cId="1317548518" sldId="257"/>
            <ac:spMk id="8" creationId="{A878E12E-3F3F-4C45-B641-7F08C69984A2}"/>
          </ac:spMkLst>
        </pc:spChg>
        <pc:spChg chg="add mod">
          <ac:chgData name="Denisa Macková" userId="79c3ad72-3379-40f8-b15a-8512db7b141e" providerId="ADAL" clId="{17683B0E-9A1D-43ED-AD8F-0000A0BC6014}" dt="2023-09-12T09:53:36.682" v="3" actId="1076"/>
          <ac:spMkLst>
            <pc:docMk/>
            <pc:sldMk cId="1317548518" sldId="257"/>
            <ac:spMk id="9" creationId="{D18C31C4-59C9-4090-89BD-4FFA1C73978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do/rect/el/estud/lf/js19/osetrovatelske_postupy/web/index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hyperlink" Target="https://www.lecbarany.cz/clanky/nova-videa-o-kompresivni-terapii-na-lecbarany-cz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691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9A4038-0F2E-40B1-ADAF-1F89EA260A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4680AE-66DB-47CF-82BB-0419BA4A95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2D4D90-09C5-420C-BAB3-FC3C6B4A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Kompresivní punčochy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70B8568-2FE9-4E83-AD11-CAD742AEB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I.</a:t>
            </a:r>
            <a:r>
              <a:rPr lang="cs-CZ" dirty="0"/>
              <a:t> </a:t>
            </a:r>
            <a:r>
              <a:rPr lang="cs-CZ" b="1" dirty="0"/>
              <a:t>kompresivní třída</a:t>
            </a:r>
            <a:r>
              <a:rPr lang="cs-CZ" dirty="0"/>
              <a:t> (18-21 </a:t>
            </a:r>
            <a:r>
              <a:rPr lang="cs-CZ" dirty="0" err="1"/>
              <a:t>mmHg</a:t>
            </a:r>
            <a:r>
              <a:rPr lang="cs-CZ" dirty="0"/>
              <a:t>): lehká komprese (prevence vzniku varixů při genetické zátěži anebo v graviditě, otoky ze stagnace při dlouhém stání)</a:t>
            </a:r>
          </a:p>
          <a:p>
            <a:r>
              <a:rPr lang="cs-CZ" b="1" dirty="0"/>
              <a:t>II.</a:t>
            </a:r>
            <a:r>
              <a:rPr lang="cs-CZ" dirty="0"/>
              <a:t> </a:t>
            </a:r>
            <a:r>
              <a:rPr lang="cs-CZ" b="1" dirty="0"/>
              <a:t>kompresivní třída</a:t>
            </a:r>
            <a:r>
              <a:rPr lang="cs-CZ" dirty="0"/>
              <a:t> (23-32 </a:t>
            </a:r>
            <a:r>
              <a:rPr lang="cs-CZ" dirty="0" err="1"/>
              <a:t>mmHg</a:t>
            </a:r>
            <a:r>
              <a:rPr lang="cs-CZ" dirty="0"/>
              <a:t>): středně silná komprese (varixy, po operaci varixů, projevy chronické žilní choroby, otoky)</a:t>
            </a:r>
          </a:p>
          <a:p>
            <a:r>
              <a:rPr lang="cs-CZ" b="1" dirty="0"/>
              <a:t>III.</a:t>
            </a:r>
            <a:r>
              <a:rPr lang="cs-CZ" dirty="0"/>
              <a:t> </a:t>
            </a:r>
            <a:r>
              <a:rPr lang="cs-CZ" b="1" dirty="0"/>
              <a:t>kompresivní třída</a:t>
            </a:r>
            <a:r>
              <a:rPr lang="cs-CZ" dirty="0"/>
              <a:t> (34-46 mm </a:t>
            </a:r>
            <a:r>
              <a:rPr lang="cs-CZ" dirty="0" err="1"/>
              <a:t>Hg</a:t>
            </a:r>
            <a:r>
              <a:rPr lang="cs-CZ" dirty="0"/>
              <a:t>): silná komprese (trombóza, posttrombotický syndrom, žilní nedostatečnost s tendencí tvorby otoků, prevence recidivy po zhojení </a:t>
            </a:r>
            <a:r>
              <a:rPr lang="cs-CZ" dirty="0" err="1"/>
              <a:t>ulcus</a:t>
            </a:r>
            <a:r>
              <a:rPr lang="cs-CZ" dirty="0"/>
              <a:t> </a:t>
            </a:r>
            <a:r>
              <a:rPr lang="cs-CZ" dirty="0" err="1"/>
              <a:t>cruris</a:t>
            </a:r>
            <a:r>
              <a:rPr lang="cs-CZ" dirty="0"/>
              <a:t>)</a:t>
            </a:r>
          </a:p>
          <a:p>
            <a:r>
              <a:rPr lang="cs-CZ" b="1" dirty="0"/>
              <a:t>IV.</a:t>
            </a:r>
            <a:r>
              <a:rPr lang="cs-CZ" dirty="0"/>
              <a:t> </a:t>
            </a:r>
            <a:r>
              <a:rPr lang="cs-CZ" b="1" dirty="0"/>
              <a:t>kompresivní třída</a:t>
            </a:r>
            <a:r>
              <a:rPr lang="cs-CZ" dirty="0"/>
              <a:t> (nad 60 mm </a:t>
            </a:r>
            <a:r>
              <a:rPr lang="cs-CZ" dirty="0" err="1"/>
              <a:t>Hg</a:t>
            </a:r>
            <a:r>
              <a:rPr lang="cs-CZ" dirty="0"/>
              <a:t>): extra silná komprese (u výrazných trvalých otoků mízního původu – lymfedému)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418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BE12F8-4B51-4FC8-8867-EBE6206C68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186A53-ACA2-4220-BAC4-BBE1EBE0E7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0DAB30-A80A-4E37-9363-095357F2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přikládání bandáže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C763B94-4C01-4C49-9EE5-37D07E18B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zvolit kompresivní pomůcku (obinadlo, punčochy) s ohledem na účel (prevence, léčba, podpůrná léčba), na průběh nemoci (akutní/chronická fáze) a schopnosti jedince použít pomůcku</a:t>
            </a:r>
          </a:p>
          <a:p>
            <a:pPr lvl="0"/>
            <a:r>
              <a:rPr lang="cs-CZ" dirty="0"/>
              <a:t>zvolit funkční (neopotřebovaný) materiál</a:t>
            </a:r>
          </a:p>
          <a:p>
            <a:pPr lvl="0"/>
            <a:r>
              <a:rPr lang="cs-CZ" dirty="0"/>
              <a:t>zvolit správnou šířku obinadla a velikost punčochy (čím větší je bandážovaná část těla, tím širší obinadlo a větší punčocha) </a:t>
            </a:r>
          </a:p>
          <a:p>
            <a:pPr lvl="0"/>
            <a:r>
              <a:rPr lang="cs-CZ" dirty="0"/>
              <a:t>kompresi provést před vstáváním z lůžka (před spuštěním dolních končetin)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971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5E79EC-0279-4D99-ACC4-72000AB899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1FC717-F219-43BE-8C0A-BEF019E132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E5CEEC-4527-469B-BD1D-34A061C0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87575"/>
            <a:ext cx="10753200" cy="451576"/>
          </a:xfrm>
        </p:spPr>
        <p:txBody>
          <a:bodyPr/>
          <a:lstStyle/>
          <a:p>
            <a:r>
              <a:rPr lang="cs-CZ" dirty="0"/>
              <a:t>Zásady přikládání bandáže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0F83E16-8BD0-4A7B-AFBF-4445C72B4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71576"/>
            <a:ext cx="10753200" cy="4139998"/>
          </a:xfrm>
        </p:spPr>
        <p:txBody>
          <a:bodyPr/>
          <a:lstStyle/>
          <a:p>
            <a:pPr lvl="0"/>
            <a:r>
              <a:rPr lang="cs-CZ" sz="2400" dirty="0"/>
              <a:t>dodržet správnou techniku provedení (přiložit od metatarzálních kůstek přes patu a kotník pod koleno/nízká bandáž anebo po tříslo/vysoká bandáž, obinadlo odvíjet bezprostředně na kůži, neodtahovat od nohy, kompresi provést nejsilněji v dolní části nohy/nárt, kotník, dolní část bérce na dolní končetině, zápěstí a předloktí na horní končetině, směrem k srdci se tlak komprese snižuje)</a:t>
            </a:r>
          </a:p>
          <a:p>
            <a:pPr lvl="0"/>
            <a:r>
              <a:rPr lang="cs-CZ" sz="2400" dirty="0"/>
              <a:t>komprese nesmí vytvářet záhyby, shrnovat se, jednotlivé otočky se překrývají ze dvou třetin  </a:t>
            </a:r>
          </a:p>
          <a:p>
            <a:pPr lvl="0"/>
            <a:r>
              <a:rPr lang="cs-CZ" sz="2400" dirty="0"/>
              <a:t>monitorovat výskyt bolesti, brnění, necitlivosti, otoku, modrého zbarvení prstů, chladných </a:t>
            </a:r>
            <a:r>
              <a:rPr lang="cs-CZ" sz="2400" dirty="0" err="1"/>
              <a:t>aker</a:t>
            </a:r>
            <a:r>
              <a:rPr lang="cs-CZ" sz="2400" dirty="0"/>
              <a:t>, podráždění kůže</a:t>
            </a:r>
          </a:p>
          <a:p>
            <a:pPr lvl="0"/>
            <a:r>
              <a:rPr lang="cs-CZ" sz="2400" dirty="0" err="1"/>
              <a:t>edukovat</a:t>
            </a:r>
            <a:r>
              <a:rPr lang="cs-CZ" sz="2400" dirty="0"/>
              <a:t> pacienta    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5833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EE8314-09D9-48A7-BE2A-0DCD1D65E3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FB1701-8EA1-41E7-B2DB-37C9FF0D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119FB1-8BBF-4D3A-A696-2D5BDA5D8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A78ACF8-3BCA-4A96-BABF-8484D6A80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6985" y="2090737"/>
            <a:ext cx="6698029" cy="37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53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8B1569-F121-4660-9DB8-4336AEEB3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94F94FB-5A76-48BD-BA87-C6C06F230E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8171A4-A4C9-4EA4-B483-34AEB3A84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základní otočka, tzv. zámeček 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53F26B69-D2F0-4894-A3A6-4FF77C155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3281" y="2347706"/>
            <a:ext cx="6745437" cy="379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88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4568CD-CF68-4349-82A0-FFDEA860B0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B46712-F3E3-4060-B50C-5C27573D5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72B0C1-733B-4965-AB61-1F7F72CC2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 – fixace zámečku pomocí kruhové otočky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C835014-81E9-45E5-A2D3-79B1A87E6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0237" y="2479238"/>
            <a:ext cx="6671525" cy="374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23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DD304C-2C9E-4313-8AE7-4E748176B8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803E71-D2CE-4B6F-8A24-565EC0B601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A428B7-861B-4844-A85A-5F65FF60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vedení osmičkových otoček přes kotník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11187CA-000F-4687-98EB-ABF8CD981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8308" y="2432022"/>
            <a:ext cx="6595383" cy="370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58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6F79EA-24C5-49CD-8BF9-937A549747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98FB8B-9843-4B90-87E1-347CEFEC22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EFDB54-5D1E-4566-909F-8F95AA21B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vedení osmičkových otoček přes patu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C532BDD-974F-499B-BBF0-3F49707D6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631" y="2411033"/>
            <a:ext cx="6632737" cy="37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66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DD608E1-3763-4074-A49F-B621BBF8D3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B1968C-C82A-4297-9CDC-639EC0C0C4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1DFC6E-F562-40B0-96CA-2F7EF001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navázání dalšího obinadla  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A78EF88C-A98E-4A96-A595-5D8B1689F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1791" y="2233746"/>
            <a:ext cx="7108417" cy="399425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B4DDDF2-9192-491A-B674-CEA508C2F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096" y="4041723"/>
            <a:ext cx="2057687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95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B6833B-B645-4848-B90F-C1C3EE1182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C8D794-3751-454D-9732-32B534CE4C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B6B4D3-C7B3-40B4-A75E-14E794DD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nízká bandáž – hoblinový obvaz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97247F4F-4DD4-48DD-9FE0-27B6008D9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3215" y="2302772"/>
            <a:ext cx="6585569" cy="37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2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901BD5-B621-457A-A3C1-934C8991D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Kompresivní terapie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93A52F-DFBC-4B6B-BBDC-1588FD469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ADB5C8-0733-4C32-8641-03A48F52112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Kompresivní terapie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7B6E780-54EE-4479-A3CC-BDDF25BDE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02" y="5358676"/>
            <a:ext cx="11284674" cy="792549"/>
          </a:xfrm>
          <a:prstGeom prst="rect">
            <a:avLst/>
          </a:prstGeom>
        </p:spPr>
      </p:pic>
      <p:sp>
        <p:nvSpPr>
          <p:cNvPr id="9" name="Podnadpis 4">
            <a:extLst>
              <a:ext uri="{FF2B5EF4-FFF2-40B4-BE49-F238E27FC236}">
                <a16:creationId xmlns:a16="http://schemas.microsoft.com/office/drawing/2014/main" id="{D18C31C4-59C9-4090-89BD-4FFA1C739783}"/>
              </a:ext>
            </a:extLst>
          </p:cNvPr>
          <p:cNvSpPr txBox="1">
            <a:spLocks/>
          </p:cNvSpPr>
          <p:nvPr/>
        </p:nvSpPr>
        <p:spPr>
          <a:xfrm>
            <a:off x="540000" y="4272543"/>
            <a:ext cx="11361600" cy="6984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1000" kern="0" dirty="0"/>
              <a:t>Denisa Macková, Markéta Hartmanová, Patrik </a:t>
            </a:r>
            <a:r>
              <a:rPr lang="cs-CZ" sz="1000" kern="0" dirty="0" err="1"/>
              <a:t>Mica</a:t>
            </a:r>
            <a:r>
              <a:rPr lang="cs-CZ" sz="1000" kern="0" dirty="0"/>
              <a:t>, Ústav zdravotnických věd, LF MU Brno</a:t>
            </a:r>
          </a:p>
          <a:p>
            <a:endParaRPr lang="cs-CZ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548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29BC64-380F-4F3D-AF78-977D72532F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D97B7C-3694-48DC-9014-9A0733B438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3B135C-8095-4867-85E0-9C65195BC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 bandáže dolní končetiny </a:t>
            </a:r>
            <a:r>
              <a:rPr lang="cs-CZ" dirty="0" err="1"/>
              <a:t>krátkotažným</a:t>
            </a:r>
            <a:r>
              <a:rPr lang="cs-CZ" dirty="0"/>
              <a:t> obinadlem – nízká bandáž – klasový obvaz 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4D887E8-91C0-4A90-95C9-413711928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7086" y="2318268"/>
            <a:ext cx="6797827" cy="381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80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4AA923-4B05-48A3-924C-90ADFD10F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316E48-FB21-435E-AF2D-0C6D8D483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F5BE42-C125-4D59-85E3-722192038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a zdroje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36488EB-737F-4979-B5F1-A5AC5A149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/>
              <a:t>Beharková</a:t>
            </a:r>
            <a:r>
              <a:rPr lang="cs-CZ" altLang="cs-CZ" dirty="0"/>
              <a:t>, N., Soldánová, D. : Základy ošetřovatelských postupů a intervencí. </a:t>
            </a:r>
            <a:r>
              <a:rPr lang="cs-CZ" altLang="cs-CZ" dirty="0" err="1"/>
              <a:t>Elportál</a:t>
            </a:r>
            <a:r>
              <a:rPr lang="cs-CZ" altLang="cs-CZ" dirty="0"/>
              <a:t> Brno, Masarykova univerzita 2019. </a:t>
            </a:r>
            <a:r>
              <a:rPr lang="cs-CZ" dirty="0">
                <a:hlinkClick r:id="rId3"/>
              </a:rPr>
              <a:t>Základy ošetřovatelských postupů a intervencí | Lékařská fakulta Masarykovy univerzity (muni.</a:t>
            </a:r>
            <a:r>
              <a:rPr lang="cs-CZ">
                <a:hlinkClick r:id="rId3"/>
              </a:rPr>
              <a:t>cz)</a:t>
            </a:r>
            <a:endParaRPr lang="cs-CZ"/>
          </a:p>
          <a:p>
            <a:endParaRPr lang="cs-CZ" dirty="0"/>
          </a:p>
          <a:p>
            <a:r>
              <a:rPr lang="cs-CZ" dirty="0">
                <a:hlinkClick r:id="rId4"/>
              </a:rPr>
              <a:t>https://www.lecbarany.cz/clanky/nova-videa-o-kompresivni-terapii-na-lecbarany-cz</a:t>
            </a:r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891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8CF593-B88C-4903-B3F2-B8C965EA62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174D5E-1323-4A01-9200-409C620025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5C52717-F589-4044-9816-3E86B0883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25" y="2144335"/>
            <a:ext cx="10752138" cy="3236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1451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36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169697-C195-4981-9ADE-FB6BEB43E3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4FECD9-3E8C-4E9E-BE8D-8B4C91A66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8EE21B-4917-4E48-85A7-DFBEDD63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Kompresivní terapie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F179DA-4AF4-4F6A-83B9-4A783CA35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podporuje venózní návrat krve z končetin, zrychluje proudění krve v žilách (komprese vytváří tlak na stěnu povrchových a hlubokých žil), zužuje rozšířené žíly, zlepšuje domykavost žilních chlopní a zabraňuje stagnaci krve</a:t>
            </a:r>
          </a:p>
          <a:p>
            <a:pPr lvl="0"/>
            <a:r>
              <a:rPr lang="cs-CZ" dirty="0"/>
              <a:t>uplatňuje se jako metoda preventivní, léčebná i podpůrná</a:t>
            </a:r>
          </a:p>
          <a:p>
            <a:pPr lvl="0"/>
            <a:r>
              <a:rPr lang="cs-CZ" dirty="0"/>
              <a:t>provádí se bandáží pomocí kompresivních obinadel a kompresivních punčoch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29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E02C74-F06D-4A05-A11E-0421AACE44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E8D89B-BCE6-4B86-AB01-1632D37B9D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860B10-5A98-476F-AE43-5F9294697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Účel kompresivní terapie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394F1A8-8EFE-4FA0-ACD9-DB251843A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prevence tromboembolické nemoci (před a po operaci, u dlouhodobě imobilních)</a:t>
            </a:r>
          </a:p>
          <a:p>
            <a:pPr lvl="0"/>
            <a:r>
              <a:rPr lang="cs-CZ" dirty="0"/>
              <a:t>prevence edémů a varixů (křečových žil) </a:t>
            </a:r>
          </a:p>
          <a:p>
            <a:pPr lvl="0"/>
            <a:r>
              <a:rPr lang="cs-CZ" dirty="0"/>
              <a:t>léčba trombózy, posttrombotického syndromu (souboru změn a příznaků vznikajících jako následek hluboké žilní trombózy)</a:t>
            </a:r>
          </a:p>
          <a:p>
            <a:pPr lvl="0"/>
            <a:r>
              <a:rPr lang="cs-CZ" dirty="0"/>
              <a:t>léčba bércového vředu (</a:t>
            </a:r>
            <a:r>
              <a:rPr lang="cs-CZ" dirty="0" err="1"/>
              <a:t>ulcus</a:t>
            </a:r>
            <a:r>
              <a:rPr lang="cs-CZ" dirty="0"/>
              <a:t> </a:t>
            </a:r>
            <a:r>
              <a:rPr lang="cs-CZ" dirty="0" err="1"/>
              <a:t>cruris</a:t>
            </a:r>
            <a:r>
              <a:rPr lang="cs-CZ" dirty="0"/>
              <a:t>) </a:t>
            </a:r>
          </a:p>
          <a:p>
            <a:pPr lvl="0"/>
            <a:r>
              <a:rPr lang="cs-CZ" dirty="0"/>
              <a:t>podpůrná léčba chronické žilní nedostatečnosti, lymfedému</a:t>
            </a:r>
          </a:p>
          <a:p>
            <a:pPr lvl="0"/>
            <a:r>
              <a:rPr lang="cs-CZ" dirty="0"/>
              <a:t>podpůrná léčba onemocnění pohybového aparátu</a:t>
            </a:r>
          </a:p>
          <a:p>
            <a:pPr lvl="0"/>
            <a:r>
              <a:rPr lang="cs-CZ" dirty="0"/>
              <a:t>po operaci varixů, po </a:t>
            </a:r>
            <a:r>
              <a:rPr lang="cs-CZ" dirty="0" err="1"/>
              <a:t>skleroterapii</a:t>
            </a:r>
            <a:r>
              <a:rPr lang="cs-CZ" dirty="0"/>
              <a:t> (odstranění varixů), po liposukci (odsátí tuku)      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802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731EC0-F4AF-477E-A2C3-C2376661ED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C02693-58B8-4DF2-918A-88DD04BA95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D04FE9-6726-40D4-A309-40C400665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FB46D73-CC66-4726-BAEE-EAC021E51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nepoddajné </a:t>
            </a:r>
            <a:r>
              <a:rPr lang="cs-CZ" dirty="0">
                <a:solidFill>
                  <a:srgbClr val="0000DC"/>
                </a:solidFill>
              </a:rPr>
              <a:t>obvazy ze zinkoklihu</a:t>
            </a:r>
            <a:r>
              <a:rPr lang="cs-CZ" dirty="0"/>
              <a:t>: nejvyšší pracovní a nejnižší klidový tlak</a:t>
            </a:r>
          </a:p>
          <a:p>
            <a:pPr lvl="0"/>
            <a:r>
              <a:rPr lang="cs-CZ" dirty="0" err="1">
                <a:solidFill>
                  <a:srgbClr val="0000DC"/>
                </a:solidFill>
              </a:rPr>
              <a:t>krátkotažná</a:t>
            </a:r>
            <a:r>
              <a:rPr lang="cs-CZ" dirty="0">
                <a:solidFill>
                  <a:srgbClr val="0000DC"/>
                </a:solidFill>
              </a:rPr>
              <a:t> obinadla</a:t>
            </a:r>
            <a:r>
              <a:rPr lang="cs-CZ" dirty="0"/>
              <a:t>: málo roztažitelná, vysoký pracovní a nízký klidový tlak</a:t>
            </a:r>
          </a:p>
          <a:p>
            <a:pPr lvl="0"/>
            <a:r>
              <a:rPr lang="cs-CZ" dirty="0" err="1">
                <a:solidFill>
                  <a:srgbClr val="0000DC"/>
                </a:solidFill>
              </a:rPr>
              <a:t>dlouhotažná</a:t>
            </a:r>
            <a:r>
              <a:rPr lang="cs-CZ" dirty="0">
                <a:solidFill>
                  <a:srgbClr val="0000DC"/>
                </a:solidFill>
              </a:rPr>
              <a:t> obinadla</a:t>
            </a:r>
            <a:r>
              <a:rPr lang="cs-CZ" dirty="0"/>
              <a:t>: vysoce roztažitelná, nízký pracovní a vysoký klidový tlak</a:t>
            </a:r>
          </a:p>
          <a:p>
            <a:pPr lvl="0"/>
            <a:r>
              <a:rPr lang="cs-CZ" dirty="0">
                <a:solidFill>
                  <a:srgbClr val="0000DC"/>
                </a:solidFill>
              </a:rPr>
              <a:t>kompresivní punčochy</a:t>
            </a:r>
          </a:p>
          <a:p>
            <a:pPr lvl="0"/>
            <a:r>
              <a:rPr lang="cs-CZ" dirty="0">
                <a:solidFill>
                  <a:srgbClr val="0000DC"/>
                </a:solidFill>
              </a:rPr>
              <a:t>vícevrstevné bandáže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773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4688B9-E409-4DD1-9BE1-5B99E5DFCE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C5BC99-B34E-4943-9B5A-91946B9611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0EEAA6-7A3E-491E-BD59-02A68EDAE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 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8E2EA40A-BCAF-4BAF-B683-908ACB3EB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81"/>
          <a:stretch/>
        </p:blipFill>
        <p:spPr>
          <a:xfrm>
            <a:off x="2332383" y="899525"/>
            <a:ext cx="7164920" cy="5454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298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01F31B-1298-412F-A91C-AFD0EE3E77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14A002-805A-475D-82C1-7A2FF67E87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C79AF58-5945-401F-A84F-7AE7F48E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Obinadla s krátkým tahem (</a:t>
            </a:r>
            <a:r>
              <a:rPr lang="cs-CZ" dirty="0" err="1"/>
              <a:t>krátkotažná</a:t>
            </a:r>
            <a:r>
              <a:rPr lang="cs-CZ" dirty="0"/>
              <a:t>, tažnost 60-90 %)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33BFA8F-D3B8-4B46-9211-4F4DB2D35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pPr lvl="0"/>
            <a:r>
              <a:rPr lang="cs-CZ" dirty="0"/>
              <a:t>mají výrazný kompresivní účinek, vysoký pracovní a nízký klidový tlak</a:t>
            </a:r>
          </a:p>
          <a:p>
            <a:pPr lvl="0"/>
            <a:r>
              <a:rPr lang="cs-CZ" dirty="0"/>
              <a:t>při správném provedení je lze ponechat tři dny včetně noci v průběhu intenzivního léčebného režimu (nelze použít na končetiny s výrazným otokem)</a:t>
            </a:r>
          </a:p>
          <a:p>
            <a:pPr lvl="0"/>
            <a:r>
              <a:rPr lang="cs-CZ" dirty="0"/>
              <a:t>použití: lymfatické otoky, žilní insuficience, bércové vředy</a:t>
            </a:r>
          </a:p>
          <a:p>
            <a:pPr lvl="0"/>
            <a:r>
              <a:rPr lang="cs-CZ" dirty="0"/>
              <a:t>výhody: lepší léčebný efekt, držení tahu po celý den, nerolování se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69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7144EE-7C6D-4C15-A364-74B5098B19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010BDB-E6C0-40B7-AFF4-C0412F6119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A612AEE-7E7C-4355-8FE8-5BC709DD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Obinadla s dlouhým tahem (</a:t>
            </a:r>
            <a:r>
              <a:rPr lang="cs-CZ" dirty="0" err="1"/>
              <a:t>dlouhotažná</a:t>
            </a:r>
            <a:r>
              <a:rPr lang="cs-CZ" dirty="0"/>
              <a:t>, tažnost nad 100 %)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9ACD097-33C4-4930-AE73-602DD3D4C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pPr lvl="0"/>
            <a:r>
              <a:rPr lang="cs-CZ" dirty="0"/>
              <a:t>nízký pracovní a vysoký klidový tlak</a:t>
            </a:r>
          </a:p>
          <a:p>
            <a:pPr lvl="0"/>
            <a:r>
              <a:rPr lang="cs-CZ" dirty="0"/>
              <a:t>použití: doléčení a udržení dosaženého stavu žilních onemocnění, léčba podvrtnutí, krátkodobá bandáž u pohyblivého pacienta</a:t>
            </a:r>
          </a:p>
          <a:p>
            <a:pPr lvl="0"/>
            <a:r>
              <a:rPr lang="cs-CZ" dirty="0"/>
              <a:t>při chůzi se roztahují a poddávají, nepoužívat během spánku</a:t>
            </a:r>
          </a:p>
          <a:p>
            <a:pPr lvl="0"/>
            <a:r>
              <a:rPr lang="cs-CZ" dirty="0"/>
              <a:t>výhody: použití u akutních i chronických stavů, u chodících pacientů</a:t>
            </a:r>
          </a:p>
          <a:p>
            <a:pPr lvl="0"/>
            <a:r>
              <a:rPr lang="cs-CZ" dirty="0"/>
              <a:t>nevýhody: rychle ztrácí tažnost, musí se opakovaně převazovat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209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632D8D-4596-438E-AA8C-FB8193A8CE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Kompresivní terapie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7FFE8F-7C35-49D1-BD04-7A917B52F0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0A07D2-D4ED-4974-95CB-F997F4CA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Kompresivní punčochy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197D806-F7BE-4BCA-81EE-8FBBDA35D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nízký pracovní a vysoký klidový tlak (</a:t>
            </a:r>
            <a:r>
              <a:rPr lang="cs-CZ" dirty="0" err="1"/>
              <a:t>dlouhotažná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použití: udržovací fáze, stabilizované chronické žilní onemocnění vyžadující kompresivní terapii, varixy a otoky v těhotenství, po chirurgickém žilním zákroku, nepoužívat během spánku</a:t>
            </a:r>
          </a:p>
          <a:p>
            <a:pPr lvl="0"/>
            <a:r>
              <a:rPr lang="cs-CZ" dirty="0"/>
              <a:t>správný výběr:</a:t>
            </a:r>
          </a:p>
          <a:p>
            <a:pPr lvl="0"/>
            <a:r>
              <a:rPr lang="cs-CZ" dirty="0"/>
              <a:t>velikost – změření délky končetiny a obvodu jednotlivých částí </a:t>
            </a:r>
          </a:p>
          <a:p>
            <a:pPr lvl="0"/>
            <a:r>
              <a:rPr lang="cs-CZ" dirty="0"/>
              <a:t>kompresivní třída (čtyři typy), podle tlaku, kterým punčocha působí v oblasti hlezna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60381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Kompresivní terapie[20210913090506910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270</TotalTime>
  <Words>893</Words>
  <Application>Microsoft Office PowerPoint</Application>
  <PresentationFormat>Širokoúhlá obrazovka</PresentationFormat>
  <Paragraphs>107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Tahoma</vt:lpstr>
      <vt:lpstr>Wingdings</vt:lpstr>
      <vt:lpstr>Prezentace_MU_CZ</vt:lpstr>
      <vt:lpstr>Prezentace aplikace PowerPoint</vt:lpstr>
      <vt:lpstr>Kompresivní terapie</vt:lpstr>
      <vt:lpstr>Kompresivní terapie</vt:lpstr>
      <vt:lpstr>Účel kompresivní terapie</vt:lpstr>
      <vt:lpstr>Pomůcky </vt:lpstr>
      <vt:lpstr>Pomůcky </vt:lpstr>
      <vt:lpstr>Obinadla s krátkým tahem (krátkotažná, tažnost 60-90 %)  </vt:lpstr>
      <vt:lpstr>Obinadla s dlouhým tahem (dlouhotažná, tažnost nad 100 %) </vt:lpstr>
      <vt:lpstr>Kompresivní punčochy </vt:lpstr>
      <vt:lpstr>Kompresivní punčochy</vt:lpstr>
      <vt:lpstr>Zásady přikládání bandáže</vt:lpstr>
      <vt:lpstr>Zásady přikládání bandáže</vt:lpstr>
      <vt:lpstr>Technika bandáže dolní končetiny krátkotažným obinadlem </vt:lpstr>
      <vt:lpstr>Technika bandáže dolní končetiny krátkotažným obinadlem – základní otočka, tzv. zámeček </vt:lpstr>
      <vt:lpstr>Technika bandáže dolní končetiny krátkotažným obinadlem  – fixace zámečku pomocí kruhové otočky</vt:lpstr>
      <vt:lpstr>Technika bandáže dolní končetiny krátkotažným obinadlem – vedení osmičkových otoček přes kotník</vt:lpstr>
      <vt:lpstr>Technika bandáže dolní končetiny krátkotažným obinadlem – vedení osmičkových otoček přes patu </vt:lpstr>
      <vt:lpstr>Technika bandáže dolní končetiny krátkotažným obinadlem – navázání dalšího obinadla  </vt:lpstr>
      <vt:lpstr>Technika bandáže dolní končetiny krátkotažným obinadlem – nízká bandáž – hoblinový obvaz </vt:lpstr>
      <vt:lpstr>Technika bandáže dolní končetiny krátkotažným obinadlem – nízká bandáž – klasový obvaz </vt:lpstr>
      <vt:lpstr>Literatura a zdroje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Denisa Macková</cp:lastModifiedBy>
  <cp:revision>23</cp:revision>
  <cp:lastPrinted>2021-09-09T08:11:12Z</cp:lastPrinted>
  <dcterms:created xsi:type="dcterms:W3CDTF">2021-02-15T10:37:16Z</dcterms:created>
  <dcterms:modified xsi:type="dcterms:W3CDTF">2023-09-12T09:53:38Z</dcterms:modified>
</cp:coreProperties>
</file>