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312" r:id="rId2"/>
    <p:sldId id="257" r:id="rId3"/>
    <p:sldId id="270" r:id="rId4"/>
    <p:sldId id="271" r:id="rId5"/>
    <p:sldId id="272" r:id="rId6"/>
    <p:sldId id="273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88" r:id="rId22"/>
    <p:sldId id="308" r:id="rId23"/>
    <p:sldId id="309" r:id="rId24"/>
    <p:sldId id="290" r:id="rId25"/>
    <p:sldId id="291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93" r:id="rId34"/>
    <p:sldId id="294" r:id="rId35"/>
    <p:sldId id="296" r:id="rId36"/>
    <p:sldId id="298" r:id="rId37"/>
    <p:sldId id="299" r:id="rId38"/>
    <p:sldId id="300" r:id="rId39"/>
    <p:sldId id="310" r:id="rId40"/>
    <p:sldId id="311" r:id="rId41"/>
  </p:sldIdLst>
  <p:sldSz cx="12192000" cy="6858000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C5C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48CE6D6C-A89D-41B3-80C6-A6811D242122}"/>
    <pc:docChg chg="custSel modSld">
      <pc:chgData name="Denisa Macková" userId="79c3ad72-3379-40f8-b15a-8512db7b141e" providerId="ADAL" clId="{48CE6D6C-A89D-41B3-80C6-A6811D242122}" dt="2023-09-12T09:54:42.627" v="3" actId="1076"/>
      <pc:docMkLst>
        <pc:docMk/>
      </pc:docMkLst>
      <pc:sldChg chg="addSp delSp modSp mod">
        <pc:chgData name="Denisa Macková" userId="79c3ad72-3379-40f8-b15a-8512db7b141e" providerId="ADAL" clId="{48CE6D6C-A89D-41B3-80C6-A6811D242122}" dt="2023-09-12T09:54:42.627" v="3" actId="1076"/>
        <pc:sldMkLst>
          <pc:docMk/>
          <pc:sldMk cId="1317548518" sldId="257"/>
        </pc:sldMkLst>
        <pc:spChg chg="del">
          <ac:chgData name="Denisa Macková" userId="79c3ad72-3379-40f8-b15a-8512db7b141e" providerId="ADAL" clId="{48CE6D6C-A89D-41B3-80C6-A6811D242122}" dt="2023-09-12T09:54:33.596" v="0" actId="478"/>
          <ac:spMkLst>
            <pc:docMk/>
            <pc:sldMk cId="1317548518" sldId="257"/>
            <ac:spMk id="5" creationId="{70203146-06C9-4338-89C5-E96AFA8C11F9}"/>
          </ac:spMkLst>
        </pc:spChg>
        <pc:spChg chg="add del mod">
          <ac:chgData name="Denisa Macková" userId="79c3ad72-3379-40f8-b15a-8512db7b141e" providerId="ADAL" clId="{48CE6D6C-A89D-41B3-80C6-A6811D242122}" dt="2023-09-12T09:54:36.542" v="1" actId="478"/>
          <ac:spMkLst>
            <pc:docMk/>
            <pc:sldMk cId="1317548518" sldId="257"/>
            <ac:spMk id="8" creationId="{1D57A8FE-5333-48D9-9F8C-5260D3162795}"/>
          </ac:spMkLst>
        </pc:spChg>
        <pc:spChg chg="add mod">
          <ac:chgData name="Denisa Macková" userId="79c3ad72-3379-40f8-b15a-8512db7b141e" providerId="ADAL" clId="{48CE6D6C-A89D-41B3-80C6-A6811D242122}" dt="2023-09-12T09:54:42.627" v="3" actId="1076"/>
          <ac:spMkLst>
            <pc:docMk/>
            <pc:sldMk cId="1317548518" sldId="257"/>
            <ac:spMk id="9" creationId="{EBF98256-86FA-495A-ADEA-26C136CD55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7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B26BD9-7C48-47E3-B075-9CA36BA4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64066A-B085-4F18-A347-62CD12AEC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6987E-5B90-4E88-8728-C543C9744A8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Hierarchie potřeb dle </a:t>
            </a:r>
            <a:r>
              <a:rPr lang="cs-CZ" dirty="0" err="1"/>
              <a:t>Maslowa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1485BA-5789-4BA2-9065-6F7026B6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altLang="cs-CZ" dirty="0"/>
              <a:t>odle </a:t>
            </a:r>
            <a:r>
              <a:rPr lang="cs-CZ" altLang="cs-CZ" dirty="0" err="1"/>
              <a:t>Maslowa</a:t>
            </a:r>
            <a:r>
              <a:rPr lang="cs-CZ" altLang="cs-CZ" dirty="0"/>
              <a:t> má každý jedinec individuální systém motivů, který je hierarchicky uspořádán, protože některé z motivů jsou silnější než jiné a některé z těch silných jsou nejsilnější.</a:t>
            </a:r>
          </a:p>
          <a:p>
            <a:pPr>
              <a:lnSpc>
                <a:spcPct val="100000"/>
              </a:lnSpc>
            </a:pPr>
            <a:r>
              <a:rPr lang="cs-CZ" altLang="cs-CZ" dirty="0" err="1"/>
              <a:t>Maslow</a:t>
            </a:r>
            <a:r>
              <a:rPr lang="cs-CZ" altLang="cs-CZ" dirty="0"/>
              <a:t> vidí lidi jako bytosti, které neustále od početí až do smrti rostou a vyvíjejí se.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Člověk je bytost s potřebami a dosahuje zřídka stavu plnějšího uspokojení, vyjma krátké doby.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Splní-li se potřeba, člověk si ji už dále neuvědomuje.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Jakmile je jedna potřeba uspokojena, staví se na její místo druhá!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15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79BEDC-3C8F-40F8-A4D4-6F5552871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5FFA34-9BE1-4AEB-A2DD-85F04CC78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1D8B8-8E68-423B-BDF6-1E8668A853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140A42-3647-46B8-8281-E931DBDB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Z podstaty člověka:</a:t>
            </a:r>
          </a:p>
          <a:p>
            <a:pPr lvl="1"/>
            <a:r>
              <a:rPr lang="cs-CZ" altLang="cs-CZ" sz="2800" dirty="0"/>
              <a:t>Biologické</a:t>
            </a:r>
          </a:p>
          <a:p>
            <a:pPr lvl="1"/>
            <a:r>
              <a:rPr lang="cs-CZ" altLang="cs-CZ" sz="2800" dirty="0"/>
              <a:t>Psychické</a:t>
            </a:r>
          </a:p>
          <a:p>
            <a:pPr lvl="1"/>
            <a:r>
              <a:rPr lang="cs-CZ" altLang="cs-CZ" sz="2800" dirty="0"/>
              <a:t>Sociální</a:t>
            </a:r>
          </a:p>
          <a:p>
            <a:pPr lvl="1"/>
            <a:r>
              <a:rPr lang="cs-CZ" altLang="cs-CZ" sz="2800" dirty="0"/>
              <a:t>Estetické</a:t>
            </a:r>
          </a:p>
          <a:p>
            <a:pPr lvl="1"/>
            <a:r>
              <a:rPr lang="cs-CZ" altLang="cs-CZ" sz="2800" dirty="0"/>
              <a:t>Kulturní</a:t>
            </a:r>
          </a:p>
          <a:p>
            <a:pPr lvl="1"/>
            <a:r>
              <a:rPr lang="cs-CZ" altLang="cs-CZ" sz="2800" dirty="0"/>
              <a:t>Sebevyjádření</a:t>
            </a:r>
          </a:p>
          <a:p>
            <a:pPr lvl="1"/>
            <a:r>
              <a:rPr lang="cs-CZ" altLang="cs-CZ" sz="2800" dirty="0"/>
              <a:t>Duchovní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1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93B82F-49A7-4E05-BF2F-65C6EF79B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099A0-B269-470B-A3E8-16B1F20A7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7513A9-DF0C-4F38-BBC7-00546C0C6C5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44203DD-BAA8-44AF-89A8-2EF0D9C8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Podle počtu osob, kterých se týkají:</a:t>
            </a:r>
          </a:p>
          <a:p>
            <a:pPr lvl="1"/>
            <a:r>
              <a:rPr lang="cs-CZ" altLang="cs-CZ" sz="2800" dirty="0"/>
              <a:t>Individuální (</a:t>
            </a:r>
            <a:r>
              <a:rPr lang="cs-CZ" altLang="cs-CZ" sz="2800" i="1" dirty="0"/>
              <a:t>osobní růst, realizace svých snů</a:t>
            </a:r>
            <a:r>
              <a:rPr lang="cs-CZ" altLang="cs-CZ" sz="2800" dirty="0"/>
              <a:t>)</a:t>
            </a:r>
          </a:p>
          <a:p>
            <a:pPr lvl="1"/>
            <a:r>
              <a:rPr lang="cs-CZ" altLang="cs-CZ" sz="2800" dirty="0"/>
              <a:t>Kolektivní (</a:t>
            </a:r>
            <a:r>
              <a:rPr lang="cs-CZ" altLang="cs-CZ" sz="2800" i="1" dirty="0"/>
              <a:t>potřeba zdrav. a sociální péče dané skupiny lidí, ochrana životního prostředí, pracovního prostředí aj</a:t>
            </a:r>
            <a:r>
              <a:rPr lang="cs-CZ" altLang="cs-CZ" sz="2800" dirty="0"/>
              <a:t>.)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73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8F2F2-690E-49D1-A16A-2CF781476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F4450-6E2B-4E2B-9B27-B125F4806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3FA5E-02B9-4F90-BE7C-73B737B18BC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2D19DD-ADEE-45FB-ADE4-5402C874B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Dle obsahu:</a:t>
            </a:r>
          </a:p>
          <a:p>
            <a:pPr lvl="1"/>
            <a:r>
              <a:rPr lang="cs-CZ" altLang="cs-CZ" sz="2600" dirty="0"/>
              <a:t>Materiální  </a:t>
            </a:r>
            <a:r>
              <a:rPr lang="cs-CZ" altLang="cs-CZ" sz="2600" i="1" dirty="0"/>
              <a:t>(vyjadřují požadavek mít věci ve vlastnictví – dům, auto</a:t>
            </a:r>
            <a:r>
              <a:rPr lang="cs-CZ" altLang="cs-CZ" sz="2600" dirty="0"/>
              <a:t>)</a:t>
            </a:r>
          </a:p>
          <a:p>
            <a:pPr lvl="1"/>
            <a:r>
              <a:rPr lang="cs-CZ" altLang="cs-CZ" sz="2600" dirty="0"/>
              <a:t>Nemateriální  </a:t>
            </a:r>
            <a:r>
              <a:rPr lang="cs-CZ" altLang="cs-CZ" sz="2600" i="1" dirty="0"/>
              <a:t>(osobní hierarchie hodnot – potřeba lásky, svobody, žít v souladu se svým svědomím)</a:t>
            </a:r>
          </a:p>
          <a:p>
            <a:pPr marL="0" indent="0">
              <a:buNone/>
            </a:pPr>
            <a:endParaRPr lang="cs-CZ" altLang="cs-CZ" b="1" dirty="0"/>
          </a:p>
          <a:p>
            <a:r>
              <a:rPr lang="cs-CZ" altLang="cs-CZ" b="1" dirty="0"/>
              <a:t>Z ekonomického pohledu:</a:t>
            </a:r>
          </a:p>
          <a:p>
            <a:pPr lvl="1"/>
            <a:r>
              <a:rPr lang="cs-CZ" altLang="cs-CZ" sz="2600" dirty="0"/>
              <a:t>Ekonomické </a:t>
            </a:r>
            <a:r>
              <a:rPr lang="cs-CZ" altLang="cs-CZ" sz="2600" i="1" dirty="0"/>
              <a:t>(mít značkové oblečení, adekvátní ocenění práce, aj.)</a:t>
            </a:r>
          </a:p>
          <a:p>
            <a:pPr lvl="1"/>
            <a:r>
              <a:rPr lang="cs-CZ" altLang="cs-CZ" sz="2600" dirty="0"/>
              <a:t>Neekonomické  </a:t>
            </a:r>
            <a:r>
              <a:rPr lang="cs-CZ" altLang="cs-CZ" sz="2600" i="1" dirty="0"/>
              <a:t>(mít dítě)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5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7F2446-B2A7-404D-ABA2-C93CBE522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D6E3D4-BD3C-49A6-8530-9803A484D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FFE8B-918B-4834-BE2F-49ABB8244B8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0E0597-C004-4610-8700-B710AC5B0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Způsobu vyvolání:</a:t>
            </a:r>
          </a:p>
          <a:p>
            <a:pPr lvl="1"/>
            <a:r>
              <a:rPr lang="cs-CZ" altLang="cs-CZ" sz="2600" dirty="0"/>
              <a:t>Hlavní </a:t>
            </a:r>
            <a:r>
              <a:rPr lang="cs-CZ" altLang="cs-CZ" sz="2600" i="1" dirty="0"/>
              <a:t>(potřeby předcházející dalším) </a:t>
            </a:r>
          </a:p>
          <a:p>
            <a:pPr lvl="1"/>
            <a:r>
              <a:rPr lang="cs-CZ" altLang="cs-CZ" sz="2600" dirty="0"/>
              <a:t>Doplňkové (</a:t>
            </a:r>
            <a:r>
              <a:rPr lang="cs-CZ" altLang="cs-CZ" sz="2600" i="1" dirty="0"/>
              <a:t>potřeby podílející se na zlepšování již dříve uspokojených potřeb - př. být úspěšný v práci</a:t>
            </a:r>
            <a:r>
              <a:rPr lang="cs-CZ" altLang="cs-CZ" sz="2600" dirty="0"/>
              <a:t>)</a:t>
            </a:r>
          </a:p>
          <a:p>
            <a:pPr marL="457200" lvl="1" indent="0">
              <a:buNone/>
            </a:pPr>
            <a:endParaRPr lang="cs-CZ" altLang="cs-CZ" sz="2600" dirty="0"/>
          </a:p>
          <a:p>
            <a:r>
              <a:rPr lang="cs-CZ" altLang="cs-CZ" b="1" dirty="0"/>
              <a:t>Naléhavosti: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sz="2600" dirty="0"/>
              <a:t>Nezbytné  </a:t>
            </a:r>
            <a:r>
              <a:rPr lang="cs-CZ" altLang="cs-CZ" sz="2600" i="1" dirty="0"/>
              <a:t>(zajišťující existenci)</a:t>
            </a:r>
          </a:p>
          <a:p>
            <a:pPr lvl="1"/>
            <a:r>
              <a:rPr lang="cs-CZ" altLang="cs-CZ" sz="2600" dirty="0"/>
              <a:t>Zbytné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44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4D588-103B-479C-BD41-6402B99A3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D3D5E-708F-4D97-A54D-DFE1E4ABB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2DF3D6-8389-49C8-8699-E8F8C8BB0D9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DE3C9E-3A0D-4293-9D5C-9AEBE3A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Četnosti výskytu:</a:t>
            </a:r>
          </a:p>
          <a:p>
            <a:pPr lvl="1"/>
            <a:r>
              <a:rPr lang="cs-CZ" altLang="cs-CZ" sz="2800" dirty="0"/>
              <a:t>Trvalé  </a:t>
            </a:r>
            <a:r>
              <a:rPr lang="cs-CZ" altLang="cs-CZ" sz="2800" i="1" dirty="0"/>
              <a:t>(denní -  jídlo, pití, odpočinek)</a:t>
            </a:r>
          </a:p>
          <a:p>
            <a:pPr lvl="1"/>
            <a:r>
              <a:rPr lang="cs-CZ" altLang="cs-CZ" sz="2800" dirty="0"/>
              <a:t>Občasné  </a:t>
            </a:r>
            <a:r>
              <a:rPr lang="cs-CZ" altLang="cs-CZ" sz="2800" i="1" dirty="0"/>
              <a:t>(vznikající s jistou pravidelností – vánoční dárky)</a:t>
            </a:r>
          </a:p>
          <a:p>
            <a:pPr lvl="1"/>
            <a:r>
              <a:rPr lang="cs-CZ" altLang="cs-CZ" sz="2800" dirty="0"/>
              <a:t>Výjimečné  </a:t>
            </a:r>
            <a:r>
              <a:rPr lang="cs-CZ" altLang="cs-CZ" sz="2800" i="1" dirty="0"/>
              <a:t>(nepravidelné – oslava výročí svatby)</a:t>
            </a:r>
          </a:p>
          <a:p>
            <a:endParaRPr lang="cs-CZ" altLang="cs-CZ" i="1" dirty="0"/>
          </a:p>
          <a:p>
            <a:r>
              <a:rPr lang="cs-CZ" altLang="cs-CZ" b="1" dirty="0"/>
              <a:t>Času:</a:t>
            </a:r>
          </a:p>
          <a:p>
            <a:pPr lvl="1"/>
            <a:r>
              <a:rPr lang="cs-CZ" altLang="cs-CZ" sz="2800" dirty="0"/>
              <a:t>Současné  (prožívání současnosti – věnovat se rodině)</a:t>
            </a:r>
          </a:p>
          <a:p>
            <a:pPr lvl="1"/>
            <a:r>
              <a:rPr lang="cs-CZ" altLang="cs-CZ" sz="2800" dirty="0"/>
              <a:t>Budoucí (složit zkoušku)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9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4ED3BA-CD5B-43AE-83D7-FB7DBE4DEF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FE6E62-E89D-47A7-9F04-270A44126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561DAF-8B7A-45F6-B829-2D362FC8028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Faktory, které modifikují uspokojování potřeb člověka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503BD35-AAD0-4154-8A5C-A13F1996D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928" y="1733656"/>
            <a:ext cx="2030144" cy="1383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04A01F-059F-4037-A56D-5C4DED25D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435" y="4178762"/>
            <a:ext cx="2389839" cy="1457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330C0B-2B4E-40BC-A9B3-804962310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67" y="2535350"/>
            <a:ext cx="3395766" cy="1164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C29396-3073-4FC9-B4D4-70648477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422" y="2610358"/>
            <a:ext cx="3901778" cy="13839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87CF0E-9CDA-4EAE-A815-FFA9C8C455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593" y="4464116"/>
            <a:ext cx="4328535" cy="1164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1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85B3D6-6C72-408F-B092-DE344C69B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8DDBF2-8029-4001-B908-E02A0272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8ED8D-CF21-4F56-93CE-78D1A9D186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Lidské potřeby a jejich uspokojování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490BAF-5F6F-4CDA-8CC8-108C5AD6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cs-CZ" altLang="cs-CZ" dirty="0"/>
              <a:t>Základní principem moderního ošetřovatelství je systematické zjišťování potřeb, jejich hodnocení a plánovité uspokojování jak ve zdraví, tak v nemoci.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16D606-A6E7-4F44-A501-87C5CAFE9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027" y="1597733"/>
            <a:ext cx="3158002" cy="4328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3381E-FE07-40C9-84A4-5BB1E33FB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ED2CB4-4E47-4677-A5F9-0B0C7CE5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046D00-1809-4730-9FE1-4E34182A33B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Holistické pojetí osobnosti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94C0EFD-D2D1-47F8-998E-4DF14F7A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6837" y="4077983"/>
            <a:ext cx="10364098" cy="27800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B04BC5-FFA2-4294-8280-C4798325F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" y="1883774"/>
            <a:ext cx="3420152" cy="16460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DAED58-10CB-4445-B704-A34D6D26C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924" y="1889871"/>
            <a:ext cx="3420152" cy="16460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644611-DC97-42FB-90EC-AA7AB1599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795" y="1908919"/>
            <a:ext cx="3414056" cy="1639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8E819-AF41-47D4-B56F-53EAFBD32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16BB56-0907-41E7-A015-840709469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A14FEE-1FF1-4A82-BAE1-3B65F829B3E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Biopsychosociální model nemoci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5D87724-16D1-463C-AF0B-8EDB85A7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Holistický pohled na člověka z hlediska vzájemné interakce: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Porucha jedné části se stává poruchou celku!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5A1470-8D19-4003-AB37-B8C31F420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00" y="2565736"/>
            <a:ext cx="10559187" cy="2145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11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Potřeby člověka a jejich hierarchie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6167EF-8915-4091-8675-3EB1A071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71" y="5390995"/>
            <a:ext cx="11290771" cy="792549"/>
          </a:xfrm>
          <a:prstGeom prst="rect">
            <a:avLst/>
          </a:prstGeom>
        </p:spPr>
      </p:pic>
      <p:sp>
        <p:nvSpPr>
          <p:cNvPr id="9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/>
        </p:nvSpPr>
        <p:spPr>
          <a:xfrm>
            <a:off x="431898" y="3885095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000" dirty="0"/>
              <a:t>Denisa Macková, Markéta Hartmanová, Patrik </a:t>
            </a:r>
            <a:r>
              <a:rPr lang="cs-CZ" sz="1000" dirty="0" err="1"/>
              <a:t>Mica</a:t>
            </a:r>
            <a:r>
              <a:rPr lang="cs-CZ" sz="1000" dirty="0"/>
              <a:t>, 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6F72C-CE36-470E-8042-83BBE5CAB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3686C-E841-4F2A-995D-2BE961092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F1586-2643-45D5-91AD-5445043B7A9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 v chování jedince </a:t>
            </a:r>
            <a:br>
              <a:rPr lang="cs-CZ" altLang="cs-CZ" dirty="0"/>
            </a:br>
            <a:r>
              <a:rPr lang="cs-CZ" altLang="cs-CZ" dirty="0"/>
              <a:t>při nedostatečné saturaci potřeb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D8A535E-A632-412E-8227-35EAC260A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6828" y="2247387"/>
            <a:ext cx="10479932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488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B3F26-4147-4598-A3E0-9B11E9B1F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2A32A5-0416-44DB-9AD3-337ABB589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C34E63-08DE-4195-931D-DD64D593090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/>
              <a:t>Uspokojování potřeb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58049FD-18B4-4E48-858F-18D76AFAC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000" y="1472431"/>
            <a:ext cx="3340898" cy="6706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913EB9-9BB1-41F9-BF57-9E12720C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393" y="1435852"/>
            <a:ext cx="3487214" cy="7071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A2E5CD-CE75-41B9-AE8F-062D7F3E1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00" y="2306909"/>
            <a:ext cx="3334801" cy="34018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9B1F8F-9CFE-4647-9DF9-99981FB9D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8628" y="2306909"/>
            <a:ext cx="3822523" cy="24873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FC0198-7C47-41BF-A242-9E5D5C1E3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040" y="1320018"/>
            <a:ext cx="3231160" cy="8230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B91CBE-F236-4CDD-BEBA-4DDE2450D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136" y="2303860"/>
            <a:ext cx="3225064" cy="340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40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B42433-CDC2-49CA-887D-15FD90FDCD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25863-F9A6-4CB5-8582-5B4D73CEB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A1F857-2142-4ECF-8A11-7AD4609F9E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/>
              <a:t>Uspokojování potřeb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A4E490B-40EF-4647-9A46-A000CB89E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2003" y="1631116"/>
            <a:ext cx="3231160" cy="8230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5FFB64-BEC1-4861-A50A-9ABEB3A4F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89" y="2617806"/>
            <a:ext cx="3206774" cy="27129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6196B7-D007-40F4-A0B6-10AD28118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260" y="1631116"/>
            <a:ext cx="2773920" cy="8169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29AD2A-B6F8-4811-A5DD-840D64EE4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758" y="1631116"/>
            <a:ext cx="3572566" cy="8047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4C043-5D28-497C-B1B3-23A5E1DD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1260" y="2648289"/>
            <a:ext cx="2920237" cy="26824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493293-3F14-479D-85BE-DE831C068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318" y="2660482"/>
            <a:ext cx="3718882" cy="2670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65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ECC734-4A5C-4308-919F-5C5CE008A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511BEA-A4EF-4847-8E07-9048D0944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D0D565-5C5E-4596-A9CC-B3A335DD9E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Využití v praxi – doplňte: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BBB4087-3312-4556-9CE6-AA5EA7BD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6681" y="1593831"/>
            <a:ext cx="9078638" cy="414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95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179E1-08E1-4162-9D00-784F9F680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662C5-7BDA-4B14-B676-11187BE8C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1717DF-5C45-45A8-8E4D-B702AE74814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Pocit nenaplněné potřeby může vyústit ve: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8CE718F-3089-4CD0-A12F-FD57A5787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928" y="1454619"/>
            <a:ext cx="2030144" cy="1383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33BC4A-DD0A-40AE-8669-33DC0675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212" y="4172959"/>
            <a:ext cx="2389839" cy="1457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988724-90FA-4F71-BF97-2BDE6313A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234" y="2410552"/>
            <a:ext cx="3395766" cy="1164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43E175-0E83-4D1B-BD97-4CF67A360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65592"/>
            <a:ext cx="4328535" cy="11644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DB78EB-811F-49F4-9390-372C7A5FD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685" y="2392408"/>
            <a:ext cx="3901778" cy="138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596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BF4508-AF46-4EF3-AC18-1E0087162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0B46E6-A497-4633-BABE-7A718B5B9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F2578A-3ACD-4C0D-8239-AFA27656A86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Pocit nenaplněné potřeby může vyústit ve: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6C7DBDA-5033-452F-B7CD-B858FD2C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00B0F0"/>
                </a:solidFill>
              </a:rPr>
              <a:t>Stres</a:t>
            </a:r>
            <a:r>
              <a:rPr lang="cs-CZ" altLang="cs-CZ" sz="2400" b="1" dirty="0"/>
              <a:t> </a:t>
            </a:r>
            <a:r>
              <a:rPr lang="cs-CZ" altLang="cs-CZ" sz="2400" dirty="0"/>
              <a:t>- soubor reakcí organizmu na vnitřní a vnější podněty narušující chod funkcí organizmu, zátěž.</a:t>
            </a:r>
          </a:p>
          <a:p>
            <a:r>
              <a:rPr lang="cs-CZ" altLang="cs-CZ" sz="2400" b="1" dirty="0" err="1">
                <a:solidFill>
                  <a:schemeClr val="bg2">
                    <a:lumMod val="75000"/>
                  </a:schemeClr>
                </a:solidFill>
              </a:rPr>
              <a:t>Distres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2400" dirty="0"/>
              <a:t>- špatná, negativní zátěž spojená s negativním laděním a prožíváním emočních procesů (strach, zklamání, aj.).</a:t>
            </a:r>
          </a:p>
          <a:p>
            <a:r>
              <a:rPr lang="cs-CZ" altLang="cs-CZ" sz="2400" b="1" dirty="0">
                <a:solidFill>
                  <a:srgbClr val="9C9C5C"/>
                </a:solidFill>
              </a:rPr>
              <a:t>Pocit frustrace </a:t>
            </a:r>
            <a:r>
              <a:rPr lang="cs-CZ" altLang="cs-CZ" sz="2400" dirty="0"/>
              <a:t>- organizmus je připraven bojovat s problémem, ale neustále naráží na překážky, které následně vedou k pasivitě, nečinnosti, bezmocnému čekání.</a:t>
            </a:r>
          </a:p>
          <a:p>
            <a:r>
              <a:rPr lang="cs-CZ" altLang="cs-CZ" sz="2400" b="1" dirty="0">
                <a:solidFill>
                  <a:srgbClr val="92D050"/>
                </a:solidFill>
              </a:rPr>
              <a:t>Deprivace</a:t>
            </a:r>
            <a:r>
              <a:rPr lang="cs-CZ" altLang="cs-CZ" sz="2400" dirty="0"/>
              <a:t> - déle trvající frustrace, strádání, které může negativně ovlivnit další vývoj jedince.</a:t>
            </a:r>
          </a:p>
          <a:p>
            <a:r>
              <a:rPr lang="cs-CZ" altLang="cs-CZ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Deprese</a:t>
            </a:r>
            <a:r>
              <a:rPr lang="cs-CZ" altLang="cs-CZ" sz="2400" b="1" dirty="0"/>
              <a:t> </a:t>
            </a:r>
            <a:r>
              <a:rPr lang="cs-CZ" altLang="cs-CZ" sz="2400" dirty="0"/>
              <a:t>- lidé nespokojeni s Q a náplní života, nepříznivý stav, kdy úzkostné reakce mohou vést k tělesnému a duševnímu selhání.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9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1E508E-BA72-481D-BCDB-942213035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9EF795-4711-4F46-9BB9-7D9E4014F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C7F20A-5599-4019-83E4-42C494C422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ve zdraví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56846B-DAB0-417A-A8CB-3D3BA89E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7110"/>
            <a:ext cx="10753200" cy="413999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Ve zdraví je každý dospělý jedinec schopen saturovat své základní biologické potřeby bez pomoci druhých</a:t>
            </a:r>
          </a:p>
          <a:p>
            <a:pPr marL="0" indent="0">
              <a:buNone/>
            </a:pPr>
            <a:r>
              <a:rPr lang="cs-CZ" altLang="cs-CZ" dirty="0"/>
              <a:t>Naplnění vyšších potřeb se odvíjí od:</a:t>
            </a:r>
          </a:p>
          <a:p>
            <a:pPr marL="0" indent="0"/>
            <a:r>
              <a:rPr lang="cs-CZ" altLang="cs-CZ" dirty="0"/>
              <a:t>  schopností </a:t>
            </a:r>
          </a:p>
          <a:p>
            <a:pPr marL="0" indent="0"/>
            <a:r>
              <a:rPr lang="cs-CZ" altLang="cs-CZ" dirty="0"/>
              <a:t>  vědomostí a dovedností jedince</a:t>
            </a:r>
          </a:p>
          <a:p>
            <a:pPr marL="0" indent="0"/>
            <a:r>
              <a:rPr lang="cs-CZ" altLang="cs-CZ" dirty="0"/>
              <a:t>  vzdělání </a:t>
            </a:r>
          </a:p>
          <a:p>
            <a:pPr marL="0" indent="0"/>
            <a:r>
              <a:rPr lang="cs-CZ" altLang="cs-CZ" dirty="0"/>
              <a:t>  sociálního zázemí</a:t>
            </a:r>
          </a:p>
          <a:p>
            <a:pPr marL="0" indent="0"/>
            <a:r>
              <a:rPr lang="cs-CZ" altLang="cs-CZ" dirty="0"/>
              <a:t>  prostředí</a:t>
            </a:r>
          </a:p>
          <a:p>
            <a:pPr marL="0" indent="0"/>
            <a:r>
              <a:rPr lang="cs-CZ" altLang="cs-CZ" dirty="0"/>
              <a:t>  kulturnosti </a:t>
            </a:r>
          </a:p>
          <a:p>
            <a:pPr marL="0" indent="0"/>
            <a:r>
              <a:rPr lang="cs-CZ" altLang="cs-CZ" dirty="0"/>
              <a:t>  úrovně životních cílů a motivací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4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352518-E575-431B-A5DC-BD7C175DB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333C61-053B-450F-8E48-66CD99E9C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CD67F5-406D-460B-A482-C8BC88C699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 nemoci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6595B7-1549-4D7A-9C47-54C1910D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9055"/>
            <a:ext cx="10753200" cy="4139998"/>
          </a:xfrm>
        </p:spPr>
        <p:txBody>
          <a:bodyPr/>
          <a:lstStyle/>
          <a:p>
            <a:r>
              <a:rPr lang="cs-CZ" altLang="cs-CZ" dirty="0"/>
              <a:t>pro pochopení naplnění potřeb jedince v nemoci je vhodné zmapovat předchozí způsob života a osobnost jedince</a:t>
            </a:r>
          </a:p>
          <a:p>
            <a:r>
              <a:rPr lang="cs-CZ" altLang="cs-CZ" dirty="0"/>
              <a:t>zaměřit se na: pohlaví, věk, vzdělání, prostředí, typ osobnosti, temperament (intro/</a:t>
            </a:r>
            <a:r>
              <a:rPr lang="cs-CZ" altLang="cs-CZ" dirty="0" err="1"/>
              <a:t>extro</a:t>
            </a:r>
            <a:r>
              <a:rPr lang="cs-CZ" altLang="cs-CZ" dirty="0"/>
              <a:t>), zralost osobnosti, hierarchie hodnot, zdravotní uvědomění</a:t>
            </a:r>
          </a:p>
          <a:p>
            <a:r>
              <a:rPr lang="cs-CZ" altLang="cs-CZ" dirty="0"/>
              <a:t>vliv předchozího onemocnění - posouzení efektu léčby, formy onemocnění, přístup zdravotníků, dg. a </a:t>
            </a:r>
            <a:r>
              <a:rPr lang="cs-CZ" altLang="cs-CZ" dirty="0" err="1"/>
              <a:t>th</a:t>
            </a:r>
            <a:r>
              <a:rPr lang="cs-CZ" altLang="cs-CZ" dirty="0"/>
              <a:t>. zákroky</a:t>
            </a:r>
          </a:p>
          <a:p>
            <a:r>
              <a:rPr lang="cs-CZ" altLang="cs-CZ" dirty="0"/>
              <a:t>projevy osobnosti v nemoci - adaptace: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     </a:t>
            </a:r>
            <a:r>
              <a:rPr lang="cs-CZ" altLang="cs-CZ" i="1" dirty="0"/>
              <a:t>aktivní </a:t>
            </a:r>
            <a:r>
              <a:rPr lang="cs-CZ" altLang="cs-CZ" dirty="0"/>
              <a:t>- P/K si danou situaci přizpůsobí sobě a svým potřebám, </a:t>
            </a:r>
          </a:p>
          <a:p>
            <a:pPr>
              <a:buNone/>
            </a:pPr>
            <a:r>
              <a:rPr lang="cs-CZ" altLang="cs-CZ" i="1" dirty="0"/>
              <a:t>     pasivní </a:t>
            </a:r>
            <a:r>
              <a:rPr lang="cs-CZ" altLang="cs-CZ" dirty="0"/>
              <a:t>- P/K se dané situaci nepřizpůsobí.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96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31F505-0837-4227-A4F2-18D06683B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11E5E-D927-4B39-A4B8-103F37CD1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20800B-5D88-4355-9972-5AA819ECD3C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a ošetřovatelství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6FED3E-4B73-43C4-9CE2-B970303B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i když se </a:t>
            </a:r>
            <a:r>
              <a:rPr lang="cs-CZ" altLang="cs-CZ" dirty="0" err="1"/>
              <a:t>Maslowovy</a:t>
            </a:r>
            <a:r>
              <a:rPr lang="cs-CZ" altLang="cs-CZ" dirty="0"/>
              <a:t> potřeby předkládají v jisté hierarchii, musí je sestry a pacienti seřadit do priorit</a:t>
            </a:r>
          </a:p>
          <a:p>
            <a:pPr algn="just"/>
            <a:r>
              <a:rPr lang="cs-CZ" altLang="cs-CZ" dirty="0"/>
              <a:t>sestra může pomoci nemocnému uspokojit potřebu hned nebo postupuje po částech od jedné k další, případně se věnuje po určitou dobu pouze jedné potřebě</a:t>
            </a:r>
          </a:p>
          <a:p>
            <a:pPr algn="just"/>
            <a:r>
              <a:rPr lang="cs-CZ" altLang="cs-CZ" dirty="0"/>
              <a:t>potřeby vyplývají z ohrožení života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20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10FA5-9F5A-453A-BFDF-A54718A49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8A350E-A473-4927-82FE-199CE0663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75B3E-A6A0-4946-850C-250BE82801C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64BEE5-1413-4715-8D01-918A4B376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u nemocných osob se primární a sekundární potřeby prolínají a vzájemně podmiňují</a:t>
            </a:r>
          </a:p>
          <a:p>
            <a:pPr algn="just"/>
            <a:r>
              <a:rPr lang="cs-CZ" altLang="cs-CZ" dirty="0"/>
              <a:t>stěžejní potřebou je být zbaven co nejdříve nepříjemných příznaků, které s sebou nemoc přináší a být dobře léčen a pečlivě ošetřován</a:t>
            </a:r>
          </a:p>
          <a:p>
            <a:pPr algn="just"/>
            <a:r>
              <a:rPr lang="cs-CZ" altLang="cs-CZ" dirty="0"/>
              <a:t>na uspokojování se může a má podílet sestra</a:t>
            </a:r>
          </a:p>
          <a:p>
            <a:pPr algn="just"/>
            <a:r>
              <a:rPr lang="cs-CZ" altLang="cs-CZ" dirty="0"/>
              <a:t>je třeba získat nemocného ke spolupráci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10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8B5327-C60B-4A09-AA8E-F9BE847402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9AF679-9457-4A1A-9557-FF6E749DC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14CD63-9926-4A5B-8F23-26B538A9B79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Potřeby člověka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11381B-EF11-40EB-9070-5E36C7DD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Poznatky o základních potřebách tvoří teoretický podklad pro ošetřovatelský proces a jeho aplikaci v nemocnici i domácí péči</a:t>
            </a:r>
          </a:p>
          <a:p>
            <a:r>
              <a:rPr lang="cs-CZ" dirty="0"/>
              <a:t>Poznání a pochopení sama sebe a tím uspokojování svých potřeb</a:t>
            </a:r>
          </a:p>
          <a:p>
            <a:r>
              <a:rPr lang="cs-CZ" dirty="0"/>
              <a:t>Pochopení potřeb druhých a porozumění příčin jejich chování</a:t>
            </a:r>
          </a:p>
          <a:p>
            <a:r>
              <a:rPr lang="cs-CZ" dirty="0"/>
              <a:t>Hodnocení potřeb je základem pro hodnocení nemocného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34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E90106-BB9B-4F61-A447-90089353C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BC422-AA2D-432F-8929-2676E637A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2F752-821E-42C3-AE03-183BF764C9F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A53A1D-78D1-4254-94C9-1988D3FD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pravidelné a plynulé uspokojování potřeb podmiňuje pocit klidu a štěstí</a:t>
            </a:r>
          </a:p>
          <a:p>
            <a:pPr algn="just"/>
            <a:r>
              <a:rPr lang="cs-CZ" altLang="cs-CZ" dirty="0"/>
              <a:t>opakované a dlouhodobé neuspokojení vede k nesouladu a neshodám, mění chování člověka a poškozuje ho</a:t>
            </a:r>
          </a:p>
          <a:p>
            <a:pPr algn="just"/>
            <a:r>
              <a:rPr lang="cs-CZ" altLang="cs-CZ" dirty="0"/>
              <a:t>nesplnění potřeby zasáhne čas od času každého člověka</a:t>
            </a:r>
          </a:p>
          <a:p>
            <a:pPr algn="just"/>
            <a:r>
              <a:rPr lang="cs-CZ" altLang="cs-CZ" dirty="0"/>
              <a:t>jednotliví lidé se od sebe liší schopností snášet nesoulad skutečností a vlastním přáním</a:t>
            </a:r>
          </a:p>
          <a:p>
            <a:pPr algn="just"/>
            <a:r>
              <a:rPr lang="cs-CZ" altLang="cs-CZ" dirty="0"/>
              <a:t>každý má jinou míru odolnosti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44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A45FE-D35E-4F75-AAED-4B6654419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ACD8AE-9561-46A5-95BC-E891B138E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79AAE-71C8-4C27-99DD-9112EEE9C3E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ED7A8E3-3C1F-487B-A94C-6D01FAE1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být laskavě přijat a mít možnost získat důvěru ve zdravotnický personál</a:t>
            </a:r>
          </a:p>
          <a:p>
            <a:pPr algn="just"/>
            <a:r>
              <a:rPr lang="cs-CZ" altLang="cs-CZ" dirty="0"/>
              <a:t>ležet v pohodlném a vždy čistém lůžku, upraveném dle jeho stavu</a:t>
            </a:r>
          </a:p>
          <a:p>
            <a:pPr algn="just"/>
            <a:r>
              <a:rPr lang="cs-CZ" altLang="cs-CZ" dirty="0"/>
              <a:t>být stále čistý, upravený a mít k dispozici všechno, co potřebuje k udržení osobní hygieny</a:t>
            </a:r>
          </a:p>
          <a:p>
            <a:pPr algn="just"/>
            <a:r>
              <a:rPr lang="cs-CZ" altLang="cs-CZ" dirty="0"/>
              <a:t>být chráněn před nákazami</a:t>
            </a:r>
          </a:p>
          <a:p>
            <a:pPr algn="just"/>
            <a:r>
              <a:rPr lang="cs-CZ" altLang="cs-CZ" dirty="0"/>
              <a:t>přijímat stravu úměrnou svému onemocnění</a:t>
            </a:r>
          </a:p>
          <a:p>
            <a:pPr algn="just"/>
            <a:r>
              <a:rPr lang="cs-CZ" altLang="cs-CZ" dirty="0"/>
              <a:t>mít zajištěné vhodné ovzduší a naučit se správně ovládat dýchání</a:t>
            </a:r>
          </a:p>
          <a:p>
            <a:pPr algn="just"/>
            <a:r>
              <a:rPr lang="cs-CZ" altLang="cs-CZ" dirty="0"/>
              <a:t>pravidelně se vyprazdňovat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561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BEB42C-DD7D-4696-93F0-22E22E220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EA7842-D562-4214-9ADF-5B31DCA14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79C2F8-AA95-41E4-9EE6-F12ECBDDCB7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AEBA26-F38C-41DB-95A0-0CEBB7F4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dostatečně se vyspat</a:t>
            </a:r>
          </a:p>
          <a:p>
            <a:pPr algn="just"/>
            <a:r>
              <a:rPr lang="cs-CZ" altLang="cs-CZ" dirty="0"/>
              <a:t>být zbaven bolesti nebo pociťovat její zmírnění</a:t>
            </a:r>
          </a:p>
          <a:p>
            <a:pPr algn="just"/>
            <a:r>
              <a:rPr lang="cs-CZ" altLang="cs-CZ" dirty="0"/>
              <a:t>získat dostatečné a srozumitelné informace o svém zdravotním stavu a průběhu léčby</a:t>
            </a:r>
          </a:p>
          <a:p>
            <a:pPr algn="just"/>
            <a:r>
              <a:rPr lang="cs-CZ" altLang="cs-CZ" dirty="0"/>
              <a:t>být důkladně a šetrně vyšetřen</a:t>
            </a:r>
          </a:p>
          <a:p>
            <a:pPr algn="just"/>
            <a:r>
              <a:rPr lang="cs-CZ" altLang="cs-CZ" dirty="0"/>
              <a:t>být léčen co nejúčelnějšími a nejúčinnějšími způsoby a prostředky</a:t>
            </a:r>
          </a:p>
          <a:p>
            <a:pPr algn="just"/>
            <a:r>
              <a:rPr lang="cs-CZ" altLang="cs-CZ" dirty="0"/>
              <a:t>dostávat včas dávky léků v ordinované formě</a:t>
            </a:r>
          </a:p>
          <a:p>
            <a:pPr algn="just"/>
            <a:r>
              <a:rPr lang="cs-CZ" altLang="cs-CZ" dirty="0"/>
              <a:t>být v kontaktu s rodinou nebo se známými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692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9D81F7-BD8D-4B0E-AE28-84B98AF6A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EF2B4-A4A9-4424-8EF8-84F57ACAF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C4EB2F-2E36-4310-801F-2CF8652C833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Doplňující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cs-CZ" dirty="0"/>
              <a:t>(n</a:t>
            </a:r>
            <a:r>
              <a:rPr lang="en-US" dirty="0" err="1"/>
              <a:t>ebud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cs-CZ" dirty="0"/>
              <a:t>)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A42B2C5-582B-4E08-A8B7-63D6D87D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8047" y="2058395"/>
            <a:ext cx="6157494" cy="340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9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2E6711D-D5F0-43A5-BA3E-82B26223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66" y="-702578"/>
            <a:ext cx="12509566" cy="743996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CB2867-8D5D-4B61-BCDA-FD0B1994C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6739DE-41B3-4830-8795-5E17D6F5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85303-8DC9-4776-B7E9-F1B82F18A3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Klasifikace potřeb dle </a:t>
            </a:r>
            <a:r>
              <a:rPr lang="cs-CZ" dirty="0" err="1"/>
              <a:t>Murraye</a:t>
            </a:r>
            <a:r>
              <a:rPr lang="cs-CZ" dirty="0"/>
              <a:t>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3FF817D-6AFE-4E4A-A4E7-6F1E47206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Americký psycholog </a:t>
            </a:r>
            <a:r>
              <a:rPr lang="cs-CZ" altLang="cs-CZ" dirty="0">
                <a:solidFill>
                  <a:schemeClr val="bg1"/>
                </a:solidFill>
              </a:rPr>
              <a:t>(*1893 - †1988)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Viscerogenní</a:t>
            </a:r>
            <a:r>
              <a:rPr lang="cs-CZ" dirty="0">
                <a:solidFill>
                  <a:schemeClr val="bg1"/>
                </a:solidFill>
              </a:rPr>
              <a:t>  (primární)</a:t>
            </a:r>
          </a:p>
          <a:p>
            <a:r>
              <a:rPr lang="cs-CZ" dirty="0">
                <a:solidFill>
                  <a:schemeClr val="bg1"/>
                </a:solidFill>
              </a:rPr>
              <a:t>Psychogenní (sekundární)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Kladné a záporné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Manifestní a latentní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012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07D4868-06A2-44BC-A640-6E6ABF8881A9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B. tenze (směřující ke zbavení se něčeho)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 lvl="1">
              <a:lnSpc>
                <a:spcPct val="150000"/>
              </a:lnSpc>
            </a:pPr>
            <a:r>
              <a:rPr lang="cs-CZ" sz="1800" dirty="0"/>
              <a:t>Potřeba výdechu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mikce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defekace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C5F402-1515-4AAB-B522-A8793AE94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73B942-C06A-4558-AFDF-FFBC04E5E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98D8AD4D-CCE9-4B74-893A-075DC59F447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A. nedostatky</a:t>
            </a:r>
          </a:p>
          <a:p>
            <a:pPr>
              <a:lnSpc>
                <a:spcPct val="100000"/>
              </a:lnSpc>
            </a:pPr>
            <a:r>
              <a:rPr lang="cs-CZ" dirty="0"/>
              <a:t>(vedoucí k příjmu)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vdechu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potravy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hmatového pociťování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sexuální 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laktace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54483A61-F2A3-43B2-8084-8B797A39996B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C. poškození (vedoucí k odtažení)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noxe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horku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chladu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poškození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28C77BB-B7B6-4A7F-825C-42C7AD8CF79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Index </a:t>
            </a:r>
            <a:r>
              <a:rPr lang="cs-CZ" dirty="0" err="1"/>
              <a:t>viscerogenních</a:t>
            </a:r>
            <a:r>
              <a:rPr lang="cs-CZ" dirty="0"/>
              <a:t> potřeb dle </a:t>
            </a:r>
            <a:r>
              <a:rPr lang="cs-CZ" dirty="0" err="1"/>
              <a:t>murraye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572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E622D7A-A946-4A21-ABA6-2738D4224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7839"/>
            <a:ext cx="12567880" cy="1284789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BBE802-103E-4149-81E5-0893967073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21DA8-06B0-42CD-AA55-020A96942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B13E67-8F68-40DA-BE4E-10C0D63004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Hezbergova</a:t>
            </a:r>
            <a:r>
              <a:rPr lang="cs-CZ" altLang="cs-CZ" dirty="0"/>
              <a:t> </a:t>
            </a:r>
            <a:r>
              <a:rPr lang="cs-CZ" altLang="cs-CZ" dirty="0" err="1"/>
              <a:t>dvoufaktorová</a:t>
            </a:r>
            <a:r>
              <a:rPr lang="cs-CZ" altLang="cs-CZ" dirty="0"/>
              <a:t> teorie potřeb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2000F9-A1C1-46B0-802E-76268A0C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>
                <a:solidFill>
                  <a:schemeClr val="bg1"/>
                </a:solidFill>
              </a:rPr>
              <a:t>americký psycholog (*1923 - †2000)</a:t>
            </a:r>
          </a:p>
          <a:p>
            <a:pPr algn="just"/>
            <a:r>
              <a:rPr lang="cs-CZ" altLang="cs-CZ" dirty="0">
                <a:solidFill>
                  <a:schemeClr val="bg1"/>
                </a:solidFill>
              </a:rPr>
              <a:t>doplňuje </a:t>
            </a:r>
            <a:r>
              <a:rPr lang="cs-CZ" altLang="cs-CZ" dirty="0" err="1">
                <a:solidFill>
                  <a:schemeClr val="bg1"/>
                </a:solidFill>
              </a:rPr>
              <a:t>Maslowovu</a:t>
            </a:r>
            <a:r>
              <a:rPr lang="cs-CZ" altLang="cs-CZ" dirty="0">
                <a:solidFill>
                  <a:schemeClr val="bg1"/>
                </a:solidFill>
              </a:rPr>
              <a:t> hierarchickou teorii potřeb </a:t>
            </a:r>
          </a:p>
          <a:p>
            <a:pPr algn="just"/>
            <a:r>
              <a:rPr lang="cs-CZ" altLang="cs-CZ" dirty="0">
                <a:solidFill>
                  <a:schemeClr val="bg1"/>
                </a:solidFill>
              </a:rPr>
              <a:t>vychází ze zkoumání příčin spokojenosti a nespokojenosti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690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87E48A2-3E94-4C3C-B618-D5E41C29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556" y="-698065"/>
            <a:ext cx="12225556" cy="9261764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EE6B4B-3291-4AA5-9095-C2BE5A498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CB0F79-2D75-49BD-A5E0-C44F786BB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8FAAD9-3019-410F-A5C2-E9D8B465CAA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McClellandova</a:t>
            </a:r>
            <a:r>
              <a:rPr lang="cs-CZ" altLang="cs-CZ" dirty="0"/>
              <a:t> teorie získaných potřeb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15AAF72-DE21-4A03-8DEC-57F6A94D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altLang="cs-CZ" sz="2000" dirty="0" err="1"/>
              <a:t>McClelland</a:t>
            </a:r>
            <a:r>
              <a:rPr lang="cs-CZ" altLang="cs-CZ" sz="2000" dirty="0"/>
              <a:t> tvrdí, že lidé mají potřebu něčeho dosáhnout, někam patřit a potřebu moci. Liší se pouze tím, jaký mají vnitřní žebříček priorit těchto potřeb.</a:t>
            </a:r>
          </a:p>
          <a:p>
            <a:pPr algn="just">
              <a:lnSpc>
                <a:spcPct val="90000"/>
              </a:lnSpc>
            </a:pPr>
            <a:endParaRPr lang="cs-CZ" altLang="cs-CZ" sz="2000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Achiever</a:t>
            </a:r>
            <a:r>
              <a:rPr lang="cs-CZ" altLang="cs-CZ" b="1" dirty="0"/>
              <a:t> </a:t>
            </a:r>
            <a:r>
              <a:rPr lang="cs-CZ" altLang="cs-CZ" dirty="0"/>
              <a:t>- má tendenci excelovat a oceňuje časté potvrzování toho, jak je dobrý. Vyhýbá se riziku, ze kterého není patrný zisk, nebo kde je pravděpodobnost neúspěchu příliš vysoká. 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Affilation</a:t>
            </a:r>
            <a:r>
              <a:rPr lang="cs-CZ" altLang="cs-CZ" b="1" dirty="0"/>
              <a:t> </a:t>
            </a:r>
            <a:r>
              <a:rPr lang="cs-CZ" altLang="cs-CZ" b="1" dirty="0" err="1"/>
              <a:t>seeker</a:t>
            </a:r>
            <a:r>
              <a:rPr lang="cs-CZ" altLang="cs-CZ" b="1" dirty="0"/>
              <a:t> </a:t>
            </a:r>
            <a:r>
              <a:rPr lang="cs-CZ" altLang="cs-CZ" dirty="0"/>
              <a:t>- ten, který chce hlavně někam patřit - má tendenci vyhledávat zejména harmonické vztahy s ostatními lidmi. Jsou konformní. Vyhledávají spíše souhlas, než uznání. 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Power</a:t>
            </a:r>
            <a:r>
              <a:rPr lang="cs-CZ" altLang="cs-CZ" b="1" dirty="0"/>
              <a:t> </a:t>
            </a:r>
            <a:r>
              <a:rPr lang="cs-CZ" altLang="cs-CZ" b="1" dirty="0" err="1"/>
              <a:t>seeker</a:t>
            </a:r>
            <a:r>
              <a:rPr lang="cs-CZ" altLang="cs-CZ" b="1" dirty="0"/>
              <a:t> </a:t>
            </a:r>
            <a:r>
              <a:rPr lang="cs-CZ" altLang="cs-CZ" dirty="0"/>
              <a:t>- ten, který má silnou potřebu moci - má tendenci k síle a moci, a to buď kvůli ovládání lidí nebo kvůli dosažení cíle. Nevyhledává ani uznání, ani ocenění, stačí mu pouze souhlasná dohoda.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D848C-C22C-498B-83CF-3F38C502D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AFDB14-C201-46FE-AAF8-7917961FA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31218D-29D1-4CE0-8068-3096D174F81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4B3E33-63DB-47C7-999E-98056A4E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kol.: Potřeby nemocného v ošetřovatelském procesu. Brno, IDVPZ 2013.</a:t>
            </a:r>
          </a:p>
          <a:p>
            <a:r>
              <a:rPr lang="cs-CZ" altLang="cs-CZ" dirty="0"/>
              <a:t>Šamánková, M.: Lidské potřeby ve zdraví a nemoci. Praha: </a:t>
            </a:r>
            <a:r>
              <a:rPr lang="cs-CZ" altLang="cs-CZ" dirty="0" err="1"/>
              <a:t>Grada</a:t>
            </a:r>
            <a:r>
              <a:rPr lang="cs-CZ" altLang="cs-CZ" dirty="0"/>
              <a:t>, 2011.</a:t>
            </a:r>
          </a:p>
          <a:p>
            <a:r>
              <a:rPr lang="cs-CZ" altLang="cs-CZ" dirty="0"/>
              <a:t>Atkinson, R.L. a kol.: Psychologie. Praha, Portál 2003.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19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5E1B63-49EB-4653-BC3B-691895FCF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CA147B-C2C1-49DD-9B72-6E84D1834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16AC281-1E85-4340-9BD2-F23BF382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19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DA701E-0DE9-4776-A1BE-0D88080F86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ADDAD-4AD5-4BED-B433-206DF8C95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2D772F-42BF-4313-8C92-AB3E0E43DD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/>
              <a:t>Potřeba 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8AD343E9-FF5B-418C-881B-700281568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1586" y="2247387"/>
            <a:ext cx="10510415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076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BAF336-F105-48E6-9E2B-5994CA8B9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882CA5-D8F1-467B-9F19-27D7F874A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75CE39-B84B-4EB1-BF4D-4B8E843559E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608FF2-F93C-4503-A82F-417C04D9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52720"/>
            <a:ext cx="10753200" cy="4139998"/>
          </a:xfrm>
        </p:spPr>
        <p:txBody>
          <a:bodyPr/>
          <a:lstStyle/>
          <a:p>
            <a:r>
              <a:rPr lang="cs-CZ" altLang="cs-CZ" sz="2400" dirty="0"/>
              <a:t>nutnost organismu něco získávat nebo něčeho se zbavit</a:t>
            </a:r>
          </a:p>
          <a:p>
            <a:r>
              <a:rPr lang="cs-CZ" altLang="cs-CZ" sz="2400" dirty="0"/>
              <a:t>stav organismu člověka, který znamená porušení vnitřní rovnováhy nebo nedostatek ve vnějších vztazích osobnosti  </a:t>
            </a:r>
          </a:p>
          <a:p>
            <a:r>
              <a:rPr lang="cs-CZ" altLang="cs-CZ" sz="2400" dirty="0"/>
              <a:t>patří mezi aktivačně – motivační vlastnosti osobnosti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pobízí  k vyhledávání  určité  podmínky nezbytné  k  životu, popř. vede k vyhýbání se určité podmínce, která je pro život nepříznivá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je něčím, co lidská bytost nutně potřebuje pro svůj vývoj a život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lidské potřeby nejsou neměnné, neustále se vyvíjí a kultivují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každý jedinec vyjadřuje a uspokojuje potřeby svým způsobem (žádoucím-nežádoucí způsobem)</a:t>
            </a:r>
          </a:p>
          <a:p>
            <a:endParaRPr lang="cs-CZ" altLang="cs-CZ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00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8B4C331-3A14-43D3-83B6-20AA4F86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64" y="-692450"/>
            <a:ext cx="12437770" cy="854648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FDE658-C8FB-484E-9EB0-63D8DF3AC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5AB835-03A0-4913-A648-5EBF85609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87130C-3533-41E1-8CE0-1E30896A603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3600" dirty="0"/>
              <a:t>Abr</a:t>
            </a:r>
            <a:r>
              <a:rPr lang="cs-CZ" dirty="0"/>
              <a:t>aham </a:t>
            </a:r>
            <a:r>
              <a:rPr lang="cs-CZ" dirty="0" err="1"/>
              <a:t>Maslow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51E0EBE-7E9F-4B94-8C6D-EAD58B10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22" y="713971"/>
            <a:ext cx="4303553" cy="4139998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altLang="cs-CZ" dirty="0"/>
              <a:t>merický psycholog (*1908 - †1970)</a:t>
            </a:r>
          </a:p>
          <a:p>
            <a:r>
              <a:rPr lang="cs-CZ" altLang="cs-CZ" dirty="0"/>
              <a:t>představitel humanistické psychologie</a:t>
            </a:r>
          </a:p>
          <a:p>
            <a:r>
              <a:rPr lang="cs-CZ" altLang="cs-CZ" dirty="0"/>
              <a:t>v roce 1943 uvedl svoji slavnou hierarchii potřeb</a:t>
            </a:r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9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A7BC86-C1A6-4B8F-BBAC-4D1E74CED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90EFA8-72AA-4D3D-99D3-6C39819E7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6B2B39-5B0D-418E-9BCA-68AEE9A148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C3528F1-F322-4456-8AC3-E05B7F2F1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0000" y="2104774"/>
            <a:ext cx="10382388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8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A1C7D6-37A9-4867-8C4B-3FBABD999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4FB67F-305B-4CEE-9AD4-6BEBB797A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4D085-088D-4039-A642-53214F30BA2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7240E69-AC6E-48D9-8715-15B2E0485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9957" y="1692275"/>
            <a:ext cx="7053674" cy="41402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05174A5-748B-4D0D-A987-6E7D4E422E08}"/>
              </a:ext>
            </a:extLst>
          </p:cNvPr>
          <p:cNvSpPr/>
          <p:nvPr/>
        </p:nvSpPr>
        <p:spPr>
          <a:xfrm>
            <a:off x="2569957" y="5922515"/>
            <a:ext cx="86293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>
                <a:solidFill>
                  <a:srgbClr val="000000"/>
                </a:solidFill>
                <a:latin typeface="roboto"/>
              </a:rPr>
              <a:t>Maslow's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hierarchy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of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needs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Psychology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Motivation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Croissance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biologique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, Abraham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Maslow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, https://www.pngwing.com/en/free-png-yftcu</a:t>
            </a:r>
            <a:endParaRPr lang="cs-CZ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15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7B30F-7C54-4F8F-A80F-80D394DD1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5D90B1-5DD9-4203-8F88-77048CF7D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E2970-6407-414C-9F28-E3BEF8427CC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Maslowova</a:t>
            </a:r>
            <a:r>
              <a:rPr lang="cs-CZ" altLang="cs-CZ" dirty="0"/>
              <a:t> hierarchie potřeb </a:t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dirty="0"/>
              <a:t>(upraveno dle Atkinsonové a kol.)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8DED489-1144-4C25-BC35-8E8C66BE9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3731" y="1801332"/>
            <a:ext cx="4657724" cy="414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C5EFB7-9685-4A7B-AF4D-90BB3CB3A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038" y="1702146"/>
            <a:ext cx="3889585" cy="8169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947F87-73E4-47A5-B956-731449179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288" y="2291162"/>
            <a:ext cx="3121423" cy="8169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C1CE7D-95DB-4489-8950-C47D42594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02" y="2834863"/>
            <a:ext cx="3407959" cy="8169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3A94FC1-5F10-4119-84E4-CA692F83E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523" y="3413371"/>
            <a:ext cx="4096867" cy="8169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3F8094-0BC8-4C0B-99F5-ECE7DEBDF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044" y="4045436"/>
            <a:ext cx="4096867" cy="8169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79DDC2-018F-43F3-A57D-FE7A8FD88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3403" y="4602596"/>
            <a:ext cx="4322439" cy="8169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758DA4-1716-4D59-A62A-1EF90CE57A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9830" y="5064581"/>
            <a:ext cx="5328366" cy="1213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302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úvod do předmětu[202109061325474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243</TotalTime>
  <Words>1684</Words>
  <Application>Microsoft Office PowerPoint</Application>
  <PresentationFormat>Širokoúhlá obrazovka</PresentationFormat>
  <Paragraphs>261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roboto</vt:lpstr>
      <vt:lpstr>Tahoma</vt:lpstr>
      <vt:lpstr>Wingdings</vt:lpstr>
      <vt:lpstr>Prezentace_MU_CZ</vt:lpstr>
      <vt:lpstr>Prezentace aplikace PowerPoint</vt:lpstr>
      <vt:lpstr>Potřeby člověka a jejich hierarchie</vt:lpstr>
      <vt:lpstr>Potřeby člověka</vt:lpstr>
      <vt:lpstr>Potřeba </vt:lpstr>
      <vt:lpstr>Potřeba </vt:lpstr>
      <vt:lpstr>Abraham Maslow</vt:lpstr>
      <vt:lpstr>Maslowova hierarchie potřeb</vt:lpstr>
      <vt:lpstr>Maslowova hierarchie potřeb</vt:lpstr>
      <vt:lpstr>Maslowova hierarchie potřeb  (upraveno dle Atkinsonové a kol.)</vt:lpstr>
      <vt:lpstr>Hierarchie potřeb dle Maslowa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Faktory, které modifikují uspokojování potřeb člověka</vt:lpstr>
      <vt:lpstr>Lidské potřeby a jejich uspokojování</vt:lpstr>
      <vt:lpstr>Holistické pojetí osobnosti</vt:lpstr>
      <vt:lpstr>Biopsychosociální model nemoci</vt:lpstr>
      <vt:lpstr>Změny  v chování jedince  při nedostatečné saturaci potřeb</vt:lpstr>
      <vt:lpstr>Uspokojování potřeb </vt:lpstr>
      <vt:lpstr>Uspokojování potřeb </vt:lpstr>
      <vt:lpstr>Využití v praxi – doplňte:</vt:lpstr>
      <vt:lpstr>Pocit nenaplněné potřeby může vyústit ve:</vt:lpstr>
      <vt:lpstr>Pocit nenaplněné potřeby může vyústit ve:</vt:lpstr>
      <vt:lpstr>Proces naplnění potřeb ve zdraví</vt:lpstr>
      <vt:lpstr>Proces naplnění potřeb v nemoci</vt:lpstr>
      <vt:lpstr>Potřeby a ošetřovatelství</vt:lpstr>
      <vt:lpstr>Potřeby nemocného</vt:lpstr>
      <vt:lpstr>Potřeby nemocného</vt:lpstr>
      <vt:lpstr>Nemocný potřebuje</vt:lpstr>
      <vt:lpstr>Nemocný potřebuje</vt:lpstr>
      <vt:lpstr>Doplňující informace (nebudou součástí testu)</vt:lpstr>
      <vt:lpstr>Klasifikace potřeb dle Murraye:</vt:lpstr>
      <vt:lpstr>Index viscerogenních potřeb dle murraye</vt:lpstr>
      <vt:lpstr>Hezbergova dvoufaktorová teorie potřeb</vt:lpstr>
      <vt:lpstr>McClellandova teorie získaných potřeb 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24</cp:revision>
  <cp:lastPrinted>1601-01-01T00:00:00Z</cp:lastPrinted>
  <dcterms:created xsi:type="dcterms:W3CDTF">2021-02-15T10:37:16Z</dcterms:created>
  <dcterms:modified xsi:type="dcterms:W3CDTF">2023-09-12T09:54:44Z</dcterms:modified>
</cp:coreProperties>
</file>