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85"/>
  </p:notesMasterIdLst>
  <p:handoutMasterIdLst>
    <p:handoutMasterId r:id="rId86"/>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325" r:id="rId25"/>
    <p:sldId id="376" r:id="rId26"/>
    <p:sldId id="378" r:id="rId27"/>
    <p:sldId id="379" r:id="rId28"/>
    <p:sldId id="272" r:id="rId29"/>
    <p:sldId id="273" r:id="rId30"/>
    <p:sldId id="372" r:id="rId31"/>
    <p:sldId id="327" r:id="rId32"/>
    <p:sldId id="275" r:id="rId33"/>
    <p:sldId id="278" r:id="rId34"/>
    <p:sldId id="279" r:id="rId35"/>
    <p:sldId id="280" r:id="rId36"/>
    <p:sldId id="274" r:id="rId37"/>
    <p:sldId id="373" r:id="rId38"/>
    <p:sldId id="377" r:id="rId39"/>
    <p:sldId id="380" r:id="rId40"/>
    <p:sldId id="269" r:id="rId41"/>
    <p:sldId id="374" r:id="rId42"/>
    <p:sldId id="375" r:id="rId43"/>
    <p:sldId id="290" r:id="rId44"/>
    <p:sldId id="289" r:id="rId45"/>
    <p:sldId id="291" r:id="rId46"/>
    <p:sldId id="292" r:id="rId47"/>
    <p:sldId id="328" r:id="rId48"/>
    <p:sldId id="329" r:id="rId49"/>
    <p:sldId id="330" r:id="rId50"/>
    <p:sldId id="331" r:id="rId51"/>
    <p:sldId id="332" r:id="rId52"/>
    <p:sldId id="386" r:id="rId53"/>
    <p:sldId id="502" r:id="rId54"/>
    <p:sldId id="503" r:id="rId55"/>
    <p:sldId id="504" r:id="rId56"/>
    <p:sldId id="335" r:id="rId57"/>
    <p:sldId id="336" r:id="rId58"/>
    <p:sldId id="337" r:id="rId59"/>
    <p:sldId id="338" r:id="rId60"/>
    <p:sldId id="339" r:id="rId61"/>
    <p:sldId id="340" r:id="rId62"/>
    <p:sldId id="341" r:id="rId63"/>
    <p:sldId id="342" r:id="rId64"/>
    <p:sldId id="343" r:id="rId65"/>
    <p:sldId id="344" r:id="rId66"/>
    <p:sldId id="345" r:id="rId67"/>
    <p:sldId id="346" r:id="rId68"/>
    <p:sldId id="354" r:id="rId69"/>
    <p:sldId id="355" r:id="rId70"/>
    <p:sldId id="356" r:id="rId71"/>
    <p:sldId id="357" r:id="rId72"/>
    <p:sldId id="358" r:id="rId73"/>
    <p:sldId id="359" r:id="rId74"/>
    <p:sldId id="360" r:id="rId75"/>
    <p:sldId id="361" r:id="rId76"/>
    <p:sldId id="362" r:id="rId77"/>
    <p:sldId id="363" r:id="rId78"/>
    <p:sldId id="333" r:id="rId79"/>
    <p:sldId id="385" r:id="rId80"/>
    <p:sldId id="381" r:id="rId81"/>
    <p:sldId id="382" r:id="rId82"/>
    <p:sldId id="383" r:id="rId83"/>
    <p:sldId id="384" r:id="rId8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96270" autoAdjust="0"/>
  </p:normalViewPr>
  <p:slideViewPr>
    <p:cSldViewPr snapToGrid="0">
      <p:cViewPr varScale="1">
        <p:scale>
          <a:sx n="91" d="100"/>
          <a:sy n="91" d="100"/>
        </p:scale>
        <p:origin x="144" y="9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theme" Target="theme/theme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tableStyles" Target="tableStyles.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o zpracovávání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500.000.000</a:t>
          </a:r>
          <a:r>
            <a:rPr lang="cs-CZ"/>
            <a:t>,- Kč</a:t>
          </a:r>
          <a:endParaRPr lang="cs-CZ" dirty="0"/>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9911"/>
          <a:ext cx="10753199" cy="133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Porušení povinností poskytovatele plynoucí ze </a:t>
          </a:r>
          <a:r>
            <a:rPr lang="cs-CZ" sz="3500" kern="1200" dirty="0" err="1"/>
            <a:t>Zozs</a:t>
          </a:r>
          <a:endParaRPr lang="cs-CZ" sz="3500" kern="1200" dirty="0"/>
        </a:p>
      </dsp:txBody>
      <dsp:txXfrm>
        <a:off x="64968" y="94879"/>
        <a:ext cx="10623263" cy="1200938"/>
      </dsp:txXfrm>
    </dsp:sp>
    <dsp:sp modelId="{98B34BC2-A2A3-48E8-B13A-F79E480C5107}">
      <dsp:nvSpPr>
        <dsp:cNvPr id="0" name=""/>
        <dsp:cNvSpPr/>
      </dsp:nvSpPr>
      <dsp:spPr>
        <a:xfrm>
          <a:off x="0" y="1360786"/>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a:t>Pokuta až 1.000.000,- Kč</a:t>
          </a:r>
        </a:p>
      </dsp:txBody>
      <dsp:txXfrm>
        <a:off x="0" y="1360786"/>
        <a:ext cx="10753199" cy="579600"/>
      </dsp:txXfrm>
    </dsp:sp>
    <dsp:sp modelId="{C6167A1F-4343-413F-84CF-B0AC72F3645E}">
      <dsp:nvSpPr>
        <dsp:cNvPr id="0" name=""/>
        <dsp:cNvSpPr/>
      </dsp:nvSpPr>
      <dsp:spPr>
        <a:xfrm>
          <a:off x="0" y="1940386"/>
          <a:ext cx="10753199" cy="133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Porušení povinností poskytovatele plynoucí ze zákona o zpracovávání osobních údajů</a:t>
          </a:r>
        </a:p>
      </dsp:txBody>
      <dsp:txXfrm>
        <a:off x="64968" y="2005354"/>
        <a:ext cx="10623263" cy="1200938"/>
      </dsp:txXfrm>
    </dsp:sp>
    <dsp:sp modelId="{3A85BED8-7CBB-4BBE-9C31-CAAB11A74624}">
      <dsp:nvSpPr>
        <dsp:cNvPr id="0" name=""/>
        <dsp:cNvSpPr/>
      </dsp:nvSpPr>
      <dsp:spPr>
        <a:xfrm>
          <a:off x="0" y="3271261"/>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kern="1200" dirty="0"/>
            <a:t>Pokuta až 500.000.000</a:t>
          </a:r>
          <a:r>
            <a:rPr lang="cs-CZ" sz="2700" kern="1200"/>
            <a:t>,- Kč</a:t>
          </a:r>
          <a:endParaRPr lang="cs-CZ" sz="2700" kern="1200" dirty="0"/>
        </a:p>
      </dsp:txBody>
      <dsp:txXfrm>
        <a:off x="0" y="3271261"/>
        <a:ext cx="10753199" cy="57960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27.11.2024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27.11.2024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27.11.2024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zakony.centrum.cz/trestni-zakonik/cast-2-hlava-10-dil-8-paragraf-368"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zakony.centrum.cz/trestni-zakonik/cast-2-hlava-10-dil-8-paragraf-368"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zakony.centrum.cz/trestni-zakonik/cast-2-hlava-10-dil-8-paragraf-36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1678847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141608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a:solidFill>
                <a:schemeClr val="tx1"/>
              </a:solidFill>
            </a:endParaRPr>
          </a:p>
          <a:p>
            <a:pPr marL="0" indent="0">
              <a:buNone/>
            </a:pPr>
            <a:r>
              <a:rPr lang="cs-CZ" sz="2400" dirty="0">
                <a:solidFill>
                  <a:schemeClr val="tx1"/>
                </a:solidFill>
              </a:rPr>
              <a:t>Předávání dokumentace mezi poskytovateli:</a:t>
            </a:r>
          </a:p>
          <a:p>
            <a:pPr marL="0" indent="0">
              <a:buNone/>
            </a:pPr>
            <a:endParaRPr lang="cs-CZ" sz="2400" dirty="0">
              <a:solidFill>
                <a:schemeClr val="tx1"/>
              </a:solidFill>
            </a:endParaRPr>
          </a:p>
          <a:p>
            <a:r>
              <a:rPr lang="cs-CZ" sz="2400" dirty="0">
                <a:solidFill>
                  <a:schemeClr val="tx1"/>
                </a:solidFill>
              </a:rPr>
              <a:t>Může dát lékař pacientovi originál? </a:t>
            </a:r>
          </a:p>
          <a:p>
            <a:endParaRPr lang="cs-CZ" sz="2400" dirty="0">
              <a:solidFill>
                <a:schemeClr val="tx1"/>
              </a:solidFill>
            </a:endParaRPr>
          </a:p>
          <a:p>
            <a:r>
              <a:rPr lang="cs-CZ" sz="2400" dirty="0">
                <a:solidFill>
                  <a:schemeClr val="tx1"/>
                </a:solidFill>
              </a:rPr>
              <a:t>Může lékař předat jinému lékaři originál?</a:t>
            </a:r>
          </a:p>
          <a:p>
            <a:endParaRPr lang="cs-CZ" sz="2400" dirty="0">
              <a:solidFill>
                <a:schemeClr val="tx1"/>
              </a:solidFill>
            </a:endParaRPr>
          </a:p>
          <a:p>
            <a:r>
              <a:rPr lang="cs-CZ" sz="2400" dirty="0">
                <a:solidFill>
                  <a:schemeClr val="tx1"/>
                </a:solidFill>
              </a:rPr>
              <a:t>Jak by měl správně dokumentaci předat? Může prostřednictvím pacienta?</a:t>
            </a:r>
          </a:p>
          <a:p>
            <a:endParaRPr lang="cs-CZ" sz="2400" dirty="0">
              <a:solidFill>
                <a:schemeClr val="tx1"/>
              </a:solidFill>
            </a:endParaRPr>
          </a:p>
          <a:p>
            <a:r>
              <a:rPr lang="cs-CZ" sz="2400" dirty="0">
                <a:solidFill>
                  <a:schemeClr val="tx1"/>
                </a:solidFill>
              </a:rPr>
              <a:t>Je dokumentace lékaře nebo poskytovatele?</a:t>
            </a:r>
          </a:p>
        </p:txBody>
      </p:sp>
      <p:sp>
        <p:nvSpPr>
          <p:cNvPr id="4" name="Nadpis 3"/>
          <p:cNvSpPr>
            <a:spLocks noGrp="1"/>
          </p:cNvSpPr>
          <p:nvPr>
            <p:ph type="title"/>
          </p:nvPr>
        </p:nvSpPr>
        <p:spPr/>
        <p:txBody>
          <a:bodyPr>
            <a:normAutofit fontScale="90000"/>
          </a:bodyPr>
          <a:lstStyle/>
          <a:p>
            <a:r>
              <a:rPr lang="cs-CZ" dirty="0"/>
              <a:t>Co se řeší v praxi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50</a:t>
            </a:fld>
            <a:endParaRPr lang="cs-CZ" altLang="cs-CZ" dirty="0"/>
          </a:p>
        </p:txBody>
      </p:sp>
    </p:spTree>
    <p:extLst>
      <p:ext uri="{BB962C8B-B14F-4D97-AF65-F5344CB8AC3E}">
        <p14:creationId xmlns:p14="http://schemas.microsoft.com/office/powerpoint/2010/main" val="15782352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a:solidFill>
                <a:schemeClr val="tx1"/>
              </a:solidFill>
            </a:endParaRPr>
          </a:p>
          <a:p>
            <a:r>
              <a:rPr lang="cs-CZ" sz="2400" dirty="0">
                <a:solidFill>
                  <a:schemeClr val="tx1"/>
                </a:solidFill>
              </a:rPr>
              <a:t>Můžu sdělit výsledky vyšetření po telefonu?</a:t>
            </a:r>
          </a:p>
          <a:p>
            <a:pPr marL="0" indent="0">
              <a:buNone/>
            </a:pPr>
            <a:endParaRPr lang="cs-CZ" sz="2400" dirty="0">
              <a:solidFill>
                <a:schemeClr val="tx1"/>
              </a:solidFill>
            </a:endParaRPr>
          </a:p>
          <a:p>
            <a:r>
              <a:rPr lang="cs-CZ" sz="2400" dirty="0">
                <a:solidFill>
                  <a:schemeClr val="tx1"/>
                </a:solidFill>
              </a:rPr>
              <a:t>Mění na tom něco určení bezpečnostního kódu?</a:t>
            </a:r>
          </a:p>
          <a:p>
            <a:pPr marL="0" indent="0">
              <a:buNone/>
            </a:pPr>
            <a:endParaRPr lang="cs-CZ" sz="2400" dirty="0">
              <a:solidFill>
                <a:schemeClr val="tx1"/>
              </a:solidFill>
            </a:endParaRPr>
          </a:p>
          <a:p>
            <a:r>
              <a:rPr lang="cs-CZ" sz="2400" dirty="0">
                <a:solidFill>
                  <a:schemeClr val="tx1"/>
                </a:solidFill>
              </a:rPr>
              <a:t>A co sdělování výsledků e-mailem?</a:t>
            </a:r>
          </a:p>
          <a:p>
            <a:pPr marL="0" indent="0">
              <a:buNone/>
            </a:pPr>
            <a:endParaRPr lang="cs-CZ" sz="2400" dirty="0">
              <a:solidFill>
                <a:schemeClr val="tx1"/>
              </a:solidFill>
            </a:endParaRPr>
          </a:p>
          <a:p>
            <a:r>
              <a:rPr lang="cs-CZ" sz="2400" dirty="0">
                <a:solidFill>
                  <a:schemeClr val="tx1"/>
                </a:solidFill>
              </a:rPr>
              <a:t>Kdy můžu sdělit výsledky někomu jinému než přímo pacientovi?</a:t>
            </a:r>
          </a:p>
          <a:p>
            <a:pPr marL="0" indent="0">
              <a:buNone/>
            </a:pP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a:t>Co se řeší v praxi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51</a:t>
            </a:fld>
            <a:endParaRPr lang="cs-CZ" altLang="cs-CZ" dirty="0"/>
          </a:p>
        </p:txBody>
      </p:sp>
    </p:spTree>
    <p:extLst>
      <p:ext uri="{BB962C8B-B14F-4D97-AF65-F5344CB8AC3E}">
        <p14:creationId xmlns:p14="http://schemas.microsoft.com/office/powerpoint/2010/main" val="11620864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r>
              <a:rPr lang="cs-CZ" sz="2400" dirty="0">
                <a:solidFill>
                  <a:schemeClr val="tx1"/>
                </a:solidFill>
              </a:rPr>
              <a:t>Soukromý lékař smluvně zajišťující preventivní zdravotní péči pro strojírenskou firmu doporučil na základě lékařského vyšetření zaměstnancům firmy další odborná vyšetření. Doporučení na vyšetření (včetně diagnóz) předal nikoliv přímo svým pacientům, ale pro „urychlení“ hromadně jejich nadřízenému, aby ten předaná doporučení rozdal. </a:t>
            </a:r>
          </a:p>
          <a:p>
            <a:pPr algn="just"/>
            <a:endParaRPr lang="cs-CZ" sz="2400" dirty="0">
              <a:solidFill>
                <a:schemeClr val="tx1"/>
              </a:solidFill>
            </a:endParaRPr>
          </a:p>
          <a:p>
            <a:pPr algn="just"/>
            <a:r>
              <a:rPr lang="cs-CZ" sz="2400" dirty="0">
                <a:solidFill>
                  <a:schemeClr val="tx1"/>
                </a:solidFill>
              </a:rPr>
              <a:t>Soukromé lékařce byla na vlastní žádost krajským úřadem zrušena registrace její ordinace (nestátního zdravotnického zařízení). Lékařka měla povinnost předat zdravotnickou dokumentaci svých pacientů krajskému úřadu. Tuto povinnost nesplnila, protože majitel nebytových prostor, kde měla lékařka svou ordinaci, zdravotnickou dokumentaci z vyklizovaných místností nedopatřením odebral a spálil v kotli. </a:t>
            </a:r>
          </a:p>
          <a:p>
            <a:pPr algn="just"/>
            <a:endParaRPr lang="cs-CZ" sz="2400" dirty="0">
              <a:solidFill>
                <a:schemeClr val="tx1"/>
              </a:solidFill>
            </a:endParaRPr>
          </a:p>
          <a:p>
            <a:pPr algn="just"/>
            <a:r>
              <a:rPr lang="cs-CZ" sz="2400" dirty="0">
                <a:solidFill>
                  <a:schemeClr val="tx1"/>
                </a:solidFill>
              </a:rPr>
              <a:t>Soukromá lékařka má kartotéku se zdravotními kartami svých pacientů v čekárně před ordinací. Jako kartotéka slouží dřevěná registrační skříň se samostatnými zásuvkami, každá opatřená zámkem. Pacienti si stěžovali, že v průběhu ordinačních hodin nejsou zámky zásuvek uzamčeny.</a:t>
            </a:r>
          </a:p>
        </p:txBody>
      </p:sp>
      <p:sp>
        <p:nvSpPr>
          <p:cNvPr id="4" name="Nadpis 3"/>
          <p:cNvSpPr>
            <a:spLocks noGrp="1"/>
          </p:cNvSpPr>
          <p:nvPr>
            <p:ph type="title"/>
          </p:nvPr>
        </p:nvSpPr>
        <p:spPr/>
        <p:txBody>
          <a:bodyPr>
            <a:normAutofit fontScale="90000"/>
          </a:bodyPr>
          <a:lstStyle/>
          <a:p>
            <a:pPr algn="just"/>
            <a:r>
              <a:rPr lang="cs-CZ" dirty="0"/>
              <a:t>Takhle ne (zjištění ÚOOÚ)</a:t>
            </a:r>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52</a:t>
            </a:fld>
            <a:endParaRPr lang="cs-CZ" altLang="cs-CZ" dirty="0"/>
          </a:p>
        </p:txBody>
      </p:sp>
    </p:spTree>
    <p:extLst>
      <p:ext uri="{BB962C8B-B14F-4D97-AF65-F5344CB8AC3E}">
        <p14:creationId xmlns:p14="http://schemas.microsoft.com/office/powerpoint/2010/main" val="33688458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Oznamovací povinnost</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6B03A76-96F0-4ED7-B1F2-09FF9C736930}"/>
              </a:ext>
            </a:extLst>
          </p:cNvPr>
          <p:cNvSpPr>
            <a:spLocks noGrp="1"/>
          </p:cNvSpPr>
          <p:nvPr>
            <p:ph type="sldNum" sz="quarter" idx="11"/>
          </p:nvPr>
        </p:nvSpPr>
        <p:spPr/>
        <p:txBody>
          <a:bodyPr/>
          <a:lstStyle/>
          <a:p>
            <a:fld id="{0970407D-EE58-4A0B-824B-1D3AE42DD9CF}" type="slidenum">
              <a:rPr lang="cs-CZ" altLang="cs-CZ" smtClean="0"/>
              <a:pPr/>
              <a:t>76</a:t>
            </a:fld>
            <a:endParaRPr lang="cs-CZ" altLang="cs-CZ" dirty="0"/>
          </a:p>
        </p:txBody>
      </p:sp>
      <p:sp>
        <p:nvSpPr>
          <p:cNvPr id="4" name="Nadpis 3">
            <a:extLst>
              <a:ext uri="{FF2B5EF4-FFF2-40B4-BE49-F238E27FC236}">
                <a16:creationId xmlns:a16="http://schemas.microsoft.com/office/drawing/2014/main" id="{A906FBA5-DDD5-43DC-A761-FF2156D69AB2}"/>
              </a:ext>
            </a:extLst>
          </p:cNvPr>
          <p:cNvSpPr>
            <a:spLocks noGrp="1"/>
          </p:cNvSpPr>
          <p:nvPr>
            <p:ph type="title"/>
          </p:nvPr>
        </p:nvSpPr>
        <p:spPr/>
        <p:txBody>
          <a:bodyPr/>
          <a:lstStyle/>
          <a:p>
            <a:r>
              <a:rPr lang="cs-CZ" dirty="0"/>
              <a:t>§ 367 – Nepřekažení trestného činu</a:t>
            </a:r>
          </a:p>
        </p:txBody>
      </p:sp>
      <p:sp>
        <p:nvSpPr>
          <p:cNvPr id="5" name="Zástupný obsah 4">
            <a:extLst>
              <a:ext uri="{FF2B5EF4-FFF2-40B4-BE49-F238E27FC236}">
                <a16:creationId xmlns:a16="http://schemas.microsoft.com/office/drawing/2014/main" id="{A1418BB5-356D-4479-8F39-4068247DA04D}"/>
              </a:ext>
            </a:extLst>
          </p:cNvPr>
          <p:cNvSpPr>
            <a:spLocks noGrp="1"/>
          </p:cNvSpPr>
          <p:nvPr>
            <p:ph idx="1"/>
          </p:nvPr>
        </p:nvSpPr>
        <p:spPr/>
        <p:txBody>
          <a:bodyPr/>
          <a:lstStyle/>
          <a:p>
            <a:pPr>
              <a:lnSpc>
                <a:spcPct val="100000"/>
              </a:lnSpc>
            </a:pPr>
            <a:r>
              <a:rPr lang="cs-CZ" sz="1200" b="0" i="0" dirty="0">
                <a:solidFill>
                  <a:srgbClr val="EE6823"/>
                </a:solidFill>
                <a:effectLst/>
                <a:latin typeface="Helvetica Neue"/>
              </a:rPr>
              <a:t>(1)</a:t>
            </a:r>
            <a:r>
              <a:rPr lang="cs-CZ" sz="1200" b="0" i="0" dirty="0">
                <a:solidFill>
                  <a:srgbClr val="373A3C"/>
                </a:solidFill>
                <a:effectLst/>
                <a:latin typeface="Helvetica Neue"/>
              </a:rPr>
              <a:t> Kdo se hodnověrným způsobem dozví, že jiný připravuje nebo páchá trestný čin vraždy (§ 140), zabití (§ 141), těžkého ublížení na zdraví (§ 145), mučení a jiného nelidského a krutého zacházení (§ 149), nedovoleného přerušení těhotenství bez souhlasu těhotné ženy (§ 159), neoprávněného odebrání tkání a orgánů (§ 164), obchodování s lidmi (§ 168), zbavení osobní svobody (§ 170), zavlečení podle § 172 odst. 3 a 4, loupeže (§ 173), braní rukojmí (§ 174), vydírání podle § 175 odst. 3 a 4, neoprávněného nakládání s osobními údaji podle § 180 odst. 4, znásilnění (§ 185), pohlavního zneužití (§ 187), zneužití dítěte k výrobě pornografie (§ 193), týrání svěřené osoby (§ 198), krádeže podle § 205 odst. 5, zpronevěry podle § 206 odst. 5, podvodu podle § 209 odst. 5, pojistného podvodu podle § 210 odst. 6, úvěrového podvodu podle § 211 odst. 6, dotačního podvodu podle § 212 odst. 6, podílnictví podle § 214 odst. 3 a 4, legalizace výnosů z trestné činnosti podle § 216 odst. 4, padělání a pozměnění peněz (§ 233), neoprávněného opatření, padělání a pozměnění platebního prostředku (§ 234), neoprávněné výroby peněz (§ 237), zkrácení daně, poplatku a podobné povinné platby podle § 240 odst. 3, zneužití informace a postavení v obchodním styku podle § 255 odst. 4, poškození finančních zájmů Evropské unie podle § 260 odst. 5, porušení předpisů o kontrole vývozu zboží a technologií dvojího užití (§ 262), porušení povinností při vývozu zboží a technologií dvojího užití (§ 263), provedení zahraničního obchodu s vojenským materiálem bez povolení nebo licence (§ 265), porušení povinnosti v souvislosti s vydáním povolení a licence pro zahraniční obchod s vojenským materiálem (§ 266), obecného ohrožení (§ 272), vývoje, výroby a držení zakázaných bojových prostředků (§ 280), nedovolené výroby a držení radioaktivní látky a vysoce nebezpečné látky (§ 281), nedovolené výroby a držení jaderného materiálu a zvláštního štěpného materiálu (§ 282), nedovolené výroby a jiného nakládání s omamnými a psychotropními látkami a s jedy (§ 283), získání kontroly nad vzdušným dopravním prostředkem, civilním plavidlem a pevnou plošinou (§ 290), zavlečení vzdušného dopravního prostředku do ciziny (§ 292), vlastizrady (§ 309), rozvracení republiky (§ 310), teroristického útoku (§ 311), teroru (§ 312), sabotáže (§ 314), vyzvědačství (§ 316), ohrožení utajované informace (§ 317), válečné zrady (§ 320), násilí proti orgánu veřejné moci podle § 323 odst. 3 a 4, násilí proti úřední osobě podle § 325 odst. 3 a 4, přijetí úplatku (§ 331), podplacení (§ 332), násilného překročení státní hranice podle § 339 odst. 2 a 3, organizování a umožnění nedovoleného překročení státní hranice podle § 340 odst. 4, vzpoury vězňů (§ 344), účasti na organizované zločinecké skupině podle § 361 odst. 2 a 3, neuposlechnutí rozkazu podle § 375 odst. 2 a 3, zprotivení a donucení k porušení vojenské povinnosti podle § 377 odst. 2 a 3, porušování práv a chráněných zájmů vojáků stejné hodnosti podle § 382 odst. 3 a 4, porušování práv a chráněných zájmů vojáků podřízených nebo s nižší hodností podle § 383 odst. 3 a 4, zběhnutí (§ 386), ohrožování morálního stavu vojáků podle § 392 odst. 2, </a:t>
            </a:r>
            <a:r>
              <a:rPr lang="cs-CZ" sz="1200" b="0" i="0" dirty="0" err="1">
                <a:solidFill>
                  <a:srgbClr val="373A3C"/>
                </a:solidFill>
                <a:effectLst/>
                <a:latin typeface="Helvetica Neue"/>
              </a:rPr>
              <a:t>genocidia</a:t>
            </a:r>
            <a:r>
              <a:rPr lang="cs-CZ" sz="1200" b="0" i="0" dirty="0">
                <a:solidFill>
                  <a:srgbClr val="373A3C"/>
                </a:solidFill>
                <a:effectLst/>
                <a:latin typeface="Helvetica Neue"/>
              </a:rPr>
              <a:t> (§ 400), útoku proti lidskosti (§ 401), apartheidu a diskriminace skupiny lidí (§ 402), agrese (§ 405a), přípravy útočné války (§ 406), styků ohrožujících mír (§ 409), použití zakázaného bojového prostředku a nedovoleného vedení boje (§ 411), válečné krutosti (§ 412), perzekuce obyvatelstva (§ 413), plenění v prostoru válečných operací (§ 414) nebo zneužití mezinárodně uznávaných a státních znaků podle § 415 odst. 3, a spáchání nebo dokončení takového trestného činu nepřekazí, bude potrestán </a:t>
            </a:r>
            <a:r>
              <a:rPr lang="cs-CZ" sz="1000" b="0" i="0" dirty="0">
                <a:solidFill>
                  <a:srgbClr val="373A3C"/>
                </a:solidFill>
                <a:effectLst/>
                <a:latin typeface="Helvetica Neue"/>
              </a:rPr>
              <a:t>odnětím svobody až na tři léta; stanoví-li tento zákon na některý z těchto trestných činů trest mírnější, bude potrestán oním trestem mírnějším.</a:t>
            </a:r>
            <a:endParaRPr lang="cs-CZ" sz="1200" dirty="0"/>
          </a:p>
        </p:txBody>
      </p:sp>
    </p:spTree>
    <p:extLst>
      <p:ext uri="{BB962C8B-B14F-4D97-AF65-F5344CB8AC3E}">
        <p14:creationId xmlns:p14="http://schemas.microsoft.com/office/powerpoint/2010/main" val="34030249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3732BB9-124C-458F-ABB2-2E40F6A1E1BB}"/>
              </a:ext>
            </a:extLst>
          </p:cNvPr>
          <p:cNvSpPr>
            <a:spLocks noGrp="1"/>
          </p:cNvSpPr>
          <p:nvPr>
            <p:ph type="sldNum" sz="quarter" idx="11"/>
          </p:nvPr>
        </p:nvSpPr>
        <p:spPr/>
        <p:txBody>
          <a:bodyPr/>
          <a:lstStyle/>
          <a:p>
            <a:fld id="{0DE708CC-0C3F-4567-9698-B54C0F35BD31}" type="slidenum">
              <a:rPr lang="cs-CZ" altLang="cs-CZ" smtClean="0"/>
              <a:pPr/>
              <a:t>77</a:t>
            </a:fld>
            <a:endParaRPr lang="cs-CZ" altLang="cs-CZ" dirty="0"/>
          </a:p>
        </p:txBody>
      </p:sp>
      <p:sp>
        <p:nvSpPr>
          <p:cNvPr id="6" name="Nadpis 5">
            <a:extLst>
              <a:ext uri="{FF2B5EF4-FFF2-40B4-BE49-F238E27FC236}">
                <a16:creationId xmlns:a16="http://schemas.microsoft.com/office/drawing/2014/main" id="{1F330580-6884-4CB8-950F-686A814F6CB8}"/>
              </a:ext>
            </a:extLst>
          </p:cNvPr>
          <p:cNvSpPr>
            <a:spLocks noGrp="1"/>
          </p:cNvSpPr>
          <p:nvPr>
            <p:ph type="title"/>
          </p:nvPr>
        </p:nvSpPr>
        <p:spPr/>
        <p:txBody>
          <a:bodyPr/>
          <a:lstStyle/>
          <a:p>
            <a:r>
              <a:rPr lang="cs-CZ" b="1" u="none" strike="noStrike" dirty="0">
                <a:effectLst/>
                <a:latin typeface="Open Sans" panose="020B0606030504020204" pitchFamily="34" charset="0"/>
                <a:hlinkClick r:id="rId2"/>
              </a:rPr>
              <a:t>§ 368</a:t>
            </a:r>
            <a:r>
              <a:rPr lang="cs-CZ" b="0" i="0" u="none" strike="noStrike" dirty="0">
                <a:solidFill>
                  <a:srgbClr val="373A3C"/>
                </a:solidFill>
                <a:effectLst/>
                <a:latin typeface="Open Sans" panose="020B0606030504020204" pitchFamily="34" charset="0"/>
                <a:hlinkClick r:id="rId2"/>
              </a:rPr>
              <a:t>Neoznámení trestného činu</a:t>
            </a:r>
            <a:endParaRPr lang="cs-CZ" dirty="0"/>
          </a:p>
        </p:txBody>
      </p:sp>
      <p:sp>
        <p:nvSpPr>
          <p:cNvPr id="7" name="Zástupný obsah 6">
            <a:extLst>
              <a:ext uri="{FF2B5EF4-FFF2-40B4-BE49-F238E27FC236}">
                <a16:creationId xmlns:a16="http://schemas.microsoft.com/office/drawing/2014/main" id="{DF4C4037-69E1-423A-A876-ABE4A6B5366F}"/>
              </a:ext>
            </a:extLst>
          </p:cNvPr>
          <p:cNvSpPr>
            <a:spLocks noGrp="1"/>
          </p:cNvSpPr>
          <p:nvPr>
            <p:ph idx="1"/>
          </p:nvPr>
        </p:nvSpPr>
        <p:spPr/>
        <p:txBody>
          <a:bodyPr/>
          <a:lstStyle/>
          <a:p>
            <a:pPr algn="just"/>
            <a:r>
              <a:rPr lang="cs-CZ" b="0" i="0" dirty="0">
                <a:solidFill>
                  <a:srgbClr val="EE6823"/>
                </a:solidFill>
                <a:effectLst/>
                <a:latin typeface="Helvetica Neue"/>
              </a:rPr>
              <a:t>(1)</a:t>
            </a:r>
            <a:r>
              <a:rPr lang="cs-CZ" b="0" i="0" dirty="0">
                <a:solidFill>
                  <a:srgbClr val="373A3C"/>
                </a:solidFill>
                <a:effectLst/>
                <a:latin typeface="Helvetica Neue"/>
              </a:rPr>
              <a:t> Kdo se hodnověrným způsobem dozví, že jiný spáchal trestný čin vraždy (§ 140), těžkého ublížení na zdraví (§ 145), mučení a jiného nelidského a krutého zacházení (§ 149), obchodování s lidmi (§ 168), zbavení osobní svobody (§ 170), braní rukojmí (§ 174), zneužití dítěte k výrobě pornografie (§ 193), týrání svěřené osoby (§ 198), padělání a pozměnění peněz (§ 233), neoprávněného opatření, padělání a pozměnění platebního prostředku (§ 234), neoprávněné výroby peněz (§ 237), </a:t>
            </a:r>
            <a:endParaRPr lang="cs-CZ" dirty="0"/>
          </a:p>
        </p:txBody>
      </p:sp>
    </p:spTree>
    <p:extLst>
      <p:ext uri="{BB962C8B-B14F-4D97-AF65-F5344CB8AC3E}">
        <p14:creationId xmlns:p14="http://schemas.microsoft.com/office/powerpoint/2010/main" val="42007780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3732BB9-124C-458F-ABB2-2E40F6A1E1BB}"/>
              </a:ext>
            </a:extLst>
          </p:cNvPr>
          <p:cNvSpPr>
            <a:spLocks noGrp="1"/>
          </p:cNvSpPr>
          <p:nvPr>
            <p:ph type="sldNum" sz="quarter" idx="11"/>
          </p:nvPr>
        </p:nvSpPr>
        <p:spPr/>
        <p:txBody>
          <a:bodyPr/>
          <a:lstStyle/>
          <a:p>
            <a:fld id="{0DE708CC-0C3F-4567-9698-B54C0F35BD31}" type="slidenum">
              <a:rPr lang="cs-CZ" altLang="cs-CZ" smtClean="0"/>
              <a:pPr/>
              <a:t>78</a:t>
            </a:fld>
            <a:endParaRPr lang="cs-CZ" altLang="cs-CZ" dirty="0"/>
          </a:p>
        </p:txBody>
      </p:sp>
      <p:sp>
        <p:nvSpPr>
          <p:cNvPr id="6" name="Nadpis 5">
            <a:extLst>
              <a:ext uri="{FF2B5EF4-FFF2-40B4-BE49-F238E27FC236}">
                <a16:creationId xmlns:a16="http://schemas.microsoft.com/office/drawing/2014/main" id="{1F330580-6884-4CB8-950F-686A814F6CB8}"/>
              </a:ext>
            </a:extLst>
          </p:cNvPr>
          <p:cNvSpPr>
            <a:spLocks noGrp="1"/>
          </p:cNvSpPr>
          <p:nvPr>
            <p:ph type="title"/>
          </p:nvPr>
        </p:nvSpPr>
        <p:spPr/>
        <p:txBody>
          <a:bodyPr/>
          <a:lstStyle/>
          <a:p>
            <a:r>
              <a:rPr lang="cs-CZ" b="1" u="none" strike="noStrike" dirty="0">
                <a:effectLst/>
                <a:latin typeface="Open Sans" panose="020B0606030504020204" pitchFamily="34" charset="0"/>
                <a:hlinkClick r:id="rId2"/>
              </a:rPr>
              <a:t>§ 368</a:t>
            </a:r>
            <a:r>
              <a:rPr lang="cs-CZ" b="0" i="0" u="none" strike="noStrike" dirty="0">
                <a:solidFill>
                  <a:srgbClr val="373A3C"/>
                </a:solidFill>
                <a:effectLst/>
                <a:latin typeface="Open Sans" panose="020B0606030504020204" pitchFamily="34" charset="0"/>
                <a:hlinkClick r:id="rId2"/>
              </a:rPr>
              <a:t>Neoznámení trestného činu</a:t>
            </a:r>
            <a:endParaRPr lang="cs-CZ" dirty="0"/>
          </a:p>
        </p:txBody>
      </p:sp>
      <p:sp>
        <p:nvSpPr>
          <p:cNvPr id="7" name="Zástupný obsah 6">
            <a:extLst>
              <a:ext uri="{FF2B5EF4-FFF2-40B4-BE49-F238E27FC236}">
                <a16:creationId xmlns:a16="http://schemas.microsoft.com/office/drawing/2014/main" id="{DF4C4037-69E1-423A-A876-ABE4A6B5366F}"/>
              </a:ext>
            </a:extLst>
          </p:cNvPr>
          <p:cNvSpPr>
            <a:spLocks noGrp="1"/>
          </p:cNvSpPr>
          <p:nvPr>
            <p:ph idx="1"/>
          </p:nvPr>
        </p:nvSpPr>
        <p:spPr/>
        <p:txBody>
          <a:bodyPr/>
          <a:lstStyle/>
          <a:p>
            <a:pPr algn="just"/>
            <a:r>
              <a:rPr lang="cs-CZ" b="0" i="0" dirty="0">
                <a:solidFill>
                  <a:srgbClr val="373A3C"/>
                </a:solidFill>
                <a:effectLst/>
                <a:latin typeface="Helvetica Neue"/>
              </a:rPr>
              <a:t>porušení předpisů o kontrole vývozu zboží a technologií dvojího užití (§ 262), porušení povinností při vývozu zboží a technologií dvojího užití (§ 263), provedení zahraničního obchodu s vojenským materiálem bez povolení nebo licence (§ 265), porušení povinnosti v souvislosti s vydáním povolení a licence pro zahraniční obchod s vojenským materiálem (§ 266), obecného ohrožení (§ 272), vývoje, výroby a držení zakázaných bojových prostředků (§ 280), nedovolené výroby a držení radioaktivní látky a vysoce nebezpečné látky</a:t>
            </a:r>
          </a:p>
        </p:txBody>
      </p:sp>
    </p:spTree>
    <p:extLst>
      <p:ext uri="{BB962C8B-B14F-4D97-AF65-F5344CB8AC3E}">
        <p14:creationId xmlns:p14="http://schemas.microsoft.com/office/powerpoint/2010/main" val="34724550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88A3474-3573-4524-AB0B-E5DAC45B48ED}"/>
              </a:ext>
            </a:extLst>
          </p:cNvPr>
          <p:cNvSpPr>
            <a:spLocks noGrp="1"/>
          </p:cNvSpPr>
          <p:nvPr>
            <p:ph type="sldNum" sz="quarter" idx="11"/>
          </p:nvPr>
        </p:nvSpPr>
        <p:spPr/>
        <p:txBody>
          <a:bodyPr/>
          <a:lstStyle/>
          <a:p>
            <a:fld id="{0970407D-EE58-4A0B-824B-1D3AE42DD9CF}" type="slidenum">
              <a:rPr lang="cs-CZ" altLang="cs-CZ" smtClean="0"/>
              <a:pPr/>
              <a:t>79</a:t>
            </a:fld>
            <a:endParaRPr lang="cs-CZ" altLang="cs-CZ" dirty="0"/>
          </a:p>
        </p:txBody>
      </p:sp>
      <p:sp>
        <p:nvSpPr>
          <p:cNvPr id="4" name="Nadpis 3">
            <a:extLst>
              <a:ext uri="{FF2B5EF4-FFF2-40B4-BE49-F238E27FC236}">
                <a16:creationId xmlns:a16="http://schemas.microsoft.com/office/drawing/2014/main" id="{4CF6E5D8-E980-41B3-94EE-0ACF048042A9}"/>
              </a:ext>
            </a:extLst>
          </p:cNvPr>
          <p:cNvSpPr>
            <a:spLocks noGrp="1"/>
          </p:cNvSpPr>
          <p:nvPr>
            <p:ph type="title"/>
          </p:nvPr>
        </p:nvSpPr>
        <p:spPr/>
        <p:txBody>
          <a:bodyPr/>
          <a:lstStyle/>
          <a:p>
            <a:r>
              <a:rPr lang="cs-CZ" b="1" u="none" strike="noStrike" dirty="0">
                <a:effectLst/>
                <a:latin typeface="Open Sans" panose="020B0606030504020204" pitchFamily="34" charset="0"/>
                <a:hlinkClick r:id="rId2"/>
              </a:rPr>
              <a:t>§ 368</a:t>
            </a:r>
            <a:r>
              <a:rPr lang="cs-CZ" b="0" i="0" u="none" strike="noStrike" dirty="0">
                <a:solidFill>
                  <a:srgbClr val="373A3C"/>
                </a:solidFill>
                <a:effectLst/>
                <a:latin typeface="Open Sans" panose="020B0606030504020204" pitchFamily="34" charset="0"/>
                <a:hlinkClick r:id="rId2"/>
              </a:rPr>
              <a:t>Neoznámení trestného činu</a:t>
            </a:r>
            <a:endParaRPr lang="cs-CZ" dirty="0"/>
          </a:p>
        </p:txBody>
      </p:sp>
      <p:sp>
        <p:nvSpPr>
          <p:cNvPr id="5" name="Zástupný obsah 4">
            <a:extLst>
              <a:ext uri="{FF2B5EF4-FFF2-40B4-BE49-F238E27FC236}">
                <a16:creationId xmlns:a16="http://schemas.microsoft.com/office/drawing/2014/main" id="{BCD08B07-71F9-48E7-B44A-E24582F8C3A6}"/>
              </a:ext>
            </a:extLst>
          </p:cNvPr>
          <p:cNvSpPr>
            <a:spLocks noGrp="1"/>
          </p:cNvSpPr>
          <p:nvPr>
            <p:ph idx="1"/>
          </p:nvPr>
        </p:nvSpPr>
        <p:spPr/>
        <p:txBody>
          <a:bodyPr/>
          <a:lstStyle/>
          <a:p>
            <a:r>
              <a:rPr lang="cs-CZ" b="0" i="0" dirty="0">
                <a:solidFill>
                  <a:srgbClr val="373A3C"/>
                </a:solidFill>
                <a:effectLst/>
                <a:latin typeface="Helvetica Neue"/>
              </a:rPr>
              <a:t>(§ 281), nedovolené výroby a držení jaderného materiálu a zvláštního štěpného materiálu (§ 282), získání kontroly nad vzdušným dopravním prostředkem, civilním plavidlem a pevnou plošinou (§ 290), zavlečení vzdušného dopravního prostředku do ciziny (§ 292), vlastizrady (§ 309), rozvracení republiky (§ 310), teroristického útoku (§ 311), teroru (§ 312), sabotáže (§ 314), vyzvědačství (§ 316), ohrožení utajované informace (§ 317), válečné zrady (§ 320), přijetí úplatku (§ 331), podplacení (§ 332), účasti na organizované zločinecké skupině podle § 361 odst. 2 a 3, </a:t>
            </a:r>
            <a:r>
              <a:rPr lang="cs-CZ" b="0" i="0" dirty="0" err="1">
                <a:solidFill>
                  <a:srgbClr val="373A3C"/>
                </a:solidFill>
                <a:effectLst/>
                <a:latin typeface="Helvetica Neue"/>
              </a:rPr>
              <a:t>genocidia</a:t>
            </a:r>
            <a:endParaRPr lang="cs-CZ" dirty="0"/>
          </a:p>
        </p:txBody>
      </p:sp>
    </p:spTree>
    <p:extLst>
      <p:ext uri="{BB962C8B-B14F-4D97-AF65-F5344CB8AC3E}">
        <p14:creationId xmlns:p14="http://schemas.microsoft.com/office/powerpoint/2010/main" val="1562934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AFFA158-5C83-4166-B934-2519E3A4FB2E}"/>
              </a:ext>
            </a:extLst>
          </p:cNvPr>
          <p:cNvSpPr>
            <a:spLocks noGrp="1"/>
          </p:cNvSpPr>
          <p:nvPr>
            <p:ph type="sldNum" sz="quarter" idx="11"/>
          </p:nvPr>
        </p:nvSpPr>
        <p:spPr/>
        <p:txBody>
          <a:bodyPr/>
          <a:lstStyle/>
          <a:p>
            <a:fld id="{0970407D-EE58-4A0B-824B-1D3AE42DD9CF}" type="slidenum">
              <a:rPr lang="cs-CZ" altLang="cs-CZ" smtClean="0"/>
              <a:pPr/>
              <a:t>80</a:t>
            </a:fld>
            <a:endParaRPr lang="cs-CZ" altLang="cs-CZ" dirty="0"/>
          </a:p>
        </p:txBody>
      </p:sp>
      <p:sp>
        <p:nvSpPr>
          <p:cNvPr id="4" name="Nadpis 3">
            <a:extLst>
              <a:ext uri="{FF2B5EF4-FFF2-40B4-BE49-F238E27FC236}">
                <a16:creationId xmlns:a16="http://schemas.microsoft.com/office/drawing/2014/main" id="{F8B6DE74-A05A-44BF-BDBC-FB4B58410C6E}"/>
              </a:ext>
            </a:extLst>
          </p:cNvPr>
          <p:cNvSpPr>
            <a:spLocks noGrp="1"/>
          </p:cNvSpPr>
          <p:nvPr>
            <p:ph type="title"/>
          </p:nvPr>
        </p:nvSpPr>
        <p:spPr/>
        <p:txBody>
          <a:bodyPr/>
          <a:lstStyle/>
          <a:p>
            <a:r>
              <a:rPr lang="cs-CZ" dirty="0"/>
              <a:t>§ 368 Neoznámení trestného činu</a:t>
            </a:r>
          </a:p>
        </p:txBody>
      </p:sp>
      <p:sp>
        <p:nvSpPr>
          <p:cNvPr id="5" name="Zástupný obsah 4">
            <a:extLst>
              <a:ext uri="{FF2B5EF4-FFF2-40B4-BE49-F238E27FC236}">
                <a16:creationId xmlns:a16="http://schemas.microsoft.com/office/drawing/2014/main" id="{16EB4ADE-0F6B-40B9-8789-26FAAB97D77B}"/>
              </a:ext>
            </a:extLst>
          </p:cNvPr>
          <p:cNvSpPr>
            <a:spLocks noGrp="1"/>
          </p:cNvSpPr>
          <p:nvPr>
            <p:ph idx="1"/>
          </p:nvPr>
        </p:nvSpPr>
        <p:spPr/>
        <p:txBody>
          <a:bodyPr/>
          <a:lstStyle/>
          <a:p>
            <a:r>
              <a:rPr lang="cs-CZ" sz="2000" b="0" i="0" dirty="0">
                <a:solidFill>
                  <a:srgbClr val="373A3C"/>
                </a:solidFill>
                <a:effectLst/>
                <a:latin typeface="Helvetica Neue"/>
              </a:rPr>
              <a:t>(§ 400), útoku proti lidskosti (§ 401), apartheidu a diskriminace skupiny lidí (§ 402), agrese (§ 405a), přípravy útočné války (§ 406), použití zakázaného bojového prostředku a nedovoleného vedení boje (§ 411), válečné krutosti (§ 412), perzekuce obyvatelstva (§ 413), plenění v prostoru válečných operací (§ 414) nebo zneužití mezinárodně uznávaných a státních znaků podle § 415 odst. 3, a takový trestný čin neoznámí bez odkladu státnímu zástupci nebo policejnímu orgánu nebo místo toho, jde-li o vojáka, nadřízenému, </a:t>
            </a:r>
          </a:p>
          <a:p>
            <a:r>
              <a:rPr lang="cs-CZ" sz="2000" b="0" i="0" dirty="0">
                <a:solidFill>
                  <a:srgbClr val="373A3C"/>
                </a:solidFill>
                <a:effectLst/>
                <a:latin typeface="Helvetica Neue"/>
              </a:rPr>
              <a:t>bude potrestán odnětím svobody až na tři léta; stanoví-li tento zákon na některý z těchto trestných činů trest mírnější, bude potrestán oním trestem mírnějším.</a:t>
            </a:r>
            <a:endParaRPr lang="cs-CZ" sz="2000" dirty="0"/>
          </a:p>
        </p:txBody>
      </p:sp>
    </p:spTree>
    <p:extLst>
      <p:ext uri="{BB962C8B-B14F-4D97-AF65-F5344CB8AC3E}">
        <p14:creationId xmlns:p14="http://schemas.microsoft.com/office/powerpoint/2010/main" val="2989237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EB0F90-9773-4B83-8E84-852CD869B7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490</TotalTime>
  <Words>5120</Words>
  <Application>Microsoft Office PowerPoint</Application>
  <PresentationFormat>Širokoúhlá obrazovka</PresentationFormat>
  <Paragraphs>379</Paragraphs>
  <Slides>80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80</vt:i4>
      </vt:variant>
    </vt:vector>
  </HeadingPairs>
  <TitlesOfParts>
    <vt:vector size="86" baseType="lpstr">
      <vt:lpstr>Arial</vt:lpstr>
      <vt:lpstr>Helvetica Neue</vt:lpstr>
      <vt:lpstr>Open Sans</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lpstr>Příklady – Mlčenlivost / Soukromí</vt:lpstr>
      <vt:lpstr>Co se řeší v praxi</vt:lpstr>
      <vt:lpstr>Co se řeší v praxi</vt:lpstr>
      <vt:lpstr>Takhle ne (zjištění ÚOOÚ)</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Oznamovací povinnost</vt:lpstr>
      <vt:lpstr>§ 367 – Nepřekažení trestného činu</vt:lpstr>
      <vt:lpstr>§ 368Neoznámení trestného činu</vt:lpstr>
      <vt:lpstr>§ 368Neoznámení trestného činu</vt:lpstr>
      <vt:lpstr>§ 368Neoznámení trestného činu</vt:lpstr>
      <vt:lpstr>§ 368 Neoznámení trestného činu</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Jaroslav Divoký</cp:lastModifiedBy>
  <cp:revision>9</cp:revision>
  <cp:lastPrinted>1601-01-01T00:00:00Z</cp:lastPrinted>
  <dcterms:created xsi:type="dcterms:W3CDTF">2020-10-27T07:23:12Z</dcterms:created>
  <dcterms:modified xsi:type="dcterms:W3CDTF">2024-11-27T11:22:02Z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