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1" r:id="rId3"/>
    <p:sldId id="389" r:id="rId4"/>
    <p:sldId id="325" r:id="rId5"/>
    <p:sldId id="326" r:id="rId6"/>
    <p:sldId id="327" r:id="rId7"/>
    <p:sldId id="328" r:id="rId8"/>
    <p:sldId id="330" r:id="rId9"/>
    <p:sldId id="331" r:id="rId10"/>
    <p:sldId id="332" r:id="rId11"/>
    <p:sldId id="385" r:id="rId12"/>
    <p:sldId id="334" r:id="rId13"/>
    <p:sldId id="335" r:id="rId14"/>
    <p:sldId id="386" r:id="rId15"/>
    <p:sldId id="339" r:id="rId16"/>
    <p:sldId id="340" r:id="rId17"/>
    <p:sldId id="412" r:id="rId18"/>
    <p:sldId id="404" r:id="rId19"/>
    <p:sldId id="402" r:id="rId20"/>
    <p:sldId id="405" r:id="rId21"/>
    <p:sldId id="413" r:id="rId22"/>
    <p:sldId id="406" r:id="rId23"/>
    <p:sldId id="414" r:id="rId24"/>
    <p:sldId id="390" r:id="rId25"/>
    <p:sldId id="341" r:id="rId26"/>
    <p:sldId id="391" r:id="rId27"/>
    <p:sldId id="399" r:id="rId28"/>
    <p:sldId id="415" r:id="rId29"/>
    <p:sldId id="401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912284" y="6418263"/>
            <a:ext cx="2159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8" y="6284913"/>
            <a:ext cx="441536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8F38-8C0B-4C25-9581-8F0D22E8EAF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584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086600" y="0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 userDrawn="1"/>
        </p:nvSpPr>
        <p:spPr>
          <a:xfrm>
            <a:off x="9062357" y="1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 userDrawn="1"/>
        </p:nvSpPr>
        <p:spPr>
          <a:xfrm>
            <a:off x="10140043" y="0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hyperlink" Target="http://pki.cesnet.cz/cs/tcs-personal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hyperlink" Target="http://knihy.nic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7.png"/><Relationship Id="rId5" Type="http://schemas.openxmlformats.org/officeDocument/2006/relationships/hyperlink" Target="https://www.lupa.cz/clanky/bankovni-identita-jak-privest-ke-sluzbam-e-governmentu-az-5-5-milionu-lidi/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hyperlink" Target="https://edoklady.gov.cz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hyperlink" Target="https://obcan.portal.gov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149550C-5E0F-5460-FBD1-23FABE48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"/>
    </mc:Choice>
    <mc:Fallback>
      <p:transition spd="slow" advTm="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Digit</a:t>
            </a:r>
            <a:r>
              <a:rPr lang="cs-CZ" altLang="cs-CZ"/>
              <a:t>ální certifikát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3" y="1484314"/>
            <a:ext cx="7772400" cy="48974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Fyzicky = počítačový soubor</a:t>
            </a:r>
            <a:r>
              <a:rPr lang="en-US" sz="2000" dirty="0"/>
              <a:t> </a:t>
            </a:r>
            <a:r>
              <a:rPr lang="en-US" sz="2000" dirty="0" err="1"/>
              <a:t>od</a:t>
            </a:r>
            <a:r>
              <a:rPr lang="en-US" sz="2000" dirty="0"/>
              <a:t> </a:t>
            </a:r>
            <a:r>
              <a:rPr lang="en-US" sz="2000" dirty="0" err="1"/>
              <a:t>certifika</a:t>
            </a:r>
            <a:r>
              <a:rPr lang="cs-CZ" sz="2000" dirty="0"/>
              <a:t>ční autority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Vydává certifikační autorita 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Omezená platnost certifikátu (obvykle 1 rok)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Obsahuje</a:t>
            </a:r>
            <a:endParaRPr lang="cs-CZ" sz="1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Údaje o subjektu </a:t>
            </a:r>
            <a:r>
              <a:rPr lang="cs-CZ" sz="1800" dirty="0"/>
              <a:t>(uživatel, server)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Jméno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E-</a:t>
            </a:r>
            <a:r>
              <a:rPr lang="cs-CZ" sz="1600" dirty="0" err="1"/>
              <a:t>mailová</a:t>
            </a:r>
            <a:r>
              <a:rPr lang="cs-CZ" sz="1600" dirty="0"/>
              <a:t> adresa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Další identifikační údaje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Veřejný klíč subjektu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/>
              <a:t>Oddělenou komponentou je příslušný soukromý klíč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2000" dirty="0"/>
              <a:t>Lze odvolat (revokovat) v případě vyzrazení soukromého klíče</a:t>
            </a:r>
          </a:p>
          <a:p>
            <a:pPr eaLnBrk="1" hangingPunct="1">
              <a:defRPr/>
            </a:pPr>
            <a:r>
              <a:rPr lang="cs-CZ" sz="2000" b="1" dirty="0"/>
              <a:t>K</a:t>
            </a:r>
            <a:r>
              <a:rPr lang="en-US" sz="2000" b="1" dirty="0" err="1"/>
              <a:t>valifikovan</a:t>
            </a:r>
            <a:r>
              <a:rPr lang="cs-CZ" sz="2000" b="1" dirty="0"/>
              <a:t>ý </a:t>
            </a:r>
            <a:r>
              <a:rPr lang="cs-CZ" sz="2000" dirty="0"/>
              <a:t>x komerční certifikát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3068960"/>
            <a:ext cx="16033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F1CAF0F-62B4-562B-7207-439D1A29D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0788229"/>
      </p:ext>
    </p:extLst>
  </p:cSld>
  <p:clrMapOvr>
    <a:masterClrMapping/>
  </p:clrMapOvr>
  <p:transition spd="slow" advTm="127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valifikovan</a:t>
            </a:r>
            <a:r>
              <a:rPr lang="cs-CZ" dirty="0"/>
              <a:t>ý x komerční certifikát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Zákon č. 297/2016 Sb. Zákon o službách vytvářejících důvěru pro elektronické transakce</a:t>
            </a:r>
            <a:endParaRPr lang="cs-CZ" sz="1800" dirty="0"/>
          </a:p>
          <a:p>
            <a:r>
              <a:rPr lang="cs-CZ" sz="2400" dirty="0"/>
              <a:t>Kvalifikovaný certifikát</a:t>
            </a:r>
          </a:p>
          <a:p>
            <a:pPr lvl="1"/>
            <a:r>
              <a:rPr lang="cs-CZ" sz="1800" b="1" dirty="0"/>
              <a:t>Vydává kvalifikovaný poskytovatel </a:t>
            </a:r>
            <a:r>
              <a:rPr lang="cs-CZ" sz="1800" dirty="0"/>
              <a:t>služeb vytvářejících důvěru </a:t>
            </a:r>
            <a:endParaRPr lang="cs-CZ" sz="1800" b="1" dirty="0"/>
          </a:p>
          <a:p>
            <a:pPr lvl="1"/>
            <a:r>
              <a:rPr lang="cs-CZ" sz="1800" dirty="0"/>
              <a:t>https://www.mvcr.cz/clanek/seznam-kvalifikovanych-poskytovatelu-sluzeb-vytvarejicich-duveru-a-poskytovanych-kvalifikovanych-sluzeb-vytvarejicich-duveru.aspx</a:t>
            </a:r>
          </a:p>
          <a:p>
            <a:pPr marL="537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+mn-ea"/>
                <a:cs typeface="+mn-cs"/>
              </a:rPr>
              <a:t>Česká pošta (</a:t>
            </a:r>
            <a:r>
              <a:rPr lang="cs-CZ" dirty="0" err="1">
                <a:ea typeface="+mn-ea"/>
                <a:cs typeface="+mn-cs"/>
              </a:rPr>
              <a:t>PostSignum</a:t>
            </a:r>
            <a:r>
              <a:rPr lang="cs-CZ" dirty="0">
                <a:ea typeface="+mn-ea"/>
                <a:cs typeface="+mn-cs"/>
              </a:rPr>
              <a:t>)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certifikační autorita,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eIdentity</a:t>
            </a:r>
            <a:r>
              <a:rPr lang="cs-CZ" sz="2000" dirty="0"/>
              <a:t>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Software602 a. s.,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SEFIRA spol. s r.o.,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86682F9-B1C4-895F-31A5-CAB6260E0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386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2"/>
    </mc:Choice>
    <mc:Fallback>
      <p:transition spd="slow" advTm="4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Digitální certifikát – jak získat prakticky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Vydávají akreditované společnosti</a:t>
            </a:r>
            <a:r>
              <a:rPr lang="en-US" altLang="cs-CZ" sz="2000" dirty="0"/>
              <a:t>(nap</a:t>
            </a:r>
            <a:r>
              <a:rPr lang="cs-CZ" altLang="cs-CZ" sz="2000" dirty="0"/>
              <a:t>ř. Česká pošta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Přihlášení do webové</a:t>
            </a:r>
            <a:r>
              <a:rPr lang="en-US" altLang="cs-CZ" sz="1800" dirty="0"/>
              <a:t> (</a:t>
            </a:r>
            <a:r>
              <a:rPr lang="cs-CZ" altLang="cs-CZ" sz="1800" dirty="0"/>
              <a:t>případně stažení off-line</a:t>
            </a:r>
            <a:r>
              <a:rPr lang="en-US" altLang="cs-CZ" sz="1800" dirty="0"/>
              <a:t>)</a:t>
            </a:r>
            <a:r>
              <a:rPr lang="cs-CZ" altLang="cs-CZ" sz="1800" dirty="0"/>
              <a:t> aplikace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Vlastnoruční vygenerování a uložení páru klíčů s heslem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Vyplnění žádosti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Návštěva pobočky s žádostí, ověření údajů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Zařazení veřejné části klíče certifikační autoritou do seznamu ověřených klíčů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Obdržení podepsaného certifikátu s veřejným klíčem a identifikací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/>
            <a:r>
              <a:rPr lang="en-US" altLang="cs-CZ" sz="2000" dirty="0"/>
              <a:t>Na MU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z</a:t>
            </a:r>
            <a:r>
              <a:rPr lang="cs-CZ" altLang="cs-CZ" sz="2000" dirty="0" err="1"/>
              <a:t>ískat</a:t>
            </a:r>
            <a:r>
              <a:rPr lang="cs-CZ" altLang="cs-CZ" sz="2000" dirty="0"/>
              <a:t> osobní digitální certifikát pro uživatele zdarma na adrese </a:t>
            </a:r>
            <a:r>
              <a:rPr lang="cs-CZ" altLang="cs-CZ" sz="2000" dirty="0">
                <a:hlinkClick r:id="rId4"/>
              </a:rPr>
              <a:t>http://pki.cesnet.cz/cs/tcs-personal.html</a:t>
            </a:r>
            <a:endParaRPr lang="cs-CZ" altLang="cs-CZ" sz="2000" dirty="0"/>
          </a:p>
          <a:p>
            <a:pPr lvl="1">
              <a:lnSpc>
                <a:spcPct val="150000"/>
              </a:lnSpc>
            </a:pPr>
            <a:r>
              <a:rPr lang="cs-CZ" dirty="0"/>
              <a:t>osobní certifikáty použitelné k zabezpečení elektronické pošty.</a:t>
            </a:r>
            <a:endParaRPr lang="cs-CZ" altLang="cs-CZ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994511-0210-CEFE-1DEC-0730EC030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373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94"/>
    </mc:Choice>
    <mc:Fallback>
      <p:transition spd="slow" advTm="6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Elektronick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odpis</a:t>
            </a:r>
            <a:r>
              <a:rPr lang="en-US" dirty="0"/>
              <a:t> a </a:t>
            </a:r>
            <a:r>
              <a:rPr lang="cs-CZ" dirty="0"/>
              <a:t>e</a:t>
            </a:r>
            <a:r>
              <a:rPr lang="en-US" dirty="0"/>
              <a:t>IDAS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cs-CZ" sz="2000" dirty="0"/>
              <a:t>elektronický podpis (FO)</a:t>
            </a:r>
          </a:p>
          <a:p>
            <a:r>
              <a:rPr lang="cs-CZ" sz="2000" dirty="0"/>
              <a:t>elektronická pečeť (PO)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kvalifikovaný elektronický podpis</a:t>
            </a:r>
            <a:r>
              <a:rPr lang="cs-CZ" sz="1600" dirty="0"/>
              <a:t> (QES,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): </a:t>
            </a:r>
          </a:p>
          <a:p>
            <a:pPr lvl="1"/>
            <a:r>
              <a:rPr lang="cs-CZ" sz="1600" dirty="0"/>
              <a:t>Musí být založen na kvalifikovaném certifikátu pro elektronický podpis </a:t>
            </a:r>
          </a:p>
          <a:p>
            <a:pPr lvl="1"/>
            <a:r>
              <a:rPr lang="cs-CZ" sz="1600" dirty="0"/>
              <a:t>Musí být vytvořen pomocí kvalifikovaného (bezpečného) prostředku pro vytváření elektronických podpisů (čipová karta a USB token</a:t>
            </a:r>
            <a:r>
              <a:rPr lang="en-US" sz="1600" dirty="0"/>
              <a:t> = </a:t>
            </a:r>
            <a:r>
              <a:rPr lang="cs-CZ" sz="1600" b="1" dirty="0"/>
              <a:t>QSCD</a:t>
            </a:r>
            <a:r>
              <a:rPr lang="cs-CZ" sz="1600" dirty="0"/>
              <a:t> (od: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 </a:t>
            </a:r>
            <a:r>
              <a:rPr lang="cs-CZ" sz="1600" dirty="0" err="1"/>
              <a:t>Creation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r>
              <a:rPr lang="cs-CZ" sz="1600" dirty="0"/>
              <a:t>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podpis, založený na kvalifikovaném certifikátu</a:t>
            </a:r>
            <a:endParaRPr lang="cs-CZ" sz="1600" dirty="0"/>
          </a:p>
          <a:p>
            <a:pPr lvl="1"/>
            <a:r>
              <a:rPr lang="cs-CZ" sz="1600" dirty="0"/>
              <a:t>Musí být založený na kvalifikovaném certifikátu</a:t>
            </a:r>
          </a:p>
          <a:p>
            <a:pPr lvl="1"/>
            <a:r>
              <a:rPr lang="cs-CZ" sz="1600" dirty="0"/>
              <a:t>Není nutný kvalifikovaný prostředek (certifikovaná čipová karta/token).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</a:t>
            </a:r>
            <a:r>
              <a:rPr lang="cs-CZ" sz="1600" dirty="0"/>
              <a:t> (</a:t>
            </a:r>
            <a:r>
              <a:rPr lang="cs-CZ" sz="1600" dirty="0" err="1"/>
              <a:t>AdES</a:t>
            </a:r>
            <a:r>
              <a:rPr lang="cs-CZ" sz="1600" dirty="0"/>
              <a:t>, </a:t>
            </a:r>
            <a:r>
              <a:rPr lang="cs-CZ" sz="1600" dirty="0" err="1"/>
              <a:t>Advanced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 </a:t>
            </a:r>
          </a:p>
          <a:p>
            <a:pPr lvl="1"/>
            <a:r>
              <a:rPr lang="cs-CZ" sz="1600" dirty="0"/>
              <a:t>Bez specifických požadavků na certifikát</a:t>
            </a:r>
            <a:endParaRPr lang="cs-CZ" sz="2800" dirty="0"/>
          </a:p>
          <a:p>
            <a:pPr marL="72000" indent="0">
              <a:buNone/>
            </a:pPr>
            <a:endParaRPr lang="cs-CZ" sz="1600" b="1" dirty="0"/>
          </a:p>
          <a:p>
            <a:pPr marL="72000" indent="0">
              <a:buNone/>
            </a:pPr>
            <a:r>
              <a:rPr lang="cs-CZ" sz="1600" b="1" dirty="0"/>
              <a:t>Uznávaný elektronický podpis </a:t>
            </a:r>
            <a:r>
              <a:rPr lang="cs-CZ" sz="1600" dirty="0"/>
              <a:t>= společné označení pro a. i b.</a:t>
            </a:r>
          </a:p>
          <a:p>
            <a:pPr marL="72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C7A9A5F-F405-DC6C-6BCA-CFF7E8AC4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241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26"/>
    </mc:Choice>
    <mc:Fallback>
      <p:transition spd="slow" advTm="32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Elektronické časové razítko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Doložení, že dokument v daném okamžiku existoval v příslušné podobě.</a:t>
            </a:r>
          </a:p>
          <a:p>
            <a:r>
              <a:rPr lang="cs-CZ" sz="2400" dirty="0"/>
              <a:t>Kombinuje se s elektronickým podpisem</a:t>
            </a:r>
          </a:p>
          <a:p>
            <a:pPr lvl="1"/>
            <a:r>
              <a:rPr lang="cs-CZ" sz="1800" dirty="0"/>
              <a:t>„Prodlužují“ platnost el. podpisu</a:t>
            </a:r>
          </a:p>
          <a:p>
            <a:r>
              <a:rPr lang="cs-CZ" sz="2400" dirty="0"/>
              <a:t>Omezená platnost, ale delší než el. podpis</a:t>
            </a:r>
          </a:p>
          <a:p>
            <a:r>
              <a:rPr lang="cs-CZ" sz="2400" dirty="0"/>
              <a:t>Prosté a kvalifikované razítko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8" y="4408387"/>
            <a:ext cx="4798137" cy="1603491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855E5D7-B3DC-3C37-6518-B9D040601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307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186"/>
    </mc:Choice>
    <mc:Fallback>
      <p:transition spd="slow" advTm="29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5805489"/>
            <a:ext cx="5534025" cy="847725"/>
          </a:xfrm>
        </p:spPr>
      </p:pic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746126"/>
            <a:ext cx="5019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5"/>
          <p:cNvSpPr txBox="1">
            <a:spLocks noChangeArrowheads="1"/>
          </p:cNvSpPr>
          <p:nvPr/>
        </p:nvSpPr>
        <p:spPr bwMode="auto">
          <a:xfrm>
            <a:off x="7032625" y="1557338"/>
            <a:ext cx="33909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Bob </a:t>
            </a:r>
            <a:r>
              <a:rPr lang="cs-CZ" altLang="cs-CZ" sz="1800" b="1"/>
              <a:t>podepíše</a:t>
            </a:r>
            <a:r>
              <a:rPr lang="cs-CZ" altLang="cs-CZ" sz="1800"/>
              <a:t> zprávu Alici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svým </a:t>
            </a:r>
            <a:r>
              <a:rPr lang="cs-CZ" altLang="cs-CZ" sz="1800">
                <a:solidFill>
                  <a:srgbClr val="FF0000"/>
                </a:solidFill>
              </a:rPr>
              <a:t>soukromým klíčem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E-mail </a:t>
            </a:r>
            <a:r>
              <a:rPr lang="cs-CZ" altLang="cs-CZ" sz="1800" b="1"/>
              <a:t>zašifruje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00B050"/>
                </a:solidFill>
              </a:rPr>
              <a:t>veřejným</a:t>
            </a:r>
            <a:r>
              <a:rPr lang="cs-CZ" altLang="cs-CZ" sz="1800"/>
              <a:t> klíčem Alice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Alice </a:t>
            </a:r>
            <a:r>
              <a:rPr lang="cs-CZ" altLang="cs-CZ" sz="1800" b="1"/>
              <a:t>dešifruje</a:t>
            </a:r>
            <a:r>
              <a:rPr lang="cs-CZ" altLang="cs-CZ" sz="1800"/>
              <a:t> zprávu svým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FF0000"/>
                </a:solidFill>
              </a:rPr>
              <a:t>privátním</a:t>
            </a:r>
            <a:r>
              <a:rPr lang="cs-CZ" altLang="cs-CZ" sz="1800"/>
              <a:t> klíčem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</a:pPr>
            <a:r>
              <a:rPr lang="cs-CZ" altLang="cs-CZ" sz="1800" b="1"/>
              <a:t> Ověří</a:t>
            </a:r>
            <a:r>
              <a:rPr lang="cs-CZ" altLang="cs-CZ" sz="1800"/>
              <a:t> Bobův podpis pomocí </a:t>
            </a:r>
            <a:br>
              <a:rPr lang="cs-CZ" altLang="cs-CZ" sz="1800"/>
            </a:br>
            <a:r>
              <a:rPr lang="cs-CZ" altLang="cs-CZ" sz="1800"/>
              <a:t>  jeho </a:t>
            </a:r>
            <a:r>
              <a:rPr lang="cs-CZ" altLang="cs-CZ" sz="1800">
                <a:solidFill>
                  <a:srgbClr val="00B050"/>
                </a:solidFill>
              </a:rPr>
              <a:t>veřejného</a:t>
            </a:r>
            <a:r>
              <a:rPr lang="cs-CZ" altLang="cs-CZ" sz="1800"/>
              <a:t> klíče</a:t>
            </a: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176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2000"/>
              <a:t>Šifrovaný email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694D899-95A9-E2E5-239F-33E9B8887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424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99"/>
    </mc:Choice>
    <mc:Fallback>
      <p:transition spd="slow" advTm="68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odkazy</a:t>
            </a:r>
          </a:p>
        </p:txBody>
      </p:sp>
      <p:sp>
        <p:nvSpPr>
          <p:cNvPr id="921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Kniha Báječný svět elektronického podpisu (zdarma)</a:t>
            </a:r>
            <a:br>
              <a:rPr lang="cs-CZ" altLang="cs-CZ"/>
            </a:br>
            <a:r>
              <a:rPr lang="cs-CZ" altLang="cs-CZ">
                <a:hlinkClick r:id="rId4"/>
              </a:rPr>
              <a:t>http://knihy.nic.cz/</a:t>
            </a:r>
            <a:r>
              <a:rPr lang="cs-CZ" altLang="cs-CZ"/>
              <a:t> (pdf)</a:t>
            </a:r>
          </a:p>
          <a:p>
            <a:r>
              <a:rPr lang="cs-CZ" altLang="cs-CZ"/>
              <a:t>https://www.lupa.cz/n/elektronicky-podpis/</a:t>
            </a: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443CE15-57B7-AF0E-ABAF-68C11A81D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881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2"/>
    </mc:Choice>
    <mc:Fallback>
      <p:transition spd="slow" advTm="1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Elektronická identita a vzdálené ověřování 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784102D-7E08-223F-EE6E-B61B3D77F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034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4"/>
    </mc:Choice>
    <mc:Fallback>
      <p:transition spd="slow" advTm="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65" y="1693467"/>
            <a:ext cx="1694248" cy="100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02" y="1632851"/>
            <a:ext cx="1386162" cy="10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074690" y="3262117"/>
            <a:ext cx="64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1) Něco jedinečného vím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ověřování osoby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4690" y="3991699"/>
            <a:ext cx="661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2) Něco jedinečného mám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482306" y="4191754"/>
            <a:ext cx="6087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Úroveň důvěryhodnosti (</a:t>
            </a:r>
            <a:r>
              <a:rPr lang="en-US" sz="2000" b="1" dirty="0">
                <a:solidFill>
                  <a:srgbClr val="0000FF"/>
                </a:solidFill>
              </a:rPr>
              <a:t>Level of assurance</a:t>
            </a:r>
            <a:r>
              <a:rPr lang="cs-CZ" sz="2000" b="1" dirty="0">
                <a:solidFill>
                  <a:srgbClr val="0000FF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Nízká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Značná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Vysoká</a:t>
            </a:r>
            <a:endParaRPr lang="cs-CZ" sz="2000" dirty="0">
              <a:solidFill>
                <a:srgbClr val="0000FF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4110087" y="3817271"/>
            <a:ext cx="1140643" cy="94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bousměrná vodorovná šipka 14"/>
          <p:cNvSpPr/>
          <p:nvPr/>
        </p:nvSpPr>
        <p:spPr bwMode="auto">
          <a:xfrm>
            <a:off x="3012900" y="2190211"/>
            <a:ext cx="4320480" cy="149488"/>
          </a:xfrm>
          <a:prstGeom prst="left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576188" y="1527107"/>
            <a:ext cx="504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… aneb jak se vzdáleně prokázat, že jsem to já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564136" y="3591589"/>
            <a:ext cx="4394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Prostředky prokazování identity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95AF5F-F6F1-F1DF-CDF8-391002B25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953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52"/>
    </mc:Choice>
    <mc:Fallback>
      <p:transition spd="slow" advTm="7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Bezpečnostní úroveň prokázání elektronické identity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Prostředky dle úrovně důvěryhodnosti: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</a:t>
            </a:r>
            <a:r>
              <a:rPr lang="cs-CZ" dirty="0" err="1"/>
              <a:t>ízká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) - např.: </a:t>
            </a:r>
            <a:r>
              <a:rPr lang="cs-CZ" dirty="0" err="1"/>
              <a:t>login</a:t>
            </a:r>
            <a:r>
              <a:rPr lang="cs-CZ" dirty="0"/>
              <a:t> + heslo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Značná (</a:t>
            </a:r>
            <a:r>
              <a:rPr lang="en-US" dirty="0"/>
              <a:t>S</a:t>
            </a:r>
            <a:r>
              <a:rPr lang="cs-CZ" dirty="0" err="1"/>
              <a:t>ubstantional</a:t>
            </a:r>
            <a:r>
              <a:rPr lang="cs-CZ" dirty="0"/>
              <a:t>) 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-  </a:t>
            </a:r>
            <a:r>
              <a:rPr lang="cs-CZ" dirty="0" err="1"/>
              <a:t>dvoufaktorová</a:t>
            </a:r>
            <a:r>
              <a:rPr lang="cs-CZ" dirty="0"/>
              <a:t> autentizace = potvrzovací SMS, OTP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Password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dirty="0"/>
              <a:t>Vysoká (</a:t>
            </a:r>
            <a:r>
              <a:rPr lang="cs-CZ" dirty="0" err="1"/>
              <a:t>High</a:t>
            </a:r>
            <a:r>
              <a:rPr lang="cs-CZ" dirty="0"/>
              <a:t>) (čipová karta, elektronický občanský průkaz)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E457AE5-DAAB-6256-3614-9D58E64BF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15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07"/>
    </mc:Choice>
    <mc:Fallback>
      <p:transition spd="slow" advTm="7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chemeClr val="accent2"/>
                </a:solidFill>
              </a:rPr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b="1" dirty="0">
                <a:solidFill>
                  <a:srgbClr val="FF0000"/>
                </a:solidFill>
              </a:rPr>
              <a:t>Český E-</a:t>
            </a:r>
            <a:r>
              <a:rPr lang="cs-CZ" sz="1400" b="1" dirty="0" err="1">
                <a:solidFill>
                  <a:srgbClr val="FF0000"/>
                </a:solidFill>
              </a:rPr>
              <a:t>government</a:t>
            </a:r>
            <a:endParaRPr lang="cs-CZ" sz="14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D5A17A-0586-A730-C189-E232F2FC8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6089033"/>
      </p:ext>
    </p:extLst>
  </p:cSld>
  <p:clrMapOvr>
    <a:masterClrMapping/>
  </p:clrMapOvr>
  <p:transition advTm="13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prokazování identity</a:t>
            </a:r>
          </a:p>
        </p:txBody>
      </p:sp>
      <p:sp>
        <p:nvSpPr>
          <p:cNvPr id="9" name="Obdélník 8"/>
          <p:cNvSpPr/>
          <p:nvPr/>
        </p:nvSpPr>
        <p:spPr>
          <a:xfrm>
            <a:off x="886154" y="1413499"/>
            <a:ext cx="2290307" cy="2352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Tokeny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Karty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Biometrika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telefony</a:t>
            </a:r>
            <a:endParaRPr lang="cs-CZ" sz="2000" dirty="0"/>
          </a:p>
        </p:txBody>
      </p:sp>
      <p:sp>
        <p:nvSpPr>
          <p:cNvPr id="10" name="Šipka dolů 9"/>
          <p:cNvSpPr/>
          <p:nvPr/>
        </p:nvSpPr>
        <p:spPr>
          <a:xfrm rot="16200000">
            <a:off x="4019789" y="2392249"/>
            <a:ext cx="419100" cy="709777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37368" y="3428431"/>
            <a:ext cx="52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B) </a:t>
            </a:r>
            <a:r>
              <a:rPr lang="en-US" sz="1800" b="1" dirty="0"/>
              <a:t>D</a:t>
            </a:r>
            <a:r>
              <a:rPr lang="cs-CZ" sz="1800" b="1" dirty="0" err="1"/>
              <a:t>le</a:t>
            </a:r>
            <a:r>
              <a:rPr lang="cs-CZ" sz="1800" b="1" dirty="0"/>
              <a:t> NIA konceptu „Identity provider“</a:t>
            </a:r>
          </a:p>
          <a:p>
            <a:r>
              <a:rPr lang="cs-CZ" sz="1800" b="1" dirty="0"/>
              <a:t>     Poskytovatel </a:t>
            </a:r>
            <a:r>
              <a:rPr lang="cs-CZ" sz="1800" b="1" dirty="0" err="1"/>
              <a:t>identitních</a:t>
            </a:r>
            <a:r>
              <a:rPr lang="cs-CZ" sz="1800" b="1" dirty="0"/>
              <a:t> prostředků </a:t>
            </a:r>
            <a:endParaRPr lang="en-US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3158429" y="1273792"/>
            <a:ext cx="720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O vydávání těchto prostředků a vlastní ověřování přístupů se stará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42288" y="2057271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A) Poskytovatel cílové služby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79756" y="3213052"/>
            <a:ext cx="5863472" cy="209275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8FF2BD-32CA-9020-9D5D-109584E6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759" y="4290141"/>
            <a:ext cx="1646158" cy="88910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A5C56B6-0069-F1BA-6C98-0F0444680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5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83"/>
    </mc:Choice>
    <mc:Fallback>
      <p:transition spd="slow" advTm="12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6FBFA6-9108-414D-AB6A-7D924ADDE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021532"/>
            <a:ext cx="9568705" cy="5266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6059A8-364F-4DCF-B853-A79AE606B48C}"/>
              </a:ext>
            </a:extLst>
          </p:cNvPr>
          <p:cNvSpPr txBox="1"/>
          <p:nvPr/>
        </p:nvSpPr>
        <p:spPr>
          <a:xfrm>
            <a:off x="986417" y="682978"/>
            <a:ext cx="943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://www.lupa.cz/clanky/bankovni-identita-jak-privest-ke-sluzbam-e-governmentu-az-5-5-milionu-lidi/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286446" y="153314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Ověřování e-identity ZP: budoucí ideální stav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B58A85-770E-1BCA-7A86-42D9CBB7C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99" y="1101050"/>
            <a:ext cx="1666875" cy="90029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F8A7B88-50A7-5083-270B-5DA4F2419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419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86"/>
    </mc:Choice>
    <mc:Fallback>
      <p:transition spd="slow" advTm="7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 </a:t>
            </a:r>
            <a:r>
              <a:rPr lang="cs-CZ" sz="4000" b="1" dirty="0" err="1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identitních</a:t>
            </a:r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prostředků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4000" y="1366202"/>
            <a:ext cx="658225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Stát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Elektronický občanský průkaz od 1. 7. 2018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Heslo + jednorázový SMS kód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klíč </a:t>
            </a:r>
            <a:r>
              <a:rPr lang="cs-CZ" sz="2000" b="1" dirty="0" err="1"/>
              <a:t>eGovernmentu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Soukromý poskytovatel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Bankovní identita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/>
              <a:t>MojeID</a:t>
            </a:r>
            <a:endParaRPr lang="cs-CZ" sz="2000" b="1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…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08" y="1162615"/>
            <a:ext cx="4702722" cy="4654489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2FF8A29-2303-30DA-5843-E9FEF53F4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74"/>
    </mc:Choice>
    <mc:Fallback>
      <p:transition spd="slow" advTm="8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C11CFB-6692-EDAE-485D-D6EA4B962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62212-3591-33A5-F35A-2BEAD4B3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NIA prostředky – statistika (březen 2023)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F9679C4-FD2A-3508-9439-3E11B9858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21445"/>
              </p:ext>
            </p:extLst>
          </p:nvPr>
        </p:nvGraphicFramePr>
        <p:xfrm>
          <a:off x="666000" y="2594635"/>
          <a:ext cx="10752136" cy="2114818"/>
        </p:xfrm>
        <a:graphic>
          <a:graphicData uri="http://schemas.openxmlformats.org/drawingml/2006/table">
            <a:tbl>
              <a:tblPr/>
              <a:tblGrid>
                <a:gridCol w="5376068">
                  <a:extLst>
                    <a:ext uri="{9D8B030D-6E8A-4147-A177-3AD203B41FA5}">
                      <a16:colId xmlns:a16="http://schemas.microsoft.com/office/drawing/2014/main" val="2645297664"/>
                    </a:ext>
                  </a:extLst>
                </a:gridCol>
                <a:gridCol w="5376068">
                  <a:extLst>
                    <a:ext uri="{9D8B030D-6E8A-4147-A177-3AD203B41FA5}">
                      <a16:colId xmlns:a16="http://schemas.microsoft.com/office/drawing/2014/main" val="1296326873"/>
                    </a:ext>
                  </a:extLst>
                </a:gridCol>
              </a:tblGrid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 dirty="0">
                          <a:effectLst/>
                        </a:rPr>
                        <a:t>Celkem státních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1 518 591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64534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Celkem nestátních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10 565 485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69856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Celkem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12 084 076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13377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fontAlgn="t"/>
                      <a:r>
                        <a:rPr lang="cs-CZ" sz="1500">
                          <a:effectLst/>
                        </a:rPr>
                        <a:t>Počet profilů alespoň s jedním aktivním prostředkem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6 087 908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35922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Celkový počet unikátních přihlášení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2 432 241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775604"/>
                  </a:ext>
                </a:extLst>
              </a:tr>
              <a:tr h="543568">
                <a:tc>
                  <a:txBody>
                    <a:bodyPr/>
                    <a:lstStyle/>
                    <a:p>
                      <a:pPr fontAlgn="t"/>
                      <a:r>
                        <a:rPr lang="cs-CZ" sz="1500">
                          <a:effectLst/>
                        </a:rPr>
                        <a:t>Konverze - procentuální zastoupení těch, kdo se skutečně přihlásili z těch, kdo se přihlásit mohli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1500" dirty="0">
                          <a:effectLst/>
                        </a:rPr>
                        <a:t>39.95%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765127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71FB87E7-2E15-6644-42A3-E31827D7645D}"/>
              </a:ext>
            </a:extLst>
          </p:cNvPr>
          <p:cNvSpPr txBox="1"/>
          <p:nvPr/>
        </p:nvSpPr>
        <p:spPr>
          <a:xfrm>
            <a:off x="720000" y="500706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https://archi.gov.cz/nap:nia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2E9C7A5-8AD8-E91B-0A99-2461F4A64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991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5"/>
    </mc:Choice>
    <mc:Fallback>
      <p:transition spd="slow" advTm="37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E-</a:t>
            </a:r>
            <a:r>
              <a:rPr lang="cs-CZ" dirty="0" err="1"/>
              <a:t>government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NIA</a:t>
            </a:r>
          </a:p>
          <a:p>
            <a:r>
              <a:rPr lang="cs-CZ" dirty="0"/>
              <a:t>Datové schránky</a:t>
            </a:r>
          </a:p>
          <a:p>
            <a:r>
              <a:rPr lang="cs-CZ" dirty="0"/>
              <a:t>Základní registry</a:t>
            </a:r>
          </a:p>
          <a:p>
            <a:r>
              <a:rPr lang="cs-CZ" dirty="0"/>
              <a:t>Elektronický občanský průkaz</a:t>
            </a:r>
          </a:p>
          <a:p>
            <a:r>
              <a:rPr lang="cs-CZ" dirty="0" err="1"/>
              <a:t>eDoklady</a:t>
            </a:r>
            <a:endParaRPr lang="cs-CZ" dirty="0"/>
          </a:p>
          <a:p>
            <a:r>
              <a:rPr lang="cs-CZ" dirty="0"/>
              <a:t>Portál občana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06B9BB4-8512-86E5-40E1-437F6BBAA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488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96"/>
    </mc:Choice>
    <mc:Fallback>
      <p:transition spd="slow" advTm="4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Datové schránky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Funguje jako „webový email“, místo emailové adresy je kód datové schránky</a:t>
            </a:r>
          </a:p>
          <a:p>
            <a:r>
              <a:rPr lang="cs-CZ" altLang="cs-CZ" sz="2000" dirty="0"/>
              <a:t>V komunikaci se státní správou lze použít ke stejnému účelu jako elektronický podpis</a:t>
            </a:r>
          </a:p>
          <a:p>
            <a:r>
              <a:rPr lang="cs-CZ" altLang="cs-CZ" sz="2000" dirty="0"/>
              <a:t>Zřízení a komunikace se státní správou </a:t>
            </a:r>
            <a:r>
              <a:rPr lang="cs-CZ" altLang="cs-CZ" sz="2000" dirty="0">
                <a:solidFill>
                  <a:srgbClr val="FF0000"/>
                </a:solidFill>
              </a:rPr>
              <a:t>zdarma</a:t>
            </a:r>
          </a:p>
          <a:p>
            <a:r>
              <a:rPr lang="cs-CZ" altLang="cs-CZ" sz="2000" dirty="0"/>
              <a:t>Není omezena platnost jako u certifikátů</a:t>
            </a:r>
          </a:p>
          <a:p>
            <a:r>
              <a:rPr lang="cs-CZ" altLang="cs-CZ" sz="2000" dirty="0"/>
              <a:t>Uchovává dokumenty pouze 90 dnů</a:t>
            </a:r>
          </a:p>
          <a:p>
            <a:r>
              <a:rPr lang="cs-CZ" altLang="cs-CZ" sz="2000" dirty="0"/>
              <a:t>Komunikace mimo orgány státní moci je zpoplatněna</a:t>
            </a:r>
          </a:p>
          <a:p>
            <a:r>
              <a:rPr lang="cs-CZ" altLang="cs-CZ" sz="2000" dirty="0"/>
              <a:t>Zřízení na poště, jednoduchý formulář a OP nebo přes NIA identitu</a:t>
            </a:r>
          </a:p>
          <a:p>
            <a:pPr lvl="1"/>
            <a:r>
              <a:rPr lang="cs-CZ" altLang="cs-CZ" sz="1200" dirty="0"/>
              <a:t>Fyzická soba</a:t>
            </a:r>
          </a:p>
          <a:p>
            <a:pPr lvl="1"/>
            <a:r>
              <a:rPr lang="cs-CZ" altLang="cs-CZ" sz="1200" dirty="0"/>
              <a:t>Fyzická osoba – podnikatel</a:t>
            </a:r>
          </a:p>
          <a:p>
            <a:pPr lvl="1"/>
            <a:r>
              <a:rPr lang="cs-CZ" altLang="cs-CZ" sz="1200" dirty="0"/>
              <a:t>Právnická osoba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53CB9F-7D6B-4105-3A23-59C2E2848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46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77"/>
    </mc:Choice>
    <mc:Fallback>
      <p:transition spd="slow" advTm="20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registry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ROB – registr obyvatel</a:t>
            </a:r>
          </a:p>
          <a:p>
            <a:pPr lvl="1"/>
            <a:r>
              <a:rPr lang="cs-CZ" sz="1800" dirty="0"/>
              <a:t>Propojené s evidencí obyvatel a cizinců</a:t>
            </a:r>
          </a:p>
          <a:p>
            <a:pPr lvl="1"/>
            <a:r>
              <a:rPr lang="cs-CZ" sz="1800" dirty="0"/>
              <a:t>Omezený přístup</a:t>
            </a:r>
          </a:p>
          <a:p>
            <a:r>
              <a:rPr lang="cs-CZ" sz="2400" dirty="0"/>
              <a:t>ROS – registr osob (podnikatelských)</a:t>
            </a:r>
          </a:p>
          <a:p>
            <a:r>
              <a:rPr lang="cs-CZ" sz="2400" dirty="0"/>
              <a:t>RUIAN – </a:t>
            </a:r>
            <a:r>
              <a:rPr lang="pt-BR" sz="2400" dirty="0"/>
              <a:t>Registr územní identifikace, adres a nemovitostí </a:t>
            </a:r>
            <a:endParaRPr lang="cs-CZ" sz="2400" dirty="0"/>
          </a:p>
          <a:p>
            <a:endParaRPr lang="en-US" sz="2400" dirty="0"/>
          </a:p>
          <a:p>
            <a:r>
              <a:rPr lang="en-US" sz="2400" dirty="0" err="1"/>
              <a:t>Agendy</a:t>
            </a:r>
            <a:r>
              <a:rPr lang="en-US" sz="2400" dirty="0"/>
              <a:t> </a:t>
            </a:r>
            <a:r>
              <a:rPr lang="en-US" sz="2400" dirty="0" err="1"/>
              <a:t>st</a:t>
            </a:r>
            <a:r>
              <a:rPr lang="cs-CZ" sz="2400" dirty="0" err="1"/>
              <a:t>átní</a:t>
            </a:r>
            <a:r>
              <a:rPr lang="cs-CZ" sz="2400" dirty="0"/>
              <a:t> správy</a:t>
            </a:r>
          </a:p>
          <a:p>
            <a:pPr lvl="1"/>
            <a:r>
              <a:rPr lang="cs-CZ" sz="1600" dirty="0"/>
              <a:t>Rodné číslo x AIFO (</a:t>
            </a:r>
            <a:r>
              <a:rPr lang="cs-CZ" sz="1600" dirty="0" err="1"/>
              <a:t>agendový</a:t>
            </a:r>
            <a:r>
              <a:rPr lang="cs-CZ" sz="1600" dirty="0"/>
              <a:t> identifikátor fyzické osoby)</a:t>
            </a:r>
          </a:p>
          <a:p>
            <a:pPr lvl="1"/>
            <a:r>
              <a:rPr lang="cs-CZ" sz="1800" dirty="0"/>
              <a:t>Různá identifikace občana v různých agendách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CA9A210-13B3-19BB-AD7C-C98107434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47"/>
    </mc:Choice>
    <mc:Fallback>
      <p:transition spd="slow" advTm="20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Elektronický občanský průkaz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Vydávaný od 1.7. 2018</a:t>
            </a:r>
          </a:p>
          <a:p>
            <a:r>
              <a:rPr lang="cs-CZ" sz="2400" dirty="0"/>
              <a:t>Kontaktní technologie</a:t>
            </a:r>
          </a:p>
          <a:p>
            <a:r>
              <a:rPr lang="cs-CZ" sz="2400" dirty="0"/>
              <a:t>Umožňuje přihlášení k elektronickým službám státu</a:t>
            </a:r>
          </a:p>
          <a:p>
            <a:r>
              <a:rPr lang="cs-CZ" sz="2400" dirty="0"/>
              <a:t>Nutná aktivace na úřadu</a:t>
            </a:r>
          </a:p>
          <a:p>
            <a:r>
              <a:rPr lang="cs-CZ" sz="2400" dirty="0"/>
              <a:t>Umožňuje nahrát podpisový certifikát</a:t>
            </a:r>
          </a:p>
          <a:p>
            <a:r>
              <a:rPr lang="cs-CZ" sz="2400" dirty="0"/>
              <a:t>Potřebujete čtečku karet (v notebooku či externí)</a:t>
            </a:r>
          </a:p>
          <a:p>
            <a:r>
              <a:rPr lang="cs-CZ" sz="2400" dirty="0"/>
              <a:t>Přístupové kódy (PIN)</a:t>
            </a:r>
          </a:p>
          <a:p>
            <a:pPr lvl="1"/>
            <a:r>
              <a:rPr lang="cs-CZ" sz="1800" dirty="0"/>
              <a:t>BOK, IOK, DOK, PIN, PUK, QPIN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7A07479-82F8-2C2A-DAE6-BDD533278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89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13"/>
    </mc:Choice>
    <mc:Fallback>
      <p:transition spd="slow" advTm="12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FAEB306-AD59-CCD6-13D7-CDC511067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BDF675F-BF32-1E86-8CD8-B9EC73EE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eDoklady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17C167-03C8-06C2-D9BD-3A4F604A4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Mobilní aplikace</a:t>
            </a:r>
          </a:p>
          <a:p>
            <a:r>
              <a:rPr lang="cs-CZ" dirty="0"/>
              <a:t>Nutná registrace přes NIA prostředek</a:t>
            </a:r>
          </a:p>
          <a:p>
            <a:r>
              <a:rPr lang="cs-CZ" dirty="0">
                <a:hlinkClick r:id="rId4"/>
              </a:rPr>
              <a:t>https://edoklady.gov.cz/</a:t>
            </a:r>
            <a:endParaRPr lang="cs-CZ" dirty="0"/>
          </a:p>
          <a:p>
            <a:r>
              <a:rPr lang="cs-CZ" sz="2400" dirty="0"/>
              <a:t>Ověřování probíhá přes Bluetooth. V rámci předání je přenášena i fotografie. QR kód slouží pouze pro navázání kontaktu, veškerá další komunikace probíhá přes Bluetooth. Ověřovatel posílá žádost ověřovanému, ten posílá odpověď s údaji (nebo žádost </a:t>
            </a:r>
            <a:r>
              <a:rPr lang="cs-CZ" sz="2400"/>
              <a:t>zamítá)</a:t>
            </a:r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A88CC36-A868-C96D-B6BD-63F216A85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746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74"/>
    </mc:Choice>
    <mc:Fallback>
      <p:transition spd="slow" advTm="6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občana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https://obcan.portal.gov.cz</a:t>
            </a:r>
            <a:endParaRPr lang="cs-CZ" dirty="0"/>
          </a:p>
          <a:p>
            <a:r>
              <a:rPr lang="cs-CZ" dirty="0"/>
              <a:t>Přihlášení přes NIA (např. </a:t>
            </a:r>
            <a:r>
              <a:rPr lang="cs-CZ" dirty="0" err="1"/>
              <a:t>eOP</a:t>
            </a:r>
            <a:r>
              <a:rPr lang="cs-CZ" dirty="0"/>
              <a:t>) nebo datovou schránku</a:t>
            </a:r>
          </a:p>
          <a:p>
            <a:r>
              <a:rPr lang="cs-CZ" dirty="0"/>
              <a:t>Postupný náběh služeb</a:t>
            </a:r>
          </a:p>
          <a:p>
            <a:r>
              <a:rPr lang="cs-CZ" dirty="0"/>
              <a:t>Přehled dokladů</a:t>
            </a:r>
          </a:p>
          <a:p>
            <a:r>
              <a:rPr lang="cs-CZ" dirty="0"/>
              <a:t>e-Recept</a:t>
            </a:r>
          </a:p>
          <a:p>
            <a:r>
              <a:rPr lang="cs-CZ" dirty="0"/>
              <a:t>Sdílená zdravotnická dokumentace </a:t>
            </a:r>
          </a:p>
          <a:p>
            <a:pPr lvl="1"/>
            <a:r>
              <a:rPr lang="cs-CZ" dirty="0"/>
              <a:t>NIX-ZD (Vysočina)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B9DFD67-9E26-884D-2CAA-9C3688100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27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99"/>
    </mc:Choice>
    <mc:Fallback>
      <p:transition spd="slow" advTm="9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Šifrování a elektronický podpis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26FD9C7-1D67-B03B-6773-40627D43F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85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9"/>
    </mc:Choice>
    <mc:Fallback>
      <p:transition spd="slow" advTm="1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827" y="476250"/>
            <a:ext cx="8229600" cy="446034"/>
          </a:xfrm>
        </p:spPr>
        <p:txBody>
          <a:bodyPr/>
          <a:lstStyle/>
          <a:p>
            <a:pPr eaLnBrk="1" hangingPunct="1"/>
            <a:r>
              <a:rPr lang="cs-CZ" altLang="cs-CZ" dirty="0"/>
              <a:t>Šifrování</a:t>
            </a:r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8427" y="1189640"/>
            <a:ext cx="7772400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Zm</a:t>
            </a:r>
            <a:r>
              <a:rPr lang="cs-CZ" altLang="cs-CZ" sz="2000" dirty="0" err="1"/>
              <a:t>ěna</a:t>
            </a:r>
            <a:r>
              <a:rPr lang="cs-CZ" altLang="cs-CZ" sz="2000" dirty="0"/>
              <a:t> podoby </a:t>
            </a:r>
            <a:r>
              <a:rPr lang="en-US" altLang="cs-CZ" sz="2000" dirty="0"/>
              <a:t>(</a:t>
            </a:r>
            <a:r>
              <a:rPr lang="cs-CZ" altLang="cs-CZ" sz="2000" dirty="0"/>
              <a:t>zakódování</a:t>
            </a:r>
            <a:r>
              <a:rPr lang="en-US" altLang="cs-CZ" sz="2000" dirty="0"/>
              <a:t>) </a:t>
            </a:r>
            <a:r>
              <a:rPr lang="cs-CZ" altLang="cs-CZ" sz="2000" dirty="0"/>
              <a:t>textu a dat do formy, která je bez znalosti dešifrovacího klíče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hesla</a:t>
            </a:r>
            <a:r>
              <a:rPr lang="en-US" altLang="cs-CZ" sz="2000" dirty="0"/>
              <a:t>) </a:t>
            </a:r>
            <a:r>
              <a:rPr lang="cs-CZ" altLang="cs-CZ" sz="2000" dirty="0"/>
              <a:t>nečitelná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Lze šifrovat např.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Dokumenty </a:t>
            </a:r>
            <a:r>
              <a:rPr lang="en-US" altLang="cs-CZ" dirty="0"/>
              <a:t>(7zip, </a:t>
            </a:r>
            <a:r>
              <a:rPr lang="en-US" altLang="cs-CZ" dirty="0" err="1"/>
              <a:t>winrar</a:t>
            </a:r>
            <a:r>
              <a:rPr lang="en-US" altLang="cs-CZ" dirty="0"/>
              <a:t> - </a:t>
            </a:r>
            <a:r>
              <a:rPr lang="en-US" altLang="cs-CZ" dirty="0" err="1"/>
              <a:t>symetricky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Emaily </a:t>
            </a:r>
            <a:r>
              <a:rPr lang="en-US" altLang="cs-CZ" dirty="0"/>
              <a:t>(</a:t>
            </a:r>
            <a:r>
              <a:rPr lang="cs-CZ" altLang="cs-CZ" dirty="0"/>
              <a:t>podpora </a:t>
            </a:r>
            <a:r>
              <a:rPr lang="en-US" altLang="cs-CZ" dirty="0" err="1"/>
              <a:t>emailov</a:t>
            </a:r>
            <a:r>
              <a:rPr lang="cs-CZ" altLang="cs-CZ" dirty="0" err="1"/>
              <a:t>ých</a:t>
            </a:r>
            <a:r>
              <a:rPr lang="cs-CZ" altLang="cs-CZ" dirty="0"/>
              <a:t> </a:t>
            </a:r>
            <a:r>
              <a:rPr lang="en-US" altLang="cs-CZ" dirty="0"/>
              <a:t>klient</a:t>
            </a:r>
            <a:r>
              <a:rPr lang="cs-CZ" altLang="cs-CZ" dirty="0"/>
              <a:t>ů, veřejný klíč adresáta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Síťovou </a:t>
            </a:r>
            <a:r>
              <a:rPr lang="cs-CZ" altLang="cs-CZ" dirty="0" err="1"/>
              <a:t>komunikac</a:t>
            </a:r>
            <a:r>
              <a:rPr lang="en-US" altLang="cs-CZ" dirty="0" err="1"/>
              <a:t>i</a:t>
            </a:r>
            <a:r>
              <a:rPr lang="cs-CZ" altLang="cs-CZ" dirty="0"/>
              <a:t> (https, </a:t>
            </a:r>
            <a:r>
              <a:rPr lang="en-US" altLang="cs-CZ" dirty="0" err="1"/>
              <a:t>sftp</a:t>
            </a:r>
            <a:r>
              <a:rPr lang="en-US" altLang="cs-CZ" dirty="0"/>
              <a:t>, </a:t>
            </a:r>
            <a:r>
              <a:rPr lang="cs-CZ" altLang="cs-CZ" dirty="0" err="1"/>
              <a:t>imaps</a:t>
            </a:r>
            <a:r>
              <a:rPr lang="cs-CZ" altLang="cs-CZ" dirty="0"/>
              <a:t>, </a:t>
            </a:r>
            <a:r>
              <a:rPr lang="cs-CZ" altLang="cs-CZ" dirty="0" err="1"/>
              <a:t>ssh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Disky </a:t>
            </a:r>
            <a:r>
              <a:rPr lang="en-US" altLang="cs-CZ" dirty="0"/>
              <a:t>(</a:t>
            </a:r>
            <a:r>
              <a:rPr lang="en-US" altLang="cs-CZ" dirty="0" err="1"/>
              <a:t>truecrypt</a:t>
            </a:r>
            <a:r>
              <a:rPr lang="en-US" altLang="cs-CZ" dirty="0"/>
              <a:t>, </a:t>
            </a:r>
            <a:r>
              <a:rPr lang="en-US" altLang="cs-CZ" dirty="0" err="1"/>
              <a:t>realcrypt</a:t>
            </a:r>
            <a:r>
              <a:rPr lang="cs-CZ" altLang="cs-CZ" dirty="0"/>
              <a:t>, </a:t>
            </a:r>
            <a:r>
              <a:rPr lang="cs-CZ" altLang="cs-CZ" dirty="0" err="1"/>
              <a:t>bitlocker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Utajení obsahu komunikace a dokumentů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777507"/>
            <a:ext cx="28765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75E37CF-05DB-B7B5-6D2F-D190A48EB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838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42"/>
    </mc:Choice>
    <mc:Fallback>
      <p:transition spd="slow" advTm="13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šifrování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Jednodušší podoba, pro šifrování i dešifrování je použit jediný klíč - heslo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Klíč má dvě části, </a:t>
            </a:r>
            <a:r>
              <a:rPr lang="cs-CZ" altLang="cs-CZ" b="1"/>
              <a:t>soukromou</a:t>
            </a:r>
            <a:r>
              <a:rPr lang="cs-CZ" altLang="cs-CZ"/>
              <a:t> a </a:t>
            </a:r>
            <a:r>
              <a:rPr lang="cs-CZ" altLang="cs-CZ" b="1"/>
              <a:t>veřejnou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Pokud mi chce někdo zaslat </a:t>
            </a:r>
            <a:r>
              <a:rPr lang="cs-CZ" altLang="cs-CZ" b="1"/>
              <a:t>šifrované</a:t>
            </a:r>
            <a:r>
              <a:rPr lang="cs-CZ" altLang="cs-CZ"/>
              <a:t> informace, zašifruje je pomocí </a:t>
            </a:r>
            <a:r>
              <a:rPr lang="cs-CZ" altLang="cs-CZ" b="1"/>
              <a:t>veřejné části klíče příjemce</a:t>
            </a:r>
            <a:r>
              <a:rPr lang="cs-CZ" altLang="cs-CZ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Jediný, kdo dokáže tato data dešifrovat je vlastník privátní části klíče, tedy já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974AE12-3D93-9599-1005-CBF3F2C4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413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11"/>
    </mc:Choice>
    <mc:Fallback>
      <p:transition spd="slow" advTm="17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Asymetrické šifrování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3" y="1600201"/>
            <a:ext cx="4632115" cy="4525963"/>
          </a:xfr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AD3D3F0-4E9D-7D5E-DE23-4B2337D58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282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87"/>
    </mc:Choice>
    <mc:Fallback>
      <p:transition spd="slow" advTm="23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Elektronický podpis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5662" y="1434663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cs-CZ" sz="2000" b="1" dirty="0" err="1"/>
              <a:t>Vyu</a:t>
            </a:r>
            <a:r>
              <a:rPr lang="cs-CZ" altLang="cs-CZ" sz="2000" b="1" dirty="0" err="1"/>
              <a:t>žívá</a:t>
            </a:r>
            <a:r>
              <a:rPr lang="cs-CZ" altLang="cs-CZ" sz="2000" b="1" dirty="0"/>
              <a:t> prvky asymetrického šifrování</a:t>
            </a:r>
          </a:p>
          <a:p>
            <a:pPr eaLnBrk="1" hangingPunct="1"/>
            <a:r>
              <a:rPr lang="cs-CZ" altLang="cs-CZ" sz="2000" dirty="0"/>
              <a:t>Pokud chci nějaký text digitálně </a:t>
            </a:r>
            <a:r>
              <a:rPr lang="cs-CZ" altLang="cs-CZ" sz="2000" b="1" dirty="0"/>
              <a:t>podepsat</a:t>
            </a:r>
            <a:r>
              <a:rPr lang="cs-CZ" altLang="cs-CZ" sz="2000" dirty="0"/>
              <a:t>, stačí pro podepsání použít </a:t>
            </a:r>
            <a:r>
              <a:rPr lang="en-US" altLang="cs-CZ" sz="2000" b="1" dirty="0" err="1"/>
              <a:t>soukromou</a:t>
            </a:r>
            <a:r>
              <a:rPr lang="cs-CZ" altLang="cs-CZ" sz="2000" dirty="0"/>
              <a:t> část klíče </a:t>
            </a:r>
            <a:r>
              <a:rPr lang="en-US" altLang="cs-CZ" sz="2000" dirty="0"/>
              <a:t>(</a:t>
            </a:r>
            <a:r>
              <a:rPr lang="cs-CZ" altLang="cs-CZ" sz="2000" dirty="0"/>
              <a:t>provede emailový klient, PDF editor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Každý, kdo zná veřejnou část mého klíče (je odesílána automaticky s podepsaným emailem) pak může mnou digitálně podepsaný text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dirty="0"/>
              <a:t>Přečíst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jsem autorem/odesílatelem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nebyl text někým neoprávněně po</a:t>
            </a:r>
            <a:r>
              <a:rPr lang="en-US" altLang="cs-CZ" sz="1800" b="1" dirty="0"/>
              <a:t>z</a:t>
            </a:r>
            <a:r>
              <a:rPr lang="cs-CZ" altLang="cs-CZ" sz="1800" b="1" dirty="0"/>
              <a:t>měněn</a:t>
            </a:r>
          </a:p>
          <a:p>
            <a:pPr eaLnBrk="1" hangingPunct="1"/>
            <a:r>
              <a:rPr lang="cs-CZ" altLang="cs-CZ" sz="2000" dirty="0"/>
              <a:t>Podepsaný email/dokument </a:t>
            </a:r>
            <a:r>
              <a:rPr lang="cs-CZ" altLang="cs-CZ" sz="2000" b="1" dirty="0"/>
              <a:t>není šifrovaný</a:t>
            </a:r>
            <a:r>
              <a:rPr lang="en-US" altLang="cs-CZ" sz="2000" b="1" dirty="0"/>
              <a:t>!! </a:t>
            </a:r>
            <a:endParaRPr lang="cs-CZ" altLang="cs-CZ" sz="2000" b="1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sz="1000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cs-CZ" altLang="cs-CZ" dirty="0"/>
              <a:t>Nemusíte </a:t>
            </a:r>
            <a:r>
              <a:rPr lang="en-US" altLang="cs-CZ" dirty="0" err="1"/>
              <a:t>nic</a:t>
            </a:r>
            <a:r>
              <a:rPr lang="en-US" altLang="cs-CZ" dirty="0"/>
              <a:t> </a:t>
            </a:r>
            <a:r>
              <a:rPr lang="cs-CZ" altLang="cs-CZ" dirty="0"/>
              <a:t>„počítat“ nebo si pamatovat, provede emailový klient nebo jiná aplikace (</a:t>
            </a:r>
            <a:r>
              <a:rPr lang="cs-CZ" altLang="cs-CZ" dirty="0" err="1"/>
              <a:t>pdf</a:t>
            </a:r>
            <a:r>
              <a:rPr lang="cs-CZ" altLang="cs-CZ" dirty="0"/>
              <a:t> </a:t>
            </a:r>
            <a:r>
              <a:rPr lang="cs-CZ" altLang="cs-CZ" dirty="0" err="1"/>
              <a:t>reader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dirty="0"/>
          </a:p>
          <a:p>
            <a:pPr eaLnBrk="1" hangingPunct="1"/>
            <a:r>
              <a:rPr lang="cs-CZ" altLang="cs-CZ" sz="2400" b="1" dirty="0"/>
              <a:t>V základní podobě není určen k podepisování archivních dokumentů s dlouhodobou platností </a:t>
            </a:r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en-US" alt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6341716-91D5-9B7F-2466-49460E18C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24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52"/>
    </mc:Choice>
    <mc:Fallback>
      <p:transition spd="slow" advTm="3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71" y="328384"/>
            <a:ext cx="1123950" cy="1439862"/>
          </a:xfrm>
        </p:spPr>
      </p:pic>
      <p:sp>
        <p:nvSpPr>
          <p:cNvPr id="5" name="Šipka doprava 4"/>
          <p:cNvSpPr/>
          <p:nvPr/>
        </p:nvSpPr>
        <p:spPr>
          <a:xfrm>
            <a:off x="3647728" y="609836"/>
            <a:ext cx="18722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Výpočet </a:t>
            </a:r>
            <a:r>
              <a:rPr lang="cs-CZ" sz="1800" dirty="0" err="1">
                <a:solidFill>
                  <a:schemeClr val="bg1"/>
                </a:solidFill>
              </a:rPr>
              <a:t>hash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715569" y="476672"/>
            <a:ext cx="2057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6240016" y="1833972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79977" y="284208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464153" y="1639383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Šifrování soukromých klíčem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689510" y="27449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10800000">
            <a:off x="3647728" y="2975248"/>
            <a:ext cx="158417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625898" y="1882957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Připojení k dokumentu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391" y="4293096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279577" y="5661249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09723" y="5760641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Elektronický podpis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07DF988-7142-C019-A0D9-6525F95AB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7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22"/>
    </mc:Choice>
    <mc:Fallback>
      <p:transition spd="slow" advTm="9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 doprava 4"/>
          <p:cNvSpPr/>
          <p:nvPr/>
        </p:nvSpPr>
        <p:spPr>
          <a:xfrm>
            <a:off x="3621955" y="656692"/>
            <a:ext cx="237626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Samotný dokument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02399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5297722" y="3075150"/>
            <a:ext cx="29647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7197897" y="292494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Výpočet HASH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486824" y="3327178"/>
            <a:ext cx="246065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134970" y="2941986"/>
            <a:ext cx="22544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Dešifrování </a:t>
            </a:r>
            <a:r>
              <a:rPr lang="cs-CZ" sz="2000" b="1" dirty="0">
                <a:solidFill>
                  <a:schemeClr val="bg1"/>
                </a:solidFill>
              </a:rPr>
              <a:t>podpisu</a:t>
            </a:r>
            <a:r>
              <a:rPr lang="cs-CZ" sz="2000" dirty="0">
                <a:solidFill>
                  <a:schemeClr val="bg1"/>
                </a:solidFill>
              </a:rPr>
              <a:t> veřejným klíčem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376" y="260648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099562" y="1628801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05297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pic>
        <p:nvPicPr>
          <p:cNvPr id="1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014" y="302844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3523" y="545193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08228" y="53611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Ověření podpisu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36293A4-BB6E-9985-B9AC-D01A7D729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059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37"/>
    </mc:Choice>
    <mc:Fallback>
      <p:transition spd="slow" advTm="10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3796</TotalTime>
  <Words>1350</Words>
  <Application>Microsoft Office PowerPoint</Application>
  <PresentationFormat>Širokoúhlá obrazovka</PresentationFormat>
  <Paragraphs>264</Paragraphs>
  <Slides>29</Slides>
  <Notes>1</Notes>
  <HiddenSlides>0</HiddenSlides>
  <MMClips>29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</vt:lpstr>
      <vt:lpstr>Osnova</vt:lpstr>
      <vt:lpstr>Šifrování a elektronický podpis</vt:lpstr>
      <vt:lpstr>Šifrování</vt:lpstr>
      <vt:lpstr>Typy šifrování</vt:lpstr>
      <vt:lpstr>Asymetrické šifrování</vt:lpstr>
      <vt:lpstr>Elektronický podpis</vt:lpstr>
      <vt:lpstr>Prezentace aplikace PowerPoint</vt:lpstr>
      <vt:lpstr>Prezentace aplikace PowerPoint</vt:lpstr>
      <vt:lpstr>Digitální certifikát</vt:lpstr>
      <vt:lpstr>Kvalifikovaný x komerční certifikát  </vt:lpstr>
      <vt:lpstr>Digitální certifikát – jak získat prakticky</vt:lpstr>
      <vt:lpstr>Elektronický podpis a eIDAS</vt:lpstr>
      <vt:lpstr>Elektronické časové razítko</vt:lpstr>
      <vt:lpstr>Šifrovaný email</vt:lpstr>
      <vt:lpstr>Další odkazy</vt:lpstr>
      <vt:lpstr>Elektronická identita a vzdálené ověřování </vt:lpstr>
      <vt:lpstr>Prezentace aplikace PowerPoint</vt:lpstr>
      <vt:lpstr>Bezpečnostní úroveň prokázání elektronické identity</vt:lpstr>
      <vt:lpstr>Prezentace aplikace PowerPoint</vt:lpstr>
      <vt:lpstr>Prezentace aplikace PowerPoint</vt:lpstr>
      <vt:lpstr>Prezentace aplikace PowerPoint</vt:lpstr>
      <vt:lpstr>NIA prostředky – statistika (březen 2023) </vt:lpstr>
      <vt:lpstr>Český E-government</vt:lpstr>
      <vt:lpstr>Datové schránky</vt:lpstr>
      <vt:lpstr>Základní registry</vt:lpstr>
      <vt:lpstr>Elektronický občanský průkaz</vt:lpstr>
      <vt:lpstr>eDoklady</vt:lpstr>
      <vt:lpstr>Portál občana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116</cp:revision>
  <cp:lastPrinted>1601-01-01T00:00:00Z</cp:lastPrinted>
  <dcterms:created xsi:type="dcterms:W3CDTF">2018-11-22T13:20:01Z</dcterms:created>
  <dcterms:modified xsi:type="dcterms:W3CDTF">2024-11-08T15:35:12Z</dcterms:modified>
</cp:coreProperties>
</file>