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272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418D65B-DFF4-4891-BE9E-BBD74C7BA1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2CC915-60CD-46A9-AF99-3A19F7DDC0ED}" type="slidenum">
              <a:rPr lang="cs-CZ" altLang="cs-CZ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A8FF561-F3ED-4E6C-89FC-2BDFEB20D4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51E783B-1A36-4109-8A77-735A444DF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mrsec.wisc.edu/edetc/cineplex/gold/gold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>
                <a:solidFill>
                  <a:srgbClr val="0000DC"/>
                </a:solidFill>
              </a:rPr>
              <a:t>Biofyzikální ústav Lékařské fakulty</a:t>
            </a:r>
            <a:r>
              <a:rPr lang="en-GB" altLang="cs-CZ" sz="1200" dirty="0">
                <a:solidFill>
                  <a:srgbClr val="0000DC"/>
                </a:solidFill>
              </a:rPr>
              <a:t> Masaryk</a:t>
            </a:r>
            <a:r>
              <a:rPr lang="cs-CZ" altLang="cs-CZ" sz="1200" dirty="0">
                <a:solidFill>
                  <a:srgbClr val="0000DC"/>
                </a:solidFill>
              </a:rPr>
              <a:t>ovy univerzity, </a:t>
            </a:r>
            <a:r>
              <a:rPr lang="en-GB" altLang="cs-CZ" sz="1200" dirty="0">
                <a:solidFill>
                  <a:srgbClr val="0000DC"/>
                </a:solidFill>
              </a:rPr>
              <a:t>Brno</a:t>
            </a:r>
            <a:endParaRPr lang="en-GB" noProof="0" dirty="0">
              <a:solidFill>
                <a:srgbClr val="0000DC"/>
              </a:solidFill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19" y="2920243"/>
            <a:ext cx="11361600" cy="1171580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0000DC"/>
                </a:solidFill>
              </a:rPr>
              <a:t>Přednášky z lékařské biofyziky</a:t>
            </a:r>
            <a:br>
              <a:rPr lang="cs-CZ" altLang="cs-CZ" sz="3600" b="1" dirty="0">
                <a:solidFill>
                  <a:srgbClr val="0000DC"/>
                </a:solidFill>
              </a:rPr>
            </a:br>
            <a:endParaRPr lang="cs-CZ" sz="3600" dirty="0">
              <a:solidFill>
                <a:srgbClr val="0000DC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800" b="1" dirty="0">
                <a:solidFill>
                  <a:srgbClr val="0000DC"/>
                </a:solidFill>
              </a:rPr>
              <a:t>Struktura živé hmoty</a:t>
            </a:r>
          </a:p>
          <a:p>
            <a:endParaRPr lang="cs-CZ" dirty="0"/>
          </a:p>
        </p:txBody>
      </p:sp>
      <p:graphicFrame>
        <p:nvGraphicFramePr>
          <p:cNvPr id="6" name="Object 30" descr="FG04_28a-b">
            <a:extLst>
              <a:ext uri="{FF2B5EF4-FFF2-40B4-BE49-F238E27FC236}">
                <a16:creationId xmlns:a16="http://schemas.microsoft.com/office/drawing/2014/main" id="{8A62C466-4153-0AE8-41E3-E446B73144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42382"/>
              </p:ext>
            </p:extLst>
          </p:nvPr>
        </p:nvGraphicFramePr>
        <p:xfrm>
          <a:off x="7680471" y="3766930"/>
          <a:ext cx="3933679" cy="2560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3761905" imgH="2448267" progId="Paint.Picture">
                  <p:embed/>
                </p:oleObj>
              </mc:Choice>
              <mc:Fallback>
                <p:oleObj name="Rastrový obrázek" r:id="rId2" imgW="3761905" imgH="2448267" progId="Paint.Picture">
                  <p:embed/>
                  <p:pic>
                    <p:nvPicPr>
                      <p:cNvPr id="4102" name="Object 30" descr="FG04_28a-b">
                        <a:extLst>
                          <a:ext uri="{FF2B5EF4-FFF2-40B4-BE49-F238E27FC236}">
                            <a16:creationId xmlns:a16="http://schemas.microsoft.com/office/drawing/2014/main" id="{5960AC3C-BAB0-3EC1-D68F-44141997B7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471" y="3766930"/>
                        <a:ext cx="3933679" cy="2560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3" descr="FG23_11ab">
            <a:extLst>
              <a:ext uri="{FF2B5EF4-FFF2-40B4-BE49-F238E27FC236}">
                <a16:creationId xmlns:a16="http://schemas.microsoft.com/office/drawing/2014/main" id="{3109E231-93E6-1426-DFCB-FD5CDAEE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98" y="659157"/>
            <a:ext cx="5076354" cy="191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o3_3">
            <a:extLst>
              <a:ext uri="{FF2B5EF4-FFF2-40B4-BE49-F238E27FC236}">
                <a16:creationId xmlns:a16="http://schemas.microsoft.com/office/drawing/2014/main" id="{A060A4F9-AC6C-3932-EEFB-18647CF37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874" y="722796"/>
            <a:ext cx="266382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E15347-6C5C-1E4C-456C-0F900B00F4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6F42CF-FC98-0C45-CAE3-A6634A57F4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12545C-B04D-FC8B-AA45-DF006772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Chemické složení bílkovin</a:t>
            </a:r>
            <a:endParaRPr lang="en-GB" dirty="0">
              <a:solidFill>
                <a:srgbClr val="0000DC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EEDB54-AEFC-4372-7DA5-93C7ED329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725" y="1692275"/>
            <a:ext cx="10752138" cy="4140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/>
              <a:t>Podle výsledku hydrolýzy: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dirty="0"/>
              <a:t>jednoduché (v hydrolyzátu jen aminokyseliny)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složené (v hydrolyzátu nejen aminokyseliny)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Nukleoproteiny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 err="1"/>
              <a:t>Hemoproteiny</a:t>
            </a:r>
            <a:endParaRPr lang="cs-CZ" altLang="cs-CZ" sz="2800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Flavoproteiny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 err="1"/>
              <a:t>Metaloproteiny</a:t>
            </a:r>
            <a:endParaRPr lang="cs-CZ" altLang="cs-CZ" sz="2800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Lipoproteiny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…..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(viz biochemie)</a:t>
            </a:r>
          </a:p>
        </p:txBody>
      </p:sp>
    </p:spTree>
    <p:extLst>
      <p:ext uri="{BB962C8B-B14F-4D97-AF65-F5344CB8AC3E}">
        <p14:creationId xmlns:p14="http://schemas.microsoft.com/office/powerpoint/2010/main" val="308030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718FCB-8961-328F-A0E0-498C73AB93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E0B0ED-9BBC-2DCE-BE21-BE4305F158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D45F7FA-BCC5-D80F-7DE1-D8250AE2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18" y="332374"/>
            <a:ext cx="10753200" cy="451576"/>
          </a:xfrm>
        </p:spPr>
        <p:txBody>
          <a:bodyPr/>
          <a:lstStyle/>
          <a:p>
            <a:r>
              <a:rPr lang="cs-CZ" altLang="cs-CZ" sz="4000" dirty="0">
                <a:solidFill>
                  <a:srgbClr val="0000DC"/>
                </a:solidFill>
              </a:rPr>
              <a:t>Struktura bílkovin</a:t>
            </a:r>
            <a:endParaRPr lang="en-GB" dirty="0">
              <a:solidFill>
                <a:srgbClr val="0000DC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39C0F11-8BAD-E338-80FA-8D6D1EE038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1212" y="1033669"/>
            <a:ext cx="10752138" cy="504907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00000"/>
              </a:lnSpc>
              <a:buFontTx/>
              <a:buNone/>
              <a:defRPr/>
            </a:pPr>
            <a:r>
              <a:rPr lang="cs-CZ" altLang="cs-CZ" sz="2000" dirty="0"/>
              <a:t>Strukturální jednotky bílkovin jsou aminokyseliny (AK), spojené </a:t>
            </a:r>
            <a:r>
              <a:rPr lang="cs-CZ" altLang="cs-CZ" sz="2000" b="1" dirty="0"/>
              <a:t>peptidovou vazbou</a:t>
            </a:r>
            <a:r>
              <a:rPr lang="cs-CZ" altLang="cs-CZ" sz="2000" dirty="0"/>
              <a:t>:</a:t>
            </a:r>
          </a:p>
          <a:p>
            <a:pPr algn="ctr" eaLnBrk="1" hangingPunct="1">
              <a:lnSpc>
                <a:spcPct val="100000"/>
              </a:lnSpc>
              <a:buFontTx/>
              <a:buNone/>
              <a:defRPr/>
            </a:pPr>
            <a:r>
              <a:rPr lang="cs-CZ" altLang="cs-CZ" sz="2000" dirty="0"/>
              <a:t>-RCH-NH-CO-RCH-,</a:t>
            </a:r>
          </a:p>
          <a:p>
            <a:pPr eaLnBrk="1" hangingPunct="1">
              <a:lnSpc>
                <a:spcPct val="100000"/>
              </a:lnSpc>
              <a:buFontTx/>
              <a:buNone/>
              <a:defRPr/>
            </a:pPr>
            <a:r>
              <a:rPr lang="cs-CZ" altLang="cs-CZ" sz="2000" dirty="0"/>
              <a:t>která může hydrolyzovat:</a:t>
            </a:r>
          </a:p>
          <a:p>
            <a:pPr algn="ctr" eaLnBrk="1" hangingPunct="1">
              <a:lnSpc>
                <a:spcPct val="100000"/>
              </a:lnSpc>
              <a:buFontTx/>
              <a:buNone/>
              <a:defRPr/>
            </a:pPr>
            <a:r>
              <a:rPr lang="cs-CZ" altLang="cs-CZ" sz="2000" dirty="0"/>
              <a:t>-RCH-NH-CO-RCH- + H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O  </a:t>
            </a:r>
            <a:r>
              <a:rPr lang="cs-CZ" altLang="cs-CZ" sz="2000" dirty="0">
                <a:sym typeface="Symbol" panose="05050102010706020507" pitchFamily="18" charset="2"/>
              </a:rPr>
              <a:t> </a:t>
            </a:r>
            <a:r>
              <a:rPr lang="cs-CZ" altLang="cs-CZ" sz="2000" dirty="0"/>
              <a:t> -RCH-NH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  +   -RCH-COOH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  <a:defRPr/>
            </a:pPr>
            <a:r>
              <a:rPr lang="cs-CZ" altLang="cs-CZ" sz="2000" dirty="0"/>
              <a:t>Karboxylové skupiny a aminoskupiny mohou </a:t>
            </a:r>
            <a:r>
              <a:rPr lang="cs-CZ" altLang="cs-CZ" sz="2000" b="1" dirty="0"/>
              <a:t>disociovat</a:t>
            </a:r>
            <a:r>
              <a:rPr lang="cs-CZ" altLang="cs-CZ" sz="2000" dirty="0"/>
              <a:t> nebo </a:t>
            </a:r>
            <a:r>
              <a:rPr lang="cs-CZ" altLang="cs-CZ" sz="2000" b="1" dirty="0" err="1"/>
              <a:t>protonizovat</a:t>
            </a:r>
            <a:r>
              <a:rPr lang="cs-CZ" altLang="cs-CZ" sz="2000" dirty="0"/>
              <a:t>. Např. kyselina </a:t>
            </a:r>
            <a:r>
              <a:rPr lang="cs-CZ" altLang="cs-CZ" sz="2000" dirty="0" err="1"/>
              <a:t>glutamová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asparagová</a:t>
            </a:r>
            <a:r>
              <a:rPr lang="cs-CZ" altLang="cs-CZ" sz="2000" dirty="0"/>
              <a:t> mají volnou karboxylovou skupinu:</a:t>
            </a:r>
          </a:p>
          <a:p>
            <a:pPr algn="ctr" eaLnBrk="1" hangingPunct="1">
              <a:lnSpc>
                <a:spcPct val="100000"/>
              </a:lnSpc>
              <a:buFontTx/>
              <a:buNone/>
              <a:defRPr/>
            </a:pPr>
            <a:r>
              <a:rPr lang="cs-CZ" altLang="cs-CZ" sz="2000" dirty="0"/>
              <a:t>-COOH   </a:t>
            </a:r>
            <a:r>
              <a:rPr lang="cs-CZ" altLang="cs-CZ" sz="2000" dirty="0">
                <a:sym typeface="Symbol" panose="05050102010706020507" pitchFamily="18" charset="2"/>
              </a:rPr>
              <a:t></a:t>
            </a:r>
            <a:r>
              <a:rPr lang="cs-CZ" altLang="cs-CZ" sz="2000" dirty="0"/>
              <a:t>   -COO</a:t>
            </a:r>
            <a:r>
              <a:rPr lang="cs-CZ" altLang="cs-CZ" sz="2000" baseline="30000" dirty="0"/>
              <a:t>-</a:t>
            </a:r>
            <a:r>
              <a:rPr lang="cs-CZ" altLang="cs-CZ" sz="2000" dirty="0"/>
              <a:t> + H</a:t>
            </a:r>
            <a:r>
              <a:rPr lang="cs-CZ" altLang="cs-CZ" sz="2000" baseline="30000" dirty="0"/>
              <a:t>+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  <a:defRPr/>
            </a:pPr>
            <a:r>
              <a:rPr lang="cs-CZ" altLang="cs-CZ" sz="2000" dirty="0"/>
              <a:t>AK lysin a arginin mají volnou aminoskupinu, která může </a:t>
            </a:r>
            <a:r>
              <a:rPr lang="cs-CZ" altLang="cs-CZ" sz="2000" dirty="0" err="1"/>
              <a:t>protonizovat</a:t>
            </a:r>
            <a:r>
              <a:rPr lang="cs-CZ" altLang="cs-CZ" sz="2000" dirty="0"/>
              <a:t>:</a:t>
            </a:r>
          </a:p>
          <a:p>
            <a:pPr algn="ctr" eaLnBrk="1" hangingPunct="1">
              <a:lnSpc>
                <a:spcPct val="100000"/>
              </a:lnSpc>
              <a:buFontTx/>
              <a:buNone/>
              <a:defRPr/>
            </a:pPr>
            <a:r>
              <a:rPr lang="cs-CZ" altLang="cs-CZ" sz="2000" dirty="0"/>
              <a:t>-NH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+ H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   </a:t>
            </a:r>
            <a:r>
              <a:rPr lang="cs-CZ" altLang="cs-CZ" sz="2000" dirty="0">
                <a:sym typeface="Symbol" panose="05050102010706020507" pitchFamily="18" charset="2"/>
              </a:rPr>
              <a:t></a:t>
            </a:r>
            <a:r>
              <a:rPr lang="cs-CZ" altLang="cs-CZ" sz="2000" dirty="0"/>
              <a:t>    -NH</a:t>
            </a:r>
            <a:r>
              <a:rPr lang="cs-CZ" altLang="cs-CZ" sz="2000" baseline="-25000" dirty="0"/>
              <a:t>3</a:t>
            </a:r>
            <a:r>
              <a:rPr lang="cs-CZ" altLang="cs-CZ" sz="2000" baseline="30000" dirty="0"/>
              <a:t>+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  <a:defRPr/>
            </a:pPr>
            <a:r>
              <a:rPr lang="cs-CZ" altLang="cs-CZ" sz="2000" dirty="0"/>
              <a:t>V bílkovinách nacházíme 20 různých AK, které rozdělujeme na AK s polárním a nepolárním postranním řetězcem. 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  <a:defRPr/>
            </a:pPr>
            <a:r>
              <a:rPr lang="cs-CZ" altLang="cs-CZ" sz="2000" dirty="0"/>
              <a:t>AK s aromatickým jádrem nebo heterocyklem (fenylalanin, tyrosin, tryptofan) silně </a:t>
            </a:r>
            <a:r>
              <a:rPr lang="cs-CZ" altLang="cs-CZ" sz="2000" b="1" dirty="0"/>
              <a:t>absorbují UV záření </a:t>
            </a:r>
            <a:r>
              <a:rPr lang="cs-CZ" altLang="cs-CZ" sz="2000" dirty="0"/>
              <a:t>kolem 280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. 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  <a:defRPr/>
            </a:pPr>
            <a:r>
              <a:rPr lang="cs-CZ" altLang="cs-CZ" sz="2000" dirty="0"/>
              <a:t>AK cystein obsahuje </a:t>
            </a:r>
            <a:r>
              <a:rPr lang="cs-CZ" altLang="cs-CZ" sz="2000" dirty="0" err="1"/>
              <a:t>sulfanylovou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sulfhydrylovou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thiolovou</a:t>
            </a:r>
            <a:r>
              <a:rPr lang="cs-CZ" altLang="cs-CZ" sz="2000" dirty="0"/>
              <a:t>) skupinu -SH, která se oxiduje dehydrogenací a spojuje s dehydrogenovanou skupinou jiného cysteinového zbytku kovalentním </a:t>
            </a:r>
            <a:r>
              <a:rPr lang="cs-CZ" altLang="cs-CZ" sz="2000" b="1" dirty="0"/>
              <a:t>disulfidickým můstkem </a:t>
            </a:r>
            <a:r>
              <a:rPr lang="cs-CZ" altLang="cs-CZ" sz="2000" dirty="0"/>
              <a:t>(vazba -S-S-).</a:t>
            </a:r>
          </a:p>
        </p:txBody>
      </p:sp>
    </p:spTree>
    <p:extLst>
      <p:ext uri="{BB962C8B-B14F-4D97-AF65-F5344CB8AC3E}">
        <p14:creationId xmlns:p14="http://schemas.microsoft.com/office/powerpoint/2010/main" val="271929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6E1199-9237-4CFE-2ACC-47479FF8BE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4E5105-00D6-E71A-9BF2-F208AD358D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14FB05-AEFC-6AFA-2D36-42150576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713" y="630548"/>
            <a:ext cx="4835974" cy="451576"/>
          </a:xfrm>
        </p:spPr>
        <p:txBody>
          <a:bodyPr/>
          <a:lstStyle/>
          <a:p>
            <a:r>
              <a:rPr lang="cs-CZ" altLang="cs-CZ" sz="4000" dirty="0"/>
              <a:t>Struktura bílkovin</a:t>
            </a:r>
            <a:endParaRPr lang="en-GB" dirty="0"/>
          </a:p>
        </p:txBody>
      </p:sp>
      <p:graphicFrame>
        <p:nvGraphicFramePr>
          <p:cNvPr id="6" name="Object 12">
            <a:extLst>
              <a:ext uri="{FF2B5EF4-FFF2-40B4-BE49-F238E27FC236}">
                <a16:creationId xmlns:a16="http://schemas.microsoft.com/office/drawing/2014/main" id="{93D21A91-26DF-39B3-A225-D5F29E90B3C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711349"/>
              </p:ext>
            </p:extLst>
          </p:nvPr>
        </p:nvGraphicFramePr>
        <p:xfrm>
          <a:off x="1258348" y="1861240"/>
          <a:ext cx="4468787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5180952" imgH="4800000" progId="Paint.Picture">
                  <p:embed/>
                </p:oleObj>
              </mc:Choice>
              <mc:Fallback>
                <p:oleObj name="Rastrový obrázek" r:id="rId2" imgW="5180952" imgH="4800000" progId="Paint.Picture">
                  <p:embed/>
                  <p:pic>
                    <p:nvPicPr>
                      <p:cNvPr id="26629" name="Object 12">
                        <a:extLst>
                          <a:ext uri="{FF2B5EF4-FFF2-40B4-BE49-F238E27FC236}">
                            <a16:creationId xmlns:a16="http://schemas.microsoft.com/office/drawing/2014/main" id="{C1C6256B-1B5E-2166-AEF1-7AE586FD8A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348" y="1861240"/>
                        <a:ext cx="4468787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 descr="FG04_28a-b">
            <a:extLst>
              <a:ext uri="{FF2B5EF4-FFF2-40B4-BE49-F238E27FC236}">
                <a16:creationId xmlns:a16="http://schemas.microsoft.com/office/drawing/2014/main" id="{B9F79978-C9D8-5B74-F20F-2122B63AC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399855"/>
              </p:ext>
            </p:extLst>
          </p:nvPr>
        </p:nvGraphicFramePr>
        <p:xfrm>
          <a:off x="6604207" y="1365526"/>
          <a:ext cx="4537075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3761905" imgH="2448267" progId="Paint.Picture">
                  <p:embed/>
                </p:oleObj>
              </mc:Choice>
              <mc:Fallback>
                <p:oleObj name="Rastrový obrázek" r:id="rId4" imgW="3761905" imgH="2448267" progId="Paint.Picture">
                  <p:embed/>
                  <p:pic>
                    <p:nvPicPr>
                      <p:cNvPr id="26628" name="Object 8" descr="FG04_28a-b">
                        <a:extLst>
                          <a:ext uri="{FF2B5EF4-FFF2-40B4-BE49-F238E27FC236}">
                            <a16:creationId xmlns:a16="http://schemas.microsoft.com/office/drawing/2014/main" id="{68223AF7-88BA-35DE-C577-414FA6AB8C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207" y="1365526"/>
                        <a:ext cx="4537075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1">
            <a:extLst>
              <a:ext uri="{FF2B5EF4-FFF2-40B4-BE49-F238E27FC236}">
                <a16:creationId xmlns:a16="http://schemas.microsoft.com/office/drawing/2014/main" id="{981818C8-C9B5-AB81-6CC8-7DCEF816A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760" y="4309579"/>
            <a:ext cx="47879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schemeClr val="tx1"/>
                </a:solidFill>
              </a:rPr>
              <a:t>Disulfidické můstky (žlutě) stabilizují strukturu bílkoviny (hovězí ribonukleáza A)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600" dirty="0">
                <a:solidFill>
                  <a:schemeClr val="tx1"/>
                </a:solidFill>
              </a:rPr>
              <a:t>http://cwx.prenhall.com/horton/medialib/media_portfolio/text_images/FG04_28a-b.JPG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07399365-3057-58D7-0C40-0129E0251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183" y="302384"/>
            <a:ext cx="522798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schemeClr val="tx1"/>
                </a:solidFill>
              </a:rPr>
              <a:t>Absorpční spektrum volného fenylalaninu, tyrosinu a tryptofanu v UV oblasti</a:t>
            </a:r>
            <a:endParaRPr lang="en-GB" altLang="cs-CZ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600" dirty="0" err="1">
                <a:solidFill>
                  <a:schemeClr val="tx1"/>
                </a:solidFill>
              </a:rPr>
              <a:t>Podle:http</a:t>
            </a:r>
            <a:r>
              <a:rPr lang="cs-CZ" altLang="cs-CZ" sz="1600" dirty="0">
                <a:solidFill>
                  <a:schemeClr val="tx1"/>
                </a:solidFill>
              </a:rPr>
              <a:t>://www.fst.rdg.ac.uk/courses/fs460/lecture6/lecture6.htm</a:t>
            </a:r>
          </a:p>
        </p:txBody>
      </p:sp>
    </p:spTree>
    <p:extLst>
      <p:ext uri="{BB962C8B-B14F-4D97-AF65-F5344CB8AC3E}">
        <p14:creationId xmlns:p14="http://schemas.microsoft.com/office/powerpoint/2010/main" val="3374694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5144B8-CF61-20A0-9877-8024657316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F42987-0282-3DFD-7E64-38FA24AD4A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362991-951F-4D89-83DF-12E0FD31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>
                <a:solidFill>
                  <a:srgbClr val="0000DC"/>
                </a:solidFill>
              </a:rPr>
              <a:t>Struktura bílkovin</a:t>
            </a:r>
            <a:endParaRPr lang="en-GB" dirty="0">
              <a:solidFill>
                <a:srgbClr val="0000DC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AC62CD-4F9C-849E-3585-E60DAE8D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14226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 dirty="0"/>
              <a:t>Primární</a:t>
            </a:r>
            <a:r>
              <a:rPr lang="cs-CZ" altLang="cs-CZ" sz="2400" dirty="0"/>
              <a:t> (sekvence kovalentně vázaných AK zbytků)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dirty="0"/>
              <a:t>Sekundární</a:t>
            </a:r>
            <a:r>
              <a:rPr lang="cs-CZ" altLang="cs-CZ" sz="2400" dirty="0"/>
              <a:t> (vzájemné prostorové uspořádání sousedních článků polypeptidového řetězce – dána především vodíkovými vazbami)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Symbol" panose="05050102010706020507" pitchFamily="18" charset="2"/>
              </a:rPr>
              <a:t>a</a:t>
            </a:r>
            <a:r>
              <a:rPr lang="cs-CZ" altLang="cs-CZ" sz="2400" dirty="0"/>
              <a:t>-šroubovice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Symbol" panose="05050102010706020507" pitchFamily="18" charset="2"/>
              </a:rPr>
              <a:t>b</a:t>
            </a:r>
            <a:r>
              <a:rPr lang="cs-CZ" altLang="cs-CZ" sz="2400" dirty="0"/>
              <a:t>-struktura (skládaný list)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jiná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dirty="0"/>
              <a:t>Terciární</a:t>
            </a:r>
            <a:r>
              <a:rPr lang="cs-CZ" altLang="cs-CZ" sz="2400" dirty="0"/>
              <a:t> (prostorové uspořádání polypeptidového řetězce jako celku – dána hydrofobními a vodíkovými vazbami, stabilizována -S-S- můstky)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dirty="0"/>
              <a:t>Kvartérní </a:t>
            </a:r>
            <a:r>
              <a:rPr lang="cs-CZ" altLang="cs-CZ" sz="2400" dirty="0"/>
              <a:t>(způsob nekovalentního spojování jednotlivých polypeptidových řetězců – podjednotek - do vyšších celků)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Homogenní – všechny podjednotky jsou stejné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Heterogenní – podjednotky dvou nebo více druhů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145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43F610-548A-4ECC-53DA-271F44CA82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F47335-9DD8-A1AA-E1AB-161A54621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3F25ADF-D4BE-4565-274F-15E57DA09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00" y="476160"/>
            <a:ext cx="10753200" cy="451576"/>
          </a:xfrm>
        </p:spPr>
        <p:txBody>
          <a:bodyPr/>
          <a:lstStyle/>
          <a:p>
            <a:r>
              <a:rPr lang="cs-CZ" dirty="0"/>
              <a:t>Struktura bílkovin</a:t>
            </a:r>
            <a:endParaRPr lang="en-GB" dirty="0"/>
          </a:p>
        </p:txBody>
      </p:sp>
      <p:pic>
        <p:nvPicPr>
          <p:cNvPr id="6" name="Picture 17" descr="bílksroubovicex">
            <a:extLst>
              <a:ext uri="{FF2B5EF4-FFF2-40B4-BE49-F238E27FC236}">
                <a16:creationId xmlns:a16="http://schemas.microsoft.com/office/drawing/2014/main" id="{1B2E3562-C052-11A7-4AF8-1D6CFE4653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64857"/>
            <a:ext cx="5319647" cy="4487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3064ECFB-81CC-50CD-2256-6D42DC072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289" y="3433445"/>
            <a:ext cx="38007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600" dirty="0">
                <a:solidFill>
                  <a:schemeClr val="tx1"/>
                </a:solidFill>
              </a:rPr>
              <a:t>Podle: http://cwx.prenhall.com/horton/medialib/media_portfolio/text_images/FG04_10.JPG</a:t>
            </a:r>
          </a:p>
        </p:txBody>
      </p:sp>
    </p:spTree>
    <p:extLst>
      <p:ext uri="{BB962C8B-B14F-4D97-AF65-F5344CB8AC3E}">
        <p14:creationId xmlns:p14="http://schemas.microsoft.com/office/powerpoint/2010/main" val="303687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C3FEEA-E8ED-151F-C9C0-A27B21A69B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4BD3C5-1D3A-3052-3A01-C017F72DB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6" name="Picture 5" descr="betas.gif (5742 bytes)">
            <a:extLst>
              <a:ext uri="{FF2B5EF4-FFF2-40B4-BE49-F238E27FC236}">
                <a16:creationId xmlns:a16="http://schemas.microsoft.com/office/drawing/2014/main" id="{629827F3-FFF7-65B0-087D-EB92E982C9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7" y="494265"/>
            <a:ext cx="3826531" cy="518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6BDBFAD-035A-277C-3DED-3A92CB047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85991" y="1177925"/>
            <a:ext cx="3670646" cy="375188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00000"/>
              </a:lnSpc>
            </a:pPr>
            <a:r>
              <a:rPr lang="cs-CZ" altLang="cs-CZ" sz="4000" dirty="0">
                <a:solidFill>
                  <a:srgbClr val="0000DC"/>
                </a:solidFill>
                <a:latin typeface="Symbol" panose="05050102010706020507" pitchFamily="18" charset="2"/>
              </a:rPr>
              <a:t>b</a:t>
            </a:r>
            <a:r>
              <a:rPr lang="cs-CZ" altLang="cs-CZ" sz="4000" dirty="0">
                <a:solidFill>
                  <a:srgbClr val="0000DC"/>
                </a:solidFill>
              </a:rPr>
              <a:t>-struktura (skládaný list – antiparalelní model)</a:t>
            </a:r>
            <a:br>
              <a:rPr lang="cs-CZ" altLang="cs-CZ" sz="4000" dirty="0">
                <a:solidFill>
                  <a:schemeClr val="tx1"/>
                </a:solidFill>
              </a:rPr>
            </a:br>
            <a:r>
              <a:rPr lang="cs-CZ" altLang="cs-CZ" sz="1800" dirty="0">
                <a:solidFill>
                  <a:schemeClr val="tx1"/>
                </a:solidFill>
              </a:rPr>
              <a:t>http://www-structure.llnl.gov/Xray/tutorial/protein_structure.htm</a:t>
            </a:r>
          </a:p>
        </p:txBody>
      </p:sp>
    </p:spTree>
    <p:extLst>
      <p:ext uri="{BB962C8B-B14F-4D97-AF65-F5344CB8AC3E}">
        <p14:creationId xmlns:p14="http://schemas.microsoft.com/office/powerpoint/2010/main" val="1902063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785D47-4FBA-1BED-C7B5-821400C5B1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0243" y="6317452"/>
            <a:ext cx="7920000" cy="25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5501B4-774D-13C4-D8B8-128CF4F8EC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8F5C58-2222-8331-7AAB-D1E45401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174" y="1902757"/>
            <a:ext cx="5141974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600" dirty="0">
                <a:solidFill>
                  <a:srgbClr val="0000DC"/>
                </a:solidFill>
              </a:rPr>
              <a:t>Trojitá šroubovice kolagenu</a:t>
            </a:r>
            <a:br>
              <a:rPr lang="en-GB" altLang="cs-CZ" sz="3600" dirty="0">
                <a:solidFill>
                  <a:schemeClr val="tx1"/>
                </a:solidFill>
              </a:rPr>
            </a:br>
            <a:r>
              <a:rPr lang="en-GB" altLang="cs-CZ" sz="2000" b="0" dirty="0">
                <a:solidFill>
                  <a:schemeClr val="tx1"/>
                </a:solidFill>
              </a:rPr>
              <a:t>h</a:t>
            </a:r>
            <a:r>
              <a:rPr lang="cs-CZ" altLang="cs-CZ" sz="2000" b="0" dirty="0">
                <a:solidFill>
                  <a:schemeClr val="tx1"/>
                </a:solidFill>
              </a:rPr>
              <a:t>ttp://cwx.prenhall.com/horton/medialib/media_portfolio/text_images/FG04_34.JPG</a:t>
            </a:r>
            <a:endParaRPr lang="en-GB" sz="2000" b="0" dirty="0"/>
          </a:p>
        </p:txBody>
      </p:sp>
      <p:pic>
        <p:nvPicPr>
          <p:cNvPr id="6" name="Picture 5" descr="FG04_34">
            <a:extLst>
              <a:ext uri="{FF2B5EF4-FFF2-40B4-BE49-F238E27FC236}">
                <a16:creationId xmlns:a16="http://schemas.microsoft.com/office/drawing/2014/main" id="{17B39D47-2683-A084-1354-DC128E208D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" y="219516"/>
            <a:ext cx="3880601" cy="573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196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0C940A-9979-52E1-2B73-9C738E71C8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B00BC3-4B6F-7E80-FAB0-99FE47876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300365-8605-83D5-A520-A448AE6C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625" y="2469287"/>
            <a:ext cx="3220279" cy="23412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400" b="0" dirty="0">
                <a:solidFill>
                  <a:schemeClr val="tx1"/>
                </a:solidFill>
              </a:rPr>
              <a:t>Podle: http://cwx.prenhall.com/horton/medialib/media_portfolio/text_images/FG04_01.JPG</a:t>
            </a:r>
            <a:br>
              <a:rPr lang="cs-CZ" altLang="cs-CZ" sz="2400" dirty="0">
                <a:solidFill>
                  <a:schemeClr val="tx1"/>
                </a:solidFill>
              </a:rPr>
            </a:br>
            <a:endParaRPr lang="en-GB" sz="2400" dirty="0"/>
          </a:p>
        </p:txBody>
      </p:sp>
      <p:pic>
        <p:nvPicPr>
          <p:cNvPr id="6" name="Picture 12" descr="1234struktura">
            <a:extLst>
              <a:ext uri="{FF2B5EF4-FFF2-40B4-BE49-F238E27FC236}">
                <a16:creationId xmlns:a16="http://schemas.microsoft.com/office/drawing/2014/main" id="{D68D86FD-986E-28E2-5E3E-01FAE50733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1" y="401955"/>
            <a:ext cx="6775948" cy="56850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460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4984BB-0481-B2DA-BC2F-AD754ADDA7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E95500-4DD6-9EA9-C9BA-026E1132A5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9F5DB1-B3AD-2EF2-0AE9-9BD8A61D4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>
                <a:solidFill>
                  <a:srgbClr val="0000DC"/>
                </a:solidFill>
              </a:rPr>
              <a:t>Struktura nukleových kyselin</a:t>
            </a:r>
            <a:r>
              <a:rPr lang="en-GB" altLang="cs-CZ" sz="4000" dirty="0">
                <a:solidFill>
                  <a:srgbClr val="0000DC"/>
                </a:solidFill>
              </a:rPr>
              <a:t> (NA)</a:t>
            </a:r>
            <a:endParaRPr lang="en-GB" dirty="0">
              <a:solidFill>
                <a:srgbClr val="0000DC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EF32BBA-EFAB-8BE1-7417-7E09BA1594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725" y="1692275"/>
            <a:ext cx="10752138" cy="4140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Mononukleotidy (strukturní podjednotky NA):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Pyrimidinové (C, U, T) nebo purinové (A, G) dusíkaté báze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Cukr (ribóza nebo deoxyribóza)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Zbytek kyseliny fosforečné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b="1" dirty="0"/>
              <a:t>DNA:</a:t>
            </a:r>
            <a:r>
              <a:rPr lang="cs-CZ" altLang="cs-CZ" sz="2400" dirty="0"/>
              <a:t> až stovky tisíc podjednotek. </a:t>
            </a:r>
            <a:r>
              <a:rPr lang="cs-CZ" altLang="cs-CZ" sz="2400" dirty="0" err="1"/>
              <a:t>M.h</a:t>
            </a:r>
            <a:r>
              <a:rPr lang="cs-CZ" altLang="cs-CZ" sz="2400" dirty="0"/>
              <a:t>. 10</a:t>
            </a:r>
            <a:r>
              <a:rPr lang="cs-CZ" altLang="cs-CZ" sz="2400" baseline="30000" dirty="0"/>
              <a:t>7</a:t>
            </a:r>
            <a:r>
              <a:rPr lang="cs-CZ" altLang="cs-CZ" sz="2400" dirty="0"/>
              <a:t> – 10</a:t>
            </a:r>
            <a:r>
              <a:rPr lang="cs-CZ" altLang="cs-CZ" sz="2400" baseline="30000" dirty="0"/>
              <a:t>12</a:t>
            </a:r>
            <a:r>
              <a:rPr lang="cs-CZ" altLang="cs-CZ" sz="2400" dirty="0"/>
              <a:t>. Dva komplementární řetězce (vlákna) tvoří antiparalelní dvoušroubovici.</a:t>
            </a:r>
            <a:endParaRPr lang="cs-CZ" altLang="cs-CZ" sz="2400" baseline="30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b="1" dirty="0"/>
              <a:t>RNA: U místo 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m-RNA (mediátorová, messenger)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t-RNA (transferová)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r-RNA (ribosomální)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(virová RNA, </a:t>
            </a:r>
            <a:r>
              <a:rPr lang="cs-CZ" altLang="cs-CZ" sz="2400" dirty="0" err="1"/>
              <a:t>mikroRNA</a:t>
            </a:r>
            <a:r>
              <a:rPr lang="cs-CZ" altLang="cs-CZ" sz="2400" dirty="0"/>
              <a:t> …… ?)</a:t>
            </a:r>
          </a:p>
        </p:txBody>
      </p:sp>
    </p:spTree>
    <p:extLst>
      <p:ext uri="{BB962C8B-B14F-4D97-AF65-F5344CB8AC3E}">
        <p14:creationId xmlns:p14="http://schemas.microsoft.com/office/powerpoint/2010/main" val="1983396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1C494B-DE14-4FA5-C4CD-753ACBE655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03DED3-4E41-0EEE-53AE-97F241DD3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6" name="Picture 13" descr="stacking">
            <a:extLst>
              <a:ext uri="{FF2B5EF4-FFF2-40B4-BE49-F238E27FC236}">
                <a16:creationId xmlns:a16="http://schemas.microsoft.com/office/drawing/2014/main" id="{C944CD59-D24E-3092-546C-E9BC12A715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80" y="305949"/>
            <a:ext cx="6418645" cy="59532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D3FD9006-E436-DA32-3339-B760D7E3A53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64638" y="720725"/>
            <a:ext cx="230822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cs-CZ" altLang="cs-CZ" sz="1600" dirty="0">
                <a:solidFill>
                  <a:schemeClr val="tx1"/>
                </a:solidFill>
              </a:rPr>
              <a:t>http://cwx.prenhall.com/horton/medialib/media_portfolio/text_images/FG19_13_90035.JPG</a:t>
            </a:r>
          </a:p>
        </p:txBody>
      </p:sp>
    </p:spTree>
    <p:extLst>
      <p:ext uri="{BB962C8B-B14F-4D97-AF65-F5344CB8AC3E}">
        <p14:creationId xmlns:p14="http://schemas.microsoft.com/office/powerpoint/2010/main" val="81132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B7AC55-4E83-CB59-1C11-A03E040237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AC0FE7-D1F9-C121-A7F6-F176680A7B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5E0E90-EF65-E857-20D7-007EF22D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>
                <a:solidFill>
                  <a:srgbClr val="0000DC"/>
                </a:solidFill>
              </a:rPr>
              <a:t>Obsah přednášky</a:t>
            </a:r>
            <a:endParaRPr lang="en-GB" dirty="0">
              <a:solidFill>
                <a:srgbClr val="0000DC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3246263-8B93-8E64-6317-408329523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3200" dirty="0"/>
              <a:t>Voda</a:t>
            </a:r>
            <a:endParaRPr lang="en-GB" altLang="cs-CZ" sz="3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3200" dirty="0"/>
              <a:t>Vlastnosti koloidů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3200" dirty="0"/>
              <a:t>Struktura bílkovin</a:t>
            </a:r>
            <a:endParaRPr lang="en-GB" altLang="cs-CZ" sz="3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3200" dirty="0"/>
              <a:t>Struktura nukleových kyselin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32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3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/>
              <a:t>Tato přednáška se zabývá pouze vybranými složkami živé hmoty s význačnými biofyzikálními vlastnostmi. O významu dalších složek, např. elektrolytů, je pojednáno podrobněji v přednášce věnované membránovým jevům. Další poučení je třeba hledat v učebnicích biologie a biochemie.</a:t>
            </a:r>
            <a:endParaRPr lang="en-GB" altLang="cs-CZ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818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534A01-8EC1-C6F4-49B1-7D5AEE2508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9640B9-C139-F34E-7719-F00B3A98CF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6" name="Picture 5" descr="FG19_15aC">
            <a:extLst>
              <a:ext uri="{FF2B5EF4-FFF2-40B4-BE49-F238E27FC236}">
                <a16:creationId xmlns:a16="http://schemas.microsoft.com/office/drawing/2014/main" id="{ED096791-D68E-2B68-F9A8-CB0064862F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96" y="110169"/>
            <a:ext cx="6609263" cy="572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3407812-4D51-0BBC-372A-EBFDAF653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746435" y="720724"/>
            <a:ext cx="2726428" cy="230077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cs-CZ" altLang="cs-CZ" sz="3600" dirty="0">
                <a:solidFill>
                  <a:srgbClr val="0000DC"/>
                </a:solidFill>
              </a:rPr>
              <a:t>B-DNA</a:t>
            </a:r>
            <a:br>
              <a:rPr lang="cs-CZ" altLang="cs-CZ" dirty="0">
                <a:solidFill>
                  <a:schemeClr val="tx1"/>
                </a:solidFill>
              </a:rPr>
            </a:br>
            <a:r>
              <a:rPr lang="cs-CZ" altLang="cs-CZ" sz="1800" b="0" dirty="0">
                <a:solidFill>
                  <a:schemeClr val="tx1"/>
                </a:solidFill>
              </a:rPr>
              <a:t>http://cwx.prenhall.com/horton/medialib/media_portfolio/text_images/FG19_15aC.JPG</a:t>
            </a:r>
          </a:p>
        </p:txBody>
      </p:sp>
    </p:spTree>
    <p:extLst>
      <p:ext uri="{BB962C8B-B14F-4D97-AF65-F5344CB8AC3E}">
        <p14:creationId xmlns:p14="http://schemas.microsoft.com/office/powerpoint/2010/main" val="2438902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E53625-BFD9-5861-DEF7-888C557801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9A75CC-2CFB-F724-B52F-C038A317EC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B6D553-BEA1-8E16-DB62-F2747CC8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5096" y="1276591"/>
            <a:ext cx="2677069" cy="34643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400" b="1" dirty="0">
                <a:solidFill>
                  <a:schemeClr val="tx1"/>
                </a:solidFill>
              </a:rPr>
              <a:t>A-DNA</a:t>
            </a:r>
            <a:r>
              <a:rPr lang="cs-CZ" altLang="cs-CZ" sz="2400" dirty="0">
                <a:solidFill>
                  <a:schemeClr val="tx1"/>
                </a:solidFill>
              </a:rPr>
              <a:t> – dehydratovaná, </a:t>
            </a:r>
            <a:r>
              <a:rPr lang="cs-CZ" altLang="cs-CZ" sz="2400" b="1" dirty="0">
                <a:solidFill>
                  <a:schemeClr val="tx1"/>
                </a:solidFill>
              </a:rPr>
              <a:t>B-DNA</a:t>
            </a:r>
            <a:r>
              <a:rPr lang="cs-CZ" altLang="cs-CZ" sz="2400" dirty="0">
                <a:solidFill>
                  <a:schemeClr val="tx1"/>
                </a:solidFill>
              </a:rPr>
              <a:t> – běžně se vyskytuje za fyziologických podmínek, </a:t>
            </a:r>
            <a:r>
              <a:rPr lang="cs-CZ" altLang="cs-CZ" sz="2400" b="1" dirty="0">
                <a:solidFill>
                  <a:schemeClr val="tx1"/>
                </a:solidFill>
              </a:rPr>
              <a:t>Z-DNA</a:t>
            </a:r>
            <a:r>
              <a:rPr lang="cs-CZ" altLang="cs-CZ" sz="2400" dirty="0">
                <a:solidFill>
                  <a:schemeClr val="tx1"/>
                </a:solidFill>
              </a:rPr>
              <a:t> – v sekvencích bohatých na páry CG</a:t>
            </a:r>
            <a:endParaRPr lang="en-GB" sz="2400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32863BD4-09C9-2A3B-3816-BE1B6F37E63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03318"/>
              </p:ext>
            </p:extLst>
          </p:nvPr>
        </p:nvGraphicFramePr>
        <p:xfrm>
          <a:off x="516834" y="661980"/>
          <a:ext cx="7906177" cy="5210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2" imgW="7602011" imgH="5009524" progId="Obraz programu Malování">
                  <p:embed/>
                </p:oleObj>
              </mc:Choice>
              <mc:Fallback>
                <p:oleObj name="Rastrový obraz" r:id="rId2" imgW="7602011" imgH="5009524" progId="Obraz programu Malování">
                  <p:embed/>
                  <p:pic>
                    <p:nvPicPr>
                      <p:cNvPr id="45059" name="Object 3">
                        <a:extLst>
                          <a:ext uri="{FF2B5EF4-FFF2-40B4-BE49-F238E27FC236}">
                            <a16:creationId xmlns:a16="http://schemas.microsoft.com/office/drawing/2014/main" id="{F6FA6775-DC4A-C9B8-D9F5-A2301C3045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34" y="661980"/>
                        <a:ext cx="7906177" cy="5210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446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64EE01-8350-C482-D32D-9322C3F437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632028-EFA8-D8EE-95C2-EE1D031B04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D57BFF-3A88-1F23-7871-035F28A0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chemeClr val="tx1"/>
                </a:solidFill>
              </a:rPr>
              <a:t>Nadšroubovicová (</a:t>
            </a:r>
            <a:r>
              <a:rPr lang="cs-CZ" altLang="cs-CZ" sz="3600" dirty="0" err="1">
                <a:solidFill>
                  <a:schemeClr val="tx1"/>
                </a:solidFill>
              </a:rPr>
              <a:t>superhelikální</a:t>
            </a:r>
            <a:r>
              <a:rPr lang="cs-CZ" altLang="cs-CZ" sz="3600" dirty="0">
                <a:solidFill>
                  <a:schemeClr val="tx1"/>
                </a:solidFill>
              </a:rPr>
              <a:t>) struktura kruhové </a:t>
            </a:r>
            <a:r>
              <a:rPr lang="en-GB" altLang="cs-CZ" sz="3600" dirty="0">
                <a:solidFill>
                  <a:schemeClr val="tx1"/>
                </a:solidFill>
              </a:rPr>
              <a:t>DNA</a:t>
            </a:r>
            <a:r>
              <a:rPr lang="cs-CZ" altLang="cs-CZ" sz="3600" dirty="0">
                <a:solidFill>
                  <a:srgbClr val="FFFFCC"/>
                </a:solidFill>
              </a:rPr>
              <a:t> </a:t>
            </a:r>
            <a:endParaRPr lang="en-GB" sz="3600" dirty="0"/>
          </a:p>
        </p:txBody>
      </p:sp>
      <p:pic>
        <p:nvPicPr>
          <p:cNvPr id="6" name="Picture 12" descr="superhelix">
            <a:extLst>
              <a:ext uri="{FF2B5EF4-FFF2-40B4-BE49-F238E27FC236}">
                <a16:creationId xmlns:a16="http://schemas.microsoft.com/office/drawing/2014/main" id="{ADAB73E7-6D52-D93B-506B-252809465D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13" y="1836702"/>
            <a:ext cx="8690800" cy="37888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72545E01-4546-9509-E9D6-686AE8ED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140" y="5805488"/>
            <a:ext cx="8569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600" dirty="0">
                <a:solidFill>
                  <a:schemeClr val="tx1"/>
                </a:solidFill>
              </a:rPr>
              <a:t>Podle http://cwx.prenhall.com/horton/medialib/media_portfolio/text_images/FG19_191C.JPG</a:t>
            </a:r>
          </a:p>
        </p:txBody>
      </p:sp>
    </p:spTree>
    <p:extLst>
      <p:ext uri="{BB962C8B-B14F-4D97-AF65-F5344CB8AC3E}">
        <p14:creationId xmlns:p14="http://schemas.microsoft.com/office/powerpoint/2010/main" val="4075352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D5F2DD-B058-0140-2EC9-BDB5AEAD4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9817" y="6247878"/>
            <a:ext cx="7920000" cy="25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D05A5C-229D-DB20-A4AD-DE79916159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729B461-90F5-712B-E934-2B45FF0B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816" y="720000"/>
            <a:ext cx="3518454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600" dirty="0">
                <a:solidFill>
                  <a:srgbClr val="0000DC"/>
                </a:solidFill>
              </a:rPr>
              <a:t>Struktura chromatinu</a:t>
            </a:r>
            <a:br>
              <a:rPr lang="cs-CZ" altLang="cs-CZ" sz="3600" dirty="0">
                <a:solidFill>
                  <a:schemeClr val="tx1"/>
                </a:solidFill>
              </a:rPr>
            </a:br>
            <a:r>
              <a:rPr lang="cs-CZ" altLang="cs-CZ" sz="2000" b="0" dirty="0">
                <a:solidFill>
                  <a:schemeClr val="tx1"/>
                </a:solidFill>
              </a:rPr>
              <a:t>http://cwx.prenhall.com/</a:t>
            </a:r>
            <a:r>
              <a:rPr lang="cs-CZ" altLang="cs-CZ" sz="2000" b="0" dirty="0" err="1">
                <a:solidFill>
                  <a:schemeClr val="tx1"/>
                </a:solidFill>
              </a:rPr>
              <a:t>horton</a:t>
            </a:r>
            <a:r>
              <a:rPr lang="cs-CZ" altLang="cs-CZ" sz="2000" b="0" dirty="0">
                <a:solidFill>
                  <a:schemeClr val="tx1"/>
                </a:solidFill>
              </a:rPr>
              <a:t>/</a:t>
            </a:r>
            <a:r>
              <a:rPr lang="cs-CZ" altLang="cs-CZ" sz="2000" b="0" dirty="0" err="1">
                <a:solidFill>
                  <a:schemeClr val="tx1"/>
                </a:solidFill>
              </a:rPr>
              <a:t>medialib</a:t>
            </a:r>
            <a:r>
              <a:rPr lang="cs-CZ" altLang="cs-CZ" sz="2000" b="0" dirty="0">
                <a:solidFill>
                  <a:schemeClr val="tx1"/>
                </a:solidFill>
              </a:rPr>
              <a:t>/</a:t>
            </a:r>
            <a:r>
              <a:rPr lang="cs-CZ" altLang="cs-CZ" sz="2000" b="0" dirty="0" err="1">
                <a:solidFill>
                  <a:schemeClr val="tx1"/>
                </a:solidFill>
              </a:rPr>
              <a:t>media_portfolio</a:t>
            </a:r>
            <a:r>
              <a:rPr lang="cs-CZ" altLang="cs-CZ" sz="2000" b="0" dirty="0">
                <a:solidFill>
                  <a:schemeClr val="tx1"/>
                </a:solidFill>
              </a:rPr>
              <a:t>/</a:t>
            </a:r>
            <a:r>
              <a:rPr lang="cs-CZ" altLang="cs-CZ" sz="2000" b="0" dirty="0" err="1">
                <a:solidFill>
                  <a:schemeClr val="tx1"/>
                </a:solidFill>
              </a:rPr>
              <a:t>text_images</a:t>
            </a:r>
            <a:r>
              <a:rPr lang="cs-CZ" altLang="cs-CZ" sz="2000" b="0" dirty="0">
                <a:solidFill>
                  <a:schemeClr val="tx1"/>
                </a:solidFill>
              </a:rPr>
              <a:t>/FG19_23_00742.JPG, http://cwx.prenhall.com/horton/medialib/media_portfolio/text_images/FG19_25_00744.JPG</a:t>
            </a:r>
            <a:endParaRPr lang="en-GB" sz="2000" b="0" dirty="0"/>
          </a:p>
        </p:txBody>
      </p:sp>
      <p:pic>
        <p:nvPicPr>
          <p:cNvPr id="6" name="Picture 5" descr="FG19_23_00742">
            <a:extLst>
              <a:ext uri="{FF2B5EF4-FFF2-40B4-BE49-F238E27FC236}">
                <a16:creationId xmlns:a16="http://schemas.microsoft.com/office/drawing/2014/main" id="{BD0EBFF7-8D41-EAC7-EABA-0881153AA3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26" y="479700"/>
            <a:ext cx="4283765" cy="572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FG19_25_00744">
            <a:extLst>
              <a:ext uri="{FF2B5EF4-FFF2-40B4-BE49-F238E27FC236}">
                <a16:creationId xmlns:a16="http://schemas.microsoft.com/office/drawing/2014/main" id="{9882C2A8-7C39-FEA6-7AB3-636BFB949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65" y="1197652"/>
            <a:ext cx="2006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932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209211-9C5B-554C-EF9F-D072A0C967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F1BD8B-D4EC-7EFE-BDAE-9768B2055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081F16-1FDD-861E-F43D-B60D8E30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384" y="143531"/>
            <a:ext cx="6838120" cy="1725026"/>
          </a:xfrm>
        </p:spPr>
        <p:txBody>
          <a:bodyPr/>
          <a:lstStyle/>
          <a:p>
            <a:pPr marL="0" indent="20638" eaLnBrk="1" hangingPunct="1">
              <a:lnSpc>
                <a:spcPct val="100000"/>
              </a:lnSpc>
            </a:pPr>
            <a:r>
              <a:rPr lang="cs-CZ" altLang="cs-CZ" sz="3600" dirty="0"/>
              <a:t>Transferová RNA pro valin – schematicky a t-RNA z kvasnic </a:t>
            </a:r>
            <a:r>
              <a:rPr lang="cs-CZ" altLang="cs-CZ" sz="3600" b="1" dirty="0">
                <a:cs typeface="Arial" panose="020B0604020202020204" pitchFamily="34" charset="0"/>
              </a:rPr>
              <a:t>↓</a:t>
            </a:r>
            <a:br>
              <a:rPr lang="cs-CZ" altLang="cs-CZ" sz="3600" b="1" dirty="0">
                <a:cs typeface="Arial" panose="020B0604020202020204" pitchFamily="34" charset="0"/>
              </a:rPr>
            </a:br>
            <a:br>
              <a:rPr lang="cs-CZ" altLang="cs-CZ" sz="2000" dirty="0"/>
            </a:br>
            <a:endParaRPr lang="en-GB" sz="2000" dirty="0"/>
          </a:p>
        </p:txBody>
      </p:sp>
      <p:pic>
        <p:nvPicPr>
          <p:cNvPr id="6" name="Picture 10" descr="trna">
            <a:extLst>
              <a:ext uri="{FF2B5EF4-FFF2-40B4-BE49-F238E27FC236}">
                <a16:creationId xmlns:a16="http://schemas.microsoft.com/office/drawing/2014/main" id="{70097C2D-A5D4-E053-17FE-C274615327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70" y="181527"/>
            <a:ext cx="4038635" cy="57322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MB Jena Image Library Thumb Nail: 4TRA">
            <a:extLst>
              <a:ext uri="{FF2B5EF4-FFF2-40B4-BE49-F238E27FC236}">
                <a16:creationId xmlns:a16="http://schemas.microsoft.com/office/drawing/2014/main" id="{BB3AC6A0-EEB7-7662-80B7-81ED5F318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81" y="1380617"/>
            <a:ext cx="4265958" cy="43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684E3A9-5E39-CBC1-9AA8-896A386FC172}"/>
              </a:ext>
            </a:extLst>
          </p:cNvPr>
          <p:cNvSpPr txBox="1"/>
          <p:nvPr/>
        </p:nvSpPr>
        <p:spPr>
          <a:xfrm>
            <a:off x="3088584" y="5842337"/>
            <a:ext cx="70393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http://cwx.prenhall.com/</a:t>
            </a:r>
            <a:r>
              <a:rPr kumimoji="0" lang="cs-CZ" altLang="cs-CZ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bookbind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/</a:t>
            </a:r>
            <a:r>
              <a:rPr kumimoji="0" lang="cs-CZ" altLang="cs-CZ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pubbooks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/hillchem3/</a:t>
            </a:r>
            <a:r>
              <a:rPr kumimoji="0" lang="cs-CZ" altLang="cs-CZ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medialib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/</a:t>
            </a:r>
            <a:r>
              <a:rPr kumimoji="0" lang="cs-CZ" altLang="cs-CZ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media_portfolio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/</a:t>
            </a:r>
            <a:r>
              <a:rPr kumimoji="0" lang="cs-CZ" altLang="cs-CZ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text_images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/CH23/FG23_14.JPG, http://www.imb-jena.de/cgi-bin/ImgLib.pl?CODE=4tra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48387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84513D-38CF-3FB5-982F-B3AF1A0681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5A9751-2BE9-188D-49E2-1EE24B3FED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C6E8AD-A160-C486-85EA-69741EC1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Ribosomální RNA</a:t>
            </a:r>
            <a:endParaRPr lang="en-GB" dirty="0"/>
          </a:p>
        </p:txBody>
      </p:sp>
      <p:sp>
        <p:nvSpPr>
          <p:cNvPr id="6" name="Zástupný symbol pro obsah 3">
            <a:extLst>
              <a:ext uri="{FF2B5EF4-FFF2-40B4-BE49-F238E27FC236}">
                <a16:creationId xmlns:a16="http://schemas.microsoft.com/office/drawing/2014/main" id="{A4F147EF-C9C7-DAC1-2D15-2226305FC43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81577" y="1354345"/>
            <a:ext cx="10752138" cy="14087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cs-CZ" altLang="cs-CZ" sz="2000" dirty="0"/>
              <a:t>Následující obrázek byl publikován v:</a:t>
            </a:r>
            <a:br>
              <a:rPr lang="cs-CZ" altLang="cs-CZ" sz="2000" dirty="0"/>
            </a:br>
            <a:r>
              <a:rPr lang="cs-CZ" altLang="cs-CZ" sz="2000" dirty="0"/>
              <a:t>Science 11 </a:t>
            </a:r>
            <a:r>
              <a:rPr lang="cs-CZ" altLang="cs-CZ" sz="2000" dirty="0" err="1"/>
              <a:t>February</a:t>
            </a:r>
            <a:r>
              <a:rPr lang="cs-CZ" altLang="cs-CZ" sz="2000" dirty="0"/>
              <a:t> 2011: Vol. 331 no. 6018 pp. 730-736 </a:t>
            </a:r>
            <a:br>
              <a:rPr lang="cs-CZ" altLang="cs-CZ" sz="2000" dirty="0"/>
            </a:br>
            <a:r>
              <a:rPr lang="cs-CZ" altLang="cs-CZ" sz="2000" b="1" dirty="0" err="1"/>
              <a:t>Crystal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Structure</a:t>
            </a:r>
            <a:r>
              <a:rPr lang="cs-CZ" altLang="cs-CZ" sz="2000" b="1" dirty="0"/>
              <a:t> of </a:t>
            </a:r>
            <a:r>
              <a:rPr lang="cs-CZ" altLang="cs-CZ" sz="2000" b="1" dirty="0" err="1"/>
              <a:t>the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Eukaryotic</a:t>
            </a:r>
            <a:r>
              <a:rPr lang="cs-CZ" altLang="cs-CZ" sz="2000" b="1" dirty="0"/>
              <a:t> 40</a:t>
            </a:r>
            <a:r>
              <a:rPr lang="cs-CZ" altLang="cs-CZ" sz="2000" b="1" i="1" dirty="0"/>
              <a:t>S</a:t>
            </a:r>
            <a:r>
              <a:rPr lang="cs-CZ" altLang="cs-CZ" sz="2000" b="1" dirty="0"/>
              <a:t> </a:t>
            </a:r>
            <a:r>
              <a:rPr lang="cs-CZ" altLang="cs-CZ" sz="2000" b="1" dirty="0" err="1"/>
              <a:t>Ribosomal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Subunit</a:t>
            </a:r>
            <a:r>
              <a:rPr lang="cs-CZ" altLang="cs-CZ" sz="2000" b="1" dirty="0"/>
              <a:t> in </a:t>
            </a:r>
            <a:r>
              <a:rPr lang="cs-CZ" altLang="cs-CZ" sz="2000" b="1" dirty="0" err="1"/>
              <a:t>Complex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with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Initiation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Factor</a:t>
            </a:r>
            <a:r>
              <a:rPr lang="cs-CZ" altLang="cs-CZ" sz="2000" b="1" dirty="0"/>
              <a:t> 1 (</a:t>
            </a:r>
            <a:r>
              <a:rPr lang="cs-CZ" altLang="cs-CZ" sz="2000" dirty="0">
                <a:solidFill>
                  <a:schemeClr val="tx2"/>
                </a:solidFill>
              </a:rPr>
              <a:t>Julius </a:t>
            </a:r>
            <a:r>
              <a:rPr lang="cs-CZ" altLang="cs-CZ" sz="2000" dirty="0" err="1">
                <a:solidFill>
                  <a:schemeClr val="tx2"/>
                </a:solidFill>
              </a:rPr>
              <a:t>Rabl</a:t>
            </a:r>
            <a:r>
              <a:rPr lang="cs-CZ" altLang="cs-CZ" sz="2000" dirty="0">
                <a:solidFill>
                  <a:schemeClr val="tx2"/>
                </a:solidFill>
              </a:rPr>
              <a:t>, Marc </a:t>
            </a:r>
            <a:r>
              <a:rPr lang="cs-CZ" altLang="cs-CZ" sz="2000" dirty="0" err="1">
                <a:solidFill>
                  <a:schemeClr val="tx2"/>
                </a:solidFill>
              </a:rPr>
              <a:t>Leibundgut</a:t>
            </a:r>
            <a:r>
              <a:rPr lang="cs-CZ" altLang="cs-CZ" sz="2000" dirty="0">
                <a:solidFill>
                  <a:schemeClr val="tx2"/>
                </a:solidFill>
              </a:rPr>
              <a:t>, Sandro F. </a:t>
            </a:r>
            <a:r>
              <a:rPr lang="cs-CZ" altLang="cs-CZ" sz="2000" dirty="0" err="1">
                <a:solidFill>
                  <a:schemeClr val="tx2"/>
                </a:solidFill>
              </a:rPr>
              <a:t>Ataide</a:t>
            </a:r>
            <a:r>
              <a:rPr lang="cs-CZ" altLang="cs-CZ" sz="2000" dirty="0">
                <a:solidFill>
                  <a:schemeClr val="tx2"/>
                </a:solidFill>
              </a:rPr>
              <a:t>, Andrea Haag, Nenad </a:t>
            </a:r>
            <a:r>
              <a:rPr lang="cs-CZ" altLang="cs-CZ" sz="2000" dirty="0" err="1">
                <a:solidFill>
                  <a:schemeClr val="tx2"/>
                </a:solidFill>
              </a:rPr>
              <a:t>Ban</a:t>
            </a:r>
            <a:r>
              <a:rPr lang="cs-CZ" altLang="cs-CZ" sz="2000" dirty="0">
                <a:solidFill>
                  <a:schemeClr val="tx2"/>
                </a:solidFill>
              </a:rPr>
              <a:t>)</a:t>
            </a:r>
          </a:p>
          <a:p>
            <a:endParaRPr lang="cs-CZ" alt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E86BFF6-2A5D-E4D6-FAFC-7058683D4987}"/>
              </a:ext>
            </a:extLst>
          </p:cNvPr>
          <p:cNvSpPr txBox="1"/>
          <p:nvPr/>
        </p:nvSpPr>
        <p:spPr>
          <a:xfrm>
            <a:off x="775252" y="2702753"/>
            <a:ext cx="103168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cs-CZ" altLang="cs-CZ" sz="1800" dirty="0"/>
              <a:t>Popis pro případné zájemce:</a:t>
            </a:r>
          </a:p>
          <a:p>
            <a:pPr>
              <a:buFontTx/>
              <a:buNone/>
            </a:pPr>
            <a:r>
              <a:rPr lang="en-US" altLang="cs-CZ" sz="1800" dirty="0"/>
              <a:t>Architecture of the 40</a:t>
            </a:r>
            <a:r>
              <a:rPr lang="en-US" altLang="cs-CZ" sz="1800" i="1" dirty="0"/>
              <a:t>S</a:t>
            </a:r>
            <a:r>
              <a:rPr lang="en-US" altLang="cs-CZ" sz="1800" dirty="0"/>
              <a:t>. (</a:t>
            </a:r>
            <a:r>
              <a:rPr lang="en-US" altLang="cs-CZ" sz="1800" b="1" dirty="0"/>
              <a:t>A</a:t>
            </a:r>
            <a:r>
              <a:rPr lang="en-US" altLang="cs-CZ" sz="1800" dirty="0"/>
              <a:t>) Front and back views of the tertiary structure of the 40</a:t>
            </a:r>
            <a:r>
              <a:rPr lang="en-US" altLang="cs-CZ" sz="1800" i="1" dirty="0"/>
              <a:t>S</a:t>
            </a:r>
            <a:r>
              <a:rPr lang="en-US" altLang="cs-CZ" sz="1800" dirty="0"/>
              <a:t> showing the 18</a:t>
            </a:r>
            <a:r>
              <a:rPr lang="en-US" altLang="cs-CZ" sz="1800" i="1" dirty="0"/>
              <a:t>S</a:t>
            </a:r>
            <a:r>
              <a:rPr lang="en-US" altLang="cs-CZ" sz="1800" dirty="0"/>
              <a:t> rRNA as spheres and colored according to each domain (5′ domain, red; central domain, green; 3′ major domain, yellow; 3′ minor domain, blue; ESs, magenta), and the proteins as gray cartoons (abbreviations: H, head; Be, beak; N, neck; P, platform; </a:t>
            </a:r>
            <a:r>
              <a:rPr lang="en-US" altLang="cs-CZ" sz="1800" dirty="0" err="1"/>
              <a:t>Sh</a:t>
            </a:r>
            <a:r>
              <a:rPr lang="en-US" altLang="cs-CZ" sz="1800" dirty="0"/>
              <a:t>, shoulder; Bo, body; RF, right foot; LF, left foot). (</a:t>
            </a:r>
            <a:r>
              <a:rPr lang="en-US" altLang="cs-CZ" sz="1800" b="1" dirty="0"/>
              <a:t>B</a:t>
            </a:r>
            <a:r>
              <a:rPr lang="en-US" altLang="cs-CZ" sz="1800" dirty="0"/>
              <a:t>) Secondary structure diagram of the </a:t>
            </a:r>
            <a:r>
              <a:rPr lang="en-US" altLang="cs-CZ" sz="1800" i="1" dirty="0"/>
              <a:t>T</a:t>
            </a:r>
            <a:r>
              <a:rPr lang="cs-CZ" altLang="cs-CZ" sz="1800" i="1" dirty="0" err="1"/>
              <a:t>etrahymena</a:t>
            </a:r>
            <a:r>
              <a:rPr lang="en-US" altLang="cs-CZ" sz="1800" i="1" dirty="0"/>
              <a:t> </a:t>
            </a:r>
            <a:r>
              <a:rPr lang="en-US" altLang="cs-CZ" sz="1800" i="1" dirty="0" err="1"/>
              <a:t>thermophila</a:t>
            </a:r>
            <a:r>
              <a:rPr lang="en-US" altLang="cs-CZ" sz="1800" dirty="0"/>
              <a:t> </a:t>
            </a:r>
            <a:r>
              <a:rPr lang="cs-CZ" altLang="cs-CZ" sz="1800" dirty="0"/>
              <a:t>(a </a:t>
            </a:r>
            <a:r>
              <a:rPr lang="cs-CZ" altLang="cs-CZ" sz="1800" dirty="0" err="1"/>
              <a:t>protist</a:t>
            </a:r>
            <a:r>
              <a:rPr lang="cs-CZ" altLang="cs-CZ" sz="1800" dirty="0"/>
              <a:t>)</a:t>
            </a:r>
            <a:r>
              <a:rPr lang="en-US" altLang="cs-CZ" sz="1800" dirty="0"/>
              <a:t>18</a:t>
            </a:r>
            <a:r>
              <a:rPr lang="en-US" altLang="cs-CZ" sz="1800" i="1" dirty="0"/>
              <a:t>S</a:t>
            </a:r>
            <a:r>
              <a:rPr lang="en-US" altLang="cs-CZ" sz="1800" dirty="0"/>
              <a:t> RNA </a:t>
            </a:r>
            <a:r>
              <a:rPr lang="cs-CZ" altLang="cs-CZ" sz="1800" dirty="0"/>
              <a:t>…</a:t>
            </a:r>
            <a:r>
              <a:rPr lang="en-US" altLang="cs-CZ" sz="1800" dirty="0"/>
              <a:t>showing the rRNA domains and the locations of the ESs. (</a:t>
            </a:r>
            <a:r>
              <a:rPr lang="en-US" altLang="cs-CZ" sz="1800" b="1" dirty="0"/>
              <a:t>C</a:t>
            </a:r>
            <a:r>
              <a:rPr lang="en-US" altLang="cs-CZ" sz="1800" dirty="0"/>
              <a:t>) Ribosomal proteins of the 40</a:t>
            </a:r>
            <a:r>
              <a:rPr lang="en-US" altLang="cs-CZ" sz="1800" i="1" dirty="0"/>
              <a:t>S</a:t>
            </a:r>
            <a:r>
              <a:rPr lang="en-US" altLang="cs-CZ" sz="1800" dirty="0"/>
              <a:t> are shown as cartoons in individual colors; rRNA is shown as gray surface. The 40</a:t>
            </a:r>
            <a:r>
              <a:rPr lang="en-US" altLang="cs-CZ" sz="1800" i="1" dirty="0"/>
              <a:t>S</a:t>
            </a:r>
            <a:r>
              <a:rPr lang="en-US" altLang="cs-CZ" sz="1800" dirty="0"/>
              <a:t> is shown as in (A). (</a:t>
            </a:r>
            <a:r>
              <a:rPr lang="en-US" altLang="cs-CZ" sz="1800" b="1" dirty="0"/>
              <a:t>D</a:t>
            </a:r>
            <a:r>
              <a:rPr lang="en-US" altLang="cs-CZ" sz="1800" dirty="0"/>
              <a:t>) View of the quaternary interactions between ES6 and ES3 at the back of the 40</a:t>
            </a:r>
            <a:r>
              <a:rPr lang="en-US" altLang="cs-CZ" sz="1800" i="1" dirty="0"/>
              <a:t>S</a:t>
            </a:r>
            <a:r>
              <a:rPr lang="en-US" altLang="cs-CZ" sz="1800" dirty="0"/>
              <a:t>. The RNA is displayed as a cartoon with the proteins omitted for clarity. ES6 helices are colored in a gradient from light to dark magenta and labeled from A to E</a:t>
            </a:r>
            <a:r>
              <a:rPr lang="cs-CZ" altLang="cs-CZ" sz="1800" dirty="0"/>
              <a:t>..</a:t>
            </a:r>
            <a:r>
              <a:rPr lang="en-US" altLang="cs-CZ" sz="1800" dirty="0"/>
              <a:t>. ES3 is highlighted in pink, and the rest of the 18</a:t>
            </a:r>
            <a:r>
              <a:rPr lang="en-US" altLang="cs-CZ" sz="1800" i="1" dirty="0"/>
              <a:t>S</a:t>
            </a:r>
            <a:r>
              <a:rPr lang="en-US" altLang="cs-CZ" sz="1800" dirty="0"/>
              <a:t> rRNA is colored in gray. (</a:t>
            </a:r>
            <a:r>
              <a:rPr lang="en-US" altLang="cs-CZ" sz="1800" b="1" dirty="0"/>
              <a:t>E</a:t>
            </a:r>
            <a:r>
              <a:rPr lang="en-US" altLang="cs-CZ" sz="1800" dirty="0"/>
              <a:t>) The position of helix h16 in bacterial 30</a:t>
            </a:r>
            <a:r>
              <a:rPr lang="en-US" altLang="cs-CZ" sz="1800" i="1" dirty="0"/>
              <a:t>S</a:t>
            </a:r>
            <a:r>
              <a:rPr lang="en-US" altLang="cs-CZ" sz="1800" dirty="0"/>
              <a:t> [left</a:t>
            </a:r>
            <a:r>
              <a:rPr lang="cs-CZ" altLang="cs-CZ" sz="1800" dirty="0"/>
              <a:t>…</a:t>
            </a:r>
            <a:r>
              <a:rPr lang="en-US" altLang="cs-CZ" sz="1800" dirty="0"/>
              <a:t>] and in 40</a:t>
            </a:r>
            <a:r>
              <a:rPr lang="en-US" altLang="cs-CZ" sz="1800" i="1" dirty="0"/>
              <a:t>S</a:t>
            </a:r>
            <a:r>
              <a:rPr lang="en-US" altLang="cs-CZ" sz="1800" dirty="0"/>
              <a:t>.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486761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C82429-0E2D-3A30-1122-47627F9905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1976A0-C09D-C61C-3577-4C482B1A4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6" name="Picture 5" descr="http://www.sciencemag.org/content/331/6018/730/F1.large.jpg">
            <a:extLst>
              <a:ext uri="{FF2B5EF4-FFF2-40B4-BE49-F238E27FC236}">
                <a16:creationId xmlns:a16="http://schemas.microsoft.com/office/drawing/2014/main" id="{31F01096-F73F-7A27-E284-BCDE50CA6E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17" y="186010"/>
            <a:ext cx="8488017" cy="646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821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F5AACF-BA9A-460A-CA6C-1A6FDD4EA8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BF4720-0859-439D-5B0D-B24CA86AA3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FCAA333-256D-570D-2C06-141F14972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MikroRNA </a:t>
            </a:r>
            <a:r>
              <a:rPr lang="cs-CZ" altLang="cs-CZ" sz="2000" dirty="0"/>
              <a:t>(dle wikipedie)</a:t>
            </a:r>
            <a:endParaRPr lang="en-GB" sz="2000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FDDAC3D-0D73-36FD-E28E-727B0D31D1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725" y="1692275"/>
            <a:ext cx="6982101" cy="2571612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cs-CZ" altLang="cs-CZ" sz="2400" dirty="0"/>
              <a:t>Též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miRNA</a:t>
            </a:r>
            <a:r>
              <a:rPr lang="cs-CZ" altLang="cs-CZ" sz="2400" dirty="0"/>
              <a:t> neboli </a:t>
            </a:r>
            <a:r>
              <a:rPr lang="cs-CZ" altLang="cs-CZ" sz="2400" b="1" dirty="0" err="1"/>
              <a:t>microRNA</a:t>
            </a:r>
            <a:r>
              <a:rPr lang="cs-CZ" altLang="cs-CZ" sz="2400" dirty="0"/>
              <a:t> jsou jednovláknové řetězce nekódující RNA o délce 21-23 nukleotidů, které se podílejí na regulaci genové exprese. </a:t>
            </a:r>
            <a:r>
              <a:rPr lang="cs-CZ" altLang="cs-CZ" sz="2400" dirty="0" err="1"/>
              <a:t>miRNA</a:t>
            </a:r>
            <a:r>
              <a:rPr lang="cs-CZ" altLang="cs-CZ" sz="2400" dirty="0"/>
              <a:t> vznikají transkripcí z </a:t>
            </a:r>
            <a:r>
              <a:rPr lang="cs-CZ" altLang="cs-CZ" sz="2400" dirty="0" err="1"/>
              <a:t>genův</a:t>
            </a:r>
            <a:r>
              <a:rPr lang="cs-CZ" altLang="cs-CZ" sz="2400" dirty="0"/>
              <a:t> DNA, ale následně nedochází k jejich translaci v protein. </a:t>
            </a:r>
          </a:p>
        </p:txBody>
      </p:sp>
      <p:sp>
        <p:nvSpPr>
          <p:cNvPr id="7" name="Obdélník 3">
            <a:extLst>
              <a:ext uri="{FF2B5EF4-FFF2-40B4-BE49-F238E27FC236}">
                <a16:creationId xmlns:a16="http://schemas.microsoft.com/office/drawing/2014/main" id="{DA96103D-D699-D9C8-8A94-DFD19B44F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119" y="4354789"/>
            <a:ext cx="7715871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dirty="0">
                <a:solidFill>
                  <a:srgbClr val="222222"/>
                </a:solidFill>
              </a:rPr>
              <a:t>Po úpravách nukleázami </a:t>
            </a:r>
            <a:r>
              <a:rPr lang="cs-CZ" altLang="cs-CZ" sz="1600" dirty="0" err="1">
                <a:solidFill>
                  <a:srgbClr val="222222"/>
                </a:solidFill>
              </a:rPr>
              <a:t>Drosha</a:t>
            </a:r>
            <a:r>
              <a:rPr lang="cs-CZ" altLang="cs-CZ" sz="1600" dirty="0">
                <a:solidFill>
                  <a:srgbClr val="222222"/>
                </a:solidFill>
              </a:rPr>
              <a:t> a </a:t>
            </a:r>
            <a:r>
              <a:rPr lang="cs-CZ" altLang="cs-CZ" sz="1600" dirty="0" err="1">
                <a:solidFill>
                  <a:srgbClr val="222222"/>
                </a:solidFill>
              </a:rPr>
              <a:t>Pasha</a:t>
            </a:r>
            <a:r>
              <a:rPr lang="cs-CZ" altLang="cs-CZ" sz="1600" dirty="0">
                <a:solidFill>
                  <a:srgbClr val="222222"/>
                </a:solidFill>
              </a:rPr>
              <a:t> </a:t>
            </a:r>
            <a:r>
              <a:rPr lang="cs-CZ" altLang="cs-CZ" sz="1600" dirty="0" err="1">
                <a:solidFill>
                  <a:srgbClr val="222222"/>
                </a:solidFill>
              </a:rPr>
              <a:t>pre-miRNA</a:t>
            </a:r>
            <a:r>
              <a:rPr lang="cs-CZ" altLang="cs-CZ" sz="1600" dirty="0">
                <a:solidFill>
                  <a:srgbClr val="222222"/>
                </a:solidFill>
              </a:rPr>
              <a:t> vstupuje do cytoplazmy, kde interaguje s endonukleázou jménem </a:t>
            </a:r>
            <a:r>
              <a:rPr lang="cs-CZ" altLang="cs-CZ" sz="1600" dirty="0">
                <a:solidFill>
                  <a:srgbClr val="0B0080"/>
                </a:solidFill>
              </a:rPr>
              <a:t>Dicer</a:t>
            </a:r>
            <a:r>
              <a:rPr lang="cs-CZ" altLang="cs-CZ" sz="1600" dirty="0">
                <a:solidFill>
                  <a:srgbClr val="222222"/>
                </a:solidFill>
              </a:rPr>
              <a:t> za vzniku </a:t>
            </a:r>
            <a:r>
              <a:rPr lang="cs-CZ" altLang="cs-CZ" sz="1600" dirty="0" err="1">
                <a:solidFill>
                  <a:srgbClr val="222222"/>
                </a:solidFill>
              </a:rPr>
              <a:t>miRNA</a:t>
            </a:r>
            <a:r>
              <a:rPr lang="cs-CZ" altLang="cs-CZ" sz="1600" dirty="0">
                <a:solidFill>
                  <a:srgbClr val="222222"/>
                </a:solidFill>
              </a:rPr>
              <a:t>, jenž se váže do komplexu </a:t>
            </a:r>
            <a:r>
              <a:rPr lang="cs-CZ" altLang="cs-CZ" sz="1600" dirty="0">
                <a:solidFill>
                  <a:srgbClr val="0B0080"/>
                </a:solidFill>
              </a:rPr>
              <a:t>RISC</a:t>
            </a:r>
            <a:r>
              <a:rPr lang="cs-CZ" altLang="cs-CZ" sz="1600" dirty="0">
                <a:solidFill>
                  <a:srgbClr val="222222"/>
                </a:solidFill>
              </a:rPr>
              <a:t> (RNA-</a:t>
            </a:r>
            <a:r>
              <a:rPr lang="cs-CZ" altLang="cs-CZ" sz="1600" dirty="0" err="1">
                <a:solidFill>
                  <a:srgbClr val="222222"/>
                </a:solidFill>
              </a:rPr>
              <a:t>induced</a:t>
            </a:r>
            <a:r>
              <a:rPr lang="cs-CZ" altLang="cs-CZ" sz="1600" dirty="0">
                <a:solidFill>
                  <a:srgbClr val="222222"/>
                </a:solidFill>
              </a:rPr>
              <a:t> </a:t>
            </a:r>
            <a:r>
              <a:rPr lang="cs-CZ" altLang="cs-CZ" sz="1600" dirty="0" err="1">
                <a:solidFill>
                  <a:srgbClr val="222222"/>
                </a:solidFill>
              </a:rPr>
              <a:t>silencing</a:t>
            </a:r>
            <a:r>
              <a:rPr lang="cs-CZ" altLang="cs-CZ" sz="1600" dirty="0">
                <a:solidFill>
                  <a:srgbClr val="222222"/>
                </a:solidFill>
              </a:rPr>
              <a:t> </a:t>
            </a:r>
            <a:r>
              <a:rPr lang="cs-CZ" altLang="cs-CZ" sz="1600" dirty="0" err="1">
                <a:solidFill>
                  <a:srgbClr val="222222"/>
                </a:solidFill>
              </a:rPr>
              <a:t>complex</a:t>
            </a:r>
            <a:r>
              <a:rPr lang="cs-CZ" altLang="cs-CZ" sz="1600" dirty="0">
                <a:solidFill>
                  <a:srgbClr val="222222"/>
                </a:solidFill>
              </a:rPr>
              <a:t>).</a:t>
            </a:r>
            <a:r>
              <a:rPr lang="cs-CZ" altLang="cs-CZ" sz="1600" baseline="30000" dirty="0">
                <a:solidFill>
                  <a:srgbClr val="0B0080"/>
                </a:solidFill>
              </a:rPr>
              <a:t> </a:t>
            </a:r>
            <a:r>
              <a:rPr lang="cs-CZ" altLang="cs-CZ" sz="1600" dirty="0">
                <a:solidFill>
                  <a:srgbClr val="222222"/>
                </a:solidFill>
              </a:rPr>
              <a:t>Právě RISC je schopen utlumovat expresi genů, jev známý jako </a:t>
            </a:r>
            <a:r>
              <a:rPr lang="cs-CZ" altLang="cs-CZ" sz="1600" dirty="0">
                <a:solidFill>
                  <a:srgbClr val="0B0080"/>
                </a:solidFill>
              </a:rPr>
              <a:t>RNA interference</a:t>
            </a:r>
            <a:r>
              <a:rPr lang="cs-CZ" altLang="cs-CZ" sz="1600" dirty="0">
                <a:solidFill>
                  <a:srgbClr val="222222"/>
                </a:solidFill>
              </a:rPr>
              <a:t>. </a:t>
            </a:r>
            <a:endParaRPr lang="cs-CZ" altLang="cs-CZ" sz="1600" dirty="0"/>
          </a:p>
        </p:txBody>
      </p:sp>
      <p:pic>
        <p:nvPicPr>
          <p:cNvPr id="8" name="Picture 2" descr="https://upload.wikimedia.org/wikipedia/commons/thumb/c/c4/MiRNA_processing.svg/250px-MiRNA_processing.svg.png">
            <a:extLst>
              <a:ext uri="{FF2B5EF4-FFF2-40B4-BE49-F238E27FC236}">
                <a16:creationId xmlns:a16="http://schemas.microsoft.com/office/drawing/2014/main" id="{F917963B-81F6-84C1-0711-51049696F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6" y="82235"/>
            <a:ext cx="3211927" cy="57329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597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E0A5B8-40B6-FA67-4DF9-D392BF9130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94AADF-4B06-C896-ACFC-69D6066711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03F520-9A77-5946-07FC-46CAE5DC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060" y="769696"/>
            <a:ext cx="10396331" cy="451576"/>
          </a:xfrm>
        </p:spPr>
        <p:txBody>
          <a:bodyPr/>
          <a:lstStyle/>
          <a:p>
            <a:r>
              <a:rPr lang="cs-CZ" altLang="cs-CZ" sz="3600" dirty="0"/>
              <a:t>Konformační změny a denaturace biopolymerů</a:t>
            </a:r>
            <a:endParaRPr lang="en-GB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0763FA0-8817-18B4-F2A1-50D37C3D43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58655" y="1791666"/>
            <a:ext cx="10271953" cy="4140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Změny sekundární, terciární a kvartérní struktury biopolymerů označujeme jako </a:t>
            </a:r>
            <a:r>
              <a:rPr lang="cs-CZ" altLang="cs-CZ" b="1" dirty="0"/>
              <a:t>konformační změny</a:t>
            </a:r>
            <a:r>
              <a:rPr lang="cs-CZ" altLang="cs-CZ" dirty="0"/>
              <a:t>.</a:t>
            </a:r>
          </a:p>
          <a:p>
            <a:pPr eaLnBrk="1" hangingPunct="1"/>
            <a:r>
              <a:rPr lang="cs-CZ" altLang="cs-CZ" dirty="0"/>
              <a:t>Mohou být jak reverzibilní tak ireverzibilní.</a:t>
            </a:r>
          </a:p>
          <a:p>
            <a:pPr eaLnBrk="1" hangingPunct="1"/>
            <a:r>
              <a:rPr lang="cs-CZ" altLang="cs-CZ" b="1" dirty="0"/>
              <a:t>nativní </a:t>
            </a:r>
            <a:r>
              <a:rPr lang="cs-CZ" altLang="cs-CZ" dirty="0"/>
              <a:t>stav biopolymeru = </a:t>
            </a:r>
            <a:r>
              <a:rPr lang="cs-CZ" altLang="cs-CZ" b="1" dirty="0"/>
              <a:t>funkční </a:t>
            </a:r>
            <a:r>
              <a:rPr lang="cs-CZ" altLang="cs-CZ" dirty="0"/>
              <a:t>stav biopolymeru. Jinak se biopolymer nachází v </a:t>
            </a:r>
            <a:r>
              <a:rPr lang="cs-CZ" altLang="cs-CZ" b="1" dirty="0"/>
              <a:t>denaturovaném</a:t>
            </a:r>
            <a:r>
              <a:rPr lang="cs-CZ" altLang="cs-CZ" dirty="0"/>
              <a:t> stavu.</a:t>
            </a:r>
          </a:p>
        </p:txBody>
      </p:sp>
    </p:spTree>
    <p:extLst>
      <p:ext uri="{BB962C8B-B14F-4D97-AF65-F5344CB8AC3E}">
        <p14:creationId xmlns:p14="http://schemas.microsoft.com/office/powerpoint/2010/main" val="3708701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5B2882-1802-4683-1EE2-DABFF565BC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33205A-B640-C4DA-5EDC-F242EC76E5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FB73655-C8B1-CFEA-4927-A995CCBF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dirty="0"/>
              <a:t>Denatura</a:t>
            </a:r>
            <a:r>
              <a:rPr lang="cs-CZ" altLang="cs-CZ" sz="4000" dirty="0"/>
              <a:t>ční faktory</a:t>
            </a:r>
            <a:endParaRPr lang="en-GB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1E2C770-588F-005C-4B52-85955BB114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724" y="1321904"/>
            <a:ext cx="10957753" cy="451057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Fyzikální: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Zvýšená teplota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Ionizující záření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Ultrazvuk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…..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Chemické: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Změny pH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Změny v koncentraci elektrolytů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Těžké kovy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Denaturační činidla rozrušující vodíkové vazby - močovina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…..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Kombinace těchto faktorů: ionizující záření nebo ultrazvuk působí přímo a/nebo nepřímo (chemicky prostřednictvím volných radikálů)</a:t>
            </a:r>
          </a:p>
        </p:txBody>
      </p:sp>
    </p:spTree>
    <p:extLst>
      <p:ext uri="{BB962C8B-B14F-4D97-AF65-F5344CB8AC3E}">
        <p14:creationId xmlns:p14="http://schemas.microsoft.com/office/powerpoint/2010/main" val="330272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5EE4D1-366F-B1FE-BA21-2BB069DF48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4B0665-4B63-C3EE-765F-C36EB7B591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85DFC5-B536-698C-889D-B26CB7757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Voda</a:t>
            </a:r>
            <a:endParaRPr lang="en-GB" dirty="0"/>
          </a:p>
        </p:txBody>
      </p:sp>
      <p:pic>
        <p:nvPicPr>
          <p:cNvPr id="6" name="Picture 4" descr="o3_3">
            <a:extLst>
              <a:ext uri="{FF2B5EF4-FFF2-40B4-BE49-F238E27FC236}">
                <a16:creationId xmlns:a16="http://schemas.microsoft.com/office/drawing/2014/main" id="{D107CA6B-08AE-3238-D4E3-D6D1F6305E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436" y="869921"/>
            <a:ext cx="5326494" cy="38957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F7F310DA-994A-C50B-3D71-3963AA2C0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090" y="4926648"/>
            <a:ext cx="91655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schemeClr val="tx1"/>
                </a:solidFill>
              </a:rPr>
              <a:t>Molekuly vody jsou silně polární</a:t>
            </a:r>
            <a:r>
              <a:rPr lang="en-GB" altLang="cs-CZ" dirty="0">
                <a:solidFill>
                  <a:schemeClr val="tx1"/>
                </a:solidFill>
              </a:rPr>
              <a:t>. </a:t>
            </a:r>
            <a:r>
              <a:rPr lang="cs-CZ" altLang="cs-CZ" dirty="0">
                <a:solidFill>
                  <a:schemeClr val="tx1"/>
                </a:solidFill>
              </a:rPr>
              <a:t>Mezi kyslíkem a vodíkem sousedních molekul navíc vznikají </a:t>
            </a:r>
            <a:r>
              <a:rPr lang="cs-CZ" altLang="cs-CZ" b="1" dirty="0">
                <a:solidFill>
                  <a:schemeClr val="tx1"/>
                </a:solidFill>
              </a:rPr>
              <a:t>vodíkové vazby</a:t>
            </a:r>
            <a:r>
              <a:rPr lang="en-GB" altLang="cs-CZ" dirty="0">
                <a:solidFill>
                  <a:schemeClr val="tx1"/>
                </a:solidFill>
              </a:rPr>
              <a:t>. </a:t>
            </a:r>
            <a:r>
              <a:rPr lang="cs-CZ" altLang="cs-CZ" dirty="0">
                <a:solidFill>
                  <a:schemeClr val="tx1"/>
                </a:solidFill>
              </a:rPr>
              <a:t> Spojují molekuly vody do shluků - klastrů</a:t>
            </a:r>
            <a:r>
              <a:rPr lang="en-GB" altLang="cs-CZ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519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5">
            <a:extLst>
              <a:ext uri="{FF2B5EF4-FFF2-40B4-BE49-F238E27FC236}">
                <a16:creationId xmlns:a16="http://schemas.microsoft.com/office/drawing/2014/main" id="{85D1970F-CBCE-437D-9F77-C960CFA5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20D5FB-0EE3-480D-A37F-E9F7E7A0DB2E}" type="slidenum">
              <a:rPr lang="cs-CZ" altLang="cs-CZ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49364D46-F213-47E8-ABD5-E2C43924C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836614"/>
            <a:ext cx="81359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>
                <a:solidFill>
                  <a:schemeClr val="tx2"/>
                </a:solidFill>
              </a:rPr>
              <a:t>Autor: </a:t>
            </a:r>
            <a:br>
              <a:rPr lang="cs-CZ" altLang="cs-CZ" sz="2800" dirty="0">
                <a:solidFill>
                  <a:srgbClr val="FFFFCC"/>
                </a:solidFill>
              </a:rPr>
            </a:br>
            <a:r>
              <a:rPr lang="cs-CZ" altLang="cs-CZ" sz="2800" b="1" dirty="0"/>
              <a:t>Vojtěch Mornstein</a:t>
            </a:r>
            <a:br>
              <a:rPr lang="cs-CZ" altLang="cs-CZ" sz="2800" dirty="0">
                <a:solidFill>
                  <a:srgbClr val="FFFFCC"/>
                </a:solidFill>
              </a:rPr>
            </a:br>
            <a:br>
              <a:rPr lang="cs-CZ" altLang="cs-CZ" sz="2800" dirty="0">
                <a:solidFill>
                  <a:srgbClr val="FFFFCC"/>
                </a:solidFill>
              </a:rPr>
            </a:br>
            <a:r>
              <a:rPr lang="cs-CZ" altLang="cs-CZ" sz="2800" dirty="0">
                <a:solidFill>
                  <a:schemeClr val="tx2"/>
                </a:solidFill>
              </a:rPr>
              <a:t>Obsahová spolupráce: </a:t>
            </a:r>
            <a:br>
              <a:rPr lang="cs-CZ" altLang="cs-CZ" sz="2800" dirty="0">
                <a:solidFill>
                  <a:srgbClr val="FFFFCC"/>
                </a:solidFill>
              </a:rPr>
            </a:br>
            <a:r>
              <a:rPr lang="cs-CZ" altLang="cs-CZ" sz="2800" b="1" dirty="0"/>
              <a:t>C.J. Caruana, I. Hrazdira</a:t>
            </a:r>
            <a:br>
              <a:rPr lang="cs-CZ" altLang="cs-CZ" sz="2800" dirty="0">
                <a:solidFill>
                  <a:srgbClr val="FFFFCC"/>
                </a:solidFill>
              </a:rPr>
            </a:br>
            <a:br>
              <a:rPr lang="cs-CZ" altLang="cs-CZ" sz="2800" dirty="0">
                <a:solidFill>
                  <a:srgbClr val="FFFFCC"/>
                </a:solidFill>
              </a:rPr>
            </a:br>
            <a:br>
              <a:rPr lang="cs-CZ" altLang="cs-CZ" sz="2800" dirty="0">
                <a:solidFill>
                  <a:srgbClr val="FFFFCC"/>
                </a:solidFill>
              </a:rPr>
            </a:br>
            <a:r>
              <a:rPr lang="cs-CZ" altLang="cs-CZ" sz="2800" dirty="0">
                <a:solidFill>
                  <a:schemeClr val="tx2"/>
                </a:solidFill>
              </a:rPr>
              <a:t>Poslední revize</a:t>
            </a:r>
            <a:r>
              <a:rPr lang="cs-CZ" altLang="cs-CZ" sz="2800" dirty="0"/>
              <a:t>: září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09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097202-9DBD-E9C9-1E7E-59D1FF02DE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8154F3-DC08-96C7-6A0E-116CAD0E7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34C846-7694-143B-033E-4259F9A3D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>
                <a:solidFill>
                  <a:srgbClr val="0000DC"/>
                </a:solidFill>
              </a:rPr>
              <a:t>Vodíková vazba mezi molekulami vody</a:t>
            </a:r>
            <a:endParaRPr lang="en-GB" dirty="0">
              <a:solidFill>
                <a:srgbClr val="0000DC"/>
              </a:solidFill>
            </a:endParaRPr>
          </a:p>
        </p:txBody>
      </p:sp>
      <p:pic>
        <p:nvPicPr>
          <p:cNvPr id="6" name="Picture 5" descr="FG11_20ab">
            <a:extLst>
              <a:ext uri="{FF2B5EF4-FFF2-40B4-BE49-F238E27FC236}">
                <a16:creationId xmlns:a16="http://schemas.microsoft.com/office/drawing/2014/main" id="{E0E7E535-FBE9-288F-E9A2-402016910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4751388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FG11_21">
            <a:extLst>
              <a:ext uri="{FF2B5EF4-FFF2-40B4-BE49-F238E27FC236}">
                <a16:creationId xmlns:a16="http://schemas.microsoft.com/office/drawing/2014/main" id="{26BB3578-F173-7F44-E70C-65CBA5C3135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68" y="3342888"/>
            <a:ext cx="5689600" cy="2468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4A906AE-A7B2-C4FB-029A-8FF5993E0E00}"/>
              </a:ext>
            </a:extLst>
          </p:cNvPr>
          <p:cNvSpPr txBox="1"/>
          <p:nvPr/>
        </p:nvSpPr>
        <p:spPr>
          <a:xfrm>
            <a:off x="5953760" y="1625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Kapalná voda</a:t>
            </a:r>
            <a:endParaRPr lang="en-GB" sz="2800" dirty="0" err="1"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FB368F7-D44A-0046-A50D-08C7612829EA}"/>
              </a:ext>
            </a:extLst>
          </p:cNvPr>
          <p:cNvSpPr txBox="1"/>
          <p:nvPr/>
        </p:nvSpPr>
        <p:spPr>
          <a:xfrm>
            <a:off x="4511040" y="5120640"/>
            <a:ext cx="146304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led</a:t>
            </a:r>
            <a:endParaRPr lang="en-GB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080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E16EA2-9D7E-BB7F-E203-02FA6FE14C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4C34A7-3600-7D8C-2FD4-1B71A92F19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6ED1D8-64DC-11A5-BFB1-015771A97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>
                <a:solidFill>
                  <a:srgbClr val="0000DC"/>
                </a:solidFill>
              </a:rPr>
              <a:t>Koloidy</a:t>
            </a:r>
            <a:endParaRPr lang="en-GB" dirty="0">
              <a:solidFill>
                <a:srgbClr val="0000DC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05CE2B0-5D7D-5C23-5124-CCFC9C79EC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725" y="1692275"/>
            <a:ext cx="10752138" cy="414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indent="296863"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/>
              <a:t>Koloidy, označované též jako nepravé roztoky, jsou tvořeny v rozpouštědle dispergovanými částicemi o velikosti 10 – 1000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.</a:t>
            </a:r>
          </a:p>
          <a:p>
            <a:pPr marL="87313" indent="296863"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/>
              <a:t>Podle druhu vazebných sil můžeme rozlišit dva základní druhy koloidů:</a:t>
            </a:r>
          </a:p>
          <a:p>
            <a:pPr marL="87313" indent="296863" eaLnBrk="1" hangingPunct="1"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 marL="87313" indent="29686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Micelární (též asociativní, malé částice jsou spojeny do větších </a:t>
            </a:r>
            <a:r>
              <a:rPr lang="cs-CZ" altLang="cs-CZ" sz="2400" i="1" dirty="0"/>
              <a:t>van der Waalsovými vazbami</a:t>
            </a:r>
            <a:r>
              <a:rPr lang="cs-CZ" altLang="cs-CZ" sz="2400" dirty="0"/>
              <a:t>).</a:t>
            </a:r>
          </a:p>
          <a:p>
            <a:pPr marL="87313" indent="296863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marL="87313" indent="29686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Molekulární koloidy (částice jsou makromolekuly, jejichž podjednotky jsou spojeny </a:t>
            </a:r>
            <a:r>
              <a:rPr lang="cs-CZ" altLang="cs-CZ" sz="2400" i="1" dirty="0"/>
              <a:t>kovalentními vazbami</a:t>
            </a:r>
            <a:r>
              <a:rPr lang="cs-CZ" altLang="cs-CZ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7052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49FE087-BD09-D146-BA1C-B19FDF45B7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3DF7A9-7F3B-080F-2E70-058A1B8622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1A97F5-40C4-399E-7CE5-BB1A8FA4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>
                <a:solidFill>
                  <a:srgbClr val="0000DC"/>
                </a:solidFill>
              </a:rPr>
              <a:t>Slabé chemické vazby</a:t>
            </a:r>
            <a:endParaRPr lang="en-GB" dirty="0">
              <a:solidFill>
                <a:srgbClr val="0000DC"/>
              </a:solidFill>
            </a:endParaRPr>
          </a:p>
        </p:txBody>
      </p:sp>
      <p:pic>
        <p:nvPicPr>
          <p:cNvPr id="6" name="Picture 12" descr="o3_1">
            <a:extLst>
              <a:ext uri="{FF2B5EF4-FFF2-40B4-BE49-F238E27FC236}">
                <a16:creationId xmlns:a16="http://schemas.microsoft.com/office/drawing/2014/main" id="{D18B4DC2-D692-88AB-33DA-31D8A9D60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73" y="1743144"/>
            <a:ext cx="5976937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89E7D8FC-F95E-E038-5487-B29463E83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851" y="1829214"/>
            <a:ext cx="2449513" cy="3744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cs-CZ" kern="0" dirty="0"/>
              <a:t>Vodíková vazba</a:t>
            </a:r>
          </a:p>
          <a:p>
            <a:r>
              <a:rPr lang="cs-CZ" altLang="cs-CZ" kern="0" dirty="0"/>
              <a:t>Hydrofobní interakce</a:t>
            </a:r>
          </a:p>
          <a:p>
            <a:r>
              <a:rPr lang="cs-CZ" altLang="cs-CZ" kern="0" dirty="0"/>
              <a:t>van der Waalsovy vazby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21AB247-23A4-E3AA-BC2C-EF18F1E904B2}"/>
              </a:ext>
            </a:extLst>
          </p:cNvPr>
          <p:cNvSpPr txBox="1"/>
          <p:nvPr/>
        </p:nvSpPr>
        <p:spPr>
          <a:xfrm>
            <a:off x="2206488" y="5760880"/>
            <a:ext cx="90446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000" dirty="0">
                <a:solidFill>
                  <a:srgbClr val="FF0000"/>
                </a:solidFill>
              </a:rPr>
              <a:t>Disperzní, též Londonovy síly, někdy nejsou považovány za van der Waalsovy vazby. Terminologie v této oblasti kolísá.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64C039-AE61-C6BE-6D15-95156AC2A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737" y="3734146"/>
            <a:ext cx="2663825" cy="13684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cs-CZ" altLang="cs-CZ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A32999F-AEC6-B59A-54B9-5768E20623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4704" y="3775765"/>
            <a:ext cx="935037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cxnSp>
        <p:nvCxnSpPr>
          <p:cNvPr id="12" name="Zakřivená spojovací čára 8">
            <a:extLst>
              <a:ext uri="{FF2B5EF4-FFF2-40B4-BE49-F238E27FC236}">
                <a16:creationId xmlns:a16="http://schemas.microsoft.com/office/drawing/2014/main" id="{0BA288CF-F3F6-EB9F-5C8F-3D36E03E3C9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7025654" y="5454858"/>
            <a:ext cx="936625" cy="287337"/>
          </a:xfrm>
          <a:prstGeom prst="curvedConnector3">
            <a:avLst>
              <a:gd name="adj1" fmla="val 51061"/>
            </a:avLst>
          </a:prstGeom>
          <a:noFill/>
          <a:ln w="31750" algn="ctr">
            <a:solidFill>
              <a:srgbClr val="FF0066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8361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9F29C6-98CF-E4A4-83D0-F20ACE15C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B2AEDE-1314-44F5-1C9A-99FADFD91C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E81A1B-65EC-D9B6-A01B-A6057077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>
                <a:solidFill>
                  <a:srgbClr val="0000DC"/>
                </a:solidFill>
              </a:rPr>
              <a:t>Vlastnosti koloidů</a:t>
            </a:r>
            <a:endParaRPr lang="en-GB" dirty="0">
              <a:solidFill>
                <a:srgbClr val="0000DC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3D7BE97-9028-ADC4-637F-FF2C0CB02B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725" y="1692275"/>
            <a:ext cx="10752138" cy="4140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17463"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Mechanické:</a:t>
            </a:r>
            <a:r>
              <a:rPr lang="cs-CZ" altLang="cs-CZ" sz="2400" dirty="0"/>
              <a:t> pevnost, pružnost, viskozita – podmíněny kovalentními i slabými chemickými vazbami. Tyto vlastnosti závisejí na formě koloidu:</a:t>
            </a:r>
          </a:p>
          <a:p>
            <a:pPr marL="0" indent="17463" eaLnBrk="1" hangingPunct="1">
              <a:lnSpc>
                <a:spcPct val="80000"/>
              </a:lnSpc>
              <a:buFontTx/>
              <a:buNone/>
            </a:pPr>
            <a:endParaRPr lang="cs-CZ" altLang="cs-CZ" sz="2400" dirty="0"/>
          </a:p>
          <a:p>
            <a:pPr marL="0" indent="17463"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sol</a:t>
            </a:r>
            <a:r>
              <a:rPr lang="cs-CZ" altLang="cs-CZ" sz="2400" dirty="0"/>
              <a:t> (tekutý) nebo </a:t>
            </a:r>
            <a:r>
              <a:rPr lang="cs-CZ" altLang="cs-CZ" sz="2400" b="1" dirty="0"/>
              <a:t>gel</a:t>
            </a:r>
            <a:r>
              <a:rPr lang="cs-CZ" altLang="cs-CZ" sz="2400" dirty="0"/>
              <a:t> (pevný). Tvorba gelu = </a:t>
            </a:r>
            <a:r>
              <a:rPr lang="cs-CZ" altLang="cs-CZ" sz="2400" dirty="0" err="1"/>
              <a:t>gelatinizace</a:t>
            </a:r>
            <a:endParaRPr lang="cs-CZ" altLang="cs-CZ" sz="2400" dirty="0"/>
          </a:p>
          <a:p>
            <a:pPr marL="0" indent="17463" eaLnBrk="1" hangingPunct="1">
              <a:lnSpc>
                <a:spcPct val="80000"/>
              </a:lnSpc>
              <a:buFontTx/>
              <a:buNone/>
            </a:pPr>
            <a:endParaRPr lang="cs-CZ" altLang="cs-CZ" sz="2400" dirty="0"/>
          </a:p>
          <a:p>
            <a:pPr marL="0" indent="17463"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Optické:</a:t>
            </a:r>
            <a:r>
              <a:rPr lang="cs-CZ" altLang="cs-CZ" sz="2400" dirty="0"/>
              <a:t> </a:t>
            </a:r>
          </a:p>
          <a:p>
            <a:pPr marL="825500" lvl="1" eaLnBrk="1" hangingPunct="1">
              <a:lnSpc>
                <a:spcPct val="80000"/>
              </a:lnSpc>
            </a:pPr>
            <a:r>
              <a:rPr lang="cs-CZ" altLang="cs-CZ" sz="2000" dirty="0"/>
              <a:t>Rozptyl světla: </a:t>
            </a:r>
            <a:r>
              <a:rPr lang="cs-CZ" altLang="cs-CZ" sz="2000" dirty="0" err="1"/>
              <a:t>Tyndallův</a:t>
            </a:r>
            <a:r>
              <a:rPr lang="cs-CZ" altLang="cs-CZ" sz="2000" dirty="0"/>
              <a:t> jev (opalescence). Světlo se může na koloidních částicích rozptylovat. Stopa světelného paprsku procházejícího koloidem je zviditelněna světlem rozptýleným na koloidních částicích.</a:t>
            </a:r>
            <a:r>
              <a:rPr lang="cs-CZ" altLang="cs-CZ" sz="2000" i="1" dirty="0"/>
              <a:t> </a:t>
            </a:r>
          </a:p>
          <a:p>
            <a:pPr marL="825500" lvl="1" eaLnBrk="1" hangingPunct="1">
              <a:lnSpc>
                <a:spcPct val="80000"/>
              </a:lnSpc>
            </a:pPr>
            <a:r>
              <a:rPr lang="cs-CZ" altLang="cs-CZ" sz="2000" dirty="0"/>
              <a:t>Optická aktivita: Některé koloidy mohou stáčet rovinu procházejícího polarizovaného světla</a:t>
            </a:r>
          </a:p>
          <a:p>
            <a:pPr marL="825500" lvl="1" eaLnBrk="1" hangingPunct="1">
              <a:lnSpc>
                <a:spcPct val="80000"/>
              </a:lnSpc>
            </a:pPr>
            <a:endParaRPr lang="cs-CZ" altLang="cs-CZ" sz="2000" dirty="0"/>
          </a:p>
          <a:p>
            <a:pPr marL="0" indent="17463"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Elektrické:</a:t>
            </a:r>
            <a:r>
              <a:rPr lang="cs-CZ" altLang="cs-CZ" sz="2400" dirty="0"/>
              <a:t> viz přednáška o přístrojových metodách v molekulární biofyzice</a:t>
            </a:r>
          </a:p>
        </p:txBody>
      </p:sp>
    </p:spTree>
    <p:extLst>
      <p:ext uri="{BB962C8B-B14F-4D97-AF65-F5344CB8AC3E}">
        <p14:creationId xmlns:p14="http://schemas.microsoft.com/office/powerpoint/2010/main" val="285528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C9372E-E836-9FE7-1DFA-3E38693DE5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F1EF0E-8DE0-6CA0-DA6C-3A58F95A4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8ECDF0-3BF6-D296-033B-25FCB142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>
                <a:solidFill>
                  <a:srgbClr val="0000DC"/>
                </a:solidFill>
              </a:rPr>
              <a:t>Tyndallův jev v micelárním a molekulárním koloidu</a:t>
            </a:r>
            <a:endParaRPr lang="en-GB" dirty="0">
              <a:solidFill>
                <a:srgbClr val="0000DC"/>
              </a:solidFill>
            </a:endParaRPr>
          </a:p>
        </p:txBody>
      </p:sp>
      <p:pic>
        <p:nvPicPr>
          <p:cNvPr id="6" name="Picture 5" descr="gold4">
            <a:hlinkClick r:id="rId2"/>
            <a:extLst>
              <a:ext uri="{FF2B5EF4-FFF2-40B4-BE49-F238E27FC236}">
                <a16:creationId xmlns:a16="http://schemas.microsoft.com/office/drawing/2014/main" id="{B2082208-A919-CDA2-1A0B-2F129A8276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42" y="1888435"/>
            <a:ext cx="3989455" cy="299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620095mb_image002">
            <a:extLst>
              <a:ext uri="{FF2B5EF4-FFF2-40B4-BE49-F238E27FC236}">
                <a16:creationId xmlns:a16="http://schemas.microsoft.com/office/drawing/2014/main" id="{93C06195-B5C6-BF36-E279-A4870DD19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27" y="1796981"/>
            <a:ext cx="4140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A28D9875-59F3-02A1-EA37-17C520624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918" y="5070199"/>
            <a:ext cx="35290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schemeClr val="tx1"/>
                </a:solidFill>
              </a:rPr>
              <a:t>- V roztoku koloidního zlata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solidFill>
                  <a:schemeClr val="tx1"/>
                </a:solidFill>
              </a:rPr>
              <a:t>http://mrsec.wisc.edu/edetc/cineplex/gold/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05FBFD2B-D559-0F65-F825-590E29637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530" y="4931051"/>
            <a:ext cx="388937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schemeClr val="tx1"/>
                </a:solidFill>
              </a:rPr>
              <a:t>- V roztoku želatiny</a:t>
            </a:r>
            <a:r>
              <a:rPr lang="en-US" altLang="cs-CZ" dirty="0">
                <a:solidFill>
                  <a:schemeClr val="tx1"/>
                </a:solidFill>
              </a:rPr>
              <a:t> (</a:t>
            </a:r>
            <a:r>
              <a:rPr lang="cs-CZ" altLang="cs-CZ" dirty="0">
                <a:solidFill>
                  <a:schemeClr val="tx1"/>
                </a:solidFill>
              </a:rPr>
              <a:t>bílkovina</a:t>
            </a:r>
            <a:r>
              <a:rPr lang="en-US" altLang="cs-CZ" dirty="0">
                <a:solidFill>
                  <a:schemeClr val="tx1"/>
                </a:solidFill>
              </a:rPr>
              <a:t>)</a:t>
            </a:r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solidFill>
                  <a:schemeClr val="tx1"/>
                </a:solidFill>
              </a:rPr>
              <a:t>http://link.springer-ny.com/link/service/journals/00897/papers/0006002/620095mb.htm</a:t>
            </a:r>
          </a:p>
        </p:txBody>
      </p:sp>
    </p:spTree>
    <p:extLst>
      <p:ext uri="{BB962C8B-B14F-4D97-AF65-F5344CB8AC3E}">
        <p14:creationId xmlns:p14="http://schemas.microsoft.com/office/powerpoint/2010/main" val="361271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83E7BE-2267-8263-26C9-3F3177EDEE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7A95BB-A91F-5FE1-9C35-BC08C62511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2D690B-373A-F54C-AE68-3858D6794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>
                <a:solidFill>
                  <a:srgbClr val="0000DC"/>
                </a:solidFill>
              </a:rPr>
              <a:t>Druhy koloidů - biopolymerů</a:t>
            </a:r>
            <a:endParaRPr lang="en-GB" dirty="0">
              <a:solidFill>
                <a:srgbClr val="0000DC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9868AD7-C4CD-7E10-CF60-EF6718EE55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725" y="1692275"/>
            <a:ext cx="10752138" cy="4140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2400" dirty="0"/>
              <a:t>Podle afinity biopolymeru k rozpouštědlu (vodě)</a:t>
            </a:r>
          </a:p>
          <a:p>
            <a:pPr lvl="1" eaLnBrk="1" hangingPunct="1"/>
            <a:r>
              <a:rPr lang="cs-CZ" altLang="cs-CZ" sz="2400" dirty="0"/>
              <a:t>Lyofilní (hydrofilní) – tvoří stabilní roztoky</a:t>
            </a:r>
          </a:p>
          <a:p>
            <a:pPr lvl="1" eaLnBrk="1" hangingPunct="1"/>
            <a:r>
              <a:rPr lang="cs-CZ" altLang="cs-CZ" sz="2400" dirty="0"/>
              <a:t>Lyofobní (hydrofobní) – tvoří nestabilní roztoky</a:t>
            </a:r>
          </a:p>
          <a:p>
            <a:pPr lvl="1" eaLnBrk="1" hangingPunct="1"/>
            <a:endParaRPr lang="cs-CZ" altLang="cs-CZ" sz="2400" dirty="0"/>
          </a:p>
          <a:p>
            <a:pPr eaLnBrk="1" hangingPunct="1"/>
            <a:r>
              <a:rPr lang="cs-CZ" altLang="cs-CZ" sz="2400" dirty="0"/>
              <a:t>Podle tvaru biopolymeru (tvar je též ovlivňován rozpouštědlem!)</a:t>
            </a:r>
          </a:p>
          <a:p>
            <a:pPr lvl="1" eaLnBrk="1" hangingPunct="1"/>
            <a:r>
              <a:rPr lang="cs-CZ" altLang="cs-CZ" sz="2400" dirty="0"/>
              <a:t>Lineární (fibrilární – DNA, </a:t>
            </a:r>
            <a:r>
              <a:rPr lang="cs-CZ" altLang="cs-CZ" sz="2400" dirty="0" err="1"/>
              <a:t>myosin</a:t>
            </a:r>
            <a:r>
              <a:rPr lang="cs-CZ" altLang="cs-CZ" sz="2400" dirty="0"/>
              <a:t>, syntetické polymery….. též skleroproteiny, většinou nerozpustné v čisté vodě) </a:t>
            </a:r>
          </a:p>
          <a:p>
            <a:pPr lvl="1" eaLnBrk="1" hangingPunct="1"/>
            <a:r>
              <a:rPr lang="cs-CZ" altLang="cs-CZ" sz="2400" dirty="0"/>
              <a:t>Sférické (globulární – hemoglobin, glykogen … též </a:t>
            </a:r>
            <a:r>
              <a:rPr lang="cs-CZ" altLang="cs-CZ" sz="2400" dirty="0" err="1"/>
              <a:t>sféroproteiny</a:t>
            </a:r>
            <a:r>
              <a:rPr lang="cs-CZ" altLang="cs-CZ" sz="2400" dirty="0"/>
              <a:t>, většinou rozpustné v čisté vodě)</a:t>
            </a:r>
          </a:p>
        </p:txBody>
      </p:sp>
    </p:spTree>
    <p:extLst>
      <p:ext uri="{BB962C8B-B14F-4D97-AF65-F5344CB8AC3E}">
        <p14:creationId xmlns:p14="http://schemas.microsoft.com/office/powerpoint/2010/main" val="18696187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71402b77-405a-4354-8baa-e3dc39fb2739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117</TotalTime>
  <Words>1734</Words>
  <Application>Microsoft Office PowerPoint</Application>
  <PresentationFormat>Širokoúhlá obrazovka</PresentationFormat>
  <Paragraphs>185</Paragraphs>
  <Slides>30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30</vt:i4>
      </vt:variant>
    </vt:vector>
  </HeadingPairs>
  <TitlesOfParts>
    <vt:vector size="38" baseType="lpstr">
      <vt:lpstr>Arial</vt:lpstr>
      <vt:lpstr>Symbol</vt:lpstr>
      <vt:lpstr>Tahoma</vt:lpstr>
      <vt:lpstr>Wingdings</vt:lpstr>
      <vt:lpstr>Prezentace_MU_CZ</vt:lpstr>
      <vt:lpstr>Obrázek programu Paintbrush</vt:lpstr>
      <vt:lpstr>Rastrový obrázek</vt:lpstr>
      <vt:lpstr>Rastrový obraz</vt:lpstr>
      <vt:lpstr>Přednášky z lékařské biofyziky </vt:lpstr>
      <vt:lpstr>Obsah přednášky</vt:lpstr>
      <vt:lpstr>Voda</vt:lpstr>
      <vt:lpstr>Vodíková vazba mezi molekulami vody</vt:lpstr>
      <vt:lpstr>Koloidy</vt:lpstr>
      <vt:lpstr>Slabé chemické vazby</vt:lpstr>
      <vt:lpstr>Vlastnosti koloidů</vt:lpstr>
      <vt:lpstr>Tyndallův jev v micelárním a molekulárním koloidu</vt:lpstr>
      <vt:lpstr>Druhy koloidů - biopolymerů</vt:lpstr>
      <vt:lpstr>Chemické složení bílkovin</vt:lpstr>
      <vt:lpstr>Struktura bílkovin</vt:lpstr>
      <vt:lpstr>Struktura bílkovin</vt:lpstr>
      <vt:lpstr>Struktura bílkovin</vt:lpstr>
      <vt:lpstr>Struktura bílkovin</vt:lpstr>
      <vt:lpstr>b-struktura (skládaný list – antiparalelní model) http://www-structure.llnl.gov/Xray/tutorial/protein_structure.htm</vt:lpstr>
      <vt:lpstr>Trojitá šroubovice kolagenu http://cwx.prenhall.com/horton/medialib/media_portfolio/text_images/FG04_34.JPG</vt:lpstr>
      <vt:lpstr>Podle: http://cwx.prenhall.com/horton/medialib/media_portfolio/text_images/FG04_01.JPG </vt:lpstr>
      <vt:lpstr>Struktura nukleových kyselin (NA)</vt:lpstr>
      <vt:lpstr>http://cwx.prenhall.com/horton/medialib/media_portfolio/text_images/FG19_13_90035.JPG</vt:lpstr>
      <vt:lpstr>B-DNA http://cwx.prenhall.com/horton/medialib/media_portfolio/text_images/FG19_15aC.JPG</vt:lpstr>
      <vt:lpstr>A-DNA – dehydratovaná, B-DNA – běžně se vyskytuje za fyziologických podmínek, Z-DNA – v sekvencích bohatých na páry CG</vt:lpstr>
      <vt:lpstr>Nadšroubovicová (superhelikální) struktura kruhové DNA </vt:lpstr>
      <vt:lpstr>Struktura chromatinu http://cwx.prenhall.com/horton/medialib/media_portfolio/text_images/FG19_23_00742.JPG, http://cwx.prenhall.com/horton/medialib/media_portfolio/text_images/FG19_25_00744.JPG</vt:lpstr>
      <vt:lpstr>Transferová RNA pro valin – schematicky a t-RNA z kvasnic ↓  </vt:lpstr>
      <vt:lpstr>Ribosomální RNA</vt:lpstr>
      <vt:lpstr>Prezentace aplikace PowerPoint</vt:lpstr>
      <vt:lpstr>MikroRNA (dle wikipedie)</vt:lpstr>
      <vt:lpstr>Konformační změny a denaturace biopolymerů</vt:lpstr>
      <vt:lpstr>Denaturační faktory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Vojtěch Mornstein</dc:creator>
  <cp:lastModifiedBy>Vojtěch Mornstein</cp:lastModifiedBy>
  <cp:revision>6</cp:revision>
  <cp:lastPrinted>1601-01-01T00:00:00Z</cp:lastPrinted>
  <dcterms:created xsi:type="dcterms:W3CDTF">2024-09-09T12:58:50Z</dcterms:created>
  <dcterms:modified xsi:type="dcterms:W3CDTF">2024-09-09T14:56:46Z</dcterms:modified>
</cp:coreProperties>
</file>