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8232F80-7946-4A73-9B72-F4F90AB07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6B552D-422F-4F23-B73E-27A3486C7C15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7FDD9DD-8C4D-4600-9F52-199051861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2197AD2-B3D0-4A4B-881F-07B775352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E57DC19-9072-44A8-B295-6B5CAE2A2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6570A-C620-4E8A-9552-CA34D325301D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C5CED26-A8D6-4162-9198-2CDCC2BC1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2401370-B12A-48D4-8A48-618FCCDEC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2C7E949-2692-4ACE-8357-88F8398C7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438C5D-08CF-4FCC-A3DC-81A7FA379BA4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81318E9-F1EE-45CB-ABBB-E34302E65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E308E15-31FC-4C8D-BA5E-92EEBC26C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251FFEA-641B-4C90-8ACE-D178E4311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CAA868-069D-4B75-9323-905EA0DAF4D7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1FAB225-BC82-4C95-8E55-5D0DE2F01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617B01B-6084-4A20-B570-25C3E011E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4A48CEB-6628-46A1-9963-C25B84155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D78F0C-FFD4-467A-9253-0E6F079224FE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E8BCA5F-BFDF-4D65-86B5-02D4AB7CE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AE0CDBE-0132-4318-AD7D-E83C0B06C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A0E3D7C-C366-427F-8256-BD8BB64C4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9099F9-E016-4319-8ABD-2FE0FF3E0074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A43F0CD-FD3A-4E35-A865-7ADA708A4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6A9463C-B20F-45D1-9743-7D06AA0AF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00550DF-3A7A-44BE-BD7A-ED727D54A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750C1C-A6DC-4515-BECD-1BFC002B04FA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1740E46-9483-43E7-B10A-4FDB7325C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989431C-FFBE-4173-B35D-B32908E50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85C2E66-4135-4DA0-A24C-7823F68EC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DB11E3-0389-40F7-81E1-0B567C1FFCDA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DD9D28B-C4D2-4BAC-8356-D98F75907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76B1392-F09A-47E3-973D-42134008B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8BAC953-3E89-41B6-933F-B45A018018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A6005F-1E1D-4EC3-B68E-B005EBE73DD5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9AE9991-1C29-46B4-8685-1A51598CD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5362BD5-5A49-4A78-BD88-6D0A9720A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93EFF3B-CC90-4444-8A98-2C1CB9A14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5ADABE-7812-494A-A151-311029989911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40A6DA1-EDEF-4F8B-A5F0-066991D09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5FE5EFA-7BDF-4E22-8448-A5FD71366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CEFA73F-C8E6-4A95-B3F3-E2F7FB4B4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747AE2-B31E-4959-BCA5-76FB3B9C56B5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3E3699B-F35F-4920-92C7-9A090AAFE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3FEAA72-8CFD-459F-A216-91B513615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43C6A5B-F9D4-4B0A-A4A1-EBA20A85F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3D8C10-C96B-4960-AF44-6DDBE4779DA5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FC8D384-57B7-4754-94F0-57BC85E70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1D7C149-0CCA-4917-9BEE-BE125BE1E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E963673-A103-441B-98DB-DB79B50E0F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B0DB3-A1EF-4F98-A59B-E3D3AAEC2829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E472916-781E-45A2-9B70-1C5B8E589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F380609-0638-4639-BABA-58DD2DB3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4EA6834-5872-4389-9281-BF120BB97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32F003-2DA6-4BF7-ACD1-35CE282BE10C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FFE90D1-2E3A-4C51-92E7-4FF5120B1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DEBFF55-0D0A-4577-B6F4-A8BFC2581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ADB35C6-335D-4828-8346-A8D846864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581A7E-AFAD-4EE8-AA97-699978F0665F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720367E-6C06-4814-9833-09F410326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BA84216-6A0A-4B03-847C-435A92241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E9A9069-B5D4-4CF6-B540-6530045CE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70041C-FEFD-4EF0-BAF6-16C13F4E70D9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3DE5F20-AC55-4FAB-AE69-4AADB61D5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6664E54-3444-4928-9D17-2CC9D6BBF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AAB6665-0D51-4E04-BAEB-10DF1E0F0E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56D44F-6CA5-4210-9396-0C86011749C9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8D726D8-9150-4135-97C6-5BA74C730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88034D9-50D5-4FEF-8F3E-9A3D9A5AD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829406A-16D1-4ECF-87E3-31A11EA05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EF4994-BDEC-459B-86E0-10D5539C589D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2D959B6-62C1-463C-86EB-7D8FC4DBE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1A61601-2CF3-4AA7-B201-714317C7A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A239F73-A57B-4065-944F-029A255724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452E64-203B-43E7-88C7-CDD07EC3B9BF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8A3FBCF-5DF8-49E4-A33D-8202D849E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49B15DA-72A8-452F-8A1D-3BB01C468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2957F24-950F-4D0D-936F-505E040459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2CAC32-BA30-4D15-BC1F-8D1559C405E9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C6D6CA8-87C0-4DCA-9EC6-38CA5F6E3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EBA1517-815F-4678-B451-FBFAD36CB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456F11D-D740-4381-AC72-847B74A5B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8BF1A4-1B80-4DBD-9C0E-CEAA8C017846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9B6FAD3-BBE1-4DA9-8A00-81515107A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89A9A92-AC6C-48AA-BD88-96546B571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8C93838-95ED-405C-AB07-FE449D1F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3D7E0B-24E3-4FB0-A43A-11223962F541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D969C49-D7CB-4318-93F1-130F4DF4D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48E6539-4AAB-4C69-98DC-B6AE184C2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7A1340B-3A58-4AE0-B957-62371CA83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FDD76C-78C7-427A-B1DE-E50778316798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0F2F13F-E244-437C-8A01-296428769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F21AB39-6F30-4A29-994D-513F9C22A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A0A2C1-BE20-48BE-B520-3A2E7CCEE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123593-A663-43CB-BEA2-F3A013F8D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EE44C4-9420-417E-84A0-EAE7EB48F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AFCCE-1DBC-4765-B60A-8E86B9518E2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6336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717CA33-7799-48AA-8F0F-0E9DADD1C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CB958C1-4F6C-45EA-BADE-D11D8ED7C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2B121EF-F9A2-47E1-835F-8704F429A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2AA56-CB93-489F-845A-87AB7A01D0C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4622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B6ABA-97F5-4E4C-ACB2-94E389E48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AB8C2-5841-4490-AF20-A32F2EDA7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03356-82E6-41E5-8A1E-768495117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13C58-5FC8-4DC3-A9D2-EDF271BA4B8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8319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A01032-CEA5-4A9D-A1E2-69515388B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479CAD-381B-41EF-986F-4E3712423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AD2B75-E38A-4604-8B37-6D424F70F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FCF7F-B9B6-4118-81A6-2CC9A18434D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54313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AA44C9-FEFB-487C-A82E-89BCB14A7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CED01EF-6137-4AFF-9C7F-414EFF1F3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B2AD1D4-1C75-4C20-BF77-88769BB5A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5DAF5-A8AF-4BE3-A811-C85CBA0588F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05823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7C8F7-EB69-45CB-88A7-4021B70BF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30AA0-93E3-47EA-B62F-6743AC4F6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83CF6-BD6A-45BC-89AC-EF452CB06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B70A1-5C7C-4A13-B0DB-0A8ABBAD357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3329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http://static.howstuffworks.com/gif/vision13.gif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5" Type="http://schemas.openxmlformats.org/officeDocument/2006/relationships/image" Target="http://static.howstuffworks.com/gif/vision12.gif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/>
              <a:t>Biofyzikální ústav Lékařské fakulty</a:t>
            </a:r>
            <a:r>
              <a:rPr lang="en-GB" altLang="cs-CZ" sz="1200"/>
              <a:t> Masaryk</a:t>
            </a:r>
            <a:r>
              <a:rPr lang="cs-CZ" altLang="cs-CZ" sz="1200"/>
              <a:t>ovy univerzity, </a:t>
            </a:r>
            <a:r>
              <a:rPr lang="en-GB" altLang="cs-CZ" sz="120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>
                <a:solidFill>
                  <a:srgbClr val="0000DC"/>
                </a:solidFill>
              </a:rPr>
              <a:t>Vyšetřování smyslového vnímání a pomůcky pro smyslově postižené</a:t>
            </a:r>
            <a:endParaRPr lang="en-GB" dirty="0">
              <a:solidFill>
                <a:srgbClr val="0000DC"/>
              </a:solidFill>
            </a:endParaRPr>
          </a:p>
        </p:txBody>
      </p:sp>
      <p:pic>
        <p:nvPicPr>
          <p:cNvPr id="6" name="Picture 6" descr="ear implant diagram">
            <a:extLst>
              <a:ext uri="{FF2B5EF4-FFF2-40B4-BE49-F238E27FC236}">
                <a16:creationId xmlns:a16="http://schemas.microsoft.com/office/drawing/2014/main" id="{87AC1C79-7D73-4A7B-B13F-D4541F017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02" y="326801"/>
            <a:ext cx="34544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on_cocky">
            <a:extLst>
              <a:ext uri="{FF2B5EF4-FFF2-40B4-BE49-F238E27FC236}">
                <a16:creationId xmlns:a16="http://schemas.microsoft.com/office/drawing/2014/main" id="{254D166E-0F36-4661-B5A6-A97A740D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22" y="5029200"/>
            <a:ext cx="388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9BB9F67-E9BB-4C03-A4DC-63241CE7E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Dalekozrakost</a:t>
            </a:r>
            <a:r>
              <a:rPr lang="cs-CZ" altLang="cs-CZ" sz="4000" dirty="0">
                <a:solidFill>
                  <a:srgbClr val="0000DC"/>
                </a:solidFill>
                <a:cs typeface="Arial" panose="020B0604020202020204" pitchFamily="34" charset="0"/>
              </a:rPr>
              <a:t> (</a:t>
            </a:r>
            <a:r>
              <a:rPr lang="cs-CZ" altLang="cs-CZ" sz="4000" dirty="0" err="1">
                <a:solidFill>
                  <a:srgbClr val="0000DC"/>
                </a:solidFill>
                <a:cs typeface="Arial" panose="020B0604020202020204" pitchFamily="34" charset="0"/>
              </a:rPr>
              <a:t>hyperopie</a:t>
            </a:r>
            <a:r>
              <a:rPr lang="cs-CZ" altLang="cs-CZ" sz="4000" dirty="0">
                <a:solidFill>
                  <a:srgbClr val="0000DC"/>
                </a:solidFill>
                <a:cs typeface="Arial" panose="020B0604020202020204" pitchFamily="34" charset="0"/>
              </a:rPr>
              <a:t>, hypermetropie)</a:t>
            </a:r>
          </a:p>
        </p:txBody>
      </p:sp>
      <p:pic>
        <p:nvPicPr>
          <p:cNvPr id="20484" name="Picture 7" descr="hypermetropie">
            <a:extLst>
              <a:ext uri="{FF2B5EF4-FFF2-40B4-BE49-F238E27FC236}">
                <a16:creationId xmlns:a16="http://schemas.microsoft.com/office/drawing/2014/main" id="{F553E7E3-18AD-425B-9D8F-D03C98F8CA1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4508501"/>
            <a:ext cx="3024187" cy="1374775"/>
          </a:xfrm>
          <a:noFill/>
        </p:spPr>
      </p:pic>
      <p:sp>
        <p:nvSpPr>
          <p:cNvPr id="20485" name="Rectangle 4">
            <a:extLst>
              <a:ext uri="{FF2B5EF4-FFF2-40B4-BE49-F238E27FC236}">
                <a16:creationId xmlns:a16="http://schemas.microsoft.com/office/drawing/2014/main" id="{25D6EAA1-1900-4D2D-B41B-6F4BBDE60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4" y="2595563"/>
            <a:ext cx="35147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0486" name="Picture 5" descr="http://static.howstuffworks.com/gif/vision13.gif">
            <a:extLst>
              <a:ext uri="{FF2B5EF4-FFF2-40B4-BE49-F238E27FC236}">
                <a16:creationId xmlns:a16="http://schemas.microsoft.com/office/drawing/2014/main" id="{EE0A6A14-EB8D-4482-BA13-0E0EC803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276475"/>
            <a:ext cx="3817938" cy="3176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1">
            <a:extLst>
              <a:ext uri="{FF2B5EF4-FFF2-40B4-BE49-F238E27FC236}">
                <a16:creationId xmlns:a16="http://schemas.microsoft.com/office/drawing/2014/main" id="{DADB1C76-C575-46B0-BE27-7116574D8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9" y="3573463"/>
            <a:ext cx="12969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Obrazové ohnisko</a:t>
            </a:r>
          </a:p>
        </p:txBody>
      </p:sp>
      <p:sp>
        <p:nvSpPr>
          <p:cNvPr id="20489" name="Text Box 12">
            <a:extLst>
              <a:ext uri="{FF2B5EF4-FFF2-40B4-BE49-F238E27FC236}">
                <a16:creationId xmlns:a16="http://schemas.microsoft.com/office/drawing/2014/main" id="{F046A08A-83DC-4417-9133-55124AC64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4941888"/>
            <a:ext cx="12239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 spojka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F6EC13-6489-4AAC-81A3-C49469580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73" y="1219200"/>
            <a:ext cx="497452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5916C428-17DF-4DEB-BAFA-C2A8607E7F93}"/>
              </a:ext>
            </a:extLst>
          </p:cNvPr>
          <p:cNvSpPr txBox="1"/>
          <p:nvPr/>
        </p:nvSpPr>
        <p:spPr>
          <a:xfrm>
            <a:off x="346924" y="358001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http://www.2012rok.sk/wp/wp-content/uploads/subory/dalekozrakost.jpg</a:t>
            </a:r>
          </a:p>
        </p:txBody>
      </p:sp>
    </p:spTree>
    <p:extLst>
      <p:ext uri="{BB962C8B-B14F-4D97-AF65-F5344CB8AC3E}">
        <p14:creationId xmlns:p14="http://schemas.microsoft.com/office/powerpoint/2010/main" val="281111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F460134-2561-479F-9A60-639AA7F00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1" y="274639"/>
            <a:ext cx="8640763" cy="922337"/>
          </a:xfrm>
        </p:spPr>
        <p:txBody>
          <a:bodyPr/>
          <a:lstStyle/>
          <a:p>
            <a:pPr eaLnBrk="1" hangingPunct="1"/>
            <a:r>
              <a:rPr lang="cs-CZ" altLang="cs-CZ" sz="4000"/>
              <a:t>Asférické ametropie (astigmatismus)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CB17CBE-833C-46F9-9C0F-AE0173566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9406" y="1808956"/>
            <a:ext cx="9333187" cy="2376488"/>
          </a:xfrm>
        </p:spPr>
        <p:txBody>
          <a:bodyPr/>
          <a:lstStyle/>
          <a:p>
            <a:pPr marL="6350" indent="22225" eaLnBrk="1" hangingPunct="1">
              <a:buFontTx/>
              <a:buNone/>
            </a:pPr>
            <a:r>
              <a:rPr lang="cs-CZ" altLang="cs-CZ" sz="2800" dirty="0"/>
              <a:t>Astigmatismus vzniká tehdy, jestliže rohovka nebo čočka mají různé zakřivení v různých rovinách protínajících se v optické ose oka</a:t>
            </a:r>
            <a:r>
              <a:rPr lang="en-GB" altLang="cs-CZ" sz="2800" dirty="0"/>
              <a:t>. </a:t>
            </a:r>
            <a:r>
              <a:rPr lang="cs-CZ" altLang="cs-CZ" sz="2800" dirty="0"/>
              <a:t>Tato nepravidelnost brání soustředění všech paprsků na sítnici</a:t>
            </a:r>
            <a:r>
              <a:rPr lang="en-GB" altLang="cs-CZ" sz="2800" dirty="0"/>
              <a:t>. </a:t>
            </a:r>
            <a:r>
              <a:rPr lang="cs-CZ" altLang="cs-CZ" sz="2800" dirty="0"/>
              <a:t>Výsledkem je neostré vidění do jakékoliv vzdálenosti</a:t>
            </a:r>
            <a:r>
              <a:rPr lang="en-GB" altLang="cs-CZ" sz="2800" dirty="0"/>
              <a:t>. </a:t>
            </a:r>
          </a:p>
        </p:txBody>
      </p:sp>
      <p:pic>
        <p:nvPicPr>
          <p:cNvPr id="22532" name="Picture 4" descr="eyeball-astigmatism">
            <a:extLst>
              <a:ext uri="{FF2B5EF4-FFF2-40B4-BE49-F238E27FC236}">
                <a16:creationId xmlns:a16="http://schemas.microsoft.com/office/drawing/2014/main" id="{0C27180F-E239-42E6-BBF1-038CDAD879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52" y="4351269"/>
            <a:ext cx="56880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5C483781-923C-4AF5-80D9-0D2378DD9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4437063"/>
            <a:ext cx="18002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B38A1E1-CF92-4A7D-8147-3454AC9911EE}"/>
              </a:ext>
            </a:extLst>
          </p:cNvPr>
          <p:cNvSpPr txBox="1"/>
          <p:nvPr/>
        </p:nvSpPr>
        <p:spPr>
          <a:xfrm>
            <a:off x="7289307" y="5259715"/>
            <a:ext cx="2795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GB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852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D4D6C79-33AB-450E-8685-F5C034FD4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Astigmatismus</a:t>
            </a:r>
          </a:p>
        </p:txBody>
      </p:sp>
      <p:pic>
        <p:nvPicPr>
          <p:cNvPr id="3074" name="Picture 2" descr="Beispielbild der Symptome bei Astigmatismus (Hornhautverkrümmung)">
            <a:extLst>
              <a:ext uri="{FF2B5EF4-FFF2-40B4-BE49-F238E27FC236}">
                <a16:creationId xmlns:a16="http://schemas.microsoft.com/office/drawing/2014/main" id="{CE1BC472-3034-4228-A92D-161EE23A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91" y="1706562"/>
            <a:ext cx="5179191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AB26EEB-A4AF-455B-A052-E8485BBD0A53}"/>
              </a:ext>
            </a:extLst>
          </p:cNvPr>
          <p:cNvSpPr txBox="1"/>
          <p:nvPr/>
        </p:nvSpPr>
        <p:spPr>
          <a:xfrm>
            <a:off x="2322786" y="5280373"/>
            <a:ext cx="6400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https://www.uhren-schell.de/optiker/sehstoerungen-merkmale-uebersicht.php</a:t>
            </a:r>
          </a:p>
        </p:txBody>
      </p:sp>
    </p:spTree>
    <p:extLst>
      <p:ext uri="{BB962C8B-B14F-4D97-AF65-F5344CB8AC3E}">
        <p14:creationId xmlns:p14="http://schemas.microsoft.com/office/powerpoint/2010/main" val="23786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0175138-836E-4BFB-B569-A616A791C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4000"/>
              <a:t>Astigmatismus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4B6A224-F1F1-4B36-B501-3CDCA0FE4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2066" y="1125537"/>
            <a:ext cx="8866547" cy="2659283"/>
          </a:xfrm>
        </p:spPr>
        <p:txBody>
          <a:bodyPr/>
          <a:lstStyle/>
          <a:p>
            <a:pPr marL="6350" indent="22225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Jednoduchý astigmatismus (a. simplex)</a:t>
            </a:r>
            <a:r>
              <a:rPr lang="en-GB" altLang="cs-CZ" sz="2400" b="1" dirty="0"/>
              <a:t>: </a:t>
            </a:r>
            <a:r>
              <a:rPr lang="cs-CZ" altLang="cs-CZ" sz="2400" dirty="0"/>
              <a:t>Jedna </a:t>
            </a:r>
            <a:r>
              <a:rPr lang="cs-CZ" altLang="cs-CZ" sz="2400" b="1" dirty="0"/>
              <a:t>fokála </a:t>
            </a:r>
            <a:r>
              <a:rPr lang="cs-CZ" altLang="cs-CZ" sz="2400" dirty="0"/>
              <a:t>(ohnisková úsečka) neleží na sítnici.</a:t>
            </a:r>
            <a:r>
              <a:rPr lang="en-GB" altLang="cs-CZ" sz="2400" dirty="0"/>
              <a:t> </a:t>
            </a:r>
            <a:endParaRPr lang="en-GB" altLang="cs-CZ" sz="2400" b="1" dirty="0"/>
          </a:p>
          <a:p>
            <a:pPr marL="6350" indent="22225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Smíšený astigmatismus (a. </a:t>
            </a:r>
            <a:r>
              <a:rPr lang="cs-CZ" altLang="cs-CZ" sz="2400" b="1" dirty="0" err="1"/>
              <a:t>mixtus</a:t>
            </a:r>
            <a:r>
              <a:rPr lang="cs-CZ" altLang="cs-CZ" sz="2400" b="1" dirty="0"/>
              <a:t>)</a:t>
            </a:r>
            <a:r>
              <a:rPr lang="en-GB" altLang="cs-CZ" sz="2400" b="1" dirty="0"/>
              <a:t>:</a:t>
            </a:r>
            <a:r>
              <a:rPr lang="en-GB" altLang="cs-CZ" sz="2400" dirty="0"/>
              <a:t> </a:t>
            </a:r>
            <a:r>
              <a:rPr lang="cs-CZ" altLang="cs-CZ" sz="2400" dirty="0"/>
              <a:t>Jedna fokála leží před sítnicí, druhá za ní</a:t>
            </a:r>
            <a:r>
              <a:rPr lang="en-GB" altLang="cs-CZ" sz="2400" dirty="0"/>
              <a:t>.</a:t>
            </a:r>
            <a:endParaRPr lang="en-GB" altLang="cs-CZ" sz="2400" b="1" dirty="0"/>
          </a:p>
          <a:p>
            <a:pPr marL="6350" indent="22225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Složený astigmatismus (a. </a:t>
            </a:r>
            <a:r>
              <a:rPr lang="cs-CZ" altLang="cs-CZ" sz="2400" b="1" dirty="0" err="1"/>
              <a:t>compositus</a:t>
            </a:r>
            <a:r>
              <a:rPr lang="cs-CZ" altLang="cs-CZ" sz="2400" b="1" dirty="0"/>
              <a:t>)</a:t>
            </a:r>
            <a:r>
              <a:rPr lang="en-GB" altLang="cs-CZ" sz="2400" b="1" dirty="0"/>
              <a:t>: </a:t>
            </a:r>
            <a:r>
              <a:rPr lang="cs-CZ" altLang="cs-CZ" sz="2400" dirty="0"/>
              <a:t>v tomto případě je oko postiženo jak astigmatismem tak krátkozrakostí nebo dalekozrakostí</a:t>
            </a:r>
            <a:r>
              <a:rPr lang="en-GB" altLang="cs-CZ" sz="2400" dirty="0"/>
              <a:t>. </a:t>
            </a:r>
            <a:r>
              <a:rPr lang="cs-CZ" altLang="cs-CZ" sz="2400" dirty="0"/>
              <a:t>Obě fokály jsou před sítnicí nebo za sítnicí</a:t>
            </a:r>
            <a:r>
              <a:rPr lang="en-GB" altLang="cs-CZ" sz="2400" dirty="0"/>
              <a:t>.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5A95300C-E09A-4AED-9BB5-B3054FD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5" b="1288"/>
          <a:stretch>
            <a:fillRect/>
          </a:stretch>
        </p:blipFill>
        <p:spPr bwMode="auto">
          <a:xfrm>
            <a:off x="3143250" y="3860800"/>
            <a:ext cx="48958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>
            <a:extLst>
              <a:ext uri="{FF2B5EF4-FFF2-40B4-BE49-F238E27FC236}">
                <a16:creationId xmlns:a16="http://schemas.microsoft.com/office/drawing/2014/main" id="{8D63557F-1638-49D5-93DD-058D30639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5734051"/>
            <a:ext cx="5400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Hlavní meridiány</a:t>
            </a:r>
            <a:r>
              <a:rPr lang="en-GB" altLang="cs-CZ" sz="1600"/>
              <a:t> </a:t>
            </a:r>
            <a:r>
              <a:rPr lang="cs-CZ" altLang="cs-CZ" sz="1600"/>
              <a:t>oka </a:t>
            </a:r>
            <a:r>
              <a:rPr lang="en-GB" altLang="cs-CZ" sz="1600"/>
              <a:t>(chara</a:t>
            </a:r>
            <a:r>
              <a:rPr lang="cs-CZ" altLang="cs-CZ" sz="1600"/>
              <a:t>kterizované největším rozdílem v zakřivení</a:t>
            </a:r>
            <a:r>
              <a:rPr lang="en-GB" altLang="cs-CZ" sz="1600"/>
              <a:t>) </a:t>
            </a:r>
            <a:r>
              <a:rPr lang="cs-CZ" altLang="cs-CZ" sz="1600"/>
              <a:t>– případ smíšeného astigmatismu</a:t>
            </a:r>
            <a:endParaRPr lang="en-GB" altLang="cs-CZ" sz="1600"/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3165E2BF-D3E0-4E20-83BF-DC28DE81EB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19513" y="4724400"/>
            <a:ext cx="647700" cy="1081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6B06CB3F-4ECC-4CD1-98F1-46268D13B6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63976" y="4508500"/>
            <a:ext cx="576263" cy="129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6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9CF64F-7197-4001-B64F-647F28CD5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4000"/>
              <a:t>Korekce astigmatismu</a:t>
            </a:r>
            <a:endParaRPr lang="en-GB" altLang="cs-CZ" sz="40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01AFE74-6C00-4230-8A99-C2F9A9842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1268413"/>
            <a:ext cx="8218487" cy="5040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/>
              <a:t>Jednoduchý astigmatismus je korigován </a:t>
            </a:r>
            <a:r>
              <a:rPr lang="cs-CZ" altLang="cs-CZ" b="1" dirty="0"/>
              <a:t>cylindrickými čočkami</a:t>
            </a:r>
            <a:r>
              <a:rPr lang="cs-CZ" altLang="cs-CZ" dirty="0"/>
              <a:t> nebo chirurgickou úpravou tvaru rohovky</a:t>
            </a:r>
            <a:r>
              <a:rPr lang="en-US" altLang="cs-CZ" dirty="0"/>
              <a:t>. </a:t>
            </a:r>
            <a:endParaRPr lang="en-GB" altLang="cs-CZ" dirty="0"/>
          </a:p>
          <a:p>
            <a:pPr eaLnBrk="1" hangingPunct="1">
              <a:buFontTx/>
              <a:buNone/>
            </a:pPr>
            <a:r>
              <a:rPr lang="cs-CZ" altLang="cs-CZ" dirty="0"/>
              <a:t>Složený a smíšený astigmatismus korigujeme </a:t>
            </a:r>
            <a:r>
              <a:rPr lang="en-GB" altLang="cs-CZ" b="1" dirty="0" err="1"/>
              <a:t>toric</a:t>
            </a:r>
            <a:r>
              <a:rPr lang="cs-CZ" altLang="cs-CZ" b="1" dirty="0" err="1"/>
              <a:t>kými</a:t>
            </a:r>
            <a:r>
              <a:rPr lang="cs-CZ" altLang="cs-CZ" b="1" dirty="0"/>
              <a:t> čočkami</a:t>
            </a:r>
            <a:r>
              <a:rPr lang="en-GB" altLang="cs-CZ" b="1" dirty="0"/>
              <a:t> </a:t>
            </a:r>
            <a:r>
              <a:rPr lang="en-GB" altLang="cs-CZ" dirty="0"/>
              <a:t>(</a:t>
            </a:r>
            <a:r>
              <a:rPr lang="en-GB" altLang="cs-CZ" dirty="0" err="1"/>
              <a:t>toric</a:t>
            </a:r>
            <a:r>
              <a:rPr lang="cs-CZ" altLang="cs-CZ" dirty="0" err="1"/>
              <a:t>ká</a:t>
            </a:r>
            <a:r>
              <a:rPr lang="cs-CZ" altLang="cs-CZ" dirty="0"/>
              <a:t> refrakční plocha vzniká kombinací plochy válcové a kulové, tj. má různý poloměr zakřivení v různých rovinách</a:t>
            </a:r>
            <a:r>
              <a:rPr lang="en-US" altLang="cs-CZ" dirty="0"/>
              <a:t>)</a:t>
            </a:r>
            <a:r>
              <a:rPr lang="cs-CZ" altLang="cs-CZ" dirty="0"/>
              <a:t>.</a:t>
            </a:r>
            <a:r>
              <a:rPr lang="en-GB" altLang="cs-CZ" dirty="0"/>
              <a:t>  </a:t>
            </a: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r>
              <a:rPr lang="cs-CZ" altLang="cs-CZ" dirty="0"/>
              <a:t>Korekce umožňují i implantáty používané u šedého zákalu apod.</a:t>
            </a:r>
            <a:endParaRPr lang="en-GB" altLang="cs-CZ" dirty="0"/>
          </a:p>
          <a:p>
            <a:pPr eaLnBrk="1" hangingPunct="1">
              <a:buFontTx/>
              <a:buNone/>
            </a:pP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90984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F8ABFEEB-BF66-4E83-9890-31FF9D822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435975" cy="1143000"/>
          </a:xfrm>
        </p:spPr>
        <p:txBody>
          <a:bodyPr/>
          <a:lstStyle/>
          <a:p>
            <a:pPr eaLnBrk="1" hangingPunct="1"/>
            <a:r>
              <a:rPr lang="cs-CZ" altLang="cs-CZ" sz="4000"/>
              <a:t>Brýlová skla (čočky)</a:t>
            </a:r>
            <a:r>
              <a:rPr lang="en-GB" altLang="cs-CZ" sz="4000"/>
              <a:t> – </a:t>
            </a:r>
            <a:r>
              <a:rPr lang="cs-CZ" altLang="cs-CZ" sz="4000"/>
              <a:t>vrcholová lomivost</a:t>
            </a:r>
            <a:endParaRPr lang="en-GB" altLang="cs-CZ" sz="40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7C21AAE-87FF-445A-8A77-FE17F16855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Oproti jiným optickým systémům, které jsou charakterizovány optickou mohutností,</a:t>
            </a:r>
            <a:r>
              <a:rPr lang="en-GB" altLang="cs-CZ" sz="2800"/>
              <a:t> </a:t>
            </a:r>
            <a:r>
              <a:rPr lang="cs-CZ" altLang="cs-CZ" sz="2800"/>
              <a:t>brýlová skla charakterizujeme pomocí vrcholové lomivosti</a:t>
            </a:r>
            <a:endParaRPr lang="en-GB" altLang="cs-CZ" sz="2800"/>
          </a:p>
          <a:p>
            <a:pPr eaLnBrk="1" hangingPunct="1">
              <a:buFontTx/>
              <a:buNone/>
            </a:pPr>
            <a:r>
              <a:rPr lang="en-GB" altLang="cs-CZ" sz="2800" i="1"/>
              <a:t>	A´ = 1 / a’</a:t>
            </a:r>
            <a:r>
              <a:rPr lang="en-GB" altLang="cs-CZ" sz="2800"/>
              <a:t> </a:t>
            </a:r>
          </a:p>
        </p:txBody>
      </p:sp>
      <p:grpSp>
        <p:nvGrpSpPr>
          <p:cNvPr id="30724" name="Group 10">
            <a:extLst>
              <a:ext uri="{FF2B5EF4-FFF2-40B4-BE49-F238E27FC236}">
                <a16:creationId xmlns:a16="http://schemas.microsoft.com/office/drawing/2014/main" id="{D1240685-E089-4FB1-A61A-3B09FFC544D0}"/>
              </a:ext>
            </a:extLst>
          </p:cNvPr>
          <p:cNvGrpSpPr>
            <a:grpSpLocks/>
          </p:cNvGrpSpPr>
          <p:nvPr/>
        </p:nvGrpSpPr>
        <p:grpSpPr bwMode="auto">
          <a:xfrm>
            <a:off x="6527801" y="1773239"/>
            <a:ext cx="3673475" cy="2670175"/>
            <a:chOff x="3152" y="1117"/>
            <a:chExt cx="2314" cy="1682"/>
          </a:xfrm>
        </p:grpSpPr>
        <p:pic>
          <p:nvPicPr>
            <p:cNvPr id="30725" name="Picture 4" descr="13-x">
              <a:extLst>
                <a:ext uri="{FF2B5EF4-FFF2-40B4-BE49-F238E27FC236}">
                  <a16:creationId xmlns:a16="http://schemas.microsoft.com/office/drawing/2014/main" id="{56064410-CA95-4C00-A6F8-7911E6017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94"/>
            <a:stretch>
              <a:fillRect/>
            </a:stretch>
          </p:blipFill>
          <p:spPr bwMode="auto">
            <a:xfrm>
              <a:off x="3152" y="1117"/>
              <a:ext cx="231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Text Box 8">
              <a:extLst>
                <a:ext uri="{FF2B5EF4-FFF2-40B4-BE49-F238E27FC236}">
                  <a16:creationId xmlns:a16="http://schemas.microsoft.com/office/drawing/2014/main" id="{9F27CDB5-9E0D-4BC6-A9E6-9069EF326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568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800"/>
                <a:t>a</a:t>
              </a:r>
            </a:p>
          </p:txBody>
        </p:sp>
        <p:sp>
          <p:nvSpPr>
            <p:cNvPr id="30727" name="Text Box 9">
              <a:extLst>
                <a:ext uri="{FF2B5EF4-FFF2-40B4-BE49-F238E27FC236}">
                  <a16:creationId xmlns:a16="http://schemas.microsoft.com/office/drawing/2014/main" id="{48E55AB0-5CD6-440E-9E67-EBED568A5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568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800"/>
                <a:t>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99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621D95E-8B81-4185-B027-3E3F3609C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4000"/>
              <a:t>Kontaktní čočky</a:t>
            </a:r>
            <a:endParaRPr lang="en-GB" altLang="cs-CZ" sz="4000"/>
          </a:p>
        </p:txBody>
      </p:sp>
      <p:pic>
        <p:nvPicPr>
          <p:cNvPr id="32771" name="Picture 3" descr="kon_cocky">
            <a:extLst>
              <a:ext uri="{FF2B5EF4-FFF2-40B4-BE49-F238E27FC236}">
                <a16:creationId xmlns:a16="http://schemas.microsoft.com/office/drawing/2014/main" id="{E45B0380-FBA3-4547-8321-172704EE4AA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676400"/>
            <a:ext cx="3886200" cy="1828800"/>
          </a:xfrm>
          <a:noFill/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6AD75771-482E-41FB-AB20-4311D170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47" y="4572000"/>
            <a:ext cx="71051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Kontaktní čočky mohou být vyrobeny z hydrofilního gelu (měkké – prof. Otto Wichterle, 1913-1998) nebo se vyrábějí jako tvrdé s označením RGP </a:t>
            </a:r>
            <a:r>
              <a:rPr lang="en-GB" altLang="cs-CZ" sz="2400" dirty="0"/>
              <a:t>– Rigid Gas-Permeable</a:t>
            </a:r>
            <a:r>
              <a:rPr lang="cs-CZ" altLang="cs-CZ" sz="2400" dirty="0"/>
              <a:t>.</a:t>
            </a: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426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vyšetření">
            <a:extLst>
              <a:ext uri="{FF2B5EF4-FFF2-40B4-BE49-F238E27FC236}">
                <a16:creationId xmlns:a16="http://schemas.microsoft.com/office/drawing/2014/main" id="{788B399C-9BE1-42DE-BE8F-C6C4291C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420938"/>
            <a:ext cx="40513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4">
            <a:extLst>
              <a:ext uri="{FF2B5EF4-FFF2-40B4-BE49-F238E27FC236}">
                <a16:creationId xmlns:a16="http://schemas.microsoft.com/office/drawing/2014/main" id="{678A245D-9290-4481-B445-C9508286E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836614"/>
            <a:ext cx="655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Refraktometr – objektivní vyšetření zraku</a:t>
            </a:r>
            <a:endParaRPr lang="en-GB" altLang="cs-CZ" sz="40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0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1DA4592B-B91B-41FC-B848-8BA870E12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000" dirty="0"/>
              <a:t>Další metody vyšetření zraku </a:t>
            </a:r>
            <a:r>
              <a:rPr lang="cs-CZ" altLang="cs-CZ" sz="2400" dirty="0"/>
              <a:t>– příklady pokročilých technik</a:t>
            </a:r>
          </a:p>
        </p:txBody>
      </p:sp>
      <p:pic>
        <p:nvPicPr>
          <p:cNvPr id="36867" name="Picture 5" descr="a_perimetrie">
            <a:extLst>
              <a:ext uri="{FF2B5EF4-FFF2-40B4-BE49-F238E27FC236}">
                <a16:creationId xmlns:a16="http://schemas.microsoft.com/office/drawing/2014/main" id="{E554CB66-12FF-4BD8-8317-C959670703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773238"/>
            <a:ext cx="3175000" cy="2463800"/>
          </a:xfrm>
          <a:noFill/>
        </p:spPr>
      </p:pic>
      <p:pic>
        <p:nvPicPr>
          <p:cNvPr id="36868" name="Picture 11" descr="gdx">
            <a:extLst>
              <a:ext uri="{FF2B5EF4-FFF2-40B4-BE49-F238E27FC236}">
                <a16:creationId xmlns:a16="http://schemas.microsoft.com/office/drawing/2014/main" id="{3D5298EF-C4BB-4EE4-A522-7A143F4688B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1412876"/>
            <a:ext cx="2133600" cy="1768475"/>
          </a:xfrm>
          <a:noFill/>
        </p:spPr>
      </p:pic>
      <p:sp>
        <p:nvSpPr>
          <p:cNvPr id="36869" name="Text Box 7">
            <a:extLst>
              <a:ext uri="{FF2B5EF4-FFF2-40B4-BE49-F238E27FC236}">
                <a16:creationId xmlns:a16="http://schemas.microsoft.com/office/drawing/2014/main" id="{E0F78730-03F1-4A43-920B-93E2407EA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4673600"/>
            <a:ext cx="3187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/>
          </a:p>
        </p:txBody>
      </p:sp>
      <p:sp>
        <p:nvSpPr>
          <p:cNvPr id="36870" name="Rectangle 8">
            <a:extLst>
              <a:ext uri="{FF2B5EF4-FFF2-40B4-BE49-F238E27FC236}">
                <a16:creationId xmlns:a16="http://schemas.microsoft.com/office/drawing/2014/main" id="{9333ADBE-86CD-4DD9-B4E6-30CD04261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4570701"/>
            <a:ext cx="318611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Perimetrie</a:t>
            </a:r>
            <a:r>
              <a:rPr lang="cs-CZ" altLang="cs-CZ" sz="1400"/>
              <a:t> je vyšetřovací metoda k posouzení rozsahu zorného pole. Její podstatou je schopnost oka rozlišit dva podněty v zorném poli. Jedním podnětem je světelná značka a druhým pozadí v okolí značky. Cíleně se provádí při podezření na výpadek zorného pole,  tzv. skotom.</a:t>
            </a:r>
            <a:r>
              <a:rPr lang="cs-CZ" altLang="cs-CZ" sz="1800"/>
              <a:t> </a:t>
            </a:r>
          </a:p>
        </p:txBody>
      </p:sp>
      <p:sp>
        <p:nvSpPr>
          <p:cNvPr id="36871" name="Rectangle 9">
            <a:extLst>
              <a:ext uri="{FF2B5EF4-FFF2-40B4-BE49-F238E27FC236}">
                <a16:creationId xmlns:a16="http://schemas.microsoft.com/office/drawing/2014/main" id="{7FB7F415-0FE9-445B-A217-BC365AB31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193942"/>
            <a:ext cx="417671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Analyzátor vrstvy nervových vláken - GDx</a:t>
            </a:r>
            <a:r>
              <a:rPr lang="cs-CZ" altLang="cs-CZ" sz="1400"/>
              <a:t> (Glaucoma Diagnostics). Tloušťka vrstvy nervových vláken sítnice je měřena pomocí laserové skenovací polarimetrie. Tato technika využívá dvojlomu nervových vláken. Fázového posuvu mezi ordinárním a extraordinárním paprskem po průchodu vrstvou nervových vláken sítnice se využije k měření její tloušťky v peripapilární oblasti . Zařízení je vybaveno skenovací jednotkou s diodou emitující světlo vlnové délky 780 nm, které je spojeno s počítačem převádějícím stupeň polarizace v každém bodě obrazu na tloušťku vrstvy nervových vláken pomocí Fourierovy analýzy. </a:t>
            </a:r>
          </a:p>
        </p:txBody>
      </p:sp>
      <p:pic>
        <p:nvPicPr>
          <p:cNvPr id="36872" name="Picture 13" descr="gdx2">
            <a:extLst>
              <a:ext uri="{FF2B5EF4-FFF2-40B4-BE49-F238E27FC236}">
                <a16:creationId xmlns:a16="http://schemas.microsoft.com/office/drawing/2014/main" id="{D7846D56-263D-4875-8085-036B36FA41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2488" y="1484314"/>
            <a:ext cx="1763712" cy="1722437"/>
          </a:xfrm>
          <a:noFill/>
        </p:spPr>
      </p:pic>
    </p:spTree>
    <p:extLst>
      <p:ext uri="{BB962C8B-B14F-4D97-AF65-F5344CB8AC3E}">
        <p14:creationId xmlns:p14="http://schemas.microsoft.com/office/powerpoint/2010/main" val="341710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3D08297-BE6E-4A6D-B4E0-B04C9A949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4000"/>
              <a:t>Elektroretinografie (ERG)</a:t>
            </a:r>
            <a:endParaRPr lang="en-GB" altLang="cs-CZ" sz="40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9ED96D9-BE94-4D7A-A048-5136B7CC88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28775"/>
            <a:ext cx="4038600" cy="4895850"/>
          </a:xfrm>
        </p:spPr>
        <p:txBody>
          <a:bodyPr/>
          <a:lstStyle/>
          <a:p>
            <a:pPr marL="6350" indent="22225" eaLnBrk="1" hangingPunct="1">
              <a:buFontTx/>
              <a:buNone/>
            </a:pPr>
            <a:r>
              <a:rPr lang="en-GB" altLang="cs-CZ" b="1" dirty="0"/>
              <a:t>Ele</a:t>
            </a:r>
            <a:r>
              <a:rPr lang="cs-CZ" altLang="cs-CZ" b="1" dirty="0"/>
              <a:t>k</a:t>
            </a:r>
            <a:r>
              <a:rPr lang="en-GB" altLang="cs-CZ" b="1" dirty="0" err="1"/>
              <a:t>troretinogra</a:t>
            </a:r>
            <a:r>
              <a:rPr lang="cs-CZ" altLang="cs-CZ" b="1" dirty="0" err="1"/>
              <a:t>fie</a:t>
            </a:r>
            <a:endParaRPr lang="en-GB" altLang="cs-CZ" b="1" dirty="0"/>
          </a:p>
          <a:p>
            <a:pPr marL="6350" indent="22225" eaLnBrk="1" hangingPunct="1">
              <a:buFontTx/>
              <a:buNone/>
            </a:pPr>
            <a:r>
              <a:rPr lang="cs-CZ" altLang="cs-CZ" dirty="0"/>
              <a:t>je vyšetření, při kterém se měří elektrická odpověď světločivých buněk v sítnici</a:t>
            </a:r>
            <a:r>
              <a:rPr lang="en-GB" altLang="cs-CZ" dirty="0"/>
              <a:t>.</a:t>
            </a:r>
            <a:r>
              <a:rPr lang="cs-CZ" altLang="cs-CZ" dirty="0"/>
              <a:t> Elektrody jsou umísťovány na rohovku a na kůži v blízkosti oka</a:t>
            </a:r>
            <a:r>
              <a:rPr lang="en-GB" altLang="cs-CZ" dirty="0"/>
              <a:t> (</a:t>
            </a:r>
            <a:r>
              <a:rPr lang="cs-CZ" altLang="cs-CZ" dirty="0"/>
              <a:t>unipolární svod</a:t>
            </a:r>
            <a:r>
              <a:rPr lang="en-GB" altLang="cs-CZ" dirty="0"/>
              <a:t>), 100 – 400 </a:t>
            </a:r>
            <a:r>
              <a:rPr lang="cs-CZ" altLang="cs-CZ" dirty="0" err="1">
                <a:latin typeface="Symbol" panose="05050102010706020507" pitchFamily="18" charset="2"/>
              </a:rPr>
              <a:t>m</a:t>
            </a:r>
            <a:r>
              <a:rPr lang="cs-CZ" altLang="cs-CZ" dirty="0" err="1"/>
              <a:t>V</a:t>
            </a:r>
            <a:r>
              <a:rPr lang="en-GB" altLang="cs-CZ" dirty="0"/>
              <a:t>.</a:t>
            </a:r>
          </a:p>
        </p:txBody>
      </p:sp>
      <p:pic>
        <p:nvPicPr>
          <p:cNvPr id="38916" name="Picture 5" descr="erg">
            <a:extLst>
              <a:ext uri="{FF2B5EF4-FFF2-40B4-BE49-F238E27FC236}">
                <a16:creationId xmlns:a16="http://schemas.microsoft.com/office/drawing/2014/main" id="{FE3F40E6-484C-4D1C-AE63-EBF6BCCB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205038"/>
            <a:ext cx="3743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36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77F7EF2-B6ED-44AD-8121-3D12E771F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6188" y="37014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Obsah přednášky</a:t>
            </a:r>
            <a:endParaRPr lang="en-GB" altLang="cs-CZ" sz="4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4D019F6-F77C-402A-81EF-D7279C7F8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6188" y="1100723"/>
            <a:ext cx="10753200" cy="490251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Ostrost zraku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Ametropie – vady optického systému oka</a:t>
            </a:r>
          </a:p>
          <a:p>
            <a:pPr lvl="2">
              <a:lnSpc>
                <a:spcPct val="100000"/>
              </a:lnSpc>
            </a:pPr>
            <a:r>
              <a:rPr lang="cs-CZ" altLang="cs-CZ" sz="2400" dirty="0"/>
              <a:t>- Sférická ametropie: krátkozrakost a dalekozrakost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cs-CZ" altLang="cs-CZ" sz="2400" dirty="0"/>
              <a:t>- Asférické ametropie (astigmatismus)       </a:t>
            </a:r>
          </a:p>
          <a:p>
            <a:pPr eaLnBrk="1" hangingPunct="1">
              <a:lnSpc>
                <a:spcPct val="100000"/>
              </a:lnSpc>
              <a:buSzPct val="70000"/>
            </a:pPr>
            <a:r>
              <a:rPr lang="cs-CZ" altLang="cs-CZ" sz="2800" dirty="0"/>
              <a:t>Vyšetřování zraku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Elektroretinografie (ERG)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Retinální implantát</a:t>
            </a:r>
          </a:p>
          <a:p>
            <a:pPr eaLnBrk="1" hangingPunct="1">
              <a:lnSpc>
                <a:spcPct val="100000"/>
              </a:lnSpc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Audiometrie – vyšetřování vad sluchu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Sluchadla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Kochleární implantát</a:t>
            </a:r>
          </a:p>
        </p:txBody>
      </p:sp>
    </p:spTree>
    <p:extLst>
      <p:ext uri="{BB962C8B-B14F-4D97-AF65-F5344CB8AC3E}">
        <p14:creationId xmlns:p14="http://schemas.microsoft.com/office/powerpoint/2010/main" val="205146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1075DE-41FF-463C-97CA-D51B23577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696915"/>
            <a:ext cx="2890838" cy="1143000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Retinální implantát</a:t>
            </a:r>
            <a:endParaRPr lang="en-GB" altLang="cs-CZ" sz="4000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1F1C1CA-A7E5-40A8-973C-E5FB54920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2205039"/>
            <a:ext cx="3168650" cy="719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www.nmi.de/deutsch/ showprj.php3?id=3&amp;typ=1</a:t>
            </a:r>
            <a:endParaRPr lang="en-GB" altLang="cs-CZ" sz="3600"/>
          </a:p>
        </p:txBody>
      </p:sp>
      <p:pic>
        <p:nvPicPr>
          <p:cNvPr id="40964" name="Picture 4" descr="Retinal Implant">
            <a:extLst>
              <a:ext uri="{FF2B5EF4-FFF2-40B4-BE49-F238E27FC236}">
                <a16:creationId xmlns:a16="http://schemas.microsoft.com/office/drawing/2014/main" id="{03B515C7-DAF6-4665-806E-817275A6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188913"/>
            <a:ext cx="5629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46">
            <a:extLst>
              <a:ext uri="{FF2B5EF4-FFF2-40B4-BE49-F238E27FC236}">
                <a16:creationId xmlns:a16="http://schemas.microsoft.com/office/drawing/2014/main" id="{6B4A9E9D-1A59-427D-8C37-C0C77BE1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860800"/>
            <a:ext cx="3024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>
            <a:extLst>
              <a:ext uri="{FF2B5EF4-FFF2-40B4-BE49-F238E27FC236}">
                <a16:creationId xmlns:a16="http://schemas.microsoft.com/office/drawing/2014/main" id="{32EC2B3A-BC8D-4829-A588-21B60AF9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4724401"/>
            <a:ext cx="5148263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200" i="1"/>
              <a:t>MPDA – micro-photo-diode-array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200"/>
              <a:t>Toto zařízení je v klinických zkouškách. Lidem postiženým některými druhy slepoty by mělo umožnit základní orientaci v prostoru</a:t>
            </a:r>
            <a:r>
              <a:rPr lang="en-US" altLang="cs-CZ" sz="2200"/>
              <a:t>.</a:t>
            </a:r>
            <a:endParaRPr lang="en-GB" altLang="cs-CZ" sz="2200"/>
          </a:p>
        </p:txBody>
      </p:sp>
    </p:spTree>
    <p:extLst>
      <p:ext uri="{BB962C8B-B14F-4D97-AF65-F5344CB8AC3E}">
        <p14:creationId xmlns:p14="http://schemas.microsoft.com/office/powerpoint/2010/main" val="2475209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CB7D3D3-991F-4788-BC3B-0E458EC27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25487"/>
            <a:ext cx="10972800" cy="517525"/>
          </a:xfrm>
          <a:noFill/>
        </p:spPr>
        <p:txBody>
          <a:bodyPr/>
          <a:lstStyle/>
          <a:p>
            <a:pPr eaLnBrk="1" hangingPunct="1"/>
            <a:r>
              <a:rPr lang="en-GB" altLang="cs-CZ" sz="4000" dirty="0"/>
              <a:t> </a:t>
            </a:r>
            <a:r>
              <a:rPr lang="cs-CZ" altLang="cs-CZ" sz="4000" dirty="0"/>
              <a:t>Audiometrie – vyšetřování vad sluchu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3CB7881-06EE-4AD9-BD4F-71B4557BDF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2045"/>
            <a:ext cx="4408324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Audiometrie </a:t>
            </a:r>
            <a:r>
              <a:rPr lang="cs-CZ" altLang="cs-CZ" sz="2400" dirty="0"/>
              <a:t>– viz praktická cvičení. V klinické praxi získáváme graf </a:t>
            </a:r>
            <a:r>
              <a:rPr lang="cs-CZ" altLang="cs-CZ" sz="2400" b="1" dirty="0"/>
              <a:t>rozdílů hladin hlasitosti v závislosti na frekvenci </a:t>
            </a:r>
            <a:r>
              <a:rPr lang="cs-CZ" altLang="cs-CZ" sz="2400" dirty="0"/>
              <a:t>ve srovnání s normálním slyšením.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Kostní vedení </a:t>
            </a:r>
            <a:r>
              <a:rPr lang="cs-CZ" altLang="cs-CZ" sz="2400" dirty="0"/>
              <a:t>se vyšetřuje pomocí ladiček nebo speciálními oscilátory, které jsou přikládány k </a:t>
            </a:r>
            <a:r>
              <a:rPr lang="cs-CZ" altLang="cs-CZ" sz="2400" i="1" dirty="0" err="1"/>
              <a:t>proc</a:t>
            </a:r>
            <a:r>
              <a:rPr lang="cs-CZ" altLang="cs-CZ" sz="2400" i="1" dirty="0"/>
              <a:t>. </a:t>
            </a:r>
            <a:r>
              <a:rPr lang="cs-CZ" altLang="cs-CZ" sz="2400" i="1" dirty="0" err="1"/>
              <a:t>mastoideus</a:t>
            </a:r>
            <a:r>
              <a:rPr lang="en-GB" altLang="cs-CZ" sz="2400" b="1" dirty="0"/>
              <a:t>.</a:t>
            </a:r>
            <a:endParaRPr lang="cs-CZ" altLang="cs-CZ" sz="2400" b="1" dirty="0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E58AE6B3-3EF3-4F4D-BE5A-B7FDE39865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20" b="-9857"/>
          <a:stretch>
            <a:fillRect/>
          </a:stretch>
        </p:blipFill>
        <p:spPr>
          <a:xfrm>
            <a:off x="5375276" y="1628775"/>
            <a:ext cx="6640992" cy="4057321"/>
          </a:xfrm>
          <a:noFill/>
        </p:spPr>
      </p:pic>
    </p:spTree>
    <p:extLst>
      <p:ext uri="{BB962C8B-B14F-4D97-AF65-F5344CB8AC3E}">
        <p14:creationId xmlns:p14="http://schemas.microsoft.com/office/powerpoint/2010/main" val="23186620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C65CD82-8836-4CA5-A79F-6BBEF2CF1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Dva typy sluchových poruch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63B5785-6AD3-4D24-9BAD-4247A951B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Porucha vedení zvuku</a:t>
            </a:r>
            <a:r>
              <a:rPr lang="cs-CZ" altLang="cs-CZ" sz="2400" dirty="0"/>
              <a:t> - příčinou bývá ucpání zvukovodu, ztuhnutí bubínku nebo snížení pohyblivosti  kůstek po zánětu. Nevede k úplné hluchotě - část energie proniká do vnitřního ucha kostmi. </a:t>
            </a:r>
            <a:r>
              <a:rPr lang="cs-CZ" altLang="cs-CZ" sz="2400" b="1" dirty="0"/>
              <a:t>Audiogram pro kůstkové vedení je </a:t>
            </a:r>
            <a:r>
              <a:rPr lang="cs-CZ" altLang="cs-CZ" sz="2400" dirty="0"/>
              <a:t>v celém rozsahu frekvencí</a:t>
            </a:r>
            <a:r>
              <a:rPr lang="cs-CZ" altLang="cs-CZ" sz="2400" b="1" dirty="0"/>
              <a:t> snížen, kostní vedení je neporušeno.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Porucha vnímání nebo nervového vedení. </a:t>
            </a:r>
            <a:r>
              <a:rPr lang="cs-CZ" altLang="cs-CZ" sz="2400" dirty="0"/>
              <a:t>Bývá zpočátku omezena na frekvence okolo 4000 Hz. Vliv dlouhého působení hluku. Postižení vnímají zvuk zkresleně. Audiogram prokáže snížení vnímání ve zmíněné frekvenční oblasti, sníženo i kostní vedení.</a:t>
            </a:r>
            <a:r>
              <a:rPr lang="cs-CZ" altLang="cs-CZ" sz="2400" b="1" dirty="0"/>
              <a:t>      S věkem se prohlubuje.</a:t>
            </a:r>
          </a:p>
        </p:txBody>
      </p:sp>
    </p:spTree>
    <p:extLst>
      <p:ext uri="{BB962C8B-B14F-4D97-AF65-F5344CB8AC3E}">
        <p14:creationId xmlns:p14="http://schemas.microsoft.com/office/powerpoint/2010/main" val="21045064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02BFD7E-8531-43B9-91F5-A4BEF2E06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Korekce poruch slyšení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9EACE18-921E-4D12-97C4-AA9C4DBF6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3793" y="945932"/>
            <a:ext cx="8229601" cy="205127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Sluchadla: </a:t>
            </a:r>
            <a:r>
              <a:rPr lang="cs-CZ" altLang="cs-CZ" sz="1800" dirty="0"/>
              <a:t>mikrofon, zesilovač, zdroj energie a vhodný reprodukční systém. Ten mívá tvar sluchátka s nástavcem, který se zasouvá do zevního zvukovodu. Někdy je vhodnější </a:t>
            </a:r>
            <a:r>
              <a:rPr lang="cs-CZ" altLang="cs-CZ" sz="1800" b="1" dirty="0"/>
              <a:t>vibrátor</a:t>
            </a:r>
            <a:r>
              <a:rPr lang="cs-CZ" altLang="cs-CZ" sz="1800" dirty="0"/>
              <a:t>, fixovaný na </a:t>
            </a:r>
            <a:r>
              <a:rPr lang="cs-CZ" altLang="cs-CZ" sz="1800" i="1" dirty="0" err="1"/>
              <a:t>proc</a:t>
            </a:r>
            <a:r>
              <a:rPr lang="cs-CZ" altLang="cs-CZ" sz="1800" i="1" dirty="0"/>
              <a:t>. </a:t>
            </a:r>
            <a:r>
              <a:rPr lang="cs-CZ" altLang="cs-CZ" sz="1800" i="1" dirty="0" err="1"/>
              <a:t>mastoideus</a:t>
            </a:r>
            <a:r>
              <a:rPr lang="cs-CZ" altLang="cs-CZ" sz="1800" dirty="0"/>
              <a:t>. Vibrátor slouží k přenosu zvuku kostním vedením.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/>
              <a:t>Sluchadla zesilují frekvence, které jsou hůře slyšeny - význam filtrace. Moderní sluchadla lze včetně zdroje umístit i do bočnic brýlových obrub nebo zasunout do zvukovodu. Lze jich použít u poruch převodních i u poruch vnímání. </a:t>
            </a:r>
          </a:p>
        </p:txBody>
      </p:sp>
      <p:pic>
        <p:nvPicPr>
          <p:cNvPr id="47108" name="Picture 4" descr="Diagram of how sound is amplified through a hearing aid">
            <a:extLst>
              <a:ext uri="{FF2B5EF4-FFF2-40B4-BE49-F238E27FC236}">
                <a16:creationId xmlns:a16="http://schemas.microsoft.com/office/drawing/2014/main" id="{44ABB701-4915-4429-A5AF-3EA314FDC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9" y="3096557"/>
            <a:ext cx="856932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oundamplifierportablepersonal, digitalhearingaid, superminiaxondigitalhearingaid, minihearingaid">
            <a:extLst>
              <a:ext uri="{FF2B5EF4-FFF2-40B4-BE49-F238E27FC236}">
                <a16:creationId xmlns:a16="http://schemas.microsoft.com/office/drawing/2014/main" id="{BF5E9FEF-AE4E-4999-99DE-D0A870B1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473" y="2848302"/>
            <a:ext cx="2481467" cy="23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411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3CAB915E-F237-487F-BE45-34954B9EB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metody v audiologii</a:t>
            </a:r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F4C8C4B8-F3F5-4F6A-9E43-798C2C7CA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 err="1"/>
              <a:t>Otoakustická</a:t>
            </a:r>
            <a:r>
              <a:rPr lang="cs-CZ" altLang="cs-CZ" sz="2800" b="1" dirty="0"/>
              <a:t> emise </a:t>
            </a:r>
            <a:r>
              <a:rPr lang="cs-CZ" altLang="cs-CZ" sz="2800" dirty="0"/>
              <a:t>– viz přednáška o biofyzice sluchu.</a:t>
            </a:r>
          </a:p>
          <a:p>
            <a:pPr eaLnBrk="1" hangingPunct="1"/>
            <a:r>
              <a:rPr lang="cs-CZ" altLang="cs-CZ" sz="2800" dirty="0"/>
              <a:t>Měření </a:t>
            </a:r>
            <a:r>
              <a:rPr lang="cs-CZ" altLang="cs-CZ" sz="2800" b="1" dirty="0"/>
              <a:t>evokovaných potenciálů </a:t>
            </a:r>
            <a:r>
              <a:rPr lang="cs-CZ" altLang="cs-CZ" sz="2800" dirty="0"/>
              <a:t>– objektivní ověření přenosu sluchové informace do mozku.</a:t>
            </a:r>
          </a:p>
          <a:p>
            <a:pPr eaLnBrk="1" hangingPunct="1"/>
            <a:r>
              <a:rPr lang="cs-CZ" altLang="cs-CZ" sz="2800" b="1" dirty="0" err="1"/>
              <a:t>Tympanometrie</a:t>
            </a:r>
            <a:r>
              <a:rPr lang="cs-CZ" altLang="cs-CZ" sz="2800" dirty="0"/>
              <a:t> – ověření přenosu akustické energie do středního ucha pomocí odraženého tónu o frekvenci 226 Hz. Testuje se vlastně pružnost bubínku a navazujícího systému kůstek.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168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4CA59D5-DF18-48EE-B046-F57555218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5986463" cy="92075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Kochleární implantát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8D99391-EB44-4A8A-8F0A-B05253B9F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8578" y="5229226"/>
            <a:ext cx="10857187" cy="13684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posledních cca dvaceti letech je k dispozici metoda umožňující částečnou náhradu slyšení především u dětí se zachovanou funkcí sluchového nervu - </a:t>
            </a:r>
            <a:r>
              <a:rPr lang="cs-CZ" altLang="cs-CZ" sz="2000" b="1" dirty="0"/>
              <a:t>kochleární implantát</a:t>
            </a:r>
            <a:r>
              <a:rPr lang="cs-CZ" altLang="cs-CZ" sz="2000" dirty="0"/>
              <a:t> - systém elektrod implantovaný do hlemýždě, který dráždí impulsy z tzv. řečového procesoru sluchový nerv a tak částečně nahrazuje C. orgán. </a:t>
            </a:r>
          </a:p>
        </p:txBody>
      </p:sp>
      <p:pic>
        <p:nvPicPr>
          <p:cNvPr id="50180" name="Picture 4" descr="ear implant diagram">
            <a:extLst>
              <a:ext uri="{FF2B5EF4-FFF2-40B4-BE49-F238E27FC236}">
                <a16:creationId xmlns:a16="http://schemas.microsoft.com/office/drawing/2014/main" id="{C3B0F243-FB59-4CBE-BC59-0D84A770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195388"/>
            <a:ext cx="568801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>
            <a:extLst>
              <a:ext uri="{FF2B5EF4-FFF2-40B4-BE49-F238E27FC236}">
                <a16:creationId xmlns:a16="http://schemas.microsoft.com/office/drawing/2014/main" id="{430511F3-58D7-4AC2-8DD0-7CB5FCF4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13" y="260350"/>
            <a:ext cx="22336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http://www.accessexcellence.org/AB/BA/biochip3.html</a:t>
            </a:r>
          </a:p>
        </p:txBody>
      </p:sp>
      <p:pic>
        <p:nvPicPr>
          <p:cNvPr id="50182" name="Picture 7" descr="VÃ½sledek obrÃ¡zku pro kochleÃ¡rnÃ­ implantÃ¡t">
            <a:extLst>
              <a:ext uri="{FF2B5EF4-FFF2-40B4-BE49-F238E27FC236}">
                <a16:creationId xmlns:a16="http://schemas.microsoft.com/office/drawing/2014/main" id="{8180D31B-24B0-40C3-94B8-12CB3F2FD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579688"/>
            <a:ext cx="3209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74678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9981DE8-E3E7-48F0-ABDD-F0F43573E1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65557" y="510793"/>
            <a:ext cx="8135938" cy="4968875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Autoři: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chemeClr val="tx1"/>
                </a:solidFill>
              </a:rPr>
              <a:t>Vojtěch Mornstein, Lenka </a:t>
            </a:r>
            <a:r>
              <a:rPr lang="cs-CZ" altLang="cs-CZ" sz="3200" b="1" dirty="0" err="1">
                <a:solidFill>
                  <a:schemeClr val="tx1"/>
                </a:solidFill>
              </a:rPr>
              <a:t>Forýtková</a:t>
            </a:r>
            <a:br>
              <a:rPr lang="cs-CZ" altLang="cs-CZ" sz="3200" dirty="0"/>
            </a:br>
            <a:br>
              <a:rPr lang="cs-CZ" altLang="cs-CZ" sz="3200" dirty="0"/>
            </a:br>
            <a:r>
              <a:rPr lang="cs-CZ" altLang="cs-CZ" sz="3200" dirty="0"/>
              <a:t>Obsahová spolupráce: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chemeClr val="tx1"/>
                </a:solidFill>
              </a:rPr>
              <a:t>Ivo Hrazdira, Carmel J. Caruana</a:t>
            </a:r>
            <a:br>
              <a:rPr lang="cs-CZ" altLang="cs-CZ" sz="3200" dirty="0"/>
            </a:br>
            <a:br>
              <a:rPr lang="cs-CZ" altLang="cs-CZ" sz="3200" dirty="0"/>
            </a:br>
            <a:br>
              <a:rPr lang="cs-CZ" altLang="cs-CZ" sz="3200" dirty="0"/>
            </a:br>
            <a:br>
              <a:rPr lang="cs-CZ" altLang="cs-CZ" sz="3200" dirty="0"/>
            </a:br>
            <a:r>
              <a:rPr lang="cs-CZ" altLang="cs-CZ" sz="3200" dirty="0"/>
              <a:t>Poslední revize: září</a:t>
            </a:r>
            <a:r>
              <a:rPr lang="cs-CZ" altLang="cs-CZ" sz="3200" dirty="0">
                <a:solidFill>
                  <a:schemeClr val="tx1"/>
                </a:solidFill>
              </a:rPr>
              <a:t> 2024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90F37266-CE9B-40DB-A7A6-46B7E5348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575" y="5805264"/>
            <a:ext cx="1249982" cy="969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78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2FE5116-CBA5-4AC6-BC6E-A2CB52EE0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cs-CZ" altLang="cs-CZ" sz="4000"/>
              <a:t>Ostrost zraku</a:t>
            </a:r>
            <a:endParaRPr lang="en-GB" altLang="cs-CZ" sz="40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5EC5827-CF20-4BF2-947E-D4C107FAB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7685" y="898802"/>
            <a:ext cx="9088645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600" dirty="0"/>
              <a:t>(zřetelnost a ostrost vidění)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600" dirty="0"/>
              <a:t>Pro vyšetřování ostrosti zraku jsou používány </a:t>
            </a:r>
            <a:r>
              <a:rPr lang="cs-CZ" altLang="cs-CZ" sz="2600" b="1" dirty="0" err="1"/>
              <a:t>Snellenovy</a:t>
            </a:r>
            <a:r>
              <a:rPr lang="cs-CZ" altLang="cs-CZ" sz="2600" b="1" dirty="0"/>
              <a:t> optotypy</a:t>
            </a:r>
            <a:r>
              <a:rPr lang="cs-CZ" altLang="cs-CZ" sz="2600" dirty="0"/>
              <a:t> pojmenované dle nizozemského oftalmologa</a:t>
            </a:r>
            <a:r>
              <a:rPr lang="en-GB" altLang="cs-CZ" sz="2600" dirty="0"/>
              <a:t> Hermann</a:t>
            </a:r>
            <a:r>
              <a:rPr lang="cs-CZ" altLang="cs-CZ" sz="2600" dirty="0"/>
              <a:t>a</a:t>
            </a:r>
            <a:r>
              <a:rPr lang="en-GB" altLang="cs-CZ" sz="2600" dirty="0"/>
              <a:t> Snellen</a:t>
            </a:r>
            <a:r>
              <a:rPr lang="cs-CZ" altLang="cs-CZ" sz="2600" dirty="0"/>
              <a:t>a</a:t>
            </a:r>
            <a:r>
              <a:rPr lang="en-GB" altLang="cs-CZ" sz="2600" b="1" dirty="0"/>
              <a:t> </a:t>
            </a:r>
            <a:r>
              <a:rPr lang="en-GB" altLang="cs-CZ" sz="2600" dirty="0"/>
              <a:t>(1834–1908)</a:t>
            </a:r>
            <a:r>
              <a:rPr lang="cs-CZ" altLang="cs-CZ" sz="2600" dirty="0"/>
              <a:t>, který je vytvořil a začal používat pro vyšetřování ostrosti zraku u krátkozrakosti</a:t>
            </a:r>
            <a:r>
              <a:rPr lang="en-GB" altLang="cs-CZ" sz="2600" dirty="0"/>
              <a:t>. 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600" dirty="0"/>
              <a:t>Optotypy se vyrábějí pro pozorovací vzdálenost</a:t>
            </a:r>
            <a:r>
              <a:rPr lang="en-GB" altLang="cs-CZ" sz="2600" dirty="0"/>
              <a:t> 4, 5 a 6 m</a:t>
            </a:r>
            <a:r>
              <a:rPr lang="cs-CZ" altLang="cs-CZ" sz="2600" dirty="0"/>
              <a:t> (vytištěné, skříňové, promítané, LCD panely).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600" dirty="0"/>
              <a:t>Zrakovou ostrost (</a:t>
            </a:r>
            <a:r>
              <a:rPr lang="cs-CZ" altLang="cs-CZ" sz="2600" dirty="0" err="1"/>
              <a:t>visus</a:t>
            </a:r>
            <a:r>
              <a:rPr lang="cs-CZ" altLang="cs-CZ" sz="2600" dirty="0"/>
              <a:t>) vyjadřujeme pomocí zlomku, v jehož čitateli je pozorovací vzdálenost v metrech a ve jmenovateli číslo řádku s ještě rozlišitelnými symboly</a:t>
            </a:r>
            <a:r>
              <a:rPr lang="en-GB" altLang="cs-CZ" sz="2600" dirty="0"/>
              <a:t> (</a:t>
            </a:r>
            <a:r>
              <a:rPr lang="cs-CZ" altLang="cs-CZ" sz="2600" dirty="0"/>
              <a:t>např. </a:t>
            </a:r>
            <a:r>
              <a:rPr lang="en-GB" altLang="cs-CZ" sz="2600" dirty="0"/>
              <a:t>6/18</a:t>
            </a:r>
            <a:r>
              <a:rPr lang="cs-CZ" altLang="cs-CZ" sz="2600" dirty="0"/>
              <a:t> znamená </a:t>
            </a:r>
            <a:r>
              <a:rPr lang="cs-CZ" altLang="cs-CZ" sz="2600" dirty="0" err="1"/>
              <a:t>visus</a:t>
            </a:r>
            <a:r>
              <a:rPr lang="cs-CZ" altLang="cs-CZ" sz="2600" dirty="0"/>
              <a:t> snížený na jednu třetinu, zlomek nekrátíme</a:t>
            </a:r>
            <a:r>
              <a:rPr lang="en-GB" altLang="cs-CZ" sz="2600" dirty="0"/>
              <a:t>).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600" dirty="0"/>
              <a:t>Osoba s visem </a:t>
            </a:r>
            <a:r>
              <a:rPr lang="en-GB" altLang="cs-CZ" sz="2600" b="1" dirty="0"/>
              <a:t>6/6 </a:t>
            </a:r>
            <a:r>
              <a:rPr lang="cs-CZ" altLang="cs-CZ" sz="2600" dirty="0"/>
              <a:t>je schopna svým okem rozpoznat právě takový symbol, který zaujímá pozorovací úhel</a:t>
            </a:r>
            <a:r>
              <a:rPr lang="en-GB" altLang="cs-CZ" sz="2600" dirty="0"/>
              <a:t> </a:t>
            </a:r>
            <a:r>
              <a:rPr lang="en-GB" altLang="cs-CZ" sz="2600" i="1" dirty="0"/>
              <a:t>5 </a:t>
            </a:r>
            <a:r>
              <a:rPr lang="en-GB" altLang="cs-CZ" sz="2600" i="1" dirty="0" err="1"/>
              <a:t>minut</a:t>
            </a:r>
            <a:r>
              <a:rPr lang="en-GB" altLang="cs-CZ" sz="2600" dirty="0"/>
              <a:t> (</a:t>
            </a:r>
            <a:r>
              <a:rPr lang="en-GB" altLang="cs-CZ" sz="2600" i="1" dirty="0"/>
              <a:t>5'</a:t>
            </a:r>
            <a:r>
              <a:rPr lang="en-GB" altLang="cs-CZ" sz="2600" dirty="0"/>
              <a:t>). </a:t>
            </a:r>
            <a:r>
              <a:rPr lang="cs-CZ" altLang="cs-CZ" sz="2600" dirty="0"/>
              <a:t>Detail symbolu odpovídá úhlu 1</a:t>
            </a:r>
            <a:r>
              <a:rPr lang="en-GB" altLang="cs-CZ" sz="2600" i="1" dirty="0"/>
              <a:t>'</a:t>
            </a:r>
            <a:r>
              <a:rPr lang="cs-CZ" altLang="cs-CZ" sz="2600" i="1" dirty="0"/>
              <a:t>.</a:t>
            </a:r>
            <a:endParaRPr lang="en-GB" altLang="cs-CZ" sz="2600" i="1" dirty="0"/>
          </a:p>
        </p:txBody>
      </p:sp>
    </p:spTree>
    <p:extLst>
      <p:ext uri="{BB962C8B-B14F-4D97-AF65-F5344CB8AC3E}">
        <p14:creationId xmlns:p14="http://schemas.microsoft.com/office/powerpoint/2010/main" val="338226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0C6C838-3555-4C35-904B-7208AE294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1572" y="274638"/>
            <a:ext cx="5108028" cy="723845"/>
          </a:xfrm>
        </p:spPr>
        <p:txBody>
          <a:bodyPr/>
          <a:lstStyle/>
          <a:p>
            <a:pPr eaLnBrk="1" hangingPunct="1"/>
            <a:r>
              <a:rPr lang="cs-CZ" altLang="cs-CZ" sz="4000" dirty="0" err="1"/>
              <a:t>Snellenovy</a:t>
            </a:r>
            <a:r>
              <a:rPr lang="cs-CZ" altLang="cs-CZ" sz="4000" dirty="0"/>
              <a:t> optotypy</a:t>
            </a:r>
            <a:endParaRPr lang="en-GB" altLang="cs-CZ" sz="4000" dirty="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A0D16A3-7559-42F5-BBC6-A4288F637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78164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9220" name="Picture 5" descr="opt, num,">
            <a:extLst>
              <a:ext uri="{FF2B5EF4-FFF2-40B4-BE49-F238E27FC236}">
                <a16:creationId xmlns:a16="http://schemas.microsoft.com/office/drawing/2014/main" id="{C409A690-0428-47AC-ADAC-23812A40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1"/>
            <a:ext cx="119221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opt, type">
            <a:extLst>
              <a:ext uri="{FF2B5EF4-FFF2-40B4-BE49-F238E27FC236}">
                <a16:creationId xmlns:a16="http://schemas.microsoft.com/office/drawing/2014/main" id="{3A4D2FA2-D9D3-4787-BC56-95558EE9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1"/>
            <a:ext cx="11938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opt,hook">
            <a:extLst>
              <a:ext uri="{FF2B5EF4-FFF2-40B4-BE49-F238E27FC236}">
                <a16:creationId xmlns:a16="http://schemas.microsoft.com/office/drawing/2014/main" id="{28D0E2A1-0E7C-44A6-82BE-D017ED0A4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286001"/>
            <a:ext cx="124301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opt">
            <a:extLst>
              <a:ext uri="{FF2B5EF4-FFF2-40B4-BE49-F238E27FC236}">
                <a16:creationId xmlns:a16="http://schemas.microsoft.com/office/drawing/2014/main" id="{DA408E9E-7C0B-4998-8573-50B79A62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1"/>
            <a:ext cx="11430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gima_1">
            <a:extLst>
              <a:ext uri="{FF2B5EF4-FFF2-40B4-BE49-F238E27FC236}">
                <a16:creationId xmlns:a16="http://schemas.microsoft.com/office/drawing/2014/main" id="{1EE939D2-FEB6-41D7-AB3C-2A8739C3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2600"/>
            <a:ext cx="31448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SouvisejÃ­cÃ­ obrÃ¡zek">
            <a:extLst>
              <a:ext uri="{FF2B5EF4-FFF2-40B4-BE49-F238E27FC236}">
                <a16:creationId xmlns:a16="http://schemas.microsoft.com/office/drawing/2014/main" id="{E39A6DFD-4BE7-4531-8E04-82C793608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7" y="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8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284C8CD0-089A-4600-A5B7-D323AD69B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3186" y="6308725"/>
            <a:ext cx="8491265" cy="433388"/>
          </a:xfrm>
        </p:spPr>
        <p:txBody>
          <a:bodyPr/>
          <a:lstStyle/>
          <a:p>
            <a:r>
              <a:rPr lang="cs-CZ" altLang="cs-CZ" sz="1400" dirty="0"/>
              <a:t>https://is.muni.cz/do/rect/el/estud/lf/js16/refrakcni_vady/web/pages/03-naturalni-zrakova-ostrost.html</a:t>
            </a:r>
          </a:p>
        </p:txBody>
      </p:sp>
      <p:pic>
        <p:nvPicPr>
          <p:cNvPr id="11267" name="Picture 2" descr="PÅÃ­klad Jaegerovy tabulky">
            <a:extLst>
              <a:ext uri="{FF2B5EF4-FFF2-40B4-BE49-F238E27FC236}">
                <a16:creationId xmlns:a16="http://schemas.microsoft.com/office/drawing/2014/main" id="{FE96AADD-3B44-4962-8FA6-1DE76EDCA2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9806" y="1068387"/>
            <a:ext cx="5689600" cy="5073650"/>
          </a:xfrm>
          <a:noFill/>
        </p:spPr>
      </p:pic>
      <p:sp>
        <p:nvSpPr>
          <p:cNvPr id="11268" name="TextovéPole 1">
            <a:extLst>
              <a:ext uri="{FF2B5EF4-FFF2-40B4-BE49-F238E27FC236}">
                <a16:creationId xmlns:a16="http://schemas.microsoft.com/office/drawing/2014/main" id="{F95512F2-DBC6-4EDE-B81D-A506164D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356" y="255587"/>
            <a:ext cx="6265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dirty="0">
                <a:solidFill>
                  <a:srgbClr val="0000DC"/>
                </a:solidFill>
              </a:rPr>
              <a:t>Vyšetřování dalekozrakosti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7E9A66-55ED-439C-A31E-BA97EA40684B}"/>
              </a:ext>
            </a:extLst>
          </p:cNvPr>
          <p:cNvSpPr txBox="1"/>
          <p:nvPr/>
        </p:nvSpPr>
        <p:spPr>
          <a:xfrm>
            <a:off x="9574924" y="1944414"/>
            <a:ext cx="199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Čtení se zkouší obvykle ze vzdálenosti 25 cm</a:t>
            </a:r>
            <a:endParaRPr lang="en-GB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84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0078491-1BC2-4137-93EF-0399D0AA2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4000" dirty="0"/>
              <a:t>Ametropie – vady optického systému oka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DBB7426-5AE1-4704-BBB7-2E97233A2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8800" y="1871999"/>
            <a:ext cx="10753200" cy="449726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/>
              <a:t>Emetropie: </a:t>
            </a:r>
            <a:r>
              <a:rPr lang="cs-CZ" altLang="cs-CZ" sz="2800" dirty="0"/>
              <a:t>normální (“emetropické”) oko zobrazuje bodově a obrazy jsou promítány na sítnici.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2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Ametropie:</a:t>
            </a:r>
            <a:r>
              <a:rPr lang="cs-CZ" altLang="cs-CZ" sz="2800" dirty="0"/>
              <a:t> Jestliže obrazové ohnisko neleží na sítnici nebo oko nezobrazuje bodově (oko je ametropické, člověk postižený touto vadou je ametrop).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Můžeme rozlišit dva hlavní druhy ametropie:</a:t>
            </a:r>
          </a:p>
          <a:p>
            <a:pPr lvl="2">
              <a:lnSpc>
                <a:spcPct val="100000"/>
              </a:lnSpc>
            </a:pPr>
            <a:r>
              <a:rPr lang="cs-CZ" altLang="cs-CZ" sz="2400" dirty="0"/>
              <a:t>sférickou (krátkozrakost a dalekozrakost</a:t>
            </a:r>
            <a:r>
              <a:rPr lang="cs-CZ" altLang="cs-CZ" sz="2400" dirty="0">
                <a:cs typeface="Times New Roman" panose="02020603050405020304" pitchFamily="18" charset="0"/>
              </a:rPr>
              <a:t>)</a:t>
            </a:r>
            <a:endParaRPr lang="cs-CZ" altLang="cs-CZ" sz="2400" dirty="0"/>
          </a:p>
          <a:p>
            <a:pPr lvl="2">
              <a:lnSpc>
                <a:spcPct val="100000"/>
              </a:lnSpc>
            </a:pPr>
            <a:r>
              <a:rPr lang="cs-CZ" altLang="cs-CZ" sz="2400" dirty="0"/>
              <a:t>asférickou (astigmatismus)</a:t>
            </a:r>
          </a:p>
        </p:txBody>
      </p:sp>
    </p:spTree>
    <p:extLst>
      <p:ext uri="{BB962C8B-B14F-4D97-AF65-F5344CB8AC3E}">
        <p14:creationId xmlns:p14="http://schemas.microsoft.com/office/powerpoint/2010/main" val="245569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878B8B2-DD8E-4199-AB89-B14DD477F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6096000" cy="960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/>
              <a:t>Za normálních okolností může oko promítnout obraz přesně na sítnici</a:t>
            </a:r>
            <a:r>
              <a:rPr lang="en-GB" altLang="cs-CZ" sz="2800"/>
              <a:t>: </a:t>
            </a:r>
            <a:endParaRPr lang="en-GB" altLang="cs-CZ" sz="20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9EC0204-7E9E-47CA-A6EF-6AE0FC8D8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4000"/>
              <a:t>Normální oko</a:t>
            </a:r>
            <a:endParaRPr lang="en-GB" altLang="cs-CZ" sz="4000"/>
          </a:p>
        </p:txBody>
      </p:sp>
      <p:pic>
        <p:nvPicPr>
          <p:cNvPr id="14340" name="Picture 4" descr="vision11">
            <a:extLst>
              <a:ext uri="{FF2B5EF4-FFF2-40B4-BE49-F238E27FC236}">
                <a16:creationId xmlns:a16="http://schemas.microsoft.com/office/drawing/2014/main" id="{DE16D69A-ABD5-4BA3-9D74-31B90BD0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590800"/>
            <a:ext cx="6254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82613F0C-8B88-4A79-B831-8FFCD73B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5876925"/>
            <a:ext cx="28797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(tato projekce je totálně špatně namalovaná, ale obrázek je moc hezký!)</a:t>
            </a:r>
          </a:p>
        </p:txBody>
      </p:sp>
    </p:spTree>
    <p:extLst>
      <p:ext uri="{BB962C8B-B14F-4D97-AF65-F5344CB8AC3E}">
        <p14:creationId xmlns:p14="http://schemas.microsoft.com/office/powerpoint/2010/main" val="121623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4CF4E20-C571-437C-BE22-B09D60A15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274638"/>
            <a:ext cx="9196551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4000" dirty="0"/>
              <a:t>Sférické ametropie</a:t>
            </a:r>
            <a:r>
              <a:rPr lang="en-GB" altLang="cs-CZ" sz="4000" dirty="0"/>
              <a:t>:</a:t>
            </a:r>
            <a:br>
              <a:rPr lang="en-GB" altLang="cs-CZ" sz="4000" dirty="0"/>
            </a:br>
            <a:r>
              <a:rPr lang="en-GB" altLang="cs-CZ" sz="4000" dirty="0"/>
              <a:t> </a:t>
            </a:r>
            <a:r>
              <a:rPr lang="cs-CZ" altLang="cs-CZ" sz="4000" dirty="0"/>
              <a:t>Krátkozrakost a dalekozrakost</a:t>
            </a:r>
            <a:endParaRPr lang="en-GB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407457F-B7E7-4FD6-8059-57471E2AC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993" y="2028497"/>
            <a:ext cx="10567954" cy="456915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>
                <a:cs typeface="Arial" panose="020B0604020202020204" pitchFamily="34" charset="0"/>
              </a:rPr>
              <a:t>Krátkozrakost (myopie): </a:t>
            </a:r>
            <a:r>
              <a:rPr lang="cs-CZ" altLang="cs-CZ" sz="2400" dirty="0">
                <a:cs typeface="Arial" panose="020B0604020202020204" pitchFamily="34" charset="0"/>
              </a:rPr>
              <a:t>blízké předměty jsou viděny dobře, problém je s viděním do dálky. Světelné paprsky přicházející z velké vzdálenosti jsou soustřeďovány do ohniska před sítnicí. Může to být způsobeno příliš velkou délkou očního bulbu nebo příliš velkou optickou mohutností oka. Korekce je prováděna </a:t>
            </a:r>
            <a:r>
              <a:rPr lang="cs-CZ" altLang="cs-CZ" sz="2400" b="1" dirty="0">
                <a:cs typeface="Arial" panose="020B0604020202020204" pitchFamily="34" charset="0"/>
              </a:rPr>
              <a:t>konkávními</a:t>
            </a:r>
            <a:r>
              <a:rPr lang="cs-CZ" altLang="cs-CZ" sz="2400" dirty="0"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cs typeface="Arial" panose="020B0604020202020204" pitchFamily="34" charset="0"/>
              </a:rPr>
              <a:t>(rozptylnými)</a:t>
            </a:r>
            <a:r>
              <a:rPr lang="cs-CZ" altLang="cs-CZ" sz="2400" dirty="0">
                <a:cs typeface="Arial" panose="020B0604020202020204" pitchFamily="34" charset="0"/>
              </a:rPr>
              <a:t> čočkami</a:t>
            </a:r>
            <a:r>
              <a:rPr lang="cs-CZ" altLang="cs-CZ" sz="2400" b="1" dirty="0">
                <a:cs typeface="Arial" panose="020B0604020202020204" pitchFamily="34" charset="0"/>
              </a:rPr>
              <a:t>.</a:t>
            </a:r>
            <a:r>
              <a:rPr lang="cs-CZ" altLang="cs-CZ" sz="2400" dirty="0">
                <a:cs typeface="Arial" panose="020B0604020202020204" pitchFamily="34" charset="0"/>
              </a:rPr>
              <a:t> Tyto čočky zvyšují rozbíhavost (snižují sbíhavost) paprsků vstupujících do oka.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400" b="1" dirty="0">
                <a:cs typeface="Arial" panose="020B0604020202020204" pitchFamily="34" charset="0"/>
              </a:rPr>
              <a:t>Dalekozrakost (</a:t>
            </a:r>
            <a:r>
              <a:rPr lang="cs-CZ" altLang="cs-CZ" sz="2400" b="1" dirty="0" err="1">
                <a:cs typeface="Arial" panose="020B0604020202020204" pitchFamily="34" charset="0"/>
              </a:rPr>
              <a:t>hyperopie</a:t>
            </a:r>
            <a:r>
              <a:rPr lang="cs-CZ" altLang="cs-CZ" sz="2400" b="1" dirty="0">
                <a:cs typeface="Arial" panose="020B0604020202020204" pitchFamily="34" charset="0"/>
              </a:rPr>
              <a:t>, hypermetropie):</a:t>
            </a:r>
            <a:r>
              <a:rPr lang="cs-CZ" altLang="cs-CZ" sz="2400" dirty="0">
                <a:cs typeface="Arial" panose="020B0604020202020204" pitchFamily="34" charset="0"/>
              </a:rPr>
              <a:t> vzdálené předměty jsou viděny lépe než předměty blízké. Světelné paprsky přicházející z velké vzdálenosti jsou soustřeďovány do ohniska za sítnicí. Může to být způsobeno příliš krátkou délkou očního bulbu nebo příliš malou optickou mohutností oka. Korekce je prováděna </a:t>
            </a:r>
            <a:r>
              <a:rPr lang="cs-CZ" altLang="cs-CZ" sz="2400" b="1" dirty="0">
                <a:cs typeface="Arial" panose="020B0604020202020204" pitchFamily="34" charset="0"/>
              </a:rPr>
              <a:t>konvexními (spojnými)</a:t>
            </a:r>
            <a:r>
              <a:rPr lang="cs-CZ" altLang="cs-CZ" sz="2400" dirty="0">
                <a:cs typeface="Arial" panose="020B0604020202020204" pitchFamily="34" charset="0"/>
              </a:rPr>
              <a:t> čočkami. Tyto čočky snižují rozbíhavost (zvyšují sbíhavost) paprsků vstupujících do oka.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3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34C7E85-06EF-4E0B-A0C0-342801F9C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04839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Krátkozrakost</a:t>
            </a:r>
            <a:r>
              <a:rPr lang="en-GB" altLang="cs-CZ" sz="4000" dirty="0">
                <a:solidFill>
                  <a:srgbClr val="0000DC"/>
                </a:solidFill>
                <a:cs typeface="Arial" panose="020B0604020202020204" pitchFamily="34" charset="0"/>
              </a:rPr>
              <a:t> (</a:t>
            </a:r>
            <a:r>
              <a:rPr lang="cs-CZ" altLang="cs-CZ" sz="4000" dirty="0">
                <a:solidFill>
                  <a:srgbClr val="0000DC"/>
                </a:solidFill>
                <a:cs typeface="Arial" panose="020B0604020202020204" pitchFamily="34" charset="0"/>
              </a:rPr>
              <a:t>myopie</a:t>
            </a:r>
            <a:r>
              <a:rPr lang="en-GB" altLang="cs-CZ" sz="4000" dirty="0">
                <a:solidFill>
                  <a:srgbClr val="0000DC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800C5C2-93ED-4313-ABF4-768CA6672C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4931" y="1622027"/>
            <a:ext cx="5384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br>
              <a:rPr lang="en-GB" altLang="cs-CZ" sz="2800">
                <a:solidFill>
                  <a:srgbClr val="000000"/>
                </a:solidFill>
                <a:cs typeface="Arial" panose="020B0604020202020204" pitchFamily="34" charset="0"/>
              </a:rPr>
            </a:br>
            <a:br>
              <a:rPr lang="en-GB" altLang="cs-CZ" sz="280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GB" altLang="cs-CZ" sz="2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8436" name="Picture 8" descr="myopie">
            <a:extLst>
              <a:ext uri="{FF2B5EF4-FFF2-40B4-BE49-F238E27FC236}">
                <a16:creationId xmlns:a16="http://schemas.microsoft.com/office/drawing/2014/main" id="{25441752-F61B-4E16-86E7-6D3B62B5DF4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90" y="5040917"/>
            <a:ext cx="2551112" cy="1147762"/>
          </a:xfrm>
          <a:noFill/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7A2C4C00-45D0-4077-B045-3FE7779EB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4" y="2533650"/>
            <a:ext cx="35147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8438" name="Rectangle 5">
            <a:extLst>
              <a:ext uri="{FF2B5EF4-FFF2-40B4-BE49-F238E27FC236}">
                <a16:creationId xmlns:a16="http://schemas.microsoft.com/office/drawing/2014/main" id="{DA076A0D-8F53-4840-92CB-F41D2FE92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2514601"/>
            <a:ext cx="357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cs-CZ" altLang="cs-CZ" sz="900">
                <a:solidFill>
                  <a:srgbClr val="000000"/>
                </a:solidFill>
                <a:cs typeface="Arial" panose="020B0604020202020204" pitchFamily="34" charset="0"/>
              </a:rPr>
            </a:br>
            <a:br>
              <a:rPr lang="cs-CZ" altLang="cs-CZ" sz="90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cs-CZ" altLang="cs-CZ" sz="1800"/>
          </a:p>
        </p:txBody>
      </p:sp>
      <p:pic>
        <p:nvPicPr>
          <p:cNvPr id="18439" name="Picture 7" descr="http://static.howstuffworks.com/gif/vision12.gif">
            <a:extLst>
              <a:ext uri="{FF2B5EF4-FFF2-40B4-BE49-F238E27FC236}">
                <a16:creationId xmlns:a16="http://schemas.microsoft.com/office/drawing/2014/main" id="{93E4254F-0D69-41D6-B5A1-415175BD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1994694"/>
            <a:ext cx="4465638" cy="3736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3">
            <a:extLst>
              <a:ext uri="{FF2B5EF4-FFF2-40B4-BE49-F238E27FC236}">
                <a16:creationId xmlns:a16="http://schemas.microsoft.com/office/drawing/2014/main" id="{147F99E1-8709-4AF7-9272-94E340F5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595" y="1885843"/>
            <a:ext cx="1438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sítnice</a:t>
            </a:r>
          </a:p>
        </p:txBody>
      </p:sp>
      <p:sp>
        <p:nvSpPr>
          <p:cNvPr id="18442" name="Line 14">
            <a:extLst>
              <a:ext uri="{FF2B5EF4-FFF2-40B4-BE49-F238E27FC236}">
                <a16:creationId xmlns:a16="http://schemas.microsoft.com/office/drawing/2014/main" id="{03A37376-595F-495F-AF65-A01E0F1C7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1641" y="2254646"/>
            <a:ext cx="2354317" cy="6083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3" name="Text Box 15">
            <a:extLst>
              <a:ext uri="{FF2B5EF4-FFF2-40B4-BE49-F238E27FC236}">
                <a16:creationId xmlns:a16="http://schemas.microsoft.com/office/drawing/2014/main" id="{DA29DBB5-44BA-42A6-87E4-5895ADCB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7540" y="3430876"/>
            <a:ext cx="12969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/>
              <a:t>Obrazové ohnisko</a:t>
            </a:r>
          </a:p>
        </p:txBody>
      </p:sp>
      <p:sp>
        <p:nvSpPr>
          <p:cNvPr id="18444" name="Text Box 16">
            <a:extLst>
              <a:ext uri="{FF2B5EF4-FFF2-40B4-BE49-F238E27FC236}">
                <a16:creationId xmlns:a16="http://schemas.microsoft.com/office/drawing/2014/main" id="{6A2925DD-B5EC-4891-BBE2-435B390C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432" y="5110501"/>
            <a:ext cx="1584325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rozptylka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7F0F24E-FF97-4929-A433-17E701BD457E}"/>
              </a:ext>
            </a:extLst>
          </p:cNvPr>
          <p:cNvSpPr txBox="1"/>
          <p:nvPr/>
        </p:nvSpPr>
        <p:spPr>
          <a:xfrm>
            <a:off x="1008338" y="388500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https://genetics.thetech.org/ask-a-geneticist/vision-genetic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AA06A-4A71-4702-92A7-844C8C6D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97" y="1246857"/>
            <a:ext cx="4791816" cy="22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10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a14cbb7c-38e0-4d0e-983e-77e074ee4521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ype&gt;2&lt;/Type&gt;&#10;  &lt;Mode&gt;0&lt;/Mode&gt;&#10;  &lt;FOption&gt;0&lt;/FOption&gt;&#10;&lt;/Question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984b7065-2302-4716-a354-961591c277e9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168</TotalTime>
  <Words>1418</Words>
  <Application>Microsoft Office PowerPoint</Application>
  <PresentationFormat>Širokoúhlá obrazovka</PresentationFormat>
  <Paragraphs>123</Paragraphs>
  <Slides>26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Symbol</vt:lpstr>
      <vt:lpstr>Tahoma</vt:lpstr>
      <vt:lpstr>Times New Roman</vt:lpstr>
      <vt:lpstr>Wingdings</vt:lpstr>
      <vt:lpstr>Presentation_MU_EN</vt:lpstr>
      <vt:lpstr>Přednášky z lékařské biofyziky</vt:lpstr>
      <vt:lpstr>Obsah přednášky</vt:lpstr>
      <vt:lpstr>Ostrost zraku</vt:lpstr>
      <vt:lpstr>Snellenovy optotypy</vt:lpstr>
      <vt:lpstr>https://is.muni.cz/do/rect/el/estud/lf/js16/refrakcni_vady/web/pages/03-naturalni-zrakova-ostrost.html</vt:lpstr>
      <vt:lpstr>Ametropie – vady optického systému oka</vt:lpstr>
      <vt:lpstr>Normální oko</vt:lpstr>
      <vt:lpstr>Sférické ametropie:  Krátkozrakost a dalekozrakost</vt:lpstr>
      <vt:lpstr>Krátkozrakost (myopie)</vt:lpstr>
      <vt:lpstr>Dalekozrakost (hyperopie, hypermetropie)</vt:lpstr>
      <vt:lpstr>Asférické ametropie (astigmatismus)</vt:lpstr>
      <vt:lpstr>Astigmatismus</vt:lpstr>
      <vt:lpstr>Astigmatismus</vt:lpstr>
      <vt:lpstr>Korekce astigmatismu</vt:lpstr>
      <vt:lpstr>Brýlová skla (čočky) – vrcholová lomivost</vt:lpstr>
      <vt:lpstr>Kontaktní čočky</vt:lpstr>
      <vt:lpstr>Prezentace aplikace PowerPoint</vt:lpstr>
      <vt:lpstr>Další metody vyšetření zraku – příklady pokročilých technik</vt:lpstr>
      <vt:lpstr>Elektroretinografie (ERG)</vt:lpstr>
      <vt:lpstr>Retinální implantát</vt:lpstr>
      <vt:lpstr> Audiometrie – vyšetřování vad sluchu</vt:lpstr>
      <vt:lpstr>Dva typy sluchových poruch</vt:lpstr>
      <vt:lpstr>Korekce poruch slyšení</vt:lpstr>
      <vt:lpstr>Další metody v audiologii</vt:lpstr>
      <vt:lpstr>Kochleární implantát</vt:lpstr>
      <vt:lpstr>Autoři:  Vojtěch Mornstein, Lenka Forýtková  Obsahová spolupráce:  Ivo Hrazdira, Carmel J. Caruana    Poslední revize: září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13</cp:revision>
  <cp:lastPrinted>1601-01-01T00:00:00Z</cp:lastPrinted>
  <dcterms:created xsi:type="dcterms:W3CDTF">2021-03-07T15:18:36Z</dcterms:created>
  <dcterms:modified xsi:type="dcterms:W3CDTF">2024-09-11T06:19:16Z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