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1" r:id="rId2"/>
    <p:sldId id="563" r:id="rId3"/>
    <p:sldId id="596" r:id="rId4"/>
    <p:sldId id="564" r:id="rId5"/>
    <p:sldId id="566" r:id="rId6"/>
    <p:sldId id="565" r:id="rId7"/>
    <p:sldId id="567" r:id="rId8"/>
    <p:sldId id="568" r:id="rId9"/>
    <p:sldId id="602" r:id="rId10"/>
    <p:sldId id="603" r:id="rId11"/>
    <p:sldId id="604" r:id="rId12"/>
    <p:sldId id="605" r:id="rId13"/>
    <p:sldId id="570" r:id="rId14"/>
    <p:sldId id="579" r:id="rId15"/>
    <p:sldId id="569" r:id="rId16"/>
    <p:sldId id="571" r:id="rId17"/>
    <p:sldId id="572" r:id="rId18"/>
    <p:sldId id="597" r:id="rId19"/>
  </p:sldIdLst>
  <p:sldSz cx="12192000" cy="6858000"/>
  <p:notesSz cx="6781800" cy="99266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F8F8"/>
    <a:srgbClr val="EAEAEA"/>
    <a:srgbClr val="DDDDDD"/>
    <a:srgbClr val="EE2626"/>
    <a:srgbClr val="EA4410"/>
    <a:srgbClr val="2972BB"/>
    <a:srgbClr val="2C7C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52" autoAdjust="0"/>
    <p:restoredTop sz="99671" autoAdjust="0"/>
  </p:normalViewPr>
  <p:slideViewPr>
    <p:cSldViewPr>
      <p:cViewPr varScale="1">
        <p:scale>
          <a:sx n="67" d="100"/>
          <a:sy n="67" d="100"/>
        </p:scale>
        <p:origin x="948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04"/>
    </p:cViewPr>
  </p:sorterViewPr>
  <p:notesViewPr>
    <p:cSldViewPr>
      <p:cViewPr varScale="1">
        <p:scale>
          <a:sx n="78" d="100"/>
          <a:sy n="78" d="100"/>
        </p:scale>
        <p:origin x="-2064" y="-90"/>
      </p:cViewPr>
      <p:guideLst>
        <p:guide orient="horz" pos="3126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016FF8C-D99A-4842-8A1D-3546E438D1E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B3A5D13-05ED-4EBF-84DA-0A32C58DD97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9D8FE26-EE08-48AC-9C96-38476CB68A2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5F8C37EB-A210-4545-BEE7-62FD727BC85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/>
            </a:lvl1pPr>
          </a:lstStyle>
          <a:p>
            <a:pPr>
              <a:defRPr/>
            </a:pPr>
            <a:fld id="{6BD5E9DE-1740-4E39-8694-4B0AE0F76F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921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E80F946-B827-47F0-98B6-5DD521B24DE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122A412-92E4-4336-882D-297DF13DB09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5AA539F-FF26-4CA4-BE84-E705AA8E4FE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138" y="744538"/>
            <a:ext cx="6615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24084780-F2A2-464C-A851-8AB0BDA5888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260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1D436B65-F108-4ADC-BDE1-A904134D2E9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E2EE1A06-0441-409F-9873-5AAD4ED35F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/>
            </a:lvl1pPr>
          </a:lstStyle>
          <a:p>
            <a:pPr>
              <a:defRPr/>
            </a:pPr>
            <a:fld id="{941A6817-3F4B-4473-8F41-017F13A501D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46002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id="{3A5A9277-852B-45D8-8007-86DEEB2633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id="{CCFC7E3D-873F-423E-9066-857A41835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id="{6A7C3FA8-F62F-4F46-BA79-D688E9224F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89C013-AE97-4230-8314-D4DCE3306B29}" type="slidenum">
              <a:rPr lang="cs-CZ" altLang="cs-CZ" smtClean="0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108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Zástupný symbol pro obrázek snímku 1">
            <a:extLst>
              <a:ext uri="{FF2B5EF4-FFF2-40B4-BE49-F238E27FC236}">
                <a16:creationId xmlns:a16="http://schemas.microsoft.com/office/drawing/2014/main" id="{E84761C8-C0E4-417E-A9B9-E29622710C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108547" name="Zástupný symbol pro poznámky 2">
            <a:extLst>
              <a:ext uri="{FF2B5EF4-FFF2-40B4-BE49-F238E27FC236}">
                <a16:creationId xmlns:a16="http://schemas.microsoft.com/office/drawing/2014/main" id="{149981E8-0DFF-4E33-8F84-8C0A3E1E2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08548" name="Zástupný symbol pro číslo snímku 3">
            <a:extLst>
              <a:ext uri="{FF2B5EF4-FFF2-40B4-BE49-F238E27FC236}">
                <a16:creationId xmlns:a16="http://schemas.microsoft.com/office/drawing/2014/main" id="{E600B077-BEF9-4220-BC7A-8263241CA0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330F30-BF47-4918-8379-10F82BD94D08}" type="slidenum">
              <a:rPr lang="cs-CZ" altLang="cs-CZ" smtClean="0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0966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Zástupný symbol pro obrázek snímku 1">
            <a:extLst>
              <a:ext uri="{FF2B5EF4-FFF2-40B4-BE49-F238E27FC236}">
                <a16:creationId xmlns:a16="http://schemas.microsoft.com/office/drawing/2014/main" id="{5C659D2C-DE21-4361-9467-602D7D1CB8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110595" name="Zástupný symbol pro poznámky 2">
            <a:extLst>
              <a:ext uri="{FF2B5EF4-FFF2-40B4-BE49-F238E27FC236}">
                <a16:creationId xmlns:a16="http://schemas.microsoft.com/office/drawing/2014/main" id="{C64D230E-3C4E-4259-997B-AD5A04B72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10596" name="Zástupný symbol pro číslo snímku 3">
            <a:extLst>
              <a:ext uri="{FF2B5EF4-FFF2-40B4-BE49-F238E27FC236}">
                <a16:creationId xmlns:a16="http://schemas.microsoft.com/office/drawing/2014/main" id="{FC22E0D2-CE4E-4FEF-AA20-DCE398AB2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61E664-D4C5-44DA-90DA-CCEBBB8BF0D5}" type="slidenum">
              <a:rPr lang="cs-CZ" altLang="cs-CZ" smtClean="0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6970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ástupný symbol pro obrázek snímku 1">
            <a:extLst>
              <a:ext uri="{FF2B5EF4-FFF2-40B4-BE49-F238E27FC236}">
                <a16:creationId xmlns:a16="http://schemas.microsoft.com/office/drawing/2014/main" id="{A249F90E-8C38-4ACC-A2F4-035585197B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112643" name="Zástupný symbol pro poznámky 2">
            <a:extLst>
              <a:ext uri="{FF2B5EF4-FFF2-40B4-BE49-F238E27FC236}">
                <a16:creationId xmlns:a16="http://schemas.microsoft.com/office/drawing/2014/main" id="{25EDD7A9-CB46-456B-81B4-4D741FEEB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12644" name="Zástupný symbol pro číslo snímku 3">
            <a:extLst>
              <a:ext uri="{FF2B5EF4-FFF2-40B4-BE49-F238E27FC236}">
                <a16:creationId xmlns:a16="http://schemas.microsoft.com/office/drawing/2014/main" id="{BB3C1BA9-36BD-4DEA-A483-DAF4F9CA6A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C6BDA3-D614-484C-9F0C-FACDC9B8BECD}" type="slidenum">
              <a:rPr lang="cs-CZ" altLang="cs-CZ" smtClean="0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6290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>
            <a:extLst>
              <a:ext uri="{FF2B5EF4-FFF2-40B4-BE49-F238E27FC236}">
                <a16:creationId xmlns:a16="http://schemas.microsoft.com/office/drawing/2014/main" id="{04E0DD7A-2241-4A02-B9D2-2682E4CF54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43011" name="Zástupný symbol pro poznámky 2">
            <a:extLst>
              <a:ext uri="{FF2B5EF4-FFF2-40B4-BE49-F238E27FC236}">
                <a16:creationId xmlns:a16="http://schemas.microsoft.com/office/drawing/2014/main" id="{46085ECD-3991-4056-9CCE-F71B26958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3012" name="Zástupný symbol pro číslo snímku 3">
            <a:extLst>
              <a:ext uri="{FF2B5EF4-FFF2-40B4-BE49-F238E27FC236}">
                <a16:creationId xmlns:a16="http://schemas.microsoft.com/office/drawing/2014/main" id="{721B9CCF-0956-4968-8050-41031EC5F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7AB45A-DD78-4DEF-ACA1-B4DF79C6A79F}" type="slidenum">
              <a:rPr lang="cs-CZ" altLang="cs-CZ" smtClean="0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3714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>
            <a:extLst>
              <a:ext uri="{FF2B5EF4-FFF2-40B4-BE49-F238E27FC236}">
                <a16:creationId xmlns:a16="http://schemas.microsoft.com/office/drawing/2014/main" id="{4679A4AD-ED99-4BE9-96A3-2D8DA2B9DE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45059" name="Zástupný symbol pro poznámky 2">
            <a:extLst>
              <a:ext uri="{FF2B5EF4-FFF2-40B4-BE49-F238E27FC236}">
                <a16:creationId xmlns:a16="http://schemas.microsoft.com/office/drawing/2014/main" id="{AE979DD8-DBDF-4FF3-8022-477D3574F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5060" name="Zástupný symbol pro číslo snímku 3">
            <a:extLst>
              <a:ext uri="{FF2B5EF4-FFF2-40B4-BE49-F238E27FC236}">
                <a16:creationId xmlns:a16="http://schemas.microsoft.com/office/drawing/2014/main" id="{092D92D2-FA9B-413B-8D1E-38E9ADAF1D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0B6BB7-AFD5-44BB-B4B3-DF2FE5B1789E}" type="slidenum">
              <a:rPr lang="cs-CZ" altLang="cs-CZ" smtClean="0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867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>
            <a:extLst>
              <a:ext uri="{FF2B5EF4-FFF2-40B4-BE49-F238E27FC236}">
                <a16:creationId xmlns:a16="http://schemas.microsoft.com/office/drawing/2014/main" id="{463CD218-D286-4532-B40B-E8D44A0183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47107" name="Zástupný symbol pro poznámky 2">
            <a:extLst>
              <a:ext uri="{FF2B5EF4-FFF2-40B4-BE49-F238E27FC236}">
                <a16:creationId xmlns:a16="http://schemas.microsoft.com/office/drawing/2014/main" id="{3A4B742F-D5BD-43DE-A4A6-925488F87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7108" name="Zástupný symbol pro číslo snímku 3">
            <a:extLst>
              <a:ext uri="{FF2B5EF4-FFF2-40B4-BE49-F238E27FC236}">
                <a16:creationId xmlns:a16="http://schemas.microsoft.com/office/drawing/2014/main" id="{D3307AF8-C6DB-45BD-A2F2-3CBC61EB6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DFFF6D-F750-46D4-B7E6-52855E0545BB}" type="slidenum">
              <a:rPr lang="cs-CZ" altLang="cs-CZ" smtClean="0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02760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>
            <a:extLst>
              <a:ext uri="{FF2B5EF4-FFF2-40B4-BE49-F238E27FC236}">
                <a16:creationId xmlns:a16="http://schemas.microsoft.com/office/drawing/2014/main" id="{AFE1E9CB-BD6D-4D70-93F9-3B86B7D621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49155" name="Zástupný symbol pro poznámky 2">
            <a:extLst>
              <a:ext uri="{FF2B5EF4-FFF2-40B4-BE49-F238E27FC236}">
                <a16:creationId xmlns:a16="http://schemas.microsoft.com/office/drawing/2014/main" id="{A73A4F4C-0901-4842-A3C0-CA594A807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9156" name="Zástupný symbol pro číslo snímku 3">
            <a:extLst>
              <a:ext uri="{FF2B5EF4-FFF2-40B4-BE49-F238E27FC236}">
                <a16:creationId xmlns:a16="http://schemas.microsoft.com/office/drawing/2014/main" id="{D659DD31-942D-4088-ACC1-DC1392242F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A8719B-03C1-4301-8563-522EC5D69AE9}" type="slidenum">
              <a:rPr lang="cs-CZ" altLang="cs-CZ" smtClean="0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6317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>
            <a:extLst>
              <a:ext uri="{FF2B5EF4-FFF2-40B4-BE49-F238E27FC236}">
                <a16:creationId xmlns:a16="http://schemas.microsoft.com/office/drawing/2014/main" id="{35AE1650-FDA7-4855-A173-1534EF7E2A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51203" name="Zástupný symbol pro poznámky 2">
            <a:extLst>
              <a:ext uri="{FF2B5EF4-FFF2-40B4-BE49-F238E27FC236}">
                <a16:creationId xmlns:a16="http://schemas.microsoft.com/office/drawing/2014/main" id="{65215856-5DDA-4786-A278-BD1494A79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1204" name="Zástupný symbol pro číslo snímku 3">
            <a:extLst>
              <a:ext uri="{FF2B5EF4-FFF2-40B4-BE49-F238E27FC236}">
                <a16:creationId xmlns:a16="http://schemas.microsoft.com/office/drawing/2014/main" id="{DA9341BC-9C0C-4CB2-B8F5-590D8375E9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7F27AB-3B5C-418A-A806-A304A562EE68}" type="slidenum">
              <a:rPr lang="cs-CZ" altLang="cs-CZ" smtClean="0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153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>
            <a:extLst>
              <a:ext uri="{FF2B5EF4-FFF2-40B4-BE49-F238E27FC236}">
                <a16:creationId xmlns:a16="http://schemas.microsoft.com/office/drawing/2014/main" id="{5955C46A-17DA-4015-8164-3A739A0EC8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2531" name="Zástupný symbol pro poznámky 2">
            <a:extLst>
              <a:ext uri="{FF2B5EF4-FFF2-40B4-BE49-F238E27FC236}">
                <a16:creationId xmlns:a16="http://schemas.microsoft.com/office/drawing/2014/main" id="{A595AFB4-32DA-4F25-8C4A-F72808CE0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2532" name="Zástupný symbol pro číslo snímku 3">
            <a:extLst>
              <a:ext uri="{FF2B5EF4-FFF2-40B4-BE49-F238E27FC236}">
                <a16:creationId xmlns:a16="http://schemas.microsoft.com/office/drawing/2014/main" id="{B55ED396-9BD3-4859-8AC2-5C75E319C9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5ED2BA-17A6-473C-9D0B-EC2EB565BC5B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2610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id="{763C2EE0-97DC-4D5F-BC52-C61AC2E427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0483" name="Zástupný symbol pro poznámky 2">
            <a:extLst>
              <a:ext uri="{FF2B5EF4-FFF2-40B4-BE49-F238E27FC236}">
                <a16:creationId xmlns:a16="http://schemas.microsoft.com/office/drawing/2014/main" id="{574D40CA-0614-43DD-87C7-501E9C574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0484" name="Zástupný symbol pro číslo snímku 3">
            <a:extLst>
              <a:ext uri="{FF2B5EF4-FFF2-40B4-BE49-F238E27FC236}">
                <a16:creationId xmlns:a16="http://schemas.microsoft.com/office/drawing/2014/main" id="{785F5B8F-5B81-4BC0-85DB-050218F58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5FF79E-34DD-403B-926C-016F9ECED9E7}" type="slidenum">
              <a:rPr lang="cs-CZ" altLang="cs-CZ" smtClean="0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5137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65298172-6DB2-46DA-9E94-6752B2E2D2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705F5695-0869-4D42-8252-F7237FADE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D21A292E-E915-480B-AE6E-883E345F17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D8429-3186-4FEE-8336-56EA6622CDBC}" type="slidenum">
              <a:rPr lang="cs-CZ" altLang="cs-CZ" smtClean="0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8339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>
            <a:extLst>
              <a:ext uri="{FF2B5EF4-FFF2-40B4-BE49-F238E27FC236}">
                <a16:creationId xmlns:a16="http://schemas.microsoft.com/office/drawing/2014/main" id="{322CEA9D-5A80-4ED9-92DF-17BCA211E8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6627" name="Zástupný symbol pro poznámky 2">
            <a:extLst>
              <a:ext uri="{FF2B5EF4-FFF2-40B4-BE49-F238E27FC236}">
                <a16:creationId xmlns:a16="http://schemas.microsoft.com/office/drawing/2014/main" id="{6317C753-44D4-4639-AE13-E874B76C8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id="{58497183-808C-4A9E-8B47-DA69CA75C2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89A85D-1F14-4D5B-9C0D-C309D26EBA38}" type="slidenum">
              <a:rPr lang="cs-CZ" altLang="cs-CZ" smtClean="0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8419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>
            <a:extLst>
              <a:ext uri="{FF2B5EF4-FFF2-40B4-BE49-F238E27FC236}">
                <a16:creationId xmlns:a16="http://schemas.microsoft.com/office/drawing/2014/main" id="{627BA52B-3C39-441C-83B5-DCC2F3D946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8675" name="Zástupný symbol pro poznámky 2">
            <a:extLst>
              <a:ext uri="{FF2B5EF4-FFF2-40B4-BE49-F238E27FC236}">
                <a16:creationId xmlns:a16="http://schemas.microsoft.com/office/drawing/2014/main" id="{0E6B6A99-A54E-4C77-AF6B-5ADA31496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8676" name="Zástupný symbol pro číslo snímku 3">
            <a:extLst>
              <a:ext uri="{FF2B5EF4-FFF2-40B4-BE49-F238E27FC236}">
                <a16:creationId xmlns:a16="http://schemas.microsoft.com/office/drawing/2014/main" id="{3C8DC85E-ACA5-4477-B4E2-0C54B286EE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BE2ED6-0499-46CA-AF31-22B00C7F7367}" type="slidenum">
              <a:rPr lang="cs-CZ" altLang="cs-CZ" smtClean="0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8352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>
            <a:extLst>
              <a:ext uri="{FF2B5EF4-FFF2-40B4-BE49-F238E27FC236}">
                <a16:creationId xmlns:a16="http://schemas.microsoft.com/office/drawing/2014/main" id="{52A90C67-83D9-4998-8759-5BC58F0FA4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30723" name="Zástupný symbol pro poznámky 2">
            <a:extLst>
              <a:ext uri="{FF2B5EF4-FFF2-40B4-BE49-F238E27FC236}">
                <a16:creationId xmlns:a16="http://schemas.microsoft.com/office/drawing/2014/main" id="{F615B035-7795-4EF2-9786-AD10F6215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724" name="Zástupný symbol pro číslo snímku 3">
            <a:extLst>
              <a:ext uri="{FF2B5EF4-FFF2-40B4-BE49-F238E27FC236}">
                <a16:creationId xmlns:a16="http://schemas.microsoft.com/office/drawing/2014/main" id="{047AF5F1-6F83-4B90-98E8-8F98A43B1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B72C15-4471-4E0F-983E-201AD519CA29}" type="slidenum">
              <a:rPr lang="cs-CZ" altLang="cs-CZ" smtClean="0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7255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>
            <a:extLst>
              <a:ext uri="{FF2B5EF4-FFF2-40B4-BE49-F238E27FC236}">
                <a16:creationId xmlns:a16="http://schemas.microsoft.com/office/drawing/2014/main" id="{4B5196A0-27E0-42BF-BED6-302A59C093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32771" name="Zástupný symbol pro poznámky 2">
            <a:extLst>
              <a:ext uri="{FF2B5EF4-FFF2-40B4-BE49-F238E27FC236}">
                <a16:creationId xmlns:a16="http://schemas.microsoft.com/office/drawing/2014/main" id="{1771FAAC-D56B-4BA3-AA0D-24A8B4FE6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2772" name="Zástupný symbol pro číslo snímku 3">
            <a:extLst>
              <a:ext uri="{FF2B5EF4-FFF2-40B4-BE49-F238E27FC236}">
                <a16:creationId xmlns:a16="http://schemas.microsoft.com/office/drawing/2014/main" id="{5FB5C5D6-6369-4842-84D3-D7BAC8B1B7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63D785-5610-4878-AA24-42005C8AE405}" type="slidenum">
              <a:rPr lang="cs-CZ" altLang="cs-CZ" smtClean="0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3849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Zástupný symbol pro obrázek snímku 1">
            <a:extLst>
              <a:ext uri="{FF2B5EF4-FFF2-40B4-BE49-F238E27FC236}">
                <a16:creationId xmlns:a16="http://schemas.microsoft.com/office/drawing/2014/main" id="{B60FCEB5-B431-48BF-A1C8-37776CEDF1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106499" name="Zástupný symbol pro poznámky 2">
            <a:extLst>
              <a:ext uri="{FF2B5EF4-FFF2-40B4-BE49-F238E27FC236}">
                <a16:creationId xmlns:a16="http://schemas.microsoft.com/office/drawing/2014/main" id="{5E8E7484-C8AF-4BFC-AB3A-B6880BCDA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06500" name="Zástupný symbol pro číslo snímku 3">
            <a:extLst>
              <a:ext uri="{FF2B5EF4-FFF2-40B4-BE49-F238E27FC236}">
                <a16:creationId xmlns:a16="http://schemas.microsoft.com/office/drawing/2014/main" id="{795492F4-5100-4645-856D-D6CE8632E9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25872F-2E25-455C-A13C-5E8C03279F72}" type="slidenum">
              <a:rPr lang="cs-CZ" altLang="cs-CZ" smtClean="0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643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6E6B8B-8554-4826-BABC-470E7BDD62A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5AD12-387A-4638-A68E-269132BAFB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6310610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EF7469-449D-43AD-B2F4-DA33642A433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CEB8F-839A-47CB-B511-D524D2FFDB4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6231937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81534" y="260351"/>
            <a:ext cx="2783417" cy="58658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27051" y="260351"/>
            <a:ext cx="8151283" cy="58658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DFDF38-C21B-46E9-9CE7-36CE5DD1246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B16A5-7642-4D2D-A108-C31AC13B8DB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4206973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635EE5-37A5-4F02-8166-72215596C07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28477-69C8-4F7E-B16F-EB42A3A2050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2151694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6239B7F-219E-4F9A-8633-8725B89D5D5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BA5EA-BE2B-461C-8B01-E7940E1C16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2498547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484313"/>
            <a:ext cx="53848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484313"/>
            <a:ext cx="53848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E1B58B7-1A3E-41EA-9C94-732D332CA43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2610F-FFED-44B4-8F2D-5D1B68E5C5F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3293492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7FBB4-91B6-4E9C-9528-820C64605D3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0213E-169E-47FA-97D3-572FB9C7225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6263237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102C40D-B16A-4DD3-976A-5D9874929C8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44C2D-D7CB-446B-AD5E-733A66AEDB6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796568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27C8B795-2D1B-4187-A114-D974F67D0F3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10AB7-2850-450C-8FC6-1C04A09EF8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3913484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8B97BC-C5CC-4500-8540-FB6DE1BB377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B6861-224C-4FBE-B7AC-97B9AA0771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5122069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324FE5B-6B62-472E-9F05-9529F2471C8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EAAFE-1588-4C2C-A962-E13D766DED4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8424902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OLG_obloha">
            <a:extLst>
              <a:ext uri="{FF2B5EF4-FFF2-40B4-BE49-F238E27FC236}">
                <a16:creationId xmlns:a16="http://schemas.microsoft.com/office/drawing/2014/main" id="{F49CD065-BD6A-4D75-AA56-1E0CDBDF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4FE17894-4BFF-479B-85B8-AC9FE68CD3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260351"/>
            <a:ext cx="11137900" cy="1008063"/>
          </a:xfrm>
          <a:prstGeom prst="rect">
            <a:avLst/>
          </a:prstGeom>
          <a:solidFill>
            <a:srgbClr val="599ADB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BF6FF187-576C-4328-AB53-B37B196A6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84313"/>
            <a:ext cx="109728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844CF73-CF40-4082-BE20-74B820B0B5E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96600" y="1341438"/>
            <a:ext cx="78105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FDCAC57-6E87-4470-8D70-D967DC3BBB0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2" name="Picture 9" descr="dnbrno">
            <a:extLst>
              <a:ext uri="{FF2B5EF4-FFF2-40B4-BE49-F238E27FC236}">
                <a16:creationId xmlns:a16="http://schemas.microsoft.com/office/drawing/2014/main" id="{1203C597-C45B-4925-9008-168BAF4B2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684" y="6316664"/>
            <a:ext cx="126153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3" descr="logo-MU">
            <a:extLst>
              <a:ext uri="{FF2B5EF4-FFF2-40B4-BE49-F238E27FC236}">
                <a16:creationId xmlns:a16="http://schemas.microsoft.com/office/drawing/2014/main" id="{7C9F8EA6-1AE0-49C0-8001-50F685B27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17" y="6308726"/>
            <a:ext cx="675216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14">
            <a:extLst>
              <a:ext uri="{FF2B5EF4-FFF2-40B4-BE49-F238E27FC236}">
                <a16:creationId xmlns:a16="http://schemas.microsoft.com/office/drawing/2014/main" id="{0BECBFDF-66E1-4288-8D1A-8E4F4C99D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834" y="6345238"/>
            <a:ext cx="7389284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>
                <a:latin typeface="Times New Roman" pitchFamily="18" charset="0"/>
              </a:rPr>
              <a:t>Vytvořilo Oddělení lékařské genetiky FN Brno </a:t>
            </a:r>
          </a:p>
        </p:txBody>
      </p:sp>
      <p:sp>
        <p:nvSpPr>
          <p:cNvPr id="3" name="Line 15">
            <a:extLst>
              <a:ext uri="{FF2B5EF4-FFF2-40B4-BE49-F238E27FC236}">
                <a16:creationId xmlns:a16="http://schemas.microsoft.com/office/drawing/2014/main" id="{03EEED6F-EE55-4DF6-92E8-75A0D852CFAB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418" y="6237288"/>
            <a:ext cx="109431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34" name="Obrázek 2">
            <a:extLst>
              <a:ext uri="{FF2B5EF4-FFF2-40B4-BE49-F238E27FC236}">
                <a16:creationId xmlns:a16="http://schemas.microsoft.com/office/drawing/2014/main" id="{DAEEC060-BF75-41CD-A554-222E382F325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7" y="6346826"/>
            <a:ext cx="162348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Obrázek 3">
            <a:extLst>
              <a:ext uri="{FF2B5EF4-FFF2-40B4-BE49-F238E27FC236}">
                <a16:creationId xmlns:a16="http://schemas.microsoft.com/office/drawing/2014/main" id="{3961960E-F6CF-4848-9D30-9F465A98BCD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467" y="6321425"/>
            <a:ext cx="101811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audio" Target="../media/media1.wma"/><Relationship Id="rId7" Type="http://schemas.openxmlformats.org/officeDocument/2006/relationships/oleObject" Target="../embeddings/oleObject1.bin"/><Relationship Id="rId2" Type="http://schemas.microsoft.com/office/2007/relationships/media" Target="../media/media1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t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9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9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9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9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9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9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0D924F6-9859-4A8A-8CE3-955C6ABF21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47851" y="2114550"/>
            <a:ext cx="8532813" cy="25908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sz="4000"/>
              <a:t>GONOSOMY</a:t>
            </a:r>
            <a:endParaRPr lang="en-US" altLang="cs-CZ" sz="4000"/>
          </a:p>
        </p:txBody>
      </p:sp>
      <p:graphicFrame>
        <p:nvGraphicFramePr>
          <p:cNvPr id="15363" name="Object 3">
            <a:extLst>
              <a:ext uri="{FF2B5EF4-FFF2-40B4-BE49-F238E27FC236}">
                <a16:creationId xmlns:a16="http://schemas.microsoft.com/office/drawing/2014/main" id="{F6CDED48-716C-4AE6-9ADA-3940756EF1F6}"/>
              </a:ext>
            </a:extLst>
          </p:cNvPr>
          <p:cNvGraphicFramePr>
            <a:graphicFrameLocks noGrp="1" noChangeAspect="1"/>
          </p:cNvGraphicFramePr>
          <p:nvPr>
            <p:ph type="dgm" idx="4294967295"/>
          </p:nvPr>
        </p:nvGraphicFramePr>
        <p:xfrm>
          <a:off x="1524001" y="5607051"/>
          <a:ext cx="8731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0" name="Graf" r:id="rId7" imgW="1733821" imgH="914762" progId="MSGraph.Chart.8">
                  <p:embed followColorScheme="full"/>
                </p:oleObj>
              </mc:Choice>
              <mc:Fallback>
                <p:oleObj name="Graf" r:id="rId7" imgW="1733821" imgH="914762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5607051"/>
                        <a:ext cx="87313" cy="2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8">
            <a:extLst>
              <a:ext uri="{FF2B5EF4-FFF2-40B4-BE49-F238E27FC236}">
                <a16:creationId xmlns:a16="http://schemas.microsoft.com/office/drawing/2014/main" id="{CFB2AA8E-3AF6-45A1-BDEE-A32E024F2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450" y="5051425"/>
            <a:ext cx="2711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vytvořilo CMBG FN Brno</a:t>
            </a:r>
          </a:p>
        </p:txBody>
      </p:sp>
      <p:sp>
        <p:nvSpPr>
          <p:cNvPr id="15365" name="Text Box 11">
            <a:extLst>
              <a:ext uri="{FF2B5EF4-FFF2-40B4-BE49-F238E27FC236}">
                <a16:creationId xmlns:a16="http://schemas.microsoft.com/office/drawing/2014/main" id="{38123180-A5AB-46F0-BD82-DD1BB230F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5448300"/>
            <a:ext cx="2876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zpracovala Mgr. Navaříková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7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6AF72E44-1C22-4B0F-927E-39ED6138CA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8813" y="692696"/>
            <a:ext cx="8353425" cy="18002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Nesoulad mezi typem pohlavních chromosomů v karyotypu </a:t>
            </a:r>
            <a:br>
              <a:rPr lang="cs-CZ" altLang="cs-CZ" dirty="0"/>
            </a:br>
            <a:r>
              <a:rPr lang="cs-CZ" altLang="cs-CZ" dirty="0"/>
              <a:t>a pohlavím pacienta</a:t>
            </a:r>
          </a:p>
        </p:txBody>
      </p:sp>
      <p:sp>
        <p:nvSpPr>
          <p:cNvPr id="107523" name="Text Box 7">
            <a:extLst>
              <a:ext uri="{FF2B5EF4-FFF2-40B4-BE49-F238E27FC236}">
                <a16:creationId xmlns:a16="http://schemas.microsoft.com/office/drawing/2014/main" id="{1A484853-301E-49AB-AEF6-BC8E7E3DA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326" y="5746750"/>
            <a:ext cx="4143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46,XX</a:t>
            </a:r>
            <a:r>
              <a:rPr lang="cs-CZ" altLang="cs-CZ" sz="1600" b="1">
                <a:latin typeface="Arial" panose="020B0604020202020204" pitchFamily="34" charset="0"/>
              </a:rPr>
              <a:t> u pacienta s mužským fenotypem</a:t>
            </a:r>
            <a:endParaRPr lang="cs-CZ" altLang="cs-CZ" sz="1800" b="1">
              <a:latin typeface="Arial" panose="020B0604020202020204" pitchFamily="34" charset="0"/>
            </a:endParaRPr>
          </a:p>
        </p:txBody>
      </p:sp>
      <p:sp>
        <p:nvSpPr>
          <p:cNvPr id="107524" name="Text Box 8">
            <a:extLst>
              <a:ext uri="{FF2B5EF4-FFF2-40B4-BE49-F238E27FC236}">
                <a16:creationId xmlns:a16="http://schemas.microsoft.com/office/drawing/2014/main" id="{7B84CE1E-F0A5-4C35-B016-F643E49D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3506" y="5746750"/>
            <a:ext cx="4191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46,XY </a:t>
            </a:r>
            <a:r>
              <a:rPr lang="cs-CZ" altLang="cs-CZ" sz="1600" b="1" dirty="0">
                <a:latin typeface="Arial" panose="020B0604020202020204" pitchFamily="34" charset="0"/>
              </a:rPr>
              <a:t>u pacientky s ženským fenotypem</a:t>
            </a:r>
          </a:p>
        </p:txBody>
      </p:sp>
      <p:pic>
        <p:nvPicPr>
          <p:cNvPr id="107525" name="Obrázek 1">
            <a:extLst>
              <a:ext uri="{FF2B5EF4-FFF2-40B4-BE49-F238E27FC236}">
                <a16:creationId xmlns:a16="http://schemas.microsoft.com/office/drawing/2014/main" id="{6EFB3875-4C14-4289-8526-AEBC01C63B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852738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Obrázek 2">
            <a:extLst>
              <a:ext uri="{FF2B5EF4-FFF2-40B4-BE49-F238E27FC236}">
                <a16:creationId xmlns:a16="http://schemas.microsoft.com/office/drawing/2014/main" id="{38471BC3-5C68-450F-9DB9-1E2FD3033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2852738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14877"/>
      </p:ext>
    </p:extLst>
  </p:cSld>
  <p:clrMapOvr>
    <a:masterClrMapping/>
  </p:clrMapOvr>
  <p:transition advTm="780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img104">
            <a:extLst>
              <a:ext uri="{FF2B5EF4-FFF2-40B4-BE49-F238E27FC236}">
                <a16:creationId xmlns:a16="http://schemas.microsoft.com/office/drawing/2014/main" id="{B1F2F5C0-334C-4ED3-B26B-8D6C6A4D1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4" y="2060576"/>
            <a:ext cx="4516437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Rectangle 2">
            <a:extLst>
              <a:ext uri="{FF2B5EF4-FFF2-40B4-BE49-F238E27FC236}">
                <a16:creationId xmlns:a16="http://schemas.microsoft.com/office/drawing/2014/main" id="{14CC79A7-D552-44BA-AA90-D31CBBF2E1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4964" y="260350"/>
            <a:ext cx="8955087" cy="15128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46,XX</a:t>
            </a:r>
            <a:r>
              <a:rPr lang="cs-CZ" altLang="cs-CZ" sz="2400"/>
              <a:t> </a:t>
            </a:r>
            <a:r>
              <a:rPr lang="cs-CZ" altLang="cs-CZ"/>
              <a:t>u jedinců s mužským fenotypem</a:t>
            </a:r>
            <a:endParaRPr lang="cs-CZ" altLang="cs-CZ" sz="2400"/>
          </a:p>
        </p:txBody>
      </p:sp>
      <p:sp>
        <p:nvSpPr>
          <p:cNvPr id="109572" name="Rectangle 3">
            <a:extLst>
              <a:ext uri="{FF2B5EF4-FFF2-40B4-BE49-F238E27FC236}">
                <a16:creationId xmlns:a16="http://schemas.microsoft.com/office/drawing/2014/main" id="{BF945337-9356-447D-9CC7-8A51D6AB8F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44638" y="2078039"/>
            <a:ext cx="4932362" cy="32416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Vznik v důsledku </a:t>
            </a:r>
            <a:r>
              <a:rPr lang="cs-CZ" altLang="cs-CZ" sz="1600">
                <a:solidFill>
                  <a:srgbClr val="EE2626"/>
                </a:solidFill>
              </a:rPr>
              <a:t>abnormální rekombinace</a:t>
            </a:r>
            <a:r>
              <a:rPr lang="cs-CZ" altLang="cs-CZ" sz="160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mezi Xp a Yp v meióze v zárodečných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buňkách otce, dochází k</a:t>
            </a:r>
            <a:r>
              <a:rPr lang="cs-CZ" altLang="cs-CZ" sz="1600">
                <a:solidFill>
                  <a:srgbClr val="EE2626"/>
                </a:solidFill>
              </a:rPr>
              <a:t> přenosu genu </a:t>
            </a:r>
            <a:r>
              <a:rPr lang="cs-CZ" altLang="cs-CZ" sz="1600" i="1">
                <a:solidFill>
                  <a:srgbClr val="EE2626"/>
                </a:solidFill>
              </a:rPr>
              <a:t>SRY</a:t>
            </a:r>
            <a:r>
              <a:rPr lang="cs-CZ" altLang="cs-CZ" sz="1600">
                <a:solidFill>
                  <a:srgbClr val="EE2626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>
                <a:solidFill>
                  <a:srgbClr val="EE2626"/>
                </a:solidFill>
              </a:rPr>
              <a:t>na chromosom X / ztráta genu </a:t>
            </a:r>
            <a:r>
              <a:rPr lang="cs-CZ" altLang="cs-CZ" sz="1600" i="1">
                <a:solidFill>
                  <a:srgbClr val="EE2626"/>
                </a:solidFill>
              </a:rPr>
              <a:t>SRY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>
                <a:solidFill>
                  <a:srgbClr val="EE2626"/>
                </a:solidFill>
              </a:rPr>
              <a:t>na chromosomu 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600">
              <a:solidFill>
                <a:srgbClr val="EE262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/>
              <a:t>(gen </a:t>
            </a:r>
            <a:r>
              <a:rPr lang="cs-CZ" altLang="cs-CZ" sz="1400" i="1"/>
              <a:t>SRY</a:t>
            </a:r>
            <a:r>
              <a:rPr lang="cs-CZ" altLang="cs-CZ" sz="1400"/>
              <a:t> je lokalizován v blízkosti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/>
              <a:t>pseudoautosomální oblasti na Yp,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/>
              <a:t>obvykle do rekombinace zahrnován nebývá,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/>
              <a:t>normální rekombinace se týká pouze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/>
              <a:t>pseudoautosomálních oblastí)</a:t>
            </a:r>
            <a:r>
              <a:rPr lang="cs-CZ" altLang="cs-CZ" sz="160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600"/>
          </a:p>
        </p:txBody>
      </p:sp>
      <p:sp>
        <p:nvSpPr>
          <p:cNvPr id="109573" name="Rectangle 8">
            <a:extLst>
              <a:ext uri="{FF2B5EF4-FFF2-40B4-BE49-F238E27FC236}">
                <a16:creationId xmlns:a16="http://schemas.microsoft.com/office/drawing/2014/main" id="{EBFEF2FE-FF8D-418C-8711-44F2BC7B0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1564" y="2060575"/>
            <a:ext cx="649287" cy="179388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DDA6763-91E3-4C8B-919A-F4681D519397}"/>
              </a:ext>
            </a:extLst>
          </p:cNvPr>
          <p:cNvSpPr txBox="1"/>
          <p:nvPr/>
        </p:nvSpPr>
        <p:spPr>
          <a:xfrm>
            <a:off x="1604963" y="5319713"/>
            <a:ext cx="422275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latin typeface="+mn-lt"/>
              </a:rPr>
              <a:t>Fenotyp: normální mužský fenotyp, malý vzrůst,</a:t>
            </a:r>
          </a:p>
          <a:p>
            <a:pPr>
              <a:defRPr/>
            </a:pPr>
            <a:r>
              <a:rPr lang="cs-CZ" sz="1200" dirty="0">
                <a:latin typeface="+mn-lt"/>
              </a:rPr>
              <a:t>              malá </a:t>
            </a:r>
            <a:r>
              <a:rPr lang="cs-CZ" sz="1200" dirty="0" err="1">
                <a:latin typeface="+mn-lt"/>
              </a:rPr>
              <a:t>testes</a:t>
            </a:r>
            <a:r>
              <a:rPr lang="cs-CZ" sz="1200" dirty="0">
                <a:latin typeface="+mn-lt"/>
              </a:rPr>
              <a:t>, gynekomastie, sterilita </a:t>
            </a:r>
          </a:p>
          <a:p>
            <a:pPr>
              <a:defRPr/>
            </a:pPr>
            <a:r>
              <a:rPr lang="cs-CZ" sz="1200" dirty="0">
                <a:latin typeface="+mn-lt"/>
              </a:rPr>
              <a:t>              související s azoospermií. Cítí se být muži.</a:t>
            </a:r>
          </a:p>
          <a:p>
            <a:pPr>
              <a:defRPr/>
            </a:pPr>
            <a:r>
              <a:rPr lang="cs-CZ" sz="1200" dirty="0">
                <a:latin typeface="+mn-lt"/>
              </a:rPr>
              <a:t>           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07629"/>
      </p:ext>
    </p:extLst>
  </p:cSld>
  <p:clrMapOvr>
    <a:masterClrMapping/>
  </p:clrMapOvr>
  <p:transition advTm="6225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2D669B31-FEF9-4EBD-B33F-C3028DDA8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333375"/>
            <a:ext cx="8424862" cy="15128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46,XY</a:t>
            </a:r>
            <a:r>
              <a:rPr lang="cs-CZ" altLang="cs-CZ" sz="2400" dirty="0"/>
              <a:t> u jedinců s ženským fenotypem</a:t>
            </a:r>
            <a:br>
              <a:rPr lang="cs-CZ" altLang="cs-CZ" sz="2400" dirty="0"/>
            </a:br>
            <a:r>
              <a:rPr lang="cs-CZ" altLang="cs-CZ" sz="2400" dirty="0"/>
              <a:t>(+ další fenotypové varianty)</a:t>
            </a:r>
            <a:br>
              <a:rPr lang="cs-CZ" altLang="cs-CZ" sz="2400" dirty="0"/>
            </a:br>
            <a:r>
              <a:rPr lang="cs-CZ" altLang="cs-CZ" sz="1200" dirty="0"/>
              <a:t> </a:t>
            </a:r>
            <a:endParaRPr lang="cs-CZ" altLang="cs-CZ" sz="16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C9CFCB7-BBA2-4E9A-BD5E-623F5940F11A}"/>
              </a:ext>
            </a:extLst>
          </p:cNvPr>
          <p:cNvSpPr txBox="1"/>
          <p:nvPr/>
        </p:nvSpPr>
        <p:spPr>
          <a:xfrm>
            <a:off x="1717675" y="2133601"/>
            <a:ext cx="9069388" cy="38465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latin typeface="+mn-lt"/>
              </a:rPr>
              <a:t>Syndrom androgenní </a:t>
            </a:r>
            <a:r>
              <a:rPr lang="cs-CZ" dirty="0" err="1">
                <a:solidFill>
                  <a:srgbClr val="FF0000"/>
                </a:solidFill>
                <a:latin typeface="+mn-lt"/>
              </a:rPr>
              <a:t>insensitivity</a:t>
            </a:r>
            <a:r>
              <a:rPr lang="cs-CZ" dirty="0">
                <a:solidFill>
                  <a:srgbClr val="FF0000"/>
                </a:solidFill>
                <a:latin typeface="+mn-lt"/>
              </a:rPr>
              <a:t> (AIS) </a:t>
            </a:r>
            <a:r>
              <a:rPr lang="cs-CZ" sz="1400" dirty="0">
                <a:latin typeface="+mn-lt"/>
              </a:rPr>
              <a:t>(dříve Syndrom testikulární feminizace)</a:t>
            </a:r>
          </a:p>
          <a:p>
            <a:pPr>
              <a:defRPr/>
            </a:pPr>
            <a:endParaRPr lang="cs-CZ" sz="1400" dirty="0">
              <a:latin typeface="+mn-lt"/>
            </a:endParaRPr>
          </a:p>
          <a:p>
            <a:pPr>
              <a:defRPr/>
            </a:pPr>
            <a:r>
              <a:rPr lang="cs-CZ" sz="1200" dirty="0">
                <a:latin typeface="+mn-lt"/>
              </a:rPr>
              <a:t>Nejčastější mužský </a:t>
            </a:r>
            <a:r>
              <a:rPr lang="cs-CZ" sz="1200" dirty="0" err="1">
                <a:latin typeface="+mn-lt"/>
              </a:rPr>
              <a:t>pseudohermafroditismus</a:t>
            </a:r>
            <a:r>
              <a:rPr lang="cs-CZ" sz="1200" dirty="0">
                <a:latin typeface="+mn-lt"/>
              </a:rPr>
              <a:t>. Jedinec s tímto syndromem má </a:t>
            </a:r>
            <a:r>
              <a:rPr lang="cs-CZ" sz="1200" b="1" dirty="0">
                <a:solidFill>
                  <a:srgbClr val="FF0000"/>
                </a:solidFill>
                <a:latin typeface="+mn-lt"/>
              </a:rPr>
              <a:t>mužský karyotyp</a:t>
            </a:r>
            <a:r>
              <a:rPr lang="cs-CZ" sz="1200" dirty="0">
                <a:latin typeface="+mn-lt"/>
              </a:rPr>
              <a:t>, </a:t>
            </a:r>
          </a:p>
          <a:p>
            <a:pPr>
              <a:defRPr/>
            </a:pPr>
            <a:r>
              <a:rPr lang="cs-CZ" sz="1200" dirty="0">
                <a:latin typeface="+mn-lt"/>
              </a:rPr>
              <a:t>oboustranně založená varlata, ale organismu chybí androgenní receptory (AR). Příčinou receptorového</a:t>
            </a:r>
          </a:p>
          <a:p>
            <a:pPr>
              <a:defRPr/>
            </a:pPr>
            <a:r>
              <a:rPr lang="cs-CZ" sz="1200" dirty="0">
                <a:latin typeface="+mn-lt"/>
              </a:rPr>
              <a:t>deficitu je porucha genu AR, lokalizovaného na chromosomu X v pozici Xq11-12. Dosud bylo popsáno více </a:t>
            </a:r>
          </a:p>
          <a:p>
            <a:pPr>
              <a:defRPr/>
            </a:pPr>
            <a:r>
              <a:rPr lang="cs-CZ" sz="1200" dirty="0">
                <a:latin typeface="+mn-lt"/>
              </a:rPr>
              <a:t>než 1000 mutací AR genu. Mutace způsobí neschopnost cílové tkáně odpovědět úplně nebo částečně</a:t>
            </a:r>
          </a:p>
          <a:p>
            <a:pPr>
              <a:defRPr/>
            </a:pPr>
            <a:r>
              <a:rPr lang="cs-CZ" sz="1200" dirty="0">
                <a:latin typeface="+mn-lt"/>
              </a:rPr>
              <a:t>na androgenní podnět. Dochází k narušení sexuálního vývoje, klinický obraz je velmi variabilní, </a:t>
            </a:r>
          </a:p>
          <a:p>
            <a:pPr>
              <a:defRPr/>
            </a:pPr>
            <a:r>
              <a:rPr lang="cs-CZ" sz="1200" dirty="0">
                <a:latin typeface="+mn-lt"/>
              </a:rPr>
              <a:t>od fenotypických žen až po téměř normální muže s nedostatečnou </a:t>
            </a:r>
            <a:r>
              <a:rPr lang="cs-CZ" sz="1200" dirty="0" err="1">
                <a:latin typeface="+mn-lt"/>
              </a:rPr>
              <a:t>virilizací</a:t>
            </a:r>
            <a:r>
              <a:rPr lang="cs-CZ" sz="1200" dirty="0">
                <a:latin typeface="+mn-lt"/>
              </a:rPr>
              <a:t> a infertilitou. </a:t>
            </a:r>
          </a:p>
          <a:p>
            <a:pPr>
              <a:defRPr/>
            </a:pPr>
            <a:endParaRPr lang="cs-CZ" sz="1400" dirty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r>
              <a:rPr lang="cs-CZ" sz="1400" dirty="0">
                <a:solidFill>
                  <a:srgbClr val="FF0000"/>
                </a:solidFill>
                <a:latin typeface="+mn-lt"/>
              </a:rPr>
              <a:t>Syndrom úplné (kompletní) androgenní </a:t>
            </a:r>
            <a:r>
              <a:rPr lang="cs-CZ" sz="1400" dirty="0" err="1">
                <a:solidFill>
                  <a:srgbClr val="FF0000"/>
                </a:solidFill>
                <a:latin typeface="+mn-lt"/>
              </a:rPr>
              <a:t>insensitivity</a:t>
            </a:r>
            <a:r>
              <a:rPr lang="cs-CZ" sz="1400" dirty="0">
                <a:solidFill>
                  <a:srgbClr val="FF0000"/>
                </a:solidFill>
                <a:latin typeface="+mn-lt"/>
              </a:rPr>
              <a:t> (CAIS) </a:t>
            </a:r>
            <a:r>
              <a:rPr lang="cs-CZ" sz="1400" dirty="0">
                <a:latin typeface="+mn-lt"/>
              </a:rPr>
              <a:t>– </a:t>
            </a:r>
            <a:r>
              <a:rPr lang="cs-CZ" sz="1200" dirty="0">
                <a:latin typeface="+mn-lt"/>
              </a:rPr>
              <a:t>zevní genitál ženský, krátká, slepě </a:t>
            </a:r>
          </a:p>
          <a:p>
            <a:pPr>
              <a:defRPr/>
            </a:pPr>
            <a:r>
              <a:rPr lang="cs-CZ" sz="1200" dirty="0">
                <a:latin typeface="+mn-lt"/>
              </a:rPr>
              <a:t>                                                                                                       zakončená vagína, karyotyp mužský, </a:t>
            </a:r>
          </a:p>
          <a:p>
            <a:pPr>
              <a:defRPr/>
            </a:pPr>
            <a:r>
              <a:rPr lang="cs-CZ" sz="1200" dirty="0">
                <a:latin typeface="+mn-lt"/>
              </a:rPr>
              <a:t>                                                                                                       infertilita, cítí se být ženami</a:t>
            </a:r>
          </a:p>
          <a:p>
            <a:pPr>
              <a:defRPr/>
            </a:pPr>
            <a:r>
              <a:rPr lang="cs-CZ" sz="1200" dirty="0">
                <a:latin typeface="+mn-lt"/>
              </a:rPr>
              <a:t>Pacientky jsou vyšetřovány pro primární amenoreu, výjimečně pro potíže při pohlavním styku. Jsou přítomna </a:t>
            </a:r>
          </a:p>
          <a:p>
            <a:pPr>
              <a:defRPr/>
            </a:pPr>
            <a:r>
              <a:rPr lang="cs-CZ" sz="1200" dirty="0">
                <a:latin typeface="+mn-lt"/>
              </a:rPr>
              <a:t>varlata v pánvi, tříselném kanálu nebo velkých labiích. Hrozí </a:t>
            </a:r>
            <a:r>
              <a:rPr lang="cs-CZ" sz="1200" dirty="0" err="1">
                <a:latin typeface="+mn-lt"/>
              </a:rPr>
              <a:t>malignizace</a:t>
            </a:r>
            <a:r>
              <a:rPr lang="cs-CZ" sz="1200" dirty="0">
                <a:latin typeface="+mn-lt"/>
              </a:rPr>
              <a:t> varlat, riziko vzrůstá v pubertě. </a:t>
            </a:r>
          </a:p>
          <a:p>
            <a:pPr>
              <a:defRPr/>
            </a:pPr>
            <a:r>
              <a:rPr lang="cs-CZ" sz="1200" dirty="0">
                <a:latin typeface="+mn-lt"/>
              </a:rPr>
              <a:t>Odstranění gonád je indikováno co nejdříve po stanovení diagnózy.   </a:t>
            </a:r>
          </a:p>
          <a:p>
            <a:pPr>
              <a:defRPr/>
            </a:pPr>
            <a:r>
              <a:rPr lang="cs-CZ" sz="1400" dirty="0">
                <a:solidFill>
                  <a:srgbClr val="FF0000"/>
                </a:solidFill>
                <a:latin typeface="+mn-lt"/>
              </a:rPr>
              <a:t>Syndrom částečné (parciální) androgenní </a:t>
            </a:r>
            <a:r>
              <a:rPr lang="cs-CZ" sz="1400" dirty="0" err="1">
                <a:solidFill>
                  <a:srgbClr val="FF0000"/>
                </a:solidFill>
                <a:latin typeface="+mn-lt"/>
              </a:rPr>
              <a:t>insensitivity</a:t>
            </a:r>
            <a:r>
              <a:rPr lang="cs-CZ" sz="1400" dirty="0">
                <a:solidFill>
                  <a:srgbClr val="FF0000"/>
                </a:solidFill>
                <a:latin typeface="+mn-lt"/>
              </a:rPr>
              <a:t> (PAIS) </a:t>
            </a:r>
            <a:r>
              <a:rPr lang="cs-CZ" sz="1400" dirty="0">
                <a:latin typeface="+mn-lt"/>
              </a:rPr>
              <a:t>– </a:t>
            </a:r>
            <a:r>
              <a:rPr lang="cs-CZ" sz="1200" dirty="0">
                <a:latin typeface="+mn-lt"/>
              </a:rPr>
              <a:t>různě vyjádřený obojetný zevní genitál, </a:t>
            </a:r>
          </a:p>
          <a:p>
            <a:pPr>
              <a:defRPr/>
            </a:pPr>
            <a:r>
              <a:rPr lang="cs-CZ" sz="1200" dirty="0">
                <a:latin typeface="+mn-lt"/>
              </a:rPr>
              <a:t>                                                                                                     karyotyp mužský</a:t>
            </a:r>
          </a:p>
          <a:p>
            <a:pPr>
              <a:defRPr/>
            </a:pPr>
            <a:r>
              <a:rPr lang="cs-CZ" sz="1400" dirty="0">
                <a:solidFill>
                  <a:srgbClr val="FF0000"/>
                </a:solidFill>
                <a:latin typeface="+mn-lt"/>
              </a:rPr>
              <a:t>Syndrom mírné (</a:t>
            </a:r>
            <a:r>
              <a:rPr lang="cs-CZ" sz="1400" dirty="0" err="1">
                <a:solidFill>
                  <a:srgbClr val="FF0000"/>
                </a:solidFill>
                <a:latin typeface="+mn-lt"/>
              </a:rPr>
              <a:t>mild</a:t>
            </a:r>
            <a:r>
              <a:rPr lang="cs-CZ" sz="1400" dirty="0">
                <a:solidFill>
                  <a:srgbClr val="FF0000"/>
                </a:solidFill>
                <a:latin typeface="+mn-lt"/>
              </a:rPr>
              <a:t>) androgenní </a:t>
            </a:r>
            <a:r>
              <a:rPr lang="cs-CZ" sz="1400" dirty="0" err="1">
                <a:solidFill>
                  <a:srgbClr val="FF0000"/>
                </a:solidFill>
                <a:latin typeface="+mn-lt"/>
              </a:rPr>
              <a:t>insensitivity</a:t>
            </a:r>
            <a:r>
              <a:rPr lang="cs-CZ" sz="1400" dirty="0">
                <a:solidFill>
                  <a:srgbClr val="FF0000"/>
                </a:solidFill>
                <a:latin typeface="+mn-lt"/>
              </a:rPr>
              <a:t> (MAIS) </a:t>
            </a:r>
            <a:r>
              <a:rPr lang="cs-CZ" sz="1400" dirty="0">
                <a:latin typeface="+mn-lt"/>
              </a:rPr>
              <a:t>– </a:t>
            </a:r>
            <a:r>
              <a:rPr lang="cs-CZ" sz="1200" dirty="0">
                <a:latin typeface="+mn-lt"/>
              </a:rPr>
              <a:t>fenotyp mužský, </a:t>
            </a:r>
            <a:r>
              <a:rPr lang="cs-CZ" sz="1200" dirty="0" err="1">
                <a:latin typeface="+mn-lt"/>
              </a:rPr>
              <a:t>hypospadie</a:t>
            </a:r>
            <a:r>
              <a:rPr lang="cs-CZ" sz="1200" dirty="0">
                <a:latin typeface="+mn-lt"/>
              </a:rPr>
              <a:t>, gynekomastie, </a:t>
            </a:r>
          </a:p>
          <a:p>
            <a:pPr>
              <a:defRPr/>
            </a:pPr>
            <a:r>
              <a:rPr lang="cs-CZ" sz="1200" dirty="0">
                <a:latin typeface="+mn-lt"/>
              </a:rPr>
              <a:t>                                                                                               infertilita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45054"/>
      </p:ext>
    </p:extLst>
  </p:cSld>
  <p:clrMapOvr>
    <a:masterClrMapping/>
  </p:clrMapOvr>
  <p:transition advTm="15938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228B1B4F-183C-4427-B39E-C7CBD97CD8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260351"/>
            <a:ext cx="8280400" cy="13684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CHROMOSOM X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42414C5-6941-4E93-800F-77B768ED90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71814" y="1900238"/>
            <a:ext cx="5843587" cy="6477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800"/>
              <a:t>normální ženský karyotyp – 2 chromosomy X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/>
              <a:t>normální mužský karyotyp – 1 chromosom X</a:t>
            </a:r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C8B9DF0F-06F3-4612-9458-D42754DE5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1" y="3197225"/>
            <a:ext cx="80375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solidFill>
                  <a:srgbClr val="EE2626"/>
                </a:solidFill>
                <a:latin typeface="+mn-lt"/>
              </a:rPr>
              <a:t>kompenzace</a:t>
            </a:r>
            <a:r>
              <a:rPr lang="cs-CZ" altLang="cs-CZ" sz="1400" dirty="0">
                <a:latin typeface="+mn-lt"/>
              </a:rPr>
              <a:t> rozdílu v počtu kopií X vázaných genů (</a:t>
            </a:r>
            <a:r>
              <a:rPr lang="cs-CZ" altLang="cs-CZ" sz="1400" dirty="0">
                <a:solidFill>
                  <a:srgbClr val="EE2626"/>
                </a:solidFill>
                <a:latin typeface="+mn-lt"/>
              </a:rPr>
              <a:t>dávky genových produktů</a:t>
            </a:r>
            <a:r>
              <a:rPr lang="cs-CZ" altLang="cs-CZ" sz="1400" dirty="0">
                <a:latin typeface="+mn-lt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u žen – </a:t>
            </a:r>
            <a:r>
              <a:rPr lang="cs-CZ" altLang="cs-CZ" sz="1400" b="1" u="sng" dirty="0">
                <a:solidFill>
                  <a:srgbClr val="EE2626"/>
                </a:solidFill>
                <a:latin typeface="+mn-lt"/>
              </a:rPr>
              <a:t>náhodná</a:t>
            </a:r>
            <a:r>
              <a:rPr lang="cs-CZ" altLang="cs-CZ" sz="1400" u="sng" dirty="0">
                <a:solidFill>
                  <a:srgbClr val="EE2626"/>
                </a:solidFill>
                <a:latin typeface="+mn-lt"/>
              </a:rPr>
              <a:t> inaktivace jednoho X chromosomu (</a:t>
            </a:r>
            <a:r>
              <a:rPr lang="cs-CZ" altLang="cs-CZ" sz="1400" u="sng" dirty="0" err="1">
                <a:solidFill>
                  <a:srgbClr val="EE2626"/>
                </a:solidFill>
                <a:latin typeface="+mn-lt"/>
              </a:rPr>
              <a:t>lyonizace</a:t>
            </a:r>
            <a:r>
              <a:rPr lang="cs-CZ" altLang="cs-CZ" sz="1400" u="sng" dirty="0">
                <a:solidFill>
                  <a:srgbClr val="EE2626"/>
                </a:solidFill>
                <a:latin typeface="+mn-lt"/>
              </a:rPr>
              <a:t>)</a:t>
            </a:r>
            <a:r>
              <a:rPr lang="cs-CZ" altLang="cs-CZ" sz="1400" dirty="0">
                <a:latin typeface="+mn-lt"/>
              </a:rPr>
              <a:t> (Mary </a:t>
            </a:r>
            <a:r>
              <a:rPr lang="cs-CZ" altLang="cs-CZ" sz="1400" dirty="0" err="1">
                <a:latin typeface="+mn-lt"/>
              </a:rPr>
              <a:t>Lyonová</a:t>
            </a:r>
            <a:r>
              <a:rPr lang="cs-CZ" altLang="cs-CZ" sz="1400" dirty="0">
                <a:latin typeface="+mn-lt"/>
              </a:rPr>
              <a:t> 1961)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1400" dirty="0">
                <a:latin typeface="+mn-lt"/>
              </a:rPr>
              <a:t> jeden chromosom X se stává transkripčně inaktivním, v </a:t>
            </a:r>
            <a:r>
              <a:rPr lang="cs-CZ" altLang="cs-CZ" sz="1400" dirty="0" err="1">
                <a:latin typeface="+mn-lt"/>
              </a:rPr>
              <a:t>interfázních</a:t>
            </a:r>
            <a:r>
              <a:rPr lang="cs-CZ" altLang="cs-CZ" sz="1400" dirty="0">
                <a:latin typeface="+mn-lt"/>
              </a:rPr>
              <a:t> jádrech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  je viditelný v podobě </a:t>
            </a:r>
            <a:r>
              <a:rPr lang="cs-CZ" altLang="cs-CZ" sz="1400" dirty="0" err="1">
                <a:latin typeface="+mn-lt"/>
              </a:rPr>
              <a:t>Barrova</a:t>
            </a:r>
            <a:r>
              <a:rPr lang="cs-CZ" altLang="cs-CZ" sz="1400" dirty="0">
                <a:latin typeface="+mn-lt"/>
              </a:rPr>
              <a:t> tělíska (heterochromatin, sex chromatin) (Murray </a:t>
            </a:r>
            <a:r>
              <a:rPr lang="cs-CZ" altLang="cs-CZ" sz="1400" dirty="0" err="1">
                <a:latin typeface="+mn-lt"/>
              </a:rPr>
              <a:t>Barr</a:t>
            </a:r>
            <a:r>
              <a:rPr lang="cs-CZ" altLang="cs-CZ" sz="1400" dirty="0">
                <a:latin typeface="+mn-lt"/>
              </a:rPr>
              <a:t>)</a:t>
            </a:r>
          </a:p>
        </p:txBody>
      </p:sp>
      <p:pic>
        <p:nvPicPr>
          <p:cNvPr id="41989" name="Picture 6" descr="img109">
            <a:extLst>
              <a:ext uri="{FF2B5EF4-FFF2-40B4-BE49-F238E27FC236}">
                <a16:creationId xmlns:a16="http://schemas.microsoft.com/office/drawing/2014/main" id="{1ADF029B-32CB-4BBB-8A90-89FF019C4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4365104"/>
            <a:ext cx="6965788" cy="201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 Box 7">
            <a:extLst>
              <a:ext uri="{FF2B5EF4-FFF2-40B4-BE49-F238E27FC236}">
                <a16:creationId xmlns:a16="http://schemas.microsoft.com/office/drawing/2014/main" id="{9858E3B7-7123-46AB-B1DB-64FFD571B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313" y="2641601"/>
            <a:ext cx="7593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dirty="0" err="1">
                <a:latin typeface="+mn-lt"/>
              </a:rPr>
              <a:t>autosomy</a:t>
            </a:r>
            <a:r>
              <a:rPr lang="cs-CZ" altLang="cs-CZ" sz="1200" dirty="0">
                <a:latin typeface="+mn-lt"/>
              </a:rPr>
              <a:t> – každý gen přítomen ve 2 kopiích, odchylky mohou vést k abnormálnímu fenotypu,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dirty="0">
                <a:latin typeface="+mn-lt"/>
              </a:rPr>
              <a:t>                  v některých případech ke smrti jedince</a:t>
            </a:r>
          </a:p>
        </p:txBody>
      </p:sp>
      <p:sp>
        <p:nvSpPr>
          <p:cNvPr id="41991" name="Rectangle 10">
            <a:extLst>
              <a:ext uri="{FF2B5EF4-FFF2-40B4-BE49-F238E27FC236}">
                <a16:creationId xmlns:a16="http://schemas.microsoft.com/office/drawing/2014/main" id="{220AB285-7640-4E1D-A541-3397F2733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936" y="5719764"/>
            <a:ext cx="857768" cy="113763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079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3065987-67AF-4D46-AA60-8E811DBF6B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9" y="260351"/>
            <a:ext cx="8353425" cy="12239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CHROMOSOM X</a:t>
            </a:r>
          </a:p>
        </p:txBody>
      </p:sp>
      <p:pic>
        <p:nvPicPr>
          <p:cNvPr id="44035" name="Picture 4" descr="img116">
            <a:extLst>
              <a:ext uri="{FF2B5EF4-FFF2-40B4-BE49-F238E27FC236}">
                <a16:creationId xmlns:a16="http://schemas.microsoft.com/office/drawing/2014/main" id="{3FAA4A5A-7708-4546-8CF1-965D1BD1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1557338"/>
            <a:ext cx="297497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7">
            <a:extLst>
              <a:ext uri="{FF2B5EF4-FFF2-40B4-BE49-F238E27FC236}">
                <a16:creationId xmlns:a16="http://schemas.microsoft.com/office/drawing/2014/main" id="{D4A1FB01-7719-4F48-A1A0-12B5F778B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5013326"/>
            <a:ext cx="792162" cy="14446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543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CAD1761A-A0A3-4ABE-A780-91D4A9B9B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75" y="476672"/>
            <a:ext cx="8353425" cy="12239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CHROMOSOM X</a:t>
            </a:r>
          </a:p>
        </p:txBody>
      </p:sp>
      <p:sp>
        <p:nvSpPr>
          <p:cNvPr id="46083" name="Text Box 6">
            <a:extLst>
              <a:ext uri="{FF2B5EF4-FFF2-40B4-BE49-F238E27FC236}">
                <a16:creationId xmlns:a16="http://schemas.microsoft.com/office/drawing/2014/main" id="{23C2FF41-73D5-404C-A19E-5E5B997F5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276476"/>
            <a:ext cx="83883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1600" dirty="0">
                <a:latin typeface="Arial" panose="020B0604020202020204" pitchFamily="34" charset="0"/>
              </a:rPr>
              <a:t> </a:t>
            </a:r>
            <a:r>
              <a:rPr lang="cs-CZ" altLang="cs-CZ" sz="1400" dirty="0">
                <a:latin typeface="+mn-lt"/>
              </a:rPr>
              <a:t>K inaktivaci jednoho X chromosomu dochází v časném stádiu vývoje embrya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1400" dirty="0">
                <a:latin typeface="+mn-lt"/>
              </a:rPr>
              <a:t> Inaktivace chromosomu </a:t>
            </a:r>
            <a:r>
              <a:rPr lang="cs-CZ" altLang="cs-CZ" sz="1400" dirty="0" err="1">
                <a:latin typeface="+mn-lt"/>
              </a:rPr>
              <a:t>maternálního</a:t>
            </a:r>
            <a:r>
              <a:rPr lang="cs-CZ" altLang="cs-CZ" sz="1400" dirty="0">
                <a:latin typeface="+mn-lt"/>
              </a:rPr>
              <a:t> či </a:t>
            </a:r>
            <a:r>
              <a:rPr lang="cs-CZ" altLang="cs-CZ" sz="1400" dirty="0" err="1">
                <a:latin typeface="+mn-lt"/>
              </a:rPr>
              <a:t>paternálního</a:t>
            </a:r>
            <a:r>
              <a:rPr lang="cs-CZ" altLang="cs-CZ" sz="1400" dirty="0">
                <a:latin typeface="+mn-lt"/>
              </a:rPr>
              <a:t> původu je náhodná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  (tkáně – mozaika populací klonů, které exprimují alely genů buď z </a:t>
            </a:r>
            <a:r>
              <a:rPr lang="cs-CZ" altLang="cs-CZ" sz="1400" dirty="0" err="1">
                <a:latin typeface="+mn-lt"/>
              </a:rPr>
              <a:t>paternálního</a:t>
            </a:r>
            <a:endParaRPr lang="cs-CZ" altLang="cs-CZ" sz="14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  nebo </a:t>
            </a:r>
            <a:r>
              <a:rPr lang="cs-CZ" altLang="cs-CZ" sz="1400" dirty="0" err="1">
                <a:latin typeface="+mn-lt"/>
              </a:rPr>
              <a:t>maternálního</a:t>
            </a:r>
            <a:r>
              <a:rPr lang="cs-CZ" altLang="cs-CZ" sz="1400" dirty="0">
                <a:latin typeface="+mn-lt"/>
              </a:rPr>
              <a:t> chromosomu X). 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1400" dirty="0">
                <a:latin typeface="+mn-lt"/>
              </a:rPr>
              <a:t> Jakmile k inaktivaci dojde, jedná se o jev trvalý (v somatických buňkách) a všechny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  buňky, které vzniknou dělením buňky mateřské, mají inaktivovaný stejný chromosom X.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  Inaktivovaný X chromosom tvoří ložisko vysoce kondenzovaného chromatinu -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  </a:t>
            </a:r>
            <a:r>
              <a:rPr lang="cs-CZ" altLang="cs-CZ" sz="1400" dirty="0" err="1">
                <a:latin typeface="+mn-lt"/>
              </a:rPr>
              <a:t>Barrovo</a:t>
            </a:r>
            <a:r>
              <a:rPr lang="cs-CZ" altLang="cs-CZ" sz="1400" dirty="0">
                <a:latin typeface="+mn-lt"/>
              </a:rPr>
              <a:t> tělísko.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1400" dirty="0">
                <a:latin typeface="+mn-lt"/>
              </a:rPr>
              <a:t> V zárodečné linii je inaktivovaný X chromosom reaktivován (pravděpodobně důležité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  pro úspěšné dokončení oogeneze)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1400" dirty="0">
                <a:latin typeface="+mn-lt"/>
              </a:rPr>
              <a:t> U karyotypů s početními změnami – nadbytečnými chromosomy X – jsou vždy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  všechny X chromosomy, kromě jednoho, inaktivovány, každý X chromosom může tvořit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  samostatné </a:t>
            </a:r>
            <a:r>
              <a:rPr lang="cs-CZ" altLang="cs-CZ" sz="1400" dirty="0" err="1">
                <a:latin typeface="+mn-lt"/>
              </a:rPr>
              <a:t>Barrovo</a:t>
            </a:r>
            <a:r>
              <a:rPr lang="cs-CZ" altLang="cs-CZ" sz="1400" dirty="0">
                <a:latin typeface="+mn-lt"/>
              </a:rPr>
              <a:t> tělísko nebo mohou vytvářet jen 1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312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4DE6FBF2-45E5-458E-9B49-CEB72AA7BA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260351"/>
            <a:ext cx="8424862" cy="12239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CHROMOSOM X</a:t>
            </a:r>
          </a:p>
        </p:txBody>
      </p:sp>
      <p:pic>
        <p:nvPicPr>
          <p:cNvPr id="48131" name="Picture 4" descr="img113">
            <a:extLst>
              <a:ext uri="{FF2B5EF4-FFF2-40B4-BE49-F238E27FC236}">
                <a16:creationId xmlns:a16="http://schemas.microsoft.com/office/drawing/2014/main" id="{ED3C3573-AE79-42D6-A9F2-B0128600B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628775"/>
            <a:ext cx="351631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5">
            <a:extLst>
              <a:ext uri="{FF2B5EF4-FFF2-40B4-BE49-F238E27FC236}">
                <a16:creationId xmlns:a16="http://schemas.microsoft.com/office/drawing/2014/main" id="{EE6BF0FC-16C7-4AA9-A19D-6145166DB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4513" y="1916113"/>
            <a:ext cx="49911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dirty="0">
                <a:latin typeface="+mn-lt"/>
              </a:rPr>
              <a:t>Na inaktivovaném X chromosomu je inaktivována většina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dirty="0">
                <a:solidFill>
                  <a:srgbClr val="EE2626"/>
                </a:solidFill>
                <a:latin typeface="+mn-lt"/>
              </a:rPr>
              <a:t>genů</a:t>
            </a:r>
            <a:r>
              <a:rPr lang="cs-CZ" altLang="cs-CZ" sz="1200" dirty="0">
                <a:latin typeface="+mn-lt"/>
              </a:rPr>
              <a:t>, ale </a:t>
            </a:r>
            <a:r>
              <a:rPr lang="cs-CZ" altLang="cs-CZ" sz="1200" dirty="0">
                <a:solidFill>
                  <a:srgbClr val="EE2626"/>
                </a:solidFill>
                <a:latin typeface="+mn-lt"/>
              </a:rPr>
              <a:t>některé zůstávají aktivní </a:t>
            </a:r>
            <a:r>
              <a:rPr lang="cs-CZ" altLang="cs-CZ" sz="1200" dirty="0">
                <a:latin typeface="+mn-lt"/>
              </a:rPr>
              <a:t>(15% genů),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dirty="0">
                <a:latin typeface="+mn-lt"/>
              </a:rPr>
              <a:t>k jejich přepisu dochází na inaktivovaném i neinaktivovaném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dirty="0">
                <a:latin typeface="+mn-lt"/>
              </a:rPr>
              <a:t>chromosomu, více je jich lokalizováno na </a:t>
            </a:r>
            <a:r>
              <a:rPr lang="cs-CZ" altLang="cs-CZ" sz="1200" b="1" dirty="0" err="1">
                <a:solidFill>
                  <a:srgbClr val="EE2626"/>
                </a:solidFill>
                <a:latin typeface="+mn-lt"/>
              </a:rPr>
              <a:t>Xp</a:t>
            </a:r>
            <a:r>
              <a:rPr lang="cs-CZ" altLang="cs-CZ" sz="1200" b="1" dirty="0">
                <a:solidFill>
                  <a:srgbClr val="EE2626"/>
                </a:solidFill>
                <a:latin typeface="+mn-lt"/>
              </a:rPr>
              <a:t>. </a:t>
            </a:r>
            <a:r>
              <a:rPr lang="cs-CZ" altLang="cs-CZ" sz="1200" dirty="0">
                <a:latin typeface="+mn-lt"/>
              </a:rPr>
              <a:t>Některé</a:t>
            </a:r>
            <a:r>
              <a:rPr lang="cs-CZ" altLang="cs-CZ" sz="1200" b="1" dirty="0">
                <a:solidFill>
                  <a:srgbClr val="EE2626"/>
                </a:solidFill>
                <a:latin typeface="+mn-lt"/>
              </a:rPr>
              <a:t> </a:t>
            </a:r>
            <a:r>
              <a:rPr lang="cs-CZ" altLang="cs-CZ" sz="1200" dirty="0">
                <a:latin typeface="+mn-lt"/>
              </a:rPr>
              <a:t>unikají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dirty="0">
                <a:latin typeface="+mn-lt"/>
              </a:rPr>
              <a:t>inaktivaci ve většině buněk a tkání, u jiných genů je tento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dirty="0">
                <a:latin typeface="+mn-lt"/>
              </a:rPr>
              <a:t>jev specifický pro určité typy buněk či tkání.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2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dirty="0">
                <a:solidFill>
                  <a:schemeClr val="tx2"/>
                </a:solidFill>
                <a:latin typeface="+mn-lt"/>
              </a:rPr>
              <a:t>Význam – kompenzace genové dávky (geny, které mají kopii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dirty="0">
                <a:solidFill>
                  <a:schemeClr val="tx2"/>
                </a:solidFill>
                <a:latin typeface="+mn-lt"/>
              </a:rPr>
              <a:t>na chromosomu Y (v </a:t>
            </a:r>
            <a:r>
              <a:rPr lang="cs-CZ" altLang="cs-CZ" sz="1200" dirty="0" err="1">
                <a:solidFill>
                  <a:schemeClr val="tx2"/>
                </a:solidFill>
                <a:latin typeface="+mn-lt"/>
              </a:rPr>
              <a:t>pseudoautosomálních</a:t>
            </a:r>
            <a:r>
              <a:rPr lang="cs-CZ" altLang="cs-CZ" sz="1200" dirty="0">
                <a:solidFill>
                  <a:schemeClr val="tx2"/>
                </a:solidFill>
                <a:latin typeface="+mn-lt"/>
              </a:rPr>
              <a:t> oblastech i mimo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dirty="0">
                <a:solidFill>
                  <a:schemeClr val="tx2"/>
                </a:solidFill>
                <a:latin typeface="+mn-lt"/>
              </a:rPr>
              <a:t>ně), které jsou u žen exprimovány ve vyšší míře než u mužů)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altLang="cs-CZ" sz="1200" b="1" dirty="0">
                <a:solidFill>
                  <a:schemeClr val="tx2"/>
                </a:solidFill>
                <a:latin typeface="+mn-lt"/>
              </a:rPr>
              <a:t>klinický význam – vysvětlení fenotypu </a:t>
            </a:r>
            <a:r>
              <a:rPr lang="cs-CZ" altLang="cs-CZ" sz="1200" b="1" dirty="0" err="1">
                <a:solidFill>
                  <a:schemeClr val="tx2"/>
                </a:solidFill>
                <a:latin typeface="+mn-lt"/>
              </a:rPr>
              <a:t>Turnerova</a:t>
            </a:r>
            <a:endParaRPr lang="cs-CZ" altLang="cs-CZ" sz="1200" b="1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 dirty="0">
                <a:solidFill>
                  <a:schemeClr val="tx2"/>
                </a:solidFill>
                <a:latin typeface="+mn-lt"/>
              </a:rPr>
              <a:t>  syndromu (a dalších abnormalit vedoucích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 dirty="0">
                <a:solidFill>
                  <a:schemeClr val="tx2"/>
                </a:solidFill>
                <a:latin typeface="+mn-lt"/>
              </a:rPr>
              <a:t>  k podobnému fenotypu – delece </a:t>
            </a:r>
            <a:r>
              <a:rPr lang="cs-CZ" altLang="cs-CZ" sz="1200" b="1" dirty="0" err="1">
                <a:solidFill>
                  <a:schemeClr val="tx2"/>
                </a:solidFill>
                <a:latin typeface="+mn-lt"/>
              </a:rPr>
              <a:t>Xp</a:t>
            </a:r>
            <a:r>
              <a:rPr lang="cs-CZ" altLang="cs-CZ" sz="1200" b="1" dirty="0">
                <a:solidFill>
                  <a:schemeClr val="tx2"/>
                </a:solidFill>
                <a:latin typeface="+mn-lt"/>
              </a:rPr>
              <a:t>) –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 dirty="0">
                <a:solidFill>
                  <a:schemeClr val="tx2"/>
                </a:solidFill>
                <a:latin typeface="+mn-lt"/>
              </a:rPr>
              <a:t>  nesprávná dávka genů</a:t>
            </a:r>
          </a:p>
        </p:txBody>
      </p:sp>
      <p:sp>
        <p:nvSpPr>
          <p:cNvPr id="48133" name="Text Box 6">
            <a:extLst>
              <a:ext uri="{FF2B5EF4-FFF2-40B4-BE49-F238E27FC236}">
                <a16:creationId xmlns:a16="http://schemas.microsoft.com/office/drawing/2014/main" id="{27FFEF60-2471-4E81-94A2-6D5FF1BFA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4514" y="5300663"/>
            <a:ext cx="4897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dirty="0">
                <a:latin typeface="+mn-lt"/>
              </a:rPr>
              <a:t>X inaktivační centrum (</a:t>
            </a:r>
            <a:r>
              <a:rPr lang="cs-CZ" altLang="cs-CZ" sz="1200" dirty="0">
                <a:solidFill>
                  <a:srgbClr val="EE2626"/>
                </a:solidFill>
                <a:latin typeface="+mn-lt"/>
              </a:rPr>
              <a:t>XIC</a:t>
            </a:r>
            <a:r>
              <a:rPr lang="cs-CZ" altLang="cs-CZ" sz="1200" dirty="0">
                <a:latin typeface="+mn-lt"/>
              </a:rPr>
              <a:t>) – oblast, která zahrnuje </a:t>
            </a:r>
            <a:r>
              <a:rPr lang="cs-CZ" altLang="cs-CZ" sz="1200" dirty="0">
                <a:solidFill>
                  <a:srgbClr val="EE2626"/>
                </a:solidFill>
                <a:latin typeface="+mn-lt"/>
              </a:rPr>
              <a:t>gen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dirty="0">
                <a:solidFill>
                  <a:srgbClr val="EE2626"/>
                </a:solidFill>
                <a:latin typeface="+mn-lt"/>
              </a:rPr>
              <a:t>XIST</a:t>
            </a:r>
            <a:r>
              <a:rPr lang="cs-CZ" altLang="cs-CZ" sz="1200" dirty="0">
                <a:latin typeface="+mn-lt"/>
              </a:rPr>
              <a:t> (lokalizace Xq13) – klíčový regulační </a:t>
            </a:r>
            <a:r>
              <a:rPr lang="cs-CZ" altLang="cs-CZ" sz="1200" dirty="0" err="1">
                <a:latin typeface="+mn-lt"/>
              </a:rPr>
              <a:t>lokus</a:t>
            </a:r>
            <a:r>
              <a:rPr lang="cs-CZ" altLang="cs-CZ" sz="1200" dirty="0">
                <a:latin typeface="+mn-lt"/>
              </a:rPr>
              <a:t> X inaktivace</a:t>
            </a:r>
          </a:p>
        </p:txBody>
      </p:sp>
      <p:sp>
        <p:nvSpPr>
          <p:cNvPr id="48134" name="Rectangle 9">
            <a:extLst>
              <a:ext uri="{FF2B5EF4-FFF2-40B4-BE49-F238E27FC236}">
                <a16:creationId xmlns:a16="http://schemas.microsoft.com/office/drawing/2014/main" id="{04095DB7-EC39-46E5-AB5F-5EC16CF60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346" y="4077072"/>
            <a:ext cx="863600" cy="215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542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E23785AC-6CC5-4075-8A6E-D8DCF628A6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488157"/>
            <a:ext cx="8353425" cy="12239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CHROMOSOM X</a:t>
            </a:r>
          </a:p>
        </p:txBody>
      </p:sp>
      <p:sp>
        <p:nvSpPr>
          <p:cNvPr id="50179" name="Text Box 4">
            <a:extLst>
              <a:ext uri="{FF2B5EF4-FFF2-40B4-BE49-F238E27FC236}">
                <a16:creationId xmlns:a16="http://schemas.microsoft.com/office/drawing/2014/main" id="{6854AB3C-7E5D-4E55-A320-987CB607E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989139"/>
            <a:ext cx="86121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Náhodná inaktivace chromosomu 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>
                <a:solidFill>
                  <a:srgbClr val="EE2626"/>
                </a:solidFill>
                <a:latin typeface="Arial" panose="020B0604020202020204" pitchFamily="34" charset="0"/>
              </a:rPr>
              <a:t>Nenáhodná inaktivace chromosomu X – speciální případy</a:t>
            </a:r>
          </a:p>
        </p:txBody>
      </p:sp>
      <p:sp>
        <p:nvSpPr>
          <p:cNvPr id="50180" name="Text Box 5">
            <a:extLst>
              <a:ext uri="{FF2B5EF4-FFF2-40B4-BE49-F238E27FC236}">
                <a16:creationId xmlns:a16="http://schemas.microsoft.com/office/drawing/2014/main" id="{67F9CEA6-C91A-4EAD-A6FC-7226ACC92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924175"/>
            <a:ext cx="825182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 b="1">
                <a:latin typeface="Arial" panose="020B0604020202020204" pitchFamily="34" charset="0"/>
              </a:rPr>
              <a:t> nebalancovaná strukturní aberace chromosomu X (delece, duplikace,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  izochromosomy) – </a:t>
            </a:r>
            <a:r>
              <a:rPr lang="cs-CZ" altLang="cs-CZ" sz="1600" b="1">
                <a:solidFill>
                  <a:srgbClr val="EE2626"/>
                </a:solidFill>
                <a:latin typeface="Arial" panose="020B0604020202020204" pitchFamily="34" charset="0"/>
              </a:rPr>
              <a:t>preferenční inaktivace strukturně abnormálního chromosomu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 b="1">
                <a:latin typeface="Arial" panose="020B0604020202020204" pitchFamily="34" charset="0"/>
              </a:rPr>
              <a:t> balancovaná translokace chromosomu X s autosomem –</a:t>
            </a:r>
            <a:r>
              <a:rPr lang="cs-CZ" altLang="cs-CZ" sz="1600">
                <a:latin typeface="Arial" panose="020B0604020202020204" pitchFamily="34" charset="0"/>
              </a:rPr>
              <a:t> </a:t>
            </a:r>
            <a:r>
              <a:rPr lang="cs-CZ" altLang="cs-CZ" sz="1600" b="1">
                <a:solidFill>
                  <a:srgbClr val="EE2626"/>
                </a:solidFill>
                <a:latin typeface="Arial" panose="020B0604020202020204" pitchFamily="34" charset="0"/>
              </a:rPr>
              <a:t>normální X chromosom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EE2626"/>
                </a:solidFill>
                <a:latin typeface="Arial" panose="020B0604020202020204" pitchFamily="34" charset="0"/>
              </a:rPr>
              <a:t>  je preferenčně inaktivován</a:t>
            </a:r>
            <a:r>
              <a:rPr lang="cs-CZ" altLang="cs-CZ" sz="1600">
                <a:latin typeface="Arial" panose="020B0604020202020204" pitchFamily="34" charset="0"/>
              </a:rPr>
              <a:t> (při inaktivaci X s translokací by došlo k inaktivaci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autosomálního úseku a k projevu abnormálního fenotypu jako u nebalancovaného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karyotypu) 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>
                <a:latin typeface="Arial" panose="020B0604020202020204" pitchFamily="34" charset="0"/>
              </a:rPr>
              <a:t> </a:t>
            </a:r>
            <a:r>
              <a:rPr lang="cs-CZ" altLang="cs-CZ" sz="1600" b="1">
                <a:latin typeface="Arial" panose="020B0604020202020204" pitchFamily="34" charset="0"/>
              </a:rPr>
              <a:t>nebalancovaný karyotyp</a:t>
            </a:r>
            <a:r>
              <a:rPr lang="cs-CZ" altLang="cs-CZ" sz="1600">
                <a:latin typeface="Arial" panose="020B0604020202020204" pitchFamily="34" charset="0"/>
              </a:rPr>
              <a:t> (část chromosomu X zahrnující oblast XIC, na němž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je translokována část autosomu) – potomci přenašeče balancované translokace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X chromosomu s autosomem – </a:t>
            </a:r>
            <a:r>
              <a:rPr lang="cs-CZ" altLang="cs-CZ" sz="1600" b="1">
                <a:solidFill>
                  <a:srgbClr val="EE2626"/>
                </a:solidFill>
                <a:latin typeface="Arial" panose="020B0604020202020204" pitchFamily="34" charset="0"/>
              </a:rPr>
              <a:t>postižený chromosom vždy inaktivován, normální 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EE2626"/>
                </a:solidFill>
                <a:latin typeface="Arial" panose="020B0604020202020204" pitchFamily="34" charset="0"/>
              </a:rPr>
              <a:t>  zůstává aktivní</a:t>
            </a:r>
          </a:p>
        </p:txBody>
      </p:sp>
      <p:sp>
        <p:nvSpPr>
          <p:cNvPr id="50181" name="Text Box 6">
            <a:extLst>
              <a:ext uri="{FF2B5EF4-FFF2-40B4-BE49-F238E27FC236}">
                <a16:creationId xmlns:a16="http://schemas.microsoft.com/office/drawing/2014/main" id="{69D2C7B2-66B1-4CF4-9D0F-5B7B300DB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5589588"/>
            <a:ext cx="8304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Klinický význam – minimalizace následků chromosomové poruchy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714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sah 2">
            <a:extLst>
              <a:ext uri="{FF2B5EF4-FFF2-40B4-BE49-F238E27FC236}">
                <a16:creationId xmlns:a16="http://schemas.microsoft.com/office/drawing/2014/main" id="{0352CECD-96F8-4F45-A304-F6BCE7A7A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350" y="2852739"/>
            <a:ext cx="6059488" cy="433387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1800"/>
              <a:t>Kontakt pro dotazy: Navarikova.Marta@fnbrno.cz</a:t>
            </a:r>
          </a:p>
        </p:txBody>
      </p:sp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C794AC8-09F9-4E04-BB22-6E65BD3B7D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9" y="260350"/>
            <a:ext cx="8353425" cy="17287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GONOSOMY – CHROMOSOMY X, Y</a:t>
            </a:r>
          </a:p>
        </p:txBody>
      </p:sp>
      <p:sp>
        <p:nvSpPr>
          <p:cNvPr id="21507" name="Text Box 4">
            <a:extLst>
              <a:ext uri="{FF2B5EF4-FFF2-40B4-BE49-F238E27FC236}">
                <a16:creationId xmlns:a16="http://schemas.microsoft.com/office/drawing/2014/main" id="{78721A77-E170-4377-A76A-B3FAA7DF5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2132857"/>
            <a:ext cx="793115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ODLIŠNOSTI MEZI X A Y CHROMOSOMEM: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1400" dirty="0">
                <a:latin typeface="+mn-lt"/>
              </a:rPr>
              <a:t> odlišná morfologie (Y menší než X, u chromosomu Y centromera blíže ke konci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  krátkých ramének než u X)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1400" dirty="0">
                <a:latin typeface="+mn-lt"/>
              </a:rPr>
              <a:t> chromosomy X a Y obsahují jen malé množství homologního genetického materiálu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  </a:t>
            </a:r>
            <a:r>
              <a:rPr lang="cs-CZ" altLang="cs-CZ" sz="1400" dirty="0">
                <a:solidFill>
                  <a:srgbClr val="EE2626"/>
                </a:solidFill>
                <a:latin typeface="+mn-lt"/>
              </a:rPr>
              <a:t>(PSEUDOAUTOSOMÁLNÍ OBLASTI</a:t>
            </a:r>
            <a:r>
              <a:rPr lang="cs-CZ" altLang="cs-CZ" sz="1400" dirty="0">
                <a:latin typeface="+mn-lt"/>
              </a:rPr>
              <a:t> + některé geny mimo </a:t>
            </a:r>
            <a:r>
              <a:rPr lang="cs-CZ" altLang="cs-CZ" sz="1400" dirty="0" err="1">
                <a:latin typeface="+mn-lt"/>
              </a:rPr>
              <a:t>pseudoautosomální</a:t>
            </a:r>
            <a:r>
              <a:rPr lang="cs-CZ" altLang="cs-CZ" sz="1400" dirty="0">
                <a:latin typeface="+mn-lt"/>
              </a:rPr>
              <a:t> oblasti</a:t>
            </a:r>
            <a:r>
              <a:rPr lang="cs-CZ" altLang="cs-CZ" sz="1400" dirty="0">
                <a:solidFill>
                  <a:srgbClr val="EE2626"/>
                </a:solidFill>
                <a:latin typeface="+mn-lt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4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ODLIŠNOST MEZI CHROMOSOMY X A Y A AUTOSOMY: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1400" dirty="0">
                <a:latin typeface="+mn-lt"/>
              </a:rPr>
              <a:t> u </a:t>
            </a:r>
            <a:r>
              <a:rPr lang="cs-CZ" altLang="cs-CZ" sz="1400" dirty="0" err="1">
                <a:latin typeface="+mn-lt"/>
              </a:rPr>
              <a:t>autosomů</a:t>
            </a:r>
            <a:r>
              <a:rPr lang="cs-CZ" altLang="cs-CZ" sz="1400" dirty="0">
                <a:latin typeface="+mn-lt"/>
              </a:rPr>
              <a:t> dochází v profázi meiózy I k párování </a:t>
            </a:r>
            <a:r>
              <a:rPr lang="cs-CZ" altLang="cs-CZ" sz="1400" dirty="0">
                <a:solidFill>
                  <a:srgbClr val="EE2626"/>
                </a:solidFill>
                <a:latin typeface="+mn-lt"/>
              </a:rPr>
              <a:t>homologních chromosomů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solidFill>
                  <a:srgbClr val="EE2626"/>
                </a:solidFill>
                <a:latin typeface="+mn-lt"/>
              </a:rPr>
              <a:t>  po celé jejich délce</a:t>
            </a:r>
            <a:r>
              <a:rPr lang="cs-CZ" altLang="cs-CZ" sz="1400" dirty="0">
                <a:latin typeface="+mn-lt"/>
              </a:rPr>
              <a:t> a k výměně genetického materiálu mezi chromatidami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  homologních chromosomů (rekombinace genetického materiálu (</a:t>
            </a:r>
            <a:r>
              <a:rPr lang="cs-CZ" altLang="cs-CZ" sz="1400" dirty="0" err="1">
                <a:latin typeface="+mn-lt"/>
              </a:rPr>
              <a:t>crossing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over</a:t>
            </a:r>
            <a:r>
              <a:rPr lang="cs-CZ" altLang="cs-CZ" sz="1400" dirty="0">
                <a:latin typeface="+mn-lt"/>
              </a:rPr>
              <a:t>))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  význam – zvýšení genetické variability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1400" dirty="0">
                <a:latin typeface="+mn-lt"/>
              </a:rPr>
              <a:t> u chromosomů X a Y dochází k párování pouze v </a:t>
            </a:r>
            <a:r>
              <a:rPr lang="cs-CZ" altLang="cs-CZ" sz="1400" dirty="0" err="1">
                <a:solidFill>
                  <a:srgbClr val="EE2626"/>
                </a:solidFill>
                <a:latin typeface="+mn-lt"/>
              </a:rPr>
              <a:t>pseudoautosomálních</a:t>
            </a:r>
            <a:r>
              <a:rPr lang="cs-CZ" altLang="cs-CZ" sz="1400" dirty="0"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solidFill>
                  <a:srgbClr val="EE2626"/>
                </a:solidFill>
                <a:latin typeface="+mn-lt"/>
              </a:rPr>
              <a:t>  (homologních) oblastech</a:t>
            </a:r>
            <a:r>
              <a:rPr lang="cs-CZ" altLang="cs-CZ" sz="1400" dirty="0">
                <a:latin typeface="+mn-lt"/>
              </a:rPr>
              <a:t> (na koncích krátkých a dlouhých ramének)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  </a:t>
            </a:r>
          </a:p>
        </p:txBody>
      </p:sp>
      <p:pic>
        <p:nvPicPr>
          <p:cNvPr id="4" name="Picture 6" descr="img096">
            <a:extLst>
              <a:ext uri="{FF2B5EF4-FFF2-40B4-BE49-F238E27FC236}">
                <a16:creationId xmlns:a16="http://schemas.microsoft.com/office/drawing/2014/main" id="{B67292D2-0093-41A1-AE3E-43DD84EC2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t="9928" r="9452"/>
          <a:stretch/>
        </p:blipFill>
        <p:spPr bwMode="auto">
          <a:xfrm>
            <a:off x="4151784" y="5013176"/>
            <a:ext cx="3384376" cy="172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 bwMode="auto">
          <a:xfrm>
            <a:off x="4151784" y="6381328"/>
            <a:ext cx="648072" cy="12231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>
              <a:latin typeface="Arial" charset="0"/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598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D6B9CFAD-B8DC-4E76-9EE2-FF71F214D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1" y="1989139"/>
            <a:ext cx="4537075" cy="151288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MEIÓZA</a:t>
            </a:r>
          </a:p>
        </p:txBody>
      </p:sp>
      <p:pic>
        <p:nvPicPr>
          <p:cNvPr id="19459" name="Picture 3" descr="r">
            <a:extLst>
              <a:ext uri="{FF2B5EF4-FFF2-40B4-BE49-F238E27FC236}">
                <a16:creationId xmlns:a16="http://schemas.microsoft.com/office/drawing/2014/main" id="{E9284F96-796C-4644-861D-DA8A5AB4C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" r="1965" b="-3"/>
          <a:stretch>
            <a:fillRect/>
          </a:stretch>
        </p:blipFill>
        <p:spPr bwMode="auto">
          <a:xfrm>
            <a:off x="7175501" y="0"/>
            <a:ext cx="2435225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AutoShape 4">
            <a:extLst>
              <a:ext uri="{FF2B5EF4-FFF2-40B4-BE49-F238E27FC236}">
                <a16:creationId xmlns:a16="http://schemas.microsoft.com/office/drawing/2014/main" id="{28A57D43-72D0-463F-AFB0-00CDF4DEC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9" y="260351"/>
            <a:ext cx="504825" cy="142875"/>
          </a:xfrm>
          <a:prstGeom prst="leftArrow">
            <a:avLst>
              <a:gd name="adj1" fmla="val 50000"/>
              <a:gd name="adj2" fmla="val 8833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9461" name="AutoShape 8">
            <a:extLst>
              <a:ext uri="{FF2B5EF4-FFF2-40B4-BE49-F238E27FC236}">
                <a16:creationId xmlns:a16="http://schemas.microsoft.com/office/drawing/2014/main" id="{EA7E3937-1254-4685-A794-4A0F5069C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9" y="1052514"/>
            <a:ext cx="504825" cy="142875"/>
          </a:xfrm>
          <a:prstGeom prst="leftArrow">
            <a:avLst>
              <a:gd name="adj1" fmla="val 50000"/>
              <a:gd name="adj2" fmla="val 8833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9462" name="Rectangle 10">
            <a:extLst>
              <a:ext uri="{FF2B5EF4-FFF2-40B4-BE49-F238E27FC236}">
                <a16:creationId xmlns:a16="http://schemas.microsoft.com/office/drawing/2014/main" id="{DAB56AD2-0064-4AC2-888F-8372A740F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951" y="476250"/>
            <a:ext cx="1368425" cy="431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9463" name="Text Box 9">
            <a:extLst>
              <a:ext uri="{FF2B5EF4-FFF2-40B4-BE49-F238E27FC236}">
                <a16:creationId xmlns:a16="http://schemas.microsoft.com/office/drawing/2014/main" id="{10B9CB5D-7323-47C5-B1D7-A5DBF9231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0" y="476250"/>
            <a:ext cx="1335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crossingover</a:t>
            </a:r>
          </a:p>
        </p:txBody>
      </p:sp>
      <p:sp>
        <p:nvSpPr>
          <p:cNvPr id="19464" name="Rectangle 13">
            <a:extLst>
              <a:ext uri="{FF2B5EF4-FFF2-40B4-BE49-F238E27FC236}">
                <a16:creationId xmlns:a16="http://schemas.microsoft.com/office/drawing/2014/main" id="{36EAECF5-5F47-4E38-84A5-EFC6FAC34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901" y="5876926"/>
            <a:ext cx="506413" cy="144463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832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8B2D771-3236-42D2-ABDB-39A73E6465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9" y="260350"/>
            <a:ext cx="8353425" cy="17287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AUTOSOMY – crossing over</a:t>
            </a:r>
            <a:br>
              <a:rPr lang="cs-CZ" altLang="cs-CZ"/>
            </a:br>
            <a:r>
              <a:rPr lang="cs-CZ" altLang="cs-CZ" sz="2000"/>
              <a:t>(párování po celé délce chromosom</a:t>
            </a:r>
            <a:r>
              <a:rPr lang="cs-CZ" altLang="cs-CZ" sz="2000">
                <a:latin typeface="Arial" panose="020B0604020202020204" pitchFamily="34" charset="0"/>
              </a:rPr>
              <a:t>ů</a:t>
            </a:r>
            <a:r>
              <a:rPr lang="cs-CZ" altLang="cs-CZ" sz="2000"/>
              <a:t> v profázi meiózy I</a:t>
            </a:r>
            <a:br>
              <a:rPr lang="cs-CZ" altLang="cs-CZ" sz="2000"/>
            </a:br>
            <a:r>
              <a:rPr lang="cs-CZ" altLang="cs-CZ" sz="2000"/>
              <a:t>- proces vzniku pohlavních buněk)</a:t>
            </a:r>
          </a:p>
        </p:txBody>
      </p:sp>
      <p:pic>
        <p:nvPicPr>
          <p:cNvPr id="23555" name="Picture 5" descr="18f">
            <a:extLst>
              <a:ext uri="{FF2B5EF4-FFF2-40B4-BE49-F238E27FC236}">
                <a16:creationId xmlns:a16="http://schemas.microsoft.com/office/drawing/2014/main" id="{00BF690E-E7EA-40A7-A035-73B27E950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t="50000" r="3624" b="496"/>
          <a:stretch>
            <a:fillRect/>
          </a:stretch>
        </p:blipFill>
        <p:spPr bwMode="auto">
          <a:xfrm>
            <a:off x="3143250" y="2060575"/>
            <a:ext cx="619125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Oval 7">
            <a:extLst>
              <a:ext uri="{FF2B5EF4-FFF2-40B4-BE49-F238E27FC236}">
                <a16:creationId xmlns:a16="http://schemas.microsoft.com/office/drawing/2014/main" id="{9F470F2C-C96C-45F1-B97C-2585384D0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3644900"/>
            <a:ext cx="5327650" cy="25209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F23F16E6-8380-4922-BD76-BE43CBAA7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920" y="6337300"/>
            <a:ext cx="7904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Autosomy</a:t>
            </a:r>
            <a:r>
              <a:rPr lang="cs-CZ" altLang="cs-CZ" sz="1800" dirty="0">
                <a:latin typeface="Arial" panose="020B0604020202020204" pitchFamily="34" charset="0"/>
              </a:rPr>
              <a:t> v chromosomovém páru – homologní po celé délce chromosomů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6520" y="625731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01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6996AF0-DE8E-46E6-855C-628642CFB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9" y="260350"/>
            <a:ext cx="8353425" cy="17287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AUTOSOMY – crossing over</a:t>
            </a:r>
            <a:br>
              <a:rPr lang="cs-CZ" altLang="cs-CZ"/>
            </a:br>
            <a:r>
              <a:rPr lang="cs-CZ" altLang="cs-CZ" sz="2000"/>
              <a:t>(párování po celé délce chromosomů v profázi meiózy I</a:t>
            </a:r>
            <a:br>
              <a:rPr lang="cs-CZ" altLang="cs-CZ" sz="2000"/>
            </a:br>
            <a:r>
              <a:rPr lang="cs-CZ" altLang="cs-CZ" sz="2000"/>
              <a:t>- párování homologních úseků)</a:t>
            </a:r>
          </a:p>
        </p:txBody>
      </p:sp>
      <p:pic>
        <p:nvPicPr>
          <p:cNvPr id="25603" name="Picture 6" descr="13">
            <a:extLst>
              <a:ext uri="{FF2B5EF4-FFF2-40B4-BE49-F238E27FC236}">
                <a16:creationId xmlns:a16="http://schemas.microsoft.com/office/drawing/2014/main" id="{ECEED85E-9F7E-41A9-A498-CD5814ACA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349500"/>
            <a:ext cx="34925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9" descr="synaptonem el mikr">
            <a:extLst>
              <a:ext uri="{FF2B5EF4-FFF2-40B4-BE49-F238E27FC236}">
                <a16:creationId xmlns:a16="http://schemas.microsoft.com/office/drawing/2014/main" id="{29DF4FDB-CDF3-4F7C-8BF4-87B12F5B3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2852739"/>
            <a:ext cx="4321175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ovéPole 1">
            <a:extLst>
              <a:ext uri="{FF2B5EF4-FFF2-40B4-BE49-F238E27FC236}">
                <a16:creationId xmlns:a16="http://schemas.microsoft.com/office/drawing/2014/main" id="{2821161A-61B8-4780-B6DC-D79264007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1" y="5575301"/>
            <a:ext cx="2466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 err="1">
                <a:latin typeface="+mn-lt"/>
              </a:rPr>
              <a:t>Synaptonemální</a:t>
            </a:r>
            <a:r>
              <a:rPr lang="cs-CZ" altLang="cs-CZ" sz="1400" dirty="0">
                <a:latin typeface="+mn-lt"/>
              </a:rPr>
              <a:t> komplex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67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A2961158-6325-4E49-9A10-561715FB5C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9" y="260350"/>
            <a:ext cx="8353425" cy="17287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CHROMOSOMY X, Y – </a:t>
            </a:r>
            <a:r>
              <a:rPr lang="cs-CZ" altLang="cs-CZ" dirty="0" err="1"/>
              <a:t>crossing</a:t>
            </a:r>
            <a:r>
              <a:rPr lang="cs-CZ" altLang="cs-CZ" dirty="0"/>
              <a:t> </a:t>
            </a:r>
            <a:r>
              <a:rPr lang="cs-CZ" altLang="cs-CZ" dirty="0" err="1"/>
              <a:t>over</a:t>
            </a:r>
            <a:br>
              <a:rPr lang="cs-CZ" altLang="cs-CZ" dirty="0"/>
            </a:br>
            <a:r>
              <a:rPr lang="cs-CZ" altLang="cs-CZ" dirty="0"/>
              <a:t> </a:t>
            </a:r>
            <a:r>
              <a:rPr lang="cs-CZ" altLang="cs-CZ" sz="2000" dirty="0"/>
              <a:t>(párování pouze v </a:t>
            </a:r>
            <a:r>
              <a:rPr lang="cs-CZ" altLang="cs-CZ" sz="2000" dirty="0" err="1"/>
              <a:t>pseudoautosomálních</a:t>
            </a:r>
            <a:r>
              <a:rPr lang="cs-CZ" altLang="cs-CZ" sz="2000" dirty="0"/>
              <a:t> oblastech </a:t>
            </a:r>
            <a:br>
              <a:rPr lang="cs-CZ" altLang="cs-CZ" sz="2000" dirty="0"/>
            </a:br>
            <a:r>
              <a:rPr lang="cs-CZ" altLang="cs-CZ" sz="2000" dirty="0"/>
              <a:t>v profázi meiózy I u mužů – párování homologních úseků)</a:t>
            </a:r>
          </a:p>
        </p:txBody>
      </p:sp>
      <p:pic>
        <p:nvPicPr>
          <p:cNvPr id="27651" name="Picture 3" descr="8 zajímavý">
            <a:extLst>
              <a:ext uri="{FF2B5EF4-FFF2-40B4-BE49-F238E27FC236}">
                <a16:creationId xmlns:a16="http://schemas.microsoft.com/office/drawing/2014/main" id="{CCF24593-9B79-4518-A8E2-3D6799F3E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2924175"/>
            <a:ext cx="30130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5">
            <a:extLst>
              <a:ext uri="{FF2B5EF4-FFF2-40B4-BE49-F238E27FC236}">
                <a16:creationId xmlns:a16="http://schemas.microsoft.com/office/drawing/2014/main" id="{5ADF30A2-DD00-493F-A226-0F48AD8E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4" y="2276476"/>
            <a:ext cx="6605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K párování v meióze I dochází pouze v </a:t>
            </a:r>
            <a:r>
              <a:rPr lang="cs-CZ" altLang="cs-CZ" sz="1400" dirty="0" err="1">
                <a:latin typeface="+mn-lt"/>
              </a:rPr>
              <a:t>pseudoautosomálních</a:t>
            </a:r>
            <a:r>
              <a:rPr lang="cs-CZ" altLang="cs-CZ" sz="1400" dirty="0">
                <a:latin typeface="+mn-lt"/>
              </a:rPr>
              <a:t> oblastech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na koncích krátkých a dlouhých ramen chromosomů X a Y</a:t>
            </a:r>
          </a:p>
        </p:txBody>
      </p:sp>
      <p:sp>
        <p:nvSpPr>
          <p:cNvPr id="27653" name="Text Box 6">
            <a:extLst>
              <a:ext uri="{FF2B5EF4-FFF2-40B4-BE49-F238E27FC236}">
                <a16:creationId xmlns:a16="http://schemas.microsoft.com/office/drawing/2014/main" id="{9847D181-6150-41D0-9DAF-29454322C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5589589"/>
            <a:ext cx="8628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Dědičnost genů v </a:t>
            </a:r>
            <a:r>
              <a:rPr lang="cs-CZ" altLang="cs-CZ" sz="1400" dirty="0" err="1">
                <a:latin typeface="+mn-lt"/>
              </a:rPr>
              <a:t>pseudoautosomálních</a:t>
            </a:r>
            <a:r>
              <a:rPr lang="cs-CZ" altLang="cs-CZ" sz="1400" dirty="0">
                <a:latin typeface="+mn-lt"/>
              </a:rPr>
              <a:t> oblastech připomíná dědičnost autosomálních genů –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 err="1">
                <a:latin typeface="+mn-lt"/>
              </a:rPr>
              <a:t>pseudoautosomální</a:t>
            </a:r>
            <a:r>
              <a:rPr lang="cs-CZ" altLang="cs-CZ" sz="1400" dirty="0">
                <a:latin typeface="+mn-lt"/>
              </a:rPr>
              <a:t> dědičnost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728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img111">
            <a:extLst>
              <a:ext uri="{FF2B5EF4-FFF2-40B4-BE49-F238E27FC236}">
                <a16:creationId xmlns:a16="http://schemas.microsoft.com/office/drawing/2014/main" id="{B2E436C5-0BD5-4E65-AC9C-06E0C02F3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325563"/>
            <a:ext cx="7488238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>
            <a:extLst>
              <a:ext uri="{FF2B5EF4-FFF2-40B4-BE49-F238E27FC236}">
                <a16:creationId xmlns:a16="http://schemas.microsoft.com/office/drawing/2014/main" id="{CAF4D0B0-45D7-4271-BFA0-6A096C13DF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CHROMOSOM Y</a:t>
            </a:r>
          </a:p>
        </p:txBody>
      </p:sp>
      <p:sp>
        <p:nvSpPr>
          <p:cNvPr id="29700" name="Text Box 5">
            <a:extLst>
              <a:ext uri="{FF2B5EF4-FFF2-40B4-BE49-F238E27FC236}">
                <a16:creationId xmlns:a16="http://schemas.microsoft.com/office/drawing/2014/main" id="{53218C83-AE2D-49B9-9C37-A731421980B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545388" y="4324350"/>
            <a:ext cx="230981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100" dirty="0">
                <a:latin typeface="+mn-lt"/>
              </a:rPr>
              <a:t>předpokládá se, že chromosom Y nese 429 genů a chromosom X 1973 genů</a:t>
            </a:r>
          </a:p>
        </p:txBody>
      </p:sp>
      <p:sp>
        <p:nvSpPr>
          <p:cNvPr id="29701" name="Text Box 7">
            <a:extLst>
              <a:ext uri="{FF2B5EF4-FFF2-40B4-BE49-F238E27FC236}">
                <a16:creationId xmlns:a16="http://schemas.microsoft.com/office/drawing/2014/main" id="{15A28F08-8E7F-4745-9266-432A551DF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475" y="5976939"/>
            <a:ext cx="5607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Gen </a:t>
            </a:r>
            <a:r>
              <a:rPr lang="cs-CZ" altLang="cs-CZ" sz="1400" i="1" dirty="0">
                <a:latin typeface="+mn-lt"/>
              </a:rPr>
              <a:t>SRY</a:t>
            </a:r>
            <a:r>
              <a:rPr lang="cs-CZ" altLang="cs-CZ" sz="1400" dirty="0">
                <a:latin typeface="+mn-lt"/>
              </a:rPr>
              <a:t> – „Sex </a:t>
            </a:r>
            <a:r>
              <a:rPr lang="cs-CZ" altLang="cs-CZ" sz="1400" dirty="0" err="1">
                <a:latin typeface="+mn-lt"/>
              </a:rPr>
              <a:t>determining</a:t>
            </a:r>
            <a:r>
              <a:rPr lang="cs-CZ" altLang="cs-CZ" sz="1400" dirty="0">
                <a:latin typeface="+mn-lt"/>
              </a:rPr>
              <a:t> region Y“, lokalizace Yp11.2 –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produktem je protein TDF (</a:t>
            </a:r>
            <a:r>
              <a:rPr lang="cs-CZ" altLang="cs-CZ" sz="1400" dirty="0" err="1">
                <a:latin typeface="+mn-lt"/>
              </a:rPr>
              <a:t>Testis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determining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factor</a:t>
            </a:r>
            <a:r>
              <a:rPr lang="cs-CZ" altLang="cs-CZ" sz="1400" dirty="0">
                <a:latin typeface="+mn-lt"/>
              </a:rPr>
              <a:t>)</a:t>
            </a:r>
          </a:p>
        </p:txBody>
      </p:sp>
      <p:sp>
        <p:nvSpPr>
          <p:cNvPr id="29702" name="Text Box 8">
            <a:extLst>
              <a:ext uri="{FF2B5EF4-FFF2-40B4-BE49-F238E27FC236}">
                <a16:creationId xmlns:a16="http://schemas.microsoft.com/office/drawing/2014/main" id="{D7A24390-D1E4-416F-B931-9E4582324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389" y="3832226"/>
            <a:ext cx="23844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100" dirty="0">
                <a:latin typeface="+mn-lt"/>
              </a:rPr>
              <a:t>delece se vyskytují pouze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100" dirty="0">
                <a:latin typeface="+mn-lt"/>
              </a:rPr>
              <a:t>de novo, chybí u fertilních otců</a:t>
            </a:r>
          </a:p>
        </p:txBody>
      </p:sp>
      <p:sp>
        <p:nvSpPr>
          <p:cNvPr id="29703" name="Rectangle 10">
            <a:extLst>
              <a:ext uri="{FF2B5EF4-FFF2-40B4-BE49-F238E27FC236}">
                <a16:creationId xmlns:a16="http://schemas.microsoft.com/office/drawing/2014/main" id="{A7E8B99F-D9D6-4B95-8A36-168A61B4D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0" y="4149725"/>
            <a:ext cx="935038" cy="5032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heterochromatin</a:t>
            </a:r>
          </a:p>
        </p:txBody>
      </p:sp>
      <p:sp>
        <p:nvSpPr>
          <p:cNvPr id="29704" name="Text Box 13">
            <a:extLst>
              <a:ext uri="{FF2B5EF4-FFF2-40B4-BE49-F238E27FC236}">
                <a16:creationId xmlns:a16="http://schemas.microsoft.com/office/drawing/2014/main" id="{081E6667-35AF-4B2A-B3F9-A867E9C64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9" y="3284539"/>
            <a:ext cx="1798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Obr. 6 (Nussbaum, 2004), upraveno</a:t>
            </a:r>
          </a:p>
        </p:txBody>
      </p:sp>
      <p:sp>
        <p:nvSpPr>
          <p:cNvPr id="29705" name="Rectangle 14">
            <a:extLst>
              <a:ext uri="{FF2B5EF4-FFF2-40B4-BE49-F238E27FC236}">
                <a16:creationId xmlns:a16="http://schemas.microsoft.com/office/drawing/2014/main" id="{7A341D39-44E4-4B33-871D-75C64970E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164" y="4556126"/>
            <a:ext cx="936625" cy="19367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969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FA40369E-3FA3-473F-B0A9-DC50B64A54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CHROMOSOM Y</a:t>
            </a:r>
          </a:p>
        </p:txBody>
      </p:sp>
      <p:sp>
        <p:nvSpPr>
          <p:cNvPr id="31747" name="Text Box 5">
            <a:extLst>
              <a:ext uri="{FF2B5EF4-FFF2-40B4-BE49-F238E27FC236}">
                <a16:creationId xmlns:a16="http://schemas.microsoft.com/office/drawing/2014/main" id="{F1F5D2A8-FDC1-43E4-A821-66BABC0DE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1412876"/>
            <a:ext cx="6210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Pohlaví u člověka je určeno přítomností či absencí genu </a:t>
            </a:r>
            <a:r>
              <a:rPr lang="cs-CZ" altLang="cs-CZ" sz="1400" i="1" dirty="0">
                <a:latin typeface="+mn-lt"/>
              </a:rPr>
              <a:t>SRY</a:t>
            </a:r>
            <a:r>
              <a:rPr lang="cs-CZ" altLang="cs-CZ" sz="1400" dirty="0">
                <a:latin typeface="+mn-lt"/>
              </a:rPr>
              <a:t>, který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+mn-lt"/>
              </a:rPr>
              <a:t>řídí vývoj primordiálních gonád směrem ke vzniku </a:t>
            </a:r>
            <a:r>
              <a:rPr lang="cs-CZ" altLang="cs-CZ" sz="1400" dirty="0" err="1">
                <a:latin typeface="+mn-lt"/>
              </a:rPr>
              <a:t>testes</a:t>
            </a:r>
            <a:endParaRPr lang="cs-CZ" altLang="cs-CZ" sz="1400" dirty="0">
              <a:latin typeface="+mn-lt"/>
            </a:endParaRPr>
          </a:p>
        </p:txBody>
      </p:sp>
      <p:pic>
        <p:nvPicPr>
          <p:cNvPr id="31748" name="Picture 6" descr="img097">
            <a:extLst>
              <a:ext uri="{FF2B5EF4-FFF2-40B4-BE49-F238E27FC236}">
                <a16:creationId xmlns:a16="http://schemas.microsoft.com/office/drawing/2014/main" id="{12A5BF9C-A468-46A3-B652-E326FB868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2060575"/>
            <a:ext cx="4105275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9">
            <a:extLst>
              <a:ext uri="{FF2B5EF4-FFF2-40B4-BE49-F238E27FC236}">
                <a16:creationId xmlns:a16="http://schemas.microsoft.com/office/drawing/2014/main" id="{5A121C70-0DB1-4D46-8381-E4A334B78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9" y="5637213"/>
            <a:ext cx="503237" cy="14446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617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35664574-C31F-4BB5-8EE1-06D4703AC8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260351"/>
            <a:ext cx="8208962" cy="18002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PORUCHY POHLAVNÍHO VÝVOJE</a:t>
            </a:r>
            <a:br>
              <a:rPr lang="cs-CZ" altLang="cs-CZ"/>
            </a:br>
            <a:r>
              <a:rPr lang="cs-CZ" altLang="cs-CZ"/>
              <a:t>(DISORDERS OF SEX DEVELOPMENT – DSD)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515E426-5DA3-4487-B6D9-F5D94E23DC3E}"/>
              </a:ext>
            </a:extLst>
          </p:cNvPr>
          <p:cNvSpPr txBox="1"/>
          <p:nvPr/>
        </p:nvSpPr>
        <p:spPr>
          <a:xfrm>
            <a:off x="1786134" y="1993900"/>
            <a:ext cx="8689975" cy="4648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cs-CZ" sz="1400" dirty="0"/>
              <a:t>Odhad frekvence výskytu všech anomálií pohlavního vývoje je 1:4500 živě narozených dětí.</a:t>
            </a:r>
          </a:p>
          <a:p>
            <a:pPr marL="285750" indent="-285750">
              <a:buFontTx/>
              <a:buChar char="-"/>
              <a:defRPr/>
            </a:pPr>
            <a:r>
              <a:rPr lang="cs-CZ" sz="1400" dirty="0"/>
              <a:t>Poruchy pohlavního vývoje definujeme jako komplexní vrozené vady, kde chromosomové,</a:t>
            </a:r>
          </a:p>
          <a:p>
            <a:pPr>
              <a:defRPr/>
            </a:pPr>
            <a:r>
              <a:rPr lang="cs-CZ" sz="1400" dirty="0"/>
              <a:t>      </a:t>
            </a:r>
            <a:r>
              <a:rPr lang="cs-CZ" sz="1400" dirty="0" err="1"/>
              <a:t>gonadální</a:t>
            </a:r>
            <a:r>
              <a:rPr lang="cs-CZ" sz="1400" dirty="0"/>
              <a:t> a anatomické pohlaví není ve vzájemném souladu. Problematika je široká, zahrnuje </a:t>
            </a:r>
          </a:p>
          <a:p>
            <a:pPr>
              <a:defRPr/>
            </a:pPr>
            <a:r>
              <a:rPr lang="cs-CZ" sz="1400" dirty="0"/>
              <a:t>      poruchy na úrovni genů, které hrají roli ve vývoji ovarií a </a:t>
            </a:r>
            <a:r>
              <a:rPr lang="cs-CZ" sz="1400" dirty="0" err="1"/>
              <a:t>testes</a:t>
            </a:r>
            <a:r>
              <a:rPr lang="cs-CZ" sz="1400" dirty="0"/>
              <a:t> (SRY, NR0B1, SOX3, SOX9, NR5A1,</a:t>
            </a:r>
          </a:p>
          <a:p>
            <a:pPr>
              <a:defRPr/>
            </a:pPr>
            <a:r>
              <a:rPr lang="cs-CZ" sz="1400" dirty="0"/>
              <a:t>      WNT4, AR, CYP21A2), na úrovni karyotypu můžeme detekovat nesoulad chromosomového</a:t>
            </a:r>
          </a:p>
          <a:p>
            <a:pPr>
              <a:defRPr/>
            </a:pPr>
            <a:r>
              <a:rPr lang="cs-CZ" sz="1400" dirty="0"/>
              <a:t>      a fenotypového pohlaví.</a:t>
            </a:r>
          </a:p>
          <a:p>
            <a:pPr>
              <a:defRPr/>
            </a:pPr>
            <a:r>
              <a:rPr lang="cs-CZ" sz="1400" dirty="0"/>
              <a:t>      </a:t>
            </a:r>
            <a:r>
              <a:rPr lang="cs-CZ" sz="1600" b="1" u="sng" dirty="0"/>
              <a:t>Cytogenetické nálezy v souvislosti s DSD:</a:t>
            </a:r>
          </a:p>
          <a:p>
            <a:pPr>
              <a:defRPr/>
            </a:pPr>
            <a:r>
              <a:rPr lang="cs-CZ" sz="1400" b="1" dirty="0"/>
              <a:t>   1) konstituční karyotyp jedince není v souladu s fenotypovým pohlavím jedince </a:t>
            </a:r>
            <a:r>
              <a:rPr lang="cs-CZ" sz="1400" dirty="0"/>
              <a:t>– </a:t>
            </a:r>
            <a:endParaRPr lang="cs-CZ" sz="14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400" dirty="0"/>
              <a:t>         46,XY – 1) zdánlivě normální ženský fenotyp (kratší pochva, chybí děloha a vejcovody, varlata </a:t>
            </a:r>
          </a:p>
          <a:p>
            <a:pPr>
              <a:defRPr/>
            </a:pPr>
            <a:r>
              <a:rPr lang="cs-CZ" sz="1400" dirty="0"/>
              <a:t>                           v pánvi), mužský karyotyp, identifikují se jako ženy</a:t>
            </a:r>
          </a:p>
          <a:p>
            <a:pPr>
              <a:defRPr/>
            </a:pPr>
            <a:r>
              <a:rPr lang="cs-CZ" sz="1400" dirty="0"/>
              <a:t>                       2) varlata a nekompletně </a:t>
            </a:r>
            <a:r>
              <a:rPr lang="cs-CZ" sz="1400" dirty="0" err="1"/>
              <a:t>maskulinizovaný</a:t>
            </a:r>
            <a:r>
              <a:rPr lang="cs-CZ" sz="1400" dirty="0"/>
              <a:t> nebo ženský genitál </a:t>
            </a:r>
          </a:p>
          <a:p>
            <a:pPr>
              <a:defRPr/>
            </a:pPr>
            <a:r>
              <a:rPr lang="cs-CZ" sz="1400" dirty="0"/>
              <a:t>         46,XX – 1) mužský fenotyp (menší varlata, gynekomastie, infertilita, u některých </a:t>
            </a:r>
            <a:r>
              <a:rPr lang="cs-CZ" sz="1400" dirty="0" err="1"/>
              <a:t>hypospadie</a:t>
            </a:r>
            <a:r>
              <a:rPr lang="cs-CZ" sz="1400" dirty="0"/>
              <a:t>, </a:t>
            </a:r>
          </a:p>
          <a:p>
            <a:pPr>
              <a:defRPr/>
            </a:pPr>
            <a:r>
              <a:rPr lang="cs-CZ" sz="1400" dirty="0"/>
              <a:t>                           kryptorchismus), ženský karyotyp, identifikují se jako muži</a:t>
            </a:r>
          </a:p>
          <a:p>
            <a:pPr>
              <a:defRPr/>
            </a:pPr>
            <a:r>
              <a:rPr lang="cs-CZ" sz="1400" dirty="0">
                <a:solidFill>
                  <a:srgbClr val="FF0000"/>
                </a:solidFill>
              </a:rPr>
              <a:t>         </a:t>
            </a:r>
            <a:r>
              <a:rPr lang="cs-CZ" sz="1400" dirty="0"/>
              <a:t>              2) obojetné gonády</a:t>
            </a:r>
          </a:p>
          <a:p>
            <a:pPr>
              <a:defRPr/>
            </a:pPr>
            <a:r>
              <a:rPr lang="cs-CZ" sz="1400" dirty="0"/>
              <a:t>                       3) vaječníky, ale neurčitý nebo mužský genitál</a:t>
            </a:r>
          </a:p>
          <a:p>
            <a:pPr>
              <a:defRPr/>
            </a:pPr>
            <a:r>
              <a:rPr lang="cs-CZ" sz="1400" dirty="0"/>
              <a:t>     </a:t>
            </a:r>
            <a:r>
              <a:rPr lang="cs-CZ" sz="1400" b="1" dirty="0"/>
              <a:t>2) v konstitučním karyotypu jedince je detekována chromosomová abnormalita pohlavních </a:t>
            </a:r>
          </a:p>
          <a:p>
            <a:pPr>
              <a:defRPr/>
            </a:pPr>
            <a:r>
              <a:rPr lang="cs-CZ" sz="1400" b="1" dirty="0"/>
              <a:t>         chromosomů </a:t>
            </a:r>
            <a:r>
              <a:rPr lang="cs-CZ" sz="1400" dirty="0"/>
              <a:t>-  sex chromosome </a:t>
            </a:r>
            <a:r>
              <a:rPr lang="cs-CZ" sz="1400" dirty="0" err="1"/>
              <a:t>DSDs</a:t>
            </a:r>
            <a:r>
              <a:rPr lang="cs-CZ" sz="1400" dirty="0"/>
              <a:t>:</a:t>
            </a:r>
          </a:p>
          <a:p>
            <a:pPr>
              <a:defRPr/>
            </a:pPr>
            <a:r>
              <a:rPr lang="cs-CZ" sz="1400" dirty="0"/>
              <a:t>                               -  karyotyp 45,X (ztráta </a:t>
            </a:r>
            <a:r>
              <a:rPr lang="cs-CZ" sz="1400" dirty="0" err="1"/>
              <a:t>germinálních</a:t>
            </a:r>
            <a:r>
              <a:rPr lang="cs-CZ" sz="1400" dirty="0"/>
              <a:t> buněk, degenerace </a:t>
            </a:r>
            <a:r>
              <a:rPr lang="cs-CZ" sz="1400" dirty="0" err="1"/>
              <a:t>oocytů</a:t>
            </a:r>
            <a:r>
              <a:rPr lang="cs-CZ" sz="1400" dirty="0"/>
              <a:t>, ovariální dysgeneze)</a:t>
            </a:r>
          </a:p>
          <a:p>
            <a:pPr>
              <a:defRPr/>
            </a:pPr>
            <a:r>
              <a:rPr lang="cs-CZ" sz="1400" dirty="0"/>
              <a:t>                               -  karyotyp 47,XXY (selhání vývoje pohlavních buněk – azoospermie, infertilita)</a:t>
            </a:r>
          </a:p>
          <a:p>
            <a:pPr>
              <a:defRPr/>
            </a:pPr>
            <a:r>
              <a:rPr lang="cs-CZ" sz="1400" dirty="0"/>
              <a:t>                               -  45,X/46,XY – smíšená </a:t>
            </a:r>
            <a:r>
              <a:rPr lang="cs-CZ" sz="1400" dirty="0" err="1"/>
              <a:t>gonadální</a:t>
            </a:r>
            <a:r>
              <a:rPr lang="cs-CZ" sz="1400" dirty="0"/>
              <a:t> dysgeneze</a:t>
            </a:r>
          </a:p>
          <a:p>
            <a:pPr>
              <a:defRPr/>
            </a:pPr>
            <a:r>
              <a:rPr lang="cs-CZ" sz="1400" dirty="0"/>
              <a:t>                               </a:t>
            </a:r>
            <a:endParaRPr lang="cs-CZ" sz="1400" dirty="0">
              <a:solidFill>
                <a:srgbClr val="FF0000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73515"/>
      </p:ext>
    </p:extLst>
  </p:cSld>
  <p:clrMapOvr>
    <a:masterClrMapping/>
  </p:clrMapOvr>
  <p:transition advTm="9894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7882</TotalTime>
  <Words>1501</Words>
  <Application>Microsoft Office PowerPoint</Application>
  <PresentationFormat>Širokoúhlá obrazovka</PresentationFormat>
  <Paragraphs>174</Paragraphs>
  <Slides>18</Slides>
  <Notes>17</Notes>
  <HiddenSlides>0</HiddenSlides>
  <MMClips>17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Times New Roman</vt:lpstr>
      <vt:lpstr>Verdana</vt:lpstr>
      <vt:lpstr>Výchozí návrh</vt:lpstr>
      <vt:lpstr>Graf</vt:lpstr>
      <vt:lpstr>GONOSOMY</vt:lpstr>
      <vt:lpstr>GONOSOMY – CHROMOSOMY X, Y</vt:lpstr>
      <vt:lpstr>MEIÓZA</vt:lpstr>
      <vt:lpstr>AUTOSOMY – crossing over (párování po celé délce chromosomů v profázi meiózy I - proces vzniku pohlavních buněk)</vt:lpstr>
      <vt:lpstr>AUTOSOMY – crossing over (párování po celé délce chromosomů v profázi meiózy I - párování homologních úseků)</vt:lpstr>
      <vt:lpstr>CHROMOSOMY X, Y – crossing over  (párování pouze v pseudoautosomálních oblastech  v profázi meiózy I u mužů – párování homologních úseků)</vt:lpstr>
      <vt:lpstr>CHROMOSOM Y</vt:lpstr>
      <vt:lpstr>CHROMOSOM Y</vt:lpstr>
      <vt:lpstr>PORUCHY POHLAVNÍHO VÝVOJE (DISORDERS OF SEX DEVELOPMENT – DSD)</vt:lpstr>
      <vt:lpstr>Nesoulad mezi typem pohlavních chromosomů v karyotypu  a pohlavím pacienta</vt:lpstr>
      <vt:lpstr>46,XX u jedinců s mužským fenotypem</vt:lpstr>
      <vt:lpstr>46,XY u jedinců s ženským fenotypem (+ další fenotypové varianty)  </vt:lpstr>
      <vt:lpstr>CHROMOSOM X</vt:lpstr>
      <vt:lpstr>CHROMOSOM X</vt:lpstr>
      <vt:lpstr>CHROMOSOM X</vt:lpstr>
      <vt:lpstr>CHROMOSOM X</vt:lpstr>
      <vt:lpstr>CHROMOSOM X</vt:lpstr>
      <vt:lpstr>Prezentace aplikace PowerPoint</vt:lpstr>
    </vt:vector>
  </TitlesOfParts>
  <Company>TCN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ii</dc:creator>
  <cp:lastModifiedBy>Marta Navaříková</cp:lastModifiedBy>
  <cp:revision>803</cp:revision>
  <cp:lastPrinted>2004-10-08T11:35:14Z</cp:lastPrinted>
  <dcterms:created xsi:type="dcterms:W3CDTF">2004-09-03T10:48:34Z</dcterms:created>
  <dcterms:modified xsi:type="dcterms:W3CDTF">2021-11-18T19:02:46Z</dcterms:modified>
</cp:coreProperties>
</file>