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6" r:id="rId3"/>
    <p:sldId id="259" r:id="rId4"/>
    <p:sldId id="258" r:id="rId5"/>
    <p:sldId id="260" r:id="rId6"/>
    <p:sldId id="261" r:id="rId7"/>
    <p:sldId id="262" r:id="rId8"/>
    <p:sldId id="263" r:id="rId9"/>
    <p:sldId id="264" r:id="rId10"/>
    <p:sldId id="267" r:id="rId11"/>
    <p:sldId id="273" r:id="rId12"/>
    <p:sldId id="272" r:id="rId13"/>
    <p:sldId id="269" r:id="rId14"/>
    <p:sldId id="270" r:id="rId15"/>
    <p:sldId id="275" r:id="rId16"/>
    <p:sldId id="268" r:id="rId17"/>
    <p:sldId id="278" r:id="rId18"/>
    <p:sldId id="280" r:id="rId19"/>
    <p:sldId id="279" r:id="rId20"/>
    <p:sldId id="266" r:id="rId21"/>
    <p:sldId id="281" r:id="rId22"/>
    <p:sldId id="284" r:id="rId23"/>
    <p:sldId id="286" r:id="rId24"/>
    <p:sldId id="282" r:id="rId25"/>
    <p:sldId id="288" r:id="rId26"/>
    <p:sldId id="277" r:id="rId27"/>
    <p:sldId id="287" r:id="rId28"/>
    <p:sldId id="289" r:id="rId29"/>
    <p:sldId id="290" r:id="rId30"/>
    <p:sldId id="291" r:id="rId31"/>
    <p:sldId id="293" r:id="rId32"/>
    <p:sldId id="294" r:id="rId3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75A323-7AA6-4223-BD60-7788A522CB6A}">
          <p14:sldIdLst>
            <p14:sldId id="257"/>
            <p14:sldId id="256"/>
            <p14:sldId id="259"/>
            <p14:sldId id="258"/>
            <p14:sldId id="260"/>
            <p14:sldId id="261"/>
            <p14:sldId id="262"/>
            <p14:sldId id="263"/>
            <p14:sldId id="264"/>
            <p14:sldId id="267"/>
            <p14:sldId id="273"/>
            <p14:sldId id="272"/>
            <p14:sldId id="269"/>
            <p14:sldId id="270"/>
            <p14:sldId id="275"/>
            <p14:sldId id="268"/>
            <p14:sldId id="278"/>
            <p14:sldId id="280"/>
            <p14:sldId id="279"/>
            <p14:sldId id="266"/>
            <p14:sldId id="281"/>
            <p14:sldId id="284"/>
            <p14:sldId id="286"/>
            <p14:sldId id="282"/>
            <p14:sldId id="288"/>
            <p14:sldId id="277"/>
            <p14:sldId id="287"/>
            <p14:sldId id="289"/>
            <p14:sldId id="290"/>
            <p14:sldId id="291"/>
            <p14:sldId id="293"/>
            <p14:sldId id="2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8" autoAdjust="0"/>
    <p:restoredTop sz="94660"/>
  </p:normalViewPr>
  <p:slideViewPr>
    <p:cSldViewPr>
      <p:cViewPr varScale="1">
        <p:scale>
          <a:sx n="122" d="100"/>
          <a:sy n="122" d="100"/>
        </p:scale>
        <p:origin x="118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8FC34C-CBDB-4AD1-AEBF-673FE4876031}" type="datetimeFigureOut">
              <a:rPr lang="cs-CZ" smtClean="0"/>
              <a:pPr/>
              <a:t>31.10.2024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A11524-FC97-4D84-A822-445F458E5C94}" type="slidenum">
              <a:rPr lang="cs-CZ" smtClean="0"/>
              <a:pPr/>
              <a:t>‹#›</a:t>
            </a:fld>
            <a:endParaRPr lang="cs-CZ"/>
          </a:p>
        </p:txBody>
      </p:sp>
    </p:spTree>
    <p:extLst>
      <p:ext uri="{BB962C8B-B14F-4D97-AF65-F5344CB8AC3E}">
        <p14:creationId xmlns:p14="http://schemas.microsoft.com/office/powerpoint/2010/main" val="39038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sz="1200" dirty="0" smtClean="0"/>
          </a:p>
          <a:p>
            <a:endParaRPr lang="cs-CZ" dirty="0"/>
          </a:p>
        </p:txBody>
      </p:sp>
      <p:sp>
        <p:nvSpPr>
          <p:cNvPr id="4" name="Zástupný symbol pro číslo snímku 3"/>
          <p:cNvSpPr>
            <a:spLocks noGrp="1"/>
          </p:cNvSpPr>
          <p:nvPr>
            <p:ph type="sldNum" sz="quarter" idx="10"/>
          </p:nvPr>
        </p:nvSpPr>
        <p:spPr/>
        <p:txBody>
          <a:bodyPr/>
          <a:lstStyle/>
          <a:p>
            <a:fld id="{DAA11524-FC97-4D84-A822-445F458E5C94}" type="slidenum">
              <a:rPr lang="cs-CZ" smtClean="0"/>
              <a:pPr/>
              <a:t>2</a:t>
            </a:fld>
            <a:endParaRPr lang="cs-CZ"/>
          </a:p>
        </p:txBody>
      </p:sp>
    </p:spTree>
    <p:extLst>
      <p:ext uri="{BB962C8B-B14F-4D97-AF65-F5344CB8AC3E}">
        <p14:creationId xmlns:p14="http://schemas.microsoft.com/office/powerpoint/2010/main" val="1104587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DAA11524-FC97-4D84-A822-445F458E5C94}" type="slidenum">
              <a:rPr lang="cs-CZ" smtClean="0"/>
              <a:pPr/>
              <a:t>4</a:t>
            </a:fld>
            <a:endParaRPr lang="cs-CZ"/>
          </a:p>
        </p:txBody>
      </p:sp>
    </p:spTree>
    <p:extLst>
      <p:ext uri="{BB962C8B-B14F-4D97-AF65-F5344CB8AC3E}">
        <p14:creationId xmlns:p14="http://schemas.microsoft.com/office/powerpoint/2010/main" val="2743993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DAA11524-FC97-4D84-A822-445F458E5C94}" type="slidenum">
              <a:rPr lang="cs-CZ" smtClean="0"/>
              <a:pPr/>
              <a:t>9</a:t>
            </a:fld>
            <a:endParaRPr lang="cs-CZ"/>
          </a:p>
        </p:txBody>
      </p:sp>
    </p:spTree>
    <p:extLst>
      <p:ext uri="{BB962C8B-B14F-4D97-AF65-F5344CB8AC3E}">
        <p14:creationId xmlns:p14="http://schemas.microsoft.com/office/powerpoint/2010/main" val="1005622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DAA11524-FC97-4D84-A822-445F458E5C94}" type="slidenum">
              <a:rPr lang="cs-CZ" smtClean="0"/>
              <a:pPr/>
              <a:t>21</a:t>
            </a:fld>
            <a:endParaRPr lang="cs-CZ"/>
          </a:p>
        </p:txBody>
      </p:sp>
    </p:spTree>
    <p:extLst>
      <p:ext uri="{BB962C8B-B14F-4D97-AF65-F5344CB8AC3E}">
        <p14:creationId xmlns:p14="http://schemas.microsoft.com/office/powerpoint/2010/main" val="1213782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694A9182-A7CE-4F70-82A6-4CB430EDE268}" type="slidenum">
              <a:rPr lang="cs-CZ" smtClean="0">
                <a:solidFill>
                  <a:prstClr val="black"/>
                </a:solidFill>
              </a:rPr>
              <a:pPr/>
              <a:t>31</a:t>
            </a:fld>
            <a:endParaRPr lang="cs-CZ" dirty="0">
              <a:solidFill>
                <a:prstClr val="black"/>
              </a:solidFill>
            </a:endParaRPr>
          </a:p>
        </p:txBody>
      </p:sp>
    </p:spTree>
    <p:extLst>
      <p:ext uri="{BB962C8B-B14F-4D97-AF65-F5344CB8AC3E}">
        <p14:creationId xmlns:p14="http://schemas.microsoft.com/office/powerpoint/2010/main" val="1112312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694A9182-A7CE-4F70-82A6-4CB430EDE268}" type="slidenum">
              <a:rPr lang="cs-CZ" smtClean="0">
                <a:solidFill>
                  <a:prstClr val="black"/>
                </a:solidFill>
              </a:rPr>
              <a:pPr/>
              <a:t>32</a:t>
            </a:fld>
            <a:endParaRPr lang="cs-CZ" dirty="0">
              <a:solidFill>
                <a:prstClr val="black"/>
              </a:solidFill>
            </a:endParaRPr>
          </a:p>
        </p:txBody>
      </p:sp>
    </p:spTree>
    <p:extLst>
      <p:ext uri="{BB962C8B-B14F-4D97-AF65-F5344CB8AC3E}">
        <p14:creationId xmlns:p14="http://schemas.microsoft.com/office/powerpoint/2010/main" val="1590285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B7BDCB20-5DC0-4B17-BEE9-12915D122E7D}" type="datetimeFigureOut">
              <a:rPr lang="cs-CZ" smtClean="0"/>
              <a:pPr/>
              <a:t>31.10.2024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205A91-41DE-4862-A93C-825877C929FA}"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7BDCB20-5DC0-4B17-BEE9-12915D122E7D}" type="datetimeFigureOut">
              <a:rPr lang="cs-CZ" smtClean="0"/>
              <a:pPr/>
              <a:t>31.10.2024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205A91-41DE-4862-A93C-825877C929FA}"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7BDCB20-5DC0-4B17-BEE9-12915D122E7D}" type="datetimeFigureOut">
              <a:rPr lang="cs-CZ" smtClean="0"/>
              <a:pPr/>
              <a:t>31.10.2024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205A91-41DE-4862-A93C-825877C929FA}"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7BDCB20-5DC0-4B17-BEE9-12915D122E7D}" type="datetimeFigureOut">
              <a:rPr lang="cs-CZ" smtClean="0"/>
              <a:pPr/>
              <a:t>31.10.2024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205A91-41DE-4862-A93C-825877C929FA}"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B7BDCB20-5DC0-4B17-BEE9-12915D122E7D}" type="datetimeFigureOut">
              <a:rPr lang="cs-CZ" smtClean="0"/>
              <a:pPr/>
              <a:t>31.10.2024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205A91-41DE-4862-A93C-825877C929FA}"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7BDCB20-5DC0-4B17-BEE9-12915D122E7D}" type="datetimeFigureOut">
              <a:rPr lang="cs-CZ" smtClean="0"/>
              <a:pPr/>
              <a:t>31.10.2024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205A91-41DE-4862-A93C-825877C929FA}"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7BDCB20-5DC0-4B17-BEE9-12915D122E7D}" type="datetimeFigureOut">
              <a:rPr lang="cs-CZ" smtClean="0"/>
              <a:pPr/>
              <a:t>31.10.2024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38205A91-41DE-4862-A93C-825877C929FA}"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B7BDCB20-5DC0-4B17-BEE9-12915D122E7D}" type="datetimeFigureOut">
              <a:rPr lang="cs-CZ" smtClean="0"/>
              <a:pPr/>
              <a:t>31.10.2024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38205A91-41DE-4862-A93C-825877C929FA}"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7BDCB20-5DC0-4B17-BEE9-12915D122E7D}" type="datetimeFigureOut">
              <a:rPr lang="cs-CZ" smtClean="0"/>
              <a:pPr/>
              <a:t>31.10.2024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38205A91-41DE-4862-A93C-825877C929FA}"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B7BDCB20-5DC0-4B17-BEE9-12915D122E7D}" type="datetimeFigureOut">
              <a:rPr lang="cs-CZ" smtClean="0"/>
              <a:pPr/>
              <a:t>31.10.2024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205A91-41DE-4862-A93C-825877C929FA}"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B7BDCB20-5DC0-4B17-BEE9-12915D122E7D}" type="datetimeFigureOut">
              <a:rPr lang="cs-CZ" smtClean="0"/>
              <a:pPr/>
              <a:t>31.10.2024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205A91-41DE-4862-A93C-825877C929FA}"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DCB20-5DC0-4B17-BEE9-12915D122E7D}" type="datetimeFigureOut">
              <a:rPr lang="cs-CZ" smtClean="0"/>
              <a:pPr/>
              <a:t>31.10.2024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05A91-41DE-4862-A93C-825877C929FA}"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iroslav.stolfa@fnmotol.cz"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zVdihEVbrBY" TargetMode="External"/><Relationship Id="rId3" Type="http://schemas.openxmlformats.org/officeDocument/2006/relationships/image" Target="../media/image37.png"/><Relationship Id="rId7" Type="http://schemas.openxmlformats.org/officeDocument/2006/relationships/hyperlink" Target="https://www.youtube.com/watch?v=eSr5CxAdiww" TargetMode="Externa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7.png"/><Relationship Id="rId2" Type="http://schemas.openxmlformats.org/officeDocument/2006/relationships/hyperlink" Target="https://www.youtube.com/watch?v=zVdihEVbrBY"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hyperlink" Target="https://www.youtube.com/watch?v=lVG04dAAyvY" TargetMode="Externa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F:\Prezentace%20IPVZ\FISH\VID_20201029_125416.mp4" TargetMode="External"/><Relationship Id="rId1" Type="http://schemas.openxmlformats.org/officeDocument/2006/relationships/video" Target="file:///F:\Prezentace%20IPVZ\FISH\VID_20201029_125215.mp4" TargetMode="Externa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file:///C:\Users\stolfa54341\Desktop\Prezentace%20IPVZ\FISH\VID_20201030_091107.mp4" TargetMode="Externa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gi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914400"/>
            <a:ext cx="8229600" cy="1143000"/>
          </a:xfrm>
        </p:spPr>
        <p:txBody>
          <a:bodyPr>
            <a:normAutofit fontScale="90000"/>
          </a:bodyPr>
          <a:lstStyle/>
          <a:p>
            <a:r>
              <a:rPr lang="cs-CZ" b="1" dirty="0"/>
              <a:t>Molekulární </a:t>
            </a:r>
            <a:r>
              <a:rPr lang="cs-CZ" b="1" dirty="0" smtClean="0"/>
              <a:t>cytogenetika </a:t>
            </a:r>
            <a:br>
              <a:rPr lang="cs-CZ" b="1" dirty="0" smtClean="0"/>
            </a:br>
            <a:r>
              <a:rPr lang="cs-CZ" b="1" dirty="0" smtClean="0"/>
              <a:t>(FISH</a:t>
            </a:r>
            <a:r>
              <a:rPr lang="cs-CZ" b="1" dirty="0"/>
              <a:t>, array </a:t>
            </a:r>
            <a:r>
              <a:rPr lang="cs-CZ" b="1" dirty="0" smtClean="0"/>
              <a:t>CGH, SNP array)</a:t>
            </a:r>
            <a:endParaRPr lang="cs-CZ" dirty="0"/>
          </a:p>
        </p:txBody>
      </p:sp>
      <p:sp>
        <p:nvSpPr>
          <p:cNvPr id="4" name="TextovéPole 3"/>
          <p:cNvSpPr txBox="1"/>
          <p:nvPr/>
        </p:nvSpPr>
        <p:spPr>
          <a:xfrm>
            <a:off x="2813952" y="2977277"/>
            <a:ext cx="3408241" cy="2585323"/>
          </a:xfrm>
          <a:prstGeom prst="rect">
            <a:avLst/>
          </a:prstGeom>
          <a:noFill/>
        </p:spPr>
        <p:txBody>
          <a:bodyPr wrap="none" rtlCol="0">
            <a:spAutoFit/>
          </a:bodyPr>
          <a:lstStyle/>
          <a:p>
            <a:pPr algn="ctr"/>
            <a:r>
              <a:rPr lang="cs-CZ" b="1" dirty="0" smtClean="0"/>
              <a:t>Mgr. Miroslav </a:t>
            </a:r>
            <a:r>
              <a:rPr lang="cs-CZ" b="1" dirty="0" err="1" smtClean="0"/>
              <a:t>Štolfa</a:t>
            </a:r>
            <a:endParaRPr lang="cs-CZ" b="1" dirty="0" smtClean="0"/>
          </a:p>
          <a:p>
            <a:pPr algn="ctr"/>
            <a:r>
              <a:rPr lang="cs-CZ" dirty="0" smtClean="0">
                <a:hlinkClick r:id="rId2"/>
              </a:rPr>
              <a:t>miroslav.stolfa@fnmotol.cz</a:t>
            </a:r>
            <a:endParaRPr lang="cs-CZ" dirty="0" smtClean="0"/>
          </a:p>
          <a:p>
            <a:pPr algn="ctr"/>
            <a:endParaRPr lang="cs-CZ" b="1" dirty="0" smtClean="0"/>
          </a:p>
          <a:p>
            <a:pPr algn="ctr"/>
            <a:r>
              <a:rPr lang="cs-CZ" b="1" dirty="0" smtClean="0"/>
              <a:t>Mgr. Jana </a:t>
            </a:r>
            <a:r>
              <a:rPr lang="cs-CZ" b="1" dirty="0" err="1" smtClean="0"/>
              <a:t>Drábová</a:t>
            </a:r>
            <a:r>
              <a:rPr lang="cs-CZ" b="1" dirty="0" smtClean="0"/>
              <a:t>, </a:t>
            </a:r>
            <a:r>
              <a:rPr lang="cs-CZ" b="1" dirty="0" err="1" smtClean="0"/>
              <a:t>Ph.D</a:t>
            </a:r>
            <a:r>
              <a:rPr lang="cs-CZ" b="1" dirty="0" smtClean="0"/>
              <a:t>.</a:t>
            </a:r>
          </a:p>
          <a:p>
            <a:pPr algn="ctr"/>
            <a:endParaRPr lang="cs-CZ" dirty="0" smtClean="0"/>
          </a:p>
          <a:p>
            <a:pPr algn="ctr"/>
            <a:endParaRPr lang="cs-CZ" dirty="0"/>
          </a:p>
          <a:p>
            <a:pPr algn="ctr"/>
            <a:r>
              <a:rPr lang="cs-CZ" b="1" dirty="0" smtClean="0"/>
              <a:t>Oddělení lékařské cytogenetiky, </a:t>
            </a:r>
          </a:p>
          <a:p>
            <a:pPr algn="ctr"/>
            <a:r>
              <a:rPr lang="cs-CZ" b="1" dirty="0" smtClean="0"/>
              <a:t>Ústav biologie a lékařské genetiky</a:t>
            </a:r>
          </a:p>
          <a:p>
            <a:pPr algn="ctr"/>
            <a:r>
              <a:rPr lang="cs-CZ" b="1" dirty="0" smtClean="0"/>
              <a:t>2. LF UK a FN Motol</a:t>
            </a:r>
            <a:endParaRPr lang="cs-CZ"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04800" y="381000"/>
            <a:ext cx="8610600" cy="2585323"/>
          </a:xfrm>
          <a:prstGeom prst="rect">
            <a:avLst/>
          </a:prstGeom>
          <a:noFill/>
        </p:spPr>
        <p:txBody>
          <a:bodyPr wrap="square" rtlCol="0">
            <a:spAutoFit/>
          </a:bodyPr>
          <a:lstStyle/>
          <a:p>
            <a:r>
              <a:rPr lang="cs-CZ" b="1" i="1" u="sng" dirty="0" smtClean="0"/>
              <a:t>Sondy:</a:t>
            </a:r>
          </a:p>
          <a:p>
            <a:pPr>
              <a:buFontTx/>
              <a:buChar char="-"/>
            </a:pPr>
            <a:r>
              <a:rPr lang="cs-CZ" dirty="0" smtClean="0"/>
              <a:t> mikročip je v podstatě podložní sklo s pevně navázanými sondami - jednotlivé body (spoty) mikročipu jsou tvořeny klony:</a:t>
            </a:r>
          </a:p>
          <a:p>
            <a:pPr>
              <a:buFontTx/>
              <a:buChar char="-"/>
            </a:pPr>
            <a:endParaRPr lang="cs-CZ" dirty="0" smtClean="0"/>
          </a:p>
          <a:p>
            <a:pPr marL="342900" indent="-342900">
              <a:buAutoNum type="arabicParenR"/>
            </a:pPr>
            <a:r>
              <a:rPr lang="cs-CZ" b="1" dirty="0" smtClean="0"/>
              <a:t>sondy BAC </a:t>
            </a:r>
            <a:r>
              <a:rPr lang="cs-CZ" dirty="0" smtClean="0"/>
              <a:t>- krátké úseků lidské genomové DNA o velikosti 75 až 200 kb amplifikované pomocí umělých bakteriálních chromozomů (BAC; „</a:t>
            </a:r>
            <a:r>
              <a:rPr lang="cs-CZ" u="sng" dirty="0" smtClean="0"/>
              <a:t>b</a:t>
            </a:r>
            <a:r>
              <a:rPr lang="cs-CZ" dirty="0" smtClean="0"/>
              <a:t>acterial </a:t>
            </a:r>
            <a:r>
              <a:rPr lang="cs-CZ" u="sng" dirty="0" smtClean="0"/>
              <a:t>a</a:t>
            </a:r>
            <a:r>
              <a:rPr lang="cs-CZ" dirty="0" smtClean="0"/>
              <a:t>rtificial </a:t>
            </a:r>
            <a:r>
              <a:rPr lang="cs-CZ" u="sng" dirty="0" smtClean="0"/>
              <a:t>c</a:t>
            </a:r>
            <a:r>
              <a:rPr lang="cs-CZ" dirty="0" smtClean="0"/>
              <a:t>hromosome“) – </a:t>
            </a:r>
            <a:r>
              <a:rPr lang="cs-CZ" i="1" dirty="0" smtClean="0"/>
              <a:t>knihovna BAC (</a:t>
            </a:r>
            <a:r>
              <a:rPr lang="cs-CZ" dirty="0" smtClean="0"/>
              <a:t>označení</a:t>
            </a:r>
            <a:r>
              <a:rPr lang="cs-CZ" i="1" dirty="0" smtClean="0"/>
              <a:t> </a:t>
            </a:r>
            <a:r>
              <a:rPr lang="cs-CZ" dirty="0" smtClean="0"/>
              <a:t>RP_</a:t>
            </a:r>
            <a:r>
              <a:rPr lang="cs-CZ" i="1" dirty="0" smtClean="0"/>
              <a:t>číslo) – nejdříve tvorba sond pro FISH</a:t>
            </a:r>
          </a:p>
          <a:p>
            <a:pPr marL="342900" indent="-342900">
              <a:buAutoNum type="arabicParenR"/>
            </a:pPr>
            <a:endParaRPr lang="cs-CZ" dirty="0" smtClean="0"/>
          </a:p>
          <a:p>
            <a:pPr marL="342900" indent="-342900">
              <a:buAutoNum type="arabicParenR"/>
            </a:pPr>
            <a:r>
              <a:rPr lang="cs-CZ" b="1" dirty="0" err="1" smtClean="0"/>
              <a:t>oligonukleotidy</a:t>
            </a:r>
            <a:r>
              <a:rPr lang="cs-CZ" dirty="0" smtClean="0"/>
              <a:t> - uměle syntetizované </a:t>
            </a:r>
            <a:r>
              <a:rPr lang="cs-CZ" dirty="0" err="1" smtClean="0"/>
              <a:t>oligonukleotidy</a:t>
            </a:r>
            <a:r>
              <a:rPr lang="cs-CZ" dirty="0" smtClean="0"/>
              <a:t> o délce jen 25 až 85 </a:t>
            </a:r>
            <a:r>
              <a:rPr lang="cs-CZ" dirty="0" err="1" smtClean="0"/>
              <a:t>bazí</a:t>
            </a:r>
            <a:endParaRPr lang="cs-CZ" dirty="0" smtClean="0"/>
          </a:p>
        </p:txBody>
      </p:sp>
      <p:pic>
        <p:nvPicPr>
          <p:cNvPr id="6" name="Picture 9" descr="WhatIsMicroarray_02"/>
          <p:cNvPicPr>
            <a:picLocks noChangeAspect="1" noChangeArrowheads="1"/>
          </p:cNvPicPr>
          <p:nvPr/>
        </p:nvPicPr>
        <p:blipFill>
          <a:blip r:embed="rId2" cstate="print"/>
          <a:srcRect t="11456"/>
          <a:stretch>
            <a:fillRect/>
          </a:stretch>
        </p:blipFill>
        <p:spPr bwMode="auto">
          <a:xfrm>
            <a:off x="762000" y="3429000"/>
            <a:ext cx="1453436" cy="2355850"/>
          </a:xfrm>
          <a:prstGeom prst="rect">
            <a:avLst/>
          </a:prstGeom>
          <a:noFill/>
          <a:ln w="9525">
            <a:noFill/>
            <a:miter lim="800000"/>
            <a:headEnd/>
            <a:tailEnd/>
          </a:ln>
        </p:spPr>
      </p:pic>
      <p:sp>
        <p:nvSpPr>
          <p:cNvPr id="9" name="TextovéPole 8"/>
          <p:cNvSpPr txBox="1"/>
          <p:nvPr/>
        </p:nvSpPr>
        <p:spPr>
          <a:xfrm>
            <a:off x="2209800" y="3657600"/>
            <a:ext cx="937564" cy="523220"/>
          </a:xfrm>
          <a:prstGeom prst="rect">
            <a:avLst/>
          </a:prstGeom>
          <a:noFill/>
        </p:spPr>
        <p:txBody>
          <a:bodyPr wrap="none" rtlCol="0">
            <a:spAutoFit/>
          </a:bodyPr>
          <a:lstStyle/>
          <a:p>
            <a:r>
              <a:rPr lang="cs-CZ" sz="1400" dirty="0" smtClean="0"/>
              <a:t>fragmenty</a:t>
            </a:r>
          </a:p>
          <a:p>
            <a:r>
              <a:rPr lang="cs-CZ" sz="1400" dirty="0" err="1" smtClean="0"/>
              <a:t>ssDNA</a:t>
            </a:r>
            <a:endParaRPr lang="cs-CZ" sz="1400" dirty="0"/>
          </a:p>
        </p:txBody>
      </p:sp>
      <p:sp>
        <p:nvSpPr>
          <p:cNvPr id="10" name="TextovéPole 9"/>
          <p:cNvSpPr txBox="1"/>
          <p:nvPr/>
        </p:nvSpPr>
        <p:spPr>
          <a:xfrm>
            <a:off x="2209800" y="4572000"/>
            <a:ext cx="655949" cy="523220"/>
          </a:xfrm>
          <a:prstGeom prst="rect">
            <a:avLst/>
          </a:prstGeom>
          <a:noFill/>
        </p:spPr>
        <p:txBody>
          <a:bodyPr wrap="none" rtlCol="0">
            <a:spAutoFit/>
          </a:bodyPr>
          <a:lstStyle/>
          <a:p>
            <a:r>
              <a:rPr lang="cs-CZ" sz="1400" dirty="0" smtClean="0"/>
              <a:t>spoty/</a:t>
            </a:r>
          </a:p>
          <a:p>
            <a:r>
              <a:rPr lang="cs-CZ" sz="1400" dirty="0" smtClean="0"/>
              <a:t>body</a:t>
            </a:r>
            <a:endParaRPr lang="cs-CZ" sz="1400" dirty="0"/>
          </a:p>
        </p:txBody>
      </p:sp>
      <p:sp>
        <p:nvSpPr>
          <p:cNvPr id="11" name="TextovéPole 10"/>
          <p:cNvSpPr txBox="1"/>
          <p:nvPr/>
        </p:nvSpPr>
        <p:spPr>
          <a:xfrm>
            <a:off x="2209800" y="5334000"/>
            <a:ext cx="667299" cy="738664"/>
          </a:xfrm>
          <a:prstGeom prst="rect">
            <a:avLst/>
          </a:prstGeom>
          <a:noFill/>
        </p:spPr>
        <p:txBody>
          <a:bodyPr wrap="none" rtlCol="0">
            <a:spAutoFit/>
          </a:bodyPr>
          <a:lstStyle/>
          <a:p>
            <a:r>
              <a:rPr lang="cs-CZ" sz="1400" dirty="0" err="1" smtClean="0"/>
              <a:t>array</a:t>
            </a:r>
            <a:r>
              <a:rPr lang="cs-CZ" sz="1400" dirty="0" smtClean="0"/>
              <a:t>/</a:t>
            </a:r>
          </a:p>
          <a:p>
            <a:r>
              <a:rPr lang="cs-CZ" sz="1400" dirty="0" smtClean="0"/>
              <a:t>pole/</a:t>
            </a:r>
          </a:p>
          <a:p>
            <a:r>
              <a:rPr lang="cs-CZ" sz="1400" dirty="0" smtClean="0"/>
              <a:t>mřížka</a:t>
            </a:r>
            <a:endParaRPr lang="cs-CZ" sz="1400" dirty="0"/>
          </a:p>
        </p:txBody>
      </p:sp>
      <p:pic>
        <p:nvPicPr>
          <p:cNvPr id="16" name="Picture 3" descr="CGH+mikroarray"/>
          <p:cNvPicPr>
            <a:picLocks noChangeAspect="1" noChangeArrowheads="1"/>
          </p:cNvPicPr>
          <p:nvPr/>
        </p:nvPicPr>
        <p:blipFill>
          <a:blip r:embed="rId3" cstate="print"/>
          <a:srcRect/>
          <a:stretch>
            <a:fillRect/>
          </a:stretch>
        </p:blipFill>
        <p:spPr>
          <a:xfrm>
            <a:off x="4267200" y="3581400"/>
            <a:ext cx="3948113" cy="2528799"/>
          </a:xfrm>
          <a:prstGeom prst="rect">
            <a:avLst/>
          </a:prstGeom>
          <a:noFill/>
          <a:ln/>
        </p:spPr>
      </p:pic>
      <p:sp>
        <p:nvSpPr>
          <p:cNvPr id="17" name="TextovéPole 16"/>
          <p:cNvSpPr txBox="1"/>
          <p:nvPr/>
        </p:nvSpPr>
        <p:spPr>
          <a:xfrm>
            <a:off x="3962400" y="3276600"/>
            <a:ext cx="1905000" cy="323165"/>
          </a:xfrm>
          <a:prstGeom prst="rect">
            <a:avLst/>
          </a:prstGeom>
          <a:noFill/>
        </p:spPr>
        <p:txBody>
          <a:bodyPr wrap="square" rtlCol="0">
            <a:spAutoFit/>
          </a:bodyPr>
          <a:lstStyle/>
          <a:p>
            <a:r>
              <a:rPr lang="cs-CZ" sz="1500" i="1" dirty="0" smtClean="0"/>
              <a:t>Historické okénko:</a:t>
            </a:r>
            <a:endParaRPr lang="cs-CZ" sz="1500" i="1" dirty="0"/>
          </a:p>
        </p:txBody>
      </p:sp>
      <p:sp>
        <p:nvSpPr>
          <p:cNvPr id="19" name="TextovéPole 18"/>
          <p:cNvSpPr txBox="1"/>
          <p:nvPr/>
        </p:nvSpPr>
        <p:spPr>
          <a:xfrm>
            <a:off x="6477000" y="5791200"/>
            <a:ext cx="1061509" cy="276999"/>
          </a:xfrm>
          <a:prstGeom prst="rect">
            <a:avLst/>
          </a:prstGeom>
          <a:noFill/>
        </p:spPr>
        <p:txBody>
          <a:bodyPr wrap="none" rtlCol="0">
            <a:spAutoFit/>
          </a:bodyPr>
          <a:lstStyle/>
          <a:p>
            <a:r>
              <a:rPr lang="cs-CZ" sz="1200" dirty="0" smtClean="0"/>
              <a:t>1 </a:t>
            </a:r>
            <a:r>
              <a:rPr lang="cs-CZ" sz="1200" dirty="0" err="1" smtClean="0"/>
              <a:t>Mb</a:t>
            </a:r>
            <a:r>
              <a:rPr lang="cs-CZ" sz="1200" dirty="0" smtClean="0"/>
              <a:t> / 100 </a:t>
            </a:r>
            <a:r>
              <a:rPr lang="cs-CZ" sz="1200" dirty="0" err="1" smtClean="0"/>
              <a:t>kb</a:t>
            </a:r>
            <a:endParaRPr lang="cs-CZ" sz="1200" dirty="0"/>
          </a:p>
        </p:txBody>
      </p:sp>
      <p:sp>
        <p:nvSpPr>
          <p:cNvPr id="20" name="TextovéPole 19"/>
          <p:cNvSpPr txBox="1"/>
          <p:nvPr/>
        </p:nvSpPr>
        <p:spPr>
          <a:xfrm>
            <a:off x="4724400" y="5791200"/>
            <a:ext cx="849913" cy="276999"/>
          </a:xfrm>
          <a:prstGeom prst="rect">
            <a:avLst/>
          </a:prstGeom>
          <a:noFill/>
        </p:spPr>
        <p:txBody>
          <a:bodyPr wrap="none" rtlCol="0">
            <a:spAutoFit/>
          </a:bodyPr>
          <a:lstStyle/>
          <a:p>
            <a:r>
              <a:rPr lang="cs-CZ" sz="1200" dirty="0" smtClean="0"/>
              <a:t>5 – 10 </a:t>
            </a:r>
            <a:r>
              <a:rPr lang="cs-CZ" sz="1200" dirty="0" err="1" smtClean="0"/>
              <a:t>Mb</a:t>
            </a:r>
            <a:r>
              <a:rPr lang="cs-CZ" sz="1200" dirty="0" smtClean="0"/>
              <a:t> </a:t>
            </a:r>
            <a:endParaRPr lang="cs-CZ" sz="1200" dirty="0"/>
          </a:p>
        </p:txBody>
      </p:sp>
      <p:sp>
        <p:nvSpPr>
          <p:cNvPr id="21" name="Obdélník 20"/>
          <p:cNvSpPr/>
          <p:nvPr/>
        </p:nvSpPr>
        <p:spPr>
          <a:xfrm>
            <a:off x="3962400" y="3276600"/>
            <a:ext cx="4191000" cy="3048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srcRect/>
          <a:stretch>
            <a:fillRect/>
          </a:stretch>
        </p:blipFill>
        <p:spPr bwMode="auto">
          <a:xfrm>
            <a:off x="6248400" y="304800"/>
            <a:ext cx="2132817" cy="2162175"/>
          </a:xfrm>
          <a:prstGeom prst="rect">
            <a:avLst/>
          </a:prstGeom>
          <a:noFill/>
        </p:spPr>
      </p:pic>
      <p:sp>
        <p:nvSpPr>
          <p:cNvPr id="5" name="Text Box 11"/>
          <p:cNvSpPr txBox="1">
            <a:spLocks noChangeArrowheads="1"/>
          </p:cNvSpPr>
          <p:nvPr/>
        </p:nvSpPr>
        <p:spPr bwMode="auto">
          <a:xfrm>
            <a:off x="8153400" y="228600"/>
            <a:ext cx="590550" cy="366712"/>
          </a:xfrm>
          <a:prstGeom prst="rect">
            <a:avLst/>
          </a:prstGeom>
          <a:solidFill>
            <a:schemeClr val="bg1"/>
          </a:solidFill>
          <a:ln w="9525">
            <a:noFill/>
            <a:miter lim="800000"/>
            <a:headEnd/>
            <a:tailEnd/>
          </a:ln>
          <a:effectLst/>
        </p:spPr>
        <p:txBody>
          <a:bodyPr wrap="none">
            <a:spAutoFit/>
          </a:bodyPr>
          <a:lstStyle/>
          <a:p>
            <a:r>
              <a:rPr lang="cs-CZ" dirty="0">
                <a:solidFill>
                  <a:srgbClr val="CC3300"/>
                </a:solidFill>
              </a:rPr>
              <a:t>Cy5</a:t>
            </a:r>
          </a:p>
        </p:txBody>
      </p:sp>
      <p:sp>
        <p:nvSpPr>
          <p:cNvPr id="6" name="Text Box 12"/>
          <p:cNvSpPr txBox="1">
            <a:spLocks noChangeArrowheads="1"/>
          </p:cNvSpPr>
          <p:nvPr/>
        </p:nvSpPr>
        <p:spPr bwMode="auto">
          <a:xfrm>
            <a:off x="8382000" y="609600"/>
            <a:ext cx="590550" cy="366713"/>
          </a:xfrm>
          <a:prstGeom prst="rect">
            <a:avLst/>
          </a:prstGeom>
          <a:noFill/>
          <a:ln w="9525">
            <a:noFill/>
            <a:miter lim="800000"/>
            <a:headEnd/>
            <a:tailEnd/>
          </a:ln>
          <a:effectLst/>
        </p:spPr>
        <p:txBody>
          <a:bodyPr wrap="none">
            <a:spAutoFit/>
          </a:bodyPr>
          <a:lstStyle/>
          <a:p>
            <a:r>
              <a:rPr lang="cs-CZ" dirty="0">
                <a:solidFill>
                  <a:srgbClr val="006600"/>
                </a:solidFill>
              </a:rPr>
              <a:t>Cy3</a:t>
            </a:r>
          </a:p>
        </p:txBody>
      </p:sp>
      <p:pic>
        <p:nvPicPr>
          <p:cNvPr id="35842" name="Picture 2"/>
          <p:cNvPicPr>
            <a:picLocks noChangeAspect="1" noChangeArrowheads="1"/>
          </p:cNvPicPr>
          <p:nvPr/>
        </p:nvPicPr>
        <p:blipFill>
          <a:blip r:embed="rId3" cstate="print"/>
          <a:srcRect/>
          <a:stretch>
            <a:fillRect/>
          </a:stretch>
        </p:blipFill>
        <p:spPr bwMode="auto">
          <a:xfrm>
            <a:off x="685800" y="4876800"/>
            <a:ext cx="4549800" cy="1600200"/>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5486400" y="4724400"/>
            <a:ext cx="2743200" cy="1810976"/>
          </a:xfrm>
          <a:prstGeom prst="rect">
            <a:avLst/>
          </a:prstGeom>
          <a:noFill/>
          <a:ln w="9525">
            <a:noFill/>
            <a:miter lim="800000"/>
            <a:headEnd/>
            <a:tailEnd/>
          </a:ln>
        </p:spPr>
      </p:pic>
      <p:pic>
        <p:nvPicPr>
          <p:cNvPr id="35845" name="Picture 5" descr="https://www.dnalink.com/english/media/slide-design.jpg"/>
          <p:cNvPicPr>
            <a:picLocks noChangeAspect="1" noChangeArrowheads="1"/>
          </p:cNvPicPr>
          <p:nvPr/>
        </p:nvPicPr>
        <p:blipFill>
          <a:blip r:embed="rId5" cstate="print"/>
          <a:srcRect/>
          <a:stretch>
            <a:fillRect/>
          </a:stretch>
        </p:blipFill>
        <p:spPr bwMode="auto">
          <a:xfrm>
            <a:off x="5181600" y="2590800"/>
            <a:ext cx="3133725" cy="2000251"/>
          </a:xfrm>
          <a:prstGeom prst="rect">
            <a:avLst/>
          </a:prstGeom>
          <a:noFill/>
        </p:spPr>
      </p:pic>
      <p:sp>
        <p:nvSpPr>
          <p:cNvPr id="11" name="Text Box 4"/>
          <p:cNvSpPr txBox="1">
            <a:spLocks noChangeArrowheads="1"/>
          </p:cNvSpPr>
          <p:nvPr/>
        </p:nvSpPr>
        <p:spPr bwMode="auto">
          <a:xfrm>
            <a:off x="457200" y="685800"/>
            <a:ext cx="5181600" cy="369332"/>
          </a:xfrm>
          <a:prstGeom prst="rect">
            <a:avLst/>
          </a:prstGeom>
          <a:noFill/>
          <a:ln w="9525">
            <a:noFill/>
            <a:miter lim="800000"/>
            <a:headEnd/>
            <a:tailEnd/>
          </a:ln>
          <a:effectLst/>
        </p:spPr>
        <p:txBody>
          <a:bodyPr wrap="square">
            <a:spAutoFit/>
          </a:bodyPr>
          <a:lstStyle/>
          <a:p>
            <a:r>
              <a:rPr lang="cs-CZ" dirty="0"/>
              <a:t>Agilent </a:t>
            </a:r>
            <a:r>
              <a:rPr lang="cs-CZ" dirty="0" smtClean="0"/>
              <a:t>– </a:t>
            </a:r>
            <a:r>
              <a:rPr lang="cs-CZ" b="1" dirty="0" smtClean="0"/>
              <a:t>SurePrint</a:t>
            </a:r>
            <a:r>
              <a:rPr lang="cs-CZ" dirty="0" smtClean="0"/>
              <a:t> Technology (OGT, </a:t>
            </a:r>
            <a:r>
              <a:rPr lang="cs-CZ" i="1" dirty="0" smtClean="0"/>
              <a:t>BlueGnome</a:t>
            </a:r>
            <a:r>
              <a:rPr lang="cs-CZ" dirty="0" smtClean="0"/>
              <a:t>):</a:t>
            </a:r>
          </a:p>
        </p:txBody>
      </p:sp>
      <p:pic>
        <p:nvPicPr>
          <p:cNvPr id="12" name="Picture 3" descr="SurePrint_ABCD"/>
          <p:cNvPicPr>
            <a:picLocks noGrp="1" noChangeAspect="1" noChangeArrowheads="1"/>
          </p:cNvPicPr>
          <p:nvPr>
            <p:ph idx="1"/>
          </p:nvPr>
        </p:nvPicPr>
        <p:blipFill>
          <a:blip r:embed="rId6" cstate="print"/>
          <a:srcRect/>
          <a:stretch>
            <a:fillRect/>
          </a:stretch>
        </p:blipFill>
        <p:spPr>
          <a:xfrm>
            <a:off x="609600" y="1905000"/>
            <a:ext cx="3989387" cy="2622491"/>
          </a:xfrm>
        </p:spPr>
      </p:pic>
      <p:sp>
        <p:nvSpPr>
          <p:cNvPr id="14" name="TextovéPole 13"/>
          <p:cNvSpPr txBox="1"/>
          <p:nvPr/>
        </p:nvSpPr>
        <p:spPr>
          <a:xfrm>
            <a:off x="457200" y="228600"/>
            <a:ext cx="1197315" cy="369332"/>
          </a:xfrm>
          <a:prstGeom prst="rect">
            <a:avLst/>
          </a:prstGeom>
          <a:noFill/>
        </p:spPr>
        <p:txBody>
          <a:bodyPr wrap="none" rtlCol="0">
            <a:spAutoFit/>
          </a:bodyPr>
          <a:lstStyle/>
          <a:p>
            <a:r>
              <a:rPr lang="cs-CZ" b="1" i="1" u="sng" dirty="0" smtClean="0"/>
              <a:t>Platformy:</a:t>
            </a:r>
            <a:endParaRPr lang="cs-CZ" b="1" i="1" u="sng" dirty="0"/>
          </a:p>
        </p:txBody>
      </p:sp>
      <p:sp>
        <p:nvSpPr>
          <p:cNvPr id="13" name="Obdélník 12"/>
          <p:cNvSpPr/>
          <p:nvPr/>
        </p:nvSpPr>
        <p:spPr>
          <a:xfrm>
            <a:off x="533400" y="1066800"/>
            <a:ext cx="4953000" cy="646331"/>
          </a:xfrm>
          <a:prstGeom prst="rect">
            <a:avLst/>
          </a:prstGeom>
          <a:solidFill>
            <a:schemeClr val="tx2">
              <a:lumMod val="20000"/>
              <a:lumOff val="80000"/>
            </a:schemeClr>
          </a:solidFill>
          <a:ln>
            <a:solidFill>
              <a:schemeClr val="tx1"/>
            </a:solidFill>
          </a:ln>
        </p:spPr>
        <p:txBody>
          <a:bodyPr wrap="square">
            <a:spAutoFit/>
          </a:bodyPr>
          <a:lstStyle/>
          <a:p>
            <a:r>
              <a:rPr lang="cs-CZ" b="1" dirty="0" smtClean="0"/>
              <a:t>Odkaz na video: </a:t>
            </a:r>
            <a:r>
              <a:rPr lang="cs-CZ" dirty="0" smtClean="0">
                <a:hlinkClick r:id="rId7"/>
              </a:rPr>
              <a:t>https://www.youtube.com/watch?v=eSr5CxAdiww</a:t>
            </a:r>
            <a:endParaRPr lang="cs-CZ" b="1" dirty="0" smtClean="0">
              <a:hlinkClick r:id="rId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762000" y="533400"/>
            <a:ext cx="3352800" cy="369332"/>
          </a:xfrm>
          <a:prstGeom prst="rect">
            <a:avLst/>
          </a:prstGeom>
          <a:noFill/>
          <a:ln w="9525">
            <a:noFill/>
            <a:miter lim="800000"/>
            <a:headEnd/>
            <a:tailEnd/>
          </a:ln>
          <a:effectLst/>
        </p:spPr>
        <p:txBody>
          <a:bodyPr wrap="square">
            <a:spAutoFit/>
          </a:bodyPr>
          <a:lstStyle/>
          <a:p>
            <a:r>
              <a:rPr lang="cs-CZ" dirty="0" err="1" smtClean="0"/>
              <a:t>Roche</a:t>
            </a:r>
            <a:r>
              <a:rPr lang="cs-CZ" dirty="0" smtClean="0"/>
              <a:t> – </a:t>
            </a:r>
            <a:r>
              <a:rPr lang="cs-CZ" b="1" dirty="0" err="1" smtClean="0"/>
              <a:t>NimbleGen</a:t>
            </a:r>
            <a:r>
              <a:rPr lang="cs-CZ" dirty="0" smtClean="0"/>
              <a:t> technology:</a:t>
            </a:r>
          </a:p>
        </p:txBody>
      </p:sp>
      <p:pic>
        <p:nvPicPr>
          <p:cNvPr id="28677" name="Picture 5" descr="Roche NimbleGen oligonucleotide microarray. Maskless array synthesizer technology is depicted, which utilizes a digital micromirror device (DMD) to create virtual masks. The DMD forms the pattern of UV light needed to direct the specific nucleic acid addition during photo-mediated synthesis. UV light removes the photolabile protecting group (circles) from the microarray surface, allowing the addition of a single protected nucleotide to the growing oligonucleotide chain. The cycling of DMD filtering, light deprotection, and nucleotide addition creates oligonucleotide features 60 to 100 bp in length on the NimbleGen microarray. (Courtesy of Roche NimbleGen [copyright Roche NimbleGen, Inc.].) "/>
          <p:cNvPicPr>
            <a:picLocks noChangeAspect="1" noChangeArrowheads="1"/>
          </p:cNvPicPr>
          <p:nvPr/>
        </p:nvPicPr>
        <p:blipFill>
          <a:blip r:embed="rId2" cstate="print"/>
          <a:srcRect/>
          <a:stretch>
            <a:fillRect/>
          </a:stretch>
        </p:blipFill>
        <p:spPr bwMode="auto">
          <a:xfrm>
            <a:off x="609600" y="1524000"/>
            <a:ext cx="3539447" cy="4038600"/>
          </a:xfrm>
          <a:prstGeom prst="rect">
            <a:avLst/>
          </a:prstGeom>
          <a:noFill/>
        </p:spPr>
      </p:pic>
      <p:pic>
        <p:nvPicPr>
          <p:cNvPr id="28679" name="Picture 7" descr="https://www.researchgate.net/profile/Yi-Wei_Tang/publication/26888549/figure/fig3/AS:277016894033926@1443057382670/Affymetrix-GeneChip-oligonucleotide-microarray-Top-Photolithography-UV-light-is.png"/>
          <p:cNvPicPr>
            <a:picLocks noChangeAspect="1" noChangeArrowheads="1"/>
          </p:cNvPicPr>
          <p:nvPr/>
        </p:nvPicPr>
        <p:blipFill>
          <a:blip r:embed="rId3" cstate="print"/>
          <a:srcRect/>
          <a:stretch>
            <a:fillRect/>
          </a:stretch>
        </p:blipFill>
        <p:spPr bwMode="auto">
          <a:xfrm>
            <a:off x="4648200" y="1828800"/>
            <a:ext cx="4087994" cy="3486150"/>
          </a:xfrm>
          <a:prstGeom prst="rect">
            <a:avLst/>
          </a:prstGeom>
          <a:noFill/>
        </p:spPr>
      </p:pic>
      <p:sp>
        <p:nvSpPr>
          <p:cNvPr id="11" name="Text Box 4"/>
          <p:cNvSpPr txBox="1">
            <a:spLocks noChangeArrowheads="1"/>
          </p:cNvSpPr>
          <p:nvPr/>
        </p:nvSpPr>
        <p:spPr bwMode="auto">
          <a:xfrm>
            <a:off x="4572000" y="457200"/>
            <a:ext cx="3657600" cy="646331"/>
          </a:xfrm>
          <a:prstGeom prst="rect">
            <a:avLst/>
          </a:prstGeom>
          <a:noFill/>
          <a:ln w="9525">
            <a:noFill/>
            <a:miter lim="800000"/>
            <a:headEnd/>
            <a:tailEnd/>
          </a:ln>
          <a:effectLst/>
        </p:spPr>
        <p:txBody>
          <a:bodyPr wrap="square">
            <a:spAutoFit/>
          </a:bodyPr>
          <a:lstStyle/>
          <a:p>
            <a:r>
              <a:rPr lang="cs-CZ" dirty="0" err="1" smtClean="0"/>
              <a:t>Affymetrix</a:t>
            </a:r>
            <a:r>
              <a:rPr lang="cs-CZ" dirty="0" smtClean="0"/>
              <a:t> – </a:t>
            </a:r>
            <a:r>
              <a:rPr lang="cs-CZ" b="1" dirty="0" err="1" smtClean="0"/>
              <a:t>GeneChip</a:t>
            </a:r>
            <a:r>
              <a:rPr lang="cs-CZ" dirty="0" smtClean="0"/>
              <a:t> technology:</a:t>
            </a:r>
          </a:p>
          <a:p>
            <a:r>
              <a:rPr lang="cs-CZ" dirty="0" smtClean="0"/>
              <a:t>(</a:t>
            </a:r>
            <a:r>
              <a:rPr lang="cs-CZ" dirty="0" err="1" smtClean="0"/>
              <a:t>ThermoFisher</a:t>
            </a:r>
            <a:r>
              <a:rPr lang="cs-CZ" dirty="0" smtClean="0"/>
              <a:t>)</a:t>
            </a:r>
          </a:p>
        </p:txBody>
      </p:sp>
      <p:cxnSp>
        <p:nvCxnSpPr>
          <p:cNvPr id="6" name="Přímá spojovací čára 5"/>
          <p:cNvCxnSpPr/>
          <p:nvPr/>
        </p:nvCxnSpPr>
        <p:spPr>
          <a:xfrm>
            <a:off x="4419600" y="304800"/>
            <a:ext cx="0" cy="6400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81000" y="304800"/>
            <a:ext cx="8458200" cy="1477328"/>
          </a:xfrm>
          <a:prstGeom prst="rect">
            <a:avLst/>
          </a:prstGeom>
          <a:noFill/>
        </p:spPr>
        <p:txBody>
          <a:bodyPr wrap="square" rtlCol="0">
            <a:spAutoFit/>
          </a:bodyPr>
          <a:lstStyle/>
          <a:p>
            <a:r>
              <a:rPr lang="cs-CZ" b="1" i="1" u="sng" dirty="0" smtClean="0"/>
              <a:t>Designy:</a:t>
            </a:r>
          </a:p>
          <a:p>
            <a:pPr>
              <a:buFontTx/>
              <a:buChar char="-"/>
            </a:pPr>
            <a:r>
              <a:rPr lang="cs-CZ" dirty="0" smtClean="0"/>
              <a:t> mikročipy navržené k vyšetřování klinicky významných genů a regionů genomu</a:t>
            </a:r>
          </a:p>
          <a:p>
            <a:r>
              <a:rPr lang="cs-CZ" dirty="0" smtClean="0"/>
              <a:t>pro postnatální a prenatální </a:t>
            </a:r>
            <a:r>
              <a:rPr lang="cs-CZ" dirty="0"/>
              <a:t>genetiku (tzv. oblasti ISCA</a:t>
            </a:r>
            <a:r>
              <a:rPr lang="cs-CZ" dirty="0" smtClean="0"/>
              <a:t>), dále pro preimplantační genetiku, onkogenetiku, kardiogenetiku, neurogenetiku ad. („c</a:t>
            </a:r>
            <a:r>
              <a:rPr lang="cs-CZ" i="1" dirty="0" smtClean="0"/>
              <a:t>ustom</a:t>
            </a:r>
            <a:r>
              <a:rPr lang="cs-CZ" dirty="0" smtClean="0"/>
              <a:t>“ čipy)</a:t>
            </a:r>
            <a:endParaRPr lang="cs-CZ" b="1" i="1" u="sng" dirty="0" smtClean="0"/>
          </a:p>
          <a:p>
            <a:endParaRPr lang="cs-CZ" dirty="0"/>
          </a:p>
        </p:txBody>
      </p:sp>
      <p:sp>
        <p:nvSpPr>
          <p:cNvPr id="6" name="Obdélník 5"/>
          <p:cNvSpPr/>
          <p:nvPr/>
        </p:nvSpPr>
        <p:spPr>
          <a:xfrm>
            <a:off x="381000" y="1600200"/>
            <a:ext cx="8077200" cy="646331"/>
          </a:xfrm>
          <a:prstGeom prst="rect">
            <a:avLst/>
          </a:prstGeom>
          <a:solidFill>
            <a:schemeClr val="bg1">
              <a:lumMod val="85000"/>
            </a:schemeClr>
          </a:solidFill>
          <a:ln>
            <a:solidFill>
              <a:schemeClr val="tx1"/>
            </a:solidFill>
          </a:ln>
        </p:spPr>
        <p:txBody>
          <a:bodyPr wrap="square">
            <a:spAutoFit/>
          </a:bodyPr>
          <a:lstStyle/>
          <a:p>
            <a:pPr algn="ctr"/>
            <a:r>
              <a:rPr lang="cs-CZ" dirty="0" smtClean="0"/>
              <a:t>Nutnost sjednotit </a:t>
            </a:r>
            <a:r>
              <a:rPr lang="cs-CZ" dirty="0" err="1" smtClean="0"/>
              <a:t>aCGH</a:t>
            </a:r>
            <a:r>
              <a:rPr lang="cs-CZ" dirty="0" smtClean="0"/>
              <a:t> design, protokol a interpretaci výsledku vedla ke vzniku </a:t>
            </a:r>
            <a:r>
              <a:rPr lang="en-US" b="1" dirty="0" smtClean="0"/>
              <a:t>ISCA</a:t>
            </a:r>
            <a:r>
              <a:rPr lang="en-US" dirty="0" smtClean="0"/>
              <a:t>:</a:t>
            </a:r>
            <a:r>
              <a:rPr lang="cs-CZ" dirty="0" smtClean="0"/>
              <a:t> „</a:t>
            </a:r>
            <a:r>
              <a:rPr lang="en-US" b="1" i="1" u="sng" dirty="0" smtClean="0"/>
              <a:t>I</a:t>
            </a:r>
            <a:r>
              <a:rPr lang="en-US" i="1" dirty="0" smtClean="0"/>
              <a:t>nternational </a:t>
            </a:r>
            <a:r>
              <a:rPr lang="en-US" b="1" i="1" u="sng" dirty="0" smtClean="0"/>
              <a:t>S</a:t>
            </a:r>
            <a:r>
              <a:rPr lang="en-US" i="1" dirty="0" smtClean="0"/>
              <a:t>tandard </a:t>
            </a:r>
            <a:r>
              <a:rPr lang="en-US" b="1" i="1" u="sng" dirty="0" err="1" smtClean="0"/>
              <a:t>C</a:t>
            </a:r>
            <a:r>
              <a:rPr lang="en-US" i="1" dirty="0" err="1" smtClean="0"/>
              <a:t>ytogenomic</a:t>
            </a:r>
            <a:r>
              <a:rPr lang="en-US" b="1" i="1" u="sng" dirty="0" smtClean="0"/>
              <a:t> A</a:t>
            </a:r>
            <a:r>
              <a:rPr lang="en-US" i="1" dirty="0" smtClean="0"/>
              <a:t>rray Consortium and Public Database </a:t>
            </a:r>
            <a:r>
              <a:rPr lang="cs-CZ" i="1" dirty="0" smtClean="0"/>
              <a:t>„</a:t>
            </a:r>
            <a:endParaRPr lang="cs-CZ" i="1" dirty="0"/>
          </a:p>
        </p:txBody>
      </p:sp>
      <p:pic>
        <p:nvPicPr>
          <p:cNvPr id="32769" name="Picture 1"/>
          <p:cNvPicPr>
            <a:picLocks noChangeAspect="1" noChangeArrowheads="1"/>
          </p:cNvPicPr>
          <p:nvPr/>
        </p:nvPicPr>
        <p:blipFill>
          <a:blip r:embed="rId2" cstate="print"/>
          <a:srcRect/>
          <a:stretch>
            <a:fillRect/>
          </a:stretch>
        </p:blipFill>
        <p:spPr bwMode="auto">
          <a:xfrm>
            <a:off x="990600" y="2362200"/>
            <a:ext cx="3057473" cy="1905000"/>
          </a:xfrm>
          <a:prstGeom prst="rect">
            <a:avLst/>
          </a:prstGeom>
          <a:noFill/>
          <a:ln w="9525">
            <a:noFill/>
            <a:miter lim="800000"/>
            <a:headEnd/>
            <a:tailEnd/>
          </a:ln>
        </p:spPr>
      </p:pic>
      <p:sp>
        <p:nvSpPr>
          <p:cNvPr id="8" name="Obdélník 7"/>
          <p:cNvSpPr/>
          <p:nvPr/>
        </p:nvSpPr>
        <p:spPr>
          <a:xfrm>
            <a:off x="1371600" y="4267200"/>
            <a:ext cx="2398413" cy="246221"/>
          </a:xfrm>
          <a:prstGeom prst="rect">
            <a:avLst/>
          </a:prstGeom>
        </p:spPr>
        <p:txBody>
          <a:bodyPr wrap="none">
            <a:spAutoFit/>
          </a:bodyPr>
          <a:lstStyle/>
          <a:p>
            <a:r>
              <a:rPr lang="cs-CZ" sz="1000" dirty="0" smtClean="0"/>
              <a:t>(</a:t>
            </a:r>
            <a:r>
              <a:rPr lang="cs-CZ" sz="1000" i="1" dirty="0" smtClean="0"/>
              <a:t>zdroj</a:t>
            </a:r>
            <a:r>
              <a:rPr lang="cs-CZ" sz="1000" dirty="0" smtClean="0"/>
              <a:t>: Miller </a:t>
            </a:r>
            <a:r>
              <a:rPr lang="cs-CZ" sz="1000" dirty="0" err="1" smtClean="0"/>
              <a:t>et</a:t>
            </a:r>
            <a:r>
              <a:rPr lang="cs-CZ" sz="1000" dirty="0" smtClean="0"/>
              <a:t> </a:t>
            </a:r>
            <a:r>
              <a:rPr lang="cs-CZ" sz="1000" dirty="0" err="1" smtClean="0"/>
              <a:t>al</a:t>
            </a:r>
            <a:r>
              <a:rPr lang="cs-CZ" sz="1000" dirty="0" smtClean="0"/>
              <a:t>, </a:t>
            </a:r>
            <a:r>
              <a:rPr lang="cs-CZ" sz="1000" dirty="0" err="1" smtClean="0"/>
              <a:t>Am</a:t>
            </a:r>
            <a:r>
              <a:rPr lang="cs-CZ" sz="1000" dirty="0" smtClean="0"/>
              <a:t> J Hum </a:t>
            </a:r>
            <a:r>
              <a:rPr lang="cs-CZ" sz="1000" dirty="0" err="1" smtClean="0"/>
              <a:t>Genet</a:t>
            </a:r>
            <a:r>
              <a:rPr lang="cs-CZ" sz="1000" dirty="0" smtClean="0"/>
              <a:t>, 2010)</a:t>
            </a:r>
            <a:endParaRPr lang="cs-CZ" sz="1000" dirty="0"/>
          </a:p>
        </p:txBody>
      </p:sp>
      <p:pic>
        <p:nvPicPr>
          <p:cNvPr id="12290" name="Picture 2"/>
          <p:cNvPicPr>
            <a:picLocks noChangeAspect="1" noChangeArrowheads="1"/>
          </p:cNvPicPr>
          <p:nvPr/>
        </p:nvPicPr>
        <p:blipFill>
          <a:blip r:embed="rId3" cstate="print"/>
          <a:srcRect/>
          <a:stretch>
            <a:fillRect/>
          </a:stretch>
        </p:blipFill>
        <p:spPr bwMode="auto">
          <a:xfrm>
            <a:off x="685800" y="4572000"/>
            <a:ext cx="7539037" cy="2171700"/>
          </a:xfrm>
          <a:prstGeom prst="rect">
            <a:avLst/>
          </a:prstGeom>
          <a:noFill/>
          <a:ln w="9525">
            <a:solidFill>
              <a:schemeClr val="tx1"/>
            </a:solidFill>
            <a:miter lim="800000"/>
            <a:headEnd/>
            <a:tailEnd/>
          </a:ln>
        </p:spPr>
      </p:pic>
      <p:pic>
        <p:nvPicPr>
          <p:cNvPr id="5" name="Picture 3"/>
          <p:cNvPicPr>
            <a:picLocks noGrp="1" noChangeAspect="1" noChangeArrowheads="1"/>
          </p:cNvPicPr>
          <p:nvPr>
            <p:ph idx="1"/>
          </p:nvPr>
        </p:nvPicPr>
        <p:blipFill>
          <a:blip r:embed="rId4" cstate="print"/>
          <a:srcRect/>
          <a:stretch>
            <a:fillRect/>
          </a:stretch>
        </p:blipFill>
        <p:spPr>
          <a:xfrm>
            <a:off x="4419600" y="2438400"/>
            <a:ext cx="4038600" cy="2458237"/>
          </a:xfrm>
          <a:ln>
            <a:solidFill>
              <a:schemeClr val="tx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381000" y="228600"/>
            <a:ext cx="4800600" cy="5078313"/>
          </a:xfrm>
          <a:prstGeom prst="rect">
            <a:avLst/>
          </a:prstGeom>
          <a:noFill/>
        </p:spPr>
        <p:txBody>
          <a:bodyPr wrap="square" rtlCol="0">
            <a:spAutoFit/>
          </a:bodyPr>
          <a:lstStyle/>
          <a:p>
            <a:r>
              <a:rPr lang="cs-CZ" b="1" i="1" u="sng" dirty="0" smtClean="0"/>
              <a:t>Referenční DNA:</a:t>
            </a:r>
          </a:p>
          <a:p>
            <a:endParaRPr lang="cs-CZ" sz="1500" b="1" i="1" u="sng" dirty="0" smtClean="0"/>
          </a:p>
          <a:p>
            <a:pPr>
              <a:buFontTx/>
              <a:buChar char="-"/>
            </a:pPr>
            <a:r>
              <a:rPr lang="cs-CZ" dirty="0" smtClean="0"/>
              <a:t> komerčně dodávané </a:t>
            </a:r>
            <a:r>
              <a:rPr lang="cs-CZ" sz="1500" dirty="0" smtClean="0"/>
              <a:t>(</a:t>
            </a:r>
            <a:r>
              <a:rPr lang="cs-CZ" sz="1500" dirty="0" err="1" smtClean="0"/>
              <a:t>Agilent</a:t>
            </a:r>
            <a:r>
              <a:rPr lang="cs-CZ" sz="1500" dirty="0" smtClean="0"/>
              <a:t>, OGT, </a:t>
            </a:r>
            <a:r>
              <a:rPr lang="cs-CZ" sz="1500" dirty="0" err="1" smtClean="0"/>
              <a:t>Kreatech</a:t>
            </a:r>
            <a:r>
              <a:rPr lang="cs-CZ" sz="1500" dirty="0" smtClean="0"/>
              <a:t>)</a:t>
            </a:r>
          </a:p>
          <a:p>
            <a:endParaRPr lang="cs-CZ" dirty="0" smtClean="0"/>
          </a:p>
          <a:p>
            <a:endParaRPr lang="cs-CZ" dirty="0" smtClean="0"/>
          </a:p>
          <a:p>
            <a:r>
              <a:rPr lang="cs-CZ" dirty="0" smtClean="0"/>
              <a:t> </a:t>
            </a:r>
          </a:p>
          <a:p>
            <a:pPr>
              <a:buFontTx/>
              <a:buChar char="-"/>
            </a:pPr>
            <a:endParaRPr lang="cs-CZ" dirty="0" smtClean="0"/>
          </a:p>
          <a:p>
            <a:pPr>
              <a:buFontTx/>
              <a:buChar char="-"/>
            </a:pPr>
            <a:endParaRPr lang="cs-CZ" dirty="0" smtClean="0"/>
          </a:p>
          <a:p>
            <a:pPr>
              <a:buFontTx/>
              <a:buChar char="-"/>
            </a:pPr>
            <a:endParaRPr lang="cs-CZ" dirty="0" smtClean="0"/>
          </a:p>
          <a:p>
            <a:pPr>
              <a:buFontTx/>
              <a:buChar char="-"/>
            </a:pPr>
            <a:endParaRPr lang="cs-CZ" dirty="0" smtClean="0"/>
          </a:p>
          <a:p>
            <a:pPr>
              <a:buFontTx/>
              <a:buChar char="-"/>
            </a:pPr>
            <a:endParaRPr lang="cs-CZ" sz="1000" dirty="0" smtClean="0"/>
          </a:p>
          <a:p>
            <a:pPr>
              <a:buFontTx/>
              <a:buChar char="-"/>
            </a:pPr>
            <a:r>
              <a:rPr lang="cs-CZ" dirty="0" smtClean="0"/>
              <a:t> normální jedinec</a:t>
            </a:r>
          </a:p>
          <a:p>
            <a:pPr lvl="1">
              <a:buFontTx/>
              <a:buChar char="-"/>
            </a:pPr>
            <a:r>
              <a:rPr lang="cs-CZ" dirty="0" smtClean="0"/>
              <a:t> </a:t>
            </a:r>
            <a:r>
              <a:rPr lang="cs-CZ" i="1" dirty="0" smtClean="0"/>
              <a:t>kdo je normální?</a:t>
            </a:r>
          </a:p>
          <a:p>
            <a:pPr lvl="1">
              <a:buFontTx/>
              <a:buChar char="-"/>
            </a:pPr>
            <a:endParaRPr lang="cs-CZ" i="1" dirty="0" smtClean="0"/>
          </a:p>
          <a:p>
            <a:pPr>
              <a:buFontTx/>
              <a:buChar char="-"/>
            </a:pPr>
            <a:r>
              <a:rPr lang="cs-CZ" dirty="0" smtClean="0"/>
              <a:t> směs (pool) více jedinců</a:t>
            </a:r>
          </a:p>
          <a:p>
            <a:pPr lvl="1">
              <a:buFontTx/>
              <a:buChar char="-"/>
            </a:pPr>
            <a:r>
              <a:rPr lang="cs-CZ" dirty="0" smtClean="0"/>
              <a:t> </a:t>
            </a:r>
            <a:r>
              <a:rPr lang="cs-CZ" i="1" dirty="0" smtClean="0"/>
              <a:t>kolika? jakých? jaké množství?</a:t>
            </a:r>
          </a:p>
          <a:p>
            <a:r>
              <a:rPr lang="cs-CZ" dirty="0" smtClean="0"/>
              <a:t> </a:t>
            </a:r>
          </a:p>
          <a:p>
            <a:pPr>
              <a:buFontTx/>
              <a:buChar char="-"/>
            </a:pPr>
            <a:r>
              <a:rPr lang="cs-CZ" dirty="0" smtClean="0"/>
              <a:t> jiný pacient - </a:t>
            </a:r>
            <a:r>
              <a:rPr lang="cs-CZ" b="1" i="1" dirty="0" smtClean="0"/>
              <a:t>trojbodové kruhové uspořádání</a:t>
            </a:r>
            <a:endParaRPr lang="cs-CZ" b="1" i="1" dirty="0"/>
          </a:p>
        </p:txBody>
      </p:sp>
      <p:pic>
        <p:nvPicPr>
          <p:cNvPr id="6" name="Picture 2" descr="princip array"/>
          <p:cNvPicPr>
            <a:picLocks noGrp="1" noChangeAspect="1" noChangeArrowheads="1"/>
          </p:cNvPicPr>
          <p:nvPr>
            <p:ph idx="1"/>
          </p:nvPr>
        </p:nvPicPr>
        <p:blipFill>
          <a:blip r:embed="rId2" cstate="print">
            <a:lum contrast="2000"/>
          </a:blip>
          <a:srcRect/>
          <a:stretch>
            <a:fillRect/>
          </a:stretch>
        </p:blipFill>
        <p:spPr>
          <a:xfrm>
            <a:off x="4983321" y="3505200"/>
            <a:ext cx="4160680" cy="2641600"/>
          </a:xfrm>
          <a:noFill/>
          <a:ln/>
        </p:spPr>
      </p:pic>
      <p:grpSp>
        <p:nvGrpSpPr>
          <p:cNvPr id="8" name="Group 4"/>
          <p:cNvGrpSpPr>
            <a:grpSpLocks/>
          </p:cNvGrpSpPr>
          <p:nvPr/>
        </p:nvGrpSpPr>
        <p:grpSpPr bwMode="auto">
          <a:xfrm>
            <a:off x="1524000" y="5181600"/>
            <a:ext cx="2351087" cy="1344612"/>
            <a:chOff x="3593" y="2357"/>
            <a:chExt cx="1481" cy="847"/>
          </a:xfrm>
        </p:grpSpPr>
        <p:sp>
          <p:nvSpPr>
            <p:cNvPr id="9" name="Text Box 5"/>
            <p:cNvSpPr txBox="1">
              <a:spLocks noChangeArrowheads="1"/>
            </p:cNvSpPr>
            <p:nvPr/>
          </p:nvSpPr>
          <p:spPr bwMode="auto">
            <a:xfrm>
              <a:off x="3993" y="2357"/>
              <a:ext cx="553" cy="173"/>
            </a:xfrm>
            <a:prstGeom prst="rect">
              <a:avLst/>
            </a:prstGeom>
            <a:noFill/>
            <a:ln w="9525" algn="ctr">
              <a:noFill/>
              <a:miter lim="800000"/>
              <a:headEnd/>
              <a:tailEnd/>
            </a:ln>
            <a:effectLst/>
          </p:spPr>
          <p:txBody>
            <a:bodyPr wrap="none">
              <a:spAutoFit/>
            </a:bodyPr>
            <a:lstStyle/>
            <a:p>
              <a:pPr algn="r"/>
              <a:r>
                <a:rPr lang="cs-CZ" sz="1200" b="1" dirty="0"/>
                <a:t>Pacient A</a:t>
              </a:r>
            </a:p>
          </p:txBody>
        </p:sp>
        <p:sp>
          <p:nvSpPr>
            <p:cNvPr id="10" name="Text Box 6"/>
            <p:cNvSpPr txBox="1">
              <a:spLocks noChangeArrowheads="1"/>
            </p:cNvSpPr>
            <p:nvPr/>
          </p:nvSpPr>
          <p:spPr bwMode="auto">
            <a:xfrm>
              <a:off x="4521" y="2965"/>
              <a:ext cx="553" cy="173"/>
            </a:xfrm>
            <a:prstGeom prst="rect">
              <a:avLst/>
            </a:prstGeom>
            <a:noFill/>
            <a:ln w="9525" algn="ctr">
              <a:noFill/>
              <a:miter lim="800000"/>
              <a:headEnd/>
              <a:tailEnd/>
            </a:ln>
            <a:effectLst/>
          </p:spPr>
          <p:txBody>
            <a:bodyPr wrap="none">
              <a:spAutoFit/>
            </a:bodyPr>
            <a:lstStyle/>
            <a:p>
              <a:pPr algn="r"/>
              <a:r>
                <a:rPr lang="cs-CZ" sz="1200" b="1" dirty="0"/>
                <a:t>Pacient B</a:t>
              </a:r>
            </a:p>
          </p:txBody>
        </p:sp>
        <p:sp>
          <p:nvSpPr>
            <p:cNvPr id="11" name="Text Box 7"/>
            <p:cNvSpPr txBox="1">
              <a:spLocks noChangeArrowheads="1"/>
            </p:cNvSpPr>
            <p:nvPr/>
          </p:nvSpPr>
          <p:spPr bwMode="auto">
            <a:xfrm>
              <a:off x="3593" y="2997"/>
              <a:ext cx="553" cy="173"/>
            </a:xfrm>
            <a:prstGeom prst="rect">
              <a:avLst/>
            </a:prstGeom>
            <a:noFill/>
            <a:ln w="9525" algn="ctr">
              <a:noFill/>
              <a:miter lim="800000"/>
              <a:headEnd/>
              <a:tailEnd/>
            </a:ln>
            <a:effectLst/>
          </p:spPr>
          <p:txBody>
            <a:bodyPr wrap="none">
              <a:spAutoFit/>
            </a:bodyPr>
            <a:lstStyle/>
            <a:p>
              <a:pPr algn="r"/>
              <a:r>
                <a:rPr lang="cs-CZ" sz="1200" b="1"/>
                <a:t>Pacient C</a:t>
              </a:r>
            </a:p>
          </p:txBody>
        </p:sp>
        <p:sp>
          <p:nvSpPr>
            <p:cNvPr id="12" name="AutoShape 8"/>
            <p:cNvSpPr>
              <a:spLocks noChangeArrowheads="1"/>
            </p:cNvSpPr>
            <p:nvPr/>
          </p:nvSpPr>
          <p:spPr bwMode="auto">
            <a:xfrm rot="3181264">
              <a:off x="4418" y="2665"/>
              <a:ext cx="304" cy="107"/>
            </a:xfrm>
            <a:prstGeom prst="rightArrow">
              <a:avLst>
                <a:gd name="adj1" fmla="val 50000"/>
                <a:gd name="adj2" fmla="val 71028"/>
              </a:avLst>
            </a:prstGeom>
            <a:solidFill>
              <a:srgbClr val="800000"/>
            </a:solidFill>
            <a:ln w="9525" algn="ctr">
              <a:noFill/>
              <a:miter lim="800000"/>
              <a:headEnd/>
              <a:tailEnd/>
            </a:ln>
            <a:effectLst/>
          </p:spPr>
          <p:txBody>
            <a:bodyPr wrap="none" anchor="ctr"/>
            <a:lstStyle/>
            <a:p>
              <a:endParaRPr lang="cs-CZ"/>
            </a:p>
          </p:txBody>
        </p:sp>
        <p:sp>
          <p:nvSpPr>
            <p:cNvPr id="13" name="AutoShape 9"/>
            <p:cNvSpPr>
              <a:spLocks noChangeArrowheads="1"/>
            </p:cNvSpPr>
            <p:nvPr/>
          </p:nvSpPr>
          <p:spPr bwMode="auto">
            <a:xfrm rot="13916409">
              <a:off x="4314" y="2716"/>
              <a:ext cx="304" cy="107"/>
            </a:xfrm>
            <a:prstGeom prst="rightArrow">
              <a:avLst>
                <a:gd name="adj1" fmla="val 50000"/>
                <a:gd name="adj2" fmla="val 71028"/>
              </a:avLst>
            </a:prstGeom>
            <a:solidFill>
              <a:srgbClr val="008000"/>
            </a:solidFill>
            <a:ln w="9525" algn="ctr">
              <a:noFill/>
              <a:miter lim="800000"/>
              <a:headEnd/>
              <a:tailEnd/>
            </a:ln>
            <a:effectLst/>
          </p:spPr>
          <p:txBody>
            <a:bodyPr wrap="none" anchor="ctr"/>
            <a:lstStyle/>
            <a:p>
              <a:endParaRPr lang="cs-CZ"/>
            </a:p>
          </p:txBody>
        </p:sp>
        <p:sp>
          <p:nvSpPr>
            <p:cNvPr id="14" name="AutoShape 10"/>
            <p:cNvSpPr>
              <a:spLocks noChangeArrowheads="1"/>
            </p:cNvSpPr>
            <p:nvPr/>
          </p:nvSpPr>
          <p:spPr bwMode="auto">
            <a:xfrm rot="7115750">
              <a:off x="3926" y="2760"/>
              <a:ext cx="304" cy="107"/>
            </a:xfrm>
            <a:prstGeom prst="rightArrow">
              <a:avLst>
                <a:gd name="adj1" fmla="val 50000"/>
                <a:gd name="adj2" fmla="val 71028"/>
              </a:avLst>
            </a:prstGeom>
            <a:solidFill>
              <a:srgbClr val="008000"/>
            </a:solidFill>
            <a:ln w="9525" algn="ctr">
              <a:noFill/>
              <a:miter lim="800000"/>
              <a:headEnd/>
              <a:tailEnd/>
            </a:ln>
            <a:effectLst/>
          </p:spPr>
          <p:txBody>
            <a:bodyPr wrap="none" anchor="ctr"/>
            <a:lstStyle/>
            <a:p>
              <a:endParaRPr lang="cs-CZ"/>
            </a:p>
          </p:txBody>
        </p:sp>
        <p:sp>
          <p:nvSpPr>
            <p:cNvPr id="15" name="AutoShape 11"/>
            <p:cNvSpPr>
              <a:spLocks noChangeArrowheads="1"/>
            </p:cNvSpPr>
            <p:nvPr/>
          </p:nvSpPr>
          <p:spPr bwMode="auto">
            <a:xfrm rot="17850894">
              <a:off x="3837" y="2687"/>
              <a:ext cx="304" cy="107"/>
            </a:xfrm>
            <a:prstGeom prst="rightArrow">
              <a:avLst>
                <a:gd name="adj1" fmla="val 50000"/>
                <a:gd name="adj2" fmla="val 71028"/>
              </a:avLst>
            </a:prstGeom>
            <a:solidFill>
              <a:srgbClr val="800000"/>
            </a:solidFill>
            <a:ln w="9525" algn="ctr">
              <a:noFill/>
              <a:miter lim="800000"/>
              <a:headEnd/>
              <a:tailEnd/>
            </a:ln>
            <a:effectLst/>
          </p:spPr>
          <p:txBody>
            <a:bodyPr wrap="none" anchor="ctr"/>
            <a:lstStyle/>
            <a:p>
              <a:endParaRPr lang="cs-CZ"/>
            </a:p>
          </p:txBody>
        </p:sp>
        <p:sp>
          <p:nvSpPr>
            <p:cNvPr id="16" name="AutoShape 12"/>
            <p:cNvSpPr>
              <a:spLocks noChangeArrowheads="1"/>
            </p:cNvSpPr>
            <p:nvPr/>
          </p:nvSpPr>
          <p:spPr bwMode="auto">
            <a:xfrm rot="-35086">
              <a:off x="4181" y="2983"/>
              <a:ext cx="304" cy="107"/>
            </a:xfrm>
            <a:prstGeom prst="rightArrow">
              <a:avLst>
                <a:gd name="adj1" fmla="val 50000"/>
                <a:gd name="adj2" fmla="val 71028"/>
              </a:avLst>
            </a:prstGeom>
            <a:solidFill>
              <a:srgbClr val="008000"/>
            </a:solidFill>
            <a:ln w="9525" algn="ctr">
              <a:noFill/>
              <a:miter lim="800000"/>
              <a:headEnd/>
              <a:tailEnd/>
            </a:ln>
            <a:effectLst/>
          </p:spPr>
          <p:txBody>
            <a:bodyPr wrap="none" anchor="ctr"/>
            <a:lstStyle/>
            <a:p>
              <a:endParaRPr lang="cs-CZ"/>
            </a:p>
          </p:txBody>
        </p:sp>
        <p:sp>
          <p:nvSpPr>
            <p:cNvPr id="17" name="AutoShape 13"/>
            <p:cNvSpPr>
              <a:spLocks noChangeArrowheads="1"/>
            </p:cNvSpPr>
            <p:nvPr/>
          </p:nvSpPr>
          <p:spPr bwMode="auto">
            <a:xfrm rot="10700059">
              <a:off x="4161" y="3097"/>
              <a:ext cx="304" cy="107"/>
            </a:xfrm>
            <a:prstGeom prst="rightArrow">
              <a:avLst>
                <a:gd name="adj1" fmla="val 50000"/>
                <a:gd name="adj2" fmla="val 71028"/>
              </a:avLst>
            </a:prstGeom>
            <a:solidFill>
              <a:srgbClr val="800000"/>
            </a:solidFill>
            <a:ln w="9525" algn="ctr">
              <a:noFill/>
              <a:miter lim="800000"/>
              <a:headEnd/>
              <a:tailEnd/>
            </a:ln>
            <a:effectLst/>
          </p:spPr>
          <p:txBody>
            <a:bodyPr wrap="none" anchor="ctr"/>
            <a:lstStyle/>
            <a:p>
              <a:endParaRPr lang="cs-CZ"/>
            </a:p>
          </p:txBody>
        </p:sp>
      </p:grpSp>
      <p:pic>
        <p:nvPicPr>
          <p:cNvPr id="1026" name="Picture 2"/>
          <p:cNvPicPr>
            <a:picLocks noChangeAspect="1" noChangeArrowheads="1"/>
          </p:cNvPicPr>
          <p:nvPr/>
        </p:nvPicPr>
        <p:blipFill>
          <a:blip r:embed="rId3" cstate="print"/>
          <a:srcRect/>
          <a:stretch>
            <a:fillRect/>
          </a:stretch>
        </p:blipFill>
        <p:spPr bwMode="auto">
          <a:xfrm>
            <a:off x="762000" y="1219200"/>
            <a:ext cx="3793171" cy="1694170"/>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876800" y="762000"/>
            <a:ext cx="4038600" cy="2213167"/>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228600"/>
            <a:ext cx="8229600" cy="381000"/>
          </a:xfrm>
        </p:spPr>
        <p:txBody>
          <a:bodyPr>
            <a:normAutofit fontScale="90000"/>
          </a:bodyPr>
          <a:lstStyle/>
          <a:p>
            <a:r>
              <a:rPr lang="cs-CZ" sz="2000" b="1" u="sng" dirty="0" smtClean="0"/>
              <a:t>Indikace k vyšetření metodou array CGH</a:t>
            </a:r>
            <a:endParaRPr lang="cs-CZ" sz="2000" b="1" u="sng" dirty="0"/>
          </a:p>
        </p:txBody>
      </p:sp>
      <p:sp>
        <p:nvSpPr>
          <p:cNvPr id="4" name="Zástupný symbol pro obsah 3"/>
          <p:cNvSpPr>
            <a:spLocks noGrp="1"/>
          </p:cNvSpPr>
          <p:nvPr>
            <p:ph idx="1"/>
          </p:nvPr>
        </p:nvSpPr>
        <p:spPr>
          <a:xfrm>
            <a:off x="457200" y="838200"/>
            <a:ext cx="8229600" cy="5943600"/>
          </a:xfrm>
        </p:spPr>
        <p:txBody>
          <a:bodyPr>
            <a:normAutofit fontScale="92500" lnSpcReduction="20000"/>
          </a:bodyPr>
          <a:lstStyle/>
          <a:p>
            <a:r>
              <a:rPr lang="cs-CZ" sz="1800" b="1" i="1" u="sng" dirty="0" smtClean="0"/>
              <a:t>Postnatální:</a:t>
            </a:r>
          </a:p>
          <a:p>
            <a:pPr lvl="1">
              <a:buNone/>
            </a:pPr>
            <a:r>
              <a:rPr lang="cs-CZ" sz="1800" i="1" dirty="0" smtClean="0"/>
              <a:t>materiál – venózní krev, bukální stěr, biopsie kůže ad. (tkáň plodu)</a:t>
            </a:r>
          </a:p>
          <a:p>
            <a:pPr lvl="1"/>
            <a:endParaRPr lang="cs-CZ" sz="1100" i="1" dirty="0" smtClean="0"/>
          </a:p>
          <a:p>
            <a:pPr lvl="1"/>
            <a:r>
              <a:rPr lang="cs-CZ" sz="1800" dirty="0" smtClean="0"/>
              <a:t>pacienti bez kauzálního nálezu splňující indikační kritéria: </a:t>
            </a:r>
          </a:p>
          <a:p>
            <a:pPr lvl="2">
              <a:lnSpc>
                <a:spcPct val="80000"/>
              </a:lnSpc>
              <a:buFontTx/>
              <a:buChar char="•"/>
            </a:pPr>
            <a:r>
              <a:rPr lang="cs-CZ" sz="1800" dirty="0" smtClean="0"/>
              <a:t>opoždění psychomotorického vývoje, intelektuální nedostatečnost, poruchy autistického spektra, ADHD, poruchy řeči a učení…</a:t>
            </a:r>
          </a:p>
          <a:p>
            <a:pPr lvl="2">
              <a:lnSpc>
                <a:spcPct val="80000"/>
              </a:lnSpc>
              <a:buFontTx/>
              <a:buChar char="•"/>
            </a:pPr>
            <a:r>
              <a:rPr lang="cs-CZ" sz="1800" dirty="0" smtClean="0"/>
              <a:t>abnormality CNS (ageneze </a:t>
            </a:r>
            <a:r>
              <a:rPr lang="cs-CZ" sz="1800" i="1" dirty="0" smtClean="0"/>
              <a:t>corpus </a:t>
            </a:r>
            <a:r>
              <a:rPr lang="cs-CZ" sz="1800" i="1" dirty="0" err="1" smtClean="0"/>
              <a:t>callosum</a:t>
            </a:r>
            <a:r>
              <a:rPr lang="cs-CZ" sz="1800" i="1" dirty="0" smtClean="0"/>
              <a:t>, </a:t>
            </a:r>
            <a:r>
              <a:rPr lang="cs-CZ" sz="1800" dirty="0" err="1" smtClean="0"/>
              <a:t>sy</a:t>
            </a:r>
            <a:r>
              <a:rPr lang="cs-CZ" sz="1800" i="1" dirty="0" smtClean="0"/>
              <a:t> </a:t>
            </a:r>
            <a:r>
              <a:rPr lang="cs-CZ" sz="1800" dirty="0" smtClean="0"/>
              <a:t>Dandy-</a:t>
            </a:r>
            <a:r>
              <a:rPr lang="cs-CZ" sz="1800" dirty="0" err="1" smtClean="0"/>
              <a:t>Walker</a:t>
            </a:r>
            <a:r>
              <a:rPr lang="cs-CZ" sz="1800" dirty="0" smtClean="0"/>
              <a:t>), záchvaty, hypotonie, hypertonie…</a:t>
            </a:r>
          </a:p>
          <a:p>
            <a:pPr lvl="2">
              <a:lnSpc>
                <a:spcPct val="80000"/>
              </a:lnSpc>
              <a:buFontTx/>
              <a:buChar char="•"/>
            </a:pPr>
            <a:r>
              <a:rPr lang="cs-CZ" sz="1800" dirty="0" smtClean="0"/>
              <a:t>VVV (např. srdce, gastrointestinálního/urogenitálního traktu, končetin a další)</a:t>
            </a:r>
          </a:p>
          <a:p>
            <a:pPr lvl="2">
              <a:lnSpc>
                <a:spcPct val="80000"/>
              </a:lnSpc>
              <a:buFontTx/>
              <a:buChar char="•"/>
            </a:pPr>
            <a:r>
              <a:rPr lang="cs-CZ" sz="1800" dirty="0" smtClean="0"/>
              <a:t>makrocefalie/mikrocefalie, </a:t>
            </a:r>
            <a:r>
              <a:rPr lang="cs-CZ" sz="1800" dirty="0" err="1" smtClean="0"/>
              <a:t>faciální</a:t>
            </a:r>
            <a:r>
              <a:rPr lang="cs-CZ" sz="1800" dirty="0" smtClean="0"/>
              <a:t> stigmatizace, </a:t>
            </a:r>
            <a:r>
              <a:rPr lang="cs-CZ" sz="1800" dirty="0" err="1" smtClean="0"/>
              <a:t>dysmorfické</a:t>
            </a:r>
            <a:r>
              <a:rPr lang="cs-CZ" sz="1800" dirty="0" smtClean="0"/>
              <a:t> rysy…</a:t>
            </a:r>
          </a:p>
          <a:p>
            <a:pPr lvl="2">
              <a:lnSpc>
                <a:spcPct val="80000"/>
              </a:lnSpc>
              <a:buFontTx/>
              <a:buChar char="•"/>
            </a:pPr>
            <a:r>
              <a:rPr lang="cs-CZ" sz="1800" dirty="0" smtClean="0"/>
              <a:t>prenatální/postnatální porucha růstu, neprospívání…</a:t>
            </a:r>
          </a:p>
          <a:p>
            <a:pPr lvl="1"/>
            <a:r>
              <a:rPr lang="cs-CZ" sz="1800" dirty="0" smtClean="0"/>
              <a:t>ke zpřesnění nebalancovaných přestaveb, zejména jejich rozsahu a vyloučení případné další kryptické přestavby</a:t>
            </a:r>
          </a:p>
          <a:p>
            <a:pPr lvl="1"/>
            <a:r>
              <a:rPr lang="cs-CZ" sz="1800" dirty="0" smtClean="0"/>
              <a:t>s nálezem balancované aberace, ale s abnormálním fenotypem (až 40 % je jen zdánlivě balancovaných)</a:t>
            </a:r>
          </a:p>
          <a:p>
            <a:pPr lvl="1"/>
            <a:r>
              <a:rPr lang="cs-CZ" sz="1800" dirty="0" smtClean="0"/>
              <a:t>segregace CNV v rodině</a:t>
            </a:r>
          </a:p>
          <a:p>
            <a:pPr lvl="1"/>
            <a:endParaRPr lang="cs-CZ" sz="1800" dirty="0" smtClean="0"/>
          </a:p>
          <a:p>
            <a:r>
              <a:rPr lang="cs-CZ" sz="1800" b="1" i="1" u="sng" dirty="0" smtClean="0"/>
              <a:t>Prenatální:</a:t>
            </a:r>
          </a:p>
          <a:p>
            <a:pPr lvl="1">
              <a:buNone/>
            </a:pPr>
            <a:r>
              <a:rPr lang="cs-CZ" sz="1800" i="1" dirty="0" smtClean="0"/>
              <a:t>materiál – choriové klky, plodová voda, pupečníková krev</a:t>
            </a:r>
          </a:p>
          <a:p>
            <a:pPr lvl="1"/>
            <a:endParaRPr lang="cs-CZ" sz="1100" dirty="0" smtClean="0"/>
          </a:p>
          <a:p>
            <a:pPr lvl="1"/>
            <a:r>
              <a:rPr lang="cs-CZ" sz="1800" dirty="0" smtClean="0"/>
              <a:t>UZ nález (&gt; NT, </a:t>
            </a:r>
            <a:r>
              <a:rPr lang="cs-CZ" sz="1800" dirty="0" err="1" smtClean="0"/>
              <a:t>oligo</a:t>
            </a:r>
            <a:r>
              <a:rPr lang="cs-CZ" sz="1800" dirty="0" smtClean="0"/>
              <a:t>/</a:t>
            </a:r>
            <a:r>
              <a:rPr lang="cs-CZ" sz="1800" dirty="0" err="1" smtClean="0"/>
              <a:t>polyhydramnion</a:t>
            </a:r>
            <a:r>
              <a:rPr lang="cs-CZ" sz="1800" dirty="0" smtClean="0"/>
              <a:t>, hydrops, VCC, VVV CNS/GIT/končetin ad.)      =&gt; </a:t>
            </a:r>
            <a:r>
              <a:rPr lang="cs-CZ" sz="1800" i="1" dirty="0" smtClean="0"/>
              <a:t>vyšetření není podmíněno normálním </a:t>
            </a:r>
            <a:r>
              <a:rPr lang="cs-CZ" sz="1800" i="1" dirty="0" err="1" smtClean="0"/>
              <a:t>karyotypem</a:t>
            </a:r>
            <a:endParaRPr lang="cs-CZ" sz="1800" i="1" dirty="0" smtClean="0"/>
          </a:p>
          <a:p>
            <a:pPr lvl="1"/>
            <a:r>
              <a:rPr lang="cs-CZ" sz="1800" i="1" dirty="0" smtClean="0"/>
              <a:t>de novo</a:t>
            </a:r>
            <a:r>
              <a:rPr lang="cs-CZ" sz="1800" dirty="0" smtClean="0"/>
              <a:t> </a:t>
            </a:r>
            <a:r>
              <a:rPr lang="cs-CZ" sz="1800" dirty="0" err="1" smtClean="0"/>
              <a:t>marker</a:t>
            </a:r>
            <a:r>
              <a:rPr lang="cs-CZ" sz="1800" dirty="0" smtClean="0"/>
              <a:t> chromozom, </a:t>
            </a:r>
            <a:r>
              <a:rPr lang="cs-CZ" sz="1800" i="1" dirty="0" smtClean="0"/>
              <a:t>de novo</a:t>
            </a:r>
            <a:r>
              <a:rPr lang="cs-CZ" sz="1800" dirty="0" smtClean="0"/>
              <a:t> translokace u plodu</a:t>
            </a:r>
          </a:p>
          <a:p>
            <a:pPr lvl="1"/>
            <a:r>
              <a:rPr lang="cs-CZ" sz="1800" dirty="0" smtClean="0"/>
              <a:t>nejasný nebo neúplný karyotyp (komplexní přestavba, podezření na intersticiální aberaci ad.)</a:t>
            </a:r>
            <a:endParaRPr lang="cs-CZ"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n on Microarray Services"/>
          <p:cNvPicPr>
            <a:picLocks noChangeAspect="1" noChangeArrowheads="1"/>
          </p:cNvPicPr>
          <p:nvPr/>
        </p:nvPicPr>
        <p:blipFill>
          <a:blip r:embed="rId2" cstate="print"/>
          <a:srcRect l="1434" r="59857"/>
          <a:stretch>
            <a:fillRect/>
          </a:stretch>
        </p:blipFill>
        <p:spPr bwMode="auto">
          <a:xfrm>
            <a:off x="304801" y="609600"/>
            <a:ext cx="1905000" cy="2831043"/>
          </a:xfrm>
          <a:prstGeom prst="rect">
            <a:avLst/>
          </a:prstGeom>
          <a:noFill/>
        </p:spPr>
      </p:pic>
      <p:sp>
        <p:nvSpPr>
          <p:cNvPr id="10" name="TextovéPole 9"/>
          <p:cNvSpPr txBox="1"/>
          <p:nvPr/>
        </p:nvSpPr>
        <p:spPr>
          <a:xfrm>
            <a:off x="5181600" y="228600"/>
            <a:ext cx="2620397" cy="1200329"/>
          </a:xfrm>
          <a:prstGeom prst="rect">
            <a:avLst/>
          </a:prstGeom>
          <a:noFill/>
        </p:spPr>
        <p:txBody>
          <a:bodyPr wrap="none" rtlCol="0">
            <a:spAutoFit/>
          </a:bodyPr>
          <a:lstStyle/>
          <a:p>
            <a:r>
              <a:rPr lang="cs-CZ" dirty="0"/>
              <a:t>s</a:t>
            </a:r>
            <a:r>
              <a:rPr lang="cs-CZ" dirty="0" smtClean="0"/>
              <a:t>pecifická restrikce </a:t>
            </a:r>
          </a:p>
          <a:p>
            <a:r>
              <a:rPr lang="cs-CZ" dirty="0" smtClean="0"/>
              <a:t>(</a:t>
            </a:r>
            <a:r>
              <a:rPr lang="cs-CZ" i="1" dirty="0" smtClean="0"/>
              <a:t>Alu I + Rsa I</a:t>
            </a:r>
            <a:r>
              <a:rPr lang="cs-CZ" dirty="0" smtClean="0"/>
              <a:t>) /</a:t>
            </a:r>
          </a:p>
          <a:p>
            <a:r>
              <a:rPr lang="cs-CZ" dirty="0"/>
              <a:t>n</a:t>
            </a:r>
            <a:r>
              <a:rPr lang="cs-CZ" dirty="0" smtClean="0"/>
              <a:t>especifická fragmentace </a:t>
            </a:r>
          </a:p>
          <a:p>
            <a:r>
              <a:rPr lang="cs-CZ" dirty="0" smtClean="0"/>
              <a:t>vysokou teplotou</a:t>
            </a:r>
            <a:endParaRPr lang="cs-CZ" dirty="0"/>
          </a:p>
        </p:txBody>
      </p:sp>
      <p:sp>
        <p:nvSpPr>
          <p:cNvPr id="13" name="TextovéPole 12"/>
          <p:cNvSpPr txBox="1"/>
          <p:nvPr/>
        </p:nvSpPr>
        <p:spPr>
          <a:xfrm>
            <a:off x="457200" y="3733800"/>
            <a:ext cx="1828800" cy="1338828"/>
          </a:xfrm>
          <a:prstGeom prst="rect">
            <a:avLst/>
          </a:prstGeom>
          <a:noFill/>
        </p:spPr>
        <p:txBody>
          <a:bodyPr wrap="square" rtlCol="0">
            <a:spAutoFit/>
          </a:bodyPr>
          <a:lstStyle/>
          <a:p>
            <a:r>
              <a:rPr lang="cs-CZ" i="1" dirty="0" err="1" smtClean="0"/>
              <a:t>pre</a:t>
            </a:r>
            <a:r>
              <a:rPr lang="cs-CZ" dirty="0" smtClean="0"/>
              <a:t>-hybridizace</a:t>
            </a:r>
          </a:p>
          <a:p>
            <a:r>
              <a:rPr lang="cs-CZ" dirty="0" smtClean="0"/>
              <a:t>s </a:t>
            </a:r>
            <a:r>
              <a:rPr lang="cs-CZ" b="1" dirty="0" smtClean="0"/>
              <a:t>COT DNA </a:t>
            </a:r>
          </a:p>
          <a:p>
            <a:r>
              <a:rPr lang="cs-CZ" sz="1500" i="1" dirty="0" smtClean="0"/>
              <a:t>(blokace </a:t>
            </a:r>
            <a:r>
              <a:rPr lang="cs-CZ" sz="1500" i="1" dirty="0" err="1" smtClean="0"/>
              <a:t>repetitivních</a:t>
            </a:r>
            <a:r>
              <a:rPr lang="cs-CZ" sz="1500" i="1" dirty="0" smtClean="0"/>
              <a:t> sekvencí)</a:t>
            </a:r>
            <a:endParaRPr lang="cs-CZ" sz="1500" i="1" dirty="0"/>
          </a:p>
        </p:txBody>
      </p:sp>
      <p:pic>
        <p:nvPicPr>
          <p:cNvPr id="3075" name="Picture 3" descr="C:\Users\stolfa54341\Desktop\Prezentace IPVZ\array CGH\IMG_20201030_145738.jpg"/>
          <p:cNvPicPr>
            <a:picLocks noChangeAspect="1" noChangeArrowheads="1"/>
          </p:cNvPicPr>
          <p:nvPr/>
        </p:nvPicPr>
        <p:blipFill>
          <a:blip r:embed="rId3" cstate="print"/>
          <a:srcRect l="12153" r="48784" b="9722"/>
          <a:stretch>
            <a:fillRect/>
          </a:stretch>
        </p:blipFill>
        <p:spPr bwMode="auto">
          <a:xfrm>
            <a:off x="2522483" y="1731013"/>
            <a:ext cx="876300" cy="1518920"/>
          </a:xfrm>
          <a:prstGeom prst="rect">
            <a:avLst/>
          </a:prstGeom>
          <a:noFill/>
        </p:spPr>
      </p:pic>
      <p:sp>
        <p:nvSpPr>
          <p:cNvPr id="18" name="TextovéPole 17"/>
          <p:cNvSpPr txBox="1"/>
          <p:nvPr/>
        </p:nvSpPr>
        <p:spPr>
          <a:xfrm>
            <a:off x="228600" y="76200"/>
            <a:ext cx="2705997" cy="369332"/>
          </a:xfrm>
          <a:prstGeom prst="rect">
            <a:avLst/>
          </a:prstGeom>
          <a:noFill/>
        </p:spPr>
        <p:txBody>
          <a:bodyPr wrap="none" rtlCol="0">
            <a:spAutoFit/>
          </a:bodyPr>
          <a:lstStyle/>
          <a:p>
            <a:r>
              <a:rPr lang="cs-CZ" b="1" dirty="0" smtClean="0"/>
              <a:t>Postup metody </a:t>
            </a:r>
            <a:r>
              <a:rPr lang="cs-CZ" b="1" dirty="0" err="1" smtClean="0"/>
              <a:t>array</a:t>
            </a:r>
            <a:r>
              <a:rPr lang="cs-CZ" b="1" dirty="0" smtClean="0"/>
              <a:t> CGH:</a:t>
            </a:r>
            <a:endParaRPr lang="cs-CZ" b="1" dirty="0"/>
          </a:p>
        </p:txBody>
      </p:sp>
      <p:sp>
        <p:nvSpPr>
          <p:cNvPr id="20" name="TextovéPole 19"/>
          <p:cNvSpPr txBox="1"/>
          <p:nvPr/>
        </p:nvSpPr>
        <p:spPr>
          <a:xfrm>
            <a:off x="5715000" y="2057400"/>
            <a:ext cx="2971800" cy="1200329"/>
          </a:xfrm>
          <a:prstGeom prst="rect">
            <a:avLst/>
          </a:prstGeom>
          <a:noFill/>
        </p:spPr>
        <p:txBody>
          <a:bodyPr wrap="square" rtlCol="0">
            <a:spAutoFit/>
          </a:bodyPr>
          <a:lstStyle/>
          <a:p>
            <a:r>
              <a:rPr lang="cs-CZ" dirty="0" smtClean="0"/>
              <a:t>denaturace a značení (náhodné </a:t>
            </a:r>
            <a:r>
              <a:rPr lang="cs-CZ" dirty="0" err="1" smtClean="0"/>
              <a:t>primery</a:t>
            </a:r>
            <a:r>
              <a:rPr lang="cs-CZ" i="1" dirty="0" smtClean="0"/>
              <a:t> </a:t>
            </a:r>
            <a:r>
              <a:rPr lang="cs-CZ" dirty="0" smtClean="0"/>
              <a:t>+ </a:t>
            </a:r>
            <a:r>
              <a:rPr lang="cs-CZ" dirty="0" err="1" smtClean="0"/>
              <a:t>dNTP</a:t>
            </a:r>
            <a:r>
              <a:rPr lang="cs-CZ" dirty="0" smtClean="0"/>
              <a:t> + </a:t>
            </a:r>
            <a:r>
              <a:rPr lang="cs-CZ" b="1" dirty="0" smtClean="0">
                <a:solidFill>
                  <a:srgbClr val="FF0000"/>
                </a:solidFill>
              </a:rPr>
              <a:t>Cy3-</a:t>
            </a:r>
            <a:r>
              <a:rPr lang="cs-CZ" b="1" dirty="0" err="1" smtClean="0">
                <a:solidFill>
                  <a:srgbClr val="FF0000"/>
                </a:solidFill>
              </a:rPr>
              <a:t>dUTP</a:t>
            </a:r>
            <a:r>
              <a:rPr lang="cs-CZ" dirty="0" smtClean="0"/>
              <a:t> + </a:t>
            </a:r>
            <a:r>
              <a:rPr lang="cs-CZ" b="1" dirty="0" smtClean="0">
                <a:solidFill>
                  <a:srgbClr val="0000FF"/>
                </a:solidFill>
              </a:rPr>
              <a:t>Cy5-</a:t>
            </a:r>
            <a:r>
              <a:rPr lang="cs-CZ" b="1" dirty="0" err="1" smtClean="0">
                <a:solidFill>
                  <a:srgbClr val="0000FF"/>
                </a:solidFill>
              </a:rPr>
              <a:t>dUTP</a:t>
            </a:r>
            <a:r>
              <a:rPr lang="cs-CZ" dirty="0" smtClean="0"/>
              <a:t> + </a:t>
            </a:r>
            <a:r>
              <a:rPr lang="cs-CZ" b="1" i="1" dirty="0" err="1" smtClean="0"/>
              <a:t>Klenowův</a:t>
            </a:r>
            <a:r>
              <a:rPr lang="cs-CZ" b="1" i="1" dirty="0" smtClean="0"/>
              <a:t> </a:t>
            </a:r>
            <a:r>
              <a:rPr lang="cs-CZ" b="1" i="1" dirty="0" err="1" smtClean="0"/>
              <a:t>fragmemt</a:t>
            </a:r>
            <a:r>
              <a:rPr lang="cs-CZ" dirty="0" smtClean="0"/>
              <a:t>)</a:t>
            </a:r>
            <a:endParaRPr lang="cs-CZ" dirty="0"/>
          </a:p>
        </p:txBody>
      </p:sp>
      <p:pic>
        <p:nvPicPr>
          <p:cNvPr id="3076" name="Picture 4"/>
          <p:cNvPicPr>
            <a:picLocks noChangeAspect="1" noChangeArrowheads="1"/>
          </p:cNvPicPr>
          <p:nvPr/>
        </p:nvPicPr>
        <p:blipFill>
          <a:blip r:embed="rId4" cstate="print"/>
          <a:srcRect l="5882" r="11765"/>
          <a:stretch>
            <a:fillRect/>
          </a:stretch>
        </p:blipFill>
        <p:spPr bwMode="auto">
          <a:xfrm>
            <a:off x="7734300" y="88900"/>
            <a:ext cx="1066800" cy="1727200"/>
          </a:xfrm>
          <a:prstGeom prst="rect">
            <a:avLst/>
          </a:prstGeom>
          <a:noFill/>
          <a:ln w="9525">
            <a:noFill/>
            <a:miter lim="800000"/>
            <a:headEnd/>
            <a:tailEnd/>
          </a:ln>
        </p:spPr>
      </p:pic>
      <p:sp>
        <p:nvSpPr>
          <p:cNvPr id="27" name="TextovéPole 26"/>
          <p:cNvSpPr txBox="1"/>
          <p:nvPr/>
        </p:nvSpPr>
        <p:spPr>
          <a:xfrm>
            <a:off x="5791200" y="3886200"/>
            <a:ext cx="2508379" cy="369332"/>
          </a:xfrm>
          <a:prstGeom prst="rect">
            <a:avLst/>
          </a:prstGeom>
          <a:noFill/>
        </p:spPr>
        <p:txBody>
          <a:bodyPr wrap="none" rtlCol="0">
            <a:spAutoFit/>
          </a:bodyPr>
          <a:lstStyle/>
          <a:p>
            <a:r>
              <a:rPr lang="cs-CZ" dirty="0" smtClean="0"/>
              <a:t>purifikace a kvantifikace</a:t>
            </a:r>
            <a:endParaRPr lang="cs-CZ" dirty="0"/>
          </a:p>
        </p:txBody>
      </p:sp>
      <p:pic>
        <p:nvPicPr>
          <p:cNvPr id="3077" name="Picture 5"/>
          <p:cNvPicPr>
            <a:picLocks noChangeAspect="1" noChangeArrowheads="1"/>
          </p:cNvPicPr>
          <p:nvPr/>
        </p:nvPicPr>
        <p:blipFill rotWithShape="1">
          <a:blip r:embed="rId5" cstate="print"/>
          <a:srcRect l="28274" t="41667" r="30992" b="21296"/>
          <a:stretch/>
        </p:blipFill>
        <p:spPr bwMode="auto">
          <a:xfrm>
            <a:off x="4816560" y="4648200"/>
            <a:ext cx="1564375" cy="1066800"/>
          </a:xfrm>
          <a:prstGeom prst="rect">
            <a:avLst/>
          </a:prstGeom>
          <a:noFill/>
          <a:ln w="9525">
            <a:noFill/>
            <a:miter lim="800000"/>
            <a:headEnd/>
            <a:tailEnd/>
          </a:ln>
        </p:spPr>
      </p:pic>
      <p:pic>
        <p:nvPicPr>
          <p:cNvPr id="3078" name="Picture 6"/>
          <p:cNvPicPr>
            <a:picLocks noChangeAspect="1" noChangeArrowheads="1"/>
          </p:cNvPicPr>
          <p:nvPr/>
        </p:nvPicPr>
        <p:blipFill>
          <a:blip r:embed="rId6" cstate="print"/>
          <a:srcRect r="10811"/>
          <a:stretch>
            <a:fillRect/>
          </a:stretch>
        </p:blipFill>
        <p:spPr bwMode="auto">
          <a:xfrm>
            <a:off x="6477000" y="4403214"/>
            <a:ext cx="2514600" cy="2114550"/>
          </a:xfrm>
          <a:prstGeom prst="rect">
            <a:avLst/>
          </a:prstGeom>
          <a:noFill/>
          <a:ln w="9525">
            <a:noFill/>
            <a:miter lim="800000"/>
            <a:headEnd/>
            <a:tailEnd/>
          </a:ln>
        </p:spPr>
      </p:pic>
      <p:sp>
        <p:nvSpPr>
          <p:cNvPr id="34" name="Šipka doprava 33"/>
          <p:cNvSpPr/>
          <p:nvPr/>
        </p:nvSpPr>
        <p:spPr>
          <a:xfrm>
            <a:off x="4419600" y="8382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Zaoblený obdélník 37"/>
          <p:cNvSpPr/>
          <p:nvPr/>
        </p:nvSpPr>
        <p:spPr>
          <a:xfrm>
            <a:off x="228600" y="609600"/>
            <a:ext cx="20574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TextovéPole 38"/>
          <p:cNvSpPr txBox="1"/>
          <p:nvPr/>
        </p:nvSpPr>
        <p:spPr>
          <a:xfrm>
            <a:off x="3048000" y="3429000"/>
            <a:ext cx="1981200" cy="1200329"/>
          </a:xfrm>
          <a:prstGeom prst="rect">
            <a:avLst/>
          </a:prstGeom>
          <a:noFill/>
        </p:spPr>
        <p:txBody>
          <a:bodyPr wrap="square" rtlCol="0">
            <a:spAutoFit/>
          </a:bodyPr>
          <a:lstStyle/>
          <a:p>
            <a:r>
              <a:rPr lang="cs-CZ" b="1" dirty="0" smtClean="0">
                <a:solidFill>
                  <a:srgbClr val="7030A0"/>
                </a:solidFill>
              </a:rPr>
              <a:t>smísení</a:t>
            </a:r>
            <a:r>
              <a:rPr lang="cs-CZ" dirty="0" smtClean="0"/>
              <a:t> značené DNA vzorku se značenou referenční DNA</a:t>
            </a:r>
            <a:endParaRPr lang="cs-CZ" dirty="0"/>
          </a:p>
        </p:txBody>
      </p:sp>
      <p:sp>
        <p:nvSpPr>
          <p:cNvPr id="43" name="Zaoblený obdélník 42"/>
          <p:cNvSpPr/>
          <p:nvPr/>
        </p:nvSpPr>
        <p:spPr>
          <a:xfrm>
            <a:off x="5105400" y="228600"/>
            <a:ext cx="2590800" cy="12088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Zaoblený obdélník 43"/>
          <p:cNvSpPr/>
          <p:nvPr/>
        </p:nvSpPr>
        <p:spPr>
          <a:xfrm>
            <a:off x="5715000" y="2057400"/>
            <a:ext cx="27432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Zaoblený obdélník 45"/>
          <p:cNvSpPr/>
          <p:nvPr/>
        </p:nvSpPr>
        <p:spPr>
          <a:xfrm>
            <a:off x="5791200" y="3886200"/>
            <a:ext cx="24765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Zaoblený obdélník 46"/>
          <p:cNvSpPr/>
          <p:nvPr/>
        </p:nvSpPr>
        <p:spPr>
          <a:xfrm>
            <a:off x="3048000" y="3429000"/>
            <a:ext cx="16764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Zaoblený obdélník 47"/>
          <p:cNvSpPr/>
          <p:nvPr/>
        </p:nvSpPr>
        <p:spPr>
          <a:xfrm>
            <a:off x="457200" y="3733800"/>
            <a:ext cx="1600200" cy="129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TextovéPole 25"/>
          <p:cNvSpPr txBox="1"/>
          <p:nvPr/>
        </p:nvSpPr>
        <p:spPr>
          <a:xfrm>
            <a:off x="6673596" y="1556435"/>
            <a:ext cx="597408" cy="323165"/>
          </a:xfrm>
          <a:prstGeom prst="rect">
            <a:avLst/>
          </a:prstGeom>
          <a:noFill/>
        </p:spPr>
        <p:txBody>
          <a:bodyPr wrap="none" rtlCol="0">
            <a:spAutoFit/>
          </a:bodyPr>
          <a:lstStyle/>
          <a:p>
            <a:r>
              <a:rPr lang="cs-CZ" sz="1500" dirty="0" smtClean="0"/>
              <a:t>(</a:t>
            </a:r>
            <a:r>
              <a:rPr lang="cs-CZ" sz="1500" dirty="0" err="1" smtClean="0"/>
              <a:t>elfo</a:t>
            </a:r>
            <a:r>
              <a:rPr lang="cs-CZ" sz="1500" dirty="0" smtClean="0"/>
              <a:t>)</a:t>
            </a:r>
            <a:endParaRPr lang="cs-CZ" sz="1500" dirty="0"/>
          </a:p>
        </p:txBody>
      </p:sp>
      <p:sp>
        <p:nvSpPr>
          <p:cNvPr id="28" name="TextovéPole 27"/>
          <p:cNvSpPr txBox="1"/>
          <p:nvPr/>
        </p:nvSpPr>
        <p:spPr>
          <a:xfrm>
            <a:off x="2438400" y="558968"/>
            <a:ext cx="1905000" cy="1138773"/>
          </a:xfrm>
          <a:prstGeom prst="rect">
            <a:avLst/>
          </a:prstGeom>
          <a:noFill/>
        </p:spPr>
        <p:txBody>
          <a:bodyPr wrap="square" rtlCol="0">
            <a:spAutoFit/>
          </a:bodyPr>
          <a:lstStyle/>
          <a:p>
            <a:r>
              <a:rPr lang="cs-CZ" sz="1700" dirty="0" smtClean="0"/>
              <a:t>koncentrace, </a:t>
            </a:r>
          </a:p>
          <a:p>
            <a:r>
              <a:rPr lang="cs-CZ" sz="1700" dirty="0"/>
              <a:t>č</a:t>
            </a:r>
            <a:r>
              <a:rPr lang="cs-CZ" sz="1700" dirty="0" smtClean="0"/>
              <a:t>istota;</a:t>
            </a:r>
          </a:p>
          <a:p>
            <a:r>
              <a:rPr lang="cs-CZ" sz="1700" dirty="0"/>
              <a:t>e</a:t>
            </a:r>
            <a:r>
              <a:rPr lang="cs-CZ" sz="1700" dirty="0" smtClean="0"/>
              <a:t>lfo –  fragmentace (resp. degradace)</a:t>
            </a:r>
            <a:endParaRPr lang="cs-CZ" sz="1700" dirty="0"/>
          </a:p>
        </p:txBody>
      </p:sp>
      <p:sp>
        <p:nvSpPr>
          <p:cNvPr id="29" name="Zaoblený obdélník 28"/>
          <p:cNvSpPr/>
          <p:nvPr/>
        </p:nvSpPr>
        <p:spPr>
          <a:xfrm>
            <a:off x="2438400" y="507320"/>
            <a:ext cx="1905000" cy="11904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Šipka doprava 30"/>
          <p:cNvSpPr/>
          <p:nvPr/>
        </p:nvSpPr>
        <p:spPr>
          <a:xfrm rot="5400000">
            <a:off x="6362700" y="16383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Šipka doprava 31"/>
          <p:cNvSpPr/>
          <p:nvPr/>
        </p:nvSpPr>
        <p:spPr>
          <a:xfrm rot="5400000">
            <a:off x="6362700" y="34671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Šipka doprava 32"/>
          <p:cNvSpPr/>
          <p:nvPr/>
        </p:nvSpPr>
        <p:spPr>
          <a:xfrm rot="10800000">
            <a:off x="4876800" y="39624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Šipka doprava 41"/>
          <p:cNvSpPr/>
          <p:nvPr/>
        </p:nvSpPr>
        <p:spPr>
          <a:xfrm rot="10800000">
            <a:off x="2133601" y="39624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Šrafovaná šipka doprava 49"/>
          <p:cNvSpPr/>
          <p:nvPr/>
        </p:nvSpPr>
        <p:spPr>
          <a:xfrm rot="5400000">
            <a:off x="762000" y="5486400"/>
            <a:ext cx="1066800" cy="6096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57200" y="2438400"/>
            <a:ext cx="4953000" cy="646331"/>
          </a:xfrm>
          <a:prstGeom prst="rect">
            <a:avLst/>
          </a:prstGeom>
          <a:solidFill>
            <a:schemeClr val="tx2">
              <a:lumMod val="20000"/>
              <a:lumOff val="80000"/>
            </a:schemeClr>
          </a:solidFill>
          <a:ln>
            <a:solidFill>
              <a:schemeClr val="tx1"/>
            </a:solidFill>
          </a:ln>
        </p:spPr>
        <p:txBody>
          <a:bodyPr wrap="square">
            <a:spAutoFit/>
          </a:bodyPr>
          <a:lstStyle/>
          <a:p>
            <a:r>
              <a:rPr lang="cs-CZ" b="1" dirty="0" smtClean="0"/>
              <a:t>Odkaz na video:</a:t>
            </a:r>
            <a:endParaRPr lang="cs-CZ" b="1" dirty="0" smtClean="0">
              <a:hlinkClick r:id="rId2"/>
            </a:endParaRPr>
          </a:p>
          <a:p>
            <a:r>
              <a:rPr lang="cs-CZ" dirty="0" smtClean="0">
                <a:hlinkClick r:id="rId2"/>
              </a:rPr>
              <a:t>https://www.youtube.com/watch?v=zVdihEVbrBY</a:t>
            </a:r>
            <a:endParaRPr lang="cs-CZ" dirty="0" smtClean="0"/>
          </a:p>
        </p:txBody>
      </p:sp>
      <p:pic>
        <p:nvPicPr>
          <p:cNvPr id="6" name="Picture 4" descr="Pin on Microarray Services"/>
          <p:cNvPicPr>
            <a:picLocks noChangeAspect="1" noChangeArrowheads="1"/>
          </p:cNvPicPr>
          <p:nvPr/>
        </p:nvPicPr>
        <p:blipFill>
          <a:blip r:embed="rId3" cstate="print"/>
          <a:srcRect l="1434" r="59857"/>
          <a:stretch>
            <a:fillRect/>
          </a:stretch>
        </p:blipFill>
        <p:spPr bwMode="auto">
          <a:xfrm>
            <a:off x="457200" y="3581400"/>
            <a:ext cx="1905000" cy="2831043"/>
          </a:xfrm>
          <a:prstGeom prst="rect">
            <a:avLst/>
          </a:prstGeom>
          <a:noFill/>
        </p:spPr>
      </p:pic>
      <p:sp>
        <p:nvSpPr>
          <p:cNvPr id="7" name="Zaoblený obdélník 6"/>
          <p:cNvSpPr/>
          <p:nvPr/>
        </p:nvSpPr>
        <p:spPr>
          <a:xfrm>
            <a:off x="381000" y="4800600"/>
            <a:ext cx="2057400"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1295400" y="533400"/>
            <a:ext cx="2292295" cy="1200329"/>
          </a:xfrm>
          <a:prstGeom prst="rect">
            <a:avLst/>
          </a:prstGeom>
          <a:noFill/>
        </p:spPr>
        <p:txBody>
          <a:bodyPr wrap="none" rtlCol="0">
            <a:spAutoFit/>
          </a:bodyPr>
          <a:lstStyle/>
          <a:p>
            <a:pPr algn="ctr"/>
            <a:r>
              <a:rPr lang="cs-CZ" dirty="0" smtClean="0"/>
              <a:t>„kapání čipu“ </a:t>
            </a:r>
          </a:p>
          <a:p>
            <a:pPr algn="ctr"/>
            <a:r>
              <a:rPr lang="cs-CZ" dirty="0" smtClean="0"/>
              <a:t>a </a:t>
            </a:r>
          </a:p>
          <a:p>
            <a:pPr algn="ctr"/>
            <a:r>
              <a:rPr lang="cs-CZ" dirty="0" smtClean="0"/>
              <a:t>hybridizace</a:t>
            </a:r>
          </a:p>
          <a:p>
            <a:pPr algn="ctr"/>
            <a:r>
              <a:rPr lang="cs-CZ" i="1" dirty="0" smtClean="0"/>
              <a:t>(video čas 0:00 – 8:48)</a:t>
            </a:r>
            <a:endParaRPr lang="cs-CZ" i="1" dirty="0"/>
          </a:p>
        </p:txBody>
      </p:sp>
      <p:pic>
        <p:nvPicPr>
          <p:cNvPr id="4099" name="Picture 3"/>
          <p:cNvPicPr>
            <a:picLocks noChangeAspect="1" noChangeArrowheads="1"/>
          </p:cNvPicPr>
          <p:nvPr/>
        </p:nvPicPr>
        <p:blipFill>
          <a:blip r:embed="rId4" cstate="print"/>
          <a:srcRect/>
          <a:stretch>
            <a:fillRect/>
          </a:stretch>
        </p:blipFill>
        <p:spPr bwMode="auto">
          <a:xfrm>
            <a:off x="5943600" y="152400"/>
            <a:ext cx="3048000" cy="2286000"/>
          </a:xfrm>
          <a:prstGeom prst="rect">
            <a:avLst/>
          </a:prstGeom>
          <a:noFill/>
          <a:ln w="9525">
            <a:noFill/>
            <a:miter lim="800000"/>
            <a:headEnd/>
            <a:tailEnd/>
          </a:ln>
        </p:spPr>
      </p:pic>
      <p:sp>
        <p:nvSpPr>
          <p:cNvPr id="11" name="Elipsa 10"/>
          <p:cNvSpPr/>
          <p:nvPr/>
        </p:nvSpPr>
        <p:spPr>
          <a:xfrm>
            <a:off x="6934200" y="1066800"/>
            <a:ext cx="381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p:cNvSpPr txBox="1"/>
          <p:nvPr/>
        </p:nvSpPr>
        <p:spPr>
          <a:xfrm>
            <a:off x="6629400" y="3200400"/>
            <a:ext cx="1981200" cy="923330"/>
          </a:xfrm>
          <a:prstGeom prst="rect">
            <a:avLst/>
          </a:prstGeom>
          <a:noFill/>
        </p:spPr>
        <p:txBody>
          <a:bodyPr wrap="square" rtlCol="0">
            <a:spAutoFit/>
          </a:bodyPr>
          <a:lstStyle/>
          <a:p>
            <a:pPr algn="ctr"/>
            <a:r>
              <a:rPr lang="cs-CZ" dirty="0" smtClean="0"/>
              <a:t>„</a:t>
            </a:r>
            <a:r>
              <a:rPr lang="cs-CZ" dirty="0" err="1" smtClean="0"/>
              <a:t>odmytí</a:t>
            </a:r>
            <a:r>
              <a:rPr lang="cs-CZ" dirty="0" smtClean="0"/>
              <a:t> čipu“ – </a:t>
            </a:r>
            <a:r>
              <a:rPr lang="cs-CZ" dirty="0" err="1" smtClean="0"/>
              <a:t>Wash</a:t>
            </a:r>
            <a:r>
              <a:rPr lang="cs-CZ" dirty="0" smtClean="0"/>
              <a:t> </a:t>
            </a:r>
            <a:r>
              <a:rPr lang="cs-CZ" dirty="0" err="1" smtClean="0"/>
              <a:t>Buffer</a:t>
            </a:r>
            <a:r>
              <a:rPr lang="cs-CZ" dirty="0" smtClean="0"/>
              <a:t> 1 a 2</a:t>
            </a:r>
          </a:p>
          <a:p>
            <a:pPr algn="ctr"/>
            <a:r>
              <a:rPr lang="cs-CZ" i="1" dirty="0" smtClean="0"/>
              <a:t>(video čas od 8:49)</a:t>
            </a:r>
            <a:endParaRPr lang="cs-CZ" i="1" dirty="0"/>
          </a:p>
        </p:txBody>
      </p:sp>
      <p:sp>
        <p:nvSpPr>
          <p:cNvPr id="20" name="TextovéPole 19"/>
          <p:cNvSpPr txBox="1"/>
          <p:nvPr/>
        </p:nvSpPr>
        <p:spPr>
          <a:xfrm>
            <a:off x="4572000" y="3505200"/>
            <a:ext cx="1143000" cy="369332"/>
          </a:xfrm>
          <a:prstGeom prst="rect">
            <a:avLst/>
          </a:prstGeom>
          <a:noFill/>
        </p:spPr>
        <p:txBody>
          <a:bodyPr wrap="square" rtlCol="0">
            <a:spAutoFit/>
          </a:bodyPr>
          <a:lstStyle/>
          <a:p>
            <a:r>
              <a:rPr lang="cs-CZ" dirty="0" smtClean="0"/>
              <a:t>skenování</a:t>
            </a:r>
            <a:endParaRPr lang="cs-CZ" i="1" dirty="0"/>
          </a:p>
        </p:txBody>
      </p:sp>
      <p:pic>
        <p:nvPicPr>
          <p:cNvPr id="4101" name="Picture 5"/>
          <p:cNvPicPr>
            <a:picLocks noChangeAspect="1" noChangeArrowheads="1"/>
          </p:cNvPicPr>
          <p:nvPr/>
        </p:nvPicPr>
        <p:blipFill>
          <a:blip r:embed="rId5" cstate="print"/>
          <a:srcRect t="16667" b="2083"/>
          <a:stretch>
            <a:fillRect/>
          </a:stretch>
        </p:blipFill>
        <p:spPr bwMode="auto">
          <a:xfrm>
            <a:off x="3429000" y="4267200"/>
            <a:ext cx="1981200" cy="2146300"/>
          </a:xfrm>
          <a:prstGeom prst="rect">
            <a:avLst/>
          </a:prstGeom>
          <a:noFill/>
          <a:ln w="9525">
            <a:noFill/>
            <a:miter lim="800000"/>
            <a:headEnd/>
            <a:tailEnd/>
          </a:ln>
        </p:spPr>
      </p:pic>
      <p:pic>
        <p:nvPicPr>
          <p:cNvPr id="4100" name="Picture 4"/>
          <p:cNvPicPr>
            <a:picLocks noChangeAspect="1" noChangeArrowheads="1"/>
          </p:cNvPicPr>
          <p:nvPr/>
        </p:nvPicPr>
        <p:blipFill>
          <a:blip r:embed="rId6" cstate="print"/>
          <a:srcRect l="59524" t="29478" r="18027" b="28571"/>
          <a:stretch>
            <a:fillRect/>
          </a:stretch>
        </p:blipFill>
        <p:spPr bwMode="auto">
          <a:xfrm>
            <a:off x="5715000" y="4267200"/>
            <a:ext cx="914400" cy="1281545"/>
          </a:xfrm>
          <a:prstGeom prst="rect">
            <a:avLst/>
          </a:prstGeom>
          <a:noFill/>
          <a:ln w="9525">
            <a:noFill/>
            <a:miter lim="800000"/>
            <a:headEnd/>
            <a:tailEnd/>
          </a:ln>
        </p:spPr>
      </p:pic>
      <p:sp>
        <p:nvSpPr>
          <p:cNvPr id="25" name="TextovéPole 24"/>
          <p:cNvSpPr txBox="1"/>
          <p:nvPr/>
        </p:nvSpPr>
        <p:spPr>
          <a:xfrm>
            <a:off x="2743200" y="3505200"/>
            <a:ext cx="914400" cy="369332"/>
          </a:xfrm>
          <a:prstGeom prst="rect">
            <a:avLst/>
          </a:prstGeom>
          <a:noFill/>
        </p:spPr>
        <p:txBody>
          <a:bodyPr wrap="square" rtlCol="0">
            <a:spAutoFit/>
          </a:bodyPr>
          <a:lstStyle/>
          <a:p>
            <a:r>
              <a:rPr lang="cs-CZ" dirty="0" smtClean="0"/>
              <a:t>analýza</a:t>
            </a:r>
            <a:endParaRPr lang="cs-CZ" i="1" dirty="0"/>
          </a:p>
        </p:txBody>
      </p:sp>
      <p:sp>
        <p:nvSpPr>
          <p:cNvPr id="26" name="Zaoblený obdélník 25"/>
          <p:cNvSpPr/>
          <p:nvPr/>
        </p:nvSpPr>
        <p:spPr>
          <a:xfrm>
            <a:off x="1371600" y="533400"/>
            <a:ext cx="2133600" cy="129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98" name="Picture 2"/>
          <p:cNvPicPr>
            <a:picLocks noChangeAspect="1" noChangeArrowheads="1"/>
          </p:cNvPicPr>
          <p:nvPr/>
        </p:nvPicPr>
        <p:blipFill>
          <a:blip r:embed="rId7" cstate="print"/>
          <a:srcRect l="8654" t="30769" r="39423" b="23077"/>
          <a:stretch>
            <a:fillRect/>
          </a:stretch>
        </p:blipFill>
        <p:spPr bwMode="auto">
          <a:xfrm>
            <a:off x="3657600" y="533400"/>
            <a:ext cx="1943100" cy="1295400"/>
          </a:xfrm>
          <a:prstGeom prst="rect">
            <a:avLst/>
          </a:prstGeom>
          <a:noFill/>
          <a:ln w="9525">
            <a:noFill/>
            <a:miter lim="800000"/>
            <a:headEnd/>
            <a:tailEnd/>
          </a:ln>
        </p:spPr>
      </p:pic>
      <p:sp>
        <p:nvSpPr>
          <p:cNvPr id="27" name="Zaoblený obdélník 26"/>
          <p:cNvSpPr/>
          <p:nvPr/>
        </p:nvSpPr>
        <p:spPr>
          <a:xfrm>
            <a:off x="6705600" y="3200400"/>
            <a:ext cx="1828800" cy="990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Zaoblený obdélník 27"/>
          <p:cNvSpPr/>
          <p:nvPr/>
        </p:nvSpPr>
        <p:spPr>
          <a:xfrm>
            <a:off x="4572000" y="3505200"/>
            <a:ext cx="1143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Zaoblený obdélník 28"/>
          <p:cNvSpPr/>
          <p:nvPr/>
        </p:nvSpPr>
        <p:spPr>
          <a:xfrm>
            <a:off x="2743200" y="3505200"/>
            <a:ext cx="9144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3" name="Přímá spojovací šipka 12"/>
          <p:cNvCxnSpPr/>
          <p:nvPr/>
        </p:nvCxnSpPr>
        <p:spPr>
          <a:xfrm>
            <a:off x="5486400" y="1066800"/>
            <a:ext cx="1371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Šipka doprava 29"/>
          <p:cNvSpPr/>
          <p:nvPr/>
        </p:nvSpPr>
        <p:spPr>
          <a:xfrm>
            <a:off x="609600" y="9906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Šipka doprava 34"/>
          <p:cNvSpPr/>
          <p:nvPr/>
        </p:nvSpPr>
        <p:spPr>
          <a:xfrm rot="5400000">
            <a:off x="7277100" y="27051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Šipka doprava 35"/>
          <p:cNvSpPr/>
          <p:nvPr/>
        </p:nvSpPr>
        <p:spPr>
          <a:xfrm rot="10800000">
            <a:off x="5943600" y="35814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Šipka doprava 36"/>
          <p:cNvSpPr/>
          <p:nvPr/>
        </p:nvSpPr>
        <p:spPr>
          <a:xfrm rot="10800000">
            <a:off x="3810000" y="35814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9" name="Přímá spojovací šipka 38"/>
          <p:cNvCxnSpPr/>
          <p:nvPr/>
        </p:nvCxnSpPr>
        <p:spPr>
          <a:xfrm flipH="1">
            <a:off x="4876800" y="4800600"/>
            <a:ext cx="914400" cy="34982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76200" y="76200"/>
            <a:ext cx="1006750" cy="369332"/>
          </a:xfrm>
          <a:prstGeom prst="rect">
            <a:avLst/>
          </a:prstGeom>
          <a:noFill/>
        </p:spPr>
        <p:txBody>
          <a:bodyPr wrap="none" rtlCol="0">
            <a:spAutoFit/>
          </a:bodyPr>
          <a:lstStyle/>
          <a:p>
            <a:r>
              <a:rPr lang="cs-CZ" b="1" dirty="0" smtClean="0"/>
              <a:t>Analýza:</a:t>
            </a:r>
            <a:endParaRPr lang="cs-CZ" b="1" dirty="0"/>
          </a:p>
        </p:txBody>
      </p:sp>
      <p:pic>
        <p:nvPicPr>
          <p:cNvPr id="6146" name="Picture 2"/>
          <p:cNvPicPr>
            <a:picLocks noChangeAspect="1" noChangeArrowheads="1"/>
          </p:cNvPicPr>
          <p:nvPr/>
        </p:nvPicPr>
        <p:blipFill>
          <a:blip r:embed="rId2" cstate="print"/>
          <a:srcRect l="804" r="1161" b="4286"/>
          <a:stretch>
            <a:fillRect/>
          </a:stretch>
        </p:blipFill>
        <p:spPr bwMode="auto">
          <a:xfrm>
            <a:off x="0" y="609600"/>
            <a:ext cx="9144000" cy="5791200"/>
          </a:xfrm>
          <a:prstGeom prst="rect">
            <a:avLst/>
          </a:prstGeom>
          <a:noFill/>
          <a:ln w="9525">
            <a:solidFill>
              <a:schemeClr val="tx1"/>
            </a:solidFill>
            <a:miter lim="800000"/>
            <a:headEnd/>
            <a:tailEnd/>
          </a:ln>
        </p:spPr>
      </p:pic>
      <p:sp>
        <p:nvSpPr>
          <p:cNvPr id="7" name="Šipka doprava 6"/>
          <p:cNvSpPr/>
          <p:nvPr/>
        </p:nvSpPr>
        <p:spPr>
          <a:xfrm rot="13783675">
            <a:off x="170126" y="1203266"/>
            <a:ext cx="2286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p:cNvSpPr/>
          <p:nvPr/>
        </p:nvSpPr>
        <p:spPr>
          <a:xfrm rot="13783675">
            <a:off x="398726" y="2498666"/>
            <a:ext cx="2286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p:cNvSpPr/>
          <p:nvPr/>
        </p:nvSpPr>
        <p:spPr>
          <a:xfrm rot="13783675">
            <a:off x="3370525" y="2498666"/>
            <a:ext cx="2286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p:cNvSpPr/>
          <p:nvPr/>
        </p:nvSpPr>
        <p:spPr>
          <a:xfrm rot="13783675">
            <a:off x="170125" y="5013266"/>
            <a:ext cx="2286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1066800" y="76200"/>
            <a:ext cx="7848600" cy="461665"/>
          </a:xfrm>
          <a:prstGeom prst="rect">
            <a:avLst/>
          </a:prstGeom>
          <a:noFill/>
          <a:ln>
            <a:noFill/>
          </a:ln>
        </p:spPr>
        <p:txBody>
          <a:bodyPr wrap="square">
            <a:spAutoFit/>
          </a:bodyPr>
          <a:lstStyle/>
          <a:p>
            <a:r>
              <a:rPr lang="cs-CZ" sz="1200" b="1" i="1" dirty="0" err="1" smtClean="0"/>
              <a:t>inv</a:t>
            </a:r>
            <a:r>
              <a:rPr lang="cs-CZ" sz="1200" b="1" i="1" dirty="0" smtClean="0"/>
              <a:t> dup </a:t>
            </a:r>
            <a:r>
              <a:rPr lang="cs-CZ" sz="1200" b="1" i="1" dirty="0" err="1" smtClean="0"/>
              <a:t>del</a:t>
            </a:r>
            <a:r>
              <a:rPr lang="cs-CZ" sz="1200" b="1" i="1" dirty="0" smtClean="0"/>
              <a:t> 11q – </a:t>
            </a:r>
            <a:r>
              <a:rPr lang="cs-CZ" sz="1200" i="1" dirty="0" smtClean="0"/>
              <a:t>VCC (koarktace aorty), </a:t>
            </a:r>
            <a:r>
              <a:rPr lang="cs-CZ" sz="1200" i="1" dirty="0" err="1" smtClean="0"/>
              <a:t>faciální</a:t>
            </a:r>
            <a:r>
              <a:rPr lang="cs-CZ" sz="1200" i="1" dirty="0" smtClean="0"/>
              <a:t> </a:t>
            </a:r>
            <a:r>
              <a:rPr lang="cs-CZ" sz="1200" i="1" dirty="0" err="1" smtClean="0"/>
              <a:t>dysmorfismus</a:t>
            </a:r>
            <a:r>
              <a:rPr lang="cs-CZ" sz="1200" i="1" dirty="0" smtClean="0"/>
              <a:t>, cyanóza, abnormality končetin </a:t>
            </a:r>
            <a:r>
              <a:rPr lang="cs-CZ" sz="1200" b="1" dirty="0" smtClean="0"/>
              <a:t>=&gt; dg. </a:t>
            </a:r>
            <a:r>
              <a:rPr lang="cs-CZ" sz="1200" b="1" u="sng" dirty="0" err="1" smtClean="0"/>
              <a:t>Jacobsenův</a:t>
            </a:r>
            <a:r>
              <a:rPr lang="cs-CZ" sz="1200" b="1" u="sng" dirty="0" smtClean="0"/>
              <a:t> syndrom</a:t>
            </a:r>
            <a:endParaRPr lang="cs-CZ" sz="1200" b="1" dirty="0" smtClean="0"/>
          </a:p>
          <a:p>
            <a:r>
              <a:rPr lang="cs-CZ" sz="1200" b="1" dirty="0" smtClean="0"/>
              <a:t>Zápis ISCN (2016): </a:t>
            </a:r>
            <a:r>
              <a:rPr lang="cs-CZ" sz="1200" b="1" dirty="0" err="1" smtClean="0"/>
              <a:t>arr</a:t>
            </a:r>
            <a:r>
              <a:rPr lang="cs-CZ" sz="1200" b="1" dirty="0" smtClean="0"/>
              <a:t>[GRCh37</a:t>
            </a:r>
            <a:r>
              <a:rPr lang="cs-CZ" sz="1200" b="1" dirty="0"/>
              <a:t>]  </a:t>
            </a:r>
            <a:r>
              <a:rPr lang="cs-CZ" sz="1200" b="1" dirty="0" smtClean="0">
                <a:solidFill>
                  <a:srgbClr val="0066FF"/>
                </a:solidFill>
              </a:rPr>
              <a:t>11q23.3q25(118210301_133382894)x3</a:t>
            </a:r>
            <a:r>
              <a:rPr lang="cs-CZ" sz="1200" b="1" dirty="0" smtClean="0"/>
              <a:t>, </a:t>
            </a:r>
            <a:r>
              <a:rPr lang="cs-CZ" sz="1200" b="1" dirty="0" smtClean="0">
                <a:solidFill>
                  <a:srgbClr val="FF0000"/>
                </a:solidFill>
              </a:rPr>
              <a:t>11q25(133477198_134868407)x1</a:t>
            </a:r>
            <a:endParaRPr lang="cs-CZ" sz="1200" dirty="0"/>
          </a:p>
        </p:txBody>
      </p:sp>
      <p:sp>
        <p:nvSpPr>
          <p:cNvPr id="16" name="TextovéPole 15"/>
          <p:cNvSpPr txBox="1"/>
          <p:nvPr/>
        </p:nvSpPr>
        <p:spPr>
          <a:xfrm>
            <a:off x="7086600" y="3124200"/>
            <a:ext cx="2133600" cy="1569660"/>
          </a:xfrm>
          <a:prstGeom prst="rect">
            <a:avLst/>
          </a:prstGeom>
          <a:solidFill>
            <a:schemeClr val="bg1"/>
          </a:solidFill>
          <a:ln>
            <a:solidFill>
              <a:schemeClr val="tx1"/>
            </a:solidFill>
          </a:ln>
        </p:spPr>
        <p:txBody>
          <a:bodyPr wrap="square" rtlCol="0">
            <a:spAutoFit/>
          </a:bodyPr>
          <a:lstStyle/>
          <a:p>
            <a:pPr>
              <a:buFont typeface="Arial" pitchFamily="34" charset="0"/>
              <a:buChar char="•"/>
            </a:pPr>
            <a:r>
              <a:rPr lang="cs-CZ" sz="1200" b="1" dirty="0" smtClean="0"/>
              <a:t> genomové prohlížeče </a:t>
            </a:r>
          </a:p>
          <a:p>
            <a:r>
              <a:rPr lang="cs-CZ" sz="1200" b="1" dirty="0" smtClean="0"/>
              <a:t>(např. UCSC Genome </a:t>
            </a:r>
            <a:r>
              <a:rPr lang="cs-CZ" sz="1200" b="1" dirty="0" err="1" smtClean="0"/>
              <a:t>Browser</a:t>
            </a:r>
            <a:r>
              <a:rPr lang="cs-CZ" sz="1200" b="1" dirty="0" smtClean="0"/>
              <a:t>)</a:t>
            </a:r>
          </a:p>
          <a:p>
            <a:pPr>
              <a:buFont typeface="Arial" pitchFamily="34" charset="0"/>
              <a:buChar char="•"/>
            </a:pPr>
            <a:endParaRPr lang="cs-CZ" sz="1200" b="1" dirty="0" smtClean="0"/>
          </a:p>
          <a:p>
            <a:pPr>
              <a:buFont typeface="Arial" pitchFamily="34" charset="0"/>
              <a:buChar char="•"/>
            </a:pPr>
            <a:r>
              <a:rPr lang="cs-CZ" sz="1200" b="1" dirty="0" smtClean="0"/>
              <a:t> on-line databáze (DGV, OMIM, </a:t>
            </a:r>
            <a:r>
              <a:rPr lang="cs-CZ" sz="1200" b="1" dirty="0" err="1" smtClean="0"/>
              <a:t>Decipher</a:t>
            </a:r>
            <a:r>
              <a:rPr lang="cs-CZ" sz="1200" b="1" dirty="0" smtClean="0"/>
              <a:t>, </a:t>
            </a:r>
            <a:r>
              <a:rPr lang="cs-CZ" sz="1200" b="1" dirty="0" err="1" smtClean="0"/>
              <a:t>ClinGen</a:t>
            </a:r>
            <a:r>
              <a:rPr lang="cs-CZ" sz="1200" b="1" dirty="0" smtClean="0"/>
              <a:t> ad.)</a:t>
            </a:r>
          </a:p>
          <a:p>
            <a:pPr>
              <a:buFont typeface="Arial" pitchFamily="34" charset="0"/>
              <a:buChar char="•"/>
            </a:pPr>
            <a:endParaRPr lang="cs-CZ" sz="1200" b="1" dirty="0" smtClean="0"/>
          </a:p>
          <a:p>
            <a:pPr>
              <a:buFont typeface="Arial" pitchFamily="34" charset="0"/>
              <a:buChar char="•"/>
            </a:pPr>
            <a:r>
              <a:rPr lang="cs-CZ" sz="1200" b="1" dirty="0" smtClean="0"/>
              <a:t> GeneReviews, PubMed,</a:t>
            </a:r>
          </a:p>
          <a:p>
            <a:r>
              <a:rPr lang="cs-CZ" sz="1200" b="1" dirty="0" smtClean="0"/>
              <a:t>Google Scholar</a:t>
            </a:r>
          </a:p>
        </p:txBody>
      </p:sp>
      <p:sp>
        <p:nvSpPr>
          <p:cNvPr id="18" name="TextovéPole 17"/>
          <p:cNvSpPr txBox="1"/>
          <p:nvPr/>
        </p:nvSpPr>
        <p:spPr>
          <a:xfrm>
            <a:off x="381000" y="3886200"/>
            <a:ext cx="1219200" cy="461665"/>
          </a:xfrm>
          <a:prstGeom prst="rect">
            <a:avLst/>
          </a:prstGeom>
          <a:solidFill>
            <a:schemeClr val="bg1"/>
          </a:solidFill>
          <a:ln>
            <a:solidFill>
              <a:schemeClr val="tx1"/>
            </a:solidFill>
          </a:ln>
        </p:spPr>
        <p:txBody>
          <a:bodyPr wrap="square" rtlCol="0">
            <a:spAutoFit/>
          </a:bodyPr>
          <a:lstStyle/>
          <a:p>
            <a:r>
              <a:rPr lang="cs-CZ" sz="1200" i="1" u="sng" dirty="0" smtClean="0">
                <a:solidFill>
                  <a:srgbClr val="FF0000"/>
                </a:solidFill>
              </a:rPr>
              <a:t>-1.0 </a:t>
            </a:r>
            <a:r>
              <a:rPr lang="cs-CZ" sz="1200" i="1" dirty="0" smtClean="0">
                <a:solidFill>
                  <a:srgbClr val="FF0000"/>
                </a:solidFill>
              </a:rPr>
              <a:t>[=log2(1/2)]</a:t>
            </a:r>
          </a:p>
          <a:p>
            <a:r>
              <a:rPr lang="cs-CZ" sz="1200" b="1" i="1" dirty="0" err="1" smtClean="0">
                <a:solidFill>
                  <a:srgbClr val="FF0000"/>
                </a:solidFill>
              </a:rPr>
              <a:t>cut</a:t>
            </a:r>
            <a:r>
              <a:rPr lang="cs-CZ" sz="1200" b="1" i="1" dirty="0" smtClean="0">
                <a:solidFill>
                  <a:srgbClr val="FF0000"/>
                </a:solidFill>
              </a:rPr>
              <a:t>-</a:t>
            </a:r>
            <a:r>
              <a:rPr lang="cs-CZ" sz="1200" b="1" i="1" dirty="0" err="1" smtClean="0">
                <a:solidFill>
                  <a:srgbClr val="FF0000"/>
                </a:solidFill>
              </a:rPr>
              <a:t>off</a:t>
            </a:r>
            <a:r>
              <a:rPr lang="cs-CZ" sz="1200" b="1" i="1" dirty="0" smtClean="0">
                <a:solidFill>
                  <a:srgbClr val="FF0000"/>
                </a:solidFill>
              </a:rPr>
              <a:t>: -0.3</a:t>
            </a:r>
            <a:endParaRPr lang="cs-CZ" sz="1200" b="1" i="1" dirty="0" smtClean="0"/>
          </a:p>
        </p:txBody>
      </p:sp>
      <p:sp>
        <p:nvSpPr>
          <p:cNvPr id="17" name="TextovéPole 16"/>
          <p:cNvSpPr txBox="1"/>
          <p:nvPr/>
        </p:nvSpPr>
        <p:spPr>
          <a:xfrm>
            <a:off x="1981200" y="3886200"/>
            <a:ext cx="1371600" cy="461665"/>
          </a:xfrm>
          <a:prstGeom prst="rect">
            <a:avLst/>
          </a:prstGeom>
          <a:solidFill>
            <a:schemeClr val="bg1"/>
          </a:solidFill>
          <a:ln>
            <a:solidFill>
              <a:schemeClr val="tx1"/>
            </a:solidFill>
          </a:ln>
        </p:spPr>
        <p:txBody>
          <a:bodyPr wrap="square" rtlCol="0">
            <a:spAutoFit/>
          </a:bodyPr>
          <a:lstStyle/>
          <a:p>
            <a:r>
              <a:rPr lang="cs-CZ" sz="1200" i="1" u="sng" dirty="0" smtClean="0">
                <a:solidFill>
                  <a:srgbClr val="0000FF"/>
                </a:solidFill>
              </a:rPr>
              <a:t>+0.58</a:t>
            </a:r>
            <a:r>
              <a:rPr lang="cs-CZ" sz="1200" i="1" dirty="0" smtClean="0">
                <a:solidFill>
                  <a:srgbClr val="0000FF"/>
                </a:solidFill>
              </a:rPr>
              <a:t> [=log2(3/2)]</a:t>
            </a:r>
          </a:p>
          <a:p>
            <a:r>
              <a:rPr lang="cs-CZ" sz="1200" b="1" i="1" dirty="0" err="1" smtClean="0">
                <a:solidFill>
                  <a:srgbClr val="0000FF"/>
                </a:solidFill>
              </a:rPr>
              <a:t>cut</a:t>
            </a:r>
            <a:r>
              <a:rPr lang="cs-CZ" sz="1200" b="1" i="1" dirty="0" smtClean="0">
                <a:solidFill>
                  <a:srgbClr val="0000FF"/>
                </a:solidFill>
              </a:rPr>
              <a:t>-</a:t>
            </a:r>
            <a:r>
              <a:rPr lang="cs-CZ" sz="1200" b="1" i="1" dirty="0" err="1" smtClean="0">
                <a:solidFill>
                  <a:srgbClr val="0000FF"/>
                </a:solidFill>
              </a:rPr>
              <a:t>off</a:t>
            </a:r>
            <a:r>
              <a:rPr lang="cs-CZ" sz="1200" b="1" i="1" dirty="0" smtClean="0">
                <a:solidFill>
                  <a:srgbClr val="0000FF"/>
                </a:solidFill>
              </a:rPr>
              <a:t>:</a:t>
            </a:r>
            <a:r>
              <a:rPr lang="cs-CZ" sz="1200" b="1" dirty="0" smtClean="0">
                <a:solidFill>
                  <a:srgbClr val="0000FF"/>
                </a:solidFill>
              </a:rPr>
              <a:t> </a:t>
            </a:r>
            <a:r>
              <a:rPr lang="cs-CZ" sz="1200" b="1" i="1" dirty="0" smtClean="0">
                <a:solidFill>
                  <a:srgbClr val="0000FF"/>
                </a:solidFill>
              </a:rPr>
              <a:t>+0.3</a:t>
            </a:r>
            <a:endParaRPr lang="cs-CZ" sz="1200" b="1" i="1" dirty="0" smtClean="0"/>
          </a:p>
        </p:txBody>
      </p:sp>
      <p:sp>
        <p:nvSpPr>
          <p:cNvPr id="25" name="TextovéPole 24"/>
          <p:cNvSpPr txBox="1"/>
          <p:nvPr/>
        </p:nvSpPr>
        <p:spPr>
          <a:xfrm>
            <a:off x="381000" y="4738301"/>
            <a:ext cx="2590800" cy="138499"/>
          </a:xfrm>
          <a:prstGeom prst="rect">
            <a:avLst/>
          </a:prstGeom>
          <a:solidFill>
            <a:schemeClr val="bg1">
              <a:lumMod val="85000"/>
            </a:schemeClr>
          </a:solidFill>
          <a:ln>
            <a:solidFill>
              <a:schemeClr val="tx1"/>
            </a:solidFill>
          </a:ln>
        </p:spPr>
        <p:txBody>
          <a:bodyPr wrap="square" lIns="0" tIns="0" rIns="0" bIns="0" rtlCol="0">
            <a:spAutoFit/>
          </a:bodyPr>
          <a:lstStyle/>
          <a:p>
            <a:r>
              <a:rPr lang="cs-CZ" sz="900" b="1" dirty="0" smtClean="0">
                <a:solidFill>
                  <a:srgbClr val="FF0000"/>
                </a:solidFill>
              </a:rPr>
              <a:t> </a:t>
            </a:r>
            <a:r>
              <a:rPr lang="cs-CZ" sz="900" b="1" dirty="0" smtClean="0"/>
              <a:t>&lt;</a:t>
            </a:r>
            <a:r>
              <a:rPr lang="cs-CZ" sz="900" b="1" dirty="0" smtClean="0">
                <a:solidFill>
                  <a:srgbClr val="FF0000"/>
                </a:solidFill>
              </a:rPr>
              <a:t>-2 </a:t>
            </a:r>
            <a:r>
              <a:rPr lang="cs-CZ" sz="900" b="1" dirty="0" err="1" smtClean="0">
                <a:solidFill>
                  <a:srgbClr val="FF0000"/>
                </a:solidFill>
              </a:rPr>
              <a:t>hmz</a:t>
            </a:r>
            <a:r>
              <a:rPr lang="cs-CZ" sz="900" b="1" dirty="0" smtClean="0">
                <a:solidFill>
                  <a:srgbClr val="FF0000"/>
                </a:solidFill>
              </a:rPr>
              <a:t> </a:t>
            </a:r>
            <a:r>
              <a:rPr lang="cs-CZ" sz="900" b="1" dirty="0" err="1" smtClean="0">
                <a:solidFill>
                  <a:srgbClr val="FF0000"/>
                </a:solidFill>
              </a:rPr>
              <a:t>del</a:t>
            </a:r>
            <a:r>
              <a:rPr lang="cs-CZ" sz="900" b="1" dirty="0" smtClean="0">
                <a:solidFill>
                  <a:srgbClr val="FF0000"/>
                </a:solidFill>
              </a:rPr>
              <a:t> </a:t>
            </a:r>
            <a:r>
              <a:rPr lang="cs-CZ" sz="900" b="1" dirty="0" smtClean="0"/>
              <a:t>/ </a:t>
            </a:r>
            <a:r>
              <a:rPr lang="cs-CZ" sz="900" b="1" dirty="0" smtClean="0">
                <a:solidFill>
                  <a:srgbClr val="FF0000"/>
                </a:solidFill>
              </a:rPr>
              <a:t>-1 </a:t>
            </a:r>
            <a:r>
              <a:rPr lang="cs-CZ" sz="900" b="1" dirty="0" err="1" smtClean="0">
                <a:solidFill>
                  <a:srgbClr val="FF0000"/>
                </a:solidFill>
              </a:rPr>
              <a:t>het</a:t>
            </a:r>
            <a:r>
              <a:rPr lang="cs-CZ" sz="900" b="1" dirty="0" smtClean="0">
                <a:solidFill>
                  <a:srgbClr val="FF0000"/>
                </a:solidFill>
              </a:rPr>
              <a:t> </a:t>
            </a:r>
            <a:r>
              <a:rPr lang="cs-CZ" sz="900" b="1" dirty="0" err="1" smtClean="0">
                <a:solidFill>
                  <a:srgbClr val="FF0000"/>
                </a:solidFill>
              </a:rPr>
              <a:t>del</a:t>
            </a:r>
            <a:r>
              <a:rPr lang="cs-CZ" sz="900" b="1" dirty="0" smtClean="0"/>
              <a:t>         0       </a:t>
            </a:r>
            <a:r>
              <a:rPr lang="cs-CZ" sz="900" b="1" dirty="0" smtClean="0">
                <a:solidFill>
                  <a:srgbClr val="0000FF"/>
                </a:solidFill>
              </a:rPr>
              <a:t>+0.58 dup </a:t>
            </a:r>
            <a:r>
              <a:rPr lang="cs-CZ" sz="900" b="1" dirty="0" smtClean="0"/>
              <a:t>/ &gt;</a:t>
            </a:r>
            <a:r>
              <a:rPr lang="cs-CZ" sz="900" b="1" dirty="0" smtClean="0">
                <a:solidFill>
                  <a:srgbClr val="0000FF"/>
                </a:solidFill>
              </a:rPr>
              <a:t>+1 </a:t>
            </a:r>
            <a:r>
              <a:rPr lang="cs-CZ" sz="900" b="1" dirty="0" err="1" smtClean="0">
                <a:solidFill>
                  <a:srgbClr val="0000FF"/>
                </a:solidFill>
              </a:rPr>
              <a:t>amp</a:t>
            </a:r>
            <a:endParaRPr lang="cs-CZ" sz="900" b="1" dirty="0">
              <a:solidFill>
                <a:srgbClr val="0000FF"/>
              </a:solidFill>
            </a:endParaRPr>
          </a:p>
        </p:txBody>
      </p:sp>
      <p:pic>
        <p:nvPicPr>
          <p:cNvPr id="7171" name="Picture 3"/>
          <p:cNvPicPr>
            <a:picLocks noChangeAspect="1" noChangeArrowheads="1"/>
          </p:cNvPicPr>
          <p:nvPr/>
        </p:nvPicPr>
        <p:blipFill>
          <a:blip r:embed="rId3" cstate="print"/>
          <a:srcRect t="13560" b="11864"/>
          <a:stretch>
            <a:fillRect/>
          </a:stretch>
        </p:blipFill>
        <p:spPr bwMode="auto">
          <a:xfrm>
            <a:off x="1828800" y="5943600"/>
            <a:ext cx="7224713" cy="838200"/>
          </a:xfrm>
          <a:prstGeom prst="rect">
            <a:avLst/>
          </a:prstGeom>
          <a:noFill/>
          <a:ln w="9525">
            <a:solidFill>
              <a:schemeClr val="tx1"/>
            </a:solidFill>
            <a:miter lim="800000"/>
            <a:headEnd/>
            <a:tailEnd/>
          </a:ln>
        </p:spPr>
      </p:pic>
      <p:sp>
        <p:nvSpPr>
          <p:cNvPr id="26" name="Obdélník 25"/>
          <p:cNvSpPr/>
          <p:nvPr/>
        </p:nvSpPr>
        <p:spPr>
          <a:xfrm>
            <a:off x="7543800" y="6553200"/>
            <a:ext cx="1524000" cy="246221"/>
          </a:xfrm>
          <a:prstGeom prst="rect">
            <a:avLst/>
          </a:prstGeom>
        </p:spPr>
        <p:txBody>
          <a:bodyPr wrap="square">
            <a:spAutoFit/>
          </a:bodyPr>
          <a:lstStyle/>
          <a:p>
            <a:r>
              <a:rPr lang="cs-CZ" sz="1000" i="1" dirty="0" smtClean="0"/>
              <a:t>(zdroj: </a:t>
            </a:r>
            <a:r>
              <a:rPr lang="cs-CZ" sz="1000" i="1" dirty="0" err="1" smtClean="0"/>
              <a:t>Scionti</a:t>
            </a:r>
            <a:r>
              <a:rPr lang="cs-CZ" sz="1000" i="1" dirty="0" smtClean="0"/>
              <a:t> </a:t>
            </a:r>
            <a:r>
              <a:rPr lang="cs-CZ" sz="1000" i="1" dirty="0" err="1" smtClean="0"/>
              <a:t>et</a:t>
            </a:r>
            <a:r>
              <a:rPr lang="cs-CZ" sz="1000" i="1" dirty="0" smtClean="0"/>
              <a:t> </a:t>
            </a:r>
            <a:r>
              <a:rPr lang="cs-CZ" sz="1000" i="1" dirty="0" err="1" smtClean="0"/>
              <a:t>al</a:t>
            </a:r>
            <a:r>
              <a:rPr lang="cs-CZ" sz="1000" i="1" dirty="0" smtClean="0"/>
              <a:t>., 2018)</a:t>
            </a:r>
            <a:endParaRPr lang="cs-CZ"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7353" r="2941" b="4044"/>
          <a:stretch>
            <a:fillRect/>
          </a:stretch>
        </p:blipFill>
        <p:spPr bwMode="auto">
          <a:xfrm>
            <a:off x="2438400" y="76200"/>
            <a:ext cx="4648200" cy="6629400"/>
          </a:xfrm>
          <a:prstGeom prst="rect">
            <a:avLst/>
          </a:prstGeom>
          <a:noFill/>
          <a:ln w="9525">
            <a:solidFill>
              <a:schemeClr val="tx1"/>
            </a:solidFill>
            <a:miter lim="800000"/>
            <a:headEnd/>
            <a:tailEnd/>
          </a:ln>
        </p:spPr>
      </p:pic>
      <p:sp>
        <p:nvSpPr>
          <p:cNvPr id="5" name="TextovéPole 4"/>
          <p:cNvSpPr txBox="1"/>
          <p:nvPr/>
        </p:nvSpPr>
        <p:spPr>
          <a:xfrm>
            <a:off x="228600" y="381000"/>
            <a:ext cx="1986121" cy="369332"/>
          </a:xfrm>
          <a:prstGeom prst="rect">
            <a:avLst/>
          </a:prstGeom>
          <a:noFill/>
        </p:spPr>
        <p:txBody>
          <a:bodyPr wrap="none" rtlCol="0">
            <a:spAutoFit/>
          </a:bodyPr>
          <a:lstStyle/>
          <a:p>
            <a:r>
              <a:rPr lang="cs-CZ" b="1" i="1" dirty="0" smtClean="0"/>
              <a:t>„</a:t>
            </a:r>
            <a:r>
              <a:rPr lang="cs-CZ" b="1" i="1" dirty="0" err="1" smtClean="0"/>
              <a:t>Troubleshooting</a:t>
            </a:r>
            <a:r>
              <a:rPr lang="cs-CZ" b="1" i="1" dirty="0" smtClean="0"/>
              <a:t>“:</a:t>
            </a:r>
            <a:endParaRPr lang="cs-CZ" b="1"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33400" y="228600"/>
            <a:ext cx="8305800" cy="861774"/>
          </a:xfrm>
          <a:prstGeom prst="rect">
            <a:avLst/>
          </a:prstGeom>
          <a:noFill/>
        </p:spPr>
        <p:txBody>
          <a:bodyPr wrap="square" rtlCol="0">
            <a:spAutoFit/>
          </a:bodyPr>
          <a:lstStyle/>
          <a:p>
            <a:pPr algn="ctr"/>
            <a:r>
              <a:rPr lang="cs-CZ" sz="2500" b="1" dirty="0" smtClean="0">
                <a:solidFill>
                  <a:srgbClr val="0066FF"/>
                </a:solidFill>
              </a:rPr>
              <a:t>Fluorescenční hybridizace </a:t>
            </a:r>
            <a:r>
              <a:rPr lang="cs-CZ" sz="2500" b="1" i="1" dirty="0" smtClean="0">
                <a:solidFill>
                  <a:srgbClr val="0066FF"/>
                </a:solidFill>
              </a:rPr>
              <a:t>in </a:t>
            </a:r>
            <a:r>
              <a:rPr lang="cs-CZ" sz="2500" b="1" i="1" dirty="0" err="1" smtClean="0">
                <a:solidFill>
                  <a:srgbClr val="0066FF"/>
                </a:solidFill>
              </a:rPr>
              <a:t>situ</a:t>
            </a:r>
            <a:r>
              <a:rPr lang="cs-CZ" sz="2500" b="1" i="1" dirty="0" smtClean="0">
                <a:solidFill>
                  <a:srgbClr val="0066FF"/>
                </a:solidFill>
              </a:rPr>
              <a:t> - FISH</a:t>
            </a:r>
          </a:p>
          <a:p>
            <a:pPr algn="ctr"/>
            <a:r>
              <a:rPr lang="cs-CZ" sz="2500" i="1" dirty="0" smtClean="0">
                <a:solidFill>
                  <a:srgbClr val="0066FF"/>
                </a:solidFill>
              </a:rPr>
              <a:t>(„</a:t>
            </a:r>
            <a:r>
              <a:rPr lang="cs-CZ" sz="2500" i="1" u="sng" dirty="0" err="1" smtClean="0">
                <a:solidFill>
                  <a:srgbClr val="0066FF"/>
                </a:solidFill>
              </a:rPr>
              <a:t>F</a:t>
            </a:r>
            <a:r>
              <a:rPr lang="cs-CZ" sz="2500" i="1" dirty="0" err="1" smtClean="0">
                <a:solidFill>
                  <a:srgbClr val="0066FF"/>
                </a:solidFill>
              </a:rPr>
              <a:t>luorescent</a:t>
            </a:r>
            <a:r>
              <a:rPr lang="cs-CZ" sz="2500" i="1" dirty="0" smtClean="0">
                <a:solidFill>
                  <a:srgbClr val="0066FF"/>
                </a:solidFill>
              </a:rPr>
              <a:t> </a:t>
            </a:r>
            <a:r>
              <a:rPr lang="cs-CZ" sz="2500" i="1" u="sng" dirty="0" smtClean="0">
                <a:solidFill>
                  <a:srgbClr val="0066FF"/>
                </a:solidFill>
              </a:rPr>
              <a:t>i</a:t>
            </a:r>
            <a:r>
              <a:rPr lang="cs-CZ" sz="2500" i="1" dirty="0" smtClean="0">
                <a:solidFill>
                  <a:srgbClr val="0066FF"/>
                </a:solidFill>
              </a:rPr>
              <a:t>n </a:t>
            </a:r>
            <a:r>
              <a:rPr lang="cs-CZ" sz="2500" i="1" u="sng" dirty="0" err="1" smtClean="0">
                <a:solidFill>
                  <a:srgbClr val="0066FF"/>
                </a:solidFill>
              </a:rPr>
              <a:t>s</a:t>
            </a:r>
            <a:r>
              <a:rPr lang="cs-CZ" sz="2500" i="1" dirty="0" err="1" smtClean="0">
                <a:solidFill>
                  <a:srgbClr val="0066FF"/>
                </a:solidFill>
              </a:rPr>
              <a:t>itu</a:t>
            </a:r>
            <a:r>
              <a:rPr lang="cs-CZ" sz="2500" i="1" dirty="0" smtClean="0">
                <a:solidFill>
                  <a:srgbClr val="0066FF"/>
                </a:solidFill>
              </a:rPr>
              <a:t> </a:t>
            </a:r>
            <a:r>
              <a:rPr lang="cs-CZ" sz="2500" i="1" u="sng" dirty="0" err="1" smtClean="0">
                <a:solidFill>
                  <a:srgbClr val="0066FF"/>
                </a:solidFill>
              </a:rPr>
              <a:t>h</a:t>
            </a:r>
            <a:r>
              <a:rPr lang="cs-CZ" sz="2500" i="1" dirty="0" err="1" smtClean="0">
                <a:solidFill>
                  <a:srgbClr val="0066FF"/>
                </a:solidFill>
              </a:rPr>
              <a:t>ybridization</a:t>
            </a:r>
            <a:r>
              <a:rPr lang="cs-CZ" sz="2500" dirty="0" smtClean="0">
                <a:solidFill>
                  <a:srgbClr val="0066FF"/>
                </a:solidFill>
              </a:rPr>
              <a:t>“</a:t>
            </a:r>
            <a:r>
              <a:rPr lang="cs-CZ" sz="2500" i="1" dirty="0" smtClean="0">
                <a:solidFill>
                  <a:srgbClr val="0066FF"/>
                </a:solidFill>
              </a:rPr>
              <a:t>)</a:t>
            </a:r>
          </a:p>
        </p:txBody>
      </p:sp>
      <p:sp>
        <p:nvSpPr>
          <p:cNvPr id="5" name="TextovéPole 4"/>
          <p:cNvSpPr txBox="1"/>
          <p:nvPr/>
        </p:nvSpPr>
        <p:spPr>
          <a:xfrm>
            <a:off x="228600" y="1295400"/>
            <a:ext cx="8534400" cy="1200329"/>
          </a:xfrm>
          <a:prstGeom prst="rect">
            <a:avLst/>
          </a:prstGeom>
          <a:noFill/>
        </p:spPr>
        <p:txBody>
          <a:bodyPr wrap="square" rtlCol="0">
            <a:spAutoFit/>
          </a:bodyPr>
          <a:lstStyle/>
          <a:p>
            <a:r>
              <a:rPr lang="cs-CZ" b="1" i="1" u="sng" dirty="0" smtClean="0"/>
              <a:t>Princip metody</a:t>
            </a:r>
            <a:r>
              <a:rPr lang="cs-CZ" b="1" i="1" dirty="0" smtClean="0"/>
              <a:t>:</a:t>
            </a:r>
            <a:r>
              <a:rPr lang="cs-CZ" dirty="0" smtClean="0"/>
              <a:t> </a:t>
            </a:r>
          </a:p>
          <a:p>
            <a:pPr>
              <a:buFontTx/>
              <a:buChar char="-"/>
            </a:pPr>
            <a:r>
              <a:rPr lang="cs-CZ" dirty="0" smtClean="0"/>
              <a:t> přímo </a:t>
            </a:r>
            <a:r>
              <a:rPr lang="cs-CZ" dirty="0"/>
              <a:t>či nepřímo fluorescenčně </a:t>
            </a:r>
            <a:r>
              <a:rPr lang="cs-CZ" dirty="0" smtClean="0"/>
              <a:t>značené jednořetězcové DNA sondy hybridizují </a:t>
            </a:r>
            <a:r>
              <a:rPr lang="cs-CZ" dirty="0"/>
              <a:t>na specifické </a:t>
            </a:r>
            <a:r>
              <a:rPr lang="cs-CZ" dirty="0" smtClean="0"/>
              <a:t>sekvence v despiralizovaných vláknech </a:t>
            </a:r>
            <a:r>
              <a:rPr lang="cs-CZ" dirty="0"/>
              <a:t>DNA </a:t>
            </a:r>
            <a:r>
              <a:rPr lang="cs-CZ" dirty="0" smtClean="0"/>
              <a:t>fixovaných jáder </a:t>
            </a:r>
            <a:r>
              <a:rPr lang="cs-CZ" dirty="0"/>
              <a:t>nedělících se </a:t>
            </a:r>
            <a:r>
              <a:rPr lang="cs-CZ" dirty="0" smtClean="0"/>
              <a:t>buněk (interfázní FISH) a sekvence DNA v metafázních chromozomech (metafázní FISH)</a:t>
            </a:r>
            <a:endParaRPr lang="cs-CZ" dirty="0"/>
          </a:p>
        </p:txBody>
      </p:sp>
      <p:pic>
        <p:nvPicPr>
          <p:cNvPr id="1026" name="Picture 2"/>
          <p:cNvPicPr>
            <a:picLocks noChangeAspect="1" noChangeArrowheads="1"/>
          </p:cNvPicPr>
          <p:nvPr/>
        </p:nvPicPr>
        <p:blipFill>
          <a:blip r:embed="rId3" cstate="print"/>
          <a:srcRect/>
          <a:stretch>
            <a:fillRect/>
          </a:stretch>
        </p:blipFill>
        <p:spPr bwMode="auto">
          <a:xfrm>
            <a:off x="1752600" y="2590800"/>
            <a:ext cx="5238750" cy="1447800"/>
          </a:xfrm>
          <a:prstGeom prst="rect">
            <a:avLst/>
          </a:prstGeom>
          <a:noFill/>
          <a:ln w="9525">
            <a:noFill/>
            <a:miter lim="800000"/>
            <a:headEnd/>
            <a:tailEnd/>
          </a:ln>
        </p:spPr>
      </p:pic>
      <p:sp>
        <p:nvSpPr>
          <p:cNvPr id="8" name="TextovéPole 7"/>
          <p:cNvSpPr txBox="1"/>
          <p:nvPr/>
        </p:nvSpPr>
        <p:spPr>
          <a:xfrm>
            <a:off x="1828800" y="4267200"/>
            <a:ext cx="5377754" cy="923330"/>
          </a:xfrm>
          <a:prstGeom prst="rect">
            <a:avLst/>
          </a:prstGeom>
          <a:noFill/>
          <a:ln>
            <a:solidFill>
              <a:schemeClr val="tx1"/>
            </a:solidFill>
          </a:ln>
        </p:spPr>
        <p:txBody>
          <a:bodyPr wrap="none" rtlCol="0">
            <a:spAutoFit/>
          </a:bodyPr>
          <a:lstStyle/>
          <a:p>
            <a:pPr marL="342900" indent="-342900">
              <a:buAutoNum type="arabicPeriod"/>
            </a:pPr>
            <a:r>
              <a:rPr lang="cs-CZ" b="1" dirty="0" smtClean="0"/>
              <a:t>denaturace sondy a cílové DNA</a:t>
            </a:r>
          </a:p>
          <a:p>
            <a:pPr marL="342900" indent="-342900">
              <a:buAutoNum type="arabicPeriod"/>
            </a:pPr>
            <a:r>
              <a:rPr lang="cs-CZ" b="1" dirty="0" smtClean="0"/>
              <a:t>hybridizace sondy a cílové DNA – komplementarita</a:t>
            </a:r>
          </a:p>
          <a:p>
            <a:pPr marL="342900" indent="-342900">
              <a:buAutoNum type="arabicPeriod"/>
            </a:pPr>
            <a:r>
              <a:rPr lang="cs-CZ" b="1" dirty="0" smtClean="0"/>
              <a:t>odstranění nespecifických signálů</a:t>
            </a:r>
            <a:endParaRPr lang="cs-CZ" b="1" dirty="0"/>
          </a:p>
        </p:txBody>
      </p:sp>
      <p:sp>
        <p:nvSpPr>
          <p:cNvPr id="9" name="TextovéPole 8"/>
          <p:cNvSpPr txBox="1"/>
          <p:nvPr/>
        </p:nvSpPr>
        <p:spPr>
          <a:xfrm>
            <a:off x="304800" y="5410200"/>
            <a:ext cx="7772400" cy="1200329"/>
          </a:xfrm>
          <a:prstGeom prst="rect">
            <a:avLst/>
          </a:prstGeom>
          <a:noFill/>
        </p:spPr>
        <p:txBody>
          <a:bodyPr wrap="square" rtlCol="0">
            <a:spAutoFit/>
          </a:bodyPr>
          <a:lstStyle/>
          <a:p>
            <a:r>
              <a:rPr lang="en-US" b="1" i="1" u="sng" dirty="0" err="1" smtClean="0"/>
              <a:t>Materi</a:t>
            </a:r>
            <a:r>
              <a:rPr lang="cs-CZ" b="1" i="1" u="sng" dirty="0" err="1" smtClean="0"/>
              <a:t>ál</a:t>
            </a:r>
            <a:r>
              <a:rPr lang="cs-CZ" b="1" i="1" u="sng" dirty="0" smtClean="0"/>
              <a:t>:</a:t>
            </a:r>
          </a:p>
          <a:p>
            <a:pPr>
              <a:buFontTx/>
              <a:buChar char="-"/>
            </a:pPr>
            <a:r>
              <a:rPr lang="cs-CZ" dirty="0" smtClean="0"/>
              <a:t> periferní a pupečníková krev, choriové klky, plodová voda, bukální stěr, materiál z potratu, vzorky z parafinových bločků (xylen)</a:t>
            </a:r>
          </a:p>
          <a:p>
            <a:pPr>
              <a:buFontTx/>
              <a:buChar char="-"/>
            </a:pPr>
            <a:r>
              <a:rPr lang="cs-CZ" dirty="0" smtClean="0"/>
              <a:t> nativní vzorky - pepsin</a:t>
            </a:r>
            <a:endParaRPr lang="cs-CZ"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533400" y="304800"/>
            <a:ext cx="8305800" cy="477054"/>
          </a:xfrm>
          <a:prstGeom prst="rect">
            <a:avLst/>
          </a:prstGeom>
          <a:noFill/>
        </p:spPr>
        <p:txBody>
          <a:bodyPr wrap="square" rtlCol="0">
            <a:spAutoFit/>
          </a:bodyPr>
          <a:lstStyle/>
          <a:p>
            <a:pPr algn="ctr"/>
            <a:r>
              <a:rPr lang="cs-CZ" sz="2500" b="1" i="1" dirty="0" smtClean="0">
                <a:solidFill>
                  <a:srgbClr val="00B050"/>
                </a:solidFill>
              </a:rPr>
              <a:t>SNP </a:t>
            </a:r>
            <a:r>
              <a:rPr lang="cs-CZ" sz="2500" b="1" i="1" dirty="0" err="1" smtClean="0">
                <a:solidFill>
                  <a:srgbClr val="00B050"/>
                </a:solidFill>
              </a:rPr>
              <a:t>array</a:t>
            </a:r>
            <a:r>
              <a:rPr lang="cs-CZ" sz="2500" b="1" i="1" dirty="0" smtClean="0">
                <a:solidFill>
                  <a:srgbClr val="00B050"/>
                </a:solidFill>
              </a:rPr>
              <a:t> / </a:t>
            </a:r>
            <a:r>
              <a:rPr lang="cs-CZ" sz="2500" b="1" i="1" dirty="0" err="1" smtClean="0">
                <a:solidFill>
                  <a:srgbClr val="00B050"/>
                </a:solidFill>
              </a:rPr>
              <a:t>array</a:t>
            </a:r>
            <a:r>
              <a:rPr lang="cs-CZ" sz="2500" b="1" i="1" dirty="0" smtClean="0">
                <a:solidFill>
                  <a:srgbClr val="00B050"/>
                </a:solidFill>
              </a:rPr>
              <a:t> CGH+SNP</a:t>
            </a:r>
          </a:p>
        </p:txBody>
      </p:sp>
      <p:pic>
        <p:nvPicPr>
          <p:cNvPr id="1026" name="Picture 2"/>
          <p:cNvPicPr>
            <a:picLocks noChangeAspect="1" noChangeArrowheads="1"/>
          </p:cNvPicPr>
          <p:nvPr/>
        </p:nvPicPr>
        <p:blipFill>
          <a:blip r:embed="rId2" cstate="print"/>
          <a:srcRect t="20000"/>
          <a:stretch>
            <a:fillRect/>
          </a:stretch>
        </p:blipFill>
        <p:spPr bwMode="auto">
          <a:xfrm>
            <a:off x="457200" y="1981200"/>
            <a:ext cx="4876801" cy="2975320"/>
          </a:xfrm>
          <a:prstGeom prst="rect">
            <a:avLst/>
          </a:prstGeom>
          <a:noFill/>
          <a:ln w="9525">
            <a:noFill/>
            <a:miter lim="800000"/>
            <a:headEnd/>
            <a:tailEnd/>
          </a:ln>
        </p:spPr>
      </p:pic>
      <p:sp>
        <p:nvSpPr>
          <p:cNvPr id="6" name="TextovéPole 5"/>
          <p:cNvSpPr txBox="1"/>
          <p:nvPr/>
        </p:nvSpPr>
        <p:spPr>
          <a:xfrm>
            <a:off x="609600" y="990600"/>
            <a:ext cx="7963398" cy="923330"/>
          </a:xfrm>
          <a:prstGeom prst="rect">
            <a:avLst/>
          </a:prstGeom>
          <a:noFill/>
        </p:spPr>
        <p:txBody>
          <a:bodyPr wrap="none" rtlCol="0">
            <a:spAutoFit/>
          </a:bodyPr>
          <a:lstStyle/>
          <a:p>
            <a:r>
              <a:rPr lang="cs-CZ" b="1" dirty="0" smtClean="0"/>
              <a:t>SNP</a:t>
            </a:r>
            <a:r>
              <a:rPr lang="cs-CZ" dirty="0" smtClean="0"/>
              <a:t> – „</a:t>
            </a:r>
            <a:r>
              <a:rPr lang="cs-CZ" i="1" dirty="0" smtClean="0"/>
              <a:t>single </a:t>
            </a:r>
            <a:r>
              <a:rPr lang="cs-CZ" i="1" dirty="0" err="1" smtClean="0"/>
              <a:t>nucleotide</a:t>
            </a:r>
            <a:r>
              <a:rPr lang="cs-CZ" i="1" dirty="0" smtClean="0"/>
              <a:t> </a:t>
            </a:r>
            <a:r>
              <a:rPr lang="cs-CZ" i="1" dirty="0" err="1" smtClean="0"/>
              <a:t>polymorphism</a:t>
            </a:r>
            <a:r>
              <a:rPr lang="cs-CZ" dirty="0" smtClean="0"/>
              <a:t>“ – záměna jednoho nukleotidu s frekvencí</a:t>
            </a:r>
          </a:p>
          <a:p>
            <a:r>
              <a:rPr lang="cs-CZ" dirty="0" smtClean="0"/>
              <a:t>				     v populaci &gt; 1 %, polymorfizmus</a:t>
            </a:r>
          </a:p>
          <a:p>
            <a:r>
              <a:rPr lang="cs-CZ" dirty="0"/>
              <a:t>	</a:t>
            </a:r>
            <a:r>
              <a:rPr lang="cs-CZ" dirty="0" smtClean="0"/>
              <a:t>					(vs. susp. mutace &lt; 1 %)</a:t>
            </a:r>
            <a:endParaRPr lang="cs-CZ" dirty="0"/>
          </a:p>
        </p:txBody>
      </p:sp>
      <p:pic>
        <p:nvPicPr>
          <p:cNvPr id="1027" name="Picture 3"/>
          <p:cNvPicPr>
            <a:picLocks noChangeAspect="1" noChangeArrowheads="1"/>
          </p:cNvPicPr>
          <p:nvPr/>
        </p:nvPicPr>
        <p:blipFill>
          <a:blip r:embed="rId3" cstate="print"/>
          <a:srcRect/>
          <a:stretch>
            <a:fillRect/>
          </a:stretch>
        </p:blipFill>
        <p:spPr bwMode="auto">
          <a:xfrm>
            <a:off x="5486400" y="4191000"/>
            <a:ext cx="3012923" cy="2152649"/>
          </a:xfrm>
          <a:prstGeom prst="rect">
            <a:avLst/>
          </a:prstGeom>
          <a:noFill/>
          <a:ln w="9525">
            <a:noFill/>
            <a:miter lim="800000"/>
            <a:headEnd/>
            <a:tailEnd/>
          </a:ln>
        </p:spPr>
      </p:pic>
      <p:sp>
        <p:nvSpPr>
          <p:cNvPr id="10" name="Obdélník 9"/>
          <p:cNvSpPr/>
          <p:nvPr/>
        </p:nvSpPr>
        <p:spPr>
          <a:xfrm>
            <a:off x="1219200" y="2133600"/>
            <a:ext cx="1524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28600" y="381000"/>
            <a:ext cx="8534400" cy="1754326"/>
          </a:xfrm>
          <a:prstGeom prst="rect">
            <a:avLst/>
          </a:prstGeom>
          <a:noFill/>
        </p:spPr>
        <p:txBody>
          <a:bodyPr wrap="square" rtlCol="0">
            <a:spAutoFit/>
          </a:bodyPr>
          <a:lstStyle/>
          <a:p>
            <a:r>
              <a:rPr lang="cs-CZ" b="1" i="1" u="sng" dirty="0" smtClean="0"/>
              <a:t>Princip metody</a:t>
            </a:r>
            <a:r>
              <a:rPr lang="cs-CZ" b="1" i="1" dirty="0" smtClean="0"/>
              <a:t>:</a:t>
            </a:r>
          </a:p>
          <a:p>
            <a:endParaRPr lang="cs-CZ" b="1" i="1" dirty="0" smtClean="0"/>
          </a:p>
          <a:p>
            <a:r>
              <a:rPr lang="cs-CZ" b="1" i="1" dirty="0" smtClean="0"/>
              <a:t>	</a:t>
            </a:r>
          </a:p>
          <a:p>
            <a:endParaRPr lang="cs-CZ" b="1" i="1" dirty="0" smtClean="0"/>
          </a:p>
          <a:p>
            <a:r>
              <a:rPr lang="cs-CZ" dirty="0" smtClean="0"/>
              <a:t> </a:t>
            </a:r>
          </a:p>
          <a:p>
            <a:pPr>
              <a:buFontTx/>
              <a:buChar char="-"/>
            </a:pPr>
            <a:endParaRPr lang="cs-CZ" dirty="0"/>
          </a:p>
        </p:txBody>
      </p:sp>
      <p:pic>
        <p:nvPicPr>
          <p:cNvPr id="2050" name="Picture 2"/>
          <p:cNvPicPr>
            <a:picLocks noChangeAspect="1" noChangeArrowheads="1"/>
          </p:cNvPicPr>
          <p:nvPr/>
        </p:nvPicPr>
        <p:blipFill>
          <a:blip r:embed="rId3" cstate="print"/>
          <a:srcRect/>
          <a:stretch>
            <a:fillRect/>
          </a:stretch>
        </p:blipFill>
        <p:spPr bwMode="auto">
          <a:xfrm>
            <a:off x="275442" y="1066800"/>
            <a:ext cx="8868558" cy="4738687"/>
          </a:xfrm>
          <a:prstGeom prst="rect">
            <a:avLst/>
          </a:prstGeom>
          <a:noFill/>
          <a:ln w="9525">
            <a:noFill/>
            <a:miter lim="800000"/>
            <a:headEnd/>
            <a:tailEnd/>
          </a:ln>
        </p:spPr>
      </p:pic>
      <p:sp>
        <p:nvSpPr>
          <p:cNvPr id="2052" name="AutoShape 4" descr="Agilent Technologies metrology and the Software FP-LIM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2054" name="AutoShape 6" descr="Agilent Technologies metrology and the Software FP-LIM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2056" name="Picture 8" descr="https://www.fp-lims.com/wp-content/uploads/2019/01/Agilent-1.jpg"/>
          <p:cNvPicPr>
            <a:picLocks noChangeAspect="1" noChangeArrowheads="1"/>
          </p:cNvPicPr>
          <p:nvPr/>
        </p:nvPicPr>
        <p:blipFill>
          <a:blip r:embed="rId4" cstate="print"/>
          <a:srcRect/>
          <a:stretch>
            <a:fillRect/>
          </a:stretch>
        </p:blipFill>
        <p:spPr bwMode="auto">
          <a:xfrm>
            <a:off x="3233024" y="160338"/>
            <a:ext cx="3329701" cy="833683"/>
          </a:xfrm>
          <a:prstGeom prst="rect">
            <a:avLst/>
          </a:prstGeom>
          <a:noFill/>
        </p:spPr>
      </p:pic>
      <p:sp>
        <p:nvSpPr>
          <p:cNvPr id="10" name="TextovéPole 9"/>
          <p:cNvSpPr txBox="1"/>
          <p:nvPr/>
        </p:nvSpPr>
        <p:spPr>
          <a:xfrm>
            <a:off x="762000" y="6096000"/>
            <a:ext cx="7842981" cy="369332"/>
          </a:xfrm>
          <a:prstGeom prst="rect">
            <a:avLst/>
          </a:prstGeom>
          <a:noFill/>
        </p:spPr>
        <p:txBody>
          <a:bodyPr wrap="none" rtlCol="0">
            <a:spAutoFit/>
          </a:bodyPr>
          <a:lstStyle/>
          <a:p>
            <a:r>
              <a:rPr lang="cs-CZ" b="1" dirty="0" smtClean="0"/>
              <a:t>CGH+SNP</a:t>
            </a:r>
            <a:r>
              <a:rPr lang="cs-CZ" dirty="0" smtClean="0"/>
              <a:t> - </a:t>
            </a:r>
            <a:r>
              <a:rPr lang="cs-CZ" u="sng" dirty="0" smtClean="0"/>
              <a:t>komparativní metoda </a:t>
            </a:r>
            <a:r>
              <a:rPr lang="cs-CZ" dirty="0" smtClean="0"/>
              <a:t>- nutnost kontrolní DNA se známým genotypem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609600" y="4992469"/>
            <a:ext cx="5715000" cy="646331"/>
          </a:xfrm>
          <a:prstGeom prst="rect">
            <a:avLst/>
          </a:prstGeom>
          <a:noFill/>
        </p:spPr>
        <p:txBody>
          <a:bodyPr wrap="square" rtlCol="0">
            <a:spAutoFit/>
          </a:bodyPr>
          <a:lstStyle/>
          <a:p>
            <a:r>
              <a:rPr lang="cs-CZ" b="1" dirty="0" smtClean="0"/>
              <a:t>SNP </a:t>
            </a:r>
            <a:r>
              <a:rPr lang="cs-CZ" b="1" dirty="0" err="1" smtClean="0"/>
              <a:t>array</a:t>
            </a:r>
            <a:r>
              <a:rPr lang="cs-CZ" b="1" dirty="0" smtClean="0"/>
              <a:t> </a:t>
            </a:r>
            <a:r>
              <a:rPr lang="cs-CZ" dirty="0" smtClean="0"/>
              <a:t>- </a:t>
            </a:r>
            <a:r>
              <a:rPr lang="cs-CZ" u="sng" dirty="0" smtClean="0"/>
              <a:t>nekomparativní metoda</a:t>
            </a:r>
            <a:r>
              <a:rPr lang="cs-CZ" dirty="0" smtClean="0"/>
              <a:t> - bez kontrolní DNA</a:t>
            </a:r>
          </a:p>
          <a:p>
            <a:pPr>
              <a:buFontTx/>
              <a:buChar char="-"/>
            </a:pPr>
            <a:r>
              <a:rPr lang="cs-CZ" dirty="0" smtClean="0"/>
              <a:t> relativní detekce CNV dle intenzity signálů</a:t>
            </a:r>
            <a:endParaRPr lang="cs-CZ" dirty="0"/>
          </a:p>
        </p:txBody>
      </p:sp>
      <p:sp>
        <p:nvSpPr>
          <p:cNvPr id="7" name="TextovéPole 6"/>
          <p:cNvSpPr txBox="1"/>
          <p:nvPr/>
        </p:nvSpPr>
        <p:spPr>
          <a:xfrm>
            <a:off x="6805448" y="4438471"/>
            <a:ext cx="2162504" cy="1754326"/>
          </a:xfrm>
          <a:prstGeom prst="rect">
            <a:avLst/>
          </a:prstGeom>
          <a:noFill/>
        </p:spPr>
        <p:txBody>
          <a:bodyPr wrap="square" rtlCol="0">
            <a:spAutoFit/>
          </a:bodyPr>
          <a:lstStyle/>
          <a:p>
            <a:r>
              <a:rPr lang="cs-CZ" b="1" dirty="0" smtClean="0"/>
              <a:t>CGH+SNP</a:t>
            </a:r>
            <a:r>
              <a:rPr lang="cs-CZ" dirty="0" smtClean="0"/>
              <a:t> </a:t>
            </a:r>
          </a:p>
          <a:p>
            <a:r>
              <a:rPr lang="cs-CZ" dirty="0" smtClean="0"/>
              <a:t>-</a:t>
            </a:r>
            <a:r>
              <a:rPr lang="cs-CZ" u="sng" dirty="0" smtClean="0"/>
              <a:t> komparativní metoda </a:t>
            </a:r>
            <a:r>
              <a:rPr lang="cs-CZ" dirty="0" smtClean="0"/>
              <a:t>- kontrolní DNA bez známého genotypu</a:t>
            </a:r>
          </a:p>
          <a:p>
            <a:endParaRPr lang="cs-CZ" dirty="0"/>
          </a:p>
        </p:txBody>
      </p:sp>
      <p:pic>
        <p:nvPicPr>
          <p:cNvPr id="8" name="Picture 1"/>
          <p:cNvPicPr>
            <a:picLocks noChangeAspect="1" noChangeArrowheads="1"/>
          </p:cNvPicPr>
          <p:nvPr/>
        </p:nvPicPr>
        <p:blipFill>
          <a:blip r:embed="rId2" cstate="print"/>
          <a:srcRect/>
          <a:stretch>
            <a:fillRect/>
          </a:stretch>
        </p:blipFill>
        <p:spPr bwMode="auto">
          <a:xfrm>
            <a:off x="6629400" y="1752600"/>
            <a:ext cx="2391104" cy="2362200"/>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7391400" y="152400"/>
            <a:ext cx="990600" cy="990600"/>
          </a:xfrm>
          <a:prstGeom prst="rect">
            <a:avLst/>
          </a:prstGeom>
          <a:noFill/>
          <a:ln w="9525">
            <a:noFill/>
            <a:miter lim="800000"/>
            <a:headEnd/>
            <a:tailEnd/>
          </a:ln>
        </p:spPr>
      </p:pic>
      <p:pic>
        <p:nvPicPr>
          <p:cNvPr id="41989" name="Picture 5" descr="How Microarrays Work"/>
          <p:cNvPicPr>
            <a:picLocks noChangeAspect="1" noChangeArrowheads="1"/>
          </p:cNvPicPr>
          <p:nvPr/>
        </p:nvPicPr>
        <p:blipFill>
          <a:blip r:embed="rId4" cstate="print"/>
          <a:srcRect/>
          <a:stretch>
            <a:fillRect/>
          </a:stretch>
        </p:blipFill>
        <p:spPr bwMode="auto">
          <a:xfrm>
            <a:off x="3733800" y="3200400"/>
            <a:ext cx="2361399" cy="1524000"/>
          </a:xfrm>
          <a:prstGeom prst="rect">
            <a:avLst/>
          </a:prstGeom>
          <a:noFill/>
        </p:spPr>
      </p:pic>
      <p:pic>
        <p:nvPicPr>
          <p:cNvPr id="41991" name="Picture 7" descr="Illumina (ILMN)"/>
          <p:cNvPicPr>
            <a:picLocks noChangeAspect="1" noChangeArrowheads="1"/>
          </p:cNvPicPr>
          <p:nvPr/>
        </p:nvPicPr>
        <p:blipFill>
          <a:blip r:embed="rId5" cstate="print"/>
          <a:srcRect t="26923" b="44231"/>
          <a:stretch>
            <a:fillRect/>
          </a:stretch>
        </p:blipFill>
        <p:spPr bwMode="auto">
          <a:xfrm>
            <a:off x="1981200" y="228600"/>
            <a:ext cx="1828800" cy="527538"/>
          </a:xfrm>
          <a:prstGeom prst="rect">
            <a:avLst/>
          </a:prstGeom>
          <a:noFill/>
        </p:spPr>
      </p:pic>
      <p:pic>
        <p:nvPicPr>
          <p:cNvPr id="41993" name="Picture 9" descr="http://www.ipc.nxgenomics.org/newsletter/images/infiniumprotocol.jpg"/>
          <p:cNvPicPr>
            <a:picLocks noChangeAspect="1" noChangeArrowheads="1"/>
          </p:cNvPicPr>
          <p:nvPr/>
        </p:nvPicPr>
        <p:blipFill>
          <a:blip r:embed="rId6" cstate="print"/>
          <a:srcRect l="51000" t="7453" r="6000" b="10559"/>
          <a:stretch>
            <a:fillRect/>
          </a:stretch>
        </p:blipFill>
        <p:spPr bwMode="auto">
          <a:xfrm>
            <a:off x="3581400" y="1066800"/>
            <a:ext cx="2209800" cy="1695893"/>
          </a:xfrm>
          <a:prstGeom prst="rect">
            <a:avLst/>
          </a:prstGeom>
          <a:noFill/>
          <a:ln>
            <a:noFill/>
          </a:ln>
        </p:spPr>
      </p:pic>
      <p:sp>
        <p:nvSpPr>
          <p:cNvPr id="14" name="Obdélník 13"/>
          <p:cNvSpPr/>
          <p:nvPr/>
        </p:nvSpPr>
        <p:spPr>
          <a:xfrm>
            <a:off x="609600" y="5867400"/>
            <a:ext cx="5029200" cy="646331"/>
          </a:xfrm>
          <a:prstGeom prst="rect">
            <a:avLst/>
          </a:prstGeom>
          <a:solidFill>
            <a:schemeClr val="tx2">
              <a:lumMod val="20000"/>
              <a:lumOff val="80000"/>
            </a:schemeClr>
          </a:solidFill>
          <a:ln>
            <a:solidFill>
              <a:schemeClr val="tx1"/>
            </a:solidFill>
          </a:ln>
        </p:spPr>
        <p:txBody>
          <a:bodyPr wrap="square">
            <a:spAutoFit/>
          </a:bodyPr>
          <a:lstStyle/>
          <a:p>
            <a:r>
              <a:rPr lang="cs-CZ" b="1" dirty="0" smtClean="0"/>
              <a:t>Odkaz na video: </a:t>
            </a:r>
            <a:r>
              <a:rPr lang="cs-CZ" b="1" dirty="0" smtClean="0">
                <a:hlinkClick r:id="rId7"/>
              </a:rPr>
              <a:t>https://www.youtube.com/watch?v=lVG04dAAyvY</a:t>
            </a:r>
            <a:r>
              <a:rPr lang="cs-CZ" b="1" dirty="0" smtClean="0"/>
              <a:t> </a:t>
            </a:r>
          </a:p>
        </p:txBody>
      </p:sp>
      <p:cxnSp>
        <p:nvCxnSpPr>
          <p:cNvPr id="16" name="Přímá spojovací čára 15"/>
          <p:cNvCxnSpPr/>
          <p:nvPr/>
        </p:nvCxnSpPr>
        <p:spPr>
          <a:xfrm>
            <a:off x="6477000" y="304800"/>
            <a:ext cx="0" cy="6400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1994" name="Picture 10"/>
          <p:cNvPicPr>
            <a:picLocks noChangeAspect="1" noChangeArrowheads="1"/>
          </p:cNvPicPr>
          <p:nvPr/>
        </p:nvPicPr>
        <p:blipFill>
          <a:blip r:embed="rId8" cstate="print"/>
          <a:srcRect b="5000"/>
          <a:stretch>
            <a:fillRect/>
          </a:stretch>
        </p:blipFill>
        <p:spPr bwMode="auto">
          <a:xfrm>
            <a:off x="685800" y="1066800"/>
            <a:ext cx="2463953" cy="1447800"/>
          </a:xfrm>
          <a:prstGeom prst="rect">
            <a:avLst/>
          </a:prstGeom>
          <a:noFill/>
          <a:ln w="9525">
            <a:noFill/>
            <a:miter lim="800000"/>
            <a:headEnd/>
            <a:tailEnd/>
          </a:ln>
        </p:spPr>
      </p:pic>
      <p:pic>
        <p:nvPicPr>
          <p:cNvPr id="41995" name="Picture 11"/>
          <p:cNvPicPr>
            <a:picLocks noChangeAspect="1" noChangeArrowheads="1"/>
          </p:cNvPicPr>
          <p:nvPr/>
        </p:nvPicPr>
        <p:blipFill>
          <a:blip r:embed="rId9" cstate="print"/>
          <a:srcRect b="4762"/>
          <a:stretch>
            <a:fillRect/>
          </a:stretch>
        </p:blipFill>
        <p:spPr bwMode="auto">
          <a:xfrm>
            <a:off x="609600" y="3200400"/>
            <a:ext cx="2575469" cy="1524000"/>
          </a:xfrm>
          <a:prstGeom prst="rect">
            <a:avLst/>
          </a:prstGeom>
          <a:noFill/>
          <a:ln w="9525">
            <a:noFill/>
            <a:miter lim="800000"/>
            <a:headEnd/>
            <a:tailEnd/>
          </a:ln>
        </p:spPr>
      </p:pic>
      <p:sp>
        <p:nvSpPr>
          <p:cNvPr id="21" name="Zaoblený obdélník 20"/>
          <p:cNvSpPr/>
          <p:nvPr/>
        </p:nvSpPr>
        <p:spPr>
          <a:xfrm>
            <a:off x="3505200" y="914400"/>
            <a:ext cx="2362200" cy="1981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Šipka doprava 21"/>
          <p:cNvSpPr/>
          <p:nvPr/>
        </p:nvSpPr>
        <p:spPr>
          <a:xfrm>
            <a:off x="3124200" y="3733800"/>
            <a:ext cx="457200" cy="304800"/>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Šipka doprava 22"/>
          <p:cNvSpPr/>
          <p:nvPr/>
        </p:nvSpPr>
        <p:spPr>
          <a:xfrm rot="5400000">
            <a:off x="1676400" y="2743200"/>
            <a:ext cx="457200" cy="304800"/>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cstate="print"/>
          <a:srcRect/>
          <a:stretch>
            <a:fillRect/>
          </a:stretch>
        </p:blipFill>
        <p:spPr bwMode="auto">
          <a:xfrm>
            <a:off x="6019800" y="609600"/>
            <a:ext cx="2895600" cy="2362084"/>
          </a:xfrm>
          <a:prstGeom prst="rect">
            <a:avLst/>
          </a:prstGeom>
          <a:noFill/>
          <a:ln w="9525">
            <a:noFill/>
            <a:miter lim="800000"/>
            <a:headEnd/>
            <a:tailEnd/>
          </a:ln>
        </p:spPr>
      </p:pic>
      <p:sp>
        <p:nvSpPr>
          <p:cNvPr id="14" name="TextovéPole 13"/>
          <p:cNvSpPr txBox="1"/>
          <p:nvPr/>
        </p:nvSpPr>
        <p:spPr>
          <a:xfrm>
            <a:off x="1905000" y="152400"/>
            <a:ext cx="5505450" cy="369332"/>
          </a:xfrm>
          <a:prstGeom prst="rect">
            <a:avLst/>
          </a:prstGeom>
          <a:noFill/>
        </p:spPr>
        <p:txBody>
          <a:bodyPr wrap="square" rtlCol="0">
            <a:spAutoFit/>
          </a:bodyPr>
          <a:lstStyle/>
          <a:p>
            <a:r>
              <a:rPr lang="cs-CZ" b="1" u="sng" dirty="0" smtClean="0"/>
              <a:t>LOH</a:t>
            </a:r>
            <a:r>
              <a:rPr lang="cs-CZ" u="sng" dirty="0" smtClean="0"/>
              <a:t> – „</a:t>
            </a:r>
            <a:r>
              <a:rPr lang="cs-CZ" i="1" u="sng" dirty="0" smtClean="0"/>
              <a:t>loss of heterozygosity</a:t>
            </a:r>
            <a:r>
              <a:rPr lang="cs-CZ" u="sng" dirty="0" smtClean="0"/>
              <a:t>“ – </a:t>
            </a:r>
            <a:r>
              <a:rPr lang="cs-CZ" b="1" u="sng" dirty="0" smtClean="0"/>
              <a:t>ztráta heterozygotnosti:</a:t>
            </a:r>
            <a:endParaRPr lang="cs-CZ" b="1" u="sng" dirty="0"/>
          </a:p>
        </p:txBody>
      </p:sp>
      <p:pic>
        <p:nvPicPr>
          <p:cNvPr id="44038" name="Picture 6"/>
          <p:cNvPicPr>
            <a:picLocks noChangeAspect="1" noChangeArrowheads="1"/>
          </p:cNvPicPr>
          <p:nvPr/>
        </p:nvPicPr>
        <p:blipFill>
          <a:blip r:embed="rId3" cstate="print"/>
          <a:srcRect l="1816" t="2857" r="33741" b="48572"/>
          <a:stretch>
            <a:fillRect/>
          </a:stretch>
        </p:blipFill>
        <p:spPr bwMode="auto">
          <a:xfrm>
            <a:off x="457200" y="685800"/>
            <a:ext cx="5410200" cy="2590800"/>
          </a:xfrm>
          <a:prstGeom prst="rect">
            <a:avLst/>
          </a:prstGeom>
          <a:noFill/>
          <a:ln w="9525">
            <a:solidFill>
              <a:schemeClr val="tx1"/>
            </a:solidFill>
            <a:miter lim="800000"/>
            <a:headEnd/>
            <a:tailEnd/>
          </a:ln>
        </p:spPr>
      </p:pic>
      <p:pic>
        <p:nvPicPr>
          <p:cNvPr id="44039" name="Picture 7"/>
          <p:cNvPicPr>
            <a:picLocks noChangeAspect="1" noChangeArrowheads="1"/>
          </p:cNvPicPr>
          <p:nvPr/>
        </p:nvPicPr>
        <p:blipFill>
          <a:blip r:embed="rId4" cstate="print"/>
          <a:srcRect l="3011" t="4602" r="6644" b="3352"/>
          <a:stretch>
            <a:fillRect/>
          </a:stretch>
        </p:blipFill>
        <p:spPr bwMode="auto">
          <a:xfrm>
            <a:off x="6096000" y="3124200"/>
            <a:ext cx="2628900" cy="1752600"/>
          </a:xfrm>
          <a:prstGeom prst="rect">
            <a:avLst/>
          </a:prstGeom>
          <a:noFill/>
          <a:ln w="9525">
            <a:solidFill>
              <a:schemeClr val="tx1"/>
            </a:solidFill>
            <a:miter lim="800000"/>
            <a:headEnd/>
            <a:tailEnd/>
          </a:ln>
        </p:spPr>
      </p:pic>
      <p:pic>
        <p:nvPicPr>
          <p:cNvPr id="18" name="Picture 6"/>
          <p:cNvPicPr>
            <a:picLocks noChangeAspect="1" noChangeArrowheads="1"/>
          </p:cNvPicPr>
          <p:nvPr/>
        </p:nvPicPr>
        <p:blipFill>
          <a:blip r:embed="rId3" cstate="print"/>
          <a:srcRect l="1816" t="54285" r="33741" b="1429"/>
          <a:stretch>
            <a:fillRect/>
          </a:stretch>
        </p:blipFill>
        <p:spPr bwMode="auto">
          <a:xfrm>
            <a:off x="457200" y="3429000"/>
            <a:ext cx="5410200" cy="2362200"/>
          </a:xfrm>
          <a:prstGeom prst="rect">
            <a:avLst/>
          </a:prstGeom>
          <a:noFill/>
          <a:ln w="9525">
            <a:solidFill>
              <a:schemeClr val="tx1"/>
            </a:solidFill>
            <a:miter lim="800000"/>
            <a:headEnd/>
            <a:tailEnd/>
          </a:ln>
        </p:spPr>
      </p:pic>
      <p:sp>
        <p:nvSpPr>
          <p:cNvPr id="20" name="Obdélník 19"/>
          <p:cNvSpPr/>
          <p:nvPr/>
        </p:nvSpPr>
        <p:spPr>
          <a:xfrm>
            <a:off x="457200" y="5867400"/>
            <a:ext cx="3581400" cy="246221"/>
          </a:xfrm>
          <a:prstGeom prst="rect">
            <a:avLst/>
          </a:prstGeom>
        </p:spPr>
        <p:txBody>
          <a:bodyPr wrap="square">
            <a:spAutoFit/>
          </a:bodyPr>
          <a:lstStyle/>
          <a:p>
            <a:r>
              <a:rPr lang="cs-CZ" sz="1000" i="1" dirty="0" smtClean="0"/>
              <a:t>(zdroj: </a:t>
            </a:r>
            <a:r>
              <a:rPr lang="cs-CZ" sz="1000" i="1" dirty="0" err="1" smtClean="0"/>
              <a:t>agilent.com</a:t>
            </a:r>
            <a:r>
              <a:rPr lang="cs-CZ" sz="1000" i="1" dirty="0" smtClean="0"/>
              <a:t>)</a:t>
            </a:r>
            <a:endParaRPr lang="cs-CZ" sz="1000" dirty="0"/>
          </a:p>
        </p:txBody>
      </p:sp>
      <p:pic>
        <p:nvPicPr>
          <p:cNvPr id="15361" name="Picture 1"/>
          <p:cNvPicPr>
            <a:picLocks noChangeAspect="1" noChangeArrowheads="1"/>
          </p:cNvPicPr>
          <p:nvPr/>
        </p:nvPicPr>
        <p:blipFill>
          <a:blip r:embed="rId5" cstate="print"/>
          <a:srcRect/>
          <a:stretch>
            <a:fillRect/>
          </a:stretch>
        </p:blipFill>
        <p:spPr bwMode="auto">
          <a:xfrm>
            <a:off x="4300537" y="5105400"/>
            <a:ext cx="4767263" cy="1709737"/>
          </a:xfrm>
          <a:prstGeom prst="rect">
            <a:avLst/>
          </a:prstGeom>
          <a:noFill/>
          <a:ln w="9525">
            <a:solidFill>
              <a:schemeClr val="tx1"/>
            </a:solidFill>
            <a:miter lim="800000"/>
            <a:headEnd/>
            <a:tailEnd/>
          </a:ln>
        </p:spPr>
      </p:pic>
      <p:sp>
        <p:nvSpPr>
          <p:cNvPr id="19" name="TextovéPole 18"/>
          <p:cNvSpPr txBox="1"/>
          <p:nvPr/>
        </p:nvSpPr>
        <p:spPr>
          <a:xfrm>
            <a:off x="4343400" y="5105400"/>
            <a:ext cx="717056" cy="276999"/>
          </a:xfrm>
          <a:prstGeom prst="rect">
            <a:avLst/>
          </a:prstGeom>
          <a:noFill/>
        </p:spPr>
        <p:txBody>
          <a:bodyPr wrap="none" rtlCol="0">
            <a:spAutoFit/>
          </a:bodyPr>
          <a:lstStyle/>
          <a:p>
            <a:r>
              <a:rPr lang="cs-CZ" sz="1200" dirty="0" smtClean="0"/>
              <a:t>(</a:t>
            </a:r>
            <a:r>
              <a:rPr lang="cs-CZ" sz="1200" dirty="0" err="1" smtClean="0"/>
              <a:t>Agilent</a:t>
            </a:r>
            <a:r>
              <a:rPr lang="cs-CZ" sz="1200" dirty="0" smtClean="0"/>
              <a:t>)</a:t>
            </a:r>
            <a:endParaRPr lang="cs-CZ"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cstate="print"/>
          <a:srcRect b="2826"/>
          <a:stretch>
            <a:fillRect/>
          </a:stretch>
        </p:blipFill>
        <p:spPr bwMode="auto">
          <a:xfrm>
            <a:off x="304800" y="838200"/>
            <a:ext cx="2667000" cy="1234881"/>
          </a:xfrm>
          <a:prstGeom prst="rect">
            <a:avLst/>
          </a:prstGeom>
          <a:noFill/>
          <a:ln w="9525">
            <a:solidFill>
              <a:schemeClr val="tx1"/>
            </a:solidFill>
            <a:miter lim="800000"/>
            <a:headEnd/>
            <a:tailEnd/>
          </a:ln>
        </p:spPr>
      </p:pic>
      <p:pic>
        <p:nvPicPr>
          <p:cNvPr id="4097" name="Picture 1"/>
          <p:cNvPicPr>
            <a:picLocks noChangeAspect="1" noChangeArrowheads="1"/>
          </p:cNvPicPr>
          <p:nvPr/>
        </p:nvPicPr>
        <p:blipFill>
          <a:blip r:embed="rId3" cstate="print"/>
          <a:srcRect/>
          <a:stretch>
            <a:fillRect/>
          </a:stretch>
        </p:blipFill>
        <p:spPr bwMode="auto">
          <a:xfrm>
            <a:off x="457200" y="2286000"/>
            <a:ext cx="8134916" cy="4267200"/>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2971800" y="685800"/>
            <a:ext cx="5943600" cy="1580573"/>
          </a:xfrm>
          <a:prstGeom prst="rect">
            <a:avLst/>
          </a:prstGeom>
          <a:noFill/>
          <a:ln w="9525">
            <a:solidFill>
              <a:schemeClr val="tx1"/>
            </a:solidFill>
            <a:miter lim="800000"/>
            <a:headEnd/>
            <a:tailEnd/>
          </a:ln>
        </p:spPr>
      </p:pic>
      <p:sp>
        <p:nvSpPr>
          <p:cNvPr id="6" name="TextovéPole 5"/>
          <p:cNvSpPr txBox="1"/>
          <p:nvPr/>
        </p:nvSpPr>
        <p:spPr>
          <a:xfrm>
            <a:off x="2209800" y="228600"/>
            <a:ext cx="4495800" cy="369332"/>
          </a:xfrm>
          <a:prstGeom prst="rect">
            <a:avLst/>
          </a:prstGeom>
          <a:noFill/>
        </p:spPr>
        <p:txBody>
          <a:bodyPr wrap="square" rtlCol="0">
            <a:spAutoFit/>
          </a:bodyPr>
          <a:lstStyle/>
          <a:p>
            <a:r>
              <a:rPr lang="cs-CZ" b="1" u="sng" dirty="0" smtClean="0"/>
              <a:t>Frekvence alely B </a:t>
            </a:r>
            <a:r>
              <a:rPr lang="cs-CZ" i="1" u="sng" dirty="0" smtClean="0"/>
              <a:t>(</a:t>
            </a:r>
            <a:r>
              <a:rPr lang="cs-CZ" b="1" u="sng" dirty="0" smtClean="0"/>
              <a:t>BAF</a:t>
            </a:r>
            <a:r>
              <a:rPr lang="cs-CZ" i="1" u="sng" dirty="0" smtClean="0"/>
              <a:t>; „B </a:t>
            </a:r>
            <a:r>
              <a:rPr lang="cs-CZ" i="1" u="sng" dirty="0" err="1" smtClean="0"/>
              <a:t>allele</a:t>
            </a:r>
            <a:r>
              <a:rPr lang="cs-CZ" i="1" u="sng" dirty="0" smtClean="0"/>
              <a:t> </a:t>
            </a:r>
            <a:r>
              <a:rPr lang="cs-CZ" i="1" u="sng" dirty="0" err="1" smtClean="0"/>
              <a:t>frequency</a:t>
            </a:r>
            <a:r>
              <a:rPr lang="cs-CZ" i="1" u="sng" dirty="0" smtClean="0"/>
              <a:t>“)</a:t>
            </a:r>
            <a:r>
              <a:rPr lang="cs-CZ" b="1" i="1" u="sng" dirty="0" smtClean="0"/>
              <a:t>:</a:t>
            </a:r>
            <a:endParaRPr lang="cs-CZ" b="1" i="1" u="sng" dirty="0"/>
          </a:p>
        </p:txBody>
      </p:sp>
      <p:sp>
        <p:nvSpPr>
          <p:cNvPr id="12" name="TextovéPole 11"/>
          <p:cNvSpPr txBox="1"/>
          <p:nvPr/>
        </p:nvSpPr>
        <p:spPr>
          <a:xfrm>
            <a:off x="2971800" y="685800"/>
            <a:ext cx="1163332" cy="276999"/>
          </a:xfrm>
          <a:prstGeom prst="rect">
            <a:avLst/>
          </a:prstGeom>
          <a:noFill/>
        </p:spPr>
        <p:txBody>
          <a:bodyPr wrap="none" rtlCol="0">
            <a:spAutoFit/>
          </a:bodyPr>
          <a:lstStyle/>
          <a:p>
            <a:r>
              <a:rPr lang="cs-CZ" sz="1200" dirty="0" smtClean="0"/>
              <a:t>(</a:t>
            </a:r>
            <a:r>
              <a:rPr lang="cs-CZ" sz="1200" dirty="0" err="1" smtClean="0"/>
              <a:t>Illumina</a:t>
            </a:r>
            <a:r>
              <a:rPr lang="cs-CZ" sz="1200" dirty="0" smtClean="0"/>
              <a:t>, OGT)</a:t>
            </a:r>
            <a:endParaRPr lang="cs-CZ" sz="1200" dirty="0"/>
          </a:p>
        </p:txBody>
      </p:sp>
      <p:sp>
        <p:nvSpPr>
          <p:cNvPr id="13" name="Obdélník 12"/>
          <p:cNvSpPr/>
          <p:nvPr/>
        </p:nvSpPr>
        <p:spPr>
          <a:xfrm>
            <a:off x="533400" y="6477000"/>
            <a:ext cx="3581400" cy="246221"/>
          </a:xfrm>
          <a:prstGeom prst="rect">
            <a:avLst/>
          </a:prstGeom>
        </p:spPr>
        <p:txBody>
          <a:bodyPr wrap="square">
            <a:spAutoFit/>
          </a:bodyPr>
          <a:lstStyle/>
          <a:p>
            <a:r>
              <a:rPr lang="cs-CZ" sz="1000" i="1" dirty="0" smtClean="0"/>
              <a:t>(zdroj: </a:t>
            </a:r>
            <a:r>
              <a:rPr lang="cs-CZ" sz="1000" i="1" dirty="0" err="1" smtClean="0"/>
              <a:t>illumina.com</a:t>
            </a:r>
            <a:r>
              <a:rPr lang="cs-CZ" sz="1000" i="1" dirty="0" smtClean="0"/>
              <a:t>)</a:t>
            </a:r>
            <a:endParaRPr lang="cs-CZ" sz="1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039" t="16737" r="42249" b="14699"/>
          <a:stretch/>
        </p:blipFill>
        <p:spPr bwMode="auto">
          <a:xfrm>
            <a:off x="4038600" y="243348"/>
            <a:ext cx="4745555" cy="640817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355" r="53629" b="19315"/>
          <a:stretch/>
        </p:blipFill>
        <p:spPr bwMode="auto">
          <a:xfrm>
            <a:off x="642300" y="583184"/>
            <a:ext cx="3135000" cy="32298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023" r="29580" b="15964"/>
          <a:stretch/>
        </p:blipFill>
        <p:spPr bwMode="auto">
          <a:xfrm>
            <a:off x="925944" y="3924402"/>
            <a:ext cx="2567711" cy="27148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5"/>
          <p:cNvSpPr txBox="1"/>
          <p:nvPr/>
        </p:nvSpPr>
        <p:spPr>
          <a:xfrm>
            <a:off x="642300" y="58682"/>
            <a:ext cx="1719900" cy="369332"/>
          </a:xfrm>
          <a:prstGeom prst="rect">
            <a:avLst/>
          </a:prstGeom>
          <a:noFill/>
        </p:spPr>
        <p:txBody>
          <a:bodyPr wrap="square" rtlCol="0">
            <a:spAutoFit/>
          </a:bodyPr>
          <a:lstStyle/>
          <a:p>
            <a:r>
              <a:rPr lang="cs-CZ" b="1" u="sng" dirty="0" smtClean="0"/>
              <a:t>Konsangvinita:</a:t>
            </a:r>
            <a:endParaRPr lang="cs-CZ" b="1" u="sng" dirty="0"/>
          </a:p>
        </p:txBody>
      </p:sp>
    </p:spTree>
    <p:extLst>
      <p:ext uri="{BB962C8B-B14F-4D97-AF65-F5344CB8AC3E}">
        <p14:creationId xmlns:p14="http://schemas.microsoft.com/office/powerpoint/2010/main" val="34398732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14401" y="152400"/>
            <a:ext cx="7010400" cy="4362203"/>
          </a:xfrm>
          <a:prstGeom prst="rect">
            <a:avLst/>
          </a:prstGeom>
          <a:noFill/>
          <a:ln w="9525">
            <a:noFill/>
            <a:miter lim="800000"/>
            <a:headEnd/>
            <a:tailEnd/>
          </a:ln>
        </p:spPr>
      </p:pic>
      <p:sp>
        <p:nvSpPr>
          <p:cNvPr id="5" name="TextovéPole 4"/>
          <p:cNvSpPr txBox="1"/>
          <p:nvPr/>
        </p:nvSpPr>
        <p:spPr>
          <a:xfrm>
            <a:off x="533400" y="4495800"/>
            <a:ext cx="8077200" cy="2031325"/>
          </a:xfrm>
          <a:prstGeom prst="rect">
            <a:avLst/>
          </a:prstGeom>
          <a:noFill/>
        </p:spPr>
        <p:txBody>
          <a:bodyPr wrap="square" numCol="2" rtlCol="0">
            <a:spAutoFit/>
          </a:bodyPr>
          <a:lstStyle/>
          <a:p>
            <a:pPr lvl="0"/>
            <a:r>
              <a:rPr lang="cs-CZ" b="1" i="1" dirty="0" smtClean="0">
                <a:solidFill>
                  <a:srgbClr val="00B050"/>
                </a:solidFill>
              </a:rPr>
              <a:t>	</a:t>
            </a:r>
            <a:r>
              <a:rPr lang="cs-CZ" b="1" i="1" u="sng" dirty="0" smtClean="0">
                <a:solidFill>
                  <a:srgbClr val="00B050"/>
                </a:solidFill>
              </a:rPr>
              <a:t>Výhody :</a:t>
            </a:r>
          </a:p>
          <a:p>
            <a:pPr lvl="0">
              <a:buFontTx/>
              <a:buChar char="-"/>
            </a:pPr>
            <a:r>
              <a:rPr lang="cs-CZ" dirty="0" smtClean="0"/>
              <a:t> malé množství vstupní </a:t>
            </a:r>
            <a:r>
              <a:rPr lang="cs-CZ" dirty="0" err="1" smtClean="0"/>
              <a:t>gDNA</a:t>
            </a:r>
            <a:endParaRPr lang="cs-CZ" dirty="0" smtClean="0"/>
          </a:p>
          <a:p>
            <a:pPr lvl="0">
              <a:buFontTx/>
              <a:buChar char="-"/>
            </a:pPr>
            <a:r>
              <a:rPr lang="cs-CZ" dirty="0" smtClean="0"/>
              <a:t> vysoké rozlišení </a:t>
            </a:r>
          </a:p>
          <a:p>
            <a:pPr lvl="0"/>
            <a:r>
              <a:rPr lang="cs-CZ" dirty="0" smtClean="0"/>
              <a:t>- detekce </a:t>
            </a:r>
            <a:r>
              <a:rPr lang="cs-CZ" dirty="0" err="1" smtClean="0"/>
              <a:t>mozaicizmu</a:t>
            </a:r>
            <a:r>
              <a:rPr lang="cs-CZ" dirty="0" smtClean="0"/>
              <a:t> &gt; 10 %</a:t>
            </a:r>
          </a:p>
          <a:p>
            <a:pPr lvl="0">
              <a:buFontTx/>
              <a:buChar char="-"/>
            </a:pPr>
            <a:r>
              <a:rPr lang="cs-CZ" dirty="0" smtClean="0"/>
              <a:t> rychlý výsledek (již do 2-3 dní)</a:t>
            </a:r>
          </a:p>
          <a:p>
            <a:pPr lvl="0"/>
            <a:r>
              <a:rPr lang="cs-CZ" dirty="0" smtClean="0"/>
              <a:t> 	</a:t>
            </a:r>
          </a:p>
          <a:p>
            <a:pPr lvl="0"/>
            <a:endParaRPr lang="cs-CZ" dirty="0" smtClean="0"/>
          </a:p>
          <a:p>
            <a:pPr lvl="0"/>
            <a:r>
              <a:rPr lang="cs-CZ" b="1" i="1" dirty="0" smtClean="0">
                <a:solidFill>
                  <a:srgbClr val="FF0000"/>
                </a:solidFill>
              </a:rPr>
              <a:t>	</a:t>
            </a:r>
            <a:r>
              <a:rPr lang="cs-CZ" b="1" i="1" u="sng" dirty="0" smtClean="0">
                <a:solidFill>
                  <a:srgbClr val="FF0000"/>
                </a:solidFill>
              </a:rPr>
              <a:t>Nevýhody:</a:t>
            </a:r>
            <a:r>
              <a:rPr lang="cs-CZ" i="1" dirty="0" smtClean="0"/>
              <a:t> </a:t>
            </a:r>
            <a:r>
              <a:rPr lang="cs-CZ" dirty="0" smtClean="0"/>
              <a:t> </a:t>
            </a:r>
          </a:p>
          <a:p>
            <a:pPr lvl="0"/>
            <a:r>
              <a:rPr lang="cs-CZ" dirty="0" smtClean="0"/>
              <a:t>- balancované aberace a polyploidie nedetekovatelné</a:t>
            </a:r>
          </a:p>
          <a:p>
            <a:pPr lvl="0">
              <a:buFontTx/>
              <a:buChar char="-"/>
            </a:pPr>
            <a:r>
              <a:rPr lang="cs-CZ" dirty="0" smtClean="0"/>
              <a:t> vysoká cena</a:t>
            </a:r>
          </a:p>
          <a:p>
            <a:pPr lvl="0">
              <a:buFontTx/>
              <a:buChar char="-"/>
            </a:pPr>
            <a:r>
              <a:rPr lang="cs-CZ" dirty="0" smtClean="0"/>
              <a:t> obtížná interpretace VOUS – </a:t>
            </a:r>
            <a:r>
              <a:rPr lang="cs-CZ" b="1" u="sng" dirty="0" smtClean="0"/>
              <a:t>neúplná penetrance a variabilní expresivita</a:t>
            </a:r>
          </a:p>
        </p:txBody>
      </p:sp>
      <p:sp>
        <p:nvSpPr>
          <p:cNvPr id="6" name="Obdélník 5"/>
          <p:cNvSpPr/>
          <p:nvPr/>
        </p:nvSpPr>
        <p:spPr>
          <a:xfrm>
            <a:off x="1295400" y="3657600"/>
            <a:ext cx="5997155" cy="246221"/>
          </a:xfrm>
          <a:prstGeom prst="rect">
            <a:avLst/>
          </a:prstGeom>
        </p:spPr>
        <p:txBody>
          <a:bodyPr wrap="none">
            <a:spAutoFit/>
          </a:bodyPr>
          <a:lstStyle/>
          <a:p>
            <a:r>
              <a:rPr lang="cs-CZ" sz="1000" i="1" dirty="0" smtClean="0"/>
              <a:t>(zdroj: de </a:t>
            </a:r>
            <a:r>
              <a:rPr lang="cs-CZ" sz="1000" i="1" dirty="0" err="1" smtClean="0"/>
              <a:t>Leeuw</a:t>
            </a:r>
            <a:r>
              <a:rPr lang="cs-CZ" sz="1000" i="1" dirty="0" smtClean="0"/>
              <a:t>, prezentace: SNP </a:t>
            </a:r>
            <a:r>
              <a:rPr lang="cs-CZ" sz="1000" i="1" dirty="0" err="1" smtClean="0"/>
              <a:t>array</a:t>
            </a:r>
            <a:r>
              <a:rPr lang="cs-CZ" sz="1000" i="1" dirty="0" smtClean="0"/>
              <a:t> </a:t>
            </a:r>
            <a:r>
              <a:rPr lang="cs-CZ" sz="1000" i="1" dirty="0" err="1" smtClean="0"/>
              <a:t>analysis</a:t>
            </a:r>
            <a:r>
              <a:rPr lang="cs-CZ" sz="1000" i="1" dirty="0" smtClean="0"/>
              <a:t> </a:t>
            </a:r>
            <a:r>
              <a:rPr lang="cs-CZ" sz="1000" i="1" dirty="0" err="1" smtClean="0"/>
              <a:t>and</a:t>
            </a:r>
            <a:r>
              <a:rPr lang="cs-CZ" sz="1000" i="1" dirty="0" smtClean="0"/>
              <a:t> </a:t>
            </a:r>
            <a:r>
              <a:rPr lang="cs-CZ" sz="1000" i="1" dirty="0" err="1" smtClean="0"/>
              <a:t>interpretation</a:t>
            </a:r>
            <a:r>
              <a:rPr lang="cs-CZ" sz="1000" i="1" dirty="0" smtClean="0"/>
              <a:t> in </a:t>
            </a:r>
            <a:r>
              <a:rPr lang="cs-CZ" sz="1000" i="1" dirty="0" err="1" smtClean="0"/>
              <a:t>constitutional</a:t>
            </a:r>
            <a:r>
              <a:rPr lang="cs-CZ" sz="1000" i="1" dirty="0" smtClean="0"/>
              <a:t> genome </a:t>
            </a:r>
            <a:r>
              <a:rPr lang="cs-CZ" sz="1000" i="1" dirty="0" err="1" smtClean="0"/>
              <a:t>diagnostics</a:t>
            </a:r>
            <a:r>
              <a:rPr lang="cs-CZ" sz="1000" i="1" dirty="0" smtClean="0"/>
              <a:t>, 2016)</a:t>
            </a:r>
            <a:endParaRPr lang="cs-CZ" sz="1000" dirty="0">
              <a:solidFill>
                <a:srgbClr val="FF0000"/>
              </a:solidFill>
            </a:endParaRPr>
          </a:p>
        </p:txBody>
      </p:sp>
      <p:cxnSp>
        <p:nvCxnSpPr>
          <p:cNvPr id="7" name="Přímá spojovací čára 6"/>
          <p:cNvCxnSpPr/>
          <p:nvPr/>
        </p:nvCxnSpPr>
        <p:spPr>
          <a:xfrm>
            <a:off x="4191000" y="4876800"/>
            <a:ext cx="0" cy="1143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Šipka doprava 10"/>
          <p:cNvSpPr/>
          <p:nvPr/>
        </p:nvSpPr>
        <p:spPr>
          <a:xfrm>
            <a:off x="914400" y="838200"/>
            <a:ext cx="304800" cy="228600"/>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prava 12"/>
          <p:cNvSpPr/>
          <p:nvPr/>
        </p:nvSpPr>
        <p:spPr>
          <a:xfrm>
            <a:off x="914400" y="2209800"/>
            <a:ext cx="304800" cy="228600"/>
          </a:xfrm>
          <a:prstGeom prst="rightArrow">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doprava 13"/>
          <p:cNvSpPr/>
          <p:nvPr/>
        </p:nvSpPr>
        <p:spPr>
          <a:xfrm>
            <a:off x="914400" y="2819400"/>
            <a:ext cx="304800" cy="228600"/>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Šipka doprava 14"/>
          <p:cNvSpPr/>
          <p:nvPr/>
        </p:nvSpPr>
        <p:spPr>
          <a:xfrm>
            <a:off x="914400" y="2514600"/>
            <a:ext cx="3048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528484" y="6336268"/>
            <a:ext cx="6146363" cy="369332"/>
          </a:xfrm>
          <a:prstGeom prst="rect">
            <a:avLst/>
          </a:prstGeom>
          <a:ln>
            <a:solidFill>
              <a:schemeClr val="tx1"/>
            </a:solidFill>
          </a:ln>
        </p:spPr>
        <p:txBody>
          <a:bodyPr wrap="none">
            <a:spAutoFit/>
          </a:bodyPr>
          <a:lstStyle/>
          <a:p>
            <a:r>
              <a:rPr lang="cs-CZ" b="1" dirty="0" err="1" smtClean="0">
                <a:solidFill>
                  <a:srgbClr val="008000"/>
                </a:solidFill>
              </a:rPr>
              <a:t>Záchytnost</a:t>
            </a:r>
            <a:r>
              <a:rPr lang="cs-CZ" b="1" dirty="0" smtClean="0">
                <a:solidFill>
                  <a:srgbClr val="008000"/>
                </a:solidFill>
              </a:rPr>
              <a:t> patologií u cca 10 % vzorků (včetně VOUS cca 20 %) </a:t>
            </a:r>
            <a:endParaRPr lang="cs-CZ" b="1" dirty="0">
              <a:solidFill>
                <a:srgbClr val="008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914400" y="609600"/>
            <a:ext cx="6738871" cy="3505200"/>
          </a:xfrm>
          <a:prstGeom prst="rect">
            <a:avLst/>
          </a:prstGeom>
          <a:noFill/>
          <a:ln w="9525">
            <a:noFill/>
            <a:miter lim="800000"/>
            <a:headEnd/>
            <a:tailEnd/>
          </a:ln>
        </p:spPr>
      </p:pic>
      <p:sp>
        <p:nvSpPr>
          <p:cNvPr id="8" name="TextovéPole 7"/>
          <p:cNvSpPr txBox="1"/>
          <p:nvPr/>
        </p:nvSpPr>
        <p:spPr>
          <a:xfrm>
            <a:off x="914400" y="4464040"/>
            <a:ext cx="7924800" cy="1708160"/>
          </a:xfrm>
          <a:prstGeom prst="rect">
            <a:avLst/>
          </a:prstGeom>
          <a:noFill/>
        </p:spPr>
        <p:txBody>
          <a:bodyPr wrap="square" rtlCol="0">
            <a:spAutoFit/>
          </a:bodyPr>
          <a:lstStyle/>
          <a:p>
            <a:r>
              <a:rPr lang="cs-CZ" sz="1500" b="1" dirty="0" smtClean="0"/>
              <a:t>1. Agilent</a:t>
            </a:r>
            <a:r>
              <a:rPr lang="cs-CZ" sz="1500" dirty="0" smtClean="0"/>
              <a:t> – CGH sondy v ISCA regionech a „</a:t>
            </a:r>
            <a:r>
              <a:rPr lang="cs-CZ" sz="1500" i="1" dirty="0" smtClean="0"/>
              <a:t>backbone“</a:t>
            </a:r>
            <a:r>
              <a:rPr lang="cs-CZ" sz="1500" dirty="0" smtClean="0"/>
              <a:t> + sondy SNP („number of uncut alleles“)</a:t>
            </a:r>
            <a:endParaRPr lang="cs-CZ" sz="1500" b="1" dirty="0" smtClean="0"/>
          </a:p>
          <a:p>
            <a:endParaRPr lang="cs-CZ" sz="1500" b="1" dirty="0" smtClean="0"/>
          </a:p>
          <a:p>
            <a:r>
              <a:rPr lang="cs-CZ" sz="1500" b="1" dirty="0" smtClean="0"/>
              <a:t>2. OGT </a:t>
            </a:r>
            <a:r>
              <a:rPr lang="cs-CZ" sz="1500" dirty="0" smtClean="0"/>
              <a:t>– CGH sondy v ISCA regionech a „</a:t>
            </a:r>
            <a:r>
              <a:rPr lang="cs-CZ" sz="1500" i="1" dirty="0" smtClean="0"/>
              <a:t>backbone“</a:t>
            </a:r>
            <a:r>
              <a:rPr lang="cs-CZ" sz="1500" dirty="0" smtClean="0"/>
              <a:t> + sondy SNP („</a:t>
            </a:r>
            <a:r>
              <a:rPr lang="cs-CZ" sz="1500" i="1" dirty="0" smtClean="0"/>
              <a:t>B allele frequency</a:t>
            </a:r>
            <a:r>
              <a:rPr lang="cs-CZ" sz="1500" dirty="0" smtClean="0"/>
              <a:t>“)</a:t>
            </a:r>
            <a:r>
              <a:rPr lang="cs-CZ" sz="1500" b="1" dirty="0" smtClean="0"/>
              <a:t> </a:t>
            </a:r>
          </a:p>
          <a:p>
            <a:endParaRPr lang="cs-CZ" sz="1500" b="1" dirty="0" smtClean="0"/>
          </a:p>
          <a:p>
            <a:r>
              <a:rPr lang="cs-CZ" sz="1500" b="1" dirty="0" smtClean="0"/>
              <a:t>3. Illumina </a:t>
            </a:r>
            <a:r>
              <a:rPr lang="cs-CZ" sz="1500" dirty="0" smtClean="0"/>
              <a:t>– SNP array („</a:t>
            </a:r>
            <a:r>
              <a:rPr lang="cs-CZ" sz="1500" i="1" dirty="0" smtClean="0"/>
              <a:t>B allele frequency</a:t>
            </a:r>
            <a:r>
              <a:rPr lang="cs-CZ" sz="1500" dirty="0" smtClean="0"/>
              <a:t>“)</a:t>
            </a:r>
          </a:p>
          <a:p>
            <a:endParaRPr lang="cs-CZ" sz="1500" b="1" dirty="0" smtClean="0"/>
          </a:p>
          <a:p>
            <a:r>
              <a:rPr lang="cs-CZ" sz="1500" b="1" dirty="0" smtClean="0"/>
              <a:t>4. Affymetrix </a:t>
            </a:r>
            <a:r>
              <a:rPr lang="cs-CZ" sz="1500" dirty="0" smtClean="0"/>
              <a:t>– SNP array („</a:t>
            </a:r>
            <a:r>
              <a:rPr lang="cs-CZ" sz="1500" i="1" dirty="0" smtClean="0"/>
              <a:t>B allele frequency</a:t>
            </a:r>
            <a:r>
              <a:rPr lang="cs-CZ" sz="1500" dirty="0" smtClean="0"/>
              <a:t>“)</a:t>
            </a:r>
            <a:endParaRPr lang="cs-CZ" sz="1500" dirty="0"/>
          </a:p>
        </p:txBody>
      </p:sp>
      <p:sp>
        <p:nvSpPr>
          <p:cNvPr id="10" name="TextovéPole 9"/>
          <p:cNvSpPr txBox="1"/>
          <p:nvPr/>
        </p:nvSpPr>
        <p:spPr>
          <a:xfrm>
            <a:off x="3048000" y="344269"/>
            <a:ext cx="4572000" cy="646331"/>
          </a:xfrm>
          <a:prstGeom prst="rect">
            <a:avLst/>
          </a:prstGeom>
          <a:noFill/>
        </p:spPr>
        <p:txBody>
          <a:bodyPr wrap="square" rtlCol="0">
            <a:spAutoFit/>
          </a:bodyPr>
          <a:lstStyle/>
          <a:p>
            <a:r>
              <a:rPr lang="cs-CZ" b="1" dirty="0" smtClean="0"/>
              <a:t>1.	    2.                    3.                4. 	</a:t>
            </a:r>
            <a:r>
              <a:rPr lang="cs-CZ" dirty="0" smtClean="0"/>
              <a:t>		</a:t>
            </a:r>
            <a:endParaRPr lang="cs-CZ" dirty="0"/>
          </a:p>
        </p:txBody>
      </p:sp>
      <p:sp>
        <p:nvSpPr>
          <p:cNvPr id="11" name="Obdélník 10"/>
          <p:cNvSpPr/>
          <p:nvPr/>
        </p:nvSpPr>
        <p:spPr>
          <a:xfrm>
            <a:off x="860845" y="4020979"/>
            <a:ext cx="5997155" cy="246221"/>
          </a:xfrm>
          <a:prstGeom prst="rect">
            <a:avLst/>
          </a:prstGeom>
        </p:spPr>
        <p:txBody>
          <a:bodyPr wrap="none">
            <a:spAutoFit/>
          </a:bodyPr>
          <a:lstStyle/>
          <a:p>
            <a:r>
              <a:rPr lang="cs-CZ" sz="1000" i="1" dirty="0" smtClean="0"/>
              <a:t>(zdroj: de </a:t>
            </a:r>
            <a:r>
              <a:rPr lang="cs-CZ" sz="1000" i="1" dirty="0" err="1" smtClean="0"/>
              <a:t>Leeuw</a:t>
            </a:r>
            <a:r>
              <a:rPr lang="cs-CZ" sz="1000" i="1" dirty="0" smtClean="0"/>
              <a:t>, prezentace: SNP </a:t>
            </a:r>
            <a:r>
              <a:rPr lang="cs-CZ" sz="1000" i="1" dirty="0" err="1" smtClean="0"/>
              <a:t>array</a:t>
            </a:r>
            <a:r>
              <a:rPr lang="cs-CZ" sz="1000" i="1" dirty="0" smtClean="0"/>
              <a:t> </a:t>
            </a:r>
            <a:r>
              <a:rPr lang="cs-CZ" sz="1000" i="1" dirty="0" err="1" smtClean="0"/>
              <a:t>analysis</a:t>
            </a:r>
            <a:r>
              <a:rPr lang="cs-CZ" sz="1000" i="1" dirty="0" smtClean="0"/>
              <a:t> </a:t>
            </a:r>
            <a:r>
              <a:rPr lang="cs-CZ" sz="1000" i="1" dirty="0" err="1" smtClean="0"/>
              <a:t>and</a:t>
            </a:r>
            <a:r>
              <a:rPr lang="cs-CZ" sz="1000" i="1" dirty="0" smtClean="0"/>
              <a:t> </a:t>
            </a:r>
            <a:r>
              <a:rPr lang="cs-CZ" sz="1000" i="1" dirty="0" err="1" smtClean="0"/>
              <a:t>interpretation</a:t>
            </a:r>
            <a:r>
              <a:rPr lang="cs-CZ" sz="1000" i="1" dirty="0" smtClean="0"/>
              <a:t> in </a:t>
            </a:r>
            <a:r>
              <a:rPr lang="cs-CZ" sz="1000" i="1" dirty="0" err="1" smtClean="0"/>
              <a:t>constitutional</a:t>
            </a:r>
            <a:r>
              <a:rPr lang="cs-CZ" sz="1000" i="1" dirty="0" smtClean="0"/>
              <a:t> genome </a:t>
            </a:r>
            <a:r>
              <a:rPr lang="cs-CZ" sz="1000" i="1" dirty="0" err="1" smtClean="0"/>
              <a:t>diagnostics</a:t>
            </a:r>
            <a:r>
              <a:rPr lang="cs-CZ" sz="1000" i="1" dirty="0" smtClean="0"/>
              <a:t>, 2016)</a:t>
            </a:r>
            <a:endParaRPr lang="cs-CZ" sz="1000"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ovéPole 5"/>
          <p:cNvSpPr txBox="1"/>
          <p:nvPr/>
        </p:nvSpPr>
        <p:spPr>
          <a:xfrm>
            <a:off x="435824" y="425669"/>
            <a:ext cx="2002575" cy="430887"/>
          </a:xfrm>
          <a:prstGeom prst="rect">
            <a:avLst/>
          </a:prstGeom>
          <a:noFill/>
        </p:spPr>
        <p:txBody>
          <a:bodyPr wrap="square" rtlCol="0">
            <a:spAutoFit/>
          </a:bodyPr>
          <a:lstStyle/>
          <a:p>
            <a:r>
              <a:rPr lang="cs-CZ" sz="2200" b="1" i="1" u="sng" dirty="0" smtClean="0"/>
              <a:t>Kazuistika č. 1:</a:t>
            </a:r>
            <a:endParaRPr lang="cs-CZ" sz="2200" b="1" i="1" u="sng" dirty="0"/>
          </a:p>
        </p:txBody>
      </p:sp>
      <p:sp>
        <p:nvSpPr>
          <p:cNvPr id="41" name="Text Box 373"/>
          <p:cNvSpPr txBox="1">
            <a:spLocks noChangeArrowheads="1"/>
          </p:cNvSpPr>
          <p:nvPr/>
        </p:nvSpPr>
        <p:spPr bwMode="auto">
          <a:xfrm>
            <a:off x="435825" y="975852"/>
            <a:ext cx="3735388" cy="990600"/>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7694" tIns="48847" rIns="97694" bIns="48847"/>
          <a:lstStyle>
            <a:lvl1pPr defTabSz="1546225">
              <a:defRPr>
                <a:solidFill>
                  <a:schemeClr val="tx1"/>
                </a:solidFill>
                <a:latin typeface="Arial" charset="0"/>
                <a:cs typeface="Arial" charset="0"/>
              </a:defRPr>
            </a:lvl1pPr>
            <a:lvl2pPr marL="488950" defTabSz="1546225">
              <a:defRPr>
                <a:solidFill>
                  <a:schemeClr val="tx1"/>
                </a:solidFill>
                <a:latin typeface="Arial" charset="0"/>
                <a:cs typeface="Arial" charset="0"/>
              </a:defRPr>
            </a:lvl2pPr>
            <a:lvl3pPr marL="976313" defTabSz="1546225">
              <a:defRPr>
                <a:solidFill>
                  <a:schemeClr val="tx1"/>
                </a:solidFill>
                <a:latin typeface="Arial" charset="0"/>
                <a:cs typeface="Arial" charset="0"/>
              </a:defRPr>
            </a:lvl3pPr>
            <a:lvl4pPr marL="1465263" defTabSz="1546225">
              <a:defRPr>
                <a:solidFill>
                  <a:schemeClr val="tx1"/>
                </a:solidFill>
                <a:latin typeface="Arial" charset="0"/>
                <a:cs typeface="Arial" charset="0"/>
              </a:defRPr>
            </a:lvl4pPr>
            <a:lvl5pPr marL="1954213" defTabSz="1546225">
              <a:defRPr>
                <a:solidFill>
                  <a:schemeClr val="tx1"/>
                </a:solidFill>
                <a:latin typeface="Arial" charset="0"/>
                <a:cs typeface="Arial" charset="0"/>
              </a:defRPr>
            </a:lvl5pPr>
            <a:lvl6pPr marL="2411413" defTabSz="1546225" fontAlgn="base">
              <a:spcBef>
                <a:spcPct val="0"/>
              </a:spcBef>
              <a:spcAft>
                <a:spcPct val="0"/>
              </a:spcAft>
              <a:defRPr>
                <a:solidFill>
                  <a:schemeClr val="tx1"/>
                </a:solidFill>
                <a:latin typeface="Arial" charset="0"/>
                <a:cs typeface="Arial" charset="0"/>
              </a:defRPr>
            </a:lvl6pPr>
            <a:lvl7pPr marL="2868613" defTabSz="1546225" fontAlgn="base">
              <a:spcBef>
                <a:spcPct val="0"/>
              </a:spcBef>
              <a:spcAft>
                <a:spcPct val="0"/>
              </a:spcAft>
              <a:defRPr>
                <a:solidFill>
                  <a:schemeClr val="tx1"/>
                </a:solidFill>
                <a:latin typeface="Arial" charset="0"/>
                <a:cs typeface="Arial" charset="0"/>
              </a:defRPr>
            </a:lvl7pPr>
            <a:lvl8pPr marL="3325813" defTabSz="1546225" fontAlgn="base">
              <a:spcBef>
                <a:spcPct val="0"/>
              </a:spcBef>
              <a:spcAft>
                <a:spcPct val="0"/>
              </a:spcAft>
              <a:defRPr>
                <a:solidFill>
                  <a:schemeClr val="tx1"/>
                </a:solidFill>
                <a:latin typeface="Arial" charset="0"/>
                <a:cs typeface="Arial" charset="0"/>
              </a:defRPr>
            </a:lvl8pPr>
            <a:lvl9pPr marL="3783013" defTabSz="1546225" fontAlgn="base">
              <a:spcBef>
                <a:spcPct val="0"/>
              </a:spcBef>
              <a:spcAft>
                <a:spcPct val="0"/>
              </a:spcAft>
              <a:defRPr>
                <a:solidFill>
                  <a:schemeClr val="tx1"/>
                </a:solidFill>
                <a:latin typeface="Arial" charset="0"/>
                <a:cs typeface="Arial" charset="0"/>
              </a:defRPr>
            </a:lvl9pPr>
          </a:lstStyle>
          <a:p>
            <a:pPr>
              <a:lnSpc>
                <a:spcPct val="130000"/>
              </a:lnSpc>
              <a:buFont typeface="Wingdings" pitchFamily="2" charset="2"/>
              <a:buChar char="§"/>
            </a:pPr>
            <a:r>
              <a:rPr lang="cs-CZ" altLang="cs-CZ" sz="1500" b="1" dirty="0"/>
              <a:t> Dandy–Walkerova anomálie</a:t>
            </a:r>
          </a:p>
          <a:p>
            <a:pPr>
              <a:lnSpc>
                <a:spcPct val="130000"/>
              </a:lnSpc>
              <a:buFont typeface="Wingdings" pitchFamily="2" charset="2"/>
              <a:buChar char="§"/>
            </a:pPr>
            <a:r>
              <a:rPr lang="cs-CZ" altLang="cs-CZ" sz="1500" b="1" dirty="0"/>
              <a:t> opoždění psychomotorického vývoje</a:t>
            </a:r>
          </a:p>
          <a:p>
            <a:pPr>
              <a:lnSpc>
                <a:spcPct val="130000"/>
              </a:lnSpc>
              <a:buFont typeface="Wingdings" pitchFamily="2" charset="2"/>
              <a:buChar char="§"/>
            </a:pPr>
            <a:r>
              <a:rPr lang="cs-CZ" altLang="cs-CZ" sz="1500" b="1" dirty="0"/>
              <a:t> faciální dysmorfie</a:t>
            </a:r>
          </a:p>
        </p:txBody>
      </p:sp>
      <p:sp>
        <p:nvSpPr>
          <p:cNvPr id="43" name="Text Box 350"/>
          <p:cNvSpPr txBox="1">
            <a:spLocks noChangeArrowheads="1"/>
          </p:cNvSpPr>
          <p:nvPr/>
        </p:nvSpPr>
        <p:spPr bwMode="auto">
          <a:xfrm>
            <a:off x="4398225" y="975852"/>
            <a:ext cx="4114800" cy="2552566"/>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7694" tIns="48847" rIns="97694" bIns="48847"/>
          <a:lstStyle>
            <a:lvl1pPr marL="366713" indent="-366713" defTabSz="1546225">
              <a:tabLst>
                <a:tab pos="773113" algn="l"/>
              </a:tabLst>
              <a:defRPr>
                <a:solidFill>
                  <a:schemeClr val="tx1"/>
                </a:solidFill>
                <a:latin typeface="Arial" charset="0"/>
                <a:cs typeface="Arial" charset="0"/>
              </a:defRPr>
            </a:lvl1pPr>
            <a:lvl2pPr marL="488950" indent="284163" defTabSz="1546225">
              <a:tabLst>
                <a:tab pos="773113" algn="l"/>
              </a:tabLst>
              <a:defRPr>
                <a:solidFill>
                  <a:schemeClr val="tx1"/>
                </a:solidFill>
                <a:latin typeface="Arial" charset="0"/>
                <a:cs typeface="Arial" charset="0"/>
              </a:defRPr>
            </a:lvl2pPr>
            <a:lvl3pPr marL="1343025" indent="-366713" defTabSz="1546225">
              <a:tabLst>
                <a:tab pos="773113" algn="l"/>
              </a:tabLst>
              <a:defRPr>
                <a:solidFill>
                  <a:schemeClr val="tx1"/>
                </a:solidFill>
                <a:latin typeface="Arial" charset="0"/>
                <a:cs typeface="Arial" charset="0"/>
              </a:defRPr>
            </a:lvl3pPr>
            <a:lvl4pPr marL="1831975" indent="-366713" defTabSz="1546225">
              <a:tabLst>
                <a:tab pos="773113" algn="l"/>
              </a:tabLst>
              <a:defRPr>
                <a:solidFill>
                  <a:schemeClr val="tx1"/>
                </a:solidFill>
                <a:latin typeface="Arial" charset="0"/>
                <a:cs typeface="Arial" charset="0"/>
              </a:defRPr>
            </a:lvl4pPr>
            <a:lvl5pPr marL="2320925" indent="-366713" defTabSz="1546225">
              <a:tabLst>
                <a:tab pos="773113" algn="l"/>
              </a:tabLst>
              <a:defRPr>
                <a:solidFill>
                  <a:schemeClr val="tx1"/>
                </a:solidFill>
                <a:latin typeface="Arial" charset="0"/>
                <a:cs typeface="Arial" charset="0"/>
              </a:defRPr>
            </a:lvl5pPr>
            <a:lvl6pPr marL="2778125" indent="-366713" defTabSz="1546225" fontAlgn="base">
              <a:spcBef>
                <a:spcPct val="0"/>
              </a:spcBef>
              <a:spcAft>
                <a:spcPct val="0"/>
              </a:spcAft>
              <a:tabLst>
                <a:tab pos="773113" algn="l"/>
              </a:tabLst>
              <a:defRPr>
                <a:solidFill>
                  <a:schemeClr val="tx1"/>
                </a:solidFill>
                <a:latin typeface="Arial" charset="0"/>
                <a:cs typeface="Arial" charset="0"/>
              </a:defRPr>
            </a:lvl6pPr>
            <a:lvl7pPr marL="3235325" indent="-366713" defTabSz="1546225" fontAlgn="base">
              <a:spcBef>
                <a:spcPct val="0"/>
              </a:spcBef>
              <a:spcAft>
                <a:spcPct val="0"/>
              </a:spcAft>
              <a:tabLst>
                <a:tab pos="773113" algn="l"/>
              </a:tabLst>
              <a:defRPr>
                <a:solidFill>
                  <a:schemeClr val="tx1"/>
                </a:solidFill>
                <a:latin typeface="Arial" charset="0"/>
                <a:cs typeface="Arial" charset="0"/>
              </a:defRPr>
            </a:lvl7pPr>
            <a:lvl8pPr marL="3692525" indent="-366713" defTabSz="1546225" fontAlgn="base">
              <a:spcBef>
                <a:spcPct val="0"/>
              </a:spcBef>
              <a:spcAft>
                <a:spcPct val="0"/>
              </a:spcAft>
              <a:tabLst>
                <a:tab pos="773113" algn="l"/>
              </a:tabLst>
              <a:defRPr>
                <a:solidFill>
                  <a:schemeClr val="tx1"/>
                </a:solidFill>
                <a:latin typeface="Arial" charset="0"/>
                <a:cs typeface="Arial" charset="0"/>
              </a:defRPr>
            </a:lvl8pPr>
            <a:lvl9pPr marL="4149725" indent="-366713" defTabSz="1546225" fontAlgn="base">
              <a:spcBef>
                <a:spcPct val="0"/>
              </a:spcBef>
              <a:spcAft>
                <a:spcPct val="0"/>
              </a:spcAft>
              <a:tabLst>
                <a:tab pos="773113" algn="l"/>
              </a:tabLst>
              <a:defRPr>
                <a:solidFill>
                  <a:schemeClr val="tx1"/>
                </a:solidFill>
                <a:latin typeface="Arial" charset="0"/>
                <a:cs typeface="Arial" charset="0"/>
              </a:defRPr>
            </a:lvl9pPr>
          </a:lstStyle>
          <a:p>
            <a:pPr>
              <a:lnSpc>
                <a:spcPct val="130000"/>
              </a:lnSpc>
              <a:buFont typeface="Wingdings" pitchFamily="2" charset="2"/>
              <a:buNone/>
            </a:pPr>
            <a:r>
              <a:rPr lang="cs-CZ" altLang="cs-CZ" sz="1500" b="1" dirty="0" smtClean="0"/>
              <a:t>array </a:t>
            </a:r>
            <a:r>
              <a:rPr lang="cs-CZ" altLang="cs-CZ" sz="1500" b="1" dirty="0"/>
              <a:t>CGH</a:t>
            </a:r>
            <a:r>
              <a:rPr lang="cs-CZ" altLang="cs-CZ" sz="1500" b="1" dirty="0" smtClean="0"/>
              <a:t>:</a:t>
            </a:r>
          </a:p>
          <a:p>
            <a:pPr>
              <a:lnSpc>
                <a:spcPct val="130000"/>
              </a:lnSpc>
              <a:buFont typeface="Arial" panose="020B0604020202020204" pitchFamily="34" charset="0"/>
              <a:buChar char="•"/>
            </a:pPr>
            <a:endParaRPr lang="cs-CZ" altLang="cs-CZ" sz="1500" b="1" dirty="0"/>
          </a:p>
          <a:p>
            <a:pPr>
              <a:lnSpc>
                <a:spcPct val="130000"/>
              </a:lnSpc>
              <a:buFont typeface="Arial" panose="020B0604020202020204" pitchFamily="34" charset="0"/>
              <a:buChar char="•"/>
            </a:pPr>
            <a:r>
              <a:rPr lang="cs-CZ" altLang="cs-CZ" sz="1500" b="1" u="sng" dirty="0" smtClean="0"/>
              <a:t>duplikace</a:t>
            </a:r>
            <a:r>
              <a:rPr lang="cs-CZ" altLang="cs-CZ" sz="1500" b="1" dirty="0" smtClean="0"/>
              <a:t> terminální </a:t>
            </a:r>
            <a:r>
              <a:rPr lang="cs-CZ" altLang="cs-CZ" sz="1500" dirty="0" smtClean="0"/>
              <a:t>oblasti</a:t>
            </a:r>
            <a:r>
              <a:rPr lang="cs-CZ" altLang="cs-CZ" sz="1500" b="1" dirty="0" smtClean="0"/>
              <a:t> </a:t>
            </a:r>
            <a:r>
              <a:rPr lang="cs-CZ" altLang="cs-CZ" sz="1500" b="1" u="sng" dirty="0"/>
              <a:t>5p15.33p15.1</a:t>
            </a:r>
            <a:r>
              <a:rPr lang="cs-CZ" altLang="cs-CZ" sz="1500" b="1" dirty="0"/>
              <a:t> </a:t>
            </a:r>
            <a:r>
              <a:rPr lang="cs-CZ" altLang="cs-CZ" sz="1500" dirty="0"/>
              <a:t>o velikosti</a:t>
            </a:r>
            <a:r>
              <a:rPr lang="cs-CZ" altLang="cs-CZ" sz="1500" b="1" dirty="0"/>
              <a:t> </a:t>
            </a:r>
            <a:r>
              <a:rPr lang="cs-CZ" altLang="cs-CZ" sz="1500" b="1" u="sng" dirty="0"/>
              <a:t>15 Mb</a:t>
            </a:r>
            <a:r>
              <a:rPr lang="cs-CZ" altLang="cs-CZ" sz="1500" dirty="0"/>
              <a:t> zahrnující 69 Ensembl genů, z toho 27 OMIM genů </a:t>
            </a:r>
            <a:endParaRPr lang="cs-CZ" altLang="cs-CZ" sz="1500" dirty="0" smtClean="0"/>
          </a:p>
          <a:p>
            <a:pPr>
              <a:lnSpc>
                <a:spcPct val="130000"/>
              </a:lnSpc>
              <a:buFont typeface="Wingdings" pitchFamily="2" charset="2"/>
              <a:buNone/>
            </a:pPr>
            <a:endParaRPr lang="cs-CZ" altLang="cs-CZ" sz="1500" dirty="0"/>
          </a:p>
          <a:p>
            <a:pPr>
              <a:lnSpc>
                <a:spcPct val="130000"/>
              </a:lnSpc>
              <a:buFont typeface="Wingdings" pitchFamily="2" charset="2"/>
              <a:buNone/>
            </a:pPr>
            <a:r>
              <a:rPr lang="cs-CZ" altLang="cs-CZ" sz="1500" dirty="0" smtClean="0"/>
              <a:t>→ </a:t>
            </a:r>
            <a:r>
              <a:rPr lang="cs-CZ" altLang="cs-CZ" sz="1500" dirty="0"/>
              <a:t>dle </a:t>
            </a:r>
            <a:r>
              <a:rPr lang="cs-CZ" altLang="cs-CZ" sz="1500" i="1" dirty="0"/>
              <a:t>mean log ratio</a:t>
            </a:r>
            <a:r>
              <a:rPr lang="cs-CZ" altLang="cs-CZ" sz="1500" dirty="0"/>
              <a:t> profilu duplikace </a:t>
            </a:r>
            <a:r>
              <a:rPr lang="cs-CZ" altLang="cs-CZ" sz="1500" b="1" dirty="0"/>
              <a:t>(</a:t>
            </a:r>
            <a:r>
              <a:rPr lang="cs-CZ" altLang="cs-CZ" sz="1500" b="1" i="1" dirty="0" smtClean="0"/>
              <a:t>0,18</a:t>
            </a:r>
            <a:r>
              <a:rPr lang="cs-CZ" altLang="cs-CZ" sz="1500" b="1" dirty="0" smtClean="0"/>
              <a:t>) </a:t>
            </a:r>
            <a:r>
              <a:rPr lang="cs-CZ" altLang="cs-CZ" sz="1500" dirty="0" smtClean="0"/>
              <a:t>se </a:t>
            </a:r>
            <a:r>
              <a:rPr lang="cs-CZ" altLang="cs-CZ" sz="1500" dirty="0"/>
              <a:t>jedná o </a:t>
            </a:r>
            <a:r>
              <a:rPr lang="cs-CZ" altLang="cs-CZ" sz="1500" b="1" u="sng" dirty="0"/>
              <a:t>10-20%</a:t>
            </a:r>
            <a:r>
              <a:rPr lang="cs-CZ" altLang="cs-CZ" sz="1500" u="sng" dirty="0"/>
              <a:t> </a:t>
            </a:r>
            <a:r>
              <a:rPr lang="cs-CZ" altLang="cs-CZ" sz="1500" b="1" u="sng" dirty="0" smtClean="0"/>
              <a:t>mozaiku</a:t>
            </a:r>
            <a:endParaRPr lang="cs-CZ" altLang="cs-CZ" sz="1500" b="1" u="sng" dirty="0"/>
          </a:p>
        </p:txBody>
      </p:sp>
      <p:pic>
        <p:nvPicPr>
          <p:cNvPr id="45" name="Picture 3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9617"/>
          <a:stretch/>
        </p:blipFill>
        <p:spPr bwMode="auto">
          <a:xfrm>
            <a:off x="816825" y="2200307"/>
            <a:ext cx="3145575" cy="38177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0"/>
          <p:cNvSpPr>
            <a:spLocks noChangeArrowheads="1"/>
          </p:cNvSpPr>
          <p:nvPr/>
        </p:nvSpPr>
        <p:spPr bwMode="auto">
          <a:xfrm>
            <a:off x="4386675" y="3777842"/>
            <a:ext cx="4376325" cy="32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694" tIns="48847" rIns="97694" bIns="48847">
            <a:spAutoFit/>
          </a:bodyPr>
          <a:lstStyle>
            <a:lvl1pPr defTabSz="1546225">
              <a:defRPr>
                <a:solidFill>
                  <a:schemeClr val="tx1"/>
                </a:solidFill>
                <a:latin typeface="Arial" charset="0"/>
                <a:cs typeface="Arial" charset="0"/>
              </a:defRPr>
            </a:lvl1pPr>
            <a:lvl2pPr marL="488950" defTabSz="1546225">
              <a:defRPr>
                <a:solidFill>
                  <a:schemeClr val="tx1"/>
                </a:solidFill>
                <a:latin typeface="Arial" charset="0"/>
                <a:cs typeface="Arial" charset="0"/>
              </a:defRPr>
            </a:lvl2pPr>
            <a:lvl3pPr marL="976313" defTabSz="1546225">
              <a:defRPr>
                <a:solidFill>
                  <a:schemeClr val="tx1"/>
                </a:solidFill>
                <a:latin typeface="Arial" charset="0"/>
                <a:cs typeface="Arial" charset="0"/>
              </a:defRPr>
            </a:lvl3pPr>
            <a:lvl4pPr marL="1465263" defTabSz="1546225">
              <a:defRPr>
                <a:solidFill>
                  <a:schemeClr val="tx1"/>
                </a:solidFill>
                <a:latin typeface="Arial" charset="0"/>
                <a:cs typeface="Arial" charset="0"/>
              </a:defRPr>
            </a:lvl4pPr>
            <a:lvl5pPr marL="1954213" defTabSz="1546225">
              <a:defRPr>
                <a:solidFill>
                  <a:schemeClr val="tx1"/>
                </a:solidFill>
                <a:latin typeface="Arial" charset="0"/>
                <a:cs typeface="Arial" charset="0"/>
              </a:defRPr>
            </a:lvl5pPr>
            <a:lvl6pPr marL="2411413" defTabSz="1546225" fontAlgn="base">
              <a:spcBef>
                <a:spcPct val="0"/>
              </a:spcBef>
              <a:spcAft>
                <a:spcPct val="0"/>
              </a:spcAft>
              <a:defRPr>
                <a:solidFill>
                  <a:schemeClr val="tx1"/>
                </a:solidFill>
                <a:latin typeface="Arial" charset="0"/>
                <a:cs typeface="Arial" charset="0"/>
              </a:defRPr>
            </a:lvl6pPr>
            <a:lvl7pPr marL="2868613" defTabSz="1546225" fontAlgn="base">
              <a:spcBef>
                <a:spcPct val="0"/>
              </a:spcBef>
              <a:spcAft>
                <a:spcPct val="0"/>
              </a:spcAft>
              <a:defRPr>
                <a:solidFill>
                  <a:schemeClr val="tx1"/>
                </a:solidFill>
                <a:latin typeface="Arial" charset="0"/>
                <a:cs typeface="Arial" charset="0"/>
              </a:defRPr>
            </a:lvl7pPr>
            <a:lvl8pPr marL="3325813" defTabSz="1546225" fontAlgn="base">
              <a:spcBef>
                <a:spcPct val="0"/>
              </a:spcBef>
              <a:spcAft>
                <a:spcPct val="0"/>
              </a:spcAft>
              <a:defRPr>
                <a:solidFill>
                  <a:schemeClr val="tx1"/>
                </a:solidFill>
                <a:latin typeface="Arial" charset="0"/>
                <a:cs typeface="Arial" charset="0"/>
              </a:defRPr>
            </a:lvl8pPr>
            <a:lvl9pPr marL="3783013" defTabSz="1546225" fontAlgn="base">
              <a:spcBef>
                <a:spcPct val="0"/>
              </a:spcBef>
              <a:spcAft>
                <a:spcPct val="0"/>
              </a:spcAft>
              <a:defRPr>
                <a:solidFill>
                  <a:schemeClr val="tx1"/>
                </a:solidFill>
                <a:latin typeface="Arial" charset="0"/>
                <a:cs typeface="Arial" charset="0"/>
              </a:defRPr>
            </a:lvl9pPr>
          </a:lstStyle>
          <a:p>
            <a:r>
              <a:rPr lang="cs-CZ" altLang="cs-CZ" sz="1500" dirty="0"/>
              <a:t>arr[GRCh37] </a:t>
            </a:r>
            <a:r>
              <a:rPr lang="cs-CZ" altLang="cs-CZ" sz="1500" b="1" dirty="0"/>
              <a:t>5p15.33p15.1</a:t>
            </a:r>
            <a:r>
              <a:rPr lang="cs-CZ" altLang="cs-CZ" sz="1500" dirty="0"/>
              <a:t>(50093_15009591)x3</a:t>
            </a:r>
          </a:p>
        </p:txBody>
      </p:sp>
      <p:sp>
        <p:nvSpPr>
          <p:cNvPr id="50" name="Rectangle 49"/>
          <p:cNvSpPr/>
          <p:nvPr/>
        </p:nvSpPr>
        <p:spPr>
          <a:xfrm>
            <a:off x="4457831" y="4900058"/>
            <a:ext cx="3995588" cy="1172629"/>
          </a:xfrm>
          <a:prstGeom prst="rect">
            <a:avLst/>
          </a:prstGeom>
          <a:solidFill>
            <a:schemeClr val="accent5">
              <a:lumMod val="20000"/>
              <a:lumOff val="80000"/>
            </a:schemeClr>
          </a:solidFill>
          <a:ln>
            <a:solidFill>
              <a:schemeClr val="tx1"/>
            </a:solidFill>
          </a:ln>
        </p:spPr>
        <p:txBody>
          <a:bodyPr wrap="square">
            <a:spAutoFit/>
          </a:bodyPr>
          <a:lstStyle/>
          <a:p>
            <a:pPr>
              <a:lnSpc>
                <a:spcPct val="130000"/>
              </a:lnSpc>
            </a:pPr>
            <a:r>
              <a:rPr lang="cs-CZ" altLang="cs-CZ" b="1" dirty="0"/>
              <a:t>G–pruhování:  </a:t>
            </a:r>
            <a:endParaRPr lang="cs-CZ" altLang="cs-CZ" b="1" dirty="0" smtClean="0"/>
          </a:p>
          <a:p>
            <a:pPr>
              <a:lnSpc>
                <a:spcPct val="130000"/>
              </a:lnSpc>
            </a:pPr>
            <a:endParaRPr lang="cs-CZ" altLang="cs-CZ" b="1" u="sng" dirty="0"/>
          </a:p>
          <a:p>
            <a:pPr marL="285750" indent="-285750">
              <a:lnSpc>
                <a:spcPct val="130000"/>
              </a:lnSpc>
              <a:buFont typeface="Arial" panose="020B0604020202020204" pitchFamily="34" charset="0"/>
              <a:buChar char="•"/>
            </a:pPr>
            <a:r>
              <a:rPr lang="cs-CZ" altLang="cs-CZ" b="1" u="sng" dirty="0" smtClean="0"/>
              <a:t>47,XY</a:t>
            </a:r>
            <a:r>
              <a:rPr lang="cs-CZ" altLang="cs-CZ" b="1" u="sng" dirty="0"/>
              <a:t>,+mar dn</a:t>
            </a:r>
            <a:r>
              <a:rPr lang="en-US" altLang="cs-CZ" b="1" u="sng" dirty="0"/>
              <a:t>[</a:t>
            </a:r>
            <a:r>
              <a:rPr lang="cs-CZ" altLang="cs-CZ" b="1" u="sng" dirty="0"/>
              <a:t>10</a:t>
            </a:r>
            <a:r>
              <a:rPr lang="en-US" altLang="cs-CZ" b="1" u="sng" dirty="0"/>
              <a:t>]/</a:t>
            </a:r>
            <a:r>
              <a:rPr lang="cs-CZ" altLang="cs-CZ" b="1" u="sng" dirty="0"/>
              <a:t>46,XY</a:t>
            </a:r>
            <a:r>
              <a:rPr lang="en-US" altLang="cs-CZ" b="1" u="sng" dirty="0"/>
              <a:t>[</a:t>
            </a:r>
            <a:r>
              <a:rPr lang="cs-CZ" altLang="cs-CZ" b="1" u="sng" dirty="0"/>
              <a:t>28</a:t>
            </a:r>
            <a:r>
              <a:rPr lang="en-US" altLang="cs-CZ" b="1" u="sng" dirty="0"/>
              <a:t>]</a:t>
            </a:r>
            <a:r>
              <a:rPr lang="cs-CZ" altLang="cs-CZ" dirty="0"/>
              <a:t>  </a:t>
            </a:r>
          </a:p>
        </p:txBody>
      </p:sp>
    </p:spTree>
    <p:extLst>
      <p:ext uri="{BB962C8B-B14F-4D97-AF65-F5344CB8AC3E}">
        <p14:creationId xmlns:p14="http://schemas.microsoft.com/office/powerpoint/2010/main" val="42262349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9" descr="Odehnal Dominik V Cri Du Chat 006a"/>
          <p:cNvPicPr>
            <a:picLocks noChangeAspect="1" noChangeArrowheads="1"/>
          </p:cNvPicPr>
          <p:nvPr/>
        </p:nvPicPr>
        <p:blipFill>
          <a:blip r:embed="rId2" cstate="print">
            <a:extLst>
              <a:ext uri="{28A0092B-C50C-407E-A947-70E740481C1C}">
                <a14:useLocalDpi xmlns:a14="http://schemas.microsoft.com/office/drawing/2010/main" val="0"/>
              </a:ext>
            </a:extLst>
          </a:blip>
          <a:srcRect l="20683" t="14301" r="16554" b="16206"/>
          <a:stretch>
            <a:fillRect/>
          </a:stretch>
        </p:blipFill>
        <p:spPr bwMode="auto">
          <a:xfrm flipH="1">
            <a:off x="4386009" y="1501052"/>
            <a:ext cx="4404264" cy="44216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Text Box 376"/>
          <p:cNvSpPr txBox="1">
            <a:spLocks noChangeArrowheads="1"/>
          </p:cNvSpPr>
          <p:nvPr/>
        </p:nvSpPr>
        <p:spPr bwMode="auto">
          <a:xfrm>
            <a:off x="589215" y="5638800"/>
            <a:ext cx="7928450" cy="969962"/>
          </a:xfrm>
          <a:prstGeom prst="rect">
            <a:avLst/>
          </a:prstGeom>
          <a:solidFill>
            <a:srgbClr val="99CC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7694" tIns="48847" rIns="97694" bIns="48847"/>
          <a:lstStyle>
            <a:lvl1pPr marL="488950" indent="-488950" defTabSz="1546225">
              <a:defRPr>
                <a:solidFill>
                  <a:schemeClr val="tx1"/>
                </a:solidFill>
                <a:latin typeface="Arial" charset="0"/>
                <a:cs typeface="Arial" charset="0"/>
              </a:defRPr>
            </a:lvl1pPr>
            <a:lvl2pPr marL="762000" defTabSz="1546225">
              <a:defRPr>
                <a:solidFill>
                  <a:schemeClr val="tx1"/>
                </a:solidFill>
                <a:latin typeface="Arial" charset="0"/>
                <a:cs typeface="Arial" charset="0"/>
              </a:defRPr>
            </a:lvl2pPr>
            <a:lvl3pPr marL="976313" defTabSz="1546225">
              <a:defRPr>
                <a:solidFill>
                  <a:schemeClr val="tx1"/>
                </a:solidFill>
                <a:latin typeface="Arial" charset="0"/>
                <a:cs typeface="Arial" charset="0"/>
              </a:defRPr>
            </a:lvl3pPr>
            <a:lvl4pPr marL="1465263" defTabSz="1546225">
              <a:defRPr>
                <a:solidFill>
                  <a:schemeClr val="tx1"/>
                </a:solidFill>
                <a:latin typeface="Arial" charset="0"/>
                <a:cs typeface="Arial" charset="0"/>
              </a:defRPr>
            </a:lvl4pPr>
            <a:lvl5pPr marL="1954213" defTabSz="1546225">
              <a:defRPr>
                <a:solidFill>
                  <a:schemeClr val="tx1"/>
                </a:solidFill>
                <a:latin typeface="Arial" charset="0"/>
                <a:cs typeface="Arial" charset="0"/>
              </a:defRPr>
            </a:lvl5pPr>
            <a:lvl6pPr marL="2411413" defTabSz="1546225" fontAlgn="base">
              <a:spcBef>
                <a:spcPct val="0"/>
              </a:spcBef>
              <a:spcAft>
                <a:spcPct val="0"/>
              </a:spcAft>
              <a:defRPr>
                <a:solidFill>
                  <a:schemeClr val="tx1"/>
                </a:solidFill>
                <a:latin typeface="Arial" charset="0"/>
                <a:cs typeface="Arial" charset="0"/>
              </a:defRPr>
            </a:lvl6pPr>
            <a:lvl7pPr marL="2868613" defTabSz="1546225" fontAlgn="base">
              <a:spcBef>
                <a:spcPct val="0"/>
              </a:spcBef>
              <a:spcAft>
                <a:spcPct val="0"/>
              </a:spcAft>
              <a:defRPr>
                <a:solidFill>
                  <a:schemeClr val="tx1"/>
                </a:solidFill>
                <a:latin typeface="Arial" charset="0"/>
                <a:cs typeface="Arial" charset="0"/>
              </a:defRPr>
            </a:lvl7pPr>
            <a:lvl8pPr marL="3325813" defTabSz="1546225" fontAlgn="base">
              <a:spcBef>
                <a:spcPct val="0"/>
              </a:spcBef>
              <a:spcAft>
                <a:spcPct val="0"/>
              </a:spcAft>
              <a:defRPr>
                <a:solidFill>
                  <a:schemeClr val="tx1"/>
                </a:solidFill>
                <a:latin typeface="Arial" charset="0"/>
                <a:cs typeface="Arial" charset="0"/>
              </a:defRPr>
            </a:lvl8pPr>
            <a:lvl9pPr marL="3783013" defTabSz="1546225" fontAlgn="base">
              <a:spcBef>
                <a:spcPct val="0"/>
              </a:spcBef>
              <a:spcAft>
                <a:spcPct val="0"/>
              </a:spcAft>
              <a:defRPr>
                <a:solidFill>
                  <a:schemeClr val="tx1"/>
                </a:solidFill>
                <a:latin typeface="Arial" charset="0"/>
                <a:cs typeface="Arial" charset="0"/>
              </a:defRPr>
            </a:lvl9pPr>
          </a:lstStyle>
          <a:p>
            <a:pPr algn="just">
              <a:lnSpc>
                <a:spcPct val="130000"/>
              </a:lnSpc>
              <a:buFont typeface="Wingdings" pitchFamily="2" charset="2"/>
              <a:buChar char="Ø"/>
            </a:pPr>
            <a:r>
              <a:rPr lang="cs-CZ" altLang="cs-CZ" sz="1500" b="1" dirty="0"/>
              <a:t>Prokázána 15,8% mozaika aberantní buněčné linie s </a:t>
            </a:r>
            <a:r>
              <a:rPr lang="cs-CZ" altLang="cs-CZ" sz="1500" b="1" i="1" dirty="0"/>
              <a:t>de novo</a:t>
            </a:r>
            <a:r>
              <a:rPr lang="cs-CZ" altLang="cs-CZ" sz="1500" b="1" dirty="0"/>
              <a:t> nadbytečným marker chromozomem derivovaným z chromozomu 5, jenž je invertovanou duplikací oblasti 5p15.33p15.1 s neocentromerou</a:t>
            </a:r>
            <a:r>
              <a:rPr lang="cs-CZ" altLang="cs-CZ" sz="1500" b="1" i="1" dirty="0"/>
              <a:t>.</a:t>
            </a:r>
          </a:p>
        </p:txBody>
      </p:sp>
      <p:sp>
        <p:nvSpPr>
          <p:cNvPr id="6" name="Rectangle 5"/>
          <p:cNvSpPr/>
          <p:nvPr/>
        </p:nvSpPr>
        <p:spPr>
          <a:xfrm>
            <a:off x="417785" y="328423"/>
            <a:ext cx="8099879" cy="1172629"/>
          </a:xfrm>
          <a:prstGeom prst="rect">
            <a:avLst/>
          </a:prstGeom>
          <a:solidFill>
            <a:schemeClr val="accent5">
              <a:lumMod val="20000"/>
              <a:lumOff val="80000"/>
            </a:schemeClr>
          </a:solidFill>
          <a:ln>
            <a:solidFill>
              <a:schemeClr val="tx1"/>
            </a:solidFill>
          </a:ln>
        </p:spPr>
        <p:txBody>
          <a:bodyPr wrap="square">
            <a:spAutoFit/>
          </a:bodyPr>
          <a:lstStyle/>
          <a:p>
            <a:pPr>
              <a:lnSpc>
                <a:spcPct val="130000"/>
              </a:lnSpc>
            </a:pPr>
            <a:r>
              <a:rPr lang="cs-CZ" altLang="cs-CZ" b="1" dirty="0" smtClean="0"/>
              <a:t>FISH:  </a:t>
            </a:r>
          </a:p>
          <a:p>
            <a:pPr marL="285750" indent="-285750">
              <a:lnSpc>
                <a:spcPct val="130000"/>
              </a:lnSpc>
              <a:buFont typeface="Arial" panose="020B0604020202020204" pitchFamily="34" charset="0"/>
              <a:buChar char="•"/>
            </a:pPr>
            <a:r>
              <a:rPr lang="cs-CZ" altLang="cs-CZ" b="1" u="sng" dirty="0" smtClean="0"/>
              <a:t>ish </a:t>
            </a:r>
            <a:r>
              <a:rPr lang="cs-CZ" altLang="cs-CZ" b="1" u="sng" dirty="0"/>
              <a:t>nuc 5p15.31(FLJ25076x4</a:t>
            </a:r>
            <a:r>
              <a:rPr lang="cs-CZ" altLang="cs-CZ" b="1" u="sng" dirty="0" smtClean="0"/>
              <a:t>),5p15.2(CTNND2x4),5q35(NSD1x2</a:t>
            </a:r>
            <a:r>
              <a:rPr lang="cs-CZ" altLang="cs-CZ" b="1" u="sng" dirty="0"/>
              <a:t>)[</a:t>
            </a:r>
            <a:r>
              <a:rPr lang="cs-CZ" altLang="cs-CZ" b="1" u="sng" dirty="0" smtClean="0"/>
              <a:t>55/414]</a:t>
            </a:r>
            <a:r>
              <a:rPr lang="cs-CZ" altLang="cs-CZ" dirty="0" smtClean="0"/>
              <a:t> </a:t>
            </a:r>
            <a:endParaRPr lang="cs-CZ" altLang="cs-CZ" b="1" dirty="0" smtClean="0"/>
          </a:p>
          <a:p>
            <a:pPr marL="285750" indent="-285750">
              <a:lnSpc>
                <a:spcPct val="130000"/>
              </a:lnSpc>
              <a:buFont typeface="Arial" panose="020B0604020202020204" pitchFamily="34" charset="0"/>
              <a:buChar char="•"/>
            </a:pPr>
            <a:r>
              <a:rPr lang="cs-CZ" altLang="cs-CZ" b="1" u="sng" dirty="0" smtClean="0"/>
              <a:t>ish </a:t>
            </a:r>
            <a:r>
              <a:rPr lang="cs-CZ" altLang="cs-CZ" b="1" u="sng" dirty="0"/>
              <a:t>der(5)(p15.31p15.2)(FLJ25076+,CTNND2++,FLJ25076+,NSD1-)[30/112]</a:t>
            </a:r>
          </a:p>
        </p:txBody>
      </p:sp>
      <p:pic>
        <p:nvPicPr>
          <p:cNvPr id="26" name="Picture 43" descr="Odehnal Dominik V Cri Du Chat 007a"/>
          <p:cNvPicPr>
            <a:picLocks noChangeAspect="1" noChangeArrowheads="1"/>
          </p:cNvPicPr>
          <p:nvPr/>
        </p:nvPicPr>
        <p:blipFill>
          <a:blip r:embed="rId3" cstate="print">
            <a:extLst>
              <a:ext uri="{28A0092B-C50C-407E-A947-70E740481C1C}">
                <a14:useLocalDpi xmlns:a14="http://schemas.microsoft.com/office/drawing/2010/main" val="0"/>
              </a:ext>
            </a:extLst>
          </a:blip>
          <a:srcRect l="8482" t="10925" r="47839" b="44418"/>
          <a:stretch>
            <a:fillRect/>
          </a:stretch>
        </p:blipFill>
        <p:spPr bwMode="auto">
          <a:xfrm flipH="1">
            <a:off x="417786" y="1603871"/>
            <a:ext cx="2700479" cy="25037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8" name="Picture 55"/>
          <p:cNvPicPr>
            <a:picLocks noChangeAspect="1" noChangeArrowheads="1"/>
          </p:cNvPicPr>
          <p:nvPr/>
        </p:nvPicPr>
        <p:blipFill>
          <a:blip r:embed="rId4" cstate="print">
            <a:extLst>
              <a:ext uri="{28A0092B-C50C-407E-A947-70E740481C1C}">
                <a14:useLocalDpi xmlns:a14="http://schemas.microsoft.com/office/drawing/2010/main" val="0"/>
              </a:ext>
            </a:extLst>
          </a:blip>
          <a:srcRect l="11810" t="3543" r="7217" b="4187"/>
          <a:stretch>
            <a:fillRect/>
          </a:stretch>
        </p:blipFill>
        <p:spPr bwMode="auto">
          <a:xfrm>
            <a:off x="3519278" y="1688947"/>
            <a:ext cx="1068321" cy="25515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4240545"/>
            <a:ext cx="762000" cy="119934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7" descr="Odehnal Dominik V Cri Du Chat 006a"/>
          <p:cNvPicPr>
            <a:picLocks noChangeAspect="1" noChangeArrowheads="1"/>
          </p:cNvPicPr>
          <p:nvPr/>
        </p:nvPicPr>
        <p:blipFill>
          <a:blip r:embed="rId6" cstate="print">
            <a:extLst>
              <a:ext uri="{28A0092B-C50C-407E-A947-70E740481C1C}">
                <a14:useLocalDpi xmlns:a14="http://schemas.microsoft.com/office/drawing/2010/main" val="0"/>
              </a:ext>
            </a:extLst>
          </a:blip>
          <a:srcRect l="12135" t="10019" r="9438" b="22264"/>
          <a:stretch>
            <a:fillRect/>
          </a:stretch>
        </p:blipFill>
        <p:spPr bwMode="auto">
          <a:xfrm flipH="1">
            <a:off x="2121608" y="4202793"/>
            <a:ext cx="1173058" cy="12626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 name="Line 51"/>
          <p:cNvSpPr>
            <a:spLocks noChangeShapeType="1"/>
          </p:cNvSpPr>
          <p:nvPr/>
        </p:nvSpPr>
        <p:spPr bwMode="auto">
          <a:xfrm>
            <a:off x="6464468" y="4343400"/>
            <a:ext cx="0" cy="269438"/>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extLst>
      <p:ext uri="{BB962C8B-B14F-4D97-AF65-F5344CB8AC3E}">
        <p14:creationId xmlns:p14="http://schemas.microsoft.com/office/powerpoint/2010/main" val="1181769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7" name="Picture 15" descr="Rybárová Katarína,nat"/>
          <p:cNvPicPr>
            <a:picLocks noChangeAspect="1" noChangeArrowheads="1"/>
          </p:cNvPicPr>
          <p:nvPr/>
        </p:nvPicPr>
        <p:blipFill>
          <a:blip r:embed="rId2" cstate="print"/>
          <a:srcRect l="49135" t="55734" r="33321" b="23885"/>
          <a:stretch>
            <a:fillRect/>
          </a:stretch>
        </p:blipFill>
        <p:spPr bwMode="auto">
          <a:xfrm rot="5400000">
            <a:off x="777875" y="3794125"/>
            <a:ext cx="1344613" cy="1376363"/>
          </a:xfrm>
          <a:prstGeom prst="rect">
            <a:avLst/>
          </a:prstGeom>
          <a:noFill/>
          <a:ln w="9525">
            <a:noFill/>
            <a:miter lim="800000"/>
            <a:headEnd/>
            <a:tailEnd/>
          </a:ln>
        </p:spPr>
      </p:pic>
      <p:sp>
        <p:nvSpPr>
          <p:cNvPr id="4" name="TextovéPole 3"/>
          <p:cNvSpPr txBox="1"/>
          <p:nvPr/>
        </p:nvSpPr>
        <p:spPr>
          <a:xfrm>
            <a:off x="457200" y="228600"/>
            <a:ext cx="8610600" cy="2308324"/>
          </a:xfrm>
          <a:prstGeom prst="rect">
            <a:avLst/>
          </a:prstGeom>
          <a:noFill/>
        </p:spPr>
        <p:txBody>
          <a:bodyPr wrap="square" rtlCol="0">
            <a:spAutoFit/>
          </a:bodyPr>
          <a:lstStyle/>
          <a:p>
            <a:r>
              <a:rPr lang="cs-CZ" b="1" i="1" u="sng" dirty="0" smtClean="0"/>
              <a:t>Sondy</a:t>
            </a:r>
            <a:r>
              <a:rPr lang="cs-CZ" b="1" i="1" dirty="0" smtClean="0"/>
              <a:t>:</a:t>
            </a:r>
            <a:endParaRPr lang="cs-CZ" b="1" dirty="0" smtClean="0"/>
          </a:p>
          <a:p>
            <a:pPr>
              <a:buFontTx/>
              <a:buChar char="-"/>
            </a:pPr>
            <a:r>
              <a:rPr lang="cs-CZ" dirty="0" smtClean="0"/>
              <a:t> nutnost </a:t>
            </a:r>
            <a:r>
              <a:rPr lang="cs-CZ" dirty="0"/>
              <a:t>znát cílovou sekvenci v </a:t>
            </a:r>
            <a:r>
              <a:rPr lang="cs-CZ" dirty="0" smtClean="0"/>
              <a:t>genomu - vždy </a:t>
            </a:r>
            <a:r>
              <a:rPr lang="cs-CZ" dirty="0"/>
              <a:t>je třeba předem určit, jaké lokusy </a:t>
            </a:r>
            <a:r>
              <a:rPr lang="cs-CZ" dirty="0" smtClean="0"/>
              <a:t>budou vyšetřeny - </a:t>
            </a:r>
            <a:r>
              <a:rPr lang="cs-CZ" dirty="0" smtClean="0">
                <a:cs typeface="Arial" charset="0"/>
              </a:rPr>
              <a:t>hodnotíme přítomnost, počet, lokalizaci a intenzitu signálů</a:t>
            </a:r>
          </a:p>
          <a:p>
            <a:pPr>
              <a:buFontTx/>
              <a:buChar char="-"/>
            </a:pPr>
            <a:r>
              <a:rPr lang="cs-CZ" dirty="0">
                <a:cs typeface="Arial" charset="0"/>
              </a:rPr>
              <a:t> </a:t>
            </a:r>
            <a:r>
              <a:rPr lang="cs-CZ" dirty="0" smtClean="0">
                <a:cs typeface="Arial" charset="0"/>
              </a:rPr>
              <a:t>sondy o délce několika </a:t>
            </a:r>
            <a:r>
              <a:rPr lang="cs-CZ" dirty="0" err="1" smtClean="0">
                <a:cs typeface="Arial" charset="0"/>
              </a:rPr>
              <a:t>kb</a:t>
            </a:r>
            <a:r>
              <a:rPr lang="cs-CZ" dirty="0" smtClean="0">
                <a:cs typeface="Arial" charset="0"/>
              </a:rPr>
              <a:t> až 1 </a:t>
            </a:r>
            <a:r>
              <a:rPr lang="cs-CZ" dirty="0" err="1" smtClean="0">
                <a:cs typeface="Arial" charset="0"/>
              </a:rPr>
              <a:t>Mb</a:t>
            </a:r>
            <a:r>
              <a:rPr lang="cs-CZ" dirty="0" smtClean="0">
                <a:cs typeface="Arial" charset="0"/>
              </a:rPr>
              <a:t> </a:t>
            </a:r>
            <a:r>
              <a:rPr lang="cs-CZ" dirty="0" err="1" smtClean="0">
                <a:cs typeface="Arial" charset="0"/>
              </a:rPr>
              <a:t>naštěpené</a:t>
            </a:r>
            <a:r>
              <a:rPr lang="cs-CZ" dirty="0" smtClean="0">
                <a:cs typeface="Arial" charset="0"/>
              </a:rPr>
              <a:t> na fragmenty o délce 200 až 400 </a:t>
            </a:r>
            <a:r>
              <a:rPr lang="cs-CZ" dirty="0" err="1" smtClean="0">
                <a:cs typeface="Arial" charset="0"/>
              </a:rPr>
              <a:t>pb</a:t>
            </a:r>
            <a:r>
              <a:rPr lang="cs-CZ" dirty="0" smtClean="0">
                <a:cs typeface="Arial" charset="0"/>
              </a:rPr>
              <a:t> </a:t>
            </a:r>
          </a:p>
          <a:p>
            <a:pPr marL="342900" indent="-342900">
              <a:buAutoNum type="arabicParenR"/>
            </a:pPr>
            <a:r>
              <a:rPr lang="cs-CZ" b="1" dirty="0" smtClean="0"/>
              <a:t>satelitní</a:t>
            </a:r>
            <a:r>
              <a:rPr lang="cs-CZ" dirty="0" smtClean="0"/>
              <a:t> </a:t>
            </a:r>
            <a:r>
              <a:rPr lang="cs-CZ" b="1" dirty="0" smtClean="0"/>
              <a:t>sondy</a:t>
            </a:r>
            <a:r>
              <a:rPr lang="cs-CZ" dirty="0" smtClean="0"/>
              <a:t> – centromerické (</a:t>
            </a:r>
            <a:r>
              <a:rPr lang="el-GR" dirty="0" smtClean="0"/>
              <a:t>α</a:t>
            </a:r>
            <a:r>
              <a:rPr lang="cs-CZ" dirty="0" smtClean="0"/>
              <a:t>-satelitní DNA – unikátní pericentromerické oblasti) a telomerické (repetice 6pb „TTAGGG“)  </a:t>
            </a:r>
          </a:p>
          <a:p>
            <a:pPr marL="342900" indent="-342900">
              <a:buAutoNum type="arabicParenR"/>
            </a:pPr>
            <a:r>
              <a:rPr lang="cs-CZ" b="1" dirty="0" err="1" smtClean="0"/>
              <a:t>lokus</a:t>
            </a:r>
            <a:r>
              <a:rPr lang="cs-CZ" b="1" dirty="0" smtClean="0"/>
              <a:t> specifické sondy</a:t>
            </a:r>
          </a:p>
          <a:p>
            <a:pPr marL="342900" indent="-342900">
              <a:buAutoNum type="arabicParenR"/>
            </a:pPr>
            <a:r>
              <a:rPr lang="cs-CZ" b="1" dirty="0" err="1" smtClean="0"/>
              <a:t>celochromozomové</a:t>
            </a:r>
            <a:r>
              <a:rPr lang="cs-CZ" b="1" dirty="0" smtClean="0"/>
              <a:t> </a:t>
            </a:r>
            <a:r>
              <a:rPr lang="cs-CZ" dirty="0" smtClean="0"/>
              <a:t>(„malovací“)</a:t>
            </a:r>
            <a:r>
              <a:rPr lang="cs-CZ" b="1" dirty="0" smtClean="0"/>
              <a:t> sondy</a:t>
            </a:r>
          </a:p>
        </p:txBody>
      </p:sp>
      <p:pic>
        <p:nvPicPr>
          <p:cNvPr id="3075" name="Picture 3"/>
          <p:cNvPicPr>
            <a:picLocks noChangeAspect="1" noChangeArrowheads="1"/>
          </p:cNvPicPr>
          <p:nvPr/>
        </p:nvPicPr>
        <p:blipFill>
          <a:blip r:embed="rId3" cstate="print"/>
          <a:srcRect/>
          <a:stretch>
            <a:fillRect/>
          </a:stretch>
        </p:blipFill>
        <p:spPr bwMode="auto">
          <a:xfrm>
            <a:off x="533400" y="3124200"/>
            <a:ext cx="1492250" cy="495796"/>
          </a:xfrm>
          <a:prstGeom prst="rect">
            <a:avLst/>
          </a:prstGeom>
          <a:noFill/>
        </p:spPr>
      </p:pic>
      <p:pic>
        <p:nvPicPr>
          <p:cNvPr id="3074" name="Picture 2"/>
          <p:cNvPicPr>
            <a:picLocks noChangeAspect="1" noChangeArrowheads="1"/>
          </p:cNvPicPr>
          <p:nvPr/>
        </p:nvPicPr>
        <p:blipFill>
          <a:blip r:embed="rId4" cstate="print"/>
          <a:srcRect/>
          <a:stretch>
            <a:fillRect/>
          </a:stretch>
        </p:blipFill>
        <p:spPr bwMode="auto">
          <a:xfrm>
            <a:off x="533400" y="3581400"/>
            <a:ext cx="719402" cy="544513"/>
          </a:xfrm>
          <a:prstGeom prst="rect">
            <a:avLst/>
          </a:prstGeom>
          <a:noFill/>
        </p:spPr>
      </p:pic>
      <p:pic>
        <p:nvPicPr>
          <p:cNvPr id="3073" name="Picture 1"/>
          <p:cNvPicPr>
            <a:picLocks noChangeAspect="1" noChangeArrowheads="1"/>
          </p:cNvPicPr>
          <p:nvPr/>
        </p:nvPicPr>
        <p:blipFill>
          <a:blip r:embed="rId5" cstate="print"/>
          <a:srcRect/>
          <a:stretch>
            <a:fillRect/>
          </a:stretch>
        </p:blipFill>
        <p:spPr bwMode="auto">
          <a:xfrm>
            <a:off x="1219200" y="3581400"/>
            <a:ext cx="838200" cy="511662"/>
          </a:xfrm>
          <a:prstGeom prst="rect">
            <a:avLst/>
          </a:prstGeom>
          <a:noFill/>
        </p:spPr>
      </p:pic>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pic>
        <p:nvPicPr>
          <p:cNvPr id="3080" name="Picture 8"/>
          <p:cNvPicPr>
            <a:picLocks noChangeAspect="1" noChangeArrowheads="1"/>
          </p:cNvPicPr>
          <p:nvPr/>
        </p:nvPicPr>
        <p:blipFill>
          <a:blip r:embed="rId6" cstate="print"/>
          <a:srcRect/>
          <a:stretch>
            <a:fillRect/>
          </a:stretch>
        </p:blipFill>
        <p:spPr bwMode="auto">
          <a:xfrm>
            <a:off x="304800" y="5105400"/>
            <a:ext cx="1219200" cy="566209"/>
          </a:xfrm>
          <a:prstGeom prst="rect">
            <a:avLst/>
          </a:prstGeom>
          <a:noFill/>
        </p:spPr>
      </p:pic>
      <p:pic>
        <p:nvPicPr>
          <p:cNvPr id="3079" name="Picture 7"/>
          <p:cNvPicPr>
            <a:picLocks noChangeAspect="1" noChangeArrowheads="1"/>
          </p:cNvPicPr>
          <p:nvPr/>
        </p:nvPicPr>
        <p:blipFill>
          <a:blip r:embed="rId7" cstate="print"/>
          <a:srcRect/>
          <a:stretch>
            <a:fillRect/>
          </a:stretch>
        </p:blipFill>
        <p:spPr bwMode="auto">
          <a:xfrm>
            <a:off x="1524000" y="5181600"/>
            <a:ext cx="838200" cy="531515"/>
          </a:xfrm>
          <a:prstGeom prst="rect">
            <a:avLst/>
          </a:prstGeom>
          <a:noFill/>
        </p:spPr>
      </p:pic>
      <p:sp>
        <p:nvSpPr>
          <p:cNvPr id="3081"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cs-CZ"/>
          </a:p>
        </p:txBody>
      </p:sp>
      <p:pic>
        <p:nvPicPr>
          <p:cNvPr id="15" name="Obrázek 14" descr="K:\Cytogenetika\FISH\Výsledky FISH - obrázky 2018\Stanilová nat. CVS FAST FISH 13,21 010a .JPG"/>
          <p:cNvPicPr/>
          <p:nvPr/>
        </p:nvPicPr>
        <p:blipFill>
          <a:blip r:embed="rId8" cstate="print">
            <a:lum bright="10000"/>
          </a:blip>
          <a:srcRect l="34314" t="40331" r="39828" b="28614"/>
          <a:stretch>
            <a:fillRect/>
          </a:stretch>
        </p:blipFill>
        <p:spPr bwMode="auto">
          <a:xfrm>
            <a:off x="838200" y="5715000"/>
            <a:ext cx="894303" cy="973300"/>
          </a:xfrm>
          <a:prstGeom prst="rect">
            <a:avLst/>
          </a:prstGeom>
          <a:noFill/>
          <a:ln w="9525">
            <a:noFill/>
            <a:miter lim="800000"/>
            <a:headEnd/>
            <a:tailEnd/>
          </a:ln>
        </p:spPr>
      </p:pic>
      <p:cxnSp>
        <p:nvCxnSpPr>
          <p:cNvPr id="18" name="Přímá spojovací čára 17"/>
          <p:cNvCxnSpPr/>
          <p:nvPr/>
        </p:nvCxnSpPr>
        <p:spPr>
          <a:xfrm>
            <a:off x="2438400" y="3124200"/>
            <a:ext cx="0" cy="3200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a:off x="5791200" y="3124200"/>
            <a:ext cx="0" cy="3200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82" name="Picture 10" descr="Strážnický Zdeněk V DGS 021"/>
          <p:cNvPicPr>
            <a:picLocks noChangeAspect="1" noChangeArrowheads="1"/>
          </p:cNvPicPr>
          <p:nvPr/>
        </p:nvPicPr>
        <p:blipFill>
          <a:blip r:embed="rId9" cstate="print">
            <a:lum contrast="12000"/>
          </a:blip>
          <a:srcRect l="29834" t="2573" r="9634" b="11726"/>
          <a:stretch>
            <a:fillRect/>
          </a:stretch>
        </p:blipFill>
        <p:spPr bwMode="auto">
          <a:xfrm>
            <a:off x="2514601" y="2743200"/>
            <a:ext cx="3200399" cy="4114800"/>
          </a:xfrm>
          <a:prstGeom prst="rect">
            <a:avLst/>
          </a:prstGeom>
          <a:noFill/>
          <a:ln w="9525">
            <a:noFill/>
            <a:miter lim="800000"/>
            <a:headEnd/>
            <a:tailEnd/>
          </a:ln>
        </p:spPr>
      </p:pic>
      <p:pic>
        <p:nvPicPr>
          <p:cNvPr id="3078" name="Picture 6"/>
          <p:cNvPicPr>
            <a:picLocks noChangeAspect="1" noChangeArrowheads="1"/>
          </p:cNvPicPr>
          <p:nvPr/>
        </p:nvPicPr>
        <p:blipFill>
          <a:blip r:embed="rId10" cstate="print"/>
          <a:srcRect/>
          <a:stretch>
            <a:fillRect/>
          </a:stretch>
        </p:blipFill>
        <p:spPr bwMode="auto">
          <a:xfrm>
            <a:off x="2514600" y="2895600"/>
            <a:ext cx="1828799" cy="489837"/>
          </a:xfrm>
          <a:prstGeom prst="rect">
            <a:avLst/>
          </a:prstGeom>
          <a:noFill/>
          <a:ln w="9525">
            <a:noFill/>
            <a:miter lim="800000"/>
            <a:headEnd/>
            <a:tailEnd/>
          </a:ln>
        </p:spPr>
      </p:pic>
      <p:sp>
        <p:nvSpPr>
          <p:cNvPr id="3083" name="Line 11"/>
          <p:cNvSpPr>
            <a:spLocks noChangeShapeType="1"/>
          </p:cNvSpPr>
          <p:nvPr/>
        </p:nvSpPr>
        <p:spPr bwMode="auto">
          <a:xfrm>
            <a:off x="4343400" y="4572000"/>
            <a:ext cx="304800" cy="76200"/>
          </a:xfrm>
          <a:prstGeom prst="line">
            <a:avLst/>
          </a:prstGeom>
          <a:noFill/>
          <a:ln w="127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cs-CZ"/>
          </a:p>
        </p:txBody>
      </p:sp>
      <p:pic>
        <p:nvPicPr>
          <p:cNvPr id="3085" name="Picture 13" descr="Lešovský Dominik V 16p11"/>
          <p:cNvPicPr>
            <a:picLocks noChangeAspect="1" noChangeArrowheads="1"/>
          </p:cNvPicPr>
          <p:nvPr/>
        </p:nvPicPr>
        <p:blipFill>
          <a:blip r:embed="rId11" cstate="print">
            <a:lum contrast="10000"/>
          </a:blip>
          <a:srcRect l="29825" t="13333" r="14035" b="9563"/>
          <a:stretch>
            <a:fillRect/>
          </a:stretch>
        </p:blipFill>
        <p:spPr bwMode="auto">
          <a:xfrm>
            <a:off x="5791200" y="2667000"/>
            <a:ext cx="3117850" cy="3771900"/>
          </a:xfrm>
          <a:prstGeom prst="rect">
            <a:avLst/>
          </a:prstGeom>
          <a:noFill/>
          <a:ln w="9525">
            <a:noFill/>
            <a:miter lim="800000"/>
            <a:headEnd/>
            <a:tailEnd/>
          </a:ln>
        </p:spPr>
      </p:pic>
      <p:pic>
        <p:nvPicPr>
          <p:cNvPr id="3086" name="Picture 14" descr="Lešovský Dominik V 16p11"/>
          <p:cNvPicPr>
            <a:picLocks noChangeAspect="1" noChangeArrowheads="1"/>
          </p:cNvPicPr>
          <p:nvPr/>
        </p:nvPicPr>
        <p:blipFill>
          <a:blip r:embed="rId12" cstate="print">
            <a:lum contrast="12000"/>
          </a:blip>
          <a:srcRect l="33918" t="31908" r="21637" b="20361"/>
          <a:stretch>
            <a:fillRect/>
          </a:stretch>
        </p:blipFill>
        <p:spPr bwMode="auto">
          <a:xfrm>
            <a:off x="7162800" y="5029200"/>
            <a:ext cx="1752600" cy="1656514"/>
          </a:xfrm>
          <a:prstGeom prst="rect">
            <a:avLst/>
          </a:prstGeom>
          <a:noFill/>
          <a:ln w="9525">
            <a:solidFill>
              <a:schemeClr val="tx1"/>
            </a:solidFill>
            <a:miter lim="800000"/>
            <a:headEnd/>
            <a:tailEnd/>
          </a:ln>
        </p:spPr>
      </p:pic>
      <p:sp>
        <p:nvSpPr>
          <p:cNvPr id="29" name="Line 11"/>
          <p:cNvSpPr>
            <a:spLocks noChangeShapeType="1"/>
          </p:cNvSpPr>
          <p:nvPr/>
        </p:nvSpPr>
        <p:spPr bwMode="auto">
          <a:xfrm flipH="1">
            <a:off x="6934200" y="3200400"/>
            <a:ext cx="76200" cy="228600"/>
          </a:xfrm>
          <a:prstGeom prst="line">
            <a:avLst/>
          </a:prstGeom>
          <a:noFill/>
          <a:ln w="127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cs-CZ"/>
          </a:p>
        </p:txBody>
      </p:sp>
      <p:sp>
        <p:nvSpPr>
          <p:cNvPr id="30" name="Line 11"/>
          <p:cNvSpPr>
            <a:spLocks noChangeShapeType="1"/>
          </p:cNvSpPr>
          <p:nvPr/>
        </p:nvSpPr>
        <p:spPr bwMode="auto">
          <a:xfrm>
            <a:off x="7620000" y="5638800"/>
            <a:ext cx="304800" cy="76200"/>
          </a:xfrm>
          <a:prstGeom prst="line">
            <a:avLst/>
          </a:prstGeom>
          <a:noFill/>
          <a:ln w="127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cs-CZ"/>
          </a:p>
        </p:txBody>
      </p:sp>
      <p:pic>
        <p:nvPicPr>
          <p:cNvPr id="3084" name="Picture 12"/>
          <p:cNvPicPr>
            <a:picLocks noChangeAspect="1" noChangeArrowheads="1"/>
          </p:cNvPicPr>
          <p:nvPr/>
        </p:nvPicPr>
        <p:blipFill>
          <a:blip r:embed="rId13" cstate="print"/>
          <a:srcRect/>
          <a:stretch>
            <a:fillRect/>
          </a:stretch>
        </p:blipFill>
        <p:spPr bwMode="auto">
          <a:xfrm>
            <a:off x="7696200" y="2286000"/>
            <a:ext cx="1371600" cy="607656"/>
          </a:xfrm>
          <a:prstGeom prst="rect">
            <a:avLst/>
          </a:prstGeom>
          <a:noFill/>
          <a:ln w="9525">
            <a:noFill/>
            <a:miter lim="800000"/>
            <a:headEnd/>
            <a:tailEnd/>
          </a:ln>
        </p:spPr>
      </p:pic>
      <p:cxnSp>
        <p:nvCxnSpPr>
          <p:cNvPr id="24" name="Přímá spojovací čára 17"/>
          <p:cNvCxnSpPr/>
          <p:nvPr/>
        </p:nvCxnSpPr>
        <p:spPr>
          <a:xfrm>
            <a:off x="5720255" y="3124200"/>
            <a:ext cx="0" cy="3200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rot="16200000">
            <a:off x="-1726040" y="4717627"/>
            <a:ext cx="3890914" cy="323165"/>
          </a:xfrm>
          <a:prstGeom prst="rect">
            <a:avLst/>
          </a:prstGeom>
        </p:spPr>
        <p:txBody>
          <a:bodyPr wrap="square">
            <a:spAutoFit/>
          </a:bodyPr>
          <a:lstStyle/>
          <a:p>
            <a:pPr lvl="0"/>
            <a:r>
              <a:rPr lang="cs-CZ" sz="1500" dirty="0">
                <a:solidFill>
                  <a:prstClr val="black"/>
                </a:solidFill>
              </a:rPr>
              <a:t>FAST FISH – záchyt nejčastějších aneuploidií</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50"/>
          <p:cNvSpPr txBox="1">
            <a:spLocks noChangeArrowheads="1"/>
          </p:cNvSpPr>
          <p:nvPr/>
        </p:nvSpPr>
        <p:spPr bwMode="auto">
          <a:xfrm>
            <a:off x="304800" y="265206"/>
            <a:ext cx="7848600" cy="1334993"/>
          </a:xfrm>
          <a:prstGeom prst="rect">
            <a:avLst/>
          </a:prstGeom>
          <a:solidFill>
            <a:srgbClr val="CC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7694" tIns="48847" rIns="97694" bIns="48847"/>
          <a:lstStyle>
            <a:lvl1pPr marL="366713" indent="-366713" defTabSz="1546225">
              <a:tabLst>
                <a:tab pos="773113" algn="l"/>
              </a:tabLst>
              <a:defRPr>
                <a:solidFill>
                  <a:schemeClr val="tx1"/>
                </a:solidFill>
                <a:latin typeface="Arial" charset="0"/>
                <a:cs typeface="Arial" charset="0"/>
              </a:defRPr>
            </a:lvl1pPr>
            <a:lvl2pPr marL="488950" indent="284163" defTabSz="1546225">
              <a:tabLst>
                <a:tab pos="773113" algn="l"/>
              </a:tabLst>
              <a:defRPr>
                <a:solidFill>
                  <a:schemeClr val="tx1"/>
                </a:solidFill>
                <a:latin typeface="Arial" charset="0"/>
                <a:cs typeface="Arial" charset="0"/>
              </a:defRPr>
            </a:lvl2pPr>
            <a:lvl3pPr marL="1343025" indent="-366713" defTabSz="1546225">
              <a:tabLst>
                <a:tab pos="773113" algn="l"/>
              </a:tabLst>
              <a:defRPr>
                <a:solidFill>
                  <a:schemeClr val="tx1"/>
                </a:solidFill>
                <a:latin typeface="Arial" charset="0"/>
                <a:cs typeface="Arial" charset="0"/>
              </a:defRPr>
            </a:lvl3pPr>
            <a:lvl4pPr marL="1831975" indent="-366713" defTabSz="1546225">
              <a:tabLst>
                <a:tab pos="773113" algn="l"/>
              </a:tabLst>
              <a:defRPr>
                <a:solidFill>
                  <a:schemeClr val="tx1"/>
                </a:solidFill>
                <a:latin typeface="Arial" charset="0"/>
                <a:cs typeface="Arial" charset="0"/>
              </a:defRPr>
            </a:lvl4pPr>
            <a:lvl5pPr marL="2320925" indent="-366713" defTabSz="1546225">
              <a:tabLst>
                <a:tab pos="773113" algn="l"/>
              </a:tabLst>
              <a:defRPr>
                <a:solidFill>
                  <a:schemeClr val="tx1"/>
                </a:solidFill>
                <a:latin typeface="Arial" charset="0"/>
                <a:cs typeface="Arial" charset="0"/>
              </a:defRPr>
            </a:lvl5pPr>
            <a:lvl6pPr marL="2778125" indent="-366713" defTabSz="1546225" fontAlgn="base">
              <a:spcBef>
                <a:spcPct val="0"/>
              </a:spcBef>
              <a:spcAft>
                <a:spcPct val="0"/>
              </a:spcAft>
              <a:tabLst>
                <a:tab pos="773113" algn="l"/>
              </a:tabLst>
              <a:defRPr>
                <a:solidFill>
                  <a:schemeClr val="tx1"/>
                </a:solidFill>
                <a:latin typeface="Arial" charset="0"/>
                <a:cs typeface="Arial" charset="0"/>
              </a:defRPr>
            </a:lvl6pPr>
            <a:lvl7pPr marL="3235325" indent="-366713" defTabSz="1546225" fontAlgn="base">
              <a:spcBef>
                <a:spcPct val="0"/>
              </a:spcBef>
              <a:spcAft>
                <a:spcPct val="0"/>
              </a:spcAft>
              <a:tabLst>
                <a:tab pos="773113" algn="l"/>
              </a:tabLst>
              <a:defRPr>
                <a:solidFill>
                  <a:schemeClr val="tx1"/>
                </a:solidFill>
                <a:latin typeface="Arial" charset="0"/>
                <a:cs typeface="Arial" charset="0"/>
              </a:defRPr>
            </a:lvl7pPr>
            <a:lvl8pPr marL="3692525" indent="-366713" defTabSz="1546225" fontAlgn="base">
              <a:spcBef>
                <a:spcPct val="0"/>
              </a:spcBef>
              <a:spcAft>
                <a:spcPct val="0"/>
              </a:spcAft>
              <a:tabLst>
                <a:tab pos="773113" algn="l"/>
              </a:tabLst>
              <a:defRPr>
                <a:solidFill>
                  <a:schemeClr val="tx1"/>
                </a:solidFill>
                <a:latin typeface="Arial" charset="0"/>
                <a:cs typeface="Arial" charset="0"/>
              </a:defRPr>
            </a:lvl8pPr>
            <a:lvl9pPr marL="4149725" indent="-366713" defTabSz="1546225" fontAlgn="base">
              <a:spcBef>
                <a:spcPct val="0"/>
              </a:spcBef>
              <a:spcAft>
                <a:spcPct val="0"/>
              </a:spcAft>
              <a:tabLst>
                <a:tab pos="773113" algn="l"/>
              </a:tabLst>
              <a:defRPr>
                <a:solidFill>
                  <a:schemeClr val="tx1"/>
                </a:solidFill>
                <a:latin typeface="Arial" charset="0"/>
                <a:cs typeface="Arial" charset="0"/>
              </a:defRPr>
            </a:lvl9pPr>
          </a:lstStyle>
          <a:p>
            <a:pPr>
              <a:lnSpc>
                <a:spcPct val="130000"/>
              </a:lnSpc>
              <a:buFont typeface="Wingdings" pitchFamily="2" charset="2"/>
              <a:buNone/>
            </a:pPr>
            <a:r>
              <a:rPr lang="cs-CZ" altLang="cs-CZ" sz="1500" b="1" dirty="0" smtClean="0"/>
              <a:t>array CGH+SNP:</a:t>
            </a:r>
          </a:p>
          <a:p>
            <a:pPr>
              <a:lnSpc>
                <a:spcPct val="130000"/>
              </a:lnSpc>
              <a:buFont typeface="Arial" panose="020B0604020202020204" pitchFamily="34" charset="0"/>
              <a:buChar char="•"/>
            </a:pPr>
            <a:endParaRPr lang="cs-CZ" altLang="cs-CZ" sz="1500" b="1"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6251"/>
          <a:stretch/>
        </p:blipFill>
        <p:spPr bwMode="auto">
          <a:xfrm>
            <a:off x="1676400" y="747692"/>
            <a:ext cx="2338551" cy="56531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657" r="34389"/>
          <a:stretch/>
        </p:blipFill>
        <p:spPr bwMode="auto">
          <a:xfrm>
            <a:off x="5486400" y="747692"/>
            <a:ext cx="2373339" cy="56531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66381" y="748036"/>
            <a:ext cx="941155" cy="369332"/>
          </a:xfrm>
          <a:prstGeom prst="rect">
            <a:avLst/>
          </a:prstGeom>
          <a:noFill/>
        </p:spPr>
        <p:txBody>
          <a:bodyPr wrap="none" rtlCol="0">
            <a:spAutoFit/>
          </a:bodyPr>
          <a:lstStyle/>
          <a:p>
            <a:r>
              <a:rPr lang="cs-CZ" b="1" dirty="0" smtClean="0"/>
              <a:t>3 kopie:</a:t>
            </a:r>
            <a:endParaRPr lang="cs-CZ" b="1" dirty="0"/>
          </a:p>
        </p:txBody>
      </p:sp>
      <p:sp>
        <p:nvSpPr>
          <p:cNvPr id="7" name="TextBox 6"/>
          <p:cNvSpPr txBox="1"/>
          <p:nvPr/>
        </p:nvSpPr>
        <p:spPr>
          <a:xfrm>
            <a:off x="4435979" y="754144"/>
            <a:ext cx="941155" cy="369332"/>
          </a:xfrm>
          <a:prstGeom prst="rect">
            <a:avLst/>
          </a:prstGeom>
          <a:noFill/>
        </p:spPr>
        <p:txBody>
          <a:bodyPr wrap="none" rtlCol="0">
            <a:spAutoFit/>
          </a:bodyPr>
          <a:lstStyle/>
          <a:p>
            <a:r>
              <a:rPr lang="cs-CZ" b="1" u="sng" dirty="0"/>
              <a:t>4</a:t>
            </a:r>
            <a:r>
              <a:rPr lang="cs-CZ" b="1" u="sng" dirty="0" smtClean="0"/>
              <a:t> kopie:</a:t>
            </a:r>
            <a:endParaRPr lang="cs-CZ" b="1" u="sng" dirty="0"/>
          </a:p>
        </p:txBody>
      </p:sp>
    </p:spTree>
    <p:extLst>
      <p:ext uri="{BB962C8B-B14F-4D97-AF65-F5344CB8AC3E}">
        <p14:creationId xmlns:p14="http://schemas.microsoft.com/office/powerpoint/2010/main" val="3692350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txBox="1">
            <a:spLocks/>
          </p:cNvSpPr>
          <p:nvPr/>
        </p:nvSpPr>
        <p:spPr>
          <a:xfrm>
            <a:off x="152400" y="257175"/>
            <a:ext cx="8915400" cy="1981200"/>
          </a:xfrm>
          <a:prstGeom prst="rect">
            <a:avLst/>
          </a:prstGeom>
        </p:spPr>
        <p:txBody>
          <a:bodyPr vert="horz" lIns="91440" tIns="45720" rIns="91440" bIns="45720" rtlCol="0">
            <a:normAutofit fontScale="92500" lnSpcReduction="20000"/>
          </a:bodyPr>
          <a:lstStyle/>
          <a:p>
            <a:pPr marL="342900" indent="-342900">
              <a:spcBef>
                <a:spcPct val="20000"/>
              </a:spcBef>
              <a:buFont typeface="Arial" pitchFamily="34" charset="0"/>
              <a:buNone/>
              <a:tabLst>
                <a:tab pos="1171575" algn="l"/>
              </a:tabLst>
              <a:defRPr/>
            </a:pPr>
            <a:endParaRPr lang="cs-CZ" sz="2400" i="1" dirty="0" smtClean="0">
              <a:solidFill>
                <a:prstClr val="black"/>
              </a:solidFill>
            </a:endParaRPr>
          </a:p>
          <a:p>
            <a:pPr marL="342900" indent="-342900">
              <a:spcBef>
                <a:spcPct val="20000"/>
              </a:spcBef>
              <a:tabLst>
                <a:tab pos="1171575" algn="l"/>
              </a:tabLst>
              <a:defRPr/>
            </a:pPr>
            <a:r>
              <a:rPr lang="cs-CZ" sz="2400" i="1" dirty="0" smtClean="0">
                <a:solidFill>
                  <a:prstClr val="black"/>
                </a:solidFill>
              </a:rPr>
              <a:t>postnat.: 	</a:t>
            </a:r>
            <a:r>
              <a:rPr lang="cs-CZ" sz="2400" u="sng" dirty="0" smtClean="0">
                <a:solidFill>
                  <a:prstClr val="black"/>
                </a:solidFill>
              </a:rPr>
              <a:t>VCC – ASD, centrální hypotonický syndrom</a:t>
            </a:r>
            <a:r>
              <a:rPr lang="cs-CZ" sz="2400" dirty="0" smtClean="0">
                <a:solidFill>
                  <a:prstClr val="black"/>
                </a:solidFill>
              </a:rPr>
              <a:t>, centrální koordinační porucha těžšího stupně, </a:t>
            </a:r>
            <a:r>
              <a:rPr lang="cs-CZ" sz="2400" i="1" dirty="0" smtClean="0">
                <a:solidFill>
                  <a:prstClr val="black"/>
                </a:solidFill>
              </a:rPr>
              <a:t>pes calcaneovalgus </a:t>
            </a:r>
            <a:endParaRPr lang="cs-CZ" sz="2400" u="sng" dirty="0" smtClean="0">
              <a:solidFill>
                <a:prstClr val="black"/>
              </a:solidFill>
            </a:endParaRPr>
          </a:p>
          <a:p>
            <a:pPr marL="342900" indent="-342900">
              <a:spcBef>
                <a:spcPct val="20000"/>
              </a:spcBef>
              <a:tabLst>
                <a:tab pos="1171575" algn="l"/>
              </a:tabLst>
              <a:defRPr/>
            </a:pPr>
            <a:r>
              <a:rPr lang="cs-CZ" sz="2400" i="1" dirty="0" smtClean="0">
                <a:solidFill>
                  <a:prstClr val="black"/>
                </a:solidFill>
              </a:rPr>
              <a:t>14 měsíců: </a:t>
            </a:r>
            <a:r>
              <a:rPr lang="cs-CZ" sz="2400" u="sng" dirty="0" smtClean="0">
                <a:solidFill>
                  <a:prstClr val="black"/>
                </a:solidFill>
              </a:rPr>
              <a:t>kraniofaciální dysmorfie</a:t>
            </a:r>
            <a:r>
              <a:rPr lang="cs-CZ" sz="2400" i="1" dirty="0" smtClean="0">
                <a:solidFill>
                  <a:prstClr val="black"/>
                </a:solidFill>
              </a:rPr>
              <a:t>,</a:t>
            </a:r>
            <a:r>
              <a:rPr lang="cs-CZ" sz="2400" dirty="0" smtClean="0">
                <a:solidFill>
                  <a:prstClr val="black"/>
                </a:solidFill>
              </a:rPr>
              <a:t> </a:t>
            </a:r>
            <a:r>
              <a:rPr lang="cs-CZ" sz="2400" u="sng" dirty="0" smtClean="0">
                <a:solidFill>
                  <a:prstClr val="black"/>
                </a:solidFill>
              </a:rPr>
              <a:t>hypotonie</a:t>
            </a:r>
            <a:r>
              <a:rPr lang="cs-CZ" sz="2400" dirty="0" smtClean="0">
                <a:solidFill>
                  <a:prstClr val="black"/>
                </a:solidFill>
              </a:rPr>
              <a:t>, statná pastózní postava, hypoplastický genitál, nesestouplá varlata, </a:t>
            </a:r>
            <a:r>
              <a:rPr lang="cs-CZ" sz="2400" u="sng" dirty="0" smtClean="0">
                <a:solidFill>
                  <a:prstClr val="black"/>
                </a:solidFill>
              </a:rPr>
              <a:t>celkově opožděný psychomotorický vývoj</a:t>
            </a:r>
            <a:r>
              <a:rPr lang="cs-CZ" sz="2400" dirty="0" smtClean="0">
                <a:solidFill>
                  <a:prstClr val="black"/>
                </a:solidFill>
              </a:rPr>
              <a:t> </a:t>
            </a:r>
          </a:p>
          <a:p>
            <a:pPr marL="342900" indent="-342900">
              <a:spcBef>
                <a:spcPct val="20000"/>
              </a:spcBef>
              <a:buFont typeface="Arial" pitchFamily="34" charset="0"/>
              <a:buChar char="•"/>
              <a:defRPr/>
            </a:pPr>
            <a:endParaRPr lang="cs-CZ" sz="3200" b="1" dirty="0" smtClean="0">
              <a:solidFill>
                <a:prstClr val="black"/>
              </a:solidFill>
            </a:endParaRPr>
          </a:p>
        </p:txBody>
      </p:sp>
      <p:pic>
        <p:nvPicPr>
          <p:cNvPr id="9" name="Obrázek 8"/>
          <p:cNvPicPr/>
          <p:nvPr/>
        </p:nvPicPr>
        <p:blipFill>
          <a:blip r:embed="rId3" cstate="print"/>
          <a:srcRect/>
          <a:stretch>
            <a:fillRect/>
          </a:stretch>
        </p:blipFill>
        <p:spPr bwMode="auto">
          <a:xfrm>
            <a:off x="457200" y="2693043"/>
            <a:ext cx="2171523" cy="3590925"/>
          </a:xfrm>
          <a:prstGeom prst="rect">
            <a:avLst/>
          </a:prstGeom>
          <a:noFill/>
          <a:ln w="9525">
            <a:solidFill>
              <a:schemeClr val="tx1"/>
            </a:solidFill>
            <a:miter lim="800000"/>
            <a:headEnd/>
            <a:tailEnd/>
          </a:ln>
        </p:spPr>
      </p:pic>
      <p:pic>
        <p:nvPicPr>
          <p:cNvPr id="10" name="Obrázek 9"/>
          <p:cNvPicPr/>
          <p:nvPr/>
        </p:nvPicPr>
        <p:blipFill>
          <a:blip r:embed="rId4" cstate="print"/>
          <a:srcRect/>
          <a:stretch>
            <a:fillRect/>
          </a:stretch>
        </p:blipFill>
        <p:spPr bwMode="auto">
          <a:xfrm>
            <a:off x="2895600" y="2667000"/>
            <a:ext cx="2790825" cy="3595448"/>
          </a:xfrm>
          <a:prstGeom prst="rect">
            <a:avLst/>
          </a:prstGeom>
          <a:noFill/>
          <a:ln w="9525">
            <a:solidFill>
              <a:schemeClr val="tx1"/>
            </a:solidFill>
            <a:miter lim="800000"/>
            <a:headEnd/>
            <a:tailEnd/>
          </a:ln>
        </p:spPr>
      </p:pic>
      <p:pic>
        <p:nvPicPr>
          <p:cNvPr id="11" name="Obrázek 10"/>
          <p:cNvPicPr/>
          <p:nvPr/>
        </p:nvPicPr>
        <p:blipFill>
          <a:blip r:embed="rId5" cstate="print"/>
          <a:srcRect/>
          <a:stretch>
            <a:fillRect/>
          </a:stretch>
        </p:blipFill>
        <p:spPr bwMode="auto">
          <a:xfrm>
            <a:off x="6037558" y="3200400"/>
            <a:ext cx="2477386" cy="2337329"/>
          </a:xfrm>
          <a:prstGeom prst="rect">
            <a:avLst/>
          </a:prstGeom>
          <a:noFill/>
          <a:ln w="9525">
            <a:noFill/>
            <a:miter lim="800000"/>
            <a:headEnd/>
            <a:tailEnd/>
          </a:ln>
        </p:spPr>
      </p:pic>
      <p:sp>
        <p:nvSpPr>
          <p:cNvPr id="12" name="TextovéPole 11"/>
          <p:cNvSpPr txBox="1"/>
          <p:nvPr/>
        </p:nvSpPr>
        <p:spPr>
          <a:xfrm>
            <a:off x="990600" y="6328676"/>
            <a:ext cx="4107086" cy="276999"/>
          </a:xfrm>
          <a:prstGeom prst="rect">
            <a:avLst/>
          </a:prstGeom>
          <a:noFill/>
        </p:spPr>
        <p:txBody>
          <a:bodyPr wrap="none" rtlCol="0">
            <a:spAutoFit/>
          </a:bodyPr>
          <a:lstStyle/>
          <a:p>
            <a:r>
              <a:rPr lang="cs-CZ" sz="1200" b="1" dirty="0" smtClean="0">
                <a:solidFill>
                  <a:prstClr val="black"/>
                </a:solidFill>
              </a:rPr>
              <a:t>array CGH periferní krve: SurePrint </a:t>
            </a:r>
            <a:r>
              <a:rPr lang="cs-CZ" sz="1200" b="1" dirty="0">
                <a:solidFill>
                  <a:prstClr val="black"/>
                </a:solidFill>
              </a:rPr>
              <a:t>G3 ISCA v2 </a:t>
            </a:r>
            <a:r>
              <a:rPr lang="cs-CZ" sz="1200" b="1" dirty="0" smtClean="0">
                <a:solidFill>
                  <a:prstClr val="black"/>
                </a:solidFill>
              </a:rPr>
              <a:t>8x60K, Agilent</a:t>
            </a:r>
            <a:endParaRPr lang="cs-CZ" sz="1200" b="1" dirty="0">
              <a:solidFill>
                <a:prstClr val="black"/>
              </a:solidFill>
            </a:endParaRPr>
          </a:p>
        </p:txBody>
      </p:sp>
      <p:sp>
        <p:nvSpPr>
          <p:cNvPr id="13" name="TextovéPole 12"/>
          <p:cNvSpPr txBox="1"/>
          <p:nvPr/>
        </p:nvSpPr>
        <p:spPr>
          <a:xfrm>
            <a:off x="6183238" y="5486400"/>
            <a:ext cx="2514599" cy="461665"/>
          </a:xfrm>
          <a:prstGeom prst="rect">
            <a:avLst/>
          </a:prstGeom>
          <a:noFill/>
        </p:spPr>
        <p:txBody>
          <a:bodyPr wrap="square" rtlCol="0">
            <a:spAutoFit/>
          </a:bodyPr>
          <a:lstStyle/>
          <a:p>
            <a:pPr algn="ctr"/>
            <a:r>
              <a:rPr lang="cs-CZ" sz="1200" b="1" dirty="0">
                <a:solidFill>
                  <a:prstClr val="black"/>
                </a:solidFill>
              </a:rPr>
              <a:t>k</a:t>
            </a:r>
            <a:r>
              <a:rPr lang="cs-CZ" sz="1200" b="1" dirty="0" smtClean="0">
                <a:solidFill>
                  <a:prstClr val="black"/>
                </a:solidFill>
              </a:rPr>
              <a:t>aryotyp periferní krve: </a:t>
            </a:r>
          </a:p>
          <a:p>
            <a:pPr algn="ctr"/>
            <a:r>
              <a:rPr lang="cs-CZ" sz="1200" b="1" dirty="0" smtClean="0">
                <a:solidFill>
                  <a:prstClr val="black"/>
                </a:solidFill>
              </a:rPr>
              <a:t>G-pruhování s rozlišením 450 pruhů</a:t>
            </a:r>
            <a:endParaRPr lang="cs-CZ" sz="1200" b="1" dirty="0">
              <a:solidFill>
                <a:prstClr val="black"/>
              </a:solidFill>
            </a:endParaRPr>
          </a:p>
        </p:txBody>
      </p:sp>
      <p:sp>
        <p:nvSpPr>
          <p:cNvPr id="14" name="TextovéPole 13"/>
          <p:cNvSpPr txBox="1"/>
          <p:nvPr/>
        </p:nvSpPr>
        <p:spPr>
          <a:xfrm>
            <a:off x="6259437" y="6005511"/>
            <a:ext cx="2438400" cy="646331"/>
          </a:xfrm>
          <a:prstGeom prst="rect">
            <a:avLst/>
          </a:prstGeom>
          <a:noFill/>
        </p:spPr>
        <p:txBody>
          <a:bodyPr wrap="square" rtlCol="0">
            <a:spAutoFit/>
          </a:bodyPr>
          <a:lstStyle/>
          <a:p>
            <a:r>
              <a:rPr lang="cs-CZ" sz="1200" i="1" dirty="0" smtClean="0">
                <a:solidFill>
                  <a:prstClr val="black"/>
                </a:solidFill>
              </a:rPr>
              <a:t>S laskavým svolením Mgr. Žmolíkové z laboratoře CGB laboratoř a.s., Ostrava.</a:t>
            </a:r>
            <a:endParaRPr lang="cs-CZ" sz="1200" i="1" dirty="0">
              <a:solidFill>
                <a:prstClr val="black"/>
              </a:solidFill>
            </a:endParaRPr>
          </a:p>
        </p:txBody>
      </p:sp>
      <p:sp>
        <p:nvSpPr>
          <p:cNvPr id="15" name="Obdélník 14"/>
          <p:cNvSpPr/>
          <p:nvPr/>
        </p:nvSpPr>
        <p:spPr>
          <a:xfrm>
            <a:off x="6018065" y="2743200"/>
            <a:ext cx="2844946" cy="369332"/>
          </a:xfrm>
          <a:prstGeom prst="rect">
            <a:avLst/>
          </a:prstGeom>
        </p:spPr>
        <p:txBody>
          <a:bodyPr wrap="none">
            <a:spAutoFit/>
          </a:bodyPr>
          <a:lstStyle/>
          <a:p>
            <a:r>
              <a:rPr lang="cs-CZ" b="1" dirty="0">
                <a:solidFill>
                  <a:prstClr val="black"/>
                </a:solidFill>
              </a:rPr>
              <a:t>46,XY,dup(11)(</a:t>
            </a:r>
            <a:r>
              <a:rPr lang="cs-CZ" b="1" dirty="0" smtClean="0">
                <a:solidFill>
                  <a:prstClr val="black"/>
                </a:solidFill>
              </a:rPr>
              <a:t>q23.3q25)dn</a:t>
            </a:r>
            <a:endParaRPr lang="cs-CZ" b="1" dirty="0">
              <a:solidFill>
                <a:prstClr val="black"/>
              </a:solidFill>
            </a:endParaRPr>
          </a:p>
        </p:txBody>
      </p:sp>
      <p:sp>
        <p:nvSpPr>
          <p:cNvPr id="16" name="Obdélník 15"/>
          <p:cNvSpPr/>
          <p:nvPr/>
        </p:nvSpPr>
        <p:spPr>
          <a:xfrm>
            <a:off x="381000" y="2209800"/>
            <a:ext cx="8133944" cy="353943"/>
          </a:xfrm>
          <a:prstGeom prst="rect">
            <a:avLst/>
          </a:prstGeom>
        </p:spPr>
        <p:txBody>
          <a:bodyPr wrap="square">
            <a:spAutoFit/>
          </a:bodyPr>
          <a:lstStyle/>
          <a:p>
            <a:r>
              <a:rPr lang="cs-CZ" sz="1700" b="1" dirty="0">
                <a:solidFill>
                  <a:prstClr val="black"/>
                </a:solidFill>
              </a:rPr>
              <a:t>arr[GRCh37]  </a:t>
            </a:r>
            <a:r>
              <a:rPr lang="cs-CZ" sz="1700" b="1" dirty="0" smtClean="0">
                <a:solidFill>
                  <a:srgbClr val="0066FF"/>
                </a:solidFill>
              </a:rPr>
              <a:t>11q23.3q25(118210301_133382894)x3</a:t>
            </a:r>
            <a:r>
              <a:rPr lang="cs-CZ" sz="1700" b="1" dirty="0" smtClean="0">
                <a:solidFill>
                  <a:prstClr val="black"/>
                </a:solidFill>
              </a:rPr>
              <a:t>,</a:t>
            </a:r>
            <a:r>
              <a:rPr lang="cs-CZ" sz="1700" b="1" dirty="0" smtClean="0">
                <a:solidFill>
                  <a:srgbClr val="FF0000"/>
                </a:solidFill>
              </a:rPr>
              <a:t>11q25(133477198_134868407)x1</a:t>
            </a:r>
            <a:endParaRPr lang="cs-CZ" sz="1700" dirty="0">
              <a:solidFill>
                <a:prstClr val="black"/>
              </a:solidFill>
            </a:endParaRPr>
          </a:p>
        </p:txBody>
      </p:sp>
      <p:sp>
        <p:nvSpPr>
          <p:cNvPr id="17" name="TextovéPole 16"/>
          <p:cNvSpPr txBox="1"/>
          <p:nvPr/>
        </p:nvSpPr>
        <p:spPr>
          <a:xfrm>
            <a:off x="3429000" y="4369064"/>
            <a:ext cx="1143000" cy="600164"/>
          </a:xfrm>
          <a:prstGeom prst="rect">
            <a:avLst/>
          </a:prstGeom>
          <a:noFill/>
        </p:spPr>
        <p:txBody>
          <a:bodyPr wrap="square" rtlCol="0">
            <a:spAutoFit/>
          </a:bodyPr>
          <a:lstStyle/>
          <a:p>
            <a:pPr algn="r"/>
            <a:r>
              <a:rPr lang="cs-CZ" b="1" dirty="0" smtClean="0">
                <a:solidFill>
                  <a:srgbClr val="0066FF"/>
                </a:solidFill>
              </a:rPr>
              <a:t>15,2 Mb</a:t>
            </a:r>
          </a:p>
          <a:p>
            <a:pPr algn="r"/>
            <a:r>
              <a:rPr lang="cs-CZ" sz="1500" b="1" dirty="0" smtClean="0">
                <a:solidFill>
                  <a:srgbClr val="0066FF"/>
                </a:solidFill>
              </a:rPr>
              <a:t>OMIM: 104</a:t>
            </a:r>
            <a:endParaRPr lang="cs-CZ" sz="1500" b="1" dirty="0">
              <a:solidFill>
                <a:srgbClr val="0066FF"/>
              </a:solidFill>
            </a:endParaRPr>
          </a:p>
        </p:txBody>
      </p:sp>
      <p:sp>
        <p:nvSpPr>
          <p:cNvPr id="18" name="TextovéPole 17"/>
          <p:cNvSpPr txBox="1"/>
          <p:nvPr/>
        </p:nvSpPr>
        <p:spPr>
          <a:xfrm>
            <a:off x="4548352" y="5662284"/>
            <a:ext cx="896399" cy="600164"/>
          </a:xfrm>
          <a:prstGeom prst="rect">
            <a:avLst/>
          </a:prstGeom>
          <a:noFill/>
        </p:spPr>
        <p:txBody>
          <a:bodyPr wrap="none" rtlCol="0">
            <a:spAutoFit/>
          </a:bodyPr>
          <a:lstStyle/>
          <a:p>
            <a:r>
              <a:rPr lang="cs-CZ" b="1" dirty="0" smtClean="0">
                <a:solidFill>
                  <a:srgbClr val="FF0000"/>
                </a:solidFill>
              </a:rPr>
              <a:t>1,4 Mb</a:t>
            </a:r>
          </a:p>
          <a:p>
            <a:r>
              <a:rPr lang="cs-CZ" sz="1500" b="1" dirty="0" smtClean="0">
                <a:solidFill>
                  <a:srgbClr val="FF0000"/>
                </a:solidFill>
              </a:rPr>
              <a:t>OMIM: 8</a:t>
            </a:r>
            <a:endParaRPr lang="cs-CZ" sz="1500" b="1" dirty="0">
              <a:solidFill>
                <a:srgbClr val="FF0000"/>
              </a:solidFill>
            </a:endParaRPr>
          </a:p>
        </p:txBody>
      </p:sp>
      <p:sp>
        <p:nvSpPr>
          <p:cNvPr id="19" name="TextovéPole 5"/>
          <p:cNvSpPr txBox="1"/>
          <p:nvPr/>
        </p:nvSpPr>
        <p:spPr>
          <a:xfrm>
            <a:off x="152400" y="184299"/>
            <a:ext cx="1981200" cy="430887"/>
          </a:xfrm>
          <a:prstGeom prst="rect">
            <a:avLst/>
          </a:prstGeom>
          <a:noFill/>
        </p:spPr>
        <p:txBody>
          <a:bodyPr wrap="square" rtlCol="0">
            <a:spAutoFit/>
          </a:bodyPr>
          <a:lstStyle/>
          <a:p>
            <a:r>
              <a:rPr lang="cs-CZ" sz="2200" b="1" i="1" u="sng" dirty="0" smtClean="0"/>
              <a:t>Kazuistika č. 2:</a:t>
            </a:r>
            <a:endParaRPr lang="cs-CZ" sz="2200" b="1" i="1" u="sng" dirty="0"/>
          </a:p>
        </p:txBody>
      </p:sp>
      <p:sp>
        <p:nvSpPr>
          <p:cNvPr id="2" name="Rectangle 1"/>
          <p:cNvSpPr/>
          <p:nvPr/>
        </p:nvSpPr>
        <p:spPr>
          <a:xfrm>
            <a:off x="6018065" y="2693043"/>
            <a:ext cx="2844946" cy="39587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96409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p:cNvPicPr/>
          <p:nvPr/>
        </p:nvPicPr>
        <p:blipFill>
          <a:blip r:embed="rId3" cstate="print"/>
          <a:srcRect/>
          <a:stretch>
            <a:fillRect/>
          </a:stretch>
        </p:blipFill>
        <p:spPr bwMode="auto">
          <a:xfrm>
            <a:off x="409904" y="228600"/>
            <a:ext cx="6172200" cy="2639199"/>
          </a:xfrm>
          <a:prstGeom prst="rect">
            <a:avLst/>
          </a:prstGeom>
          <a:noFill/>
          <a:ln w="9525">
            <a:solidFill>
              <a:schemeClr val="tx1"/>
            </a:solidFill>
            <a:miter lim="800000"/>
            <a:headEnd/>
            <a:tailEnd/>
          </a:ln>
        </p:spPr>
      </p:pic>
      <p:sp>
        <p:nvSpPr>
          <p:cNvPr id="19" name="TextovéPole 18"/>
          <p:cNvSpPr txBox="1"/>
          <p:nvPr/>
        </p:nvSpPr>
        <p:spPr>
          <a:xfrm>
            <a:off x="6644672" y="228600"/>
            <a:ext cx="2509838" cy="2246769"/>
          </a:xfrm>
          <a:prstGeom prst="rect">
            <a:avLst/>
          </a:prstGeom>
          <a:noFill/>
        </p:spPr>
        <p:txBody>
          <a:bodyPr wrap="square" rtlCol="0">
            <a:spAutoFit/>
          </a:bodyPr>
          <a:lstStyle/>
          <a:p>
            <a:r>
              <a:rPr lang="cs-CZ" sz="1400" b="1" u="sng" dirty="0" smtClean="0">
                <a:solidFill>
                  <a:prstClr val="black"/>
                </a:solidFill>
              </a:rPr>
              <a:t>R2:</a:t>
            </a:r>
          </a:p>
          <a:p>
            <a:r>
              <a:rPr lang="cs-CZ" sz="1400" b="1" dirty="0">
                <a:solidFill>
                  <a:prstClr val="black"/>
                </a:solidFill>
              </a:rPr>
              <a:t>I</a:t>
            </a:r>
            <a:r>
              <a:rPr lang="cs-CZ" sz="1400" b="1" dirty="0" smtClean="0">
                <a:solidFill>
                  <a:prstClr val="black"/>
                </a:solidFill>
              </a:rPr>
              <a:t>D</a:t>
            </a:r>
            <a:r>
              <a:rPr lang="cs-CZ" sz="1400" dirty="0" smtClean="0">
                <a:solidFill>
                  <a:prstClr val="black"/>
                </a:solidFill>
              </a:rPr>
              <a:t> – intelektuální     </a:t>
            </a:r>
          </a:p>
          <a:p>
            <a:r>
              <a:rPr lang="cs-CZ" sz="1400" dirty="0" smtClean="0">
                <a:solidFill>
                  <a:prstClr val="black"/>
                </a:solidFill>
              </a:rPr>
              <a:t>        nedostatečnost</a:t>
            </a:r>
          </a:p>
          <a:p>
            <a:r>
              <a:rPr lang="cs-CZ" sz="1400" b="1" dirty="0" smtClean="0">
                <a:solidFill>
                  <a:prstClr val="black"/>
                </a:solidFill>
              </a:rPr>
              <a:t>KD</a:t>
            </a:r>
            <a:r>
              <a:rPr lang="cs-CZ" sz="1400" dirty="0" smtClean="0">
                <a:solidFill>
                  <a:prstClr val="black"/>
                </a:solidFill>
              </a:rPr>
              <a:t> – kraniofaciální dysmorfie</a:t>
            </a:r>
          </a:p>
          <a:p>
            <a:r>
              <a:rPr lang="cs-CZ" sz="1400" b="1" dirty="0" smtClean="0">
                <a:solidFill>
                  <a:prstClr val="black"/>
                </a:solidFill>
              </a:rPr>
              <a:t>MM</a:t>
            </a:r>
            <a:r>
              <a:rPr lang="cs-CZ" sz="1400" dirty="0" smtClean="0">
                <a:solidFill>
                  <a:prstClr val="black"/>
                </a:solidFill>
              </a:rPr>
              <a:t> – malformace mozku</a:t>
            </a:r>
          </a:p>
          <a:p>
            <a:r>
              <a:rPr lang="cs-CZ" sz="1400" b="1" dirty="0" smtClean="0">
                <a:solidFill>
                  <a:prstClr val="black"/>
                </a:solidFill>
              </a:rPr>
              <a:t>VCC</a:t>
            </a:r>
            <a:r>
              <a:rPr lang="cs-CZ" sz="1400" dirty="0" smtClean="0">
                <a:solidFill>
                  <a:prstClr val="black"/>
                </a:solidFill>
              </a:rPr>
              <a:t> – vrozená srdeční vada</a:t>
            </a:r>
          </a:p>
          <a:p>
            <a:endParaRPr lang="cs-CZ" sz="1000" dirty="0" smtClean="0">
              <a:solidFill>
                <a:prstClr val="black"/>
              </a:solidFill>
            </a:endParaRPr>
          </a:p>
          <a:p>
            <a:r>
              <a:rPr lang="cs-CZ" sz="1400" b="1" u="sng" dirty="0" smtClean="0">
                <a:solidFill>
                  <a:prstClr val="black"/>
                </a:solidFill>
              </a:rPr>
              <a:t>R3:</a:t>
            </a:r>
            <a:endParaRPr lang="cs-CZ" sz="1400" b="1" u="sng" dirty="0">
              <a:solidFill>
                <a:prstClr val="black"/>
              </a:solidFill>
            </a:endParaRPr>
          </a:p>
          <a:p>
            <a:r>
              <a:rPr lang="cs-CZ" sz="1400" b="1" dirty="0" smtClean="0">
                <a:solidFill>
                  <a:prstClr val="black"/>
                </a:solidFill>
              </a:rPr>
              <a:t>KTH</a:t>
            </a:r>
            <a:r>
              <a:rPr lang="cs-CZ" sz="1400" dirty="0" smtClean="0">
                <a:solidFill>
                  <a:prstClr val="black"/>
                </a:solidFill>
              </a:rPr>
              <a:t> – kongenitální tříselná </a:t>
            </a:r>
          </a:p>
          <a:p>
            <a:r>
              <a:rPr lang="cs-CZ" sz="1400" dirty="0" smtClean="0">
                <a:solidFill>
                  <a:prstClr val="black"/>
                </a:solidFill>
              </a:rPr>
              <a:t>            hernie</a:t>
            </a:r>
            <a:endParaRPr lang="cs-CZ" sz="1400" dirty="0">
              <a:solidFill>
                <a:prstClr val="black"/>
              </a:solidFill>
            </a:endParaRPr>
          </a:p>
        </p:txBody>
      </p:sp>
      <p:sp>
        <p:nvSpPr>
          <p:cNvPr id="20" name="TextovéPole 19"/>
          <p:cNvSpPr txBox="1"/>
          <p:nvPr/>
        </p:nvSpPr>
        <p:spPr>
          <a:xfrm>
            <a:off x="409904" y="2895600"/>
            <a:ext cx="3124200" cy="276999"/>
          </a:xfrm>
          <a:prstGeom prst="rect">
            <a:avLst/>
          </a:prstGeom>
          <a:noFill/>
        </p:spPr>
        <p:txBody>
          <a:bodyPr wrap="square" rtlCol="0">
            <a:spAutoFit/>
          </a:bodyPr>
          <a:lstStyle/>
          <a:p>
            <a:r>
              <a:rPr lang="cs-CZ" sz="1200" dirty="0" smtClean="0">
                <a:solidFill>
                  <a:prstClr val="black"/>
                </a:solidFill>
              </a:rPr>
              <a:t>(Ben-Abdallah-Bouhjar </a:t>
            </a:r>
            <a:r>
              <a:rPr lang="cs-CZ" sz="1200" i="1" dirty="0" smtClean="0">
                <a:solidFill>
                  <a:prstClr val="black"/>
                </a:solidFill>
              </a:rPr>
              <a:t>et al., </a:t>
            </a:r>
            <a:r>
              <a:rPr lang="cs-CZ" sz="1200" dirty="0" smtClean="0">
                <a:solidFill>
                  <a:prstClr val="black"/>
                </a:solidFill>
              </a:rPr>
              <a:t>2003; upraveno)</a:t>
            </a:r>
            <a:endParaRPr lang="cs-CZ" sz="1200" dirty="0">
              <a:solidFill>
                <a:prstClr val="black"/>
              </a:solidFill>
            </a:endParaRPr>
          </a:p>
        </p:txBody>
      </p:sp>
      <p:sp>
        <p:nvSpPr>
          <p:cNvPr id="27" name="Obdélník 26"/>
          <p:cNvSpPr/>
          <p:nvPr/>
        </p:nvSpPr>
        <p:spPr>
          <a:xfrm>
            <a:off x="4914900" y="1491155"/>
            <a:ext cx="571500" cy="3810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prstClr val="white"/>
              </a:solidFill>
            </a:endParaRPr>
          </a:p>
        </p:txBody>
      </p:sp>
      <p:sp>
        <p:nvSpPr>
          <p:cNvPr id="2" name="TextBox 1"/>
          <p:cNvSpPr txBox="1"/>
          <p:nvPr/>
        </p:nvSpPr>
        <p:spPr>
          <a:xfrm>
            <a:off x="5600700" y="2895600"/>
            <a:ext cx="3848100" cy="707886"/>
          </a:xfrm>
          <a:prstGeom prst="rect">
            <a:avLst/>
          </a:prstGeom>
          <a:noFill/>
        </p:spPr>
        <p:txBody>
          <a:bodyPr wrap="square" rtlCol="0">
            <a:spAutoFit/>
          </a:bodyPr>
          <a:lstStyle/>
          <a:p>
            <a:pPr marL="285750" indent="-285750">
              <a:buFont typeface="Symbol"/>
              <a:buChar char="Þ"/>
            </a:pPr>
            <a:r>
              <a:rPr lang="cs-CZ" sz="2000" b="1" dirty="0">
                <a:solidFill>
                  <a:srgbClr val="0033CC"/>
                </a:solidFill>
              </a:rPr>
              <a:t>p</a:t>
            </a:r>
            <a:r>
              <a:rPr lang="cs-CZ" sz="2000" b="1" dirty="0" smtClean="0">
                <a:solidFill>
                  <a:srgbClr val="0033CC"/>
                </a:solidFill>
              </a:rPr>
              <a:t>atologický nález vysvětlující fenotyp</a:t>
            </a:r>
            <a:endParaRPr lang="cs-CZ" sz="2000" b="1" dirty="0">
              <a:solidFill>
                <a:srgbClr val="0033CC"/>
              </a:solidFill>
            </a:endParaRPr>
          </a:p>
        </p:txBody>
      </p:sp>
      <p:sp>
        <p:nvSpPr>
          <p:cNvPr id="23" name="Zástupný symbol pro obsah 2"/>
          <p:cNvSpPr>
            <a:spLocks noGrp="1"/>
          </p:cNvSpPr>
          <p:nvPr>
            <p:ph idx="1"/>
          </p:nvPr>
        </p:nvSpPr>
        <p:spPr>
          <a:xfrm>
            <a:off x="4876800" y="5783428"/>
            <a:ext cx="3925614" cy="719885"/>
          </a:xfrm>
        </p:spPr>
        <p:txBody>
          <a:bodyPr>
            <a:normAutofit fontScale="85000" lnSpcReduction="20000"/>
          </a:bodyPr>
          <a:lstStyle/>
          <a:p>
            <a:pPr marL="0" indent="0">
              <a:buNone/>
            </a:pPr>
            <a:r>
              <a:rPr lang="cs-CZ" sz="2400" b="1" dirty="0" smtClean="0"/>
              <a:t>nerekurentní inv dup del:</a:t>
            </a:r>
            <a:r>
              <a:rPr lang="cs-CZ" sz="2400" dirty="0" smtClean="0"/>
              <a:t> </a:t>
            </a:r>
            <a:r>
              <a:rPr lang="cs-CZ" sz="2200" dirty="0" smtClean="0"/>
              <a:t>dvouřetězcový zlom – fúze chromatid</a:t>
            </a:r>
            <a:r>
              <a:rPr lang="cs-CZ" dirty="0" smtClean="0"/>
              <a:t>	</a:t>
            </a:r>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endParaRPr lang="cs-CZ" dirty="0" smtClean="0"/>
          </a:p>
          <a:p>
            <a:pPr>
              <a:buNone/>
            </a:pPr>
            <a:endParaRPr lang="cs-CZ" dirty="0" smtClean="0"/>
          </a:p>
          <a:p>
            <a:pPr>
              <a:buNone/>
            </a:pPr>
            <a:endParaRPr lang="cs-CZ" dirty="0"/>
          </a:p>
          <a:p>
            <a:pPr>
              <a:buNone/>
            </a:pPr>
            <a:endParaRPr lang="cs-CZ" dirty="0"/>
          </a:p>
        </p:txBody>
      </p:sp>
      <p:pic>
        <p:nvPicPr>
          <p:cNvPr id="24" name="Obrázek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248" y="3378085"/>
            <a:ext cx="4394552" cy="3143621"/>
          </a:xfrm>
          <a:prstGeom prst="rect">
            <a:avLst/>
          </a:prstGeom>
          <a:noFill/>
          <a:ln w="9525">
            <a:solidFill>
              <a:schemeClr val="tx1"/>
            </a:solidFill>
            <a:miter lim="800000"/>
            <a:headEnd/>
            <a:tailEnd/>
          </a:ln>
        </p:spPr>
      </p:pic>
      <p:sp>
        <p:nvSpPr>
          <p:cNvPr id="25" name="TextovéPole 5"/>
          <p:cNvSpPr txBox="1"/>
          <p:nvPr/>
        </p:nvSpPr>
        <p:spPr>
          <a:xfrm>
            <a:off x="388883" y="6581001"/>
            <a:ext cx="2157770" cy="276999"/>
          </a:xfrm>
          <a:prstGeom prst="rect">
            <a:avLst/>
          </a:prstGeom>
          <a:noFill/>
        </p:spPr>
        <p:txBody>
          <a:bodyPr wrap="none" rtlCol="0">
            <a:spAutoFit/>
          </a:bodyPr>
          <a:lstStyle/>
          <a:p>
            <a:r>
              <a:rPr lang="cs-CZ" sz="1200" dirty="0" smtClean="0"/>
              <a:t>(Zuffardi </a:t>
            </a:r>
            <a:r>
              <a:rPr lang="cs-CZ" sz="1200" i="1" dirty="0" smtClean="0"/>
              <a:t>et al., </a:t>
            </a:r>
            <a:r>
              <a:rPr lang="cs-CZ" sz="1200" dirty="0" smtClean="0"/>
              <a:t>2009; upraveno)</a:t>
            </a:r>
            <a:endParaRPr lang="cs-CZ" sz="1200" dirty="0"/>
          </a:p>
        </p:txBody>
      </p:sp>
    </p:spTree>
    <p:extLst>
      <p:ext uri="{BB962C8B-B14F-4D97-AF65-F5344CB8AC3E}">
        <p14:creationId xmlns:p14="http://schemas.microsoft.com/office/powerpoint/2010/main" val="28785925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04800" y="685800"/>
            <a:ext cx="8610600" cy="2031325"/>
          </a:xfrm>
          <a:prstGeom prst="rect">
            <a:avLst/>
          </a:prstGeom>
          <a:noFill/>
        </p:spPr>
        <p:txBody>
          <a:bodyPr wrap="square" numCol="2" rtlCol="0">
            <a:spAutoFit/>
          </a:bodyPr>
          <a:lstStyle/>
          <a:p>
            <a:pPr algn="ctr"/>
            <a:r>
              <a:rPr lang="cs-CZ" b="1" i="1" u="sng" dirty="0">
                <a:solidFill>
                  <a:srgbClr val="00B050"/>
                </a:solidFill>
              </a:rPr>
              <a:t>V</a:t>
            </a:r>
            <a:r>
              <a:rPr lang="cs-CZ" b="1" i="1" u="sng" dirty="0" smtClean="0">
                <a:solidFill>
                  <a:srgbClr val="00B050"/>
                </a:solidFill>
              </a:rPr>
              <a:t>ýhody :</a:t>
            </a:r>
            <a:r>
              <a:rPr lang="cs-CZ" dirty="0" smtClean="0"/>
              <a:t> </a:t>
            </a:r>
          </a:p>
          <a:p>
            <a:pPr>
              <a:buFontTx/>
              <a:buChar char="-"/>
            </a:pPr>
            <a:r>
              <a:rPr lang="cs-CZ" dirty="0" smtClean="0"/>
              <a:t> rychlost a cena</a:t>
            </a:r>
          </a:p>
          <a:p>
            <a:pPr>
              <a:buFontTx/>
              <a:buChar char="-"/>
            </a:pPr>
            <a:r>
              <a:rPr lang="cs-CZ" dirty="0" smtClean="0"/>
              <a:t> možnost hodnotit </a:t>
            </a:r>
            <a:r>
              <a:rPr lang="cs-CZ" dirty="0" err="1" smtClean="0"/>
              <a:t>interfázní</a:t>
            </a:r>
            <a:r>
              <a:rPr lang="cs-CZ" dirty="0" smtClean="0"/>
              <a:t> jádra</a:t>
            </a:r>
          </a:p>
          <a:p>
            <a:pPr>
              <a:buFontTx/>
              <a:buChar char="-"/>
            </a:pPr>
            <a:r>
              <a:rPr lang="cs-CZ" dirty="0" smtClean="0"/>
              <a:t> přesná detekce </a:t>
            </a:r>
            <a:r>
              <a:rPr lang="cs-CZ" dirty="0" err="1" smtClean="0"/>
              <a:t>mozaicizmu</a:t>
            </a:r>
            <a:r>
              <a:rPr lang="cs-CZ" dirty="0" smtClean="0"/>
              <a:t> ve vzorku</a:t>
            </a:r>
          </a:p>
          <a:p>
            <a:pPr>
              <a:buFontTx/>
              <a:buChar char="-"/>
            </a:pPr>
            <a:r>
              <a:rPr lang="cs-CZ" dirty="0" smtClean="0"/>
              <a:t> balancované aberace cíleně detekovatelné</a:t>
            </a:r>
          </a:p>
          <a:p>
            <a:pPr>
              <a:buFontTx/>
              <a:buChar char="-"/>
            </a:pPr>
            <a:r>
              <a:rPr lang="cs-CZ" dirty="0" smtClean="0"/>
              <a:t> polyploidie detekovatelné</a:t>
            </a:r>
          </a:p>
          <a:p>
            <a:pPr algn="ctr"/>
            <a:endParaRPr lang="cs-CZ" b="1" i="1" u="sng" dirty="0" smtClean="0">
              <a:solidFill>
                <a:srgbClr val="FF0000"/>
              </a:solidFill>
            </a:endParaRPr>
          </a:p>
          <a:p>
            <a:pPr algn="ctr"/>
            <a:r>
              <a:rPr lang="cs-CZ" b="1" i="1" u="sng" dirty="0" smtClean="0">
                <a:solidFill>
                  <a:srgbClr val="FF0000"/>
                </a:solidFill>
              </a:rPr>
              <a:t>Nevýhody:</a:t>
            </a:r>
            <a:r>
              <a:rPr lang="cs-CZ" i="1" dirty="0" smtClean="0"/>
              <a:t> </a:t>
            </a:r>
            <a:r>
              <a:rPr lang="cs-CZ" dirty="0" smtClean="0"/>
              <a:t> </a:t>
            </a:r>
          </a:p>
          <a:p>
            <a:pPr>
              <a:buFontTx/>
              <a:buChar char="-"/>
            </a:pPr>
            <a:r>
              <a:rPr lang="cs-CZ" dirty="0" smtClean="0"/>
              <a:t> nutnost znát cílovou sekvenci v genomu</a:t>
            </a:r>
          </a:p>
          <a:p>
            <a:pPr>
              <a:buFontTx/>
              <a:buChar char="-"/>
            </a:pPr>
            <a:r>
              <a:rPr lang="cs-CZ" dirty="0" smtClean="0"/>
              <a:t> informace pouze o daných </a:t>
            </a:r>
            <a:r>
              <a:rPr lang="cs-CZ" dirty="0" err="1" smtClean="0"/>
              <a:t>lokusech</a:t>
            </a:r>
            <a:endParaRPr lang="cs-CZ" dirty="0" smtClean="0"/>
          </a:p>
          <a:p>
            <a:pPr>
              <a:buFontTx/>
              <a:buChar char="-"/>
            </a:pPr>
            <a:endParaRPr lang="cs-CZ" dirty="0" smtClean="0"/>
          </a:p>
        </p:txBody>
      </p:sp>
      <p:sp>
        <p:nvSpPr>
          <p:cNvPr id="7" name="TextovéPole 6"/>
          <p:cNvSpPr txBox="1"/>
          <p:nvPr/>
        </p:nvSpPr>
        <p:spPr>
          <a:xfrm>
            <a:off x="1676400" y="5029200"/>
            <a:ext cx="184731" cy="369332"/>
          </a:xfrm>
          <a:prstGeom prst="rect">
            <a:avLst/>
          </a:prstGeom>
          <a:noFill/>
        </p:spPr>
        <p:txBody>
          <a:bodyPr wrap="none" rtlCol="0">
            <a:spAutoFit/>
          </a:bodyPr>
          <a:lstStyle/>
          <a:p>
            <a:endParaRPr lang="cs-CZ" dirty="0"/>
          </a:p>
        </p:txBody>
      </p:sp>
      <p:sp>
        <p:nvSpPr>
          <p:cNvPr id="8" name="TextovéPole 7"/>
          <p:cNvSpPr txBox="1"/>
          <p:nvPr/>
        </p:nvSpPr>
        <p:spPr>
          <a:xfrm>
            <a:off x="1524000" y="5638800"/>
            <a:ext cx="184731" cy="369332"/>
          </a:xfrm>
          <a:prstGeom prst="rect">
            <a:avLst/>
          </a:prstGeom>
          <a:noFill/>
        </p:spPr>
        <p:txBody>
          <a:bodyPr wrap="none" rtlCol="0">
            <a:spAutoFit/>
          </a:bodyPr>
          <a:lstStyle/>
          <a:p>
            <a:endParaRPr lang="cs-CZ" dirty="0"/>
          </a:p>
        </p:txBody>
      </p:sp>
      <p:sp>
        <p:nvSpPr>
          <p:cNvPr id="9" name="TextovéPole 8"/>
          <p:cNvSpPr txBox="1"/>
          <p:nvPr/>
        </p:nvSpPr>
        <p:spPr>
          <a:xfrm>
            <a:off x="990600" y="3352800"/>
            <a:ext cx="7144520" cy="2862322"/>
          </a:xfrm>
          <a:prstGeom prst="rect">
            <a:avLst/>
          </a:prstGeom>
          <a:noFill/>
        </p:spPr>
        <p:txBody>
          <a:bodyPr wrap="none" rtlCol="0">
            <a:spAutoFit/>
          </a:bodyPr>
          <a:lstStyle/>
          <a:p>
            <a:pPr algn="ctr"/>
            <a:r>
              <a:rPr lang="cs-CZ" b="1" i="1" u="sng" dirty="0" smtClean="0"/>
              <a:t>Modifikace </a:t>
            </a:r>
            <a:r>
              <a:rPr lang="cs-CZ" b="1" i="1" u="sng" dirty="0"/>
              <a:t>metody </a:t>
            </a:r>
            <a:r>
              <a:rPr lang="cs-CZ" b="1" i="1" u="sng" dirty="0" smtClean="0"/>
              <a:t>FISH:</a:t>
            </a:r>
          </a:p>
          <a:p>
            <a:endParaRPr lang="cs-CZ" dirty="0" smtClean="0"/>
          </a:p>
          <a:p>
            <a:r>
              <a:rPr lang="cs-CZ" b="1" dirty="0" smtClean="0"/>
              <a:t>WCP</a:t>
            </a:r>
            <a:r>
              <a:rPr lang="cs-CZ" dirty="0" smtClean="0"/>
              <a:t> </a:t>
            </a:r>
            <a:r>
              <a:rPr lang="cs-CZ" dirty="0"/>
              <a:t>(„</a:t>
            </a:r>
            <a:r>
              <a:rPr lang="cs-CZ" dirty="0" err="1"/>
              <a:t>whole</a:t>
            </a:r>
            <a:r>
              <a:rPr lang="cs-CZ" dirty="0"/>
              <a:t> chromosome </a:t>
            </a:r>
            <a:r>
              <a:rPr lang="cs-CZ" dirty="0" err="1"/>
              <a:t>painting</a:t>
            </a:r>
            <a:r>
              <a:rPr lang="cs-CZ" dirty="0"/>
              <a:t>“; obarvení celého chromozomu</a:t>
            </a:r>
            <a:r>
              <a:rPr lang="cs-CZ" dirty="0" smtClean="0"/>
              <a:t>)</a:t>
            </a:r>
          </a:p>
          <a:p>
            <a:r>
              <a:rPr lang="cs-CZ" b="1" dirty="0" smtClean="0"/>
              <a:t>M-FISH</a:t>
            </a:r>
            <a:r>
              <a:rPr lang="cs-CZ" dirty="0" smtClean="0"/>
              <a:t> </a:t>
            </a:r>
            <a:r>
              <a:rPr lang="cs-CZ" dirty="0"/>
              <a:t>(„</a:t>
            </a:r>
            <a:r>
              <a:rPr lang="cs-CZ" dirty="0" err="1"/>
              <a:t>multicolour</a:t>
            </a:r>
            <a:r>
              <a:rPr lang="cs-CZ" dirty="0"/>
              <a:t> FISH“; mnohobarevná FISH</a:t>
            </a:r>
            <a:r>
              <a:rPr lang="cs-CZ" dirty="0" smtClean="0"/>
              <a:t>)</a:t>
            </a:r>
          </a:p>
          <a:p>
            <a:r>
              <a:rPr lang="cs-CZ" b="1" dirty="0" smtClean="0"/>
              <a:t>SKY</a:t>
            </a:r>
            <a:r>
              <a:rPr lang="cs-CZ" dirty="0" smtClean="0"/>
              <a:t> </a:t>
            </a:r>
            <a:r>
              <a:rPr lang="cs-CZ" dirty="0"/>
              <a:t>(„</a:t>
            </a:r>
            <a:r>
              <a:rPr lang="cs-CZ" dirty="0" err="1"/>
              <a:t>spectral</a:t>
            </a:r>
            <a:r>
              <a:rPr lang="cs-CZ" dirty="0"/>
              <a:t> </a:t>
            </a:r>
            <a:r>
              <a:rPr lang="cs-CZ" dirty="0" err="1"/>
              <a:t>karyotyping</a:t>
            </a:r>
            <a:r>
              <a:rPr lang="cs-CZ" dirty="0"/>
              <a:t>“; spektrální </a:t>
            </a:r>
            <a:r>
              <a:rPr lang="cs-CZ" dirty="0" err="1" smtClean="0"/>
              <a:t>karyotypování</a:t>
            </a:r>
            <a:r>
              <a:rPr lang="cs-CZ" dirty="0" smtClean="0"/>
              <a:t>)</a:t>
            </a:r>
          </a:p>
          <a:p>
            <a:r>
              <a:rPr lang="cs-CZ" b="1" dirty="0" smtClean="0"/>
              <a:t>M-BAND</a:t>
            </a:r>
            <a:r>
              <a:rPr lang="cs-CZ" dirty="0" smtClean="0"/>
              <a:t> </a:t>
            </a:r>
            <a:r>
              <a:rPr lang="cs-CZ" dirty="0"/>
              <a:t>(„</a:t>
            </a:r>
            <a:r>
              <a:rPr lang="cs-CZ" dirty="0" err="1"/>
              <a:t>multicoulour</a:t>
            </a:r>
            <a:r>
              <a:rPr lang="cs-CZ" dirty="0"/>
              <a:t> </a:t>
            </a:r>
            <a:r>
              <a:rPr lang="cs-CZ" dirty="0" err="1"/>
              <a:t>banding</a:t>
            </a:r>
            <a:r>
              <a:rPr lang="cs-CZ" dirty="0"/>
              <a:t>“; mnohobarevné pruhování</a:t>
            </a:r>
            <a:r>
              <a:rPr lang="cs-CZ" dirty="0" smtClean="0"/>
              <a:t>) </a:t>
            </a:r>
          </a:p>
          <a:p>
            <a:endParaRPr lang="cs-CZ" dirty="0" smtClean="0"/>
          </a:p>
          <a:p>
            <a:pPr>
              <a:buFontTx/>
              <a:buChar char="-"/>
            </a:pPr>
            <a:r>
              <a:rPr lang="cs-CZ" dirty="0" smtClean="0"/>
              <a:t> aplikace </a:t>
            </a:r>
            <a:r>
              <a:rPr lang="cs-CZ" dirty="0"/>
              <a:t>na </a:t>
            </a:r>
            <a:r>
              <a:rPr lang="cs-CZ" dirty="0" err="1"/>
              <a:t>metafázní</a:t>
            </a:r>
            <a:r>
              <a:rPr lang="cs-CZ" dirty="0"/>
              <a:t> chromozomy odhalí a </a:t>
            </a:r>
            <a:r>
              <a:rPr lang="cs-CZ" dirty="0" smtClean="0"/>
              <a:t>upřesní </a:t>
            </a:r>
            <a:r>
              <a:rPr lang="cs-CZ" dirty="0"/>
              <a:t>strukturní přestavby </a:t>
            </a:r>
            <a:endParaRPr lang="cs-CZ" dirty="0" smtClean="0"/>
          </a:p>
          <a:p>
            <a:r>
              <a:rPr lang="cs-CZ" dirty="0" smtClean="0"/>
              <a:t>chromozomů - využití především v </a:t>
            </a:r>
            <a:r>
              <a:rPr lang="cs-CZ" dirty="0" err="1" smtClean="0"/>
              <a:t>onkocytogenetice</a:t>
            </a:r>
            <a:endParaRPr lang="cs-CZ" dirty="0"/>
          </a:p>
          <a:p>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28600" y="152400"/>
            <a:ext cx="2888163" cy="369332"/>
          </a:xfrm>
          <a:prstGeom prst="rect">
            <a:avLst/>
          </a:prstGeom>
          <a:noFill/>
        </p:spPr>
        <p:txBody>
          <a:bodyPr wrap="none" rtlCol="0">
            <a:spAutoFit/>
          </a:bodyPr>
          <a:lstStyle/>
          <a:p>
            <a:r>
              <a:rPr lang="cs-CZ" b="1" dirty="0" smtClean="0"/>
              <a:t>Laboratorní postup – 1. den:</a:t>
            </a:r>
            <a:endParaRPr lang="cs-CZ" b="1" dirty="0"/>
          </a:p>
        </p:txBody>
      </p:sp>
      <p:pic>
        <p:nvPicPr>
          <p:cNvPr id="2049" name="Picture 1" descr="C:\Users\stolfa54341\Desktop\Prezentace IPVZ\FISH\IMG_20201029_124216.jpg"/>
          <p:cNvPicPr>
            <a:picLocks noChangeAspect="1" noChangeArrowheads="1"/>
          </p:cNvPicPr>
          <p:nvPr/>
        </p:nvPicPr>
        <p:blipFill>
          <a:blip r:embed="rId4" cstate="print"/>
          <a:srcRect l="32204" t="4520" r="10169" b="23157"/>
          <a:stretch>
            <a:fillRect/>
          </a:stretch>
        </p:blipFill>
        <p:spPr bwMode="auto">
          <a:xfrm>
            <a:off x="685800" y="609600"/>
            <a:ext cx="3048000" cy="2868706"/>
          </a:xfrm>
          <a:prstGeom prst="rect">
            <a:avLst/>
          </a:prstGeom>
          <a:noFill/>
        </p:spPr>
      </p:pic>
      <p:sp>
        <p:nvSpPr>
          <p:cNvPr id="6" name="TextovéPole 5"/>
          <p:cNvSpPr txBox="1"/>
          <p:nvPr/>
        </p:nvSpPr>
        <p:spPr>
          <a:xfrm>
            <a:off x="1066800" y="1447800"/>
            <a:ext cx="856004" cy="323165"/>
          </a:xfrm>
          <a:prstGeom prst="rect">
            <a:avLst/>
          </a:prstGeom>
          <a:noFill/>
        </p:spPr>
        <p:txBody>
          <a:bodyPr wrap="none" rtlCol="0">
            <a:spAutoFit/>
          </a:bodyPr>
          <a:lstStyle/>
          <a:p>
            <a:r>
              <a:rPr lang="cs-CZ" sz="1500" dirty="0" smtClean="0">
                <a:solidFill>
                  <a:schemeClr val="bg1"/>
                </a:solidFill>
              </a:rPr>
              <a:t>preparát</a:t>
            </a:r>
            <a:endParaRPr lang="cs-CZ" sz="1500" dirty="0">
              <a:solidFill>
                <a:schemeClr val="bg1"/>
              </a:solidFill>
            </a:endParaRPr>
          </a:p>
        </p:txBody>
      </p:sp>
      <p:sp>
        <p:nvSpPr>
          <p:cNvPr id="7" name="TextovéPole 6"/>
          <p:cNvSpPr txBox="1"/>
          <p:nvPr/>
        </p:nvSpPr>
        <p:spPr>
          <a:xfrm>
            <a:off x="1066800" y="3124200"/>
            <a:ext cx="688009" cy="323165"/>
          </a:xfrm>
          <a:prstGeom prst="rect">
            <a:avLst/>
          </a:prstGeom>
          <a:noFill/>
        </p:spPr>
        <p:txBody>
          <a:bodyPr wrap="none" rtlCol="0">
            <a:spAutoFit/>
          </a:bodyPr>
          <a:lstStyle/>
          <a:p>
            <a:r>
              <a:rPr lang="cs-CZ" sz="1500" dirty="0" smtClean="0"/>
              <a:t>2x SSC</a:t>
            </a:r>
            <a:endParaRPr lang="cs-CZ" sz="1500" dirty="0"/>
          </a:p>
        </p:txBody>
      </p:sp>
      <p:sp>
        <p:nvSpPr>
          <p:cNvPr id="12" name="TextovéPole 11"/>
          <p:cNvSpPr txBox="1"/>
          <p:nvPr/>
        </p:nvSpPr>
        <p:spPr>
          <a:xfrm>
            <a:off x="1905000" y="2895600"/>
            <a:ext cx="1371600" cy="553998"/>
          </a:xfrm>
          <a:prstGeom prst="rect">
            <a:avLst/>
          </a:prstGeom>
          <a:noFill/>
        </p:spPr>
        <p:txBody>
          <a:bodyPr wrap="square" rtlCol="0">
            <a:spAutoFit/>
          </a:bodyPr>
          <a:lstStyle/>
          <a:p>
            <a:r>
              <a:rPr lang="cs-CZ" sz="1500" dirty="0" smtClean="0"/>
              <a:t>80%, 96%, </a:t>
            </a:r>
            <a:r>
              <a:rPr lang="cs-CZ" sz="1500" dirty="0" err="1" smtClean="0"/>
              <a:t>abs</a:t>
            </a:r>
            <a:r>
              <a:rPr lang="cs-CZ" sz="1500" dirty="0" smtClean="0"/>
              <a:t>.</a:t>
            </a:r>
          </a:p>
          <a:p>
            <a:r>
              <a:rPr lang="cs-CZ" sz="1500" dirty="0" err="1" smtClean="0"/>
              <a:t>ethanol</a:t>
            </a:r>
            <a:r>
              <a:rPr lang="cs-CZ" sz="1500" dirty="0" smtClean="0"/>
              <a:t> </a:t>
            </a:r>
            <a:r>
              <a:rPr lang="cs-CZ" sz="1500" dirty="0"/>
              <a:t>	</a:t>
            </a:r>
          </a:p>
        </p:txBody>
      </p:sp>
      <p:pic>
        <p:nvPicPr>
          <p:cNvPr id="14" name="VID_20201029_125215.mp4">
            <a:hlinkClick r:id="" action="ppaction://media"/>
          </p:cNvPr>
          <p:cNvPicPr>
            <a:picLocks noRot="1" noChangeAspect="1"/>
          </p:cNvPicPr>
          <p:nvPr>
            <a:videoFile r:link="rId1"/>
          </p:nvPr>
        </p:nvPicPr>
        <p:blipFill>
          <a:blip r:embed="rId5" cstate="print"/>
          <a:stretch>
            <a:fillRect/>
          </a:stretch>
        </p:blipFill>
        <p:spPr>
          <a:xfrm>
            <a:off x="4495800" y="590566"/>
            <a:ext cx="3810000" cy="2858366"/>
          </a:xfrm>
          <a:prstGeom prst="rect">
            <a:avLst/>
          </a:prstGeom>
        </p:spPr>
      </p:pic>
      <p:pic>
        <p:nvPicPr>
          <p:cNvPr id="16" name="VID_20201029_125416.mp4">
            <a:hlinkClick r:id="" action="ppaction://media"/>
          </p:cNvPr>
          <p:cNvPicPr>
            <a:picLocks noRot="1" noChangeAspect="1"/>
          </p:cNvPicPr>
          <p:nvPr>
            <a:videoFile r:link="rId2"/>
          </p:nvPr>
        </p:nvPicPr>
        <p:blipFill>
          <a:blip r:embed="rId5" cstate="print"/>
          <a:stretch>
            <a:fillRect/>
          </a:stretch>
        </p:blipFill>
        <p:spPr>
          <a:xfrm>
            <a:off x="685800" y="3657600"/>
            <a:ext cx="3758061" cy="2819400"/>
          </a:xfrm>
          <a:prstGeom prst="rect">
            <a:avLst/>
          </a:prstGeom>
        </p:spPr>
      </p:pic>
      <p:sp>
        <p:nvSpPr>
          <p:cNvPr id="17" name="TextovéPole 16"/>
          <p:cNvSpPr txBox="1"/>
          <p:nvPr/>
        </p:nvSpPr>
        <p:spPr>
          <a:xfrm>
            <a:off x="228600" y="609600"/>
            <a:ext cx="359394" cy="369332"/>
          </a:xfrm>
          <a:prstGeom prst="rect">
            <a:avLst/>
          </a:prstGeom>
          <a:noFill/>
        </p:spPr>
        <p:txBody>
          <a:bodyPr wrap="none" rtlCol="0">
            <a:spAutoFit/>
          </a:bodyPr>
          <a:lstStyle/>
          <a:p>
            <a:r>
              <a:rPr lang="cs-CZ" dirty="0" smtClean="0"/>
              <a:t>1.</a:t>
            </a:r>
          </a:p>
        </p:txBody>
      </p:sp>
      <p:sp>
        <p:nvSpPr>
          <p:cNvPr id="18" name="TextovéPole 17"/>
          <p:cNvSpPr txBox="1"/>
          <p:nvPr/>
        </p:nvSpPr>
        <p:spPr>
          <a:xfrm>
            <a:off x="4114800" y="609600"/>
            <a:ext cx="359394" cy="369332"/>
          </a:xfrm>
          <a:prstGeom prst="rect">
            <a:avLst/>
          </a:prstGeom>
          <a:noFill/>
        </p:spPr>
        <p:txBody>
          <a:bodyPr wrap="none" rtlCol="0">
            <a:spAutoFit/>
          </a:bodyPr>
          <a:lstStyle/>
          <a:p>
            <a:r>
              <a:rPr lang="cs-CZ" dirty="0"/>
              <a:t>2</a:t>
            </a:r>
            <a:r>
              <a:rPr lang="cs-CZ" dirty="0" smtClean="0"/>
              <a:t>.</a:t>
            </a:r>
          </a:p>
        </p:txBody>
      </p:sp>
      <p:sp>
        <p:nvSpPr>
          <p:cNvPr id="19" name="TextovéPole 18"/>
          <p:cNvSpPr txBox="1"/>
          <p:nvPr/>
        </p:nvSpPr>
        <p:spPr>
          <a:xfrm>
            <a:off x="304800" y="3657600"/>
            <a:ext cx="359394" cy="369332"/>
          </a:xfrm>
          <a:prstGeom prst="rect">
            <a:avLst/>
          </a:prstGeom>
          <a:noFill/>
        </p:spPr>
        <p:txBody>
          <a:bodyPr wrap="none" rtlCol="0">
            <a:spAutoFit/>
          </a:bodyPr>
          <a:lstStyle/>
          <a:p>
            <a:r>
              <a:rPr lang="cs-CZ" dirty="0"/>
              <a:t>3</a:t>
            </a:r>
            <a:r>
              <a:rPr lang="cs-CZ" dirty="0" smtClean="0"/>
              <a:t>.</a:t>
            </a:r>
          </a:p>
        </p:txBody>
      </p:sp>
      <p:pic>
        <p:nvPicPr>
          <p:cNvPr id="2051" name="Picture 3" descr="C:\Users\stolfa54341\Desktop\Prezentace IPVZ\FISH\IMG_20201029_125518.jpg"/>
          <p:cNvPicPr>
            <a:picLocks noChangeAspect="1" noChangeArrowheads="1"/>
          </p:cNvPicPr>
          <p:nvPr/>
        </p:nvPicPr>
        <p:blipFill>
          <a:blip r:embed="rId6" cstate="print"/>
          <a:srcRect/>
          <a:stretch>
            <a:fillRect/>
          </a:stretch>
        </p:blipFill>
        <p:spPr bwMode="auto">
          <a:xfrm rot="5400000">
            <a:off x="5402580" y="3360420"/>
            <a:ext cx="3718560" cy="2788920"/>
          </a:xfrm>
          <a:prstGeom prst="rect">
            <a:avLst/>
          </a:prstGeom>
          <a:noFill/>
        </p:spPr>
      </p:pic>
      <p:sp>
        <p:nvSpPr>
          <p:cNvPr id="23" name="TextovéPole 22"/>
          <p:cNvSpPr txBox="1"/>
          <p:nvPr/>
        </p:nvSpPr>
        <p:spPr>
          <a:xfrm>
            <a:off x="5127006" y="3581400"/>
            <a:ext cx="359394" cy="369332"/>
          </a:xfrm>
          <a:prstGeom prst="rect">
            <a:avLst/>
          </a:prstGeom>
          <a:noFill/>
        </p:spPr>
        <p:txBody>
          <a:bodyPr wrap="none" rtlCol="0">
            <a:spAutoFit/>
          </a:bodyPr>
          <a:lstStyle/>
          <a:p>
            <a:r>
              <a:rPr lang="cs-CZ" dirty="0" smtClean="0"/>
              <a:t>4.</a:t>
            </a:r>
          </a:p>
        </p:txBody>
      </p:sp>
      <p:sp>
        <p:nvSpPr>
          <p:cNvPr id="24" name="TextovéPole 23"/>
          <p:cNvSpPr txBox="1"/>
          <p:nvPr/>
        </p:nvSpPr>
        <p:spPr>
          <a:xfrm rot="16200000">
            <a:off x="-750226" y="1893226"/>
            <a:ext cx="2326984" cy="369332"/>
          </a:xfrm>
          <a:prstGeom prst="rect">
            <a:avLst/>
          </a:prstGeom>
          <a:noFill/>
        </p:spPr>
        <p:txBody>
          <a:bodyPr wrap="none" rtlCol="0">
            <a:spAutoFit/>
          </a:bodyPr>
          <a:lstStyle/>
          <a:p>
            <a:r>
              <a:rPr lang="cs-CZ" dirty="0" smtClean="0"/>
              <a:t>dehydratace preparátu</a:t>
            </a:r>
            <a:endParaRPr lang="cs-CZ" dirty="0"/>
          </a:p>
        </p:txBody>
      </p:sp>
      <p:sp>
        <p:nvSpPr>
          <p:cNvPr id="25" name="TextovéPole 24"/>
          <p:cNvSpPr txBox="1"/>
          <p:nvPr/>
        </p:nvSpPr>
        <p:spPr>
          <a:xfrm rot="16200000">
            <a:off x="3443631" y="1509370"/>
            <a:ext cx="1559273" cy="369332"/>
          </a:xfrm>
          <a:prstGeom prst="rect">
            <a:avLst/>
          </a:prstGeom>
          <a:noFill/>
        </p:spPr>
        <p:txBody>
          <a:bodyPr wrap="none" rtlCol="0">
            <a:spAutoFit/>
          </a:bodyPr>
          <a:lstStyle/>
          <a:p>
            <a:r>
              <a:rPr lang="cs-CZ" dirty="0" smtClean="0"/>
              <a:t>aplikace sondy</a:t>
            </a:r>
            <a:endParaRPr lang="cs-CZ" dirty="0"/>
          </a:p>
        </p:txBody>
      </p:sp>
      <p:sp>
        <p:nvSpPr>
          <p:cNvPr id="26" name="TextovéPole 25"/>
          <p:cNvSpPr txBox="1"/>
          <p:nvPr/>
        </p:nvSpPr>
        <p:spPr>
          <a:xfrm rot="16200000">
            <a:off x="-809858" y="4989213"/>
            <a:ext cx="2446247" cy="369332"/>
          </a:xfrm>
          <a:prstGeom prst="rect">
            <a:avLst/>
          </a:prstGeom>
          <a:noFill/>
        </p:spPr>
        <p:txBody>
          <a:bodyPr wrap="none" rtlCol="0">
            <a:spAutoFit/>
          </a:bodyPr>
          <a:lstStyle/>
          <a:p>
            <a:r>
              <a:rPr lang="cs-CZ" dirty="0" smtClean="0"/>
              <a:t>utěsnění krycího sklíčka </a:t>
            </a:r>
            <a:endParaRPr lang="cs-CZ" dirty="0"/>
          </a:p>
        </p:txBody>
      </p:sp>
      <p:sp>
        <p:nvSpPr>
          <p:cNvPr id="27" name="TextovéPole 26"/>
          <p:cNvSpPr txBox="1"/>
          <p:nvPr/>
        </p:nvSpPr>
        <p:spPr>
          <a:xfrm rot="16200000">
            <a:off x="3791634" y="4629835"/>
            <a:ext cx="3352801" cy="646331"/>
          </a:xfrm>
          <a:prstGeom prst="rect">
            <a:avLst/>
          </a:prstGeom>
          <a:noFill/>
        </p:spPr>
        <p:txBody>
          <a:bodyPr wrap="square" rtlCol="0">
            <a:spAutoFit/>
          </a:bodyPr>
          <a:lstStyle/>
          <a:p>
            <a:r>
              <a:rPr lang="cs-CZ" dirty="0" err="1" smtClean="0"/>
              <a:t>denatuarce</a:t>
            </a:r>
            <a:r>
              <a:rPr lang="cs-CZ" dirty="0" smtClean="0"/>
              <a:t> a hybridizace: </a:t>
            </a:r>
          </a:p>
          <a:p>
            <a:r>
              <a:rPr lang="cs-CZ" dirty="0" smtClean="0"/>
              <a:t>75 °C/ 3 min. -&gt; 37 °C/ 2-16 hod.</a:t>
            </a:r>
            <a:endParaRPr lang="cs-CZ"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video>
              <p:cMediaNode>
                <p:cTn id="13" fill="hold" display="0">
                  <p:stCondLst>
                    <p:cond delay="indefinite"/>
                  </p:stCondLst>
                  <p:endCondLst>
                    <p:cond evt="onNext" delay="0">
                      <p:tgtEl>
                        <p:sldTgt/>
                      </p:tgtEl>
                    </p:cond>
                    <p:cond evt="onPrev" delay="0">
                      <p:tgtEl>
                        <p:sldTgt/>
                      </p:tgtEl>
                    </p:cond>
                  </p:endCondLst>
                </p:cTn>
                <p:tgtEl>
                  <p:spTgt spid="1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2888163" cy="369332"/>
          </a:xfrm>
          <a:prstGeom prst="rect">
            <a:avLst/>
          </a:prstGeom>
        </p:spPr>
        <p:txBody>
          <a:bodyPr wrap="none">
            <a:spAutoFit/>
          </a:bodyPr>
          <a:lstStyle/>
          <a:p>
            <a:r>
              <a:rPr lang="cs-CZ" b="1" dirty="0" smtClean="0"/>
              <a:t>Laboratorní postup – 2. den:</a:t>
            </a:r>
            <a:endParaRPr lang="cs-CZ" b="1" dirty="0"/>
          </a:p>
        </p:txBody>
      </p:sp>
      <p:pic>
        <p:nvPicPr>
          <p:cNvPr id="6" name="Obrázek 5" descr="IMG_20201030_090422.jpg"/>
          <p:cNvPicPr>
            <a:picLocks noChangeAspect="1"/>
          </p:cNvPicPr>
          <p:nvPr/>
        </p:nvPicPr>
        <p:blipFill>
          <a:blip r:embed="rId3" cstate="print"/>
          <a:srcRect l="-370" t="34444" r="1111" b="23333"/>
          <a:stretch>
            <a:fillRect/>
          </a:stretch>
        </p:blipFill>
        <p:spPr>
          <a:xfrm>
            <a:off x="609600" y="762000"/>
            <a:ext cx="4164932" cy="2362200"/>
          </a:xfrm>
          <a:prstGeom prst="rect">
            <a:avLst/>
          </a:prstGeom>
        </p:spPr>
      </p:pic>
      <p:sp>
        <p:nvSpPr>
          <p:cNvPr id="7" name="TextovéPole 6"/>
          <p:cNvSpPr txBox="1"/>
          <p:nvPr/>
        </p:nvSpPr>
        <p:spPr>
          <a:xfrm>
            <a:off x="228600" y="533400"/>
            <a:ext cx="359394" cy="369332"/>
          </a:xfrm>
          <a:prstGeom prst="rect">
            <a:avLst/>
          </a:prstGeom>
          <a:noFill/>
        </p:spPr>
        <p:txBody>
          <a:bodyPr wrap="none" rtlCol="0">
            <a:spAutoFit/>
          </a:bodyPr>
          <a:lstStyle/>
          <a:p>
            <a:r>
              <a:rPr lang="cs-CZ" dirty="0"/>
              <a:t>5</a:t>
            </a:r>
            <a:r>
              <a:rPr lang="cs-CZ" dirty="0" smtClean="0"/>
              <a:t>.</a:t>
            </a:r>
          </a:p>
        </p:txBody>
      </p:sp>
      <p:sp>
        <p:nvSpPr>
          <p:cNvPr id="8" name="TextovéPole 7"/>
          <p:cNvSpPr txBox="1"/>
          <p:nvPr/>
        </p:nvSpPr>
        <p:spPr>
          <a:xfrm>
            <a:off x="5105400" y="228600"/>
            <a:ext cx="359394" cy="369332"/>
          </a:xfrm>
          <a:prstGeom prst="rect">
            <a:avLst/>
          </a:prstGeom>
          <a:noFill/>
        </p:spPr>
        <p:txBody>
          <a:bodyPr wrap="none" rtlCol="0">
            <a:spAutoFit/>
          </a:bodyPr>
          <a:lstStyle/>
          <a:p>
            <a:r>
              <a:rPr lang="cs-CZ" dirty="0" smtClean="0"/>
              <a:t>6.</a:t>
            </a:r>
          </a:p>
        </p:txBody>
      </p:sp>
      <p:pic>
        <p:nvPicPr>
          <p:cNvPr id="20482" name="Picture 2" descr="C:\Users\stolfa54341\Desktop\Prezentace IPVZ\FISH\IMG_20201030_090350.jpg"/>
          <p:cNvPicPr>
            <a:picLocks noChangeAspect="1" noChangeArrowheads="1"/>
          </p:cNvPicPr>
          <p:nvPr/>
        </p:nvPicPr>
        <p:blipFill>
          <a:blip r:embed="rId4" cstate="print"/>
          <a:srcRect/>
          <a:stretch>
            <a:fillRect/>
          </a:stretch>
        </p:blipFill>
        <p:spPr bwMode="auto">
          <a:xfrm rot="5400000">
            <a:off x="5232400" y="2997200"/>
            <a:ext cx="3860800" cy="3048000"/>
          </a:xfrm>
          <a:prstGeom prst="rect">
            <a:avLst/>
          </a:prstGeom>
          <a:noFill/>
        </p:spPr>
      </p:pic>
      <p:sp>
        <p:nvSpPr>
          <p:cNvPr id="11" name="TextovéPole 10"/>
          <p:cNvSpPr txBox="1"/>
          <p:nvPr/>
        </p:nvSpPr>
        <p:spPr>
          <a:xfrm>
            <a:off x="228600" y="3276600"/>
            <a:ext cx="359394" cy="369332"/>
          </a:xfrm>
          <a:prstGeom prst="rect">
            <a:avLst/>
          </a:prstGeom>
          <a:noFill/>
        </p:spPr>
        <p:txBody>
          <a:bodyPr wrap="none" rtlCol="0">
            <a:spAutoFit/>
          </a:bodyPr>
          <a:lstStyle/>
          <a:p>
            <a:r>
              <a:rPr lang="cs-CZ" dirty="0"/>
              <a:t>7</a:t>
            </a:r>
            <a:r>
              <a:rPr lang="cs-CZ" dirty="0" smtClean="0"/>
              <a:t>.</a:t>
            </a:r>
          </a:p>
        </p:txBody>
      </p:sp>
      <p:pic>
        <p:nvPicPr>
          <p:cNvPr id="12" name="VID_20201030_091107.mp4">
            <a:hlinkClick r:id="" action="ppaction://media"/>
          </p:cNvPr>
          <p:cNvPicPr>
            <a:picLocks noRot="1" noChangeAspect="1"/>
          </p:cNvPicPr>
          <p:nvPr>
            <a:videoFile r:link="rId1"/>
          </p:nvPr>
        </p:nvPicPr>
        <p:blipFill>
          <a:blip r:embed="rId5" cstate="print"/>
          <a:stretch>
            <a:fillRect/>
          </a:stretch>
        </p:blipFill>
        <p:spPr>
          <a:xfrm>
            <a:off x="609599" y="3352800"/>
            <a:ext cx="4164337" cy="3124200"/>
          </a:xfrm>
          <a:prstGeom prst="rect">
            <a:avLst/>
          </a:prstGeom>
        </p:spPr>
      </p:pic>
      <p:sp>
        <p:nvSpPr>
          <p:cNvPr id="14" name="TextovéPole 13"/>
          <p:cNvSpPr txBox="1"/>
          <p:nvPr/>
        </p:nvSpPr>
        <p:spPr>
          <a:xfrm rot="16200000">
            <a:off x="-713452" y="1800458"/>
            <a:ext cx="2253437" cy="369332"/>
          </a:xfrm>
          <a:prstGeom prst="rect">
            <a:avLst/>
          </a:prstGeom>
          <a:noFill/>
        </p:spPr>
        <p:txBody>
          <a:bodyPr wrap="none" rtlCol="0">
            <a:spAutoFit/>
          </a:bodyPr>
          <a:lstStyle/>
          <a:p>
            <a:r>
              <a:rPr lang="cs-CZ" dirty="0" smtClean="0"/>
              <a:t>stržení krycího sklíčka </a:t>
            </a:r>
            <a:endParaRPr lang="cs-CZ" dirty="0"/>
          </a:p>
        </p:txBody>
      </p:sp>
      <p:sp>
        <p:nvSpPr>
          <p:cNvPr id="15" name="TextovéPole 14"/>
          <p:cNvSpPr txBox="1"/>
          <p:nvPr/>
        </p:nvSpPr>
        <p:spPr>
          <a:xfrm rot="16200000">
            <a:off x="3213183" y="2501817"/>
            <a:ext cx="4153766" cy="369332"/>
          </a:xfrm>
          <a:prstGeom prst="rect">
            <a:avLst/>
          </a:prstGeom>
          <a:noFill/>
        </p:spPr>
        <p:txBody>
          <a:bodyPr wrap="none" rtlCol="0">
            <a:spAutoFit/>
          </a:bodyPr>
          <a:lstStyle/>
          <a:p>
            <a:r>
              <a:rPr lang="cs-CZ" dirty="0" err="1" smtClean="0"/>
              <a:t>odmytí</a:t>
            </a:r>
            <a:r>
              <a:rPr lang="cs-CZ" dirty="0" smtClean="0"/>
              <a:t> </a:t>
            </a:r>
            <a:r>
              <a:rPr lang="cs-CZ" dirty="0" err="1" smtClean="0"/>
              <a:t>nespecifit</a:t>
            </a:r>
            <a:r>
              <a:rPr lang="cs-CZ" dirty="0" smtClean="0"/>
              <a:t>: 0,4x SSC - 72 °C/ 2 min.</a:t>
            </a:r>
            <a:endParaRPr lang="cs-CZ" dirty="0"/>
          </a:p>
        </p:txBody>
      </p:sp>
      <p:pic>
        <p:nvPicPr>
          <p:cNvPr id="20484" name="Picture 4"/>
          <p:cNvPicPr>
            <a:picLocks noChangeAspect="1" noChangeArrowheads="1"/>
          </p:cNvPicPr>
          <p:nvPr/>
        </p:nvPicPr>
        <p:blipFill>
          <a:blip r:embed="rId6" cstate="print"/>
          <a:srcRect/>
          <a:stretch>
            <a:fillRect/>
          </a:stretch>
        </p:blipFill>
        <p:spPr bwMode="auto">
          <a:xfrm>
            <a:off x="5638800" y="228600"/>
            <a:ext cx="3027680" cy="2270760"/>
          </a:xfrm>
          <a:prstGeom prst="rect">
            <a:avLst/>
          </a:prstGeom>
          <a:noFill/>
          <a:ln w="9525">
            <a:noFill/>
            <a:miter lim="800000"/>
            <a:headEnd/>
            <a:tailEnd/>
          </a:ln>
        </p:spPr>
      </p:pic>
      <p:sp>
        <p:nvSpPr>
          <p:cNvPr id="17" name="Obdélník 16"/>
          <p:cNvSpPr/>
          <p:nvPr/>
        </p:nvSpPr>
        <p:spPr>
          <a:xfrm>
            <a:off x="6324600" y="762000"/>
            <a:ext cx="877163" cy="323165"/>
          </a:xfrm>
          <a:prstGeom prst="rect">
            <a:avLst/>
          </a:prstGeom>
        </p:spPr>
        <p:txBody>
          <a:bodyPr wrap="none">
            <a:spAutoFit/>
          </a:bodyPr>
          <a:lstStyle/>
          <a:p>
            <a:r>
              <a:rPr lang="cs-CZ" sz="1500" dirty="0" smtClean="0">
                <a:solidFill>
                  <a:schemeClr val="bg1"/>
                </a:solidFill>
              </a:rPr>
              <a:t>0,4x SSC </a:t>
            </a:r>
            <a:endParaRPr lang="cs-CZ" sz="1500" dirty="0">
              <a:solidFill>
                <a:schemeClr val="bg1"/>
              </a:solidFill>
            </a:endParaRPr>
          </a:p>
        </p:txBody>
      </p:sp>
      <p:sp>
        <p:nvSpPr>
          <p:cNvPr id="18" name="Obdélník 17"/>
          <p:cNvSpPr/>
          <p:nvPr/>
        </p:nvSpPr>
        <p:spPr>
          <a:xfrm rot="16200000">
            <a:off x="-1110734" y="4844534"/>
            <a:ext cx="2895600" cy="369332"/>
          </a:xfrm>
          <a:prstGeom prst="rect">
            <a:avLst/>
          </a:prstGeom>
        </p:spPr>
        <p:txBody>
          <a:bodyPr wrap="square">
            <a:spAutoFit/>
          </a:bodyPr>
          <a:lstStyle/>
          <a:p>
            <a:r>
              <a:rPr lang="cs-CZ" dirty="0" smtClean="0"/>
              <a:t>aplikace DAPI </a:t>
            </a:r>
            <a:r>
              <a:rPr lang="cs-CZ" sz="1000" dirty="0" smtClean="0"/>
              <a:t>(4',6-</a:t>
            </a:r>
            <a:r>
              <a:rPr lang="cs-CZ" sz="1000" dirty="0" err="1" smtClean="0"/>
              <a:t>diamidin</a:t>
            </a:r>
            <a:r>
              <a:rPr lang="cs-CZ" sz="1000" dirty="0" smtClean="0"/>
              <a:t>-2-</a:t>
            </a:r>
            <a:r>
              <a:rPr lang="cs-CZ" sz="1000" dirty="0" err="1" smtClean="0"/>
              <a:t>fenylindol</a:t>
            </a:r>
            <a:r>
              <a:rPr lang="cs-CZ" sz="1000" dirty="0" smtClean="0"/>
              <a:t>)</a:t>
            </a:r>
            <a:endParaRPr lang="cs-CZ" sz="1000" dirty="0"/>
          </a:p>
        </p:txBody>
      </p:sp>
      <p:pic>
        <p:nvPicPr>
          <p:cNvPr id="20485" name="Picture 5" descr="C:\Users\stolfa54341\Desktop\Prezentace IPVZ\FISH\IMG_20201030_091438.jpg"/>
          <p:cNvPicPr>
            <a:picLocks noChangeAspect="1" noChangeArrowheads="1"/>
          </p:cNvPicPr>
          <p:nvPr/>
        </p:nvPicPr>
        <p:blipFill>
          <a:blip r:embed="rId7" cstate="print"/>
          <a:srcRect l="40509" t="41667" r="27083" b="36728"/>
          <a:stretch>
            <a:fillRect/>
          </a:stretch>
        </p:blipFill>
        <p:spPr bwMode="auto">
          <a:xfrm rot="16200000">
            <a:off x="3848100" y="5448300"/>
            <a:ext cx="1676400" cy="83820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2606098" cy="369332"/>
          </a:xfrm>
          <a:prstGeom prst="rect">
            <a:avLst/>
          </a:prstGeom>
        </p:spPr>
        <p:txBody>
          <a:bodyPr wrap="none">
            <a:spAutoFit/>
          </a:bodyPr>
          <a:lstStyle/>
          <a:p>
            <a:r>
              <a:rPr lang="cs-CZ" b="1" dirty="0" smtClean="0"/>
              <a:t>Fluorescenční mikroskop:</a:t>
            </a:r>
            <a:endParaRPr lang="cs-CZ" b="1" dirty="0"/>
          </a:p>
        </p:txBody>
      </p:sp>
      <p:pic>
        <p:nvPicPr>
          <p:cNvPr id="21505" name="Picture 1"/>
          <p:cNvPicPr>
            <a:picLocks noChangeAspect="1" noChangeArrowheads="1"/>
          </p:cNvPicPr>
          <p:nvPr/>
        </p:nvPicPr>
        <p:blipFill>
          <a:blip r:embed="rId2" cstate="print"/>
          <a:srcRect l="16906" t="6148" b="18033"/>
          <a:stretch>
            <a:fillRect/>
          </a:stretch>
        </p:blipFill>
        <p:spPr bwMode="auto">
          <a:xfrm>
            <a:off x="381000" y="609600"/>
            <a:ext cx="4119880" cy="2819400"/>
          </a:xfrm>
          <a:prstGeom prst="rect">
            <a:avLst/>
          </a:prstGeom>
          <a:noFill/>
          <a:ln w="9525">
            <a:noFill/>
            <a:miter lim="800000"/>
            <a:headEnd/>
            <a:tailEnd/>
          </a:ln>
        </p:spPr>
      </p:pic>
      <p:pic>
        <p:nvPicPr>
          <p:cNvPr id="21506" name="Picture 2"/>
          <p:cNvPicPr>
            <a:picLocks noChangeAspect="1" noChangeArrowheads="1"/>
          </p:cNvPicPr>
          <p:nvPr/>
        </p:nvPicPr>
        <p:blipFill>
          <a:blip r:embed="rId3" cstate="print"/>
          <a:srcRect/>
          <a:stretch>
            <a:fillRect/>
          </a:stretch>
        </p:blipFill>
        <p:spPr bwMode="auto">
          <a:xfrm>
            <a:off x="5105400" y="304800"/>
            <a:ext cx="3352800" cy="2514600"/>
          </a:xfrm>
          <a:prstGeom prst="rect">
            <a:avLst/>
          </a:prstGeom>
          <a:noFill/>
          <a:ln w="9525">
            <a:noFill/>
            <a:miter lim="800000"/>
            <a:headEnd/>
            <a:tailEnd/>
          </a:ln>
        </p:spPr>
      </p:pic>
      <p:sp>
        <p:nvSpPr>
          <p:cNvPr id="10" name="TextovéPole 9"/>
          <p:cNvSpPr txBox="1"/>
          <p:nvPr/>
        </p:nvSpPr>
        <p:spPr>
          <a:xfrm>
            <a:off x="2667000" y="609600"/>
            <a:ext cx="1132811" cy="323165"/>
          </a:xfrm>
          <a:prstGeom prst="rect">
            <a:avLst/>
          </a:prstGeom>
          <a:noFill/>
        </p:spPr>
        <p:txBody>
          <a:bodyPr wrap="none" rtlCol="0">
            <a:spAutoFit/>
          </a:bodyPr>
          <a:lstStyle/>
          <a:p>
            <a:r>
              <a:rPr lang="cs-CZ" sz="1500" dirty="0" smtClean="0"/>
              <a:t>CCD kamera</a:t>
            </a:r>
            <a:endParaRPr lang="cs-CZ" sz="1500" dirty="0"/>
          </a:p>
        </p:txBody>
      </p:sp>
      <p:sp>
        <p:nvSpPr>
          <p:cNvPr id="11" name="TextovéPole 10"/>
          <p:cNvSpPr txBox="1"/>
          <p:nvPr/>
        </p:nvSpPr>
        <p:spPr>
          <a:xfrm>
            <a:off x="1371600" y="914400"/>
            <a:ext cx="1158330" cy="553998"/>
          </a:xfrm>
          <a:prstGeom prst="rect">
            <a:avLst/>
          </a:prstGeom>
          <a:noFill/>
        </p:spPr>
        <p:txBody>
          <a:bodyPr wrap="none" rtlCol="0">
            <a:spAutoFit/>
          </a:bodyPr>
          <a:lstStyle/>
          <a:p>
            <a:r>
              <a:rPr lang="cs-CZ" sz="1500" dirty="0" smtClean="0"/>
              <a:t>zdroj záření </a:t>
            </a:r>
          </a:p>
          <a:p>
            <a:r>
              <a:rPr lang="cs-CZ" sz="1500" dirty="0" smtClean="0"/>
              <a:t>– výbojka </a:t>
            </a:r>
            <a:r>
              <a:rPr lang="cs-CZ" sz="1500" dirty="0" err="1" smtClean="0"/>
              <a:t>Xe</a:t>
            </a:r>
            <a:endParaRPr lang="cs-CZ" sz="1500" dirty="0"/>
          </a:p>
        </p:txBody>
      </p:sp>
      <p:sp>
        <p:nvSpPr>
          <p:cNvPr id="12" name="TextovéPole 11"/>
          <p:cNvSpPr txBox="1"/>
          <p:nvPr/>
        </p:nvSpPr>
        <p:spPr>
          <a:xfrm>
            <a:off x="5334000" y="685800"/>
            <a:ext cx="1275606" cy="323165"/>
          </a:xfrm>
          <a:prstGeom prst="rect">
            <a:avLst/>
          </a:prstGeom>
          <a:noFill/>
        </p:spPr>
        <p:txBody>
          <a:bodyPr wrap="none" rtlCol="0">
            <a:spAutoFit/>
          </a:bodyPr>
          <a:lstStyle/>
          <a:p>
            <a:r>
              <a:rPr lang="cs-CZ" sz="1500" dirty="0" smtClean="0"/>
              <a:t>karusel s filtry</a:t>
            </a:r>
            <a:endParaRPr lang="cs-CZ" sz="1500" dirty="0"/>
          </a:p>
        </p:txBody>
      </p:sp>
      <p:sp>
        <p:nvSpPr>
          <p:cNvPr id="14" name="TextovéPole 13"/>
          <p:cNvSpPr txBox="1"/>
          <p:nvPr/>
        </p:nvSpPr>
        <p:spPr>
          <a:xfrm>
            <a:off x="3810000" y="1295400"/>
            <a:ext cx="763479" cy="323165"/>
          </a:xfrm>
          <a:prstGeom prst="rect">
            <a:avLst/>
          </a:prstGeom>
          <a:noFill/>
        </p:spPr>
        <p:txBody>
          <a:bodyPr wrap="none" rtlCol="0">
            <a:spAutoFit/>
          </a:bodyPr>
          <a:lstStyle/>
          <a:p>
            <a:r>
              <a:rPr lang="cs-CZ" sz="1500" dirty="0" smtClean="0"/>
              <a:t>okuláry</a:t>
            </a:r>
            <a:endParaRPr lang="cs-CZ" sz="1500" dirty="0"/>
          </a:p>
        </p:txBody>
      </p:sp>
      <p:sp>
        <p:nvSpPr>
          <p:cNvPr id="15" name="TextovéPole 14"/>
          <p:cNvSpPr txBox="1"/>
          <p:nvPr/>
        </p:nvSpPr>
        <p:spPr>
          <a:xfrm>
            <a:off x="5638800" y="1600200"/>
            <a:ext cx="899798" cy="323165"/>
          </a:xfrm>
          <a:prstGeom prst="rect">
            <a:avLst/>
          </a:prstGeom>
          <a:noFill/>
        </p:spPr>
        <p:txBody>
          <a:bodyPr wrap="none" rtlCol="0">
            <a:spAutoFit/>
          </a:bodyPr>
          <a:lstStyle/>
          <a:p>
            <a:r>
              <a:rPr lang="cs-CZ" sz="1500" dirty="0" smtClean="0"/>
              <a:t>objektivy</a:t>
            </a:r>
            <a:endParaRPr lang="cs-CZ" sz="1500" dirty="0"/>
          </a:p>
        </p:txBody>
      </p:sp>
      <p:sp>
        <p:nvSpPr>
          <p:cNvPr id="16" name="TextovéPole 15"/>
          <p:cNvSpPr txBox="1"/>
          <p:nvPr/>
        </p:nvSpPr>
        <p:spPr>
          <a:xfrm>
            <a:off x="1676400" y="2819400"/>
            <a:ext cx="1214050" cy="553998"/>
          </a:xfrm>
          <a:prstGeom prst="rect">
            <a:avLst/>
          </a:prstGeom>
          <a:noFill/>
        </p:spPr>
        <p:txBody>
          <a:bodyPr wrap="none" rtlCol="0">
            <a:spAutoFit/>
          </a:bodyPr>
          <a:lstStyle/>
          <a:p>
            <a:r>
              <a:rPr lang="cs-CZ" sz="1500" dirty="0" smtClean="0"/>
              <a:t>makro-</a:t>
            </a:r>
          </a:p>
          <a:p>
            <a:r>
              <a:rPr lang="cs-CZ" sz="1500" dirty="0" smtClean="0"/>
              <a:t>a </a:t>
            </a:r>
            <a:r>
              <a:rPr lang="cs-CZ" sz="1500" dirty="0" err="1" smtClean="0"/>
              <a:t>mikrošroub</a:t>
            </a:r>
            <a:endParaRPr lang="cs-CZ" sz="1500" dirty="0"/>
          </a:p>
        </p:txBody>
      </p:sp>
      <p:pic>
        <p:nvPicPr>
          <p:cNvPr id="21511" name="Picture 7" descr="FluorescenceFilters 2008-09-28 cs.svg"/>
          <p:cNvPicPr>
            <a:picLocks noChangeAspect="1" noChangeArrowheads="1"/>
          </p:cNvPicPr>
          <p:nvPr/>
        </p:nvPicPr>
        <p:blipFill>
          <a:blip r:embed="rId4" cstate="print"/>
          <a:srcRect/>
          <a:stretch>
            <a:fillRect/>
          </a:stretch>
        </p:blipFill>
        <p:spPr bwMode="auto">
          <a:xfrm>
            <a:off x="4876800" y="2971800"/>
            <a:ext cx="3352800" cy="3436620"/>
          </a:xfrm>
          <a:prstGeom prst="rect">
            <a:avLst/>
          </a:prstGeom>
          <a:solidFill>
            <a:schemeClr val="bg1"/>
          </a:solidFill>
        </p:spPr>
      </p:pic>
      <p:pic>
        <p:nvPicPr>
          <p:cNvPr id="21507" name="Picture 3"/>
          <p:cNvPicPr>
            <a:picLocks noChangeAspect="1" noChangeArrowheads="1"/>
          </p:cNvPicPr>
          <p:nvPr/>
        </p:nvPicPr>
        <p:blipFill>
          <a:blip r:embed="rId5" cstate="print"/>
          <a:srcRect l="28935" t="12945" r="16667" b="25926"/>
          <a:stretch>
            <a:fillRect/>
          </a:stretch>
        </p:blipFill>
        <p:spPr bwMode="auto">
          <a:xfrm>
            <a:off x="7543800" y="2971800"/>
            <a:ext cx="1371600" cy="1155970"/>
          </a:xfrm>
          <a:prstGeom prst="rect">
            <a:avLst/>
          </a:prstGeom>
          <a:noFill/>
          <a:ln w="12700">
            <a:solidFill>
              <a:schemeClr val="tx1"/>
            </a:solidFill>
            <a:miter lim="800000"/>
            <a:headEnd/>
            <a:tailEnd/>
          </a:ln>
        </p:spPr>
      </p:pic>
      <p:sp>
        <p:nvSpPr>
          <p:cNvPr id="18" name="TextovéPole 17"/>
          <p:cNvSpPr txBox="1"/>
          <p:nvPr/>
        </p:nvSpPr>
        <p:spPr>
          <a:xfrm>
            <a:off x="8534400" y="3886200"/>
            <a:ext cx="465192" cy="323165"/>
          </a:xfrm>
          <a:prstGeom prst="rect">
            <a:avLst/>
          </a:prstGeom>
          <a:noFill/>
        </p:spPr>
        <p:txBody>
          <a:bodyPr wrap="none" rtlCol="0">
            <a:spAutoFit/>
          </a:bodyPr>
          <a:lstStyle/>
          <a:p>
            <a:r>
              <a:rPr lang="cs-CZ" sz="1500" dirty="0" smtClean="0"/>
              <a:t>filtr</a:t>
            </a:r>
            <a:endParaRPr lang="cs-CZ" sz="1500" dirty="0"/>
          </a:p>
        </p:txBody>
      </p:sp>
      <p:sp>
        <p:nvSpPr>
          <p:cNvPr id="19" name="Zaoblený obdélník 18"/>
          <p:cNvSpPr/>
          <p:nvPr/>
        </p:nvSpPr>
        <p:spPr>
          <a:xfrm>
            <a:off x="5334000" y="3962400"/>
            <a:ext cx="1143000" cy="1066800"/>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bdélník 29"/>
          <p:cNvSpPr/>
          <p:nvPr/>
        </p:nvSpPr>
        <p:spPr>
          <a:xfrm>
            <a:off x="152400" y="6477000"/>
            <a:ext cx="4876800" cy="246221"/>
          </a:xfrm>
          <a:prstGeom prst="rect">
            <a:avLst/>
          </a:prstGeom>
        </p:spPr>
        <p:txBody>
          <a:bodyPr wrap="square">
            <a:spAutoFit/>
          </a:bodyPr>
          <a:lstStyle/>
          <a:p>
            <a:r>
              <a:rPr lang="cs-CZ" sz="1000" i="1" dirty="0" smtClean="0"/>
              <a:t>(zdroj: </a:t>
            </a:r>
            <a:r>
              <a:rPr lang="cs-CZ" sz="1000" dirty="0" smtClean="0"/>
              <a:t>http://kfrserver.natur.cuni.cz/studium/prednasky/mikro/mscope/fluor/fluor.htm)</a:t>
            </a:r>
            <a:endParaRPr lang="cs-CZ" sz="1000" dirty="0"/>
          </a:p>
        </p:txBody>
      </p:sp>
      <p:sp>
        <p:nvSpPr>
          <p:cNvPr id="32" name="TextovéPole 31"/>
          <p:cNvSpPr txBox="1"/>
          <p:nvPr/>
        </p:nvSpPr>
        <p:spPr>
          <a:xfrm>
            <a:off x="381000" y="1371600"/>
            <a:ext cx="1231491" cy="784830"/>
          </a:xfrm>
          <a:prstGeom prst="rect">
            <a:avLst/>
          </a:prstGeom>
          <a:noFill/>
        </p:spPr>
        <p:txBody>
          <a:bodyPr wrap="none" rtlCol="0">
            <a:spAutoFit/>
          </a:bodyPr>
          <a:lstStyle/>
          <a:p>
            <a:r>
              <a:rPr lang="cs-CZ" sz="1500" dirty="0" smtClean="0"/>
              <a:t>napájení </a:t>
            </a:r>
          </a:p>
          <a:p>
            <a:r>
              <a:rPr lang="cs-CZ" sz="1500" dirty="0" smtClean="0"/>
              <a:t>zdroje záření </a:t>
            </a:r>
          </a:p>
          <a:p>
            <a:r>
              <a:rPr lang="cs-CZ" sz="1500" dirty="0" smtClean="0"/>
              <a:t>a mikroskopu</a:t>
            </a:r>
            <a:endParaRPr lang="cs-CZ" sz="1500" dirty="0"/>
          </a:p>
        </p:txBody>
      </p:sp>
      <p:pic>
        <p:nvPicPr>
          <p:cNvPr id="21515" name="Picture 11" descr="http://kfrserver.natur.cuni.cz/studium/prednasky/mikro/mscope/fluor/FITC2.gif"/>
          <p:cNvPicPr>
            <a:picLocks noChangeAspect="1" noChangeArrowheads="1"/>
          </p:cNvPicPr>
          <p:nvPr/>
        </p:nvPicPr>
        <p:blipFill>
          <a:blip r:embed="rId6" cstate="print"/>
          <a:srcRect/>
          <a:stretch>
            <a:fillRect/>
          </a:stretch>
        </p:blipFill>
        <p:spPr bwMode="auto">
          <a:xfrm>
            <a:off x="1676400" y="4191000"/>
            <a:ext cx="2743200" cy="2138083"/>
          </a:xfrm>
          <a:prstGeom prst="rect">
            <a:avLst/>
          </a:prstGeom>
          <a:noFill/>
        </p:spPr>
      </p:pic>
      <p:pic>
        <p:nvPicPr>
          <p:cNvPr id="21513" name="Picture 9" descr="http://kfrserver.natur.cuni.cz/studium/prednasky/mikro/mscope/fluor/fluorescence.gif"/>
          <p:cNvPicPr>
            <a:picLocks noChangeAspect="1" noChangeArrowheads="1"/>
          </p:cNvPicPr>
          <p:nvPr/>
        </p:nvPicPr>
        <p:blipFill>
          <a:blip r:embed="rId7" cstate="print"/>
          <a:srcRect/>
          <a:stretch>
            <a:fillRect/>
          </a:stretch>
        </p:blipFill>
        <p:spPr bwMode="auto">
          <a:xfrm>
            <a:off x="381000" y="3886200"/>
            <a:ext cx="2061679" cy="10668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b="16525"/>
          <a:stretch>
            <a:fillRect/>
          </a:stretch>
        </p:blipFill>
        <p:spPr bwMode="auto">
          <a:xfrm>
            <a:off x="553065" y="609600"/>
            <a:ext cx="4095135" cy="2590800"/>
          </a:xfrm>
          <a:prstGeom prst="rect">
            <a:avLst/>
          </a:prstGeom>
          <a:noFill/>
          <a:ln w="9525">
            <a:noFill/>
            <a:miter lim="800000"/>
            <a:headEnd/>
            <a:tailEnd/>
          </a:ln>
        </p:spPr>
      </p:pic>
      <p:pic>
        <p:nvPicPr>
          <p:cNvPr id="5" name="Picture 5" descr="C:\Users\stolfa54341\Desktop\Prezentace IPVZ\FISH\IMG_20201030_103132.jpg"/>
          <p:cNvPicPr>
            <a:picLocks noChangeAspect="1" noChangeArrowheads="1"/>
          </p:cNvPicPr>
          <p:nvPr/>
        </p:nvPicPr>
        <p:blipFill>
          <a:blip r:embed="rId3" cstate="print"/>
          <a:srcRect r="7253"/>
          <a:stretch>
            <a:fillRect/>
          </a:stretch>
        </p:blipFill>
        <p:spPr bwMode="auto">
          <a:xfrm>
            <a:off x="4953000" y="609600"/>
            <a:ext cx="3429000" cy="2835519"/>
          </a:xfrm>
          <a:prstGeom prst="rect">
            <a:avLst/>
          </a:prstGeom>
          <a:noFill/>
        </p:spPr>
      </p:pic>
      <p:pic>
        <p:nvPicPr>
          <p:cNvPr id="22530" name="Picture 2"/>
          <p:cNvPicPr>
            <a:picLocks noChangeAspect="1" noChangeArrowheads="1"/>
          </p:cNvPicPr>
          <p:nvPr/>
        </p:nvPicPr>
        <p:blipFill>
          <a:blip r:embed="rId4" cstate="print"/>
          <a:srcRect l="25463" t="21605" r="18981" b="25926"/>
          <a:stretch>
            <a:fillRect/>
          </a:stretch>
        </p:blipFill>
        <p:spPr bwMode="auto">
          <a:xfrm>
            <a:off x="502024" y="3505200"/>
            <a:ext cx="3765176" cy="2667000"/>
          </a:xfrm>
          <a:prstGeom prst="rect">
            <a:avLst/>
          </a:prstGeom>
          <a:noFill/>
          <a:ln w="9525">
            <a:noFill/>
            <a:miter lim="800000"/>
            <a:headEnd/>
            <a:tailEnd/>
          </a:ln>
        </p:spPr>
      </p:pic>
      <p:pic>
        <p:nvPicPr>
          <p:cNvPr id="22531" name="Picture 3"/>
          <p:cNvPicPr>
            <a:picLocks noChangeAspect="1" noChangeArrowheads="1"/>
          </p:cNvPicPr>
          <p:nvPr/>
        </p:nvPicPr>
        <p:blipFill>
          <a:blip r:embed="rId5" cstate="print"/>
          <a:srcRect t="16260"/>
          <a:stretch>
            <a:fillRect/>
          </a:stretch>
        </p:blipFill>
        <p:spPr bwMode="auto">
          <a:xfrm>
            <a:off x="4572000" y="3733800"/>
            <a:ext cx="4267200" cy="2680010"/>
          </a:xfrm>
          <a:prstGeom prst="rect">
            <a:avLst/>
          </a:prstGeom>
          <a:noFill/>
          <a:ln w="9525">
            <a:noFill/>
            <a:miter lim="800000"/>
            <a:headEnd/>
            <a:tailEnd/>
          </a:ln>
        </p:spPr>
      </p:pic>
      <p:sp>
        <p:nvSpPr>
          <p:cNvPr id="8" name="Obdélník 7"/>
          <p:cNvSpPr/>
          <p:nvPr/>
        </p:nvSpPr>
        <p:spPr>
          <a:xfrm>
            <a:off x="152400" y="152400"/>
            <a:ext cx="6228308" cy="369332"/>
          </a:xfrm>
          <a:prstGeom prst="rect">
            <a:avLst/>
          </a:prstGeom>
        </p:spPr>
        <p:txBody>
          <a:bodyPr wrap="none">
            <a:spAutoFit/>
          </a:bodyPr>
          <a:lstStyle/>
          <a:p>
            <a:r>
              <a:rPr lang="cs-CZ" b="1" dirty="0" smtClean="0"/>
              <a:t>Analýza – software (Isis - </a:t>
            </a:r>
            <a:r>
              <a:rPr lang="cs-CZ" b="1" dirty="0" err="1" smtClean="0"/>
              <a:t>MetaSystems</a:t>
            </a:r>
            <a:r>
              <a:rPr lang="cs-CZ" b="1" dirty="0" smtClean="0"/>
              <a:t>, </a:t>
            </a:r>
            <a:r>
              <a:rPr lang="cs-CZ" b="1" dirty="0" err="1" smtClean="0"/>
              <a:t>Lucia</a:t>
            </a:r>
            <a:r>
              <a:rPr lang="cs-CZ" b="1" dirty="0" smtClean="0"/>
              <a:t> </a:t>
            </a:r>
            <a:r>
              <a:rPr lang="cs-CZ" b="1" dirty="0" err="1" smtClean="0"/>
              <a:t>Cytogenetics</a:t>
            </a:r>
            <a:r>
              <a:rPr lang="cs-CZ" b="1" dirty="0" smtClean="0"/>
              <a:t> ad.)</a:t>
            </a:r>
            <a:endParaRPr lang="cs-CZ" b="1" dirty="0"/>
          </a:p>
        </p:txBody>
      </p:sp>
      <p:pic>
        <p:nvPicPr>
          <p:cNvPr id="32769" name="Picture 1"/>
          <p:cNvPicPr>
            <a:picLocks noChangeAspect="1" noChangeArrowheads="1"/>
          </p:cNvPicPr>
          <p:nvPr/>
        </p:nvPicPr>
        <p:blipFill>
          <a:blip r:embed="rId6" cstate="print"/>
          <a:srcRect/>
          <a:stretch>
            <a:fillRect/>
          </a:stretch>
        </p:blipFill>
        <p:spPr bwMode="auto">
          <a:xfrm>
            <a:off x="3581400" y="1828800"/>
            <a:ext cx="2173288" cy="212999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533400" y="228600"/>
            <a:ext cx="8305800" cy="861774"/>
          </a:xfrm>
          <a:prstGeom prst="rect">
            <a:avLst/>
          </a:prstGeom>
          <a:noFill/>
        </p:spPr>
        <p:txBody>
          <a:bodyPr wrap="square" rtlCol="0">
            <a:spAutoFit/>
          </a:bodyPr>
          <a:lstStyle/>
          <a:p>
            <a:pPr algn="ctr"/>
            <a:r>
              <a:rPr lang="cs-CZ" sz="2500" b="1" dirty="0" smtClean="0">
                <a:solidFill>
                  <a:srgbClr val="00B050"/>
                </a:solidFill>
              </a:rPr>
              <a:t>Komparativní </a:t>
            </a:r>
            <a:r>
              <a:rPr lang="cs-CZ" sz="2500" b="1" dirty="0" err="1" smtClean="0">
                <a:solidFill>
                  <a:srgbClr val="00B050"/>
                </a:solidFill>
              </a:rPr>
              <a:t>celogenomová</a:t>
            </a:r>
            <a:r>
              <a:rPr lang="cs-CZ" sz="2500" b="1" dirty="0" smtClean="0">
                <a:solidFill>
                  <a:srgbClr val="00B050"/>
                </a:solidFill>
              </a:rPr>
              <a:t> hybridizace na čipu – </a:t>
            </a:r>
            <a:r>
              <a:rPr lang="cs-CZ" sz="2500" b="1" i="1" dirty="0" err="1" smtClean="0">
                <a:solidFill>
                  <a:srgbClr val="00B050"/>
                </a:solidFill>
              </a:rPr>
              <a:t>array</a:t>
            </a:r>
            <a:r>
              <a:rPr lang="cs-CZ" sz="2500" b="1" i="1" dirty="0" smtClean="0">
                <a:solidFill>
                  <a:srgbClr val="00B050"/>
                </a:solidFill>
              </a:rPr>
              <a:t> CGH</a:t>
            </a:r>
          </a:p>
          <a:p>
            <a:pPr algn="ctr"/>
            <a:r>
              <a:rPr lang="cs-CZ" sz="2500" i="1" dirty="0" smtClean="0">
                <a:solidFill>
                  <a:srgbClr val="00B050"/>
                </a:solidFill>
              </a:rPr>
              <a:t>(„</a:t>
            </a:r>
            <a:r>
              <a:rPr lang="cs-CZ" sz="2500" i="1" u="sng" dirty="0" err="1" smtClean="0">
                <a:solidFill>
                  <a:srgbClr val="00B050"/>
                </a:solidFill>
              </a:rPr>
              <a:t>array</a:t>
            </a:r>
            <a:r>
              <a:rPr lang="cs-CZ" sz="2500" i="1" dirty="0" smtClean="0">
                <a:solidFill>
                  <a:srgbClr val="00B050"/>
                </a:solidFill>
              </a:rPr>
              <a:t> </a:t>
            </a:r>
            <a:r>
              <a:rPr lang="cs-CZ" sz="2500" i="1" u="sng" dirty="0" err="1" smtClean="0">
                <a:solidFill>
                  <a:srgbClr val="00B050"/>
                </a:solidFill>
              </a:rPr>
              <a:t>C</a:t>
            </a:r>
            <a:r>
              <a:rPr lang="cs-CZ" sz="2500" i="1" dirty="0" err="1" smtClean="0">
                <a:solidFill>
                  <a:srgbClr val="00B050"/>
                </a:solidFill>
              </a:rPr>
              <a:t>omparative</a:t>
            </a:r>
            <a:r>
              <a:rPr lang="cs-CZ" sz="2500" i="1" dirty="0" smtClean="0">
                <a:solidFill>
                  <a:srgbClr val="00B050"/>
                </a:solidFill>
              </a:rPr>
              <a:t> </a:t>
            </a:r>
            <a:r>
              <a:rPr lang="cs-CZ" sz="2500" i="1" u="sng" dirty="0" err="1" smtClean="0">
                <a:solidFill>
                  <a:srgbClr val="00B050"/>
                </a:solidFill>
              </a:rPr>
              <a:t>G</a:t>
            </a:r>
            <a:r>
              <a:rPr lang="cs-CZ" sz="2500" i="1" dirty="0" err="1" smtClean="0">
                <a:solidFill>
                  <a:srgbClr val="00B050"/>
                </a:solidFill>
              </a:rPr>
              <a:t>enomic</a:t>
            </a:r>
            <a:r>
              <a:rPr lang="cs-CZ" sz="2500" i="1" dirty="0" smtClean="0">
                <a:solidFill>
                  <a:srgbClr val="00B050"/>
                </a:solidFill>
              </a:rPr>
              <a:t> </a:t>
            </a:r>
            <a:r>
              <a:rPr lang="cs-CZ" sz="2500" i="1" u="sng" dirty="0" err="1" smtClean="0">
                <a:solidFill>
                  <a:srgbClr val="00B050"/>
                </a:solidFill>
              </a:rPr>
              <a:t>H</a:t>
            </a:r>
            <a:r>
              <a:rPr lang="cs-CZ" sz="2500" i="1" dirty="0" err="1" smtClean="0">
                <a:solidFill>
                  <a:srgbClr val="00B050"/>
                </a:solidFill>
              </a:rPr>
              <a:t>ybridization</a:t>
            </a:r>
            <a:r>
              <a:rPr lang="cs-CZ" sz="2500" i="1" dirty="0" smtClean="0">
                <a:solidFill>
                  <a:srgbClr val="00B050"/>
                </a:solidFill>
              </a:rPr>
              <a:t>“)</a:t>
            </a:r>
          </a:p>
        </p:txBody>
      </p:sp>
      <p:sp>
        <p:nvSpPr>
          <p:cNvPr id="6" name="TextovéPole 5"/>
          <p:cNvSpPr txBox="1"/>
          <p:nvPr/>
        </p:nvSpPr>
        <p:spPr>
          <a:xfrm>
            <a:off x="228600" y="1219200"/>
            <a:ext cx="8534400" cy="1754326"/>
          </a:xfrm>
          <a:prstGeom prst="rect">
            <a:avLst/>
          </a:prstGeom>
          <a:noFill/>
        </p:spPr>
        <p:txBody>
          <a:bodyPr wrap="square" rtlCol="0">
            <a:spAutoFit/>
          </a:bodyPr>
          <a:lstStyle/>
          <a:p>
            <a:r>
              <a:rPr lang="cs-CZ" b="1" i="1" u="sng" dirty="0" smtClean="0"/>
              <a:t>Princip metody</a:t>
            </a:r>
            <a:r>
              <a:rPr lang="cs-CZ" b="1" i="1" dirty="0" smtClean="0"/>
              <a:t>:</a:t>
            </a:r>
            <a:r>
              <a:rPr lang="cs-CZ" dirty="0" smtClean="0"/>
              <a:t> </a:t>
            </a:r>
          </a:p>
          <a:p>
            <a:pPr>
              <a:buFontTx/>
              <a:buChar char="-"/>
            </a:pPr>
            <a:r>
              <a:rPr lang="cs-CZ" dirty="0" smtClean="0"/>
              <a:t> odlišnými fluorochromy značené vyšetřovaná a referenční DNA kompetitivně kohybridizují se sondami na mikročipu </a:t>
            </a:r>
          </a:p>
          <a:p>
            <a:pPr>
              <a:buFontTx/>
              <a:buChar char="-"/>
            </a:pPr>
            <a:r>
              <a:rPr lang="cs-CZ" dirty="0" smtClean="0"/>
              <a:t> vyšetření celého genomu a odhalení submikroskopických zisků či ztrát genetického materiálu, tzv. variant v počtu kopií genomových segmentů (CNV; „</a:t>
            </a:r>
            <a:r>
              <a:rPr lang="cs-CZ" u="sng" dirty="0" smtClean="0"/>
              <a:t>c</a:t>
            </a:r>
            <a:r>
              <a:rPr lang="cs-CZ" dirty="0" smtClean="0"/>
              <a:t>opy </a:t>
            </a:r>
            <a:r>
              <a:rPr lang="cs-CZ" u="sng" dirty="0" err="1" smtClean="0"/>
              <a:t>n</a:t>
            </a:r>
            <a:r>
              <a:rPr lang="cs-CZ" dirty="0" err="1" smtClean="0"/>
              <a:t>umber</a:t>
            </a:r>
            <a:r>
              <a:rPr lang="cs-CZ" dirty="0" smtClean="0"/>
              <a:t> </a:t>
            </a:r>
            <a:r>
              <a:rPr lang="cs-CZ" u="sng" dirty="0" err="1" smtClean="0"/>
              <a:t>v</a:t>
            </a:r>
            <a:r>
              <a:rPr lang="cs-CZ" dirty="0" err="1" smtClean="0"/>
              <a:t>ariations</a:t>
            </a:r>
            <a:r>
              <a:rPr lang="cs-CZ" dirty="0" smtClean="0"/>
              <a:t>“)</a:t>
            </a:r>
            <a:endParaRPr lang="cs-CZ" dirty="0"/>
          </a:p>
        </p:txBody>
      </p:sp>
      <p:pic>
        <p:nvPicPr>
          <p:cNvPr id="1030" name="Picture 6" descr="https://www.nature.com/scitable/content/41020/arrayCGH_Theisen_large_2.jpg"/>
          <p:cNvPicPr>
            <a:picLocks noChangeAspect="1" noChangeArrowheads="1"/>
          </p:cNvPicPr>
          <p:nvPr/>
        </p:nvPicPr>
        <p:blipFill>
          <a:blip r:embed="rId3" cstate="print"/>
          <a:srcRect/>
          <a:stretch>
            <a:fillRect/>
          </a:stretch>
        </p:blipFill>
        <p:spPr bwMode="auto">
          <a:xfrm>
            <a:off x="3200400" y="2819400"/>
            <a:ext cx="5456492" cy="3733800"/>
          </a:xfrm>
          <a:prstGeom prst="rect">
            <a:avLst/>
          </a:prstGeom>
          <a:noFill/>
        </p:spPr>
      </p:pic>
      <p:sp>
        <p:nvSpPr>
          <p:cNvPr id="11" name="Obdélník 10"/>
          <p:cNvSpPr/>
          <p:nvPr/>
        </p:nvSpPr>
        <p:spPr>
          <a:xfrm>
            <a:off x="2895600" y="6553200"/>
            <a:ext cx="6172200" cy="246221"/>
          </a:xfrm>
          <a:prstGeom prst="rect">
            <a:avLst/>
          </a:prstGeom>
        </p:spPr>
        <p:txBody>
          <a:bodyPr wrap="square">
            <a:spAutoFit/>
          </a:bodyPr>
          <a:lstStyle/>
          <a:p>
            <a:r>
              <a:rPr lang="cs-CZ" sz="1000" i="1" dirty="0" smtClean="0"/>
              <a:t>(zdroj: </a:t>
            </a:r>
            <a:r>
              <a:rPr lang="cs-CZ" sz="1000" dirty="0" smtClean="0"/>
              <a:t>https://www.nature.com/scitable/content/diagram-of-the-microarray-based-comparative-genomic-41020/)</a:t>
            </a:r>
            <a:endParaRPr lang="cs-CZ" sz="1000" dirty="0"/>
          </a:p>
        </p:txBody>
      </p:sp>
      <p:pic>
        <p:nvPicPr>
          <p:cNvPr id="1031" name="Picture 26"/>
          <p:cNvPicPr>
            <a:picLocks noChangeAspect="1" noChangeArrowheads="1"/>
          </p:cNvPicPr>
          <p:nvPr/>
        </p:nvPicPr>
        <p:blipFill>
          <a:blip r:embed="rId4" cstate="print"/>
          <a:srcRect r="57741"/>
          <a:stretch>
            <a:fillRect/>
          </a:stretch>
        </p:blipFill>
        <p:spPr bwMode="auto">
          <a:xfrm>
            <a:off x="381000" y="2895600"/>
            <a:ext cx="2209800" cy="3314700"/>
          </a:xfrm>
          <a:prstGeom prst="rect">
            <a:avLst/>
          </a:prstGeom>
          <a:noFill/>
          <a:ln w="6350">
            <a:solidFill>
              <a:srgbClr val="FFFFFF"/>
            </a:solidFill>
            <a:miter lim="800000"/>
            <a:headEnd/>
            <a:tailEnd/>
          </a:ln>
        </p:spPr>
      </p:pic>
      <p:sp>
        <p:nvSpPr>
          <p:cNvPr id="7" name="Obdélník 6"/>
          <p:cNvSpPr/>
          <p:nvPr/>
        </p:nvSpPr>
        <p:spPr>
          <a:xfrm>
            <a:off x="152400" y="6096000"/>
            <a:ext cx="2743200" cy="646331"/>
          </a:xfrm>
          <a:prstGeom prst="rect">
            <a:avLst/>
          </a:prstGeom>
        </p:spPr>
        <p:txBody>
          <a:bodyPr wrap="square">
            <a:spAutoFit/>
          </a:bodyPr>
          <a:lstStyle/>
          <a:p>
            <a:r>
              <a:rPr lang="cs-CZ" i="1" dirty="0" smtClean="0">
                <a:solidFill>
                  <a:srgbClr val="0000FF"/>
                </a:solidFill>
              </a:rPr>
              <a:t>https://www.youtube.com/watch?v=s7WWd7zsCdU</a:t>
            </a:r>
            <a:endParaRPr lang="cs-CZ" i="1" dirty="0">
              <a:solidFill>
                <a:srgbClr val="0000F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2729</TotalTime>
  <Words>1588</Words>
  <Application>Microsoft Office PowerPoint</Application>
  <PresentationFormat>Předvádění na obrazovce (4:3)</PresentationFormat>
  <Paragraphs>307</Paragraphs>
  <Slides>32</Slides>
  <Notes>6</Notes>
  <HiddenSlides>0</HiddenSlides>
  <MMClips>3</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32</vt:i4>
      </vt:variant>
    </vt:vector>
  </HeadingPairs>
  <TitlesOfParts>
    <vt:vector size="37" baseType="lpstr">
      <vt:lpstr>Arial</vt:lpstr>
      <vt:lpstr>Calibri</vt:lpstr>
      <vt:lpstr>Symbol</vt:lpstr>
      <vt:lpstr>Wingdings</vt:lpstr>
      <vt:lpstr>Motiv sady Office</vt:lpstr>
      <vt:lpstr>Molekulární cytogenetika  (FISH, array CGH, SNP array)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Indikace k vyšetření metodou array CGH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stolfa54341</dc:creator>
  <cp:lastModifiedBy>Dynková Filková Hana</cp:lastModifiedBy>
  <cp:revision>368</cp:revision>
  <dcterms:created xsi:type="dcterms:W3CDTF">2020-11-02T11:17:45Z</dcterms:created>
  <dcterms:modified xsi:type="dcterms:W3CDTF">2024-10-31T10:12:47Z</dcterms:modified>
</cp:coreProperties>
</file>