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sldIdLst>
    <p:sldId id="256" r:id="rId4"/>
    <p:sldId id="287" r:id="rId5"/>
    <p:sldId id="257" r:id="rId6"/>
    <p:sldId id="324" r:id="rId7"/>
    <p:sldId id="325" r:id="rId8"/>
    <p:sldId id="326" r:id="rId9"/>
    <p:sldId id="356" r:id="rId10"/>
    <p:sldId id="290" r:id="rId11"/>
    <p:sldId id="291" r:id="rId12"/>
    <p:sldId id="292" r:id="rId13"/>
    <p:sldId id="293" r:id="rId14"/>
    <p:sldId id="294" r:id="rId15"/>
    <p:sldId id="323" r:id="rId16"/>
    <p:sldId id="276" r:id="rId17"/>
    <p:sldId id="303" r:id="rId18"/>
    <p:sldId id="301" r:id="rId19"/>
    <p:sldId id="295" r:id="rId20"/>
    <p:sldId id="296" r:id="rId21"/>
    <p:sldId id="280" r:id="rId22"/>
    <p:sldId id="299" r:id="rId23"/>
    <p:sldId id="300" r:id="rId24"/>
    <p:sldId id="304" r:id="rId25"/>
    <p:sldId id="306" r:id="rId26"/>
    <p:sldId id="307" r:id="rId27"/>
    <p:sldId id="305" r:id="rId28"/>
    <p:sldId id="297" r:id="rId29"/>
    <p:sldId id="302" r:id="rId30"/>
    <p:sldId id="308" r:id="rId31"/>
    <p:sldId id="309" r:id="rId32"/>
    <p:sldId id="310" r:id="rId33"/>
    <p:sldId id="298" r:id="rId34"/>
    <p:sldId id="285" r:id="rId35"/>
    <p:sldId id="357" r:id="rId36"/>
    <p:sldId id="282" r:id="rId37"/>
    <p:sldId id="284" r:id="rId38"/>
    <p:sldId id="281" r:id="rId39"/>
    <p:sldId id="311" r:id="rId40"/>
    <p:sldId id="265" r:id="rId41"/>
    <p:sldId id="272" r:id="rId42"/>
    <p:sldId id="312" r:id="rId43"/>
    <p:sldId id="337" r:id="rId44"/>
    <p:sldId id="338" r:id="rId45"/>
    <p:sldId id="355" r:id="rId46"/>
    <p:sldId id="313" r:id="rId47"/>
    <p:sldId id="354" r:id="rId48"/>
    <p:sldId id="318" r:id="rId49"/>
    <p:sldId id="320" r:id="rId50"/>
    <p:sldId id="319" r:id="rId51"/>
    <p:sldId id="322" r:id="rId52"/>
    <p:sldId id="321" r:id="rId53"/>
    <p:sldId id="259" r:id="rId54"/>
    <p:sldId id="260" r:id="rId55"/>
    <p:sldId id="261" r:id="rId56"/>
    <p:sldId id="314" r:id="rId57"/>
    <p:sldId id="262" r:id="rId58"/>
    <p:sldId id="317" r:id="rId59"/>
    <p:sldId id="263" r:id="rId60"/>
    <p:sldId id="315" r:id="rId61"/>
    <p:sldId id="264" r:id="rId62"/>
    <p:sldId id="273" r:id="rId63"/>
    <p:sldId id="275" r:id="rId64"/>
    <p:sldId id="289" r:id="rId65"/>
    <p:sldId id="266" r:id="rId66"/>
    <p:sldId id="267" r:id="rId67"/>
    <p:sldId id="268" r:id="rId68"/>
    <p:sldId id="269" r:id="rId69"/>
    <p:sldId id="270" r:id="rId70"/>
    <p:sldId id="316" r:id="rId71"/>
    <p:sldId id="278" r:id="rId72"/>
    <p:sldId id="286" r:id="rId73"/>
    <p:sldId id="277" r:id="rId74"/>
    <p:sldId id="288" r:id="rId7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>
      <p:cViewPr varScale="1">
        <p:scale>
          <a:sx n="86" d="100"/>
          <a:sy n="86" d="100"/>
        </p:scale>
        <p:origin x="14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D47B81-C2FB-4453-81F8-8D1C5524D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3BCD29-D653-48DC-A139-727B7FE2D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053071-28B2-40ED-8D43-ADF72BBFE8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B8A38-8E86-4296-92A7-C24B89205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876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AE67E3-8025-4BFD-B35F-5DBD7C5AD1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76DF85-F138-43DC-8CEC-91FC20AE0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53A3D-FEF5-4FAB-BFBE-6F08D2266C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951D9-3673-4C04-A51B-82B7FCDE85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945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9CA0CB-341F-4312-B846-E5DF3EAC2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F14D8-8EB8-4C8A-9C2B-4875A50047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A036FF-E458-46C3-A9B6-753A3C178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23B8-20BD-4ADF-A532-764A44A7A9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7173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478480-ED6A-42E7-9F1E-DA56DE3FE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827861-1433-4F2D-AF36-AC4F7B68F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2AD0E1-7671-4D11-B2DE-1383C152E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09623-D3E9-42C0-9D1A-B1C086AA1D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713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098E58-5B56-4B28-AFFB-78C0620E3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02DB72-1241-4158-B92F-55F4AC52F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6D4F7-8578-4E04-9A46-6652A3680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C7AC-3F80-4A9B-B993-25D1CE0517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1955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2BBDD6-F641-4EAC-AAC6-B3D3826338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18013A-7734-4C31-8FC9-033D38D15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DCC131-B03D-4080-8536-6CE1DE0D0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86E85-834D-492B-B36F-3EFB02A7C9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5294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FF691D-8815-46C0-8E0F-5758E9538D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A9E9E7-3626-4089-A717-C9059D2DB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91483-AA09-48DD-8E1A-A856FCC84B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03AF7-E877-4E0A-B4BA-D787889A94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083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7309D-847B-4315-ACE6-457B45F04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D205A7-4391-43B6-9A87-55571DA2B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E784F4-D4DD-490F-BB85-3B3CBA8558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4C53B-E0E5-4149-ADF4-782C0AD341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2754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336639-3B99-46F1-8945-92F88B104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749762-F454-480B-840F-BC7304F96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AE72FF-84AC-41C8-BE75-7642085B22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E66D3-BE04-4C5F-826A-2C0DD9B1F4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077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510888-7292-4595-B03F-5E229B666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2B9700-7F21-4380-8019-C48AB0F36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9A43BA-AD7D-4E5A-AFAC-7659912AD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157D-8E50-49E6-B4F9-7425953314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1403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18B150-468F-4945-B5A0-32583A1E1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9ECED6-1862-4C92-9869-9DF13230D4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36EDC5-EF95-4978-BCF5-4D8D53038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3E6ED-3BA4-4521-AF71-6D1F45C759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17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8C7A04-7C47-47CC-AD5E-030AE7D9D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222204-7AB5-4724-BA38-1829565D70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5D216A-8411-4A39-8B19-E86CEEE6C3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253EB-5792-4211-B60A-3B616A2A61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8965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DA156-A061-4C7E-90A1-D9F3915E6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0B9DF-DEB7-474A-A2EA-2CE2C84EA8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C76208-029B-4042-BE6B-8EC98DABFF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9DD4F-4616-46F3-8451-532DD78F1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0681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9B2D7E-DE48-4EBE-85F8-B3AA3CE1B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2A7FE-6D66-472B-AAD2-0D0B5DC29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10E42B-C426-4158-9B19-6312A95F1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A81E7-4F99-4EC5-99F7-717E61EAFF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670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948545-634B-4D4D-BCD4-B7E9539B0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E654A-D870-4238-84BB-DEA2A486A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667762-7788-4B7B-B5DD-F8020CC9B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6B635-EE08-42DD-BA46-B43C609E19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3621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11C0D-5451-4878-9BCC-AF3F468A6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A36D7B-4B7C-4030-89D7-D39C5BBC1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A98FF9-4E77-4AB8-A01E-75AA1E1B95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74F82-2C1D-42AE-909F-4EBD4C4AFC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3565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E7BD96-E05D-4800-9754-C6A4A6CE39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C26D42-94AE-450F-9031-424CE930D5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48CCB1-1EB5-402C-9D68-EFE8C4F5A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B8D9-D298-4713-A7B5-FE3B06B912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053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6D4DC-2A0C-43B6-8708-02552B10D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7FC855-3609-4D09-BF78-9E91868E3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6413AA-961F-4C36-9AB2-EC368BFF3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D7EA16-F657-49FB-BF45-79075744C5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4F6345-C5E7-4E82-ACC6-7F85C5AA5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EB28F-248B-4C14-8D60-2D22D528AD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8299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3A793-4C15-40B2-93DE-1A28A79E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35A2B2-5D53-4208-B2C9-0E3A21B51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01C814-269F-48DC-8E47-2902E8EC0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B30A7E-E6BF-40B1-84D9-8D2B9C8CE0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63075-839F-490C-8CEB-37D34747B3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B49C7-B2B5-44D1-8B96-140712A50B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7634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27C07-46F1-4A08-949F-5A956788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68A747-BFB0-4140-84FE-780FEFFC2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0E7DC7-F6E9-427E-9338-14A4437D84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E29468-01AA-4A25-9FF9-C9E48A3AA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970FB3-5340-4372-B3E9-26FE26754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556CC-18DE-480E-83BD-158E1BD4FF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4855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CC344-A7F5-4FB0-B3E3-AF0941B2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242DCC-74DC-4C5B-8976-A37F41D8A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07638BD-D5BF-485B-867B-E3F5DCDF6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87FD7-7502-4FD1-9367-BD4B93D08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34C7C-86A7-486B-8A7C-97C044993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E853C-E536-48AD-874C-963A24CF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C916C-8235-4A65-910E-261FD2C059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9608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B54A7-5E2E-407F-930A-CC40172E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636C60B-88C6-4C86-86E5-B99DACB79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14EC1D-F1A8-4925-B6E7-89756D45E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780CAF4-2C3A-44A5-85B6-4D99A323F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4AF75F9-E408-4A67-B797-B45568B89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C78083-BB27-4F63-A4B4-1A4658D67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D85EFA-2D73-44A4-82EE-4577AFF88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F37073-F4D7-4953-8353-7357778B1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29FC9-DAFA-47A9-A795-C7812B1EB7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25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4E6B9F-06FB-443F-B2E7-E041612C4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4CE44C-F5B2-4EF7-8BE2-5CC1402F3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0E17DC-F52F-448C-B846-3FC13BA38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93F6A-1CEA-4C08-8A99-9986F956D3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2940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47D33-BFDD-43FF-81DC-C405B2F4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AC0B28-0A33-4D1D-982D-6D73165E2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959C24-86D3-4E74-8A43-28A8494C52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B8ADD5-AA06-48AF-B919-FD52A3C17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317AE-7950-4148-BD00-F6D9D01113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1978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5A1178-81FE-4504-A2DA-EE8383AC4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3884D2-39C2-4D3E-BB11-FF8A76400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F3EAC5-1D2D-4CAD-88A6-C8715929B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BEADC-C58A-42F6-BA69-2006B65B2F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8733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11CAC-971F-42C7-AC66-2BDAB924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EFF401-84BF-42E5-BCBE-0D6B072F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1AB1BB6-A8B6-4A43-B0EA-EB3EC0A3A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9D99F-25A4-47D7-91F1-1B089CBD4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F08346-F02E-4CD3-86DA-03ACE1D78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75042-A21A-44A7-81AD-7A5339CBF4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046F-4C1F-4A46-976B-53BFB3619F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3645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28977-6470-4B68-9AB5-13942DE2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8771316-0D89-4FE4-8A2F-182E0981A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BE384D1-CD42-4AF6-8AC8-7740F4188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6559A8-AD69-4CE5-AC65-7FBE16D52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2E9B7-16C0-4F72-8533-5477792C9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E36DB-A1F7-492B-A814-9401E3335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31225-32F9-47A8-A85B-1B66F9EF06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839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C3AD3-AEE2-4BC5-9954-4F8B8C34F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E708B9-2D12-4D0D-8E67-EB44DAC47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55E2AE-ABD4-4020-B827-B8FD3A2CE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F278E-6A1C-4C13-88C7-AF755346D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3EE356-5AD6-47BC-82FF-1773927304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11513-7477-4E27-9692-2ED459CFA8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6043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8272220-F9CA-4F4C-BE26-D31107BF99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F14DC7-49D3-47E9-B132-A818DEE24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EFBC7A-4E4F-4198-9757-B7005F892E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61EABA-BA3C-49B1-B520-49A97EDCDC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264BDC-03FC-49D6-ADFC-F0FA64B68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28699-9B66-4730-8589-ECD82071C3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1508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9813C-B48A-43DA-A4D3-A0EB9BA2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CB41C2B1-34CA-4869-93E1-EDE931AACB36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6DEC3B-FDDA-415C-BA9C-15DD3BF1C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AC92B9-D28D-4F84-85F8-827B0D4EDB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771413-0CAB-4057-AC28-2EE0E3DB4B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9F169-690A-46CF-86AF-DA4865DDD5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8916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99DA46-5E20-45C6-8BCD-4FA0A1E24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06116AA-79E9-4A6E-94FA-15F9B519205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>
            <a:extLst>
              <a:ext uri="{FF2B5EF4-FFF2-40B4-BE49-F238E27FC236}">
                <a16:creationId xmlns:a16="http://schemas.microsoft.com/office/drawing/2014/main" id="{722977BE-1D6D-4211-BBCD-43375D2AAD0D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EF1E7-B451-40F6-8EBE-F51D647A6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A36A4-B27B-4092-8558-844653419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DEA9B-690B-439A-9C2A-ED34F37C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1A69D-F0F7-470E-84AC-E6BDE7B126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142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F0E65-8951-4AE3-84DD-30BB606FF6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BB6995-1861-40B4-8EDA-32F5AF3A00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41393B-B630-4728-A9D9-2438C156F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D1C2C-8D44-41D9-B6E8-13AA93CFA1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392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9845C0-3722-406B-ACFE-D5C7569657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A001E8-CA9C-4BF3-A4FC-69439510C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0BFEE9-D7ED-4E64-A9A6-7085BE0ED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B3AE5-7828-4828-AB57-9F57A5CA38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344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FFAD67-FE9A-4245-97D7-1624FB111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B64FF4-E103-4123-8801-841FFE239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730D83-F79E-4F8E-A8CA-66FD36B42A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427D-8EB4-4114-9B4B-5A3108D8B2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50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E3AFA7-3A13-4BDA-AE9D-DDD74F46ED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2407C6-CBE9-452A-9426-C91F1E3AE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3210A-3FF0-457D-A688-ABAAE9698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B7DB6-BBD0-445A-A148-166A026828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94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365C86-A0E2-4D14-AE92-7E3F157FA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9160E-1C5D-4D30-9DA8-0F1C37A06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437C0-ACDB-48A7-A8AA-CDDA129B9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0299-245A-483F-9035-1FA9C9578B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760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221F8-3936-465C-8D45-5F05B084C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13E0B-1AF0-4B3C-B76C-4E16AC0BB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5A35B-8754-4829-BF3A-0548F046D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B34DF-AC79-49B1-8D49-FFC3862AA1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20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CA49D8A-E0CE-4AA9-83DE-F35954D2D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749AA3-66ED-45FC-8B27-904DD4807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E5A506-D74D-4CD8-B260-863A427D28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10F966-44A7-492A-BDD9-69684A817C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B9F33F3-89E8-4BE2-A019-9FD6E36A0F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1531B00-9A30-4658-B02E-FB20732F53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A69E7B5-0565-41F6-83DC-9B94948BD3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7A2B8EB-5C65-4710-B7AD-B98FD7ECD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F77C6B0-DC00-4406-91F9-BAFB403BBD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6A5BE9-2695-417F-BA37-00B2431A05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EC3A3A-4980-4D84-8864-00EDCF9FE7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BC2E91B-E3EF-415F-BD15-B8E905DE33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8E17951-51D3-4DA3-9526-5EEBE0E23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E8EBB27-8120-495E-881D-F45EDD3AA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9D7BBC-8B38-4AB1-B944-BFA75B24A0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67E43A-29C6-453B-9BB8-F9E7FEBC9D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AAD52E6-0F4E-4632-B308-9C2C7E0BD6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DD64E04-5C36-4B1F-8022-C73CC4A28D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ocha.org/sites/unocha/files/DWMG.pdf" TargetMode="External"/><Relationship Id="rId2" Type="http://schemas.openxmlformats.org/officeDocument/2006/relationships/hyperlink" Target="https://cdn.who.int/media/docs/default-source/wash-documents/who-tn-07-solid-waste-management-in-emergencies.pdf?sfvrsn=17d5009e_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cef.org/media/61556/file" TargetMode="External"/><Relationship Id="rId4" Type="http://schemas.openxmlformats.org/officeDocument/2006/relationships/hyperlink" Target="file:///C:\Users\923\Downloads\WASH%20in%20Health%20Care%20Facilities%20in%20Emergencies%20(WHO,%202012)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/nutrition/index_emergencies.html" TargetMode="External"/><Relationship Id="rId2" Type="http://schemas.openxmlformats.org/officeDocument/2006/relationships/hyperlink" Target="https://www.youtube.com/watch?v=xIUmsbuovl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B84A9E-073D-442C-9DA8-10B3C63F1D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1484313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/>
              <a:t>Ochrana zdraví a výživa v ohrožujících situacích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A00D622-B037-45F1-9B83-4BE742F4D5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0013" y="4365104"/>
            <a:ext cx="6400800" cy="17526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70C0"/>
                </a:solidFill>
              </a:rPr>
              <a:t>Zuzana Derflerová Brázdová</a:t>
            </a:r>
          </a:p>
          <a:p>
            <a:pPr eaLnBrk="1" hangingPunct="1"/>
            <a:r>
              <a:rPr lang="cs-CZ" altLang="cs-CZ" sz="2800" dirty="0">
                <a:solidFill>
                  <a:srgbClr val="0070C0"/>
                </a:solidFill>
              </a:rPr>
              <a:t>Ústav veřejného zdraví</a:t>
            </a:r>
          </a:p>
          <a:p>
            <a:pPr eaLnBrk="1" hangingPunct="1"/>
            <a:r>
              <a:rPr lang="cs-CZ" altLang="cs-CZ" sz="2800" dirty="0">
                <a:solidFill>
                  <a:srgbClr val="0070C0"/>
                </a:solidFill>
              </a:rPr>
              <a:t>Lékařská fakulta MU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7F7D4F0A-D3FA-49DB-AD39-C6859A143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Nouzové základní potřeby v režimu přežití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4F8689-14F0-451C-B811-A18C14A2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557338"/>
            <a:ext cx="8928100" cy="5026025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cs-CZ" sz="3600" dirty="0"/>
          </a:p>
          <a:p>
            <a:pPr marL="0" indent="0" algn="ctr">
              <a:buFontTx/>
              <a:buNone/>
              <a:defRPr/>
            </a:pPr>
            <a:r>
              <a:rPr lang="cs-CZ" sz="3600" dirty="0"/>
              <a:t>Zabezpečení:</a:t>
            </a:r>
          </a:p>
          <a:p>
            <a:pPr marL="0" indent="0">
              <a:buFontTx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nouzového ubytování</a:t>
            </a:r>
          </a:p>
          <a:p>
            <a:pPr>
              <a:defRPr/>
            </a:pPr>
            <a:r>
              <a:rPr lang="cs-CZ" dirty="0"/>
              <a:t>vody, hygieny a sanitačních potřeb (odpady)</a:t>
            </a:r>
          </a:p>
          <a:p>
            <a:pPr>
              <a:defRPr/>
            </a:pPr>
            <a:r>
              <a:rPr lang="cs-CZ" dirty="0"/>
              <a:t>potravin a výživy včetně podpory kojení</a:t>
            </a:r>
          </a:p>
          <a:p>
            <a:pPr>
              <a:defRPr/>
            </a:pPr>
            <a:r>
              <a:rPr lang="cs-CZ" dirty="0"/>
              <a:t>evakuace, vyžaduje-li to konkrétní situace</a:t>
            </a:r>
          </a:p>
          <a:p>
            <a:pPr>
              <a:defRPr/>
            </a:pPr>
            <a:r>
              <a:rPr lang="cs-CZ" dirty="0"/>
              <a:t>ochrany a podpory zdraví (včetně duševního)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FFEC13C4-83CE-42A2-AFE9-7B9756ADA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Nouzové ubytování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554CB051-89D6-4C96-B07F-EFA0D7F788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/>
              <a:t>Přístřeší, úkryt, tábor, osada, kontejnery nouzového přežití, vagony, školy, rekreační zařízení…</a:t>
            </a:r>
          </a:p>
        </p:txBody>
      </p:sp>
      <p:pic>
        <p:nvPicPr>
          <p:cNvPr id="14340" name="Obrázek 3">
            <a:extLst>
              <a:ext uri="{FF2B5EF4-FFF2-40B4-BE49-F238E27FC236}">
                <a16:creationId xmlns:a16="http://schemas.microsoft.com/office/drawing/2014/main" id="{8EDB9F82-75F6-4E26-B4A1-32E297E79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81300"/>
            <a:ext cx="559593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A5F1CA6A-97B6-48D7-A1B9-340B26977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9050"/>
            <a:ext cx="8856663" cy="1033463"/>
          </a:xfrm>
        </p:spPr>
        <p:txBody>
          <a:bodyPr/>
          <a:lstStyle/>
          <a:p>
            <a:r>
              <a:rPr lang="cs-CZ" altLang="cs-CZ" sz="4000"/>
              <a:t>Požadavky na infrastrukturu při nouzovém ubytování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89F96DD0-6FEC-4D96-AAAE-F86B46FF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162050"/>
            <a:ext cx="8856662" cy="5676900"/>
          </a:xfrm>
        </p:spPr>
        <p:txBody>
          <a:bodyPr/>
          <a:lstStyle/>
          <a:p>
            <a:r>
              <a:rPr lang="cs-CZ" altLang="cs-CZ"/>
              <a:t>Společný záchod (latrína) – 1/20 osob</a:t>
            </a:r>
          </a:p>
          <a:p>
            <a:r>
              <a:rPr lang="cs-CZ" altLang="cs-CZ"/>
              <a:t>Sprcha (1/50 osob)</a:t>
            </a:r>
          </a:p>
          <a:p>
            <a:r>
              <a:rPr lang="cs-CZ" altLang="cs-CZ"/>
              <a:t>Nádoba na odpadky 100 litrová (1/50 osob)</a:t>
            </a:r>
          </a:p>
          <a:p>
            <a:r>
              <a:rPr lang="cs-CZ" altLang="cs-CZ"/>
              <a:t>Odpadní jáma 2 x 5 x 2 m3 (1/500 osob)</a:t>
            </a:r>
          </a:p>
          <a:p>
            <a:r>
              <a:rPr lang="cs-CZ" altLang="cs-CZ"/>
              <a:t>Zdravotní středisko (1/ 20000 osob)</a:t>
            </a:r>
          </a:p>
          <a:p>
            <a:r>
              <a:rPr lang="cs-CZ" altLang="cs-CZ"/>
              <a:t>Škola (1/ 5000 osob)</a:t>
            </a:r>
          </a:p>
          <a:p>
            <a:r>
              <a:rPr lang="cs-CZ" altLang="cs-CZ"/>
              <a:t>Příslušná nemocnice (1/ 200000 osob)</a:t>
            </a:r>
          </a:p>
          <a:p>
            <a:r>
              <a:rPr lang="cs-CZ" altLang="cs-CZ"/>
              <a:t>Distribuční místo (1/ 5000 osob)</a:t>
            </a:r>
          </a:p>
          <a:p>
            <a:r>
              <a:rPr lang="cs-CZ" altLang="cs-CZ"/>
              <a:t>Tržiště, středisko pro poskytování výživy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2C732914-21F1-47CB-ACAF-8D3ED390F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Sprcha (Tádžikistán 2004)</a:t>
            </a:r>
          </a:p>
        </p:txBody>
      </p:sp>
      <p:pic>
        <p:nvPicPr>
          <p:cNvPr id="16387" name="Zástupný symbol pro obsah 3">
            <a:extLst>
              <a:ext uri="{FF2B5EF4-FFF2-40B4-BE49-F238E27FC236}">
                <a16:creationId xmlns:a16="http://schemas.microsoft.com/office/drawing/2014/main" id="{52D6EDDC-3AA7-4586-9812-A6A85E9E7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ngola 064">
            <a:extLst>
              <a:ext uri="{FF2B5EF4-FFF2-40B4-BE49-F238E27FC236}">
                <a16:creationId xmlns:a16="http://schemas.microsoft.com/office/drawing/2014/main" id="{88229B9F-7DDD-485E-B279-44492720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138" y="-892175"/>
            <a:ext cx="15240001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5022F7B1-C2F5-4166-9161-B9669708E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/>
          <a:lstStyle/>
          <a:p>
            <a:r>
              <a:rPr lang="cs-CZ" altLang="cs-CZ"/>
              <a:t>Zdravotní středisko s lůžkovou částí</a:t>
            </a:r>
          </a:p>
        </p:txBody>
      </p:sp>
      <p:pic>
        <p:nvPicPr>
          <p:cNvPr id="18435" name="Zástupný symbol pro obsah 6">
            <a:extLst>
              <a:ext uri="{FF2B5EF4-FFF2-40B4-BE49-F238E27FC236}">
                <a16:creationId xmlns:a16="http://schemas.microsoft.com/office/drawing/2014/main" id="{9738E8AA-FBD2-421D-A7A3-6376EB3B75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913" y="1425575"/>
            <a:ext cx="8143875" cy="5414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18F0C58C-13D8-4F8C-B7D0-9DE6F1789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Tržiště (Kuito, Angola)</a:t>
            </a:r>
          </a:p>
        </p:txBody>
      </p:sp>
      <p:pic>
        <p:nvPicPr>
          <p:cNvPr id="19459" name="Zástupný symbol pro obsah 3">
            <a:extLst>
              <a:ext uri="{FF2B5EF4-FFF2-40B4-BE49-F238E27FC236}">
                <a16:creationId xmlns:a16="http://schemas.microsoft.com/office/drawing/2014/main" id="{0170F53B-41FF-4779-B08A-ABF6500B33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96975"/>
            <a:ext cx="7343775" cy="55086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B04A4745-182E-479F-8520-95E460E15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Nouzové zásobování vodou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DF230954-2997-4AC9-B6CD-780AE3C6F9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600200"/>
            <a:ext cx="8928100" cy="51419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/>
              <a:t>Pozor! </a:t>
            </a:r>
            <a:r>
              <a:rPr lang="cs-CZ" altLang="cs-CZ">
                <a:solidFill>
                  <a:srgbClr val="C00000"/>
                </a:solidFill>
              </a:rPr>
              <a:t>Pitná voda vs. voda k pití vs. čistá voda vs. voda dezinfikovaná</a:t>
            </a:r>
            <a:r>
              <a:rPr lang="cs-CZ" altLang="cs-CZ"/>
              <a:t> – není totéž!</a:t>
            </a:r>
          </a:p>
          <a:p>
            <a:pPr marL="0" indent="0">
              <a:buFontTx/>
              <a:buNone/>
            </a:pPr>
            <a:endParaRPr lang="cs-CZ" altLang="cs-CZ"/>
          </a:p>
          <a:p>
            <a:pPr marL="0" indent="0" algn="ctr">
              <a:buFontTx/>
              <a:buNone/>
            </a:pPr>
            <a:r>
              <a:rPr lang="cs-CZ" altLang="cs-CZ"/>
              <a:t>Voda:</a:t>
            </a:r>
          </a:p>
          <a:p>
            <a:pPr marL="0" indent="0">
              <a:buFontTx/>
              <a:buNone/>
            </a:pPr>
            <a:r>
              <a:rPr lang="cs-CZ" altLang="cs-CZ"/>
              <a:t>nutná pro pití a přípravu pokrmů, pro anální a osobní hygienu, pro zdravotnická střediska a výdejní místa s potravinami, pro dobytek…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6634CD82-B578-4154-A7FB-41E30AE83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900" y="0"/>
            <a:ext cx="8229600" cy="1143000"/>
          </a:xfrm>
        </p:spPr>
        <p:txBody>
          <a:bodyPr/>
          <a:lstStyle/>
          <a:p>
            <a:r>
              <a:rPr lang="cs-CZ" altLang="cs-CZ"/>
              <a:t>Základní potřeby vody</a:t>
            </a:r>
            <a:r>
              <a:rPr lang="cs-CZ" altLang="cs-CZ" sz="1200"/>
              <a:t> (Tom de Veer)</a:t>
            </a:r>
            <a:endParaRPr lang="cs-CZ" altLang="cs-CZ"/>
          </a:p>
        </p:txBody>
      </p:sp>
      <p:graphicFrame>
        <p:nvGraphicFramePr>
          <p:cNvPr id="11" name="Zástupný symbol pro obsah 10">
            <a:extLst>
              <a:ext uri="{FF2B5EF4-FFF2-40B4-BE49-F238E27FC236}">
                <a16:creationId xmlns:a16="http://schemas.microsoft.com/office/drawing/2014/main" id="{801E2EE4-B8AC-4001-97B1-5CBA78AA38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4500" y="962025"/>
          <a:ext cx="8520113" cy="5726113"/>
        </p:xfrm>
        <a:graphic>
          <a:graphicData uri="http://schemas.openxmlformats.org/drawingml/2006/table">
            <a:tbl>
              <a:tblPr firstRow="1" firstCol="1" bandRow="1"/>
              <a:tblGrid>
                <a:gridCol w="2095566">
                  <a:extLst>
                    <a:ext uri="{9D8B030D-6E8A-4147-A177-3AD203B41FA5}">
                      <a16:colId xmlns:a16="http://schemas.microsoft.com/office/drawing/2014/main" val="4128501335"/>
                    </a:ext>
                  </a:extLst>
                </a:gridCol>
                <a:gridCol w="1970663">
                  <a:extLst>
                    <a:ext uri="{9D8B030D-6E8A-4147-A177-3AD203B41FA5}">
                      <a16:colId xmlns:a16="http://schemas.microsoft.com/office/drawing/2014/main" val="2773875020"/>
                    </a:ext>
                  </a:extLst>
                </a:gridCol>
                <a:gridCol w="2360170">
                  <a:extLst>
                    <a:ext uri="{9D8B030D-6E8A-4147-A177-3AD203B41FA5}">
                      <a16:colId xmlns:a16="http://schemas.microsoft.com/office/drawing/2014/main" val="606516252"/>
                    </a:ext>
                  </a:extLst>
                </a:gridCol>
                <a:gridCol w="2093715">
                  <a:extLst>
                    <a:ext uri="{9D8B030D-6E8A-4147-A177-3AD203B41FA5}">
                      <a16:colId xmlns:a16="http://schemas.microsoft.com/office/drawing/2014/main" val="431103352"/>
                    </a:ext>
                  </a:extLst>
                </a:gridCol>
              </a:tblGrid>
              <a:tr h="566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Požadavek ohrožené populace - příjemců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Bezprostředně v mimořádné situaci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Dlouhodoběji po ohrožující situaci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Udržitelná praxe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126405"/>
                  </a:ext>
                </a:extLst>
              </a:tr>
              <a:tr h="385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Dostupnost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(na osobu a den)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3-5 l (pro přežití)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l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20-50 l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2419"/>
                  </a:ext>
                </a:extLst>
              </a:tr>
              <a:tr h="566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Počet odběrných míst pro odběr vody příjemci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místo na 500-750 osob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místo na 250-500 osob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místo na 200-300 osob (ale ideálně do 80 osob)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56911"/>
                  </a:ext>
                </a:extLst>
              </a:tr>
              <a:tr h="385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Vzdálenost od odběrného místa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km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500-700 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100-400 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356674"/>
                  </a:ext>
                </a:extLst>
              </a:tr>
              <a:tr h="566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Maximální čekací doba v odběrném místě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hod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min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060528"/>
                  </a:ext>
                </a:extLst>
              </a:tr>
              <a:tr h="187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Kalnost vody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&lt;20 NTU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&lt;10 NTU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 NTU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412338"/>
                  </a:ext>
                </a:extLst>
              </a:tr>
              <a:tr h="566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Zbytkový volný chlór v odběrném místě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 mg/l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0.2-0.5 mg/l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pokud je voda chlorovaná, pak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&lt;0.2mg/l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108760"/>
                  </a:ext>
                </a:extLst>
              </a:tr>
              <a:tr h="187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Vodivost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&lt;3000 μS/cm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&lt;2000 μS/cm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&lt;1400 μS/cm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83647"/>
                  </a:ext>
                </a:extLst>
              </a:tr>
              <a:tr h="583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omezení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&lt;8 kv</a:t>
                      </a: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ůli dezinfekci,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6-8 kvůli koagulaci, je-li použit Al</a:t>
                      </a:r>
                      <a:r>
                        <a:rPr lang="cs-CZ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(SO</a:t>
                      </a:r>
                      <a:r>
                        <a:rPr lang="cs-CZ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cs-CZ" sz="12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&lt;8 kvůli dezinfekci chlórem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17895"/>
                  </a:ext>
                </a:extLst>
              </a:tr>
              <a:tr h="780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 coli</a:t>
                      </a: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 termotolerantní </a:t>
                      </a:r>
                      <a:r>
                        <a:rPr lang="cs-CZ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coliformní</a:t>
                      </a: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bakterie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je-li možné, vždy použít dezinfekci, není-li k dispozici, použít SODIS.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max. 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&lt;10 </a:t>
                      </a:r>
                      <a:r>
                        <a:rPr lang="en-US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E.coli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/100ml, pou</a:t>
                      </a: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žít SODIS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cs-CZ" sz="1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E.coli</a:t>
                      </a: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/100ml, použít SODIS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569608"/>
                  </a:ext>
                </a:extLst>
              </a:tr>
              <a:tr h="9500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Odběrná a skladovací kapacita domácnosti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nádoba pro odběr (kanystr, láhev) 10-20 l pro 1 rodinu, musí mít uzávěr a úzké hrdlo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nádoby (kanystry) 10-20 l pro odběr a 0-1 nádoba 20 l pro skladování pro 1 rodinu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není směrnice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97" marR="66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064437"/>
                  </a:ext>
                </a:extLst>
              </a:tr>
            </a:tbl>
          </a:graphicData>
        </a:graphic>
      </p:graphicFrame>
      <p:sp>
        <p:nvSpPr>
          <p:cNvPr id="21569" name="Rectangle 4">
            <a:extLst>
              <a:ext uri="{FF2B5EF4-FFF2-40B4-BE49-F238E27FC236}">
                <a16:creationId xmlns:a16="http://schemas.microsoft.com/office/drawing/2014/main" id="{8F589B86-0381-44CC-80CD-85E22EE48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775" y="0"/>
            <a:ext cx="1194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87C2634-4250-41C0-8912-132A1F6DF6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Studna s „pitnou“ vodou - Keňa</a:t>
            </a:r>
          </a:p>
        </p:txBody>
      </p:sp>
      <p:pic>
        <p:nvPicPr>
          <p:cNvPr id="22531" name="Picture 3" descr="Itibo01 (8)">
            <a:extLst>
              <a:ext uri="{FF2B5EF4-FFF2-40B4-BE49-F238E27FC236}">
                <a16:creationId xmlns:a16="http://schemas.microsoft.com/office/drawing/2014/main" id="{D199B421-6024-426B-9E7D-4AE589E691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2213" y="1600200"/>
            <a:ext cx="67595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A4D1DF0C-B0FC-4612-8960-11AA7CE8E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5" y="188913"/>
            <a:ext cx="8229600" cy="1143000"/>
          </a:xfrm>
        </p:spPr>
        <p:txBody>
          <a:bodyPr/>
          <a:lstStyle/>
          <a:p>
            <a:r>
              <a:rPr lang="cs-CZ" altLang="cs-CZ"/>
              <a:t>Cíle výuky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B4813A-F9CF-4F32-A920-D5A8BC3D8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989138"/>
            <a:ext cx="8002587" cy="43926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dirty="0"/>
              <a:t>Po prostudování prezentace byste měli být schopni</a:t>
            </a:r>
          </a:p>
          <a:p>
            <a:pPr>
              <a:defRPr/>
            </a:pPr>
            <a:r>
              <a:rPr lang="cs-CZ" dirty="0"/>
              <a:t>vyhodnotit, které situace jsou rizikové</a:t>
            </a:r>
          </a:p>
          <a:p>
            <a:pPr>
              <a:defRPr/>
            </a:pPr>
            <a:r>
              <a:rPr lang="cs-CZ" dirty="0"/>
              <a:t>porozumět základním principům pomoci</a:t>
            </a:r>
          </a:p>
          <a:p>
            <a:pPr>
              <a:defRPr/>
            </a:pPr>
            <a:r>
              <a:rPr lang="cs-CZ" dirty="0"/>
              <a:t>předejít chybám častým při řešení problémů ochrany zdraví v ohrožujících situacích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1AAC7104-9AC1-43A1-A0F8-35D4F98B8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720725"/>
          </a:xfrm>
        </p:spPr>
        <p:txBody>
          <a:bodyPr/>
          <a:lstStyle/>
          <a:p>
            <a:r>
              <a:rPr lang="cs-CZ" altLang="cs-CZ" sz="3600"/>
              <a:t>Distribuční místo na vodu – Kuito (Angola)</a:t>
            </a:r>
          </a:p>
        </p:txBody>
      </p:sp>
      <p:pic>
        <p:nvPicPr>
          <p:cNvPr id="23555" name="Zástupný symbol pro obsah 3">
            <a:extLst>
              <a:ext uri="{FF2B5EF4-FFF2-40B4-BE49-F238E27FC236}">
                <a16:creationId xmlns:a16="http://schemas.microsoft.com/office/drawing/2014/main" id="{21BBA151-4F8C-4C1F-9C60-817A906523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63" y="1163638"/>
            <a:ext cx="7227887" cy="54197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48EBA7-0FA6-46C6-B672-520DE070C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Angola – komunitní zdroj vody ve městě Kuito</a:t>
            </a:r>
          </a:p>
        </p:txBody>
      </p:sp>
      <p:pic>
        <p:nvPicPr>
          <p:cNvPr id="24579" name="Zástupný symbol pro obsah 3">
            <a:extLst>
              <a:ext uri="{FF2B5EF4-FFF2-40B4-BE49-F238E27FC236}">
                <a16:creationId xmlns:a16="http://schemas.microsoft.com/office/drawing/2014/main" id="{FB8C0C73-8F4F-4A24-92D3-D9EB9B1414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588" y="1600200"/>
            <a:ext cx="6854825" cy="514191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3121C49-8306-4399-B4BE-C03AE95D2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cs-CZ" altLang="cs-CZ"/>
              <a:t>Metoda SODIS (1)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1D273D-B430-4975-874D-9E8A089BB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125538"/>
            <a:ext cx="8928100" cy="56165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dirty="0"/>
              <a:t>Solární desinfekce UV zářením a vysokou teplotou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Čisté a čiré PET láhve do objemu 2 litrů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Při nalévání </a:t>
            </a:r>
            <a:r>
              <a:rPr lang="cs-CZ" u="sng" dirty="0"/>
              <a:t>přefiltrované</a:t>
            </a:r>
            <a:r>
              <a:rPr lang="cs-CZ" dirty="0"/>
              <a:t> vody se naplní do ¾,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uzavřou se a 20 s protřepávají, následně dolejí do plna.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Uzavřené se položí kolmo na sluneční paprsky na odrážející povrch.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Doba: 6 – 48 hodin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Peroxid 1:100 000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7EE0F367-2E54-47D5-AFBF-E81CE22D2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SODIS </a:t>
            </a:r>
            <a:r>
              <a:rPr lang="cs-CZ" altLang="cs-CZ" sz="1400"/>
              <a:t>(foto ze zdroje Internet)</a:t>
            </a:r>
            <a:endParaRPr lang="cs-CZ" altLang="cs-CZ"/>
          </a:p>
        </p:txBody>
      </p:sp>
      <p:pic>
        <p:nvPicPr>
          <p:cNvPr id="26627" name="Zástupný symbol pro obsah 3">
            <a:extLst>
              <a:ext uri="{FF2B5EF4-FFF2-40B4-BE49-F238E27FC236}">
                <a16:creationId xmlns:a16="http://schemas.microsoft.com/office/drawing/2014/main" id="{4C379614-A11C-4110-9BD0-604DA480B9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00213"/>
            <a:ext cx="6689725" cy="501808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DB3DB5A-3889-477A-B892-9B2F175E3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SODIS</a:t>
            </a:r>
          </a:p>
        </p:txBody>
      </p:sp>
      <p:pic>
        <p:nvPicPr>
          <p:cNvPr id="27651" name="Zástupný symbol pro obsah 3">
            <a:extLst>
              <a:ext uri="{FF2B5EF4-FFF2-40B4-BE49-F238E27FC236}">
                <a16:creationId xmlns:a16="http://schemas.microsoft.com/office/drawing/2014/main" id="{B6E16EA6-1B4E-487F-A0BA-5B548B6A14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8" y="1825625"/>
            <a:ext cx="8196262" cy="47815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3686B563-36C0-4A1E-9593-9EC2384F3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/>
              <a:t>O metodě SODIS (2)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FA0C8C-D716-4329-A74B-8DAE61963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125538"/>
            <a:ext cx="8856662" cy="5616575"/>
          </a:xfrm>
        </p:spPr>
        <p:txBody>
          <a:bodyPr/>
          <a:lstStyle/>
          <a:p>
            <a:pPr>
              <a:defRPr/>
            </a:pPr>
            <a:r>
              <a:rPr lang="cs-CZ" dirty="0"/>
              <a:t>Zdrojem říční, jezerní, dešťová voda…</a:t>
            </a:r>
          </a:p>
          <a:p>
            <a:pPr>
              <a:defRPr/>
            </a:pPr>
            <a:r>
              <a:rPr lang="cs-CZ" dirty="0"/>
              <a:t>Voda se uchovává ve stejných lahvích, ve kterých byla desinfikována</a:t>
            </a:r>
          </a:p>
          <a:p>
            <a:pPr>
              <a:defRPr/>
            </a:pPr>
            <a:r>
              <a:rPr lang="cs-CZ" dirty="0"/>
              <a:t>Spotřeba v co nejkratší době</a:t>
            </a:r>
          </a:p>
          <a:p>
            <a:pPr>
              <a:defRPr/>
            </a:pPr>
            <a:r>
              <a:rPr lang="cs-CZ" dirty="0"/>
              <a:t>Nesplňuje kritéria na chemickou bezpečnost!</a:t>
            </a:r>
          </a:p>
          <a:p>
            <a:pPr>
              <a:defRPr/>
            </a:pPr>
            <a:r>
              <a:rPr lang="cs-CZ" dirty="0"/>
              <a:t>Dává se přednost ošetření varem (bublá celá hladina vody v nádobě, ve které pak 10 min chladne) nebo</a:t>
            </a:r>
          </a:p>
          <a:p>
            <a:pPr>
              <a:defRPr/>
            </a:pPr>
            <a:r>
              <a:rPr lang="cs-CZ" dirty="0"/>
              <a:t>desinfekci chlórovými preparáty (podle návodu)</a:t>
            </a:r>
          </a:p>
          <a:p>
            <a:pPr marL="0" indent="0">
              <a:buFontTx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FDF215DB-7DAB-458D-803D-3196ED42C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22337"/>
          </a:xfrm>
        </p:spPr>
        <p:txBody>
          <a:bodyPr/>
          <a:lstStyle/>
          <a:p>
            <a:r>
              <a:rPr lang="cs-CZ" altLang="cs-CZ"/>
              <a:t>Odpady</a:t>
            </a:r>
          </a:p>
        </p:txBody>
      </p:sp>
      <p:pic>
        <p:nvPicPr>
          <p:cNvPr id="29699" name="Zástupný symbol pro obsah 3">
            <a:extLst>
              <a:ext uri="{FF2B5EF4-FFF2-40B4-BE49-F238E27FC236}">
                <a16:creationId xmlns:a16="http://schemas.microsoft.com/office/drawing/2014/main" id="{16CDEC5C-A39A-401E-9A63-FC69AD3FD2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838" y="1038225"/>
            <a:ext cx="8469312" cy="56308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827E1A82-2F32-4E90-91C4-618B32A05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altLang="cs-CZ"/>
              <a:t>Odpady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9A7C51-ADE2-4524-8C8C-D20220D9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507413" cy="5688012"/>
          </a:xfrm>
        </p:spPr>
        <p:txBody>
          <a:bodyPr/>
          <a:lstStyle/>
          <a:p>
            <a:pPr>
              <a:defRPr/>
            </a:pPr>
            <a:r>
              <a:rPr lang="cs-CZ" dirty="0"/>
              <a:t>Běžné domácí odpadky</a:t>
            </a:r>
          </a:p>
          <a:p>
            <a:pPr>
              <a:defRPr/>
            </a:pPr>
            <a:r>
              <a:rPr lang="cs-CZ" dirty="0"/>
              <a:t>Obalové materiály, popel, zbytky potravin</a:t>
            </a:r>
          </a:p>
          <a:p>
            <a:pPr>
              <a:defRPr/>
            </a:pPr>
            <a:r>
              <a:rPr lang="cs-CZ" dirty="0"/>
              <a:t>Výkaly</a:t>
            </a:r>
          </a:p>
          <a:p>
            <a:pPr>
              <a:defRPr/>
            </a:pPr>
            <a:r>
              <a:rPr lang="cs-CZ" dirty="0"/>
              <a:t>Sutiny, bahno, padlé stromy, kameny, kejda (odstraňuje se po 7 dnech)</a:t>
            </a:r>
          </a:p>
          <a:p>
            <a:pPr>
              <a:defRPr/>
            </a:pP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dirty="0"/>
              <a:t>Rizika:</a:t>
            </a:r>
          </a:p>
          <a:p>
            <a:pPr marL="0" indent="0">
              <a:buFontTx/>
              <a:buNone/>
              <a:defRPr/>
            </a:pPr>
            <a:r>
              <a:rPr lang="cs-CZ" dirty="0"/>
              <a:t>Požáry, infekce, plísně, hmyz, krysy, ostré předměty, sesuvy hald, zápach, toxický kouř, kontaminace vodních zásob…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FDF493ED-7687-40DF-A3EA-70A78166F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Doporučené informační zdroje k tématu managementu pevného odpadu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79C1A6-2E65-4D5B-B02F-8DA12B048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600200"/>
            <a:ext cx="8856663" cy="51419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hlinkClick r:id="rId2"/>
              </a:rPr>
              <a:t>who-tn-07-solid-waste-management-in-emergencies.pdf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hlinkClick r:id="rId3"/>
              </a:rPr>
              <a:t>DWMG.pdf (unocha.org)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4"/>
              </a:rPr>
              <a:t>WASH in Health Care Facilities in Emergencies (WHO, 2012).pdf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hlinkClick r:id="rId5"/>
              </a:rPr>
              <a:t>The Sphere Handbook: Humanitarian Charter and Minimum Standards in Humanitarian Response (Fourth Edition) (unicef.org)</a:t>
            </a:r>
            <a:endParaRPr lang="cs-CZ" dirty="0"/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B41CFE19-45BB-4D9C-95F8-EE3F72812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Likvidace pevného odpadu</a:t>
            </a:r>
          </a:p>
        </p:txBody>
      </p:sp>
      <p:pic>
        <p:nvPicPr>
          <p:cNvPr id="32771" name="Zástupný symbol pro obsah 3">
            <a:extLst>
              <a:ext uri="{FF2B5EF4-FFF2-40B4-BE49-F238E27FC236}">
                <a16:creationId xmlns:a16="http://schemas.microsoft.com/office/drawing/2014/main" id="{1C5C4520-83DC-43F3-87DC-3C6CBA14A4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850" y="2349500"/>
            <a:ext cx="7226300" cy="3819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50CAFDE-E599-4B4D-A284-0D14A0EE2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Ohrožující situace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6C59636-9663-4AD8-936B-E99331436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751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u="sng"/>
              <a:t>přírodní: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   sucha, deště, zemětřesení, sopky, tsunami, přemnožení hmyzu, rostlinné nemoci, sesuvy půdy, záplavy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u="sng"/>
              <a:t>způsobené člověkem</a:t>
            </a:r>
            <a:r>
              <a:rPr lang="cs-CZ" altLang="cs-CZ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   války (občanské nebo mezi zeměmi), nepokoje, loupeže, ničení produkce potravin, použití biologických zbraní, cílený hladomor,migrace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u="sng"/>
              <a:t>jiné příčiny</a:t>
            </a:r>
            <a:r>
              <a:rPr lang="cs-CZ" altLang="cs-CZ"/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/>
              <a:t>   populační růst převyšující produkci, všeobecná chudoba, porucha transportu potravin, nerovné rozdělování zdrojů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F0CB82AB-26A7-42A5-8A56-265FCD5EE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Náhradní (dočasné) latríny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8249F084-B4A7-43BB-8B80-4C67523ECF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2 odpadní nádoby (kbelíky) – moč, výkaly</a:t>
            </a:r>
          </a:p>
          <a:p>
            <a:r>
              <a:rPr lang="cs-CZ" altLang="cs-CZ"/>
              <a:t>Moč (sterilní) se vylévá do půdy</a:t>
            </a:r>
          </a:p>
          <a:p>
            <a:r>
              <a:rPr lang="cs-CZ" altLang="cs-CZ"/>
              <a:t>Nádoba s pevnými výkaly se prosypává sypkým materiálem (popel, piliny, dřevěné třísky, plevy, drcený papír)</a:t>
            </a:r>
          </a:p>
          <a:p>
            <a:r>
              <a:rPr lang="cs-CZ" altLang="cs-CZ"/>
              <a:t>Je-li k dispozici chlór, použije se po vyprázdnění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382D2A63-7A16-426C-9781-4220F31BC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Pohřbívání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436A40B6-A76A-4A1B-A555-94016C6E58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Vyhodnotit rizika (zemřelí následkem vysoce infekční choroby, toxiny, biologické agens)</a:t>
            </a:r>
          </a:p>
          <a:p>
            <a:endParaRPr lang="cs-CZ" altLang="cs-CZ"/>
          </a:p>
          <a:p>
            <a:r>
              <a:rPr lang="cs-CZ" altLang="cs-CZ"/>
              <a:t>Respektování etických norem a místních kulturních zvyklostí a tradic – výjimkou je např. nepovolení rituálního omývání těl…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>
            <a:extLst>
              <a:ext uri="{FF2B5EF4-FFF2-40B4-BE49-F238E27FC236}">
                <a16:creationId xmlns:a16="http://schemas.microsoft.com/office/drawing/2014/main" id="{DF01B2FA-35FB-4C03-AC89-AD0C9E80B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Hroby po genocidě v Lukare, Kosovo (1999)</a:t>
            </a:r>
          </a:p>
        </p:txBody>
      </p:sp>
      <p:pic>
        <p:nvPicPr>
          <p:cNvPr id="35843" name="Picture 4" descr="kos3">
            <a:extLst>
              <a:ext uri="{FF2B5EF4-FFF2-40B4-BE49-F238E27FC236}">
                <a16:creationId xmlns:a16="http://schemas.microsoft.com/office/drawing/2014/main" id="{6287B5B3-944B-4ED2-BDDE-BB11096529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2113" y="1600200"/>
            <a:ext cx="7808912" cy="1077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3BF0E54F-4BF5-4C6E-A10A-A1FF1B4B1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Hroby u Mariupolu, 2022</a:t>
            </a:r>
          </a:p>
        </p:txBody>
      </p:sp>
      <p:pic>
        <p:nvPicPr>
          <p:cNvPr id="36867" name="Picture 2" descr="Russian Forces Step Up Shelling in Ukraine's East | CBN News">
            <a:extLst>
              <a:ext uri="{FF2B5EF4-FFF2-40B4-BE49-F238E27FC236}">
                <a16:creationId xmlns:a16="http://schemas.microsoft.com/office/drawing/2014/main" id="{8F378E0C-9B49-4E06-9C9F-316A957D39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89088"/>
            <a:ext cx="7489825" cy="499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F7AFE6D-149F-4744-9650-7B3EF816F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Tábor pro uprchlíky</a:t>
            </a:r>
            <a:r>
              <a:rPr lang="en-US" altLang="cs-CZ"/>
              <a:t>, </a:t>
            </a:r>
            <a:r>
              <a:rPr lang="cs-CZ" altLang="cs-CZ"/>
              <a:t>Čečensko</a:t>
            </a:r>
          </a:p>
        </p:txBody>
      </p:sp>
      <p:graphicFrame>
        <p:nvGraphicFramePr>
          <p:cNvPr id="37891" name="Object 3">
            <a:extLst>
              <a:ext uri="{FF2B5EF4-FFF2-40B4-BE49-F238E27FC236}">
                <a16:creationId xmlns:a16="http://schemas.microsoft.com/office/drawing/2014/main" id="{AA62FC07-2CD9-45B6-8C90-A78B34042FF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284288" y="1600200"/>
          <a:ext cx="65738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Fotografie" r:id="rId3" imgW="9307224" imgH="6409524" progId="MSPhotoEd.3">
                  <p:embed/>
                </p:oleObj>
              </mc:Choice>
              <mc:Fallback>
                <p:oleObj name="Fotografie" r:id="rId3" imgW="9307224" imgH="6409524" progId="MSPhotoEd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1600200"/>
                        <a:ext cx="657383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>
            <a:extLst>
              <a:ext uri="{FF2B5EF4-FFF2-40B4-BE49-F238E27FC236}">
                <a16:creationId xmlns:a16="http://schemas.microsoft.com/office/drawing/2014/main" id="{1418243B-5DFF-4177-B9CE-355ECE6E3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Kosovo</a:t>
            </a:r>
          </a:p>
        </p:txBody>
      </p:sp>
      <p:pic>
        <p:nvPicPr>
          <p:cNvPr id="38915" name="Picture 4" descr="kos2">
            <a:extLst>
              <a:ext uri="{FF2B5EF4-FFF2-40B4-BE49-F238E27FC236}">
                <a16:creationId xmlns:a16="http://schemas.microsoft.com/office/drawing/2014/main" id="{9EF010F5-2023-4FD9-8409-F9D00B3D14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773238"/>
            <a:ext cx="7808913" cy="10777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E78ED85-C3B0-4414-9D68-F1CF7046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Nášlapné miny- Afganistán</a:t>
            </a:r>
          </a:p>
        </p:txBody>
      </p:sp>
      <p:pic>
        <p:nvPicPr>
          <p:cNvPr id="39939" name="Picture 3" descr="Angola 254">
            <a:extLst>
              <a:ext uri="{FF2B5EF4-FFF2-40B4-BE49-F238E27FC236}">
                <a16:creationId xmlns:a16="http://schemas.microsoft.com/office/drawing/2014/main" id="{84F10BB8-3B41-4178-A795-21FD31C16F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F97920CE-DF8C-482D-A30A-0C1ED68A0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/>
          <a:lstStyle/>
          <a:p>
            <a:r>
              <a:rPr lang="cs-CZ" altLang="cs-CZ" sz="3600"/>
              <a:t>Časná reakce na vznik ohrožující situace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7D454339-76E0-4F86-8D3F-4EB3A17AA1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412875"/>
            <a:ext cx="8856662" cy="5284788"/>
          </a:xfrm>
        </p:spPr>
        <p:txBody>
          <a:bodyPr/>
          <a:lstStyle/>
          <a:p>
            <a:r>
              <a:rPr lang="cs-CZ" altLang="cs-CZ"/>
              <a:t>Získání informací o ohrožené populaci – počet osob, demografické složení, rizikové skupiny</a:t>
            </a:r>
          </a:p>
          <a:p>
            <a:r>
              <a:rPr lang="cs-CZ" altLang="cs-CZ"/>
              <a:t>Zabezpečení potravinami (zásoby, náklady na pořízení, dostupnost, kvalita)</a:t>
            </a:r>
          </a:p>
          <a:p>
            <a:r>
              <a:rPr lang="cs-CZ" altLang="cs-CZ"/>
              <a:t>Výživový stav (vyšetření – náhodný vzorek nebo cílený sampling, děti 6 – 59 měsíců)</a:t>
            </a:r>
          </a:p>
          <a:p>
            <a:r>
              <a:rPr lang="cs-CZ" altLang="cs-CZ"/>
              <a:t>Zaznamenává se adresa, datum, jednotka osídlení, pohlaví, věk, výška, hmotnost, MUAC, oboustranný edém, zařazení do podpůrného výživového programu…</a:t>
            </a:r>
          </a:p>
        </p:txBody>
      </p:sp>
    </p:spTree>
  </p:cSld>
  <p:clrMapOvr>
    <a:masterClrMapping/>
  </p:clrMapOvr>
  <p:transition spd="slow" advTm="259039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7FAB5DC-0497-4A84-9892-79C22AF1A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Typické demografické rozložení</a:t>
            </a:r>
          </a:p>
        </p:txBody>
      </p:sp>
      <p:graphicFrame>
        <p:nvGraphicFramePr>
          <p:cNvPr id="11308" name="Group 44">
            <a:extLst>
              <a:ext uri="{FF2B5EF4-FFF2-40B4-BE49-F238E27FC236}">
                <a16:creationId xmlns:a16="http://schemas.microsoft.com/office/drawing/2014/main" id="{FC648BEF-5B9C-4E21-BE0A-BFBAA7B616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2349500"/>
          <a:ext cx="8229600" cy="2614613"/>
        </p:xfrm>
        <a:graphic>
          <a:graphicData uri="http://schemas.openxmlformats.org/drawingml/2006/table">
            <a:tbl>
              <a:tblPr/>
              <a:tblGrid>
                <a:gridCol w="188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0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30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Věk (roky)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&lt;5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5 - 14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Ženy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15 - 44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Muži 15 - 44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44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Distribuce (%)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(z toho 40% T+ K)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125199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B6CBE77-D82C-40F7-A5F6-C9EEE4931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Rizikové skupiny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7506CC8-2308-4911-B843-70216BC0A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eaLnBrk="1" hangingPunct="1"/>
            <a:r>
              <a:rPr lang="cs-CZ" altLang="cs-CZ"/>
              <a:t>Děti do 5 let</a:t>
            </a:r>
          </a:p>
          <a:p>
            <a:pPr eaLnBrk="1" hangingPunct="1"/>
            <a:r>
              <a:rPr lang="cs-CZ" altLang="cs-CZ"/>
              <a:t>Těhotné a kojící ženy</a:t>
            </a:r>
          </a:p>
          <a:p>
            <a:pPr eaLnBrk="1" hangingPunct="1"/>
            <a:r>
              <a:rPr lang="cs-CZ" altLang="cs-CZ"/>
              <a:t>Staří</a:t>
            </a:r>
          </a:p>
          <a:p>
            <a:pPr eaLnBrk="1" hangingPunct="1"/>
            <a:r>
              <a:rPr lang="cs-CZ" altLang="cs-CZ"/>
              <a:t>Nemocní</a:t>
            </a:r>
          </a:p>
          <a:p>
            <a:pPr eaLnBrk="1" hangingPunct="1"/>
            <a:r>
              <a:rPr lang="cs-CZ" altLang="cs-CZ"/>
              <a:t>Další zvl. skupiny osob: HIV pozitivní, obyvatelé horských oblastí</a:t>
            </a:r>
          </a:p>
        </p:txBody>
      </p:sp>
    </p:spTree>
  </p:cSld>
  <p:clrMapOvr>
    <a:masterClrMapping/>
  </p:clrMapOvr>
  <p:transition spd="slow" advTm="7923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BB0FA96-FC3E-4D92-8780-45548B4E5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Klimatická změna – sucho</a:t>
            </a:r>
            <a:br>
              <a:rPr lang="cs-CZ" altLang="cs-CZ"/>
            </a:br>
            <a:r>
              <a:rPr lang="cs-CZ" altLang="cs-CZ" sz="3200"/>
              <a:t>(Aralské moře)</a:t>
            </a:r>
            <a:endParaRPr lang="cs-CZ" altLang="cs-CZ"/>
          </a:p>
        </p:txBody>
      </p:sp>
      <p:pic>
        <p:nvPicPr>
          <p:cNvPr id="7171" name="Zástupný symbol pro obsah 3">
            <a:extLst>
              <a:ext uri="{FF2B5EF4-FFF2-40B4-BE49-F238E27FC236}">
                <a16:creationId xmlns:a16="http://schemas.microsoft.com/office/drawing/2014/main" id="{FCDFD002-3E77-4B91-B4BB-017CAA5FC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088" y="1600200"/>
            <a:ext cx="7235825" cy="4525963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1469929D-1C23-45A9-9376-753852F55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/>
              <a:t>Kritéria pro akutní malnutrici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A96A06A-9989-4626-92E2-FD939D2D02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1188" y="1412875"/>
          <a:ext cx="7993062" cy="3109913"/>
        </p:xfrm>
        <a:graphic>
          <a:graphicData uri="http://schemas.openxmlformats.org/drawingml/2006/table">
            <a:tbl>
              <a:tblPr firstRow="1" firstCol="1" bandRow="1"/>
              <a:tblGrid>
                <a:gridCol w="2441515">
                  <a:extLst>
                    <a:ext uri="{9D8B030D-6E8A-4147-A177-3AD203B41FA5}">
                      <a16:colId xmlns:a16="http://schemas.microsoft.com/office/drawing/2014/main" val="2400035610"/>
                    </a:ext>
                  </a:extLst>
                </a:gridCol>
                <a:gridCol w="2588568">
                  <a:extLst>
                    <a:ext uri="{9D8B030D-6E8A-4147-A177-3AD203B41FA5}">
                      <a16:colId xmlns:a16="http://schemas.microsoft.com/office/drawing/2014/main" val="32332943"/>
                    </a:ext>
                  </a:extLst>
                </a:gridCol>
                <a:gridCol w="2962979">
                  <a:extLst>
                    <a:ext uri="{9D8B030D-6E8A-4147-A177-3AD203B41FA5}">
                      <a16:colId xmlns:a16="http://schemas.microsoft.com/office/drawing/2014/main" val="4275088891"/>
                    </a:ext>
                  </a:extLst>
                </a:gridCol>
              </a:tblGrid>
              <a:tr h="89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Středně závažná akutní malnutrice (MAM)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Závažná akutní malnutrice (SAM)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09138"/>
                  </a:ext>
                </a:extLst>
              </a:tr>
              <a:tr h="898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Děti 6 – 59 měsíců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WFH -3Z až -2Z a/nebo MUAC 115 – 125 mm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WFH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-3 </a:t>
                      </a: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 a/nebo MUAC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&lt;115 mm a/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nebo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nutriční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edém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303387"/>
                  </a:ext>
                </a:extLst>
              </a:tr>
              <a:tr h="437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Senioři  60+ roků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MUAC 185 – 210 mm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MUAC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 mm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550949"/>
                  </a:ext>
                </a:extLst>
              </a:tr>
              <a:tr h="437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Těhotné a kojící ženy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MUAC 185 – 229 mm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MUAC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 mm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270174"/>
                  </a:ext>
                </a:extLst>
              </a:tr>
              <a:tr h="4378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Dospělí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BMI 16.0 – 18.5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BMI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16.0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942806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F21593B-2944-40B4-BD71-0DACA87E46A3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4740275"/>
          <a:ext cx="7181850" cy="1857374"/>
        </p:xfrm>
        <a:graphic>
          <a:graphicData uri="http://schemas.openxmlformats.org/drawingml/2006/table">
            <a:tbl>
              <a:tblPr firstRow="1" firstCol="1" bandRow="1"/>
              <a:tblGrid>
                <a:gridCol w="3517443">
                  <a:extLst>
                    <a:ext uri="{9D8B030D-6E8A-4147-A177-3AD203B41FA5}">
                      <a16:colId xmlns:a16="http://schemas.microsoft.com/office/drawing/2014/main" val="4093607594"/>
                    </a:ext>
                  </a:extLst>
                </a:gridCol>
                <a:gridCol w="3664407">
                  <a:extLst>
                    <a:ext uri="{9D8B030D-6E8A-4147-A177-3AD203B41FA5}">
                      <a16:colId xmlns:a16="http://schemas.microsoft.com/office/drawing/2014/main" val="603610346"/>
                    </a:ext>
                  </a:extLst>
                </a:gridCol>
              </a:tblGrid>
              <a:tr h="68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Prevalence chřadnoucích, vyhublých (</a:t>
                      </a:r>
                      <a:r>
                        <a:rPr lang="cs-CZ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wasting</a:t>
                      </a: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osob v populaci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Závažnost globální akutní malnutrice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516016"/>
                  </a:ext>
                </a:extLst>
              </a:tr>
              <a:tr h="294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5</a:t>
                      </a: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Přijatelná 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206016"/>
                  </a:ext>
                </a:extLst>
              </a:tr>
              <a:tr h="294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 – 9.9%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Nízká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539831"/>
                  </a:ext>
                </a:extLst>
              </a:tr>
              <a:tr h="294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10.0% - 14.9%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Vážná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309105"/>
                  </a:ext>
                </a:extLst>
              </a:tr>
              <a:tr h="294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&gt;15.0 </a:t>
                      </a:r>
                      <a:r>
                        <a:rPr lang="cs-CZ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Kritická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72777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Tm="233336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3427C9D4-6A27-4F2D-8E4F-71127B685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Metoda MUAC</a:t>
            </a:r>
          </a:p>
        </p:txBody>
      </p:sp>
      <p:pic>
        <p:nvPicPr>
          <p:cNvPr id="45059" name="Zástupný symbol pro obsah 3">
            <a:extLst>
              <a:ext uri="{FF2B5EF4-FFF2-40B4-BE49-F238E27FC236}">
                <a16:creationId xmlns:a16="http://schemas.microsoft.com/office/drawing/2014/main" id="{C170F978-E11A-4C8E-97A1-D91672CD39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28775"/>
            <a:ext cx="6769100" cy="5072063"/>
          </a:xfrm>
        </p:spPr>
      </p:pic>
    </p:spTree>
  </p:cSld>
  <p:clrMapOvr>
    <a:masterClrMapping/>
  </p:clrMapOvr>
  <p:transition spd="slow" advTm="13602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C4A45FC-C86A-4DF3-ADF4-49077CFB7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MUAC cut-offs</a:t>
            </a:r>
            <a:br>
              <a:rPr lang="cs-CZ" altLang="cs-CZ" sz="4000"/>
            </a:br>
            <a:r>
              <a:rPr lang="cs-CZ" altLang="cs-CZ" sz="4000"/>
              <a:t> (používané v Ugandě)</a:t>
            </a:r>
          </a:p>
        </p:txBody>
      </p:sp>
      <p:pic>
        <p:nvPicPr>
          <p:cNvPr id="46083" name="Zástupný symbol pro obsah 3">
            <a:extLst>
              <a:ext uri="{FF2B5EF4-FFF2-40B4-BE49-F238E27FC236}">
                <a16:creationId xmlns:a16="http://schemas.microsoft.com/office/drawing/2014/main" id="{6334C1BB-CD5A-456D-A607-50F1F63D9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188" y="1649413"/>
            <a:ext cx="6905625" cy="5178425"/>
          </a:xfrm>
        </p:spPr>
      </p:pic>
    </p:spTree>
  </p:cSld>
  <p:clrMapOvr>
    <a:masterClrMapping/>
  </p:clrMapOvr>
  <p:transition spd="slow" advTm="31913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5835F6EC-9666-4EBB-842F-A641E4358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Růstový graf – váha k výšce</a:t>
            </a:r>
          </a:p>
        </p:txBody>
      </p:sp>
      <p:graphicFrame>
        <p:nvGraphicFramePr>
          <p:cNvPr id="47107" name="Zástupný symbol pro obsah 3">
            <a:extLst>
              <a:ext uri="{FF2B5EF4-FFF2-40B4-BE49-F238E27FC236}">
                <a16:creationId xmlns:a16="http://schemas.microsoft.com/office/drawing/2014/main" id="{043BFFBC-C6AB-4731-BF89-162D855801EF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71550" y="1196975"/>
          <a:ext cx="7848600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Acrobat Document" r:id="rId3" imgW="6415872" imgH="4533587" progId="AcroExch.Document.DC">
                  <p:embed/>
                </p:oleObj>
              </mc:Choice>
              <mc:Fallback>
                <p:oleObj name="Acrobat Document" r:id="rId3" imgW="6415872" imgH="4533587" progId="AcroExch.Document.DC">
                  <p:embed/>
                  <p:pic>
                    <p:nvPicPr>
                      <p:cNvPr id="0" name="Zástupný symbol pro obsah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196975"/>
                        <a:ext cx="7848600" cy="554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29704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25EBEF6-25F5-474A-95DA-B2AAC30E0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Chronická malnutrice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F34F054D-9CB7-468A-945A-250E4FCD6B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Je-li indikováno šetření chronické malnutrice, volíme metodu u dětí zjišťování zakrnění růstu (stunting) – percentilové grafy pro výšku vzhledem k věku</a:t>
            </a:r>
          </a:p>
          <a:p>
            <a:r>
              <a:rPr lang="cs-CZ" altLang="cs-CZ"/>
              <a:t>Středně těžký stupeň: -2 Z až -3 Z</a:t>
            </a:r>
          </a:p>
          <a:p>
            <a:r>
              <a:rPr lang="cs-CZ" altLang="cs-CZ"/>
              <a:t>Těžký stupeň: </a:t>
            </a:r>
            <a:r>
              <a:rPr lang="en-US" altLang="cs-CZ"/>
              <a:t>&lt;</a:t>
            </a:r>
            <a:r>
              <a:rPr lang="cs-CZ" altLang="cs-CZ"/>
              <a:t> -3 Z</a:t>
            </a:r>
          </a:p>
        </p:txBody>
      </p:sp>
    </p:spTree>
  </p:cSld>
  <p:clrMapOvr>
    <a:masterClrMapping/>
  </p:clrMapOvr>
  <p:transition spd="slow" advTm="63317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8F4AABE-4A35-4B26-B99F-DBB0C8F5A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cs-CZ" altLang="cs-CZ" sz="3600"/>
              <a:t>Růstový graf: </a:t>
            </a:r>
            <a:br>
              <a:rPr lang="cs-CZ" altLang="cs-CZ" sz="3600"/>
            </a:br>
            <a:r>
              <a:rPr lang="cs-CZ" altLang="cs-CZ" sz="3600"/>
              <a:t>výška vzhledem k věku</a:t>
            </a:r>
          </a:p>
        </p:txBody>
      </p:sp>
      <p:pic>
        <p:nvPicPr>
          <p:cNvPr id="49155" name="Zástupný symbol pro tabulku 3">
            <a:extLst>
              <a:ext uri="{FF2B5EF4-FFF2-40B4-BE49-F238E27FC236}">
                <a16:creationId xmlns:a16="http://schemas.microsoft.com/office/drawing/2014/main" id="{BAF90BD3-187E-4E2D-8DC3-7E68778A65E5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200" y="1557338"/>
            <a:ext cx="6959600" cy="5219700"/>
          </a:xfrm>
        </p:spPr>
      </p:pic>
    </p:spTree>
  </p:cSld>
  <p:clrMapOvr>
    <a:masterClrMapping/>
  </p:clrMapOvr>
  <p:transition spd="slow" advTm="22169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7FC82BF8-F8E4-4C3E-BDE7-D2D296F75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3038"/>
            <a:ext cx="8229600" cy="561975"/>
          </a:xfrm>
        </p:spPr>
        <p:txBody>
          <a:bodyPr/>
          <a:lstStyle/>
          <a:p>
            <a:r>
              <a:rPr lang="cs-CZ" altLang="cs-CZ" sz="3600"/>
              <a:t>Antropometrické vyšetření dětí do 2 let</a:t>
            </a:r>
          </a:p>
        </p:txBody>
      </p:sp>
      <p:pic>
        <p:nvPicPr>
          <p:cNvPr id="50179" name="Zástupný symbol pro obsah 3">
            <a:extLst>
              <a:ext uri="{FF2B5EF4-FFF2-40B4-BE49-F238E27FC236}">
                <a16:creationId xmlns:a16="http://schemas.microsoft.com/office/drawing/2014/main" id="{431F57D9-AB0A-45FC-8056-ACD8ACC6AD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2050" y="4049713"/>
            <a:ext cx="3733800" cy="2498725"/>
          </a:xfrm>
        </p:spPr>
      </p:pic>
      <p:pic>
        <p:nvPicPr>
          <p:cNvPr id="50180" name="Obrázek 4">
            <a:extLst>
              <a:ext uri="{FF2B5EF4-FFF2-40B4-BE49-F238E27FC236}">
                <a16:creationId xmlns:a16="http://schemas.microsoft.com/office/drawing/2014/main" id="{E6E936FA-9592-43E7-8810-69AF1CD9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239838"/>
            <a:ext cx="34559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Obrázek 6">
            <a:extLst>
              <a:ext uri="{FF2B5EF4-FFF2-40B4-BE49-F238E27FC236}">
                <a16:creationId xmlns:a16="http://schemas.microsoft.com/office/drawing/2014/main" id="{44AE5B5E-2215-44F7-804D-1C244327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13188"/>
            <a:ext cx="41402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Obrázek 7">
            <a:extLst>
              <a:ext uri="{FF2B5EF4-FFF2-40B4-BE49-F238E27FC236}">
                <a16:creationId xmlns:a16="http://schemas.microsoft.com/office/drawing/2014/main" id="{1FB75E70-0F7C-4899-9B75-53C49103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39838"/>
            <a:ext cx="3457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485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AC12F532-64C1-44BE-9C28-83274FEAC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/>
          <a:lstStyle/>
          <a:p>
            <a:r>
              <a:rPr lang="cs-CZ" altLang="cs-CZ"/>
              <a:t>Měření výšky (délky) dětí do 2 let</a:t>
            </a:r>
          </a:p>
        </p:txBody>
      </p:sp>
      <p:pic>
        <p:nvPicPr>
          <p:cNvPr id="51203" name="Zástupný symbol pro obsah 3">
            <a:extLst>
              <a:ext uri="{FF2B5EF4-FFF2-40B4-BE49-F238E27FC236}">
                <a16:creationId xmlns:a16="http://schemas.microsoft.com/office/drawing/2014/main" id="{65F1BB24-0080-4218-8FAB-E42475B93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2213" y="1600200"/>
            <a:ext cx="6759575" cy="4525963"/>
          </a:xfrm>
        </p:spPr>
      </p:pic>
    </p:spTree>
  </p:cSld>
  <p:clrMapOvr>
    <a:masterClrMapping/>
  </p:clrMapOvr>
  <p:transition spd="slow" advTm="37179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CD4DB4C9-2617-4472-8744-ACE4BB07E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9063"/>
            <a:ext cx="8229600" cy="561975"/>
          </a:xfrm>
        </p:spPr>
        <p:txBody>
          <a:bodyPr/>
          <a:lstStyle/>
          <a:p>
            <a:r>
              <a:rPr lang="cs-CZ" altLang="cs-CZ"/>
              <a:t>Měření výšky dětí 2 – 5 let</a:t>
            </a:r>
          </a:p>
        </p:txBody>
      </p:sp>
      <p:pic>
        <p:nvPicPr>
          <p:cNvPr id="52227" name="Zástupný symbol pro obsah 3">
            <a:extLst>
              <a:ext uri="{FF2B5EF4-FFF2-40B4-BE49-F238E27FC236}">
                <a16:creationId xmlns:a16="http://schemas.microsoft.com/office/drawing/2014/main" id="{BD974569-ED32-44E3-8721-1DB6BF316A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563" y="784225"/>
            <a:ext cx="3952875" cy="5954713"/>
          </a:xfrm>
        </p:spPr>
      </p:pic>
    </p:spTree>
  </p:cSld>
  <p:clrMapOvr>
    <a:masterClrMapping/>
  </p:clrMapOvr>
  <p:transition spd="slow" advTm="21049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04D5EEA9-0D1F-4797-9054-1F253EF52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65100"/>
            <a:ext cx="8785225" cy="633413"/>
          </a:xfrm>
        </p:spPr>
        <p:txBody>
          <a:bodyPr/>
          <a:lstStyle/>
          <a:p>
            <a:r>
              <a:rPr lang="cs-CZ" altLang="cs-CZ" sz="3200"/>
              <a:t>Vyšetřovna výživového stavu – Mukuru 2012</a:t>
            </a:r>
          </a:p>
        </p:txBody>
      </p:sp>
      <p:pic>
        <p:nvPicPr>
          <p:cNvPr id="53251" name="Zástupný symbol pro obsah 6">
            <a:extLst>
              <a:ext uri="{FF2B5EF4-FFF2-40B4-BE49-F238E27FC236}">
                <a16:creationId xmlns:a16="http://schemas.microsoft.com/office/drawing/2014/main" id="{85854FA5-7019-4C3E-B9A6-0EFE0B62EB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288" y="908050"/>
            <a:ext cx="4159250" cy="2784475"/>
          </a:xfrm>
        </p:spPr>
      </p:pic>
      <p:pic>
        <p:nvPicPr>
          <p:cNvPr id="53252" name="Obrázek 7">
            <a:extLst>
              <a:ext uri="{FF2B5EF4-FFF2-40B4-BE49-F238E27FC236}">
                <a16:creationId xmlns:a16="http://schemas.microsoft.com/office/drawing/2014/main" id="{D508C1D5-05CB-4755-A1CF-7792F6D5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3213100"/>
            <a:ext cx="4572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0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1A16E3FE-C73A-4CE7-B9A6-A259011B5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Aralské moře: 1989 a 2014</a:t>
            </a:r>
          </a:p>
        </p:txBody>
      </p:sp>
      <p:pic>
        <p:nvPicPr>
          <p:cNvPr id="8195" name="Zástupný symbol pro obsah 3">
            <a:extLst>
              <a:ext uri="{FF2B5EF4-FFF2-40B4-BE49-F238E27FC236}">
                <a16:creationId xmlns:a16="http://schemas.microsoft.com/office/drawing/2014/main" id="{2AED930E-2E9D-4BD9-A1A3-93844F9CB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600200"/>
            <a:ext cx="5327650" cy="452596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BA0E4E31-F78F-449D-85BF-B1D6AADEB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 sz="3600"/>
              <a:t>Doporučení – návod na výživu dětí do 2 let (swahilsky)</a:t>
            </a:r>
          </a:p>
        </p:txBody>
      </p:sp>
      <p:pic>
        <p:nvPicPr>
          <p:cNvPr id="54275" name="Zástupný symbol pro obsah 3">
            <a:extLst>
              <a:ext uri="{FF2B5EF4-FFF2-40B4-BE49-F238E27FC236}">
                <a16:creationId xmlns:a16="http://schemas.microsoft.com/office/drawing/2014/main" id="{0C9CF54C-6E86-4DDD-AF24-64E047ECB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138" y="1341438"/>
            <a:ext cx="7959725" cy="5327650"/>
          </a:xfrm>
        </p:spPr>
      </p:pic>
    </p:spTree>
  </p:cSld>
  <p:clrMapOvr>
    <a:masterClrMapping/>
  </p:clrMapOvr>
  <p:transition spd="slow" advTm="2169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9E0B27A-3003-40C1-9DE3-1840913A4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Hladovění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EB2CE83D-7A2E-4BB1-B0CE-E3A93DB47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Stav, který vlivem dlouhodobého nedostatku potravy navozuje podvýživu s poruchami adaptací.</a:t>
            </a:r>
          </a:p>
          <a:p>
            <a:pPr algn="ctr" eaLnBrk="1" hangingPunct="1">
              <a:buFontTx/>
              <a:buNone/>
            </a:pPr>
            <a:r>
              <a:rPr lang="cs-CZ" altLang="cs-CZ"/>
              <a:t>------------------</a:t>
            </a:r>
          </a:p>
          <a:p>
            <a:pPr algn="ctr"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r>
              <a:rPr lang="cs-CZ" altLang="cs-CZ" i="1"/>
              <a:t>Zdravý muž vážící 70 kg má cca 15 kg tuku v těle </a:t>
            </a:r>
            <a:r>
              <a:rPr lang="en-US" altLang="cs-CZ" i="1"/>
              <a:t>~ 135000 kcal, tj. 1350 kcal na 100 dn</a:t>
            </a:r>
            <a:r>
              <a:rPr lang="cs-CZ" altLang="cs-CZ" i="1"/>
              <a:t>í.</a:t>
            </a:r>
          </a:p>
        </p:txBody>
      </p:sp>
    </p:spTree>
  </p:cSld>
  <p:clrMapOvr>
    <a:masterClrMapping/>
  </p:clrMapOvr>
  <p:transition spd="slow" advTm="123998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46D3290E-2F7E-48E3-B33D-08997EA9E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Klinické známky hladovění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50C966A-6087-4142-ABA9-7BD6344CE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91512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Hubenost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Suchá kůže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Úbytek svalstva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Vlasy bez lesku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Pomalý puls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Nízký krevní tlak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Amenorrhoea, impotence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Spontánní potraty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Edémy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Anémie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Průjmy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Psychické a mentální poruchy</a:t>
            </a:r>
          </a:p>
        </p:txBody>
      </p:sp>
    </p:spTree>
  </p:cSld>
  <p:clrMapOvr>
    <a:masterClrMapping/>
  </p:clrMapOvr>
  <p:transition spd="slow" advTm="65083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6FD4EF5-7FA1-4FD9-BBEF-5EF38B868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3663"/>
            <a:ext cx="8229600" cy="814387"/>
          </a:xfrm>
        </p:spPr>
        <p:txBody>
          <a:bodyPr/>
          <a:lstStyle/>
          <a:p>
            <a:pPr eaLnBrk="1" hangingPunct="1"/>
            <a:r>
              <a:rPr lang="cs-CZ" altLang="cs-CZ"/>
              <a:t>Hladomor (1)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7487CD6-3027-4D3D-A0BB-DB849CE29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052513"/>
            <a:ext cx="8928100" cy="56165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Kritický nedostatek potravy v určité oblasti, který způsobuje hladovění a smrt velké části populace.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Často jsou postiženy jen vybrané populační skupiny.</a:t>
            </a:r>
          </a:p>
          <a:p>
            <a:pPr eaLnBrk="1" hangingPunct="1">
              <a:defRPr/>
            </a:pPr>
            <a:r>
              <a:rPr lang="cs-CZ" altLang="cs-CZ" dirty="0"/>
              <a:t>Kritérium: úmrtnost z příčiny hladovění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cs-CZ" altLang="cs-CZ" dirty="0"/>
              <a:t> </a:t>
            </a:r>
            <a:r>
              <a:rPr lang="en-US" altLang="cs-CZ" dirty="0"/>
              <a:t>&gt;</a:t>
            </a:r>
            <a:r>
              <a:rPr lang="cs-CZ" altLang="cs-CZ" dirty="0"/>
              <a:t> 1/10 000 osob/ den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cs-CZ" altLang="cs-CZ" dirty="0"/>
              <a:t>nebo </a:t>
            </a:r>
          </a:p>
        </p:txBody>
      </p:sp>
    </p:spTree>
  </p:cSld>
  <p:clrMapOvr>
    <a:masterClrMapping/>
  </p:clrMapOvr>
  <p:transition spd="slow" advTm="7975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15334DF4-ACC0-42A1-9EDA-82D0422E3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3175"/>
            <a:ext cx="8229600" cy="833438"/>
          </a:xfrm>
        </p:spPr>
        <p:txBody>
          <a:bodyPr/>
          <a:lstStyle/>
          <a:p>
            <a:r>
              <a:rPr lang="cs-CZ" altLang="cs-CZ"/>
              <a:t>Hladomor (2)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5529A0-A806-4F31-B346-50AAA5954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25538"/>
            <a:ext cx="8785225" cy="5543550"/>
          </a:xfrm>
        </p:spPr>
        <p:txBody>
          <a:bodyPr/>
          <a:lstStyle/>
          <a:p>
            <a:pPr>
              <a:defRPr/>
            </a:pPr>
            <a:r>
              <a:rPr lang="cs-CZ" dirty="0"/>
              <a:t>Poměr chřadnoucích dětí (</a:t>
            </a:r>
            <a:r>
              <a:rPr lang="cs-CZ" dirty="0" err="1"/>
              <a:t>wasting</a:t>
            </a:r>
            <a:r>
              <a:rPr lang="cs-CZ" dirty="0"/>
              <a:t>):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 </a:t>
            </a:r>
            <a:r>
              <a:rPr lang="en-US" dirty="0"/>
              <a:t>&gt; 20</a:t>
            </a:r>
            <a:r>
              <a:rPr lang="cs-CZ" dirty="0"/>
              <a:t>%</a:t>
            </a:r>
          </a:p>
          <a:p>
            <a:pPr marL="0" indent="0" algn="ctr">
              <a:buFontTx/>
              <a:buNone/>
              <a:defRPr/>
            </a:pPr>
            <a:endParaRPr lang="cs-CZ" dirty="0"/>
          </a:p>
          <a:p>
            <a:pPr marL="0" indent="0" algn="ctr">
              <a:buFontTx/>
              <a:buNone/>
              <a:defRPr/>
            </a:pPr>
            <a:r>
              <a:rPr lang="cs-CZ" u="sng" dirty="0"/>
              <a:t>Těžký hladomor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Úmrtnost hladem </a:t>
            </a:r>
            <a:r>
              <a:rPr lang="en-US" dirty="0"/>
              <a:t>&gt;</a:t>
            </a:r>
            <a:r>
              <a:rPr lang="cs-CZ" dirty="0"/>
              <a:t> 5 osob/ 1000/ den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Poměr chřadnoucích dětí </a:t>
            </a:r>
            <a:r>
              <a:rPr lang="en-US" dirty="0"/>
              <a:t>&gt;</a:t>
            </a:r>
            <a:r>
              <a:rPr lang="cs-CZ" dirty="0"/>
              <a:t> 40%</a:t>
            </a:r>
          </a:p>
          <a:p>
            <a:pPr marL="0" indent="0" algn="ctr">
              <a:buFontTx/>
              <a:buNone/>
              <a:defRPr/>
            </a:pPr>
            <a:r>
              <a:rPr lang="cs-CZ" u="sng" dirty="0"/>
              <a:t>Kvalitativní znaky</a:t>
            </a: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dirty="0"/>
              <a:t>Osoby s edémy břicha, neobvykle velký počet osob se zrzavou barvou vlasů</a:t>
            </a:r>
          </a:p>
        </p:txBody>
      </p:sp>
    </p:spTree>
  </p:cSld>
  <p:clrMapOvr>
    <a:masterClrMapping/>
  </p:clrMapOvr>
  <p:transition spd="slow" advTm="9212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9CA9C8F-E760-47F4-A99C-B26A1B7C6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Následky hladomoru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3E685D7-35EA-4500-9EF0-4D198C62C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Hladovění</a:t>
            </a:r>
          </a:p>
          <a:p>
            <a:pPr eaLnBrk="1" hangingPunct="1"/>
            <a:r>
              <a:rPr lang="cs-CZ" altLang="cs-CZ"/>
              <a:t>Migrace obyvatelstva</a:t>
            </a:r>
          </a:p>
          <a:p>
            <a:pPr eaLnBrk="1" hangingPunct="1"/>
            <a:r>
              <a:rPr lang="cs-CZ" altLang="cs-CZ"/>
              <a:t>Epidemie (tyfus, mor, plané neštovice, cholera, dysenterie)</a:t>
            </a:r>
          </a:p>
          <a:p>
            <a:pPr eaLnBrk="1" hangingPunct="1"/>
            <a:r>
              <a:rPr lang="cs-CZ" altLang="cs-CZ"/>
              <a:t>Zvýšený počet úmrtí na infekční nemoci (spalničky, tuberkulóza)</a:t>
            </a:r>
          </a:p>
        </p:txBody>
      </p:sp>
    </p:spTree>
  </p:cSld>
  <p:clrMapOvr>
    <a:masterClrMapping/>
  </p:clrMapOvr>
  <p:transition spd="slow" advTm="148463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F88FD0B0-9656-416B-8A61-AC6031296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r>
              <a:rPr lang="cs-CZ" altLang="cs-CZ" sz="3600"/>
              <a:t>Stručná historie vybraných hladomorů</a:t>
            </a:r>
          </a:p>
        </p:txBody>
      </p:sp>
      <p:pic>
        <p:nvPicPr>
          <p:cNvPr id="60419" name="Zástupný symbol pro obsah 3">
            <a:extLst>
              <a:ext uri="{FF2B5EF4-FFF2-40B4-BE49-F238E27FC236}">
                <a16:creationId xmlns:a16="http://schemas.microsoft.com/office/drawing/2014/main" id="{A1DED93F-90E6-4F35-A706-847BF73BE8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388" y="700088"/>
            <a:ext cx="5229225" cy="6049962"/>
          </a:xfrm>
        </p:spPr>
      </p:pic>
    </p:spTree>
  </p:cSld>
  <p:clrMapOvr>
    <a:masterClrMapping/>
  </p:clrMapOvr>
  <p:transition spd="slow" advTm="137484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C968B2E-0A5F-42A5-8AE5-911C1ACDE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Prevence hladomorů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6FE248E-06FB-49C6-B142-3C6600989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964612" cy="5473700"/>
          </a:xfrm>
        </p:spPr>
        <p:txBody>
          <a:bodyPr/>
          <a:lstStyle/>
          <a:p>
            <a:pPr eaLnBrk="1" hangingPunct="1"/>
            <a:r>
              <a:rPr lang="cs-CZ" altLang="cs-CZ"/>
              <a:t>Diversifikovaná ekonomie</a:t>
            </a:r>
          </a:p>
          <a:p>
            <a:pPr eaLnBrk="1" hangingPunct="1"/>
            <a:r>
              <a:rPr lang="cs-CZ" altLang="cs-CZ"/>
              <a:t>Rozvinutý sektor zemědělství a potravinářství </a:t>
            </a:r>
          </a:p>
          <a:p>
            <a:pPr eaLnBrk="1" hangingPunct="1"/>
            <a:r>
              <a:rPr lang="cs-CZ" altLang="cs-CZ"/>
              <a:t>Efektivní intervence (kontrola nemocí plodin)</a:t>
            </a:r>
          </a:p>
          <a:p>
            <a:pPr eaLnBrk="1" hangingPunct="1"/>
            <a:r>
              <a:rPr lang="cs-CZ" altLang="cs-CZ"/>
              <a:t>Fungující řízení (vláda, infrastruktura, zdravotnictví)</a:t>
            </a:r>
          </a:p>
          <a:p>
            <a:pPr eaLnBrk="1" hangingPunct="1"/>
            <a:r>
              <a:rPr lang="cs-CZ" altLang="cs-CZ"/>
              <a:t>Účast nevládních organizací</a:t>
            </a:r>
          </a:p>
          <a:p>
            <a:pPr eaLnBrk="1" hangingPunct="1"/>
            <a:r>
              <a:rPr lang="cs-CZ" altLang="cs-CZ"/>
              <a:t>Transport</a:t>
            </a:r>
          </a:p>
          <a:p>
            <a:pPr eaLnBrk="1" hangingPunct="1"/>
            <a:r>
              <a:rPr lang="cs-CZ" altLang="cs-CZ"/>
              <a:t>Bezpečné zásoby potravin</a:t>
            </a:r>
          </a:p>
          <a:p>
            <a:pPr eaLnBrk="1" hangingPunct="1"/>
            <a:r>
              <a:rPr lang="cs-CZ" altLang="cs-CZ"/>
              <a:t>Vhodná nabídka akceptovatelných potravin</a:t>
            </a:r>
          </a:p>
        </p:txBody>
      </p:sp>
    </p:spTree>
  </p:cSld>
  <p:clrMapOvr>
    <a:masterClrMapping/>
  </p:clrMapOvr>
  <p:transition spd="slow" advTm="345354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88542BAC-5926-4970-83AE-A7F38661E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Potravinová pomoc - typy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4C0238-2CA0-44A7-AE18-0A787CD28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00200"/>
            <a:ext cx="9072562" cy="5141913"/>
          </a:xfrm>
        </p:spPr>
        <p:txBody>
          <a:bodyPr/>
          <a:lstStyle/>
          <a:p>
            <a:pPr>
              <a:defRPr/>
            </a:pPr>
            <a:r>
              <a:rPr lang="cs-CZ" dirty="0"/>
              <a:t>Přímé poskytnutí potravin (naturálií)</a:t>
            </a:r>
          </a:p>
          <a:p>
            <a:pPr>
              <a:defRPr/>
            </a:pPr>
            <a:r>
              <a:rPr lang="cs-CZ" dirty="0"/>
              <a:t>Přidělení finančních prostředků pro nákup potravin</a:t>
            </a:r>
          </a:p>
          <a:p>
            <a:pPr>
              <a:defRPr/>
            </a:pPr>
            <a:r>
              <a:rPr lang="cs-CZ" dirty="0"/>
              <a:t>Přídělové lístky</a:t>
            </a:r>
          </a:p>
          <a:p>
            <a:pPr>
              <a:defRPr/>
            </a:pPr>
            <a:r>
              <a:rPr lang="cs-CZ" dirty="0"/>
              <a:t>Pomoc při produkci potravin</a:t>
            </a:r>
          </a:p>
          <a:p>
            <a:pPr>
              <a:defRPr/>
            </a:pPr>
            <a:r>
              <a:rPr lang="cs-CZ" dirty="0"/>
              <a:t>Asistence při vytvoření trhu potravin</a:t>
            </a:r>
          </a:p>
          <a:p>
            <a:pPr marL="0" indent="0" algn="ctr">
              <a:buFontTx/>
              <a:buNone/>
              <a:defRPr/>
            </a:pPr>
            <a:r>
              <a:rPr lang="cs-CZ" dirty="0"/>
              <a:t>Organizace </a:t>
            </a:r>
          </a:p>
          <a:p>
            <a:pPr marL="0" indent="0">
              <a:buFontTx/>
              <a:buNone/>
              <a:defRPr/>
            </a:pPr>
            <a:r>
              <a:rPr lang="cs-CZ" dirty="0"/>
              <a:t>FAO, WHO, WFP, </a:t>
            </a:r>
            <a:r>
              <a:rPr lang="cs-CZ" dirty="0" err="1"/>
              <a:t>Sphere</a:t>
            </a:r>
            <a:r>
              <a:rPr lang="cs-CZ" dirty="0"/>
              <a:t>, UNICEF, </a:t>
            </a:r>
            <a:r>
              <a:rPr lang="cs-CZ" dirty="0" err="1"/>
              <a:t>World</a:t>
            </a:r>
            <a:r>
              <a:rPr lang="cs-CZ" dirty="0"/>
              <a:t> Bank, IRC, neziskové humanitární organizace</a:t>
            </a:r>
          </a:p>
        </p:txBody>
      </p:sp>
    </p:spTree>
  </p:cSld>
  <p:clrMapOvr>
    <a:masterClrMapping/>
  </p:clrMapOvr>
  <p:transition spd="slow" advTm="154695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55B8F1B-8A67-4222-83F2-554F9DEC2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Základní kritéria potravinové pomoci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7B926DC-9913-4A30-8EA3-9721F5CD4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28775"/>
            <a:ext cx="8964612" cy="5229225"/>
          </a:xfrm>
        </p:spPr>
        <p:txBody>
          <a:bodyPr/>
          <a:lstStyle/>
          <a:p>
            <a:pPr eaLnBrk="1" hangingPunct="1"/>
            <a:r>
              <a:rPr lang="cs-CZ" altLang="cs-CZ"/>
              <a:t>Pokud možno potraviny známé a konzumované v příslušné oblasti</a:t>
            </a:r>
          </a:p>
          <a:p>
            <a:pPr eaLnBrk="1" hangingPunct="1"/>
            <a:r>
              <a:rPr lang="cs-CZ" altLang="cs-CZ"/>
              <a:t>Distribuční místo má být co nejblíže</a:t>
            </a:r>
          </a:p>
          <a:p>
            <a:pPr eaLnBrk="1" hangingPunct="1"/>
            <a:r>
              <a:rPr lang="cs-CZ" altLang="cs-CZ"/>
              <a:t>Obyvatelstvo má být informováno o průběhu hladomoru, o způsobech přípravy potravy atp.</a:t>
            </a:r>
          </a:p>
          <a:p>
            <a:pPr eaLnBrk="1" hangingPunct="1"/>
            <a:r>
              <a:rPr lang="cs-CZ" altLang="cs-CZ"/>
              <a:t>Primární zdravotní péče vč. podpory kojení</a:t>
            </a:r>
          </a:p>
          <a:p>
            <a:pPr eaLnBrk="1" hangingPunct="1"/>
            <a:r>
              <a:rPr lang="cs-CZ" altLang="cs-CZ"/>
              <a:t>Monitorování údajů o dostupnosti potravin a distribuci, úmrtnosti a výživovém stavu</a:t>
            </a:r>
          </a:p>
        </p:txBody>
      </p:sp>
    </p:spTree>
  </p:cSld>
  <p:clrMapOvr>
    <a:masterClrMapping/>
  </p:clrMapOvr>
  <p:transition spd="slow" advTm="53013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38BA75B3-17E4-48A7-8895-A251E4ED9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443037"/>
          </a:xfrm>
        </p:spPr>
        <p:txBody>
          <a:bodyPr/>
          <a:lstStyle/>
          <a:p>
            <a:br>
              <a:rPr lang="cs-CZ" altLang="cs-CZ"/>
            </a:br>
            <a:r>
              <a:rPr lang="cs-CZ" altLang="cs-CZ"/>
              <a:t>Přemnožení hmyzu</a:t>
            </a:r>
            <a:br>
              <a:rPr lang="cs-CZ" altLang="cs-CZ"/>
            </a:br>
            <a:r>
              <a:rPr lang="cs-CZ" altLang="cs-CZ" sz="2800"/>
              <a:t>(foto převzato z Internetu)</a:t>
            </a:r>
            <a:br>
              <a:rPr lang="cs-CZ" altLang="cs-CZ" sz="2800"/>
            </a:br>
            <a:endParaRPr lang="cs-CZ" altLang="cs-CZ" sz="2800"/>
          </a:p>
        </p:txBody>
      </p:sp>
      <p:pic>
        <p:nvPicPr>
          <p:cNvPr id="9219" name="Zástupný symbol pro obsah 3">
            <a:extLst>
              <a:ext uri="{FF2B5EF4-FFF2-40B4-BE49-F238E27FC236}">
                <a16:creationId xmlns:a16="http://schemas.microsoft.com/office/drawing/2014/main" id="{25FA4778-C06F-4215-8F4C-5C2F58F65D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916113"/>
            <a:ext cx="8045450" cy="452596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5FA04E0-A084-44F7-A06E-5D74FD6E2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24A1826-2AFD-4DC4-A92E-E0CB8214A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4516" name="Picture 4" descr="Angola 126">
            <a:extLst>
              <a:ext uri="{FF2B5EF4-FFF2-40B4-BE49-F238E27FC236}">
                <a16:creationId xmlns:a16="http://schemas.microsoft.com/office/drawing/2014/main" id="{B51952B2-87FC-4298-8DF1-9D20EE6AE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129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D6150D57-274A-4F8D-9440-E25F143D2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E2929B0-60FD-4873-9B66-EAEDB13CA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507412" cy="6408738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5540" name="Picture 4" descr="Angola 208">
            <a:extLst>
              <a:ext uri="{FF2B5EF4-FFF2-40B4-BE49-F238E27FC236}">
                <a16:creationId xmlns:a16="http://schemas.microsoft.com/office/drawing/2014/main" id="{E4DFC4A2-6DDC-4A8F-ACD2-45C35D657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-1323975"/>
            <a:ext cx="11472863" cy="860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671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A628F419-D018-45CC-BC16-39DF255BF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Pediatrické oddělení nemocnice</a:t>
            </a:r>
          </a:p>
        </p:txBody>
      </p:sp>
      <p:sp>
        <p:nvSpPr>
          <p:cNvPr id="66563" name="Zástupný symbol pro obsah 2">
            <a:extLst>
              <a:ext uri="{FF2B5EF4-FFF2-40B4-BE49-F238E27FC236}">
                <a16:creationId xmlns:a16="http://schemas.microsoft.com/office/drawing/2014/main" id="{BB12767A-7CDE-49E2-9458-73D148C942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83163"/>
          </a:xfrm>
        </p:spPr>
        <p:txBody>
          <a:bodyPr/>
          <a:lstStyle/>
          <a:p>
            <a:pPr marL="0" indent="0">
              <a:buFontTx/>
              <a:buNone/>
            </a:pPr>
            <a:endParaRPr lang="cs-CZ" altLang="cs-CZ"/>
          </a:p>
        </p:txBody>
      </p:sp>
      <p:pic>
        <p:nvPicPr>
          <p:cNvPr id="66564" name="Obrázek 3">
            <a:extLst>
              <a:ext uri="{FF2B5EF4-FFF2-40B4-BE49-F238E27FC236}">
                <a16:creationId xmlns:a16="http://schemas.microsoft.com/office/drawing/2014/main" id="{D2592B5D-C81C-4A9D-A064-E7AF34D8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3508375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02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7E9C672-EDD2-4D16-A713-4EDF8DFEA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Denní potravinová pomoc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5B2C177-653D-4E83-8DCD-6C0171E1C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964612" cy="5068888"/>
          </a:xfrm>
        </p:spPr>
        <p:txBody>
          <a:bodyPr/>
          <a:lstStyle/>
          <a:p>
            <a:pPr eaLnBrk="1" hangingPunct="1"/>
            <a:r>
              <a:rPr lang="cs-CZ" altLang="cs-CZ"/>
              <a:t>2100 kcal / den (nerozlišuje se dle věku a pohlaví)</a:t>
            </a:r>
          </a:p>
          <a:p>
            <a:pPr eaLnBrk="1" hangingPunct="1"/>
            <a:r>
              <a:rPr lang="cs-CZ" altLang="cs-CZ"/>
              <a:t>Cca 500 kcal si obvykle obyvatelstvo opatří</a:t>
            </a:r>
          </a:p>
          <a:p>
            <a:pPr eaLnBrk="1" hangingPunct="1"/>
            <a:r>
              <a:rPr lang="cs-CZ" altLang="cs-CZ"/>
              <a:t>10-12% celkové energie z proteinů</a:t>
            </a:r>
          </a:p>
          <a:p>
            <a:pPr eaLnBrk="1" hangingPunct="1"/>
            <a:r>
              <a:rPr lang="cs-CZ" altLang="cs-CZ"/>
              <a:t>10 – 17 % celkové energie z tuku</a:t>
            </a:r>
          </a:p>
          <a:p>
            <a:pPr eaLnBrk="1" hangingPunct="1"/>
            <a:r>
              <a:rPr lang="cs-CZ" altLang="cs-CZ"/>
              <a:t>Adekvátní přísun mikronutrientů z čerstvých nebo fortifikovaných potravin (jód, vitamín A, také D a E, železo a vitamín C)</a:t>
            </a:r>
          </a:p>
        </p:txBody>
      </p:sp>
    </p:spTree>
  </p:cSld>
  <p:clrMapOvr>
    <a:masterClrMapping/>
  </p:clrMapOvr>
  <p:transition spd="slow" advTm="332509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1E0EECDF-DE10-440C-B837-DD8701E24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cs-CZ" altLang="cs-CZ"/>
              <a:t>Potravinová pomoc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99F4A02-B1A1-4C4A-B508-9CC848606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036050" cy="5543550"/>
          </a:xfrm>
        </p:spPr>
        <p:txBody>
          <a:bodyPr/>
          <a:lstStyle/>
          <a:p>
            <a:pPr eaLnBrk="1" hangingPunct="1"/>
            <a:r>
              <a:rPr lang="cs-CZ" altLang="cs-CZ"/>
              <a:t>Přístup k rozmanitým potravinám (obilniny, luštěniny nebo živočišné zdroje, zdroj tuků)</a:t>
            </a:r>
          </a:p>
          <a:p>
            <a:pPr eaLnBrk="1" hangingPunct="1"/>
            <a:r>
              <a:rPr lang="cs-CZ" altLang="cs-CZ"/>
              <a:t>Přístup k vitamínu A, C a železu</a:t>
            </a:r>
          </a:p>
          <a:p>
            <a:pPr eaLnBrk="1" hangingPunct="1"/>
            <a:r>
              <a:rPr lang="cs-CZ" altLang="cs-CZ"/>
              <a:t>Jodidovaná sůl přístupná  </a:t>
            </a:r>
            <a:r>
              <a:rPr lang="en-US" altLang="cs-CZ"/>
              <a:t>&gt;</a:t>
            </a:r>
            <a:r>
              <a:rPr lang="cs-CZ" altLang="cs-CZ"/>
              <a:t>90% populace</a:t>
            </a:r>
          </a:p>
          <a:p>
            <a:pPr eaLnBrk="1" hangingPunct="1"/>
            <a:r>
              <a:rPr lang="cs-CZ" altLang="cs-CZ"/>
              <a:t>Dodatečné zdroje niacinu, je-li základní potravinou kukuřice nebo sorghum</a:t>
            </a:r>
          </a:p>
          <a:p>
            <a:pPr eaLnBrk="1" hangingPunct="1"/>
            <a:r>
              <a:rPr lang="cs-CZ" altLang="cs-CZ"/>
              <a:t>Dodatečné zdroje thiaminu, je-li základem rýže</a:t>
            </a:r>
          </a:p>
          <a:p>
            <a:pPr eaLnBrk="1" hangingPunct="1"/>
            <a:r>
              <a:rPr lang="cs-CZ" altLang="cs-CZ"/>
              <a:t>Dodatečné zdroje riboflavinu, je-li celkový zdroj potravy velmi omezen</a:t>
            </a:r>
          </a:p>
        </p:txBody>
      </p:sp>
    </p:spTree>
  </p:cSld>
  <p:clrMapOvr>
    <a:masterClrMapping/>
  </p:clrMapOvr>
  <p:transition spd="slow" advTm="63074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F5B38AEB-95D7-4A59-8E2E-0066D563D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/>
          <a:lstStyle/>
          <a:p>
            <a:pPr eaLnBrk="1" hangingPunct="1"/>
            <a:r>
              <a:rPr lang="cs-CZ" altLang="cs-CZ" sz="4000"/>
              <a:t>Další doporučení pro potravinovou pomoc I.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E25F543-4A87-44C5-BF91-BFD4AC4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856662" cy="5329237"/>
          </a:xfrm>
        </p:spPr>
        <p:txBody>
          <a:bodyPr/>
          <a:lstStyle/>
          <a:p>
            <a:pPr eaLnBrk="1" hangingPunct="1"/>
            <a:r>
              <a:rPr lang="cs-CZ" altLang="cs-CZ"/>
              <a:t>Ujistěte se, že jsou k dispozici zdroje energie pro vaření a nádobí</a:t>
            </a:r>
          </a:p>
          <a:p>
            <a:pPr eaLnBrk="1" hangingPunct="1"/>
            <a:r>
              <a:rPr lang="cs-CZ" altLang="cs-CZ"/>
              <a:t>Potraviny distribuujte týdně, max. 1x za 2 t.</a:t>
            </a:r>
          </a:p>
          <a:p>
            <a:pPr eaLnBrk="1" hangingPunct="1"/>
            <a:r>
              <a:rPr lang="cs-CZ" altLang="cs-CZ"/>
              <a:t>Náhrady mateřského mléka jsou zakázány</a:t>
            </a:r>
          </a:p>
          <a:p>
            <a:pPr eaLnBrk="1" hangingPunct="1"/>
            <a:r>
              <a:rPr lang="cs-CZ" altLang="cs-CZ"/>
              <a:t>Sušené mléko musí být předem vmícháno do jiné potraviny</a:t>
            </a:r>
          </a:p>
          <a:p>
            <a:pPr eaLnBrk="1" hangingPunct="1"/>
            <a:r>
              <a:rPr lang="cs-CZ" altLang="cs-CZ"/>
              <a:t>Dodejte vitamíny A a C, není-li ovoce a zelenina</a:t>
            </a:r>
          </a:p>
          <a:p>
            <a:pPr eaLnBrk="1" hangingPunct="1"/>
            <a:r>
              <a:rPr lang="cs-CZ" altLang="cs-CZ"/>
              <a:t>Zvyšte chutnost potravin (cukr, sůl)</a:t>
            </a:r>
          </a:p>
        </p:txBody>
      </p:sp>
    </p:spTree>
  </p:cSld>
  <p:clrMapOvr>
    <a:masterClrMapping/>
  </p:clrMapOvr>
  <p:transition spd="slow" advTm="389118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D214C58-D1DC-46B1-92A4-7DFCC4DD4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Další doporučení pro potravinovou pomoc II.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864FE25-589B-4779-8FAB-E4D78F5CE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cs-CZ" altLang="cs-CZ"/>
              <a:t>Někdy 300-500 kcal denně pomůže v prevenci závažného hladovění</a:t>
            </a:r>
          </a:p>
          <a:p>
            <a:pPr eaLnBrk="1" hangingPunct="1"/>
            <a:r>
              <a:rPr lang="cs-CZ" altLang="cs-CZ"/>
              <a:t>Pokuste se dodržet co nejvyšší hygienický standard</a:t>
            </a:r>
          </a:p>
          <a:p>
            <a:pPr eaLnBrk="1" hangingPunct="1"/>
            <a:r>
              <a:rPr lang="cs-CZ" altLang="cs-CZ"/>
              <a:t>Mobilní kuchyně nebo kantýny</a:t>
            </a:r>
          </a:p>
          <a:p>
            <a:pPr eaLnBrk="1" hangingPunct="1"/>
            <a:r>
              <a:rPr lang="cs-CZ" altLang="cs-CZ"/>
              <a:t>Ceny potravin kontrolované vladou</a:t>
            </a:r>
          </a:p>
          <a:p>
            <a:pPr eaLnBrk="1" hangingPunct="1"/>
            <a:r>
              <a:rPr lang="cs-CZ" altLang="cs-CZ"/>
              <a:t>Systém týdenních zpráv o situaci (sanitární úroveň, pitná voda, osobní hygiena, bezpečné stravování)</a:t>
            </a:r>
          </a:p>
        </p:txBody>
      </p:sp>
    </p:spTree>
  </p:cSld>
  <p:clrMapOvr>
    <a:masterClrMapping/>
  </p:clrMapOvr>
  <p:transition spd="slow" advTm="22083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DAA2B6C-EF90-4B18-9F7B-50FCDE0D6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Práce za jídlo (food-for-work)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0BEF87B-848F-4E89-9C92-5193E49BC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Není-li hladomor, potraviny se poskytují jen za práci (WFP)</a:t>
            </a:r>
          </a:p>
          <a:p>
            <a:pPr eaLnBrk="1" hangingPunct="1"/>
            <a:r>
              <a:rPr lang="cs-CZ" altLang="cs-CZ"/>
              <a:t>Výhody: prevence vzniku mentality závislých lidí</a:t>
            </a:r>
          </a:p>
          <a:p>
            <a:pPr eaLnBrk="1" hangingPunct="1"/>
            <a:r>
              <a:rPr lang="cs-CZ" altLang="cs-CZ"/>
              <a:t>Nevýhody: těžká práce zvyšuje energetickou potřebu. Některé skupiny osob jsou diskvalifikovány, např. děti, staří, nemocní, těhotné atp.</a:t>
            </a:r>
          </a:p>
        </p:txBody>
      </p:sp>
    </p:spTree>
  </p:cSld>
  <p:clrMapOvr>
    <a:masterClrMapping/>
  </p:clrMapOvr>
  <p:transition spd="slow" advTm="18594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420A7D93-29EC-4B14-9CE8-20B41136E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cs-CZ" altLang="cs-CZ" sz="3600"/>
              <a:t>Minimální nutriční potřeba (osoba/den)</a:t>
            </a:r>
          </a:p>
        </p:txBody>
      </p:sp>
      <p:pic>
        <p:nvPicPr>
          <p:cNvPr id="72707" name="Zástupný symbol pro obsah 3">
            <a:extLst>
              <a:ext uri="{FF2B5EF4-FFF2-40B4-BE49-F238E27FC236}">
                <a16:creationId xmlns:a16="http://schemas.microsoft.com/office/drawing/2014/main" id="{D8BA1BFF-174C-4C8B-B723-F6206CACFA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762000"/>
            <a:ext cx="4321175" cy="6243638"/>
          </a:xfrm>
        </p:spPr>
      </p:pic>
    </p:spTree>
  </p:cSld>
  <p:clrMapOvr>
    <a:masterClrMapping/>
  </p:clrMapOvr>
  <p:transition spd="slow" advTm="46986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Angola 180">
            <a:extLst>
              <a:ext uri="{FF2B5EF4-FFF2-40B4-BE49-F238E27FC236}">
                <a16:creationId xmlns:a16="http://schemas.microsoft.com/office/drawing/2014/main" id="{D3DCD827-7D66-446D-B507-6512BFAD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212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94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8A4D6EA8-50F8-4F03-BAFC-202651102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Mariupol 2022</a:t>
            </a:r>
          </a:p>
        </p:txBody>
      </p:sp>
      <p:pic>
        <p:nvPicPr>
          <p:cNvPr id="10243" name="Picture 2" descr="https://pyxis.nymag.com/v1/imgs/be1/a7d/f2dd94a5d232ed98ada098019f2dd8212b-mariupol.rsquare.w700.jpg">
            <a:extLst>
              <a:ext uri="{FF2B5EF4-FFF2-40B4-BE49-F238E27FC236}">
                <a16:creationId xmlns:a16="http://schemas.microsoft.com/office/drawing/2014/main" id="{6A95B448-A102-42BF-8C4D-F0B6A3F00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700213"/>
            <a:ext cx="5068888" cy="507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>
            <a:extLst>
              <a:ext uri="{FF2B5EF4-FFF2-40B4-BE49-F238E27FC236}">
                <a16:creationId xmlns:a16="http://schemas.microsoft.com/office/drawing/2014/main" id="{D0C5F3D0-DAB4-46A4-AE09-1BA10CA03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Security clearence</a:t>
            </a:r>
          </a:p>
        </p:txBody>
      </p:sp>
      <p:pic>
        <p:nvPicPr>
          <p:cNvPr id="74755" name="Picture 4" descr="povoleni">
            <a:extLst>
              <a:ext uri="{FF2B5EF4-FFF2-40B4-BE49-F238E27FC236}">
                <a16:creationId xmlns:a16="http://schemas.microsoft.com/office/drawing/2014/main" id="{A02AF7FE-1D3A-40F2-B9F0-16B9C9D37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600200"/>
            <a:ext cx="57404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5388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Angola 139">
            <a:extLst>
              <a:ext uri="{FF2B5EF4-FFF2-40B4-BE49-F238E27FC236}">
                <a16:creationId xmlns:a16="http://schemas.microsoft.com/office/drawing/2014/main" id="{26BF409E-5970-40CB-94A7-BD538787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138" y="-1035050"/>
            <a:ext cx="13165138" cy="987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45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A43C14B4-8DAB-41C9-AA5C-F96E7DBE35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br>
              <a:rPr lang="cs-CZ" altLang="cs-CZ" sz="3600"/>
            </a:br>
            <a:r>
              <a:rPr lang="cs-CZ" altLang="cs-CZ" sz="3600"/>
              <a:t>Pro doplnění informací této prezentace</a:t>
            </a:r>
            <a:br>
              <a:rPr lang="cs-CZ" altLang="cs-CZ" sz="3600"/>
            </a:br>
            <a:endParaRPr lang="cs-CZ" altLang="cs-CZ" sz="36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1D44A9-CF09-4EFA-9400-2BBDF4961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dirty="0">
                <a:hlinkClick r:id="rId2"/>
              </a:rPr>
              <a:t>https://www.youtube.com/watch?v=xIUmsbuovl4</a:t>
            </a:r>
            <a:endParaRPr lang="cs-CZ" dirty="0"/>
          </a:p>
          <a:p>
            <a:pPr marL="0" indent="0">
              <a:buFontTx/>
              <a:buNone/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dirty="0">
                <a:hlinkClick r:id="rId3"/>
              </a:rPr>
              <a:t>https://www.unicef.org/nutrition/index_emergencies.html</a:t>
            </a:r>
            <a:endParaRPr lang="cs-CZ" dirty="0"/>
          </a:p>
          <a:p>
            <a:pPr marL="0" indent="0">
              <a:buFontTx/>
              <a:buNone/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u="sng" dirty="0">
                <a:solidFill>
                  <a:schemeClr val="accent5">
                    <a:lumMod val="50000"/>
                  </a:schemeClr>
                </a:solidFill>
              </a:rPr>
              <a:t>https://www.who.int/nutrition/publications/emergencies/a83743/en/</a:t>
            </a:r>
          </a:p>
        </p:txBody>
      </p:sp>
    </p:spTree>
  </p:cSld>
  <p:clrMapOvr>
    <a:masterClrMapping/>
  </p:clrMapOvr>
  <p:transition spd="slow" advTm="12670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6562E86E-15E2-4E96-8213-F24836CCF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Mimořádná událost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3CC00DA7-AEA4-4479-BCCE-D6A8764FF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cs-CZ"/>
              <a:t>Škodlivé působení sil a jevů vyvolaných člověkem a/nebo přírodními vlivy, dále havárie, které ohrožují život, zdraví, majetek či životní prostředí a vyžadují provedení záchranných a likvidačních prací. (zákon č. 239/2000Sb. O integrovaném záchranném systému, par. 2. a),b),c).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D315D5AB-6CE6-423B-8D57-A9C89FE18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Krizová situace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B4BFDA74-9E04-4EA0-BB59-FB59D9EBE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cs-CZ"/>
              <a:t>Mimořádná událost podle zákona 239/2000 Sb, narušení kritické infrastruktury nebo jiné nebezpečí, při nichž je vyhlášen stav nebezpečí, nouzový stav nebo stav ohrožení státu (zákon 240/2000 Sb o krizovém řízení, par. 2, písmeno b).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59144</TotalTime>
  <Words>2133</Words>
  <Application>Microsoft Office PowerPoint</Application>
  <PresentationFormat>Předvádění na obrazovce (4:3)</PresentationFormat>
  <Paragraphs>317</Paragraphs>
  <Slides>72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72</vt:i4>
      </vt:variant>
    </vt:vector>
  </HeadingPairs>
  <TitlesOfParts>
    <vt:vector size="80" baseType="lpstr">
      <vt:lpstr>Arial</vt:lpstr>
      <vt:lpstr>Calibri</vt:lpstr>
      <vt:lpstr>Times New Roman</vt:lpstr>
      <vt:lpstr>Výchozí návrh</vt:lpstr>
      <vt:lpstr>2_Výchozí návrh</vt:lpstr>
      <vt:lpstr>1_Výchozí návrh</vt:lpstr>
      <vt:lpstr>Fotografie</vt:lpstr>
      <vt:lpstr>Acrobat Document</vt:lpstr>
      <vt:lpstr>Ochrana zdraví a výživa v ohrožujících situacích</vt:lpstr>
      <vt:lpstr>Cíle výuky</vt:lpstr>
      <vt:lpstr>Ohrožující situace</vt:lpstr>
      <vt:lpstr>Klimatická změna – sucho (Aralské moře)</vt:lpstr>
      <vt:lpstr>Aralské moře: 1989 a 2014</vt:lpstr>
      <vt:lpstr> Přemnožení hmyzu (foto převzato z Internetu) </vt:lpstr>
      <vt:lpstr>Mariupol 2022</vt:lpstr>
      <vt:lpstr>Mimořádná událost</vt:lpstr>
      <vt:lpstr>Krizová situace</vt:lpstr>
      <vt:lpstr>Nouzové základní potřeby v režimu přežití</vt:lpstr>
      <vt:lpstr>Nouzové ubytování</vt:lpstr>
      <vt:lpstr>Požadavky na infrastrukturu při nouzovém ubytování</vt:lpstr>
      <vt:lpstr>Sprcha (Tádžikistán 2004)</vt:lpstr>
      <vt:lpstr>Prezentace aplikace PowerPoint</vt:lpstr>
      <vt:lpstr>Zdravotní středisko s lůžkovou částí</vt:lpstr>
      <vt:lpstr>Tržiště (Kuito, Angola)</vt:lpstr>
      <vt:lpstr>Nouzové zásobování vodou</vt:lpstr>
      <vt:lpstr>Základní potřeby vody (Tom de Veer)</vt:lpstr>
      <vt:lpstr>Studna s „pitnou“ vodou - Keňa</vt:lpstr>
      <vt:lpstr>Distribuční místo na vodu – Kuito (Angola)</vt:lpstr>
      <vt:lpstr>Angola – komunitní zdroj vody ve městě Kuito</vt:lpstr>
      <vt:lpstr>Metoda SODIS (1)</vt:lpstr>
      <vt:lpstr>SODIS (foto ze zdroje Internet)</vt:lpstr>
      <vt:lpstr>SODIS</vt:lpstr>
      <vt:lpstr>O metodě SODIS (2)</vt:lpstr>
      <vt:lpstr>Odpady</vt:lpstr>
      <vt:lpstr>Odpady</vt:lpstr>
      <vt:lpstr>Doporučené informační zdroje k tématu managementu pevného odpadu</vt:lpstr>
      <vt:lpstr>Likvidace pevného odpadu</vt:lpstr>
      <vt:lpstr>Náhradní (dočasné) latríny</vt:lpstr>
      <vt:lpstr>Pohřbívání</vt:lpstr>
      <vt:lpstr>Hroby po genocidě v Lukare, Kosovo (1999)</vt:lpstr>
      <vt:lpstr>Hroby u Mariupolu, 2022</vt:lpstr>
      <vt:lpstr>Tábor pro uprchlíky, Čečensko</vt:lpstr>
      <vt:lpstr>Kosovo</vt:lpstr>
      <vt:lpstr>Nášlapné miny- Afganistán</vt:lpstr>
      <vt:lpstr>Časná reakce na vznik ohrožující situace</vt:lpstr>
      <vt:lpstr>Typické demografické rozložení</vt:lpstr>
      <vt:lpstr>Rizikové skupiny</vt:lpstr>
      <vt:lpstr>Kritéria pro akutní malnutrici</vt:lpstr>
      <vt:lpstr>Metoda MUAC</vt:lpstr>
      <vt:lpstr>MUAC cut-offs  (používané v Ugandě)</vt:lpstr>
      <vt:lpstr>Růstový graf – váha k výšce</vt:lpstr>
      <vt:lpstr>Chronická malnutrice</vt:lpstr>
      <vt:lpstr>Růstový graf:  výška vzhledem k věku</vt:lpstr>
      <vt:lpstr>Antropometrické vyšetření dětí do 2 let</vt:lpstr>
      <vt:lpstr>Měření výšky (délky) dětí do 2 let</vt:lpstr>
      <vt:lpstr>Měření výšky dětí 2 – 5 let</vt:lpstr>
      <vt:lpstr>Vyšetřovna výživového stavu – Mukuru 2012</vt:lpstr>
      <vt:lpstr>Doporučení – návod na výživu dětí do 2 let (swahilsky)</vt:lpstr>
      <vt:lpstr>Hladovění</vt:lpstr>
      <vt:lpstr>Klinické známky hladovění</vt:lpstr>
      <vt:lpstr>Hladomor (1)</vt:lpstr>
      <vt:lpstr>Hladomor (2)</vt:lpstr>
      <vt:lpstr>Následky hladomoru</vt:lpstr>
      <vt:lpstr>Stručná historie vybraných hladomorů</vt:lpstr>
      <vt:lpstr>Prevence hladomorů</vt:lpstr>
      <vt:lpstr>Potravinová pomoc - typy</vt:lpstr>
      <vt:lpstr>Základní kritéria potravinové pomoci</vt:lpstr>
      <vt:lpstr>Prezentace aplikace PowerPoint</vt:lpstr>
      <vt:lpstr>Prezentace aplikace PowerPoint</vt:lpstr>
      <vt:lpstr>Pediatrické oddělení nemocnice</vt:lpstr>
      <vt:lpstr>Denní potravinová pomoc</vt:lpstr>
      <vt:lpstr>Potravinová pomoc</vt:lpstr>
      <vt:lpstr>Další doporučení pro potravinovou pomoc I.</vt:lpstr>
      <vt:lpstr>Další doporučení pro potravinovou pomoc II.</vt:lpstr>
      <vt:lpstr>Práce za jídlo (food-for-work)</vt:lpstr>
      <vt:lpstr>Minimální nutriční potřeba (osoba/den)</vt:lpstr>
      <vt:lpstr>Prezentace aplikace PowerPoint</vt:lpstr>
      <vt:lpstr>Security clearence</vt:lpstr>
      <vt:lpstr>Prezentace aplikace PowerPoint</vt:lpstr>
      <vt:lpstr> Pro doplnění informací této prezentace </vt:lpstr>
    </vt:vector>
  </TitlesOfParts>
  <Company>RMU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Výživa v ohrožujících situacích</dc:title>
  <dc:creator>Brazdova</dc:creator>
  <cp:lastModifiedBy>Zuzana Derflerová Brázdová</cp:lastModifiedBy>
  <cp:revision>61</cp:revision>
  <dcterms:created xsi:type="dcterms:W3CDTF">2004-04-21T19:44:39Z</dcterms:created>
  <dcterms:modified xsi:type="dcterms:W3CDTF">2024-10-15T16:02:03Z</dcterms:modified>
</cp:coreProperties>
</file>