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99" r:id="rId2"/>
    <p:sldMasterId id="2147483716" r:id="rId3"/>
  </p:sldMasterIdLst>
  <p:notesMasterIdLst>
    <p:notesMasterId r:id="rId77"/>
  </p:notesMasterIdLst>
  <p:handoutMasterIdLst>
    <p:handoutMasterId r:id="rId78"/>
  </p:handoutMasterIdLst>
  <p:sldIdLst>
    <p:sldId id="256" r:id="rId4"/>
    <p:sldId id="258" r:id="rId5"/>
    <p:sldId id="535" r:id="rId6"/>
    <p:sldId id="536" r:id="rId7"/>
    <p:sldId id="537" r:id="rId8"/>
    <p:sldId id="257" r:id="rId9"/>
    <p:sldId id="265" r:id="rId10"/>
    <p:sldId id="259" r:id="rId11"/>
    <p:sldId id="263" r:id="rId12"/>
    <p:sldId id="310" r:id="rId13"/>
    <p:sldId id="311" r:id="rId14"/>
    <p:sldId id="309" r:id="rId15"/>
    <p:sldId id="260" r:id="rId16"/>
    <p:sldId id="261" r:id="rId17"/>
    <p:sldId id="264" r:id="rId18"/>
    <p:sldId id="262" r:id="rId19"/>
    <p:sldId id="464" r:id="rId20"/>
    <p:sldId id="463" r:id="rId21"/>
    <p:sldId id="465" r:id="rId22"/>
    <p:sldId id="466" r:id="rId23"/>
    <p:sldId id="277" r:id="rId24"/>
    <p:sldId id="327" r:id="rId25"/>
    <p:sldId id="266" r:id="rId26"/>
    <p:sldId id="267" r:id="rId27"/>
    <p:sldId id="459" r:id="rId28"/>
    <p:sldId id="460" r:id="rId29"/>
    <p:sldId id="294" r:id="rId30"/>
    <p:sldId id="306" r:id="rId31"/>
    <p:sldId id="307" r:id="rId32"/>
    <p:sldId id="297" r:id="rId33"/>
    <p:sldId id="308" r:id="rId34"/>
    <p:sldId id="462" r:id="rId35"/>
    <p:sldId id="501" r:id="rId36"/>
    <p:sldId id="518" r:id="rId37"/>
    <p:sldId id="520" r:id="rId38"/>
    <p:sldId id="516" r:id="rId39"/>
    <p:sldId id="505" r:id="rId40"/>
    <p:sldId id="502" r:id="rId41"/>
    <p:sldId id="503" r:id="rId42"/>
    <p:sldId id="504" r:id="rId43"/>
    <p:sldId id="506" r:id="rId44"/>
    <p:sldId id="510" r:id="rId45"/>
    <p:sldId id="511" r:id="rId46"/>
    <p:sldId id="321" r:id="rId47"/>
    <p:sldId id="315" r:id="rId48"/>
    <p:sldId id="317" r:id="rId49"/>
    <p:sldId id="538" r:id="rId50"/>
    <p:sldId id="318" r:id="rId51"/>
    <p:sldId id="319" r:id="rId52"/>
    <p:sldId id="467" r:id="rId53"/>
    <p:sldId id="468" r:id="rId54"/>
    <p:sldId id="469" r:id="rId55"/>
    <p:sldId id="470" r:id="rId56"/>
    <p:sldId id="280" r:id="rId57"/>
    <p:sldId id="426" r:id="rId58"/>
    <p:sldId id="524" r:id="rId59"/>
    <p:sldId id="525" r:id="rId60"/>
    <p:sldId id="526" r:id="rId61"/>
    <p:sldId id="527" r:id="rId62"/>
    <p:sldId id="528" r:id="rId63"/>
    <p:sldId id="529" r:id="rId64"/>
    <p:sldId id="530" r:id="rId65"/>
    <p:sldId id="531" r:id="rId66"/>
    <p:sldId id="532" r:id="rId67"/>
    <p:sldId id="533" r:id="rId68"/>
    <p:sldId id="424" r:id="rId69"/>
    <p:sldId id="423" r:id="rId70"/>
    <p:sldId id="521" r:id="rId71"/>
    <p:sldId id="522" r:id="rId72"/>
    <p:sldId id="523" r:id="rId73"/>
    <p:sldId id="461" r:id="rId74"/>
    <p:sldId id="268" r:id="rId75"/>
    <p:sldId id="534" r:id="rId76"/>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F3300"/>
    <a:srgbClr val="FF66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8" autoAdjust="0"/>
    <p:restoredTop sz="94396" autoAdjust="0"/>
  </p:normalViewPr>
  <p:slideViewPr>
    <p:cSldViewPr snapToGrid="0">
      <p:cViewPr varScale="1">
        <p:scale>
          <a:sx n="82" d="100"/>
          <a:sy n="82" d="100"/>
        </p:scale>
        <p:origin x="490" y="58"/>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55366B-7C80-443B-9851-75300283A040}" type="doc">
      <dgm:prSet loTypeId="urn:microsoft.com/office/officeart/2005/8/layout/radial1" loCatId="relationship" qsTypeId="urn:microsoft.com/office/officeart/2005/8/quickstyle/simple1" qsCatId="simple" csTypeId="urn:microsoft.com/office/officeart/2005/8/colors/accent1_2" csCatId="accent1" phldr="1"/>
      <dgm:spPr/>
    </dgm:pt>
    <dgm:pt modelId="{64C6C210-E811-4C06-81B0-49545584C8EB}">
      <dgm:prSet/>
      <dgm:spPr>
        <a:no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1" i="0" u="none" strike="noStrike" cap="none" normalizeH="0" baseline="0" dirty="0">
              <a:ln>
                <a:noFill/>
              </a:ln>
              <a:solidFill>
                <a:schemeClr val="tx1"/>
              </a:solidFill>
              <a:effectLst/>
              <a:latin typeface="Arial" panose="020B0604020202020204" pitchFamily="34" charset="0"/>
            </a:rPr>
            <a:t>Výživa</a:t>
          </a:r>
        </a:p>
      </dgm:t>
    </dgm:pt>
    <dgm:pt modelId="{6E4E15C8-F4E6-4D6C-BAAA-11D34B17B87A}" type="parTrans" cxnId="{9D7087E7-580B-4F08-A773-605B3D973C7A}">
      <dgm:prSet/>
      <dgm:spPr/>
      <dgm:t>
        <a:bodyPr/>
        <a:lstStyle/>
        <a:p>
          <a:endParaRPr lang="cs-CZ"/>
        </a:p>
      </dgm:t>
    </dgm:pt>
    <dgm:pt modelId="{981289C1-B6A0-41EB-976A-468F15638DFC}" type="sibTrans" cxnId="{9D7087E7-580B-4F08-A773-605B3D973C7A}">
      <dgm:prSet/>
      <dgm:spPr/>
      <dgm:t>
        <a:bodyPr/>
        <a:lstStyle/>
        <a:p>
          <a:endParaRPr lang="cs-CZ"/>
        </a:p>
      </dgm:t>
    </dgm:pt>
    <dgm:pt modelId="{EAE336B1-E001-4744-94D2-647E43CEF0D7}">
      <dgm:prSet/>
      <dgm:spPr>
        <a:solidFill>
          <a:schemeClr val="tx2">
            <a:lumMod val="40000"/>
            <a:lumOff val="6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Mezinárodní</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politika</a:t>
          </a:r>
        </a:p>
      </dgm:t>
    </dgm:pt>
    <dgm:pt modelId="{A70ADB34-F50A-4F58-83BF-E00AF5B23B28}" type="parTrans" cxnId="{F9300984-36A7-4D89-97DE-4EF7CB8D3150}">
      <dgm:prSet/>
      <dgm:spPr/>
      <dgm:t>
        <a:bodyPr/>
        <a:lstStyle/>
        <a:p>
          <a:endParaRPr lang="cs-CZ"/>
        </a:p>
      </dgm:t>
    </dgm:pt>
    <dgm:pt modelId="{9C1309D5-F19C-4572-A330-98273F5A301D}" type="sibTrans" cxnId="{F9300984-36A7-4D89-97DE-4EF7CB8D3150}">
      <dgm:prSet/>
      <dgm:spPr/>
      <dgm:t>
        <a:bodyPr/>
        <a:lstStyle/>
        <a:p>
          <a:endParaRPr lang="cs-CZ"/>
        </a:p>
      </dgm:t>
    </dgm:pt>
    <dgm:pt modelId="{2E60FD80-80BA-4967-A667-5938A1E55D24}">
      <dgm:prSet/>
      <dgm:spPr>
        <a:solidFill>
          <a:schemeClr val="accent6">
            <a:lumMod val="20000"/>
            <a:lumOff val="8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Národní</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 politika</a:t>
          </a:r>
        </a:p>
      </dgm:t>
    </dgm:pt>
    <dgm:pt modelId="{82285CDA-B4A3-405D-B4FB-71FCA1DD1D6D}" type="parTrans" cxnId="{642D4970-0559-4C64-8FA2-CADA14A5A0D6}">
      <dgm:prSet/>
      <dgm:spPr/>
      <dgm:t>
        <a:bodyPr/>
        <a:lstStyle/>
        <a:p>
          <a:endParaRPr lang="cs-CZ"/>
        </a:p>
      </dgm:t>
    </dgm:pt>
    <dgm:pt modelId="{E99112B9-DB38-43AD-80E5-74C4A58F95E0}" type="sibTrans" cxnId="{642D4970-0559-4C64-8FA2-CADA14A5A0D6}">
      <dgm:prSet/>
      <dgm:spPr/>
      <dgm:t>
        <a:bodyPr/>
        <a:lstStyle/>
        <a:p>
          <a:endParaRPr lang="cs-CZ"/>
        </a:p>
      </dgm:t>
    </dgm:pt>
    <dgm:pt modelId="{2554E025-9B2A-47D5-B29E-3BD2D5AAB3BC}">
      <dgm:prSet/>
      <dgm:spPr>
        <a:solidFill>
          <a:schemeClr val="accent2">
            <a:lumMod val="60000"/>
            <a:lumOff val="4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tx1"/>
              </a:solidFill>
              <a:effectLst/>
              <a:latin typeface="Arial" panose="020B0604020202020204" pitchFamily="34" charset="0"/>
            </a:rPr>
            <a:t>Epidemiologie,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tx1"/>
              </a:solidFill>
              <a:effectLst/>
              <a:latin typeface="Arial" panose="020B0604020202020204" pitchFamily="34" charset="0"/>
            </a:rPr>
            <a:t>věda o výživě</a:t>
          </a:r>
        </a:p>
      </dgm:t>
    </dgm:pt>
    <dgm:pt modelId="{B39DC64F-F228-4E6B-AF23-04D20EEC632B}" type="parTrans" cxnId="{3BBA802E-199D-43F5-A14E-DDADBF71AC14}">
      <dgm:prSet/>
      <dgm:spPr/>
      <dgm:t>
        <a:bodyPr/>
        <a:lstStyle/>
        <a:p>
          <a:endParaRPr lang="cs-CZ"/>
        </a:p>
      </dgm:t>
    </dgm:pt>
    <dgm:pt modelId="{337C738F-C102-4986-B10C-F11841E1E68F}" type="sibTrans" cxnId="{3BBA802E-199D-43F5-A14E-DDADBF71AC14}">
      <dgm:prSet/>
      <dgm:spPr/>
      <dgm:t>
        <a:bodyPr/>
        <a:lstStyle/>
        <a:p>
          <a:endParaRPr lang="cs-CZ"/>
        </a:p>
      </dgm:t>
    </dgm:pt>
    <dgm:pt modelId="{713A0FA7-0C21-422B-8C24-E436B8BF71FB}">
      <dgm:prSet/>
      <dgm:spPr>
        <a:solidFill>
          <a:schemeClr val="accent2"/>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Nerovnosti,</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chudoba</a:t>
          </a:r>
        </a:p>
      </dgm:t>
    </dgm:pt>
    <dgm:pt modelId="{435E25D0-64E2-4554-8CD9-B124E5E9E5C0}" type="parTrans" cxnId="{004BB98D-B0DE-41D8-949A-C1E232F24C41}">
      <dgm:prSet/>
      <dgm:spPr/>
      <dgm:t>
        <a:bodyPr/>
        <a:lstStyle/>
        <a:p>
          <a:endParaRPr lang="cs-CZ"/>
        </a:p>
      </dgm:t>
    </dgm:pt>
    <dgm:pt modelId="{C0C0B413-D2AB-4AFB-A5D7-5D65750110F0}" type="sibTrans" cxnId="{004BB98D-B0DE-41D8-949A-C1E232F24C41}">
      <dgm:prSet/>
      <dgm:spPr/>
      <dgm:t>
        <a:bodyPr/>
        <a:lstStyle/>
        <a:p>
          <a:endParaRPr lang="cs-CZ"/>
        </a:p>
      </dgm:t>
    </dgm:pt>
    <dgm:pt modelId="{39CD5747-6C86-46F1-865B-B2A08AA45ACA}">
      <dgm:prSet/>
      <dgm:spPr>
        <a:solidFill>
          <a:schemeClr val="accent3">
            <a:lumMod val="75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tx1"/>
              </a:solidFill>
              <a:effectLst/>
              <a:latin typeface="Arial" panose="020B0604020202020204" pitchFamily="34" charset="0"/>
            </a:rPr>
            <a:t>Psycholog.</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tx1"/>
              </a:solidFill>
              <a:effectLst/>
              <a:latin typeface="Arial" panose="020B0604020202020204" pitchFamily="34" charset="0"/>
            </a:rPr>
            <a:t>faktory</a:t>
          </a:r>
        </a:p>
      </dgm:t>
    </dgm:pt>
    <dgm:pt modelId="{E89C3112-31F8-4C00-A37E-6641A8C180A9}" type="parTrans" cxnId="{B8324A3F-DBB0-4035-B296-6DF779B10B94}">
      <dgm:prSet/>
      <dgm:spPr/>
      <dgm:t>
        <a:bodyPr/>
        <a:lstStyle/>
        <a:p>
          <a:endParaRPr lang="cs-CZ"/>
        </a:p>
      </dgm:t>
    </dgm:pt>
    <dgm:pt modelId="{3085E768-6B7E-42BA-AD32-F68C261614C8}" type="sibTrans" cxnId="{B8324A3F-DBB0-4035-B296-6DF779B10B94}">
      <dgm:prSet/>
      <dgm:spPr/>
      <dgm:t>
        <a:bodyPr/>
        <a:lstStyle/>
        <a:p>
          <a:endParaRPr lang="cs-CZ"/>
        </a:p>
      </dgm:t>
    </dgm:pt>
    <dgm:pt modelId="{A99072DA-3A6F-4A99-BFE6-311850DFDCC4}">
      <dgm:prSet/>
      <dgm:spPr>
        <a:solidFill>
          <a:schemeClr val="bg2">
            <a:lumMod val="60000"/>
            <a:lumOff val="4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Veřejné stravování,</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závodní strav.</a:t>
          </a:r>
        </a:p>
      </dgm:t>
    </dgm:pt>
    <dgm:pt modelId="{3A52270A-CF51-413D-B1AE-B0E3640AF5F8}" type="parTrans" cxnId="{86387D8A-7EDE-44DC-855B-5AE943979C67}">
      <dgm:prSet/>
      <dgm:spPr/>
      <dgm:t>
        <a:bodyPr/>
        <a:lstStyle/>
        <a:p>
          <a:endParaRPr lang="cs-CZ"/>
        </a:p>
      </dgm:t>
    </dgm:pt>
    <dgm:pt modelId="{C2207A86-D367-457F-8699-21CD4B604D59}" type="sibTrans" cxnId="{86387D8A-7EDE-44DC-855B-5AE943979C67}">
      <dgm:prSet/>
      <dgm:spPr/>
      <dgm:t>
        <a:bodyPr/>
        <a:lstStyle/>
        <a:p>
          <a:endParaRPr lang="cs-CZ"/>
        </a:p>
      </dgm:t>
    </dgm:pt>
    <dgm:pt modelId="{3DABC5D8-0240-4AFB-A28C-F59161C6C13E}">
      <dgm:prSet/>
      <dgm:spPr>
        <a:solidFill>
          <a:schemeClr val="accent5">
            <a:lumMod val="75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Privátní</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ekonomický</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sektor</a:t>
          </a:r>
        </a:p>
      </dgm:t>
    </dgm:pt>
    <dgm:pt modelId="{3041693B-B1F8-41C3-81FC-CE952705395D}" type="parTrans" cxnId="{2A9E0C40-4C9C-41BD-9B92-55FC716942C8}">
      <dgm:prSet/>
      <dgm:spPr/>
      <dgm:t>
        <a:bodyPr/>
        <a:lstStyle/>
        <a:p>
          <a:endParaRPr lang="cs-CZ"/>
        </a:p>
      </dgm:t>
    </dgm:pt>
    <dgm:pt modelId="{93A5B358-4757-498A-9AC9-871DDD3A5232}" type="sibTrans" cxnId="{2A9E0C40-4C9C-41BD-9B92-55FC716942C8}">
      <dgm:prSet/>
      <dgm:spPr/>
      <dgm:t>
        <a:bodyPr/>
        <a:lstStyle/>
        <a:p>
          <a:endParaRPr lang="cs-CZ"/>
        </a:p>
      </dgm:t>
    </dgm:pt>
    <dgm:pt modelId="{CAD59ACE-C328-48DF-B6B9-E9B9D5632CAD}">
      <dgm:prSet/>
      <dgm:spPr>
        <a:solidFill>
          <a:schemeClr val="accent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Ekonomie,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zdravotní</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péče</a:t>
          </a:r>
        </a:p>
      </dgm:t>
    </dgm:pt>
    <dgm:pt modelId="{9A06901A-0EAA-4D7D-93DE-D864C5F2EA79}" type="parTrans" cxnId="{3DEF87D1-12A0-46C1-8D4B-13AD066C31FE}">
      <dgm:prSet/>
      <dgm:spPr/>
      <dgm:t>
        <a:bodyPr/>
        <a:lstStyle/>
        <a:p>
          <a:endParaRPr lang="cs-CZ"/>
        </a:p>
      </dgm:t>
    </dgm:pt>
    <dgm:pt modelId="{46161F46-50D8-4211-A945-CE4CEC2FE738}" type="sibTrans" cxnId="{3DEF87D1-12A0-46C1-8D4B-13AD066C31FE}">
      <dgm:prSet/>
      <dgm:spPr/>
      <dgm:t>
        <a:bodyPr/>
        <a:lstStyle/>
        <a:p>
          <a:endParaRPr lang="cs-CZ"/>
        </a:p>
      </dgm:t>
    </dgm:pt>
    <dgm:pt modelId="{50DB851D-BB69-4CA4-AE0B-753F4DE14DE6}" type="pres">
      <dgm:prSet presAssocID="{5F55366B-7C80-443B-9851-75300283A040}" presName="cycle" presStyleCnt="0">
        <dgm:presLayoutVars>
          <dgm:chMax val="1"/>
          <dgm:dir/>
          <dgm:animLvl val="ctr"/>
          <dgm:resizeHandles val="exact"/>
        </dgm:presLayoutVars>
      </dgm:prSet>
      <dgm:spPr/>
    </dgm:pt>
    <dgm:pt modelId="{D5A25453-5C43-4578-9012-8FC9682FFCD0}" type="pres">
      <dgm:prSet presAssocID="{64C6C210-E811-4C06-81B0-49545584C8EB}" presName="centerShape" presStyleLbl="node0" presStyleIdx="0" presStyleCnt="1"/>
      <dgm:spPr/>
    </dgm:pt>
    <dgm:pt modelId="{DF2AD445-66F3-4A11-A21A-AFCB7BEFB515}" type="pres">
      <dgm:prSet presAssocID="{A70ADB34-F50A-4F58-83BF-E00AF5B23B28}" presName="Name9" presStyleLbl="parChTrans1D2" presStyleIdx="0" presStyleCnt="8"/>
      <dgm:spPr/>
    </dgm:pt>
    <dgm:pt modelId="{8973A364-2BA7-45F5-87F8-3CCDE0103EBA}" type="pres">
      <dgm:prSet presAssocID="{A70ADB34-F50A-4F58-83BF-E00AF5B23B28}" presName="connTx" presStyleLbl="parChTrans1D2" presStyleIdx="0" presStyleCnt="8"/>
      <dgm:spPr/>
    </dgm:pt>
    <dgm:pt modelId="{8D395E9E-3687-47AF-A0C1-AE1C8FDC7AF9}" type="pres">
      <dgm:prSet presAssocID="{EAE336B1-E001-4744-94D2-647E43CEF0D7}" presName="node" presStyleLbl="node1" presStyleIdx="0" presStyleCnt="8">
        <dgm:presLayoutVars>
          <dgm:bulletEnabled val="1"/>
        </dgm:presLayoutVars>
      </dgm:prSet>
      <dgm:spPr/>
    </dgm:pt>
    <dgm:pt modelId="{3DB28D89-3701-4E69-9BD7-235A78014F13}" type="pres">
      <dgm:prSet presAssocID="{82285CDA-B4A3-405D-B4FB-71FCA1DD1D6D}" presName="Name9" presStyleLbl="parChTrans1D2" presStyleIdx="1" presStyleCnt="8"/>
      <dgm:spPr/>
    </dgm:pt>
    <dgm:pt modelId="{FDF9748E-7584-4D51-BD9C-75B7D4EF26BA}" type="pres">
      <dgm:prSet presAssocID="{82285CDA-B4A3-405D-B4FB-71FCA1DD1D6D}" presName="connTx" presStyleLbl="parChTrans1D2" presStyleIdx="1" presStyleCnt="8"/>
      <dgm:spPr/>
    </dgm:pt>
    <dgm:pt modelId="{6F3F09C4-0FBE-485C-85A2-4A3BECB54B41}" type="pres">
      <dgm:prSet presAssocID="{2E60FD80-80BA-4967-A667-5938A1E55D24}" presName="node" presStyleLbl="node1" presStyleIdx="1" presStyleCnt="8">
        <dgm:presLayoutVars>
          <dgm:bulletEnabled val="1"/>
        </dgm:presLayoutVars>
      </dgm:prSet>
      <dgm:spPr/>
    </dgm:pt>
    <dgm:pt modelId="{2C63EF42-2146-4E64-87B2-AC3225D54977}" type="pres">
      <dgm:prSet presAssocID="{B39DC64F-F228-4E6B-AF23-04D20EEC632B}" presName="Name9" presStyleLbl="parChTrans1D2" presStyleIdx="2" presStyleCnt="8"/>
      <dgm:spPr/>
    </dgm:pt>
    <dgm:pt modelId="{2F400A38-8973-4180-BC7B-2536CCBD7E41}" type="pres">
      <dgm:prSet presAssocID="{B39DC64F-F228-4E6B-AF23-04D20EEC632B}" presName="connTx" presStyleLbl="parChTrans1D2" presStyleIdx="2" presStyleCnt="8"/>
      <dgm:spPr/>
    </dgm:pt>
    <dgm:pt modelId="{86BF3D79-7CE8-4BE6-B81D-8BE2FA5808C8}" type="pres">
      <dgm:prSet presAssocID="{2554E025-9B2A-47D5-B29E-3BD2D5AAB3BC}" presName="node" presStyleLbl="node1" presStyleIdx="2" presStyleCnt="8">
        <dgm:presLayoutVars>
          <dgm:bulletEnabled val="1"/>
        </dgm:presLayoutVars>
      </dgm:prSet>
      <dgm:spPr/>
    </dgm:pt>
    <dgm:pt modelId="{F723C4F6-326F-4234-A5C9-37928E27FD41}" type="pres">
      <dgm:prSet presAssocID="{435E25D0-64E2-4554-8CD9-B124E5E9E5C0}" presName="Name9" presStyleLbl="parChTrans1D2" presStyleIdx="3" presStyleCnt="8"/>
      <dgm:spPr/>
    </dgm:pt>
    <dgm:pt modelId="{7EEC2490-3CA9-4B58-88B8-5FC633E4F6CC}" type="pres">
      <dgm:prSet presAssocID="{435E25D0-64E2-4554-8CD9-B124E5E9E5C0}" presName="connTx" presStyleLbl="parChTrans1D2" presStyleIdx="3" presStyleCnt="8"/>
      <dgm:spPr/>
    </dgm:pt>
    <dgm:pt modelId="{2B22786E-9818-4CDB-9538-CB877E324172}" type="pres">
      <dgm:prSet presAssocID="{713A0FA7-0C21-422B-8C24-E436B8BF71FB}" presName="node" presStyleLbl="node1" presStyleIdx="3" presStyleCnt="8">
        <dgm:presLayoutVars>
          <dgm:bulletEnabled val="1"/>
        </dgm:presLayoutVars>
      </dgm:prSet>
      <dgm:spPr/>
    </dgm:pt>
    <dgm:pt modelId="{E98E69A9-6E48-4FCF-AE10-F056FDDD997B}" type="pres">
      <dgm:prSet presAssocID="{E89C3112-31F8-4C00-A37E-6641A8C180A9}" presName="Name9" presStyleLbl="parChTrans1D2" presStyleIdx="4" presStyleCnt="8"/>
      <dgm:spPr/>
    </dgm:pt>
    <dgm:pt modelId="{5E3299CF-AEFE-41FA-AD33-8E5197CD4166}" type="pres">
      <dgm:prSet presAssocID="{E89C3112-31F8-4C00-A37E-6641A8C180A9}" presName="connTx" presStyleLbl="parChTrans1D2" presStyleIdx="4" presStyleCnt="8"/>
      <dgm:spPr/>
    </dgm:pt>
    <dgm:pt modelId="{75138E1D-9F8A-424A-8FCF-CA3D84B3A1F5}" type="pres">
      <dgm:prSet presAssocID="{39CD5747-6C86-46F1-865B-B2A08AA45ACA}" presName="node" presStyleLbl="node1" presStyleIdx="4" presStyleCnt="8">
        <dgm:presLayoutVars>
          <dgm:bulletEnabled val="1"/>
        </dgm:presLayoutVars>
      </dgm:prSet>
      <dgm:spPr/>
    </dgm:pt>
    <dgm:pt modelId="{30C7B7E9-1AF0-4840-98D6-8ED30A852C93}" type="pres">
      <dgm:prSet presAssocID="{3A52270A-CF51-413D-B1AE-B0E3640AF5F8}" presName="Name9" presStyleLbl="parChTrans1D2" presStyleIdx="5" presStyleCnt="8"/>
      <dgm:spPr/>
    </dgm:pt>
    <dgm:pt modelId="{928266FA-A0CE-4FFE-8AEB-DA359F7CE082}" type="pres">
      <dgm:prSet presAssocID="{3A52270A-CF51-413D-B1AE-B0E3640AF5F8}" presName="connTx" presStyleLbl="parChTrans1D2" presStyleIdx="5" presStyleCnt="8"/>
      <dgm:spPr/>
    </dgm:pt>
    <dgm:pt modelId="{24452D1D-376D-4186-9846-40B0C7AC15A0}" type="pres">
      <dgm:prSet presAssocID="{A99072DA-3A6F-4A99-BFE6-311850DFDCC4}" presName="node" presStyleLbl="node1" presStyleIdx="5" presStyleCnt="8">
        <dgm:presLayoutVars>
          <dgm:bulletEnabled val="1"/>
        </dgm:presLayoutVars>
      </dgm:prSet>
      <dgm:spPr/>
    </dgm:pt>
    <dgm:pt modelId="{E51E20D6-4475-439E-93DF-36E5DEEEC34E}" type="pres">
      <dgm:prSet presAssocID="{3041693B-B1F8-41C3-81FC-CE952705395D}" presName="Name9" presStyleLbl="parChTrans1D2" presStyleIdx="6" presStyleCnt="8"/>
      <dgm:spPr/>
    </dgm:pt>
    <dgm:pt modelId="{8D21044E-B444-4E01-852B-25FC3FF92F3D}" type="pres">
      <dgm:prSet presAssocID="{3041693B-B1F8-41C3-81FC-CE952705395D}" presName="connTx" presStyleLbl="parChTrans1D2" presStyleIdx="6" presStyleCnt="8"/>
      <dgm:spPr/>
    </dgm:pt>
    <dgm:pt modelId="{9EC22B97-D44C-4BA7-85DF-093CE6730531}" type="pres">
      <dgm:prSet presAssocID="{3DABC5D8-0240-4AFB-A28C-F59161C6C13E}" presName="node" presStyleLbl="node1" presStyleIdx="6" presStyleCnt="8">
        <dgm:presLayoutVars>
          <dgm:bulletEnabled val="1"/>
        </dgm:presLayoutVars>
      </dgm:prSet>
      <dgm:spPr/>
    </dgm:pt>
    <dgm:pt modelId="{C33ED79A-6EEA-48E8-868A-A70C5CEA9A84}" type="pres">
      <dgm:prSet presAssocID="{9A06901A-0EAA-4D7D-93DE-D864C5F2EA79}" presName="Name9" presStyleLbl="parChTrans1D2" presStyleIdx="7" presStyleCnt="8"/>
      <dgm:spPr/>
    </dgm:pt>
    <dgm:pt modelId="{14C57534-E6EE-4BD9-9612-44C0ABA1DCB9}" type="pres">
      <dgm:prSet presAssocID="{9A06901A-0EAA-4D7D-93DE-D864C5F2EA79}" presName="connTx" presStyleLbl="parChTrans1D2" presStyleIdx="7" presStyleCnt="8"/>
      <dgm:spPr/>
    </dgm:pt>
    <dgm:pt modelId="{69867349-7397-409A-85EE-D5EAD2CD9377}" type="pres">
      <dgm:prSet presAssocID="{CAD59ACE-C328-48DF-B6B9-E9B9D5632CAD}" presName="node" presStyleLbl="node1" presStyleIdx="7" presStyleCnt="8">
        <dgm:presLayoutVars>
          <dgm:bulletEnabled val="1"/>
        </dgm:presLayoutVars>
      </dgm:prSet>
      <dgm:spPr/>
    </dgm:pt>
  </dgm:ptLst>
  <dgm:cxnLst>
    <dgm:cxn modelId="{444FF40B-2A73-4BCD-A37B-6D638658F2EE}" type="presOf" srcId="{E89C3112-31F8-4C00-A37E-6641A8C180A9}" destId="{E98E69A9-6E48-4FCF-AE10-F056FDDD997B}" srcOrd="0" destOrd="0" presId="urn:microsoft.com/office/officeart/2005/8/layout/radial1"/>
    <dgm:cxn modelId="{163A240F-5540-41CF-BFDB-1A4652CC6B89}" type="presOf" srcId="{A99072DA-3A6F-4A99-BFE6-311850DFDCC4}" destId="{24452D1D-376D-4186-9846-40B0C7AC15A0}" srcOrd="0" destOrd="0" presId="urn:microsoft.com/office/officeart/2005/8/layout/radial1"/>
    <dgm:cxn modelId="{B414C01D-44BF-4B53-B698-472AB8054421}" type="presOf" srcId="{39CD5747-6C86-46F1-865B-B2A08AA45ACA}" destId="{75138E1D-9F8A-424A-8FCF-CA3D84B3A1F5}" srcOrd="0" destOrd="0" presId="urn:microsoft.com/office/officeart/2005/8/layout/radial1"/>
    <dgm:cxn modelId="{CFE08928-0B38-4012-BA56-AA041631EFA0}" type="presOf" srcId="{3DABC5D8-0240-4AFB-A28C-F59161C6C13E}" destId="{9EC22B97-D44C-4BA7-85DF-093CE6730531}" srcOrd="0" destOrd="0" presId="urn:microsoft.com/office/officeart/2005/8/layout/radial1"/>
    <dgm:cxn modelId="{087F7A2B-26B3-4295-BD3B-9A1C7BB62B35}" type="presOf" srcId="{64C6C210-E811-4C06-81B0-49545584C8EB}" destId="{D5A25453-5C43-4578-9012-8FC9682FFCD0}" srcOrd="0" destOrd="0" presId="urn:microsoft.com/office/officeart/2005/8/layout/radial1"/>
    <dgm:cxn modelId="{3BBA802E-199D-43F5-A14E-DDADBF71AC14}" srcId="{64C6C210-E811-4C06-81B0-49545584C8EB}" destId="{2554E025-9B2A-47D5-B29E-3BD2D5AAB3BC}" srcOrd="2" destOrd="0" parTransId="{B39DC64F-F228-4E6B-AF23-04D20EEC632B}" sibTransId="{337C738F-C102-4986-B10C-F11841E1E68F}"/>
    <dgm:cxn modelId="{479CD82E-90F4-4482-8AD8-4971EEFFC76D}" type="presOf" srcId="{CAD59ACE-C328-48DF-B6B9-E9B9D5632CAD}" destId="{69867349-7397-409A-85EE-D5EAD2CD9377}" srcOrd="0" destOrd="0" presId="urn:microsoft.com/office/officeart/2005/8/layout/radial1"/>
    <dgm:cxn modelId="{5F32063A-99EB-4F27-9F27-262E833A257D}" type="presOf" srcId="{E89C3112-31F8-4C00-A37E-6641A8C180A9}" destId="{5E3299CF-AEFE-41FA-AD33-8E5197CD4166}" srcOrd="1" destOrd="0" presId="urn:microsoft.com/office/officeart/2005/8/layout/radial1"/>
    <dgm:cxn modelId="{9B7DF23B-0ECA-4A4A-965A-5D5B6C2ECB03}" type="presOf" srcId="{2E60FD80-80BA-4967-A667-5938A1E55D24}" destId="{6F3F09C4-0FBE-485C-85A2-4A3BECB54B41}" srcOrd="0" destOrd="0" presId="urn:microsoft.com/office/officeart/2005/8/layout/radial1"/>
    <dgm:cxn modelId="{B8324A3F-DBB0-4035-B296-6DF779B10B94}" srcId="{64C6C210-E811-4C06-81B0-49545584C8EB}" destId="{39CD5747-6C86-46F1-865B-B2A08AA45ACA}" srcOrd="4" destOrd="0" parTransId="{E89C3112-31F8-4C00-A37E-6641A8C180A9}" sibTransId="{3085E768-6B7E-42BA-AD32-F68C261614C8}"/>
    <dgm:cxn modelId="{2A9E0C40-4C9C-41BD-9B92-55FC716942C8}" srcId="{64C6C210-E811-4C06-81B0-49545584C8EB}" destId="{3DABC5D8-0240-4AFB-A28C-F59161C6C13E}" srcOrd="6" destOrd="0" parTransId="{3041693B-B1F8-41C3-81FC-CE952705395D}" sibTransId="{93A5B358-4757-498A-9AC9-871DDD3A5232}"/>
    <dgm:cxn modelId="{87937B5B-B982-4C91-88BB-3C3E6B5EC8F8}" type="presOf" srcId="{EAE336B1-E001-4744-94D2-647E43CEF0D7}" destId="{8D395E9E-3687-47AF-A0C1-AE1C8FDC7AF9}" srcOrd="0" destOrd="0" presId="urn:microsoft.com/office/officeart/2005/8/layout/radial1"/>
    <dgm:cxn modelId="{BB39E45E-6963-4103-813B-5EC6AEC5CA60}" type="presOf" srcId="{3A52270A-CF51-413D-B1AE-B0E3640AF5F8}" destId="{30C7B7E9-1AF0-4840-98D6-8ED30A852C93}" srcOrd="0" destOrd="0" presId="urn:microsoft.com/office/officeart/2005/8/layout/radial1"/>
    <dgm:cxn modelId="{04680145-F0A2-463D-A847-9480F08FDED6}" type="presOf" srcId="{9A06901A-0EAA-4D7D-93DE-D864C5F2EA79}" destId="{14C57534-E6EE-4BD9-9612-44C0ABA1DCB9}" srcOrd="1" destOrd="0" presId="urn:microsoft.com/office/officeart/2005/8/layout/radial1"/>
    <dgm:cxn modelId="{BB1B7B68-01DB-4DBA-A559-B446D9373C3B}" type="presOf" srcId="{713A0FA7-0C21-422B-8C24-E436B8BF71FB}" destId="{2B22786E-9818-4CDB-9538-CB877E324172}" srcOrd="0" destOrd="0" presId="urn:microsoft.com/office/officeart/2005/8/layout/radial1"/>
    <dgm:cxn modelId="{8BE08E4A-5BE7-463E-94FF-F450F5C4AE67}" type="presOf" srcId="{435E25D0-64E2-4554-8CD9-B124E5E9E5C0}" destId="{7EEC2490-3CA9-4B58-88B8-5FC633E4F6CC}" srcOrd="1" destOrd="0" presId="urn:microsoft.com/office/officeart/2005/8/layout/radial1"/>
    <dgm:cxn modelId="{09B5B74A-4A59-41CF-AAD5-ACE6EFFB520A}" type="presOf" srcId="{3A52270A-CF51-413D-B1AE-B0E3640AF5F8}" destId="{928266FA-A0CE-4FFE-8AEB-DA359F7CE082}" srcOrd="1" destOrd="0" presId="urn:microsoft.com/office/officeart/2005/8/layout/radial1"/>
    <dgm:cxn modelId="{44FE5C6D-C45B-4EF7-81E0-3368B412FD99}" type="presOf" srcId="{2554E025-9B2A-47D5-B29E-3BD2D5AAB3BC}" destId="{86BF3D79-7CE8-4BE6-B81D-8BE2FA5808C8}" srcOrd="0" destOrd="0" presId="urn:microsoft.com/office/officeart/2005/8/layout/radial1"/>
    <dgm:cxn modelId="{F4DE8A6D-3036-468F-8B71-15A8B4BDF3DF}" type="presOf" srcId="{9A06901A-0EAA-4D7D-93DE-D864C5F2EA79}" destId="{C33ED79A-6EEA-48E8-868A-A70C5CEA9A84}" srcOrd="0" destOrd="0" presId="urn:microsoft.com/office/officeart/2005/8/layout/radial1"/>
    <dgm:cxn modelId="{642D4970-0559-4C64-8FA2-CADA14A5A0D6}" srcId="{64C6C210-E811-4C06-81B0-49545584C8EB}" destId="{2E60FD80-80BA-4967-A667-5938A1E55D24}" srcOrd="1" destOrd="0" parTransId="{82285CDA-B4A3-405D-B4FB-71FCA1DD1D6D}" sibTransId="{E99112B9-DB38-43AD-80E5-74C4A58F95E0}"/>
    <dgm:cxn modelId="{F9300984-36A7-4D89-97DE-4EF7CB8D3150}" srcId="{64C6C210-E811-4C06-81B0-49545584C8EB}" destId="{EAE336B1-E001-4744-94D2-647E43CEF0D7}" srcOrd="0" destOrd="0" parTransId="{A70ADB34-F50A-4F58-83BF-E00AF5B23B28}" sibTransId="{9C1309D5-F19C-4572-A330-98273F5A301D}"/>
    <dgm:cxn modelId="{86387D8A-7EDE-44DC-855B-5AE943979C67}" srcId="{64C6C210-E811-4C06-81B0-49545584C8EB}" destId="{A99072DA-3A6F-4A99-BFE6-311850DFDCC4}" srcOrd="5" destOrd="0" parTransId="{3A52270A-CF51-413D-B1AE-B0E3640AF5F8}" sibTransId="{C2207A86-D367-457F-8699-21CD4B604D59}"/>
    <dgm:cxn modelId="{004BB98D-B0DE-41D8-949A-C1E232F24C41}" srcId="{64C6C210-E811-4C06-81B0-49545584C8EB}" destId="{713A0FA7-0C21-422B-8C24-E436B8BF71FB}" srcOrd="3" destOrd="0" parTransId="{435E25D0-64E2-4554-8CD9-B124E5E9E5C0}" sibTransId="{C0C0B413-D2AB-4AFB-A5D7-5D65750110F0}"/>
    <dgm:cxn modelId="{1F57759A-68FF-411B-8F3E-CD94BA989B07}" type="presOf" srcId="{3041693B-B1F8-41C3-81FC-CE952705395D}" destId="{8D21044E-B444-4E01-852B-25FC3FF92F3D}" srcOrd="1" destOrd="0" presId="urn:microsoft.com/office/officeart/2005/8/layout/radial1"/>
    <dgm:cxn modelId="{CFD1749E-8583-46D6-937B-32597A3B387A}" type="presOf" srcId="{82285CDA-B4A3-405D-B4FB-71FCA1DD1D6D}" destId="{FDF9748E-7584-4D51-BD9C-75B7D4EF26BA}" srcOrd="1" destOrd="0" presId="urn:microsoft.com/office/officeart/2005/8/layout/radial1"/>
    <dgm:cxn modelId="{EDC614AB-D9AE-4780-8925-DEB9D47A66ED}" type="presOf" srcId="{435E25D0-64E2-4554-8CD9-B124E5E9E5C0}" destId="{F723C4F6-326F-4234-A5C9-37928E27FD41}" srcOrd="0" destOrd="0" presId="urn:microsoft.com/office/officeart/2005/8/layout/radial1"/>
    <dgm:cxn modelId="{0D5EEAB7-C420-4BAE-9BEB-68DF7F2B34D1}" type="presOf" srcId="{5F55366B-7C80-443B-9851-75300283A040}" destId="{50DB851D-BB69-4CA4-AE0B-753F4DE14DE6}" srcOrd="0" destOrd="0" presId="urn:microsoft.com/office/officeart/2005/8/layout/radial1"/>
    <dgm:cxn modelId="{6CE3F4B9-D106-427F-9D21-50BA9C7A7BC0}" type="presOf" srcId="{82285CDA-B4A3-405D-B4FB-71FCA1DD1D6D}" destId="{3DB28D89-3701-4E69-9BD7-235A78014F13}" srcOrd="0" destOrd="0" presId="urn:microsoft.com/office/officeart/2005/8/layout/radial1"/>
    <dgm:cxn modelId="{D6067EC7-603B-4732-AFE3-2ED44BADD525}" type="presOf" srcId="{3041693B-B1F8-41C3-81FC-CE952705395D}" destId="{E51E20D6-4475-439E-93DF-36E5DEEEC34E}" srcOrd="0" destOrd="0" presId="urn:microsoft.com/office/officeart/2005/8/layout/radial1"/>
    <dgm:cxn modelId="{2C93B8CB-53EB-4453-87CC-C56C828C0752}" type="presOf" srcId="{A70ADB34-F50A-4F58-83BF-E00AF5B23B28}" destId="{8973A364-2BA7-45F5-87F8-3CCDE0103EBA}" srcOrd="1" destOrd="0" presId="urn:microsoft.com/office/officeart/2005/8/layout/radial1"/>
    <dgm:cxn modelId="{3DEF87D1-12A0-46C1-8D4B-13AD066C31FE}" srcId="{64C6C210-E811-4C06-81B0-49545584C8EB}" destId="{CAD59ACE-C328-48DF-B6B9-E9B9D5632CAD}" srcOrd="7" destOrd="0" parTransId="{9A06901A-0EAA-4D7D-93DE-D864C5F2EA79}" sibTransId="{46161F46-50D8-4211-A945-CE4CEC2FE738}"/>
    <dgm:cxn modelId="{1159D6DC-F036-40FC-BEC8-D2DEC6F79A35}" type="presOf" srcId="{A70ADB34-F50A-4F58-83BF-E00AF5B23B28}" destId="{DF2AD445-66F3-4A11-A21A-AFCB7BEFB515}" srcOrd="0" destOrd="0" presId="urn:microsoft.com/office/officeart/2005/8/layout/radial1"/>
    <dgm:cxn modelId="{9D7087E7-580B-4F08-A773-605B3D973C7A}" srcId="{5F55366B-7C80-443B-9851-75300283A040}" destId="{64C6C210-E811-4C06-81B0-49545584C8EB}" srcOrd="0" destOrd="0" parTransId="{6E4E15C8-F4E6-4D6C-BAAA-11D34B17B87A}" sibTransId="{981289C1-B6A0-41EB-976A-468F15638DFC}"/>
    <dgm:cxn modelId="{0EA415E8-63B8-4340-8D0B-1F2511389F28}" type="presOf" srcId="{B39DC64F-F228-4E6B-AF23-04D20EEC632B}" destId="{2F400A38-8973-4180-BC7B-2536CCBD7E41}" srcOrd="1" destOrd="0" presId="urn:microsoft.com/office/officeart/2005/8/layout/radial1"/>
    <dgm:cxn modelId="{4F608FF3-96C0-4644-A1AA-FAAE859AD807}" type="presOf" srcId="{B39DC64F-F228-4E6B-AF23-04D20EEC632B}" destId="{2C63EF42-2146-4E64-87B2-AC3225D54977}" srcOrd="0" destOrd="0" presId="urn:microsoft.com/office/officeart/2005/8/layout/radial1"/>
    <dgm:cxn modelId="{70F1088D-C830-47F4-81DD-543E2AAA48FA}" type="presParOf" srcId="{50DB851D-BB69-4CA4-AE0B-753F4DE14DE6}" destId="{D5A25453-5C43-4578-9012-8FC9682FFCD0}" srcOrd="0" destOrd="0" presId="urn:microsoft.com/office/officeart/2005/8/layout/radial1"/>
    <dgm:cxn modelId="{9D6766B0-FB25-4255-9415-D055BE68CAF3}" type="presParOf" srcId="{50DB851D-BB69-4CA4-AE0B-753F4DE14DE6}" destId="{DF2AD445-66F3-4A11-A21A-AFCB7BEFB515}" srcOrd="1" destOrd="0" presId="urn:microsoft.com/office/officeart/2005/8/layout/radial1"/>
    <dgm:cxn modelId="{83EB5A37-66D9-40EA-80FB-92F22F63CF0F}" type="presParOf" srcId="{DF2AD445-66F3-4A11-A21A-AFCB7BEFB515}" destId="{8973A364-2BA7-45F5-87F8-3CCDE0103EBA}" srcOrd="0" destOrd="0" presId="urn:microsoft.com/office/officeart/2005/8/layout/radial1"/>
    <dgm:cxn modelId="{226F20F3-A307-4E97-A410-DB494A25DB5D}" type="presParOf" srcId="{50DB851D-BB69-4CA4-AE0B-753F4DE14DE6}" destId="{8D395E9E-3687-47AF-A0C1-AE1C8FDC7AF9}" srcOrd="2" destOrd="0" presId="urn:microsoft.com/office/officeart/2005/8/layout/radial1"/>
    <dgm:cxn modelId="{82F76928-65B6-48DE-A568-27255679EC00}" type="presParOf" srcId="{50DB851D-BB69-4CA4-AE0B-753F4DE14DE6}" destId="{3DB28D89-3701-4E69-9BD7-235A78014F13}" srcOrd="3" destOrd="0" presId="urn:microsoft.com/office/officeart/2005/8/layout/radial1"/>
    <dgm:cxn modelId="{5B0358BA-8056-467B-92AB-9E0FA1AE7B7B}" type="presParOf" srcId="{3DB28D89-3701-4E69-9BD7-235A78014F13}" destId="{FDF9748E-7584-4D51-BD9C-75B7D4EF26BA}" srcOrd="0" destOrd="0" presId="urn:microsoft.com/office/officeart/2005/8/layout/radial1"/>
    <dgm:cxn modelId="{A4799531-16A2-4963-AAF8-165C7B517452}" type="presParOf" srcId="{50DB851D-BB69-4CA4-AE0B-753F4DE14DE6}" destId="{6F3F09C4-0FBE-485C-85A2-4A3BECB54B41}" srcOrd="4" destOrd="0" presId="urn:microsoft.com/office/officeart/2005/8/layout/radial1"/>
    <dgm:cxn modelId="{6A15B81B-EEB5-4556-8001-EC0902E033B6}" type="presParOf" srcId="{50DB851D-BB69-4CA4-AE0B-753F4DE14DE6}" destId="{2C63EF42-2146-4E64-87B2-AC3225D54977}" srcOrd="5" destOrd="0" presId="urn:microsoft.com/office/officeart/2005/8/layout/radial1"/>
    <dgm:cxn modelId="{F86E6A22-5F0D-407D-971B-19FD7506450B}" type="presParOf" srcId="{2C63EF42-2146-4E64-87B2-AC3225D54977}" destId="{2F400A38-8973-4180-BC7B-2536CCBD7E41}" srcOrd="0" destOrd="0" presId="urn:microsoft.com/office/officeart/2005/8/layout/radial1"/>
    <dgm:cxn modelId="{1DD076F1-6EAE-4E2D-A2EC-94C596885F9D}" type="presParOf" srcId="{50DB851D-BB69-4CA4-AE0B-753F4DE14DE6}" destId="{86BF3D79-7CE8-4BE6-B81D-8BE2FA5808C8}" srcOrd="6" destOrd="0" presId="urn:microsoft.com/office/officeart/2005/8/layout/radial1"/>
    <dgm:cxn modelId="{0EE6D147-A4AB-4117-BB4D-E26BD800E846}" type="presParOf" srcId="{50DB851D-BB69-4CA4-AE0B-753F4DE14DE6}" destId="{F723C4F6-326F-4234-A5C9-37928E27FD41}" srcOrd="7" destOrd="0" presId="urn:microsoft.com/office/officeart/2005/8/layout/radial1"/>
    <dgm:cxn modelId="{133E70C6-8AF1-4DAE-94EA-738C19AE084C}" type="presParOf" srcId="{F723C4F6-326F-4234-A5C9-37928E27FD41}" destId="{7EEC2490-3CA9-4B58-88B8-5FC633E4F6CC}" srcOrd="0" destOrd="0" presId="urn:microsoft.com/office/officeart/2005/8/layout/radial1"/>
    <dgm:cxn modelId="{26A80C9D-7E45-41B8-9213-09CC1329C8D5}" type="presParOf" srcId="{50DB851D-BB69-4CA4-AE0B-753F4DE14DE6}" destId="{2B22786E-9818-4CDB-9538-CB877E324172}" srcOrd="8" destOrd="0" presId="urn:microsoft.com/office/officeart/2005/8/layout/radial1"/>
    <dgm:cxn modelId="{8759812C-DECC-49DF-ACFD-69F2C4EA9402}" type="presParOf" srcId="{50DB851D-BB69-4CA4-AE0B-753F4DE14DE6}" destId="{E98E69A9-6E48-4FCF-AE10-F056FDDD997B}" srcOrd="9" destOrd="0" presId="urn:microsoft.com/office/officeart/2005/8/layout/radial1"/>
    <dgm:cxn modelId="{4F09B91D-FE9A-44AE-974B-DAA9ED7CBCB7}" type="presParOf" srcId="{E98E69A9-6E48-4FCF-AE10-F056FDDD997B}" destId="{5E3299CF-AEFE-41FA-AD33-8E5197CD4166}" srcOrd="0" destOrd="0" presId="urn:microsoft.com/office/officeart/2005/8/layout/radial1"/>
    <dgm:cxn modelId="{B3F5B49F-506B-446E-BC29-AFAA542CDA4F}" type="presParOf" srcId="{50DB851D-BB69-4CA4-AE0B-753F4DE14DE6}" destId="{75138E1D-9F8A-424A-8FCF-CA3D84B3A1F5}" srcOrd="10" destOrd="0" presId="urn:microsoft.com/office/officeart/2005/8/layout/radial1"/>
    <dgm:cxn modelId="{ABB7304B-D5BB-47F3-A53A-3B35586A38F3}" type="presParOf" srcId="{50DB851D-BB69-4CA4-AE0B-753F4DE14DE6}" destId="{30C7B7E9-1AF0-4840-98D6-8ED30A852C93}" srcOrd="11" destOrd="0" presId="urn:microsoft.com/office/officeart/2005/8/layout/radial1"/>
    <dgm:cxn modelId="{5528AD2F-CA85-4FF9-916C-69755DFE77AB}" type="presParOf" srcId="{30C7B7E9-1AF0-4840-98D6-8ED30A852C93}" destId="{928266FA-A0CE-4FFE-8AEB-DA359F7CE082}" srcOrd="0" destOrd="0" presId="urn:microsoft.com/office/officeart/2005/8/layout/radial1"/>
    <dgm:cxn modelId="{9540CDB0-74B3-4CD4-80E5-E8EE05720034}" type="presParOf" srcId="{50DB851D-BB69-4CA4-AE0B-753F4DE14DE6}" destId="{24452D1D-376D-4186-9846-40B0C7AC15A0}" srcOrd="12" destOrd="0" presId="urn:microsoft.com/office/officeart/2005/8/layout/radial1"/>
    <dgm:cxn modelId="{E0CDF5CD-91EE-4738-A2B1-40C71DC147F1}" type="presParOf" srcId="{50DB851D-BB69-4CA4-AE0B-753F4DE14DE6}" destId="{E51E20D6-4475-439E-93DF-36E5DEEEC34E}" srcOrd="13" destOrd="0" presId="urn:microsoft.com/office/officeart/2005/8/layout/radial1"/>
    <dgm:cxn modelId="{063B3D0D-4C83-4015-9590-794C199AA58F}" type="presParOf" srcId="{E51E20D6-4475-439E-93DF-36E5DEEEC34E}" destId="{8D21044E-B444-4E01-852B-25FC3FF92F3D}" srcOrd="0" destOrd="0" presId="urn:microsoft.com/office/officeart/2005/8/layout/radial1"/>
    <dgm:cxn modelId="{3827AF09-3A30-4E89-BACF-EA4129FE9485}" type="presParOf" srcId="{50DB851D-BB69-4CA4-AE0B-753F4DE14DE6}" destId="{9EC22B97-D44C-4BA7-85DF-093CE6730531}" srcOrd="14" destOrd="0" presId="urn:microsoft.com/office/officeart/2005/8/layout/radial1"/>
    <dgm:cxn modelId="{7C7A6263-76E1-4DCB-9D7C-119983516EFB}" type="presParOf" srcId="{50DB851D-BB69-4CA4-AE0B-753F4DE14DE6}" destId="{C33ED79A-6EEA-48E8-868A-A70C5CEA9A84}" srcOrd="15" destOrd="0" presId="urn:microsoft.com/office/officeart/2005/8/layout/radial1"/>
    <dgm:cxn modelId="{9BA066C1-35F1-4B7B-A0FB-11DAF27384F2}" type="presParOf" srcId="{C33ED79A-6EEA-48E8-868A-A70C5CEA9A84}" destId="{14C57534-E6EE-4BD9-9612-44C0ABA1DCB9}" srcOrd="0" destOrd="0" presId="urn:microsoft.com/office/officeart/2005/8/layout/radial1"/>
    <dgm:cxn modelId="{AD003C1B-D700-4C14-9061-0530AA0AFB0D}" type="presParOf" srcId="{50DB851D-BB69-4CA4-AE0B-753F4DE14DE6}" destId="{69867349-7397-409A-85EE-D5EAD2CD9377}"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4F75AB-2562-4334-A140-3D0B2BB435B7}" type="doc">
      <dgm:prSet loTypeId="urn:microsoft.com/office/officeart/2005/8/layout/radial1" loCatId="relationship" qsTypeId="urn:microsoft.com/office/officeart/2005/8/quickstyle/simple1" qsCatId="simple" csTypeId="urn:microsoft.com/office/officeart/2005/8/colors/accent1_2" csCatId="accent1" phldr="1"/>
      <dgm:spPr/>
    </dgm:pt>
    <dgm:pt modelId="{40AD3731-9726-4B71-9645-D04C98BA2C70}">
      <dgm:prSet/>
      <dgm:spPr>
        <a:no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1" i="0" u="none" strike="noStrike" cap="none" normalizeH="0" baseline="0" dirty="0">
              <a:ln>
                <a:noFill/>
              </a:ln>
              <a:solidFill>
                <a:schemeClr val="tx1"/>
              </a:solidFill>
              <a:effectLst/>
              <a:latin typeface="Arial" panose="020B0604020202020204" pitchFamily="34" charset="0"/>
            </a:rPr>
            <a:t>Fyzická aktivita</a:t>
          </a:r>
        </a:p>
      </dgm:t>
    </dgm:pt>
    <dgm:pt modelId="{B23F09A8-0314-46F3-A8A2-1EA43E06A104}" type="parTrans" cxnId="{69074AE0-F99F-4468-B6A5-A8A05F40E4BE}">
      <dgm:prSet/>
      <dgm:spPr/>
      <dgm:t>
        <a:bodyPr/>
        <a:lstStyle/>
        <a:p>
          <a:endParaRPr lang="cs-CZ"/>
        </a:p>
      </dgm:t>
    </dgm:pt>
    <dgm:pt modelId="{F257DF23-D43C-440D-A1DB-AC78CD52BBB7}" type="sibTrans" cxnId="{69074AE0-F99F-4468-B6A5-A8A05F40E4BE}">
      <dgm:prSet/>
      <dgm:spPr/>
      <dgm:t>
        <a:bodyPr/>
        <a:lstStyle/>
        <a:p>
          <a:endParaRPr lang="cs-CZ"/>
        </a:p>
      </dgm:t>
    </dgm:pt>
    <dgm:pt modelId="{8609BC7B-DDA6-4805-A100-7725B10C907A}">
      <dgm:prSet/>
      <dgm:spPr>
        <a:solidFill>
          <a:schemeClr val="accent1">
            <a:lumMod val="40000"/>
            <a:lumOff val="6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Veřejná</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politika</a:t>
          </a:r>
        </a:p>
      </dgm:t>
    </dgm:pt>
    <dgm:pt modelId="{2444B220-C56C-45F1-9186-498664C713A7}" type="parTrans" cxnId="{AF05586E-541D-4A0D-AC6E-FCC8D502A62D}">
      <dgm:prSet/>
      <dgm:spPr/>
      <dgm:t>
        <a:bodyPr/>
        <a:lstStyle/>
        <a:p>
          <a:endParaRPr lang="cs-CZ"/>
        </a:p>
      </dgm:t>
    </dgm:pt>
    <dgm:pt modelId="{2D3F4A1D-A917-4A88-8D7C-62C7F33CF576}" type="sibTrans" cxnId="{AF05586E-541D-4A0D-AC6E-FCC8D502A62D}">
      <dgm:prSet/>
      <dgm:spPr/>
      <dgm:t>
        <a:bodyPr/>
        <a:lstStyle/>
        <a:p>
          <a:endParaRPr lang="cs-CZ"/>
        </a:p>
      </dgm:t>
    </dgm:pt>
    <dgm:pt modelId="{F7CEB672-2B5E-48D1-8136-959A6CD3BAE8}">
      <dgm:prSet/>
      <dgm:spPr>
        <a:solidFill>
          <a:schemeClr val="bg2">
            <a:lumMod val="60000"/>
            <a:lumOff val="4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Urbanistika</a:t>
          </a:r>
        </a:p>
      </dgm:t>
    </dgm:pt>
    <dgm:pt modelId="{E32E8EA8-27F9-43F2-BB7D-D100882F16C9}" type="parTrans" cxnId="{E3A7FBCD-29AB-406B-B39D-7D318D5C27D0}">
      <dgm:prSet/>
      <dgm:spPr/>
      <dgm:t>
        <a:bodyPr/>
        <a:lstStyle/>
        <a:p>
          <a:endParaRPr lang="cs-CZ"/>
        </a:p>
      </dgm:t>
    </dgm:pt>
    <dgm:pt modelId="{3A3A65AB-FA23-417A-BFAE-676A8EB0C14D}" type="sibTrans" cxnId="{E3A7FBCD-29AB-406B-B39D-7D318D5C27D0}">
      <dgm:prSet/>
      <dgm:spPr/>
      <dgm:t>
        <a:bodyPr/>
        <a:lstStyle/>
        <a:p>
          <a:endParaRPr lang="cs-CZ"/>
        </a:p>
      </dgm:t>
    </dgm:pt>
    <dgm:pt modelId="{F4455838-E169-4E66-A8B0-29A0476D70BB}">
      <dgm:prSet/>
      <dgm:spPr>
        <a:solidFill>
          <a:schemeClr val="accent3">
            <a:lumMod val="40000"/>
            <a:lumOff val="6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Sociální vědy,</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výzkum chudoby</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a nerovností</a:t>
          </a:r>
        </a:p>
      </dgm:t>
    </dgm:pt>
    <dgm:pt modelId="{BE70C163-6F0A-4F21-B979-D616A48E2334}" type="parTrans" cxnId="{A8FB7C7E-CB86-4FEE-8FC5-56524EF110D5}">
      <dgm:prSet/>
      <dgm:spPr/>
      <dgm:t>
        <a:bodyPr/>
        <a:lstStyle/>
        <a:p>
          <a:endParaRPr lang="cs-CZ"/>
        </a:p>
      </dgm:t>
    </dgm:pt>
    <dgm:pt modelId="{74C638C4-FCC2-409C-B5B4-6BDBC16B8C39}" type="sibTrans" cxnId="{A8FB7C7E-CB86-4FEE-8FC5-56524EF110D5}">
      <dgm:prSet/>
      <dgm:spPr/>
      <dgm:t>
        <a:bodyPr/>
        <a:lstStyle/>
        <a:p>
          <a:endParaRPr lang="cs-CZ"/>
        </a:p>
      </dgm:t>
    </dgm:pt>
    <dgm:pt modelId="{69CFF886-F0C5-4005-BBD6-97A4B8C2E710}">
      <dgm:prSet/>
      <dgm:spPr>
        <a:solidFill>
          <a:schemeClr val="accent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Věda o pohybové</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aktivitě</a:t>
          </a:r>
        </a:p>
      </dgm:t>
    </dgm:pt>
    <dgm:pt modelId="{5D675F85-700D-445F-8320-9CF957C03BAB}" type="parTrans" cxnId="{BC943F65-9260-4C5B-8C8A-EF1DE3FA6A29}">
      <dgm:prSet/>
      <dgm:spPr/>
      <dgm:t>
        <a:bodyPr/>
        <a:lstStyle/>
        <a:p>
          <a:endParaRPr lang="cs-CZ"/>
        </a:p>
      </dgm:t>
    </dgm:pt>
    <dgm:pt modelId="{6F13ABD6-9C89-4275-9144-5F821E8A0036}" type="sibTrans" cxnId="{BC943F65-9260-4C5B-8C8A-EF1DE3FA6A29}">
      <dgm:prSet/>
      <dgm:spPr/>
      <dgm:t>
        <a:bodyPr/>
        <a:lstStyle/>
        <a:p>
          <a:endParaRPr lang="cs-CZ"/>
        </a:p>
      </dgm:t>
    </dgm:pt>
    <dgm:pt modelId="{2E52BC69-1CFC-410F-B720-8E1A7F95319E}">
      <dgm:prSet/>
      <dgm:spPr>
        <a:solidFill>
          <a:schemeClr val="accent5"/>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Péče 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panose="020B0604020202020204" pitchFamily="34" charset="0"/>
            </a:rPr>
            <a:t>pracující</a:t>
          </a:r>
        </a:p>
      </dgm:t>
    </dgm:pt>
    <dgm:pt modelId="{EDBE4BF3-C8CB-468B-AD98-B84E1295C7ED}" type="parTrans" cxnId="{9969E52F-32FC-453C-BAE2-E8AA5B490BB0}">
      <dgm:prSet/>
      <dgm:spPr/>
      <dgm:t>
        <a:bodyPr/>
        <a:lstStyle/>
        <a:p>
          <a:endParaRPr lang="cs-CZ"/>
        </a:p>
      </dgm:t>
    </dgm:pt>
    <dgm:pt modelId="{562DAFD4-F7DD-42FF-B761-895A487EFC9C}" type="sibTrans" cxnId="{9969E52F-32FC-453C-BAE2-E8AA5B490BB0}">
      <dgm:prSet/>
      <dgm:spPr/>
      <dgm:t>
        <a:bodyPr/>
        <a:lstStyle/>
        <a:p>
          <a:endParaRPr lang="cs-CZ"/>
        </a:p>
      </dgm:t>
    </dgm:pt>
    <dgm:pt modelId="{8D787887-7455-42FF-8013-80D61325D270}" type="pres">
      <dgm:prSet presAssocID="{A94F75AB-2562-4334-A140-3D0B2BB435B7}" presName="cycle" presStyleCnt="0">
        <dgm:presLayoutVars>
          <dgm:chMax val="1"/>
          <dgm:dir/>
          <dgm:animLvl val="ctr"/>
          <dgm:resizeHandles val="exact"/>
        </dgm:presLayoutVars>
      </dgm:prSet>
      <dgm:spPr/>
    </dgm:pt>
    <dgm:pt modelId="{166D4829-55F3-4743-97EA-C819F574BCF9}" type="pres">
      <dgm:prSet presAssocID="{40AD3731-9726-4B71-9645-D04C98BA2C70}" presName="centerShape" presStyleLbl="node0" presStyleIdx="0" presStyleCnt="1"/>
      <dgm:spPr/>
    </dgm:pt>
    <dgm:pt modelId="{0A3C73A7-5DE9-4098-BB8B-73A4082D9A20}" type="pres">
      <dgm:prSet presAssocID="{2444B220-C56C-45F1-9186-498664C713A7}" presName="Name9" presStyleLbl="parChTrans1D2" presStyleIdx="0" presStyleCnt="5"/>
      <dgm:spPr/>
    </dgm:pt>
    <dgm:pt modelId="{B4364436-F289-4856-83BD-5AB06BC59DB5}" type="pres">
      <dgm:prSet presAssocID="{2444B220-C56C-45F1-9186-498664C713A7}" presName="connTx" presStyleLbl="parChTrans1D2" presStyleIdx="0" presStyleCnt="5"/>
      <dgm:spPr/>
    </dgm:pt>
    <dgm:pt modelId="{DF806577-9266-4F99-BDB9-CEBCCDF67113}" type="pres">
      <dgm:prSet presAssocID="{8609BC7B-DDA6-4805-A100-7725B10C907A}" presName="node" presStyleLbl="node1" presStyleIdx="0" presStyleCnt="5">
        <dgm:presLayoutVars>
          <dgm:bulletEnabled val="1"/>
        </dgm:presLayoutVars>
      </dgm:prSet>
      <dgm:spPr/>
    </dgm:pt>
    <dgm:pt modelId="{2B3B0B36-EA49-46A0-B7DD-2E456B0E5E8C}" type="pres">
      <dgm:prSet presAssocID="{E32E8EA8-27F9-43F2-BB7D-D100882F16C9}" presName="Name9" presStyleLbl="parChTrans1D2" presStyleIdx="1" presStyleCnt="5"/>
      <dgm:spPr/>
    </dgm:pt>
    <dgm:pt modelId="{CC62E293-ECCC-40A8-A06F-0889993BCE3E}" type="pres">
      <dgm:prSet presAssocID="{E32E8EA8-27F9-43F2-BB7D-D100882F16C9}" presName="connTx" presStyleLbl="parChTrans1D2" presStyleIdx="1" presStyleCnt="5"/>
      <dgm:spPr/>
    </dgm:pt>
    <dgm:pt modelId="{7F9F4800-5468-460F-8405-350B18E7400C}" type="pres">
      <dgm:prSet presAssocID="{F7CEB672-2B5E-48D1-8136-959A6CD3BAE8}" presName="node" presStyleLbl="node1" presStyleIdx="1" presStyleCnt="5">
        <dgm:presLayoutVars>
          <dgm:bulletEnabled val="1"/>
        </dgm:presLayoutVars>
      </dgm:prSet>
      <dgm:spPr/>
    </dgm:pt>
    <dgm:pt modelId="{25BFE0D5-59A9-407E-83F8-166D9B665425}" type="pres">
      <dgm:prSet presAssocID="{BE70C163-6F0A-4F21-B979-D616A48E2334}" presName="Name9" presStyleLbl="parChTrans1D2" presStyleIdx="2" presStyleCnt="5"/>
      <dgm:spPr/>
    </dgm:pt>
    <dgm:pt modelId="{FF1C82E4-3435-4B45-883D-18901AC4C479}" type="pres">
      <dgm:prSet presAssocID="{BE70C163-6F0A-4F21-B979-D616A48E2334}" presName="connTx" presStyleLbl="parChTrans1D2" presStyleIdx="2" presStyleCnt="5"/>
      <dgm:spPr/>
    </dgm:pt>
    <dgm:pt modelId="{297A1556-EA28-4BE4-8DC2-37C878AAB75F}" type="pres">
      <dgm:prSet presAssocID="{F4455838-E169-4E66-A8B0-29A0476D70BB}" presName="node" presStyleLbl="node1" presStyleIdx="2" presStyleCnt="5">
        <dgm:presLayoutVars>
          <dgm:bulletEnabled val="1"/>
        </dgm:presLayoutVars>
      </dgm:prSet>
      <dgm:spPr/>
    </dgm:pt>
    <dgm:pt modelId="{7E74636D-624F-48D4-BF0E-BA1A2FCBEC5D}" type="pres">
      <dgm:prSet presAssocID="{5D675F85-700D-445F-8320-9CF957C03BAB}" presName="Name9" presStyleLbl="parChTrans1D2" presStyleIdx="3" presStyleCnt="5"/>
      <dgm:spPr/>
    </dgm:pt>
    <dgm:pt modelId="{47F05927-4466-4B9B-A94F-2FC312A5A90B}" type="pres">
      <dgm:prSet presAssocID="{5D675F85-700D-445F-8320-9CF957C03BAB}" presName="connTx" presStyleLbl="parChTrans1D2" presStyleIdx="3" presStyleCnt="5"/>
      <dgm:spPr/>
    </dgm:pt>
    <dgm:pt modelId="{50A89ED0-E063-4C59-A021-9192BA95DE18}" type="pres">
      <dgm:prSet presAssocID="{69CFF886-F0C5-4005-BBD6-97A4B8C2E710}" presName="node" presStyleLbl="node1" presStyleIdx="3" presStyleCnt="5">
        <dgm:presLayoutVars>
          <dgm:bulletEnabled val="1"/>
        </dgm:presLayoutVars>
      </dgm:prSet>
      <dgm:spPr/>
    </dgm:pt>
    <dgm:pt modelId="{92B96789-9922-4024-B8DE-B602F62F4357}" type="pres">
      <dgm:prSet presAssocID="{EDBE4BF3-C8CB-468B-AD98-B84E1295C7ED}" presName="Name9" presStyleLbl="parChTrans1D2" presStyleIdx="4" presStyleCnt="5"/>
      <dgm:spPr/>
    </dgm:pt>
    <dgm:pt modelId="{D5841FD3-1FC9-4C54-BBF3-D414093A89A7}" type="pres">
      <dgm:prSet presAssocID="{EDBE4BF3-C8CB-468B-AD98-B84E1295C7ED}" presName="connTx" presStyleLbl="parChTrans1D2" presStyleIdx="4" presStyleCnt="5"/>
      <dgm:spPr/>
    </dgm:pt>
    <dgm:pt modelId="{2CF1D123-443D-4F88-9F93-5323CE04B5AE}" type="pres">
      <dgm:prSet presAssocID="{2E52BC69-1CFC-410F-B720-8E1A7F95319E}" presName="node" presStyleLbl="node1" presStyleIdx="4" presStyleCnt="5">
        <dgm:presLayoutVars>
          <dgm:bulletEnabled val="1"/>
        </dgm:presLayoutVars>
      </dgm:prSet>
      <dgm:spPr/>
    </dgm:pt>
  </dgm:ptLst>
  <dgm:cxnLst>
    <dgm:cxn modelId="{931AFA0A-9609-4F8C-8614-3F2207AD6CBB}" type="presOf" srcId="{5D675F85-700D-445F-8320-9CF957C03BAB}" destId="{7E74636D-624F-48D4-BF0E-BA1A2FCBEC5D}" srcOrd="0" destOrd="0" presId="urn:microsoft.com/office/officeart/2005/8/layout/radial1"/>
    <dgm:cxn modelId="{29BC411A-FE5F-4958-9121-E97E0A30B813}" type="presOf" srcId="{A94F75AB-2562-4334-A140-3D0B2BB435B7}" destId="{8D787887-7455-42FF-8013-80D61325D270}" srcOrd="0" destOrd="0" presId="urn:microsoft.com/office/officeart/2005/8/layout/radial1"/>
    <dgm:cxn modelId="{4489EA1C-8358-4EAC-88FB-66766982B839}" type="presOf" srcId="{EDBE4BF3-C8CB-468B-AD98-B84E1295C7ED}" destId="{D5841FD3-1FC9-4C54-BBF3-D414093A89A7}" srcOrd="1" destOrd="0" presId="urn:microsoft.com/office/officeart/2005/8/layout/radial1"/>
    <dgm:cxn modelId="{62FFF528-AE86-49F9-93FA-BF36EB17E300}" type="presOf" srcId="{F4455838-E169-4E66-A8B0-29A0476D70BB}" destId="{297A1556-EA28-4BE4-8DC2-37C878AAB75F}" srcOrd="0" destOrd="0" presId="urn:microsoft.com/office/officeart/2005/8/layout/radial1"/>
    <dgm:cxn modelId="{9969E52F-32FC-453C-BAE2-E8AA5B490BB0}" srcId="{40AD3731-9726-4B71-9645-D04C98BA2C70}" destId="{2E52BC69-1CFC-410F-B720-8E1A7F95319E}" srcOrd="4" destOrd="0" parTransId="{EDBE4BF3-C8CB-468B-AD98-B84E1295C7ED}" sibTransId="{562DAFD4-F7DD-42FF-B761-895A487EFC9C}"/>
    <dgm:cxn modelId="{2789BE35-5DE0-4AAE-8DB7-3A418E49494F}" type="presOf" srcId="{2E52BC69-1CFC-410F-B720-8E1A7F95319E}" destId="{2CF1D123-443D-4F88-9F93-5323CE04B5AE}" srcOrd="0" destOrd="0" presId="urn:microsoft.com/office/officeart/2005/8/layout/radial1"/>
    <dgm:cxn modelId="{BC943F65-9260-4C5B-8C8A-EF1DE3FA6A29}" srcId="{40AD3731-9726-4B71-9645-D04C98BA2C70}" destId="{69CFF886-F0C5-4005-BBD6-97A4B8C2E710}" srcOrd="3" destOrd="0" parTransId="{5D675F85-700D-445F-8320-9CF957C03BAB}" sibTransId="{6F13ABD6-9C89-4275-9144-5F821E8A0036}"/>
    <dgm:cxn modelId="{AF05586E-541D-4A0D-AC6E-FCC8D502A62D}" srcId="{40AD3731-9726-4B71-9645-D04C98BA2C70}" destId="{8609BC7B-DDA6-4805-A100-7725B10C907A}" srcOrd="0" destOrd="0" parTransId="{2444B220-C56C-45F1-9186-498664C713A7}" sibTransId="{2D3F4A1D-A917-4A88-8D7C-62C7F33CF576}"/>
    <dgm:cxn modelId="{5337B356-F183-4085-8E0F-EB057A02C231}" type="presOf" srcId="{EDBE4BF3-C8CB-468B-AD98-B84E1295C7ED}" destId="{92B96789-9922-4024-B8DE-B602F62F4357}" srcOrd="0" destOrd="0" presId="urn:microsoft.com/office/officeart/2005/8/layout/radial1"/>
    <dgm:cxn modelId="{A8FB7C7E-CB86-4FEE-8FC5-56524EF110D5}" srcId="{40AD3731-9726-4B71-9645-D04C98BA2C70}" destId="{F4455838-E169-4E66-A8B0-29A0476D70BB}" srcOrd="2" destOrd="0" parTransId="{BE70C163-6F0A-4F21-B979-D616A48E2334}" sibTransId="{74C638C4-FCC2-409C-B5B4-6BDBC16B8C39}"/>
    <dgm:cxn modelId="{44EF6586-E4CF-4AAC-A46B-AF673F87628B}" type="presOf" srcId="{BE70C163-6F0A-4F21-B979-D616A48E2334}" destId="{FF1C82E4-3435-4B45-883D-18901AC4C479}" srcOrd="1" destOrd="0" presId="urn:microsoft.com/office/officeart/2005/8/layout/radial1"/>
    <dgm:cxn modelId="{4B19D186-D016-4C62-A99F-3FD5FAB77FCB}" type="presOf" srcId="{69CFF886-F0C5-4005-BBD6-97A4B8C2E710}" destId="{50A89ED0-E063-4C59-A021-9192BA95DE18}" srcOrd="0" destOrd="0" presId="urn:microsoft.com/office/officeart/2005/8/layout/radial1"/>
    <dgm:cxn modelId="{5D16868E-10FA-4325-834E-6FBD7EF68EB7}" type="presOf" srcId="{2444B220-C56C-45F1-9186-498664C713A7}" destId="{0A3C73A7-5DE9-4098-BB8B-73A4082D9A20}" srcOrd="0" destOrd="0" presId="urn:microsoft.com/office/officeart/2005/8/layout/radial1"/>
    <dgm:cxn modelId="{72514999-FD65-4063-9162-79BEE20AB07C}" type="presOf" srcId="{E32E8EA8-27F9-43F2-BB7D-D100882F16C9}" destId="{2B3B0B36-EA49-46A0-B7DD-2E456B0E5E8C}" srcOrd="0" destOrd="0" presId="urn:microsoft.com/office/officeart/2005/8/layout/radial1"/>
    <dgm:cxn modelId="{9B60F2A2-4468-4958-9597-A499523EF6B9}" type="presOf" srcId="{BE70C163-6F0A-4F21-B979-D616A48E2334}" destId="{25BFE0D5-59A9-407E-83F8-166D9B665425}" srcOrd="0" destOrd="0" presId="urn:microsoft.com/office/officeart/2005/8/layout/radial1"/>
    <dgm:cxn modelId="{EFA092BB-D3A5-4B79-AA0F-3639D1DB15B4}" type="presOf" srcId="{5D675F85-700D-445F-8320-9CF957C03BAB}" destId="{47F05927-4466-4B9B-A94F-2FC312A5A90B}" srcOrd="1" destOrd="0" presId="urn:microsoft.com/office/officeart/2005/8/layout/radial1"/>
    <dgm:cxn modelId="{A76C14C2-45C8-4645-B9D2-1DCCF6D93B42}" type="presOf" srcId="{F7CEB672-2B5E-48D1-8136-959A6CD3BAE8}" destId="{7F9F4800-5468-460F-8405-350B18E7400C}" srcOrd="0" destOrd="0" presId="urn:microsoft.com/office/officeart/2005/8/layout/radial1"/>
    <dgm:cxn modelId="{E3A7FBCD-29AB-406B-B39D-7D318D5C27D0}" srcId="{40AD3731-9726-4B71-9645-D04C98BA2C70}" destId="{F7CEB672-2B5E-48D1-8136-959A6CD3BAE8}" srcOrd="1" destOrd="0" parTransId="{E32E8EA8-27F9-43F2-BB7D-D100882F16C9}" sibTransId="{3A3A65AB-FA23-417A-BFAE-676A8EB0C14D}"/>
    <dgm:cxn modelId="{EE1C6CD2-33D4-4E83-A9DA-1A04963C7766}" type="presOf" srcId="{2444B220-C56C-45F1-9186-498664C713A7}" destId="{B4364436-F289-4856-83BD-5AB06BC59DB5}" srcOrd="1" destOrd="0" presId="urn:microsoft.com/office/officeart/2005/8/layout/radial1"/>
    <dgm:cxn modelId="{CC500AD7-2BD9-4FC2-A7D6-3C8158C1284B}" type="presOf" srcId="{40AD3731-9726-4B71-9645-D04C98BA2C70}" destId="{166D4829-55F3-4743-97EA-C819F574BCF9}" srcOrd="0" destOrd="0" presId="urn:microsoft.com/office/officeart/2005/8/layout/radial1"/>
    <dgm:cxn modelId="{D72196DD-EE7B-4C56-807B-848304F59EB6}" type="presOf" srcId="{E32E8EA8-27F9-43F2-BB7D-D100882F16C9}" destId="{CC62E293-ECCC-40A8-A06F-0889993BCE3E}" srcOrd="1" destOrd="0" presId="urn:microsoft.com/office/officeart/2005/8/layout/radial1"/>
    <dgm:cxn modelId="{69074AE0-F99F-4468-B6A5-A8A05F40E4BE}" srcId="{A94F75AB-2562-4334-A140-3D0B2BB435B7}" destId="{40AD3731-9726-4B71-9645-D04C98BA2C70}" srcOrd="0" destOrd="0" parTransId="{B23F09A8-0314-46F3-A8A2-1EA43E06A104}" sibTransId="{F257DF23-D43C-440D-A1DB-AC78CD52BBB7}"/>
    <dgm:cxn modelId="{E9A4E2EE-B492-419A-9FA7-51241C4A63E4}" type="presOf" srcId="{8609BC7B-DDA6-4805-A100-7725B10C907A}" destId="{DF806577-9266-4F99-BDB9-CEBCCDF67113}" srcOrd="0" destOrd="0" presId="urn:microsoft.com/office/officeart/2005/8/layout/radial1"/>
    <dgm:cxn modelId="{5F9E7D89-3F04-4B67-9E61-6E52913B816F}" type="presParOf" srcId="{8D787887-7455-42FF-8013-80D61325D270}" destId="{166D4829-55F3-4743-97EA-C819F574BCF9}" srcOrd="0" destOrd="0" presId="urn:microsoft.com/office/officeart/2005/8/layout/radial1"/>
    <dgm:cxn modelId="{39F37AC2-AECB-45B0-8219-128A206795C9}" type="presParOf" srcId="{8D787887-7455-42FF-8013-80D61325D270}" destId="{0A3C73A7-5DE9-4098-BB8B-73A4082D9A20}" srcOrd="1" destOrd="0" presId="urn:microsoft.com/office/officeart/2005/8/layout/radial1"/>
    <dgm:cxn modelId="{0F919CD7-719E-4142-A73C-3CFCA48501EB}" type="presParOf" srcId="{0A3C73A7-5DE9-4098-BB8B-73A4082D9A20}" destId="{B4364436-F289-4856-83BD-5AB06BC59DB5}" srcOrd="0" destOrd="0" presId="urn:microsoft.com/office/officeart/2005/8/layout/radial1"/>
    <dgm:cxn modelId="{A2D59455-5B2C-481E-BE59-4305AA353D78}" type="presParOf" srcId="{8D787887-7455-42FF-8013-80D61325D270}" destId="{DF806577-9266-4F99-BDB9-CEBCCDF67113}" srcOrd="2" destOrd="0" presId="urn:microsoft.com/office/officeart/2005/8/layout/radial1"/>
    <dgm:cxn modelId="{FF9D25B0-C499-4F80-8B8C-52684653F630}" type="presParOf" srcId="{8D787887-7455-42FF-8013-80D61325D270}" destId="{2B3B0B36-EA49-46A0-B7DD-2E456B0E5E8C}" srcOrd="3" destOrd="0" presId="urn:microsoft.com/office/officeart/2005/8/layout/radial1"/>
    <dgm:cxn modelId="{48B0128C-6B9C-4C9C-B4BB-1629854E22C1}" type="presParOf" srcId="{2B3B0B36-EA49-46A0-B7DD-2E456B0E5E8C}" destId="{CC62E293-ECCC-40A8-A06F-0889993BCE3E}" srcOrd="0" destOrd="0" presId="urn:microsoft.com/office/officeart/2005/8/layout/radial1"/>
    <dgm:cxn modelId="{CA06C2CB-CE71-4EF8-A19A-C11756B9F955}" type="presParOf" srcId="{8D787887-7455-42FF-8013-80D61325D270}" destId="{7F9F4800-5468-460F-8405-350B18E7400C}" srcOrd="4" destOrd="0" presId="urn:microsoft.com/office/officeart/2005/8/layout/radial1"/>
    <dgm:cxn modelId="{C4AC9F51-4D15-4633-92BA-83E41520A8B2}" type="presParOf" srcId="{8D787887-7455-42FF-8013-80D61325D270}" destId="{25BFE0D5-59A9-407E-83F8-166D9B665425}" srcOrd="5" destOrd="0" presId="urn:microsoft.com/office/officeart/2005/8/layout/radial1"/>
    <dgm:cxn modelId="{8406A3EA-1F43-4E2F-A43F-E54248D157A0}" type="presParOf" srcId="{25BFE0D5-59A9-407E-83F8-166D9B665425}" destId="{FF1C82E4-3435-4B45-883D-18901AC4C479}" srcOrd="0" destOrd="0" presId="urn:microsoft.com/office/officeart/2005/8/layout/radial1"/>
    <dgm:cxn modelId="{FFEF077C-C623-4BF8-90BA-5A0C2FAFADF3}" type="presParOf" srcId="{8D787887-7455-42FF-8013-80D61325D270}" destId="{297A1556-EA28-4BE4-8DC2-37C878AAB75F}" srcOrd="6" destOrd="0" presId="urn:microsoft.com/office/officeart/2005/8/layout/radial1"/>
    <dgm:cxn modelId="{7371FA77-99BB-432E-957F-F17D16405DBB}" type="presParOf" srcId="{8D787887-7455-42FF-8013-80D61325D270}" destId="{7E74636D-624F-48D4-BF0E-BA1A2FCBEC5D}" srcOrd="7" destOrd="0" presId="urn:microsoft.com/office/officeart/2005/8/layout/radial1"/>
    <dgm:cxn modelId="{1D7EFF92-3C39-424E-8882-69DB57A5B85E}" type="presParOf" srcId="{7E74636D-624F-48D4-BF0E-BA1A2FCBEC5D}" destId="{47F05927-4466-4B9B-A94F-2FC312A5A90B}" srcOrd="0" destOrd="0" presId="urn:microsoft.com/office/officeart/2005/8/layout/radial1"/>
    <dgm:cxn modelId="{A2432616-1D29-4F25-82CF-CF01FC3757C2}" type="presParOf" srcId="{8D787887-7455-42FF-8013-80D61325D270}" destId="{50A89ED0-E063-4C59-A021-9192BA95DE18}" srcOrd="8" destOrd="0" presId="urn:microsoft.com/office/officeart/2005/8/layout/radial1"/>
    <dgm:cxn modelId="{F5BDD9FE-F550-4741-8CEA-7BB6351FF6EB}" type="presParOf" srcId="{8D787887-7455-42FF-8013-80D61325D270}" destId="{92B96789-9922-4024-B8DE-B602F62F4357}" srcOrd="9" destOrd="0" presId="urn:microsoft.com/office/officeart/2005/8/layout/radial1"/>
    <dgm:cxn modelId="{07B73A8E-BABB-4BD3-8BF9-FE799F519B9B}" type="presParOf" srcId="{92B96789-9922-4024-B8DE-B602F62F4357}" destId="{D5841FD3-1FC9-4C54-BBF3-D414093A89A7}" srcOrd="0" destOrd="0" presId="urn:microsoft.com/office/officeart/2005/8/layout/radial1"/>
    <dgm:cxn modelId="{EC9B0B3A-7BD1-44C8-99E3-5A619179CFCB}" type="presParOf" srcId="{8D787887-7455-42FF-8013-80D61325D270}" destId="{2CF1D123-443D-4F88-9F93-5323CE04B5AE}" srcOrd="10"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25453-5C43-4578-9012-8FC9682FFCD0}">
      <dsp:nvSpPr>
        <dsp:cNvPr id="0" name=""/>
        <dsp:cNvSpPr/>
      </dsp:nvSpPr>
      <dsp:spPr>
        <a:xfrm>
          <a:off x="1737512" y="2117718"/>
          <a:ext cx="1020774" cy="1020774"/>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700" b="1" i="0" u="none" strike="noStrike" kern="1200" cap="none" normalizeH="0" baseline="0" dirty="0">
              <a:ln>
                <a:noFill/>
              </a:ln>
              <a:solidFill>
                <a:schemeClr val="tx1"/>
              </a:solidFill>
              <a:effectLst/>
              <a:latin typeface="Arial" panose="020B0604020202020204" pitchFamily="34" charset="0"/>
            </a:rPr>
            <a:t>Výživa</a:t>
          </a:r>
        </a:p>
      </dsp:txBody>
      <dsp:txXfrm>
        <a:off x="1887001" y="2267207"/>
        <a:ext cx="721796" cy="721796"/>
      </dsp:txXfrm>
    </dsp:sp>
    <dsp:sp modelId="{DF2AD445-66F3-4A11-A21A-AFCB7BEFB515}">
      <dsp:nvSpPr>
        <dsp:cNvPr id="0" name=""/>
        <dsp:cNvSpPr/>
      </dsp:nvSpPr>
      <dsp:spPr>
        <a:xfrm rot="16200000">
          <a:off x="1890917" y="1740301"/>
          <a:ext cx="713964" cy="40869"/>
        </a:xfrm>
        <a:custGeom>
          <a:avLst/>
          <a:gdLst/>
          <a:ahLst/>
          <a:cxnLst/>
          <a:rect l="0" t="0" r="0" b="0"/>
          <a:pathLst>
            <a:path>
              <a:moveTo>
                <a:pt x="0" y="20434"/>
              </a:moveTo>
              <a:lnTo>
                <a:pt x="713964" y="20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2230050" y="1742887"/>
        <a:ext cx="35698" cy="35698"/>
      </dsp:txXfrm>
    </dsp:sp>
    <dsp:sp modelId="{8D395E9E-3687-47AF-A0C1-AE1C8FDC7AF9}">
      <dsp:nvSpPr>
        <dsp:cNvPr id="0" name=""/>
        <dsp:cNvSpPr/>
      </dsp:nvSpPr>
      <dsp:spPr>
        <a:xfrm>
          <a:off x="1737512" y="382978"/>
          <a:ext cx="1020774" cy="1020774"/>
        </a:xfrm>
        <a:prstGeom prst="ellipse">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dirty="0">
              <a:ln>
                <a:noFill/>
              </a:ln>
              <a:solidFill>
                <a:schemeClr val="tx1"/>
              </a:solidFill>
              <a:effectLst/>
              <a:latin typeface="Arial" panose="020B0604020202020204" pitchFamily="34" charset="0"/>
            </a:rPr>
            <a:t>Mezinárodní</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dirty="0">
              <a:ln>
                <a:noFill/>
              </a:ln>
              <a:solidFill>
                <a:schemeClr val="tx1"/>
              </a:solidFill>
              <a:effectLst/>
              <a:latin typeface="Arial" panose="020B0604020202020204" pitchFamily="34" charset="0"/>
            </a:rPr>
            <a:t>politika</a:t>
          </a:r>
        </a:p>
      </dsp:txBody>
      <dsp:txXfrm>
        <a:off x="1887001" y="532467"/>
        <a:ext cx="721796" cy="721796"/>
      </dsp:txXfrm>
    </dsp:sp>
    <dsp:sp modelId="{3DB28D89-3701-4E69-9BD7-235A78014F13}">
      <dsp:nvSpPr>
        <dsp:cNvPr id="0" name=""/>
        <dsp:cNvSpPr/>
      </dsp:nvSpPr>
      <dsp:spPr>
        <a:xfrm rot="18900000">
          <a:off x="2504240" y="1994348"/>
          <a:ext cx="713964" cy="40869"/>
        </a:xfrm>
        <a:custGeom>
          <a:avLst/>
          <a:gdLst/>
          <a:ahLst/>
          <a:cxnLst/>
          <a:rect l="0" t="0" r="0" b="0"/>
          <a:pathLst>
            <a:path>
              <a:moveTo>
                <a:pt x="0" y="20434"/>
              </a:moveTo>
              <a:lnTo>
                <a:pt x="713964" y="20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2843373" y="1996933"/>
        <a:ext cx="35698" cy="35698"/>
      </dsp:txXfrm>
    </dsp:sp>
    <dsp:sp modelId="{6F3F09C4-0FBE-485C-85A2-4A3BECB54B41}">
      <dsp:nvSpPr>
        <dsp:cNvPr id="0" name=""/>
        <dsp:cNvSpPr/>
      </dsp:nvSpPr>
      <dsp:spPr>
        <a:xfrm>
          <a:off x="2964158" y="891072"/>
          <a:ext cx="1020774" cy="1020774"/>
        </a:xfrm>
        <a:prstGeom prst="ellipse">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dirty="0">
              <a:ln>
                <a:noFill/>
              </a:ln>
              <a:solidFill>
                <a:schemeClr val="tx1"/>
              </a:solidFill>
              <a:effectLst/>
              <a:latin typeface="Arial" panose="020B0604020202020204" pitchFamily="34" charset="0"/>
            </a:rPr>
            <a:t>Národní</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dirty="0">
              <a:ln>
                <a:noFill/>
              </a:ln>
              <a:solidFill>
                <a:schemeClr val="tx1"/>
              </a:solidFill>
              <a:effectLst/>
              <a:latin typeface="Arial" panose="020B0604020202020204" pitchFamily="34" charset="0"/>
            </a:rPr>
            <a:t> politika</a:t>
          </a:r>
        </a:p>
      </dsp:txBody>
      <dsp:txXfrm>
        <a:off x="3113647" y="1040561"/>
        <a:ext cx="721796" cy="721796"/>
      </dsp:txXfrm>
    </dsp:sp>
    <dsp:sp modelId="{2C63EF42-2146-4E64-87B2-AC3225D54977}">
      <dsp:nvSpPr>
        <dsp:cNvPr id="0" name=""/>
        <dsp:cNvSpPr/>
      </dsp:nvSpPr>
      <dsp:spPr>
        <a:xfrm>
          <a:off x="2758287" y="2607671"/>
          <a:ext cx="713964" cy="40869"/>
        </a:xfrm>
        <a:custGeom>
          <a:avLst/>
          <a:gdLst/>
          <a:ahLst/>
          <a:cxnLst/>
          <a:rect l="0" t="0" r="0" b="0"/>
          <a:pathLst>
            <a:path>
              <a:moveTo>
                <a:pt x="0" y="20434"/>
              </a:moveTo>
              <a:lnTo>
                <a:pt x="713964" y="20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097420" y="2610256"/>
        <a:ext cx="35698" cy="35698"/>
      </dsp:txXfrm>
    </dsp:sp>
    <dsp:sp modelId="{86BF3D79-7CE8-4BE6-B81D-8BE2FA5808C8}">
      <dsp:nvSpPr>
        <dsp:cNvPr id="0" name=""/>
        <dsp:cNvSpPr/>
      </dsp:nvSpPr>
      <dsp:spPr>
        <a:xfrm>
          <a:off x="3472252" y="2117718"/>
          <a:ext cx="1020774" cy="1020774"/>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a:ln>
                <a:noFill/>
              </a:ln>
              <a:solidFill>
                <a:schemeClr val="tx1"/>
              </a:solidFill>
              <a:effectLst/>
              <a:latin typeface="Arial" panose="020B0604020202020204" pitchFamily="34" charset="0"/>
            </a:rPr>
            <a:t>Epidemiologie,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a:ln>
                <a:noFill/>
              </a:ln>
              <a:solidFill>
                <a:schemeClr val="tx1"/>
              </a:solidFill>
              <a:effectLst/>
              <a:latin typeface="Arial" panose="020B0604020202020204" pitchFamily="34" charset="0"/>
            </a:rPr>
            <a:t>věda o výživě</a:t>
          </a:r>
        </a:p>
      </dsp:txBody>
      <dsp:txXfrm>
        <a:off x="3621741" y="2267207"/>
        <a:ext cx="721796" cy="721796"/>
      </dsp:txXfrm>
    </dsp:sp>
    <dsp:sp modelId="{F723C4F6-326F-4234-A5C9-37928E27FD41}">
      <dsp:nvSpPr>
        <dsp:cNvPr id="0" name=""/>
        <dsp:cNvSpPr/>
      </dsp:nvSpPr>
      <dsp:spPr>
        <a:xfrm rot="2700000">
          <a:off x="2504240" y="3220994"/>
          <a:ext cx="713964" cy="40869"/>
        </a:xfrm>
        <a:custGeom>
          <a:avLst/>
          <a:gdLst/>
          <a:ahLst/>
          <a:cxnLst/>
          <a:rect l="0" t="0" r="0" b="0"/>
          <a:pathLst>
            <a:path>
              <a:moveTo>
                <a:pt x="0" y="20434"/>
              </a:moveTo>
              <a:lnTo>
                <a:pt x="713964" y="20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2843373" y="3223579"/>
        <a:ext cx="35698" cy="35698"/>
      </dsp:txXfrm>
    </dsp:sp>
    <dsp:sp modelId="{2B22786E-9818-4CDB-9538-CB877E324172}">
      <dsp:nvSpPr>
        <dsp:cNvPr id="0" name=""/>
        <dsp:cNvSpPr/>
      </dsp:nvSpPr>
      <dsp:spPr>
        <a:xfrm>
          <a:off x="2964158" y="3344364"/>
          <a:ext cx="1020774" cy="1020774"/>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dirty="0">
              <a:ln>
                <a:noFill/>
              </a:ln>
              <a:solidFill>
                <a:schemeClr val="tx1"/>
              </a:solidFill>
              <a:effectLst/>
              <a:latin typeface="Arial" panose="020B0604020202020204" pitchFamily="34" charset="0"/>
            </a:rPr>
            <a:t>Nerovnosti,</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dirty="0">
              <a:ln>
                <a:noFill/>
              </a:ln>
              <a:solidFill>
                <a:schemeClr val="tx1"/>
              </a:solidFill>
              <a:effectLst/>
              <a:latin typeface="Arial" panose="020B0604020202020204" pitchFamily="34" charset="0"/>
            </a:rPr>
            <a:t>chudoba</a:t>
          </a:r>
        </a:p>
      </dsp:txBody>
      <dsp:txXfrm>
        <a:off x="3113647" y="3493853"/>
        <a:ext cx="721796" cy="721796"/>
      </dsp:txXfrm>
    </dsp:sp>
    <dsp:sp modelId="{E98E69A9-6E48-4FCF-AE10-F056FDDD997B}">
      <dsp:nvSpPr>
        <dsp:cNvPr id="0" name=""/>
        <dsp:cNvSpPr/>
      </dsp:nvSpPr>
      <dsp:spPr>
        <a:xfrm rot="5400000">
          <a:off x="1890917" y="3475041"/>
          <a:ext cx="713964" cy="40869"/>
        </a:xfrm>
        <a:custGeom>
          <a:avLst/>
          <a:gdLst/>
          <a:ahLst/>
          <a:cxnLst/>
          <a:rect l="0" t="0" r="0" b="0"/>
          <a:pathLst>
            <a:path>
              <a:moveTo>
                <a:pt x="0" y="20434"/>
              </a:moveTo>
              <a:lnTo>
                <a:pt x="713964" y="20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2230050" y="3477626"/>
        <a:ext cx="35698" cy="35698"/>
      </dsp:txXfrm>
    </dsp:sp>
    <dsp:sp modelId="{75138E1D-9F8A-424A-8FCF-CA3D84B3A1F5}">
      <dsp:nvSpPr>
        <dsp:cNvPr id="0" name=""/>
        <dsp:cNvSpPr/>
      </dsp:nvSpPr>
      <dsp:spPr>
        <a:xfrm>
          <a:off x="1737512" y="3852458"/>
          <a:ext cx="1020774" cy="1020774"/>
        </a:xfrm>
        <a:prstGeom prst="ellipse">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a:ln>
                <a:noFill/>
              </a:ln>
              <a:solidFill>
                <a:schemeClr val="tx1"/>
              </a:solidFill>
              <a:effectLst/>
              <a:latin typeface="Arial" panose="020B0604020202020204" pitchFamily="34" charset="0"/>
            </a:rPr>
            <a:t>Psycholog.</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a:ln>
                <a:noFill/>
              </a:ln>
              <a:solidFill>
                <a:schemeClr val="tx1"/>
              </a:solidFill>
              <a:effectLst/>
              <a:latin typeface="Arial" panose="020B0604020202020204" pitchFamily="34" charset="0"/>
            </a:rPr>
            <a:t>faktory</a:t>
          </a:r>
        </a:p>
      </dsp:txBody>
      <dsp:txXfrm>
        <a:off x="1887001" y="4001947"/>
        <a:ext cx="721796" cy="721796"/>
      </dsp:txXfrm>
    </dsp:sp>
    <dsp:sp modelId="{30C7B7E9-1AF0-4840-98D6-8ED30A852C93}">
      <dsp:nvSpPr>
        <dsp:cNvPr id="0" name=""/>
        <dsp:cNvSpPr/>
      </dsp:nvSpPr>
      <dsp:spPr>
        <a:xfrm rot="8100000">
          <a:off x="1277594" y="3220994"/>
          <a:ext cx="713964" cy="40869"/>
        </a:xfrm>
        <a:custGeom>
          <a:avLst/>
          <a:gdLst/>
          <a:ahLst/>
          <a:cxnLst/>
          <a:rect l="0" t="0" r="0" b="0"/>
          <a:pathLst>
            <a:path>
              <a:moveTo>
                <a:pt x="0" y="20434"/>
              </a:moveTo>
              <a:lnTo>
                <a:pt x="713964" y="20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rot="10800000">
        <a:off x="1616727" y="3223579"/>
        <a:ext cx="35698" cy="35698"/>
      </dsp:txXfrm>
    </dsp:sp>
    <dsp:sp modelId="{24452D1D-376D-4186-9846-40B0C7AC15A0}">
      <dsp:nvSpPr>
        <dsp:cNvPr id="0" name=""/>
        <dsp:cNvSpPr/>
      </dsp:nvSpPr>
      <dsp:spPr>
        <a:xfrm>
          <a:off x="510866" y="3344364"/>
          <a:ext cx="1020774" cy="1020774"/>
        </a:xfrm>
        <a:prstGeom prst="ellipse">
          <a:avLst/>
        </a:prstGeom>
        <a:solidFill>
          <a:schemeClr val="bg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dirty="0">
              <a:ln>
                <a:noFill/>
              </a:ln>
              <a:solidFill>
                <a:schemeClr val="tx1"/>
              </a:solidFill>
              <a:effectLst/>
              <a:latin typeface="Arial" panose="020B0604020202020204" pitchFamily="34" charset="0"/>
            </a:rPr>
            <a:t>Veřejné stravování,</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dirty="0">
              <a:ln>
                <a:noFill/>
              </a:ln>
              <a:solidFill>
                <a:schemeClr val="tx1"/>
              </a:solidFill>
              <a:effectLst/>
              <a:latin typeface="Arial" panose="020B0604020202020204" pitchFamily="34" charset="0"/>
            </a:rPr>
            <a:t>závodní strav.</a:t>
          </a:r>
        </a:p>
      </dsp:txBody>
      <dsp:txXfrm>
        <a:off x="660355" y="3493853"/>
        <a:ext cx="721796" cy="721796"/>
      </dsp:txXfrm>
    </dsp:sp>
    <dsp:sp modelId="{E51E20D6-4475-439E-93DF-36E5DEEEC34E}">
      <dsp:nvSpPr>
        <dsp:cNvPr id="0" name=""/>
        <dsp:cNvSpPr/>
      </dsp:nvSpPr>
      <dsp:spPr>
        <a:xfrm rot="10800000">
          <a:off x="1023547" y="2607671"/>
          <a:ext cx="713964" cy="40869"/>
        </a:xfrm>
        <a:custGeom>
          <a:avLst/>
          <a:gdLst/>
          <a:ahLst/>
          <a:cxnLst/>
          <a:rect l="0" t="0" r="0" b="0"/>
          <a:pathLst>
            <a:path>
              <a:moveTo>
                <a:pt x="0" y="20434"/>
              </a:moveTo>
              <a:lnTo>
                <a:pt x="713964" y="20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rot="10800000">
        <a:off x="1362681" y="2610256"/>
        <a:ext cx="35698" cy="35698"/>
      </dsp:txXfrm>
    </dsp:sp>
    <dsp:sp modelId="{9EC22B97-D44C-4BA7-85DF-093CE6730531}">
      <dsp:nvSpPr>
        <dsp:cNvPr id="0" name=""/>
        <dsp:cNvSpPr/>
      </dsp:nvSpPr>
      <dsp:spPr>
        <a:xfrm>
          <a:off x="2772" y="2117718"/>
          <a:ext cx="1020774" cy="1020774"/>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dirty="0">
              <a:ln>
                <a:noFill/>
              </a:ln>
              <a:solidFill>
                <a:schemeClr val="tx1"/>
              </a:solidFill>
              <a:effectLst/>
              <a:latin typeface="Arial" panose="020B0604020202020204" pitchFamily="34" charset="0"/>
            </a:rPr>
            <a:t>Privátní</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dirty="0">
              <a:ln>
                <a:noFill/>
              </a:ln>
              <a:solidFill>
                <a:schemeClr val="tx1"/>
              </a:solidFill>
              <a:effectLst/>
              <a:latin typeface="Arial" panose="020B0604020202020204" pitchFamily="34" charset="0"/>
            </a:rPr>
            <a:t>ekonomický</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dirty="0">
              <a:ln>
                <a:noFill/>
              </a:ln>
              <a:solidFill>
                <a:schemeClr val="tx1"/>
              </a:solidFill>
              <a:effectLst/>
              <a:latin typeface="Arial" panose="020B0604020202020204" pitchFamily="34" charset="0"/>
            </a:rPr>
            <a:t>sektor</a:t>
          </a:r>
        </a:p>
      </dsp:txBody>
      <dsp:txXfrm>
        <a:off x="152261" y="2267207"/>
        <a:ext cx="721796" cy="721796"/>
      </dsp:txXfrm>
    </dsp:sp>
    <dsp:sp modelId="{C33ED79A-6EEA-48E8-868A-A70C5CEA9A84}">
      <dsp:nvSpPr>
        <dsp:cNvPr id="0" name=""/>
        <dsp:cNvSpPr/>
      </dsp:nvSpPr>
      <dsp:spPr>
        <a:xfrm rot="13500000">
          <a:off x="1277594" y="1994348"/>
          <a:ext cx="713964" cy="40869"/>
        </a:xfrm>
        <a:custGeom>
          <a:avLst/>
          <a:gdLst/>
          <a:ahLst/>
          <a:cxnLst/>
          <a:rect l="0" t="0" r="0" b="0"/>
          <a:pathLst>
            <a:path>
              <a:moveTo>
                <a:pt x="0" y="20434"/>
              </a:moveTo>
              <a:lnTo>
                <a:pt x="713964" y="20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rot="10800000">
        <a:off x="1616727" y="1996933"/>
        <a:ext cx="35698" cy="35698"/>
      </dsp:txXfrm>
    </dsp:sp>
    <dsp:sp modelId="{69867349-7397-409A-85EE-D5EAD2CD9377}">
      <dsp:nvSpPr>
        <dsp:cNvPr id="0" name=""/>
        <dsp:cNvSpPr/>
      </dsp:nvSpPr>
      <dsp:spPr>
        <a:xfrm>
          <a:off x="510866" y="891072"/>
          <a:ext cx="1020774" cy="1020774"/>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dirty="0">
              <a:ln>
                <a:noFill/>
              </a:ln>
              <a:solidFill>
                <a:schemeClr val="tx1"/>
              </a:solidFill>
              <a:effectLst/>
              <a:latin typeface="Arial" panose="020B0604020202020204" pitchFamily="34" charset="0"/>
            </a:rPr>
            <a:t>Ekonomie,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dirty="0">
              <a:ln>
                <a:noFill/>
              </a:ln>
              <a:solidFill>
                <a:schemeClr val="tx1"/>
              </a:solidFill>
              <a:effectLst/>
              <a:latin typeface="Arial" panose="020B0604020202020204" pitchFamily="34" charset="0"/>
            </a:rPr>
            <a:t>zdravotní</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800" b="0" i="0" u="none" strike="noStrike" kern="1200" cap="none" normalizeH="0" baseline="0" dirty="0">
              <a:ln>
                <a:noFill/>
              </a:ln>
              <a:solidFill>
                <a:schemeClr val="tx1"/>
              </a:solidFill>
              <a:effectLst/>
              <a:latin typeface="Arial" panose="020B0604020202020204" pitchFamily="34" charset="0"/>
            </a:rPr>
            <a:t>péče</a:t>
          </a:r>
        </a:p>
      </dsp:txBody>
      <dsp:txXfrm>
        <a:off x="660355" y="1040561"/>
        <a:ext cx="721796" cy="7217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D4829-55F3-4743-97EA-C819F574BCF9}">
      <dsp:nvSpPr>
        <dsp:cNvPr id="0" name=""/>
        <dsp:cNvSpPr/>
      </dsp:nvSpPr>
      <dsp:spPr>
        <a:xfrm>
          <a:off x="1440822" y="1799819"/>
          <a:ext cx="1150605" cy="1150605"/>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700" b="1" i="0" u="none" strike="noStrike" kern="1200" cap="none" normalizeH="0" baseline="0" dirty="0">
              <a:ln>
                <a:noFill/>
              </a:ln>
              <a:solidFill>
                <a:schemeClr val="tx1"/>
              </a:solidFill>
              <a:effectLst/>
              <a:latin typeface="Arial" panose="020B0604020202020204" pitchFamily="34" charset="0"/>
            </a:rPr>
            <a:t>Fyzická aktivita</a:t>
          </a:r>
        </a:p>
      </dsp:txBody>
      <dsp:txXfrm>
        <a:off x="1609324" y="1968321"/>
        <a:ext cx="813601" cy="813601"/>
      </dsp:txXfrm>
    </dsp:sp>
    <dsp:sp modelId="{0A3C73A7-5DE9-4098-BB8B-73A4082D9A20}">
      <dsp:nvSpPr>
        <dsp:cNvPr id="0" name=""/>
        <dsp:cNvSpPr/>
      </dsp:nvSpPr>
      <dsp:spPr>
        <a:xfrm rot="16200000">
          <a:off x="1842162" y="1600175"/>
          <a:ext cx="347924" cy="51363"/>
        </a:xfrm>
        <a:custGeom>
          <a:avLst/>
          <a:gdLst/>
          <a:ahLst/>
          <a:cxnLst/>
          <a:rect l="0" t="0" r="0" b="0"/>
          <a:pathLst>
            <a:path>
              <a:moveTo>
                <a:pt x="0" y="25681"/>
              </a:moveTo>
              <a:lnTo>
                <a:pt x="347924" y="256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2007426" y="1617158"/>
        <a:ext cx="17396" cy="17396"/>
      </dsp:txXfrm>
    </dsp:sp>
    <dsp:sp modelId="{DF806577-9266-4F99-BDB9-CEBCCDF67113}">
      <dsp:nvSpPr>
        <dsp:cNvPr id="0" name=""/>
        <dsp:cNvSpPr/>
      </dsp:nvSpPr>
      <dsp:spPr>
        <a:xfrm>
          <a:off x="1440822" y="301288"/>
          <a:ext cx="1150605" cy="1150605"/>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kern="1200" cap="none" normalizeH="0" baseline="0" dirty="0">
              <a:ln>
                <a:noFill/>
              </a:ln>
              <a:solidFill>
                <a:schemeClr val="tx1"/>
              </a:solidFill>
              <a:effectLst/>
              <a:latin typeface="Arial" panose="020B0604020202020204" pitchFamily="34" charset="0"/>
            </a:rPr>
            <a:t>Veřejná</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kern="1200" cap="none" normalizeH="0" baseline="0" dirty="0">
              <a:ln>
                <a:noFill/>
              </a:ln>
              <a:solidFill>
                <a:schemeClr val="tx1"/>
              </a:solidFill>
              <a:effectLst/>
              <a:latin typeface="Arial" panose="020B0604020202020204" pitchFamily="34" charset="0"/>
            </a:rPr>
            <a:t>politika</a:t>
          </a:r>
        </a:p>
      </dsp:txBody>
      <dsp:txXfrm>
        <a:off x="1609324" y="469790"/>
        <a:ext cx="813601" cy="813601"/>
      </dsp:txXfrm>
    </dsp:sp>
    <dsp:sp modelId="{2B3B0B36-EA49-46A0-B7DD-2E456B0E5E8C}">
      <dsp:nvSpPr>
        <dsp:cNvPr id="0" name=""/>
        <dsp:cNvSpPr/>
      </dsp:nvSpPr>
      <dsp:spPr>
        <a:xfrm rot="20520000">
          <a:off x="2554756" y="2117904"/>
          <a:ext cx="347924" cy="51363"/>
        </a:xfrm>
        <a:custGeom>
          <a:avLst/>
          <a:gdLst/>
          <a:ahLst/>
          <a:cxnLst/>
          <a:rect l="0" t="0" r="0" b="0"/>
          <a:pathLst>
            <a:path>
              <a:moveTo>
                <a:pt x="0" y="25681"/>
              </a:moveTo>
              <a:lnTo>
                <a:pt x="347924" y="256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2720020" y="2134888"/>
        <a:ext cx="17396" cy="17396"/>
      </dsp:txXfrm>
    </dsp:sp>
    <dsp:sp modelId="{7F9F4800-5468-460F-8405-350B18E7400C}">
      <dsp:nvSpPr>
        <dsp:cNvPr id="0" name=""/>
        <dsp:cNvSpPr/>
      </dsp:nvSpPr>
      <dsp:spPr>
        <a:xfrm>
          <a:off x="2866009" y="1336747"/>
          <a:ext cx="1150605" cy="1150605"/>
        </a:xfrm>
        <a:prstGeom prst="ellipse">
          <a:avLst/>
        </a:prstGeom>
        <a:solidFill>
          <a:schemeClr val="bg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kern="1200" cap="none" normalizeH="0" baseline="0" dirty="0">
              <a:ln>
                <a:noFill/>
              </a:ln>
              <a:solidFill>
                <a:schemeClr val="tx1"/>
              </a:solidFill>
              <a:effectLst/>
              <a:latin typeface="Arial" panose="020B0604020202020204" pitchFamily="34" charset="0"/>
            </a:rPr>
            <a:t>Urbanistika</a:t>
          </a:r>
        </a:p>
      </dsp:txBody>
      <dsp:txXfrm>
        <a:off x="3034511" y="1505249"/>
        <a:ext cx="813601" cy="813601"/>
      </dsp:txXfrm>
    </dsp:sp>
    <dsp:sp modelId="{25BFE0D5-59A9-407E-83F8-166D9B665425}">
      <dsp:nvSpPr>
        <dsp:cNvPr id="0" name=""/>
        <dsp:cNvSpPr/>
      </dsp:nvSpPr>
      <dsp:spPr>
        <a:xfrm rot="3240000">
          <a:off x="2282569" y="2955608"/>
          <a:ext cx="347924" cy="51363"/>
        </a:xfrm>
        <a:custGeom>
          <a:avLst/>
          <a:gdLst/>
          <a:ahLst/>
          <a:cxnLst/>
          <a:rect l="0" t="0" r="0" b="0"/>
          <a:pathLst>
            <a:path>
              <a:moveTo>
                <a:pt x="0" y="25681"/>
              </a:moveTo>
              <a:lnTo>
                <a:pt x="347924" y="256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2447833" y="2972592"/>
        <a:ext cx="17396" cy="17396"/>
      </dsp:txXfrm>
    </dsp:sp>
    <dsp:sp modelId="{297A1556-EA28-4BE4-8DC2-37C878AAB75F}">
      <dsp:nvSpPr>
        <dsp:cNvPr id="0" name=""/>
        <dsp:cNvSpPr/>
      </dsp:nvSpPr>
      <dsp:spPr>
        <a:xfrm>
          <a:off x="2321636" y="3012155"/>
          <a:ext cx="1150605" cy="1150605"/>
        </a:xfrm>
        <a:prstGeom prst="ellipse">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kern="1200" cap="none" normalizeH="0" baseline="0" dirty="0">
              <a:ln>
                <a:noFill/>
              </a:ln>
              <a:solidFill>
                <a:schemeClr val="tx1"/>
              </a:solidFill>
              <a:effectLst/>
              <a:latin typeface="Arial" panose="020B0604020202020204" pitchFamily="34" charset="0"/>
            </a:rPr>
            <a:t>Sociální vědy,</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kern="1200" cap="none" normalizeH="0" baseline="0" dirty="0">
              <a:ln>
                <a:noFill/>
              </a:ln>
              <a:solidFill>
                <a:schemeClr val="tx1"/>
              </a:solidFill>
              <a:effectLst/>
              <a:latin typeface="Arial" panose="020B0604020202020204" pitchFamily="34" charset="0"/>
            </a:rPr>
            <a:t>výzkum chudoby</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kern="1200" cap="none" normalizeH="0" baseline="0" dirty="0">
              <a:ln>
                <a:noFill/>
              </a:ln>
              <a:solidFill>
                <a:schemeClr val="tx1"/>
              </a:solidFill>
              <a:effectLst/>
              <a:latin typeface="Arial" panose="020B0604020202020204" pitchFamily="34" charset="0"/>
            </a:rPr>
            <a:t>a nerovností</a:t>
          </a:r>
        </a:p>
      </dsp:txBody>
      <dsp:txXfrm>
        <a:off x="2490138" y="3180657"/>
        <a:ext cx="813601" cy="813601"/>
      </dsp:txXfrm>
    </dsp:sp>
    <dsp:sp modelId="{7E74636D-624F-48D4-BF0E-BA1A2FCBEC5D}">
      <dsp:nvSpPr>
        <dsp:cNvPr id="0" name=""/>
        <dsp:cNvSpPr/>
      </dsp:nvSpPr>
      <dsp:spPr>
        <a:xfrm rot="7560000">
          <a:off x="1401755" y="2955608"/>
          <a:ext cx="347924" cy="51363"/>
        </a:xfrm>
        <a:custGeom>
          <a:avLst/>
          <a:gdLst/>
          <a:ahLst/>
          <a:cxnLst/>
          <a:rect l="0" t="0" r="0" b="0"/>
          <a:pathLst>
            <a:path>
              <a:moveTo>
                <a:pt x="0" y="25681"/>
              </a:moveTo>
              <a:lnTo>
                <a:pt x="347924" y="256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rot="10800000">
        <a:off x="1567019" y="2972592"/>
        <a:ext cx="17396" cy="17396"/>
      </dsp:txXfrm>
    </dsp:sp>
    <dsp:sp modelId="{50A89ED0-E063-4C59-A021-9192BA95DE18}">
      <dsp:nvSpPr>
        <dsp:cNvPr id="0" name=""/>
        <dsp:cNvSpPr/>
      </dsp:nvSpPr>
      <dsp:spPr>
        <a:xfrm>
          <a:off x="560008" y="3012155"/>
          <a:ext cx="1150605" cy="1150605"/>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kern="1200" cap="none" normalizeH="0" baseline="0" dirty="0">
              <a:ln>
                <a:noFill/>
              </a:ln>
              <a:solidFill>
                <a:schemeClr val="tx1"/>
              </a:solidFill>
              <a:effectLst/>
              <a:latin typeface="Arial" panose="020B0604020202020204" pitchFamily="34" charset="0"/>
            </a:rPr>
            <a:t>Věda o pohybové</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kern="1200" cap="none" normalizeH="0" baseline="0" dirty="0">
              <a:ln>
                <a:noFill/>
              </a:ln>
              <a:solidFill>
                <a:schemeClr val="tx1"/>
              </a:solidFill>
              <a:effectLst/>
              <a:latin typeface="Arial" panose="020B0604020202020204" pitchFamily="34" charset="0"/>
            </a:rPr>
            <a:t>aktivitě</a:t>
          </a:r>
        </a:p>
      </dsp:txBody>
      <dsp:txXfrm>
        <a:off x="728510" y="3180657"/>
        <a:ext cx="813601" cy="813601"/>
      </dsp:txXfrm>
    </dsp:sp>
    <dsp:sp modelId="{92B96789-9922-4024-B8DE-B602F62F4357}">
      <dsp:nvSpPr>
        <dsp:cNvPr id="0" name=""/>
        <dsp:cNvSpPr/>
      </dsp:nvSpPr>
      <dsp:spPr>
        <a:xfrm rot="11880000">
          <a:off x="1129569" y="2117904"/>
          <a:ext cx="347924" cy="51363"/>
        </a:xfrm>
        <a:custGeom>
          <a:avLst/>
          <a:gdLst/>
          <a:ahLst/>
          <a:cxnLst/>
          <a:rect l="0" t="0" r="0" b="0"/>
          <a:pathLst>
            <a:path>
              <a:moveTo>
                <a:pt x="0" y="25681"/>
              </a:moveTo>
              <a:lnTo>
                <a:pt x="347924" y="256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rot="10800000">
        <a:off x="1294833" y="2134888"/>
        <a:ext cx="17396" cy="17396"/>
      </dsp:txXfrm>
    </dsp:sp>
    <dsp:sp modelId="{2CF1D123-443D-4F88-9F93-5323CE04B5AE}">
      <dsp:nvSpPr>
        <dsp:cNvPr id="0" name=""/>
        <dsp:cNvSpPr/>
      </dsp:nvSpPr>
      <dsp:spPr>
        <a:xfrm>
          <a:off x="15635" y="1336747"/>
          <a:ext cx="1150605" cy="1150605"/>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kern="1200" cap="none" normalizeH="0" baseline="0" dirty="0">
              <a:ln>
                <a:noFill/>
              </a:ln>
              <a:solidFill>
                <a:schemeClr val="tx1"/>
              </a:solidFill>
              <a:effectLst/>
              <a:latin typeface="Arial" panose="020B0604020202020204" pitchFamily="34" charset="0"/>
            </a:rPr>
            <a:t>Péče 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kern="1200" cap="none" normalizeH="0" baseline="0" dirty="0">
              <a:ln>
                <a:noFill/>
              </a:ln>
              <a:solidFill>
                <a:schemeClr val="tx1"/>
              </a:solidFill>
              <a:effectLst/>
              <a:latin typeface="Arial" panose="020B0604020202020204" pitchFamily="34" charset="0"/>
            </a:rPr>
            <a:t>pracující</a:t>
          </a:r>
        </a:p>
      </dsp:txBody>
      <dsp:txXfrm>
        <a:off x="184137" y="1505249"/>
        <a:ext cx="813601" cy="81360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753DD16B-F4A6-4A1C-8D6B-8981871BF83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9913A069-9DD4-46CE-ABEF-954D3CAA5F7D}"/>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43932AD0-61B1-406A-AB3A-9E4C470B350B}"/>
              </a:ext>
            </a:extLst>
          </p:cNvPr>
          <p:cNvSpPr>
            <a:spLocks noGrp="1" noChangeArrowheads="1"/>
          </p:cNvSpPr>
          <p:nvPr>
            <p:ph type="sldNum" sz="quarter" idx="12"/>
          </p:nvPr>
        </p:nvSpPr>
        <p:spPr>
          <a:ln/>
        </p:spPr>
        <p:txBody>
          <a:bodyPr/>
          <a:lstStyle>
            <a:lvl1pPr>
              <a:defRPr/>
            </a:lvl1pPr>
          </a:lstStyle>
          <a:p>
            <a:pPr>
              <a:defRPr/>
            </a:pPr>
            <a:fld id="{9FCDE8B0-4588-41FB-8496-FAE4008D9804}" type="slidenum">
              <a:rPr lang="cs-CZ" altLang="cs-CZ"/>
              <a:pPr>
                <a:defRPr/>
              </a:pPr>
              <a:t>‹#›</a:t>
            </a:fld>
            <a:endParaRPr lang="cs-CZ" altLang="cs-CZ"/>
          </a:p>
        </p:txBody>
      </p:sp>
    </p:spTree>
    <p:extLst>
      <p:ext uri="{BB962C8B-B14F-4D97-AF65-F5344CB8AC3E}">
        <p14:creationId xmlns:p14="http://schemas.microsoft.com/office/powerpoint/2010/main" val="2702393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03503160-E511-4071-9E93-4D788DA960C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957E75D7-32F5-4555-827D-606C3911FB17}"/>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7D61E21B-DD5E-436D-8103-1690D00E23EA}"/>
              </a:ext>
            </a:extLst>
          </p:cNvPr>
          <p:cNvSpPr>
            <a:spLocks noGrp="1" noChangeArrowheads="1"/>
          </p:cNvSpPr>
          <p:nvPr>
            <p:ph type="sldNum" sz="quarter" idx="12"/>
          </p:nvPr>
        </p:nvSpPr>
        <p:spPr>
          <a:ln/>
        </p:spPr>
        <p:txBody>
          <a:bodyPr/>
          <a:lstStyle>
            <a:lvl1pPr>
              <a:defRPr/>
            </a:lvl1pPr>
          </a:lstStyle>
          <a:p>
            <a:pPr>
              <a:defRPr/>
            </a:pPr>
            <a:fld id="{C25A56EE-3B55-4BE3-9EBF-EAFE3E2E31E3}" type="slidenum">
              <a:rPr lang="cs-CZ" altLang="cs-CZ"/>
              <a:pPr>
                <a:defRPr/>
              </a:pPr>
              <a:t>‹#›</a:t>
            </a:fld>
            <a:endParaRPr lang="cs-CZ" altLang="cs-CZ"/>
          </a:p>
        </p:txBody>
      </p:sp>
    </p:spTree>
    <p:extLst>
      <p:ext uri="{BB962C8B-B14F-4D97-AF65-F5344CB8AC3E}">
        <p14:creationId xmlns:p14="http://schemas.microsoft.com/office/powerpoint/2010/main" val="115112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0"/>
            <a:ext cx="10972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9600" y="3938589"/>
            <a:ext cx="10972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0654F962-E655-4AD7-ADF6-76E6B5B3D69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63D0E387-E0A8-42E9-92E3-BF661BDF5A9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152E0766-ED44-44AD-869A-75569F0E4B1C}"/>
              </a:ext>
            </a:extLst>
          </p:cNvPr>
          <p:cNvSpPr>
            <a:spLocks noGrp="1" noChangeArrowheads="1"/>
          </p:cNvSpPr>
          <p:nvPr>
            <p:ph type="sldNum" sz="quarter" idx="12"/>
          </p:nvPr>
        </p:nvSpPr>
        <p:spPr>
          <a:ln/>
        </p:spPr>
        <p:txBody>
          <a:bodyPr/>
          <a:lstStyle>
            <a:lvl1pPr>
              <a:defRPr/>
            </a:lvl1pPr>
          </a:lstStyle>
          <a:p>
            <a:pPr>
              <a:defRPr/>
            </a:pPr>
            <a:fld id="{049EE85A-880D-40C1-8EEA-90765003BB8B}" type="slidenum">
              <a:rPr lang="cs-CZ" altLang="cs-CZ"/>
              <a:pPr>
                <a:defRPr/>
              </a:pPr>
              <a:t>‹#›</a:t>
            </a:fld>
            <a:endParaRPr lang="cs-CZ" altLang="cs-CZ"/>
          </a:p>
        </p:txBody>
      </p:sp>
    </p:spTree>
    <p:extLst>
      <p:ext uri="{BB962C8B-B14F-4D97-AF65-F5344CB8AC3E}">
        <p14:creationId xmlns:p14="http://schemas.microsoft.com/office/powerpoint/2010/main" val="3749975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667E72-35B2-42C9-968D-ABD569DB0A50}"/>
              </a:ext>
            </a:extLst>
          </p:cNvPr>
          <p:cNvSpPr>
            <a:spLocks noGrp="1"/>
          </p:cNvSpPr>
          <p:nvPr>
            <p:ph type="ctrTitle"/>
          </p:nvPr>
        </p:nvSpPr>
        <p:spPr>
          <a:xfrm>
            <a:off x="1524000" y="1122363"/>
            <a:ext cx="9144000" cy="2387600"/>
          </a:xfrm>
        </p:spPr>
        <p:txBody>
          <a:bodyPr anchor="b"/>
          <a:lstStyle>
            <a:lvl1pPr algn="ctr">
              <a:defRPr sz="4500"/>
            </a:lvl1pPr>
          </a:lstStyle>
          <a:p>
            <a:r>
              <a:rPr lang="cs-CZ"/>
              <a:t>Kliknutím lze upravit styl.</a:t>
            </a:r>
          </a:p>
        </p:txBody>
      </p:sp>
      <p:sp>
        <p:nvSpPr>
          <p:cNvPr id="3" name="Podnadpis 2">
            <a:extLst>
              <a:ext uri="{FF2B5EF4-FFF2-40B4-BE49-F238E27FC236}">
                <a16:creationId xmlns:a16="http://schemas.microsoft.com/office/drawing/2014/main" id="{A9D64837-D48B-4D96-93B2-4958A8613ABE}"/>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2E1499C-88DF-4086-856B-50D069850942}"/>
              </a:ext>
            </a:extLst>
          </p:cNvPr>
          <p:cNvSpPr>
            <a:spLocks noGrp="1"/>
          </p:cNvSpPr>
          <p:nvPr>
            <p:ph type="dt" sz="half" idx="10"/>
          </p:nvPr>
        </p:nvSpPr>
        <p:spPr/>
        <p:txBody>
          <a:bodyPr/>
          <a:lstStyle/>
          <a:p>
            <a:pPr>
              <a:defRPr/>
            </a:pPr>
            <a:endParaRPr lang="cs-CZ"/>
          </a:p>
        </p:txBody>
      </p:sp>
      <p:sp>
        <p:nvSpPr>
          <p:cNvPr id="5" name="Zástupný symbol pro zápatí 4">
            <a:extLst>
              <a:ext uri="{FF2B5EF4-FFF2-40B4-BE49-F238E27FC236}">
                <a16:creationId xmlns:a16="http://schemas.microsoft.com/office/drawing/2014/main" id="{0055A87C-1D74-4E96-BEAD-2E69EB4FF2EA}"/>
              </a:ext>
            </a:extLst>
          </p:cNvPr>
          <p:cNvSpPr>
            <a:spLocks noGrp="1"/>
          </p:cNvSpPr>
          <p:nvPr>
            <p:ph type="ftr" sz="quarter" idx="11"/>
          </p:nvPr>
        </p:nvSpPr>
        <p:spPr/>
        <p:txBody>
          <a:bodyPr/>
          <a:lstStyle/>
          <a:p>
            <a:pPr>
              <a:defRPr/>
            </a:pPr>
            <a:endParaRPr lang="cs-CZ"/>
          </a:p>
        </p:txBody>
      </p:sp>
      <p:sp>
        <p:nvSpPr>
          <p:cNvPr id="6" name="Zástupný symbol pro číslo snímku 5">
            <a:extLst>
              <a:ext uri="{FF2B5EF4-FFF2-40B4-BE49-F238E27FC236}">
                <a16:creationId xmlns:a16="http://schemas.microsoft.com/office/drawing/2014/main" id="{895CFD0E-2568-47E5-9890-C71254C504BA}"/>
              </a:ext>
            </a:extLst>
          </p:cNvPr>
          <p:cNvSpPr>
            <a:spLocks noGrp="1"/>
          </p:cNvSpPr>
          <p:nvPr>
            <p:ph type="sldNum" sz="quarter" idx="12"/>
          </p:nvPr>
        </p:nvSpPr>
        <p:spPr/>
        <p:txBody>
          <a:bodyPr/>
          <a:lstStyle/>
          <a:p>
            <a:fld id="{EDAD7F21-7D3F-41FF-8D8D-D7B2CD1C593C}" type="slidenum">
              <a:rPr lang="cs-CZ" altLang="cs-CZ" smtClean="0"/>
              <a:pPr/>
              <a:t>‹#›</a:t>
            </a:fld>
            <a:endParaRPr lang="cs-CZ" altLang="cs-CZ"/>
          </a:p>
        </p:txBody>
      </p:sp>
    </p:spTree>
    <p:extLst>
      <p:ext uri="{BB962C8B-B14F-4D97-AF65-F5344CB8AC3E}">
        <p14:creationId xmlns:p14="http://schemas.microsoft.com/office/powerpoint/2010/main" val="155660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C148A9-0A9E-4992-949A-2AF70B244422}"/>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F1986A62-9774-4768-AC74-9C89E9B711B2}"/>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5E53734-1A79-4F76-BFDE-426D2E748CBF}"/>
              </a:ext>
            </a:extLst>
          </p:cNvPr>
          <p:cNvSpPr>
            <a:spLocks noGrp="1"/>
          </p:cNvSpPr>
          <p:nvPr>
            <p:ph type="dt" sz="half" idx="10"/>
          </p:nvPr>
        </p:nvSpPr>
        <p:spPr/>
        <p:txBody>
          <a:bodyPr/>
          <a:lstStyle/>
          <a:p>
            <a:pPr>
              <a:defRPr/>
            </a:pPr>
            <a:endParaRPr lang="cs-CZ"/>
          </a:p>
        </p:txBody>
      </p:sp>
      <p:sp>
        <p:nvSpPr>
          <p:cNvPr id="5" name="Zástupný symbol pro zápatí 4">
            <a:extLst>
              <a:ext uri="{FF2B5EF4-FFF2-40B4-BE49-F238E27FC236}">
                <a16:creationId xmlns:a16="http://schemas.microsoft.com/office/drawing/2014/main" id="{D9F3C09F-8D8A-4298-A8F9-B48681E77FE9}"/>
              </a:ext>
            </a:extLst>
          </p:cNvPr>
          <p:cNvSpPr>
            <a:spLocks noGrp="1"/>
          </p:cNvSpPr>
          <p:nvPr>
            <p:ph type="ftr" sz="quarter" idx="11"/>
          </p:nvPr>
        </p:nvSpPr>
        <p:spPr/>
        <p:txBody>
          <a:bodyPr/>
          <a:lstStyle/>
          <a:p>
            <a:pPr>
              <a:defRPr/>
            </a:pPr>
            <a:endParaRPr lang="cs-CZ"/>
          </a:p>
        </p:txBody>
      </p:sp>
      <p:sp>
        <p:nvSpPr>
          <p:cNvPr id="6" name="Zástupný symbol pro číslo snímku 5">
            <a:extLst>
              <a:ext uri="{FF2B5EF4-FFF2-40B4-BE49-F238E27FC236}">
                <a16:creationId xmlns:a16="http://schemas.microsoft.com/office/drawing/2014/main" id="{41358568-0588-45B8-916B-2349A73574D3}"/>
              </a:ext>
            </a:extLst>
          </p:cNvPr>
          <p:cNvSpPr>
            <a:spLocks noGrp="1"/>
          </p:cNvSpPr>
          <p:nvPr>
            <p:ph type="sldNum" sz="quarter" idx="12"/>
          </p:nvPr>
        </p:nvSpPr>
        <p:spPr/>
        <p:txBody>
          <a:bodyPr/>
          <a:lstStyle/>
          <a:p>
            <a:fld id="{5571C1D7-C0E2-4F22-86D4-971640A9C0BA}" type="slidenum">
              <a:rPr lang="cs-CZ" altLang="cs-CZ" smtClean="0"/>
              <a:pPr/>
              <a:t>‹#›</a:t>
            </a:fld>
            <a:endParaRPr lang="cs-CZ" altLang="cs-CZ"/>
          </a:p>
        </p:txBody>
      </p:sp>
    </p:spTree>
    <p:extLst>
      <p:ext uri="{BB962C8B-B14F-4D97-AF65-F5344CB8AC3E}">
        <p14:creationId xmlns:p14="http://schemas.microsoft.com/office/powerpoint/2010/main" val="87712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150069-58C3-4182-9F91-363D156B5030}"/>
              </a:ext>
            </a:extLst>
          </p:cNvPr>
          <p:cNvSpPr>
            <a:spLocks noGrp="1"/>
          </p:cNvSpPr>
          <p:nvPr>
            <p:ph type="title"/>
          </p:nvPr>
        </p:nvSpPr>
        <p:spPr>
          <a:xfrm>
            <a:off x="831851" y="1709740"/>
            <a:ext cx="10515600" cy="2852737"/>
          </a:xfrm>
        </p:spPr>
        <p:txBody>
          <a:bodyPr anchor="b"/>
          <a:lstStyle>
            <a:lvl1pPr>
              <a:defRPr sz="4500"/>
            </a:lvl1pPr>
          </a:lstStyle>
          <a:p>
            <a:r>
              <a:rPr lang="cs-CZ"/>
              <a:t>Kliknutím lze upravit styl.</a:t>
            </a:r>
          </a:p>
        </p:txBody>
      </p:sp>
      <p:sp>
        <p:nvSpPr>
          <p:cNvPr id="3" name="Zástupný symbol pro text 2">
            <a:extLst>
              <a:ext uri="{FF2B5EF4-FFF2-40B4-BE49-F238E27FC236}">
                <a16:creationId xmlns:a16="http://schemas.microsoft.com/office/drawing/2014/main" id="{84D1C55B-2F5A-422C-B26B-7400CDFBA6D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5A3D310E-F7B8-43FD-A8A9-1829A5347FAB}"/>
              </a:ext>
            </a:extLst>
          </p:cNvPr>
          <p:cNvSpPr>
            <a:spLocks noGrp="1"/>
          </p:cNvSpPr>
          <p:nvPr>
            <p:ph type="dt" sz="half" idx="10"/>
          </p:nvPr>
        </p:nvSpPr>
        <p:spPr/>
        <p:txBody>
          <a:bodyPr/>
          <a:lstStyle/>
          <a:p>
            <a:pPr>
              <a:defRPr/>
            </a:pPr>
            <a:endParaRPr lang="cs-CZ"/>
          </a:p>
        </p:txBody>
      </p:sp>
      <p:sp>
        <p:nvSpPr>
          <p:cNvPr id="5" name="Zástupný symbol pro zápatí 4">
            <a:extLst>
              <a:ext uri="{FF2B5EF4-FFF2-40B4-BE49-F238E27FC236}">
                <a16:creationId xmlns:a16="http://schemas.microsoft.com/office/drawing/2014/main" id="{30CAFEB4-698F-4204-8A56-D4535FB9FDEC}"/>
              </a:ext>
            </a:extLst>
          </p:cNvPr>
          <p:cNvSpPr>
            <a:spLocks noGrp="1"/>
          </p:cNvSpPr>
          <p:nvPr>
            <p:ph type="ftr" sz="quarter" idx="11"/>
          </p:nvPr>
        </p:nvSpPr>
        <p:spPr/>
        <p:txBody>
          <a:bodyPr/>
          <a:lstStyle/>
          <a:p>
            <a:pPr>
              <a:defRPr/>
            </a:pPr>
            <a:endParaRPr lang="cs-CZ"/>
          </a:p>
        </p:txBody>
      </p:sp>
      <p:sp>
        <p:nvSpPr>
          <p:cNvPr id="6" name="Zástupný symbol pro číslo snímku 5">
            <a:extLst>
              <a:ext uri="{FF2B5EF4-FFF2-40B4-BE49-F238E27FC236}">
                <a16:creationId xmlns:a16="http://schemas.microsoft.com/office/drawing/2014/main" id="{3F4360B2-A070-4603-AAE6-699D504B769E}"/>
              </a:ext>
            </a:extLst>
          </p:cNvPr>
          <p:cNvSpPr>
            <a:spLocks noGrp="1"/>
          </p:cNvSpPr>
          <p:nvPr>
            <p:ph type="sldNum" sz="quarter" idx="12"/>
          </p:nvPr>
        </p:nvSpPr>
        <p:spPr/>
        <p:txBody>
          <a:bodyPr/>
          <a:lstStyle/>
          <a:p>
            <a:fld id="{5571C1D7-C0E2-4F22-86D4-971640A9C0BA}" type="slidenum">
              <a:rPr lang="cs-CZ" altLang="cs-CZ" smtClean="0"/>
              <a:pPr/>
              <a:t>‹#›</a:t>
            </a:fld>
            <a:endParaRPr lang="cs-CZ" altLang="cs-CZ"/>
          </a:p>
        </p:txBody>
      </p:sp>
    </p:spTree>
    <p:extLst>
      <p:ext uri="{BB962C8B-B14F-4D97-AF65-F5344CB8AC3E}">
        <p14:creationId xmlns:p14="http://schemas.microsoft.com/office/powerpoint/2010/main" val="1398444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8DAEF0-096B-4412-8F32-77C4267A3A08}"/>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83126DBB-0C7B-4D34-8A31-844F72ECBFA3}"/>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1EA360FF-4447-4BA9-B52A-B4218C88E3DA}"/>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9E6AF89-9CE7-4666-A634-E70644BB9B44}"/>
              </a:ext>
            </a:extLst>
          </p:cNvPr>
          <p:cNvSpPr>
            <a:spLocks noGrp="1"/>
          </p:cNvSpPr>
          <p:nvPr>
            <p:ph type="dt" sz="half" idx="10"/>
          </p:nvPr>
        </p:nvSpPr>
        <p:spPr/>
        <p:txBody>
          <a:bodyPr/>
          <a:lstStyle/>
          <a:p>
            <a:pPr>
              <a:defRPr/>
            </a:pPr>
            <a:endParaRPr lang="cs-CZ"/>
          </a:p>
        </p:txBody>
      </p:sp>
      <p:sp>
        <p:nvSpPr>
          <p:cNvPr id="6" name="Zástupný symbol pro zápatí 5">
            <a:extLst>
              <a:ext uri="{FF2B5EF4-FFF2-40B4-BE49-F238E27FC236}">
                <a16:creationId xmlns:a16="http://schemas.microsoft.com/office/drawing/2014/main" id="{35C616DF-89BE-4134-9822-FC8D7899E963}"/>
              </a:ext>
            </a:extLst>
          </p:cNvPr>
          <p:cNvSpPr>
            <a:spLocks noGrp="1"/>
          </p:cNvSpPr>
          <p:nvPr>
            <p:ph type="ftr" sz="quarter" idx="11"/>
          </p:nvPr>
        </p:nvSpPr>
        <p:spPr/>
        <p:txBody>
          <a:bodyPr/>
          <a:lstStyle/>
          <a:p>
            <a:pPr>
              <a:defRPr/>
            </a:pPr>
            <a:endParaRPr lang="cs-CZ"/>
          </a:p>
        </p:txBody>
      </p:sp>
      <p:sp>
        <p:nvSpPr>
          <p:cNvPr id="7" name="Zástupný symbol pro číslo snímku 6">
            <a:extLst>
              <a:ext uri="{FF2B5EF4-FFF2-40B4-BE49-F238E27FC236}">
                <a16:creationId xmlns:a16="http://schemas.microsoft.com/office/drawing/2014/main" id="{7ED32668-B9A2-48E8-9B88-9FC643A9422B}"/>
              </a:ext>
            </a:extLst>
          </p:cNvPr>
          <p:cNvSpPr>
            <a:spLocks noGrp="1"/>
          </p:cNvSpPr>
          <p:nvPr>
            <p:ph type="sldNum" sz="quarter" idx="12"/>
          </p:nvPr>
        </p:nvSpPr>
        <p:spPr/>
        <p:txBody>
          <a:bodyPr/>
          <a:lstStyle/>
          <a:p>
            <a:fld id="{2712834C-D237-4B58-9A38-EEDA7E71D762}" type="slidenum">
              <a:rPr lang="cs-CZ" altLang="cs-CZ" smtClean="0"/>
              <a:pPr/>
              <a:t>‹#›</a:t>
            </a:fld>
            <a:endParaRPr lang="cs-CZ" altLang="cs-CZ"/>
          </a:p>
        </p:txBody>
      </p:sp>
    </p:spTree>
    <p:extLst>
      <p:ext uri="{BB962C8B-B14F-4D97-AF65-F5344CB8AC3E}">
        <p14:creationId xmlns:p14="http://schemas.microsoft.com/office/powerpoint/2010/main" val="964730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3DFA4C-70D8-4511-8886-7834D00DA9CC}"/>
              </a:ext>
            </a:extLst>
          </p:cNvPr>
          <p:cNvSpPr>
            <a:spLocks noGrp="1"/>
          </p:cNvSpPr>
          <p:nvPr>
            <p:ph type="title"/>
          </p:nvPr>
        </p:nvSpPr>
        <p:spPr>
          <a:xfrm>
            <a:off x="839788" y="365127"/>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350FB88E-B278-4C80-9AA6-24EB732BA1C6}"/>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CBE178D3-FC52-4580-9649-FF61714C09A0}"/>
              </a:ext>
            </a:extLst>
          </p:cNvPr>
          <p:cNvSpPr>
            <a:spLocks noGrp="1"/>
          </p:cNvSpPr>
          <p:nvPr>
            <p:ph sz="half" idx="2"/>
          </p:nvPr>
        </p:nvSpPr>
        <p:spPr>
          <a:xfrm>
            <a:off x="839789"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E0B58E30-51D9-4B1F-87EC-A347EDD6766D}"/>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45504EC6-2B53-40DD-B28B-4F6D53A2973F}"/>
              </a:ext>
            </a:extLst>
          </p:cNvPr>
          <p:cNvSpPr>
            <a:spLocks noGrp="1"/>
          </p:cNvSpPr>
          <p:nvPr>
            <p:ph sz="quarter" idx="4"/>
          </p:nvPr>
        </p:nvSpPr>
        <p:spPr>
          <a:xfrm>
            <a:off x="6172201"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159C6472-C404-4F3F-95E8-3A6737F7234E}"/>
              </a:ext>
            </a:extLst>
          </p:cNvPr>
          <p:cNvSpPr>
            <a:spLocks noGrp="1"/>
          </p:cNvSpPr>
          <p:nvPr>
            <p:ph type="dt" sz="half" idx="10"/>
          </p:nvPr>
        </p:nvSpPr>
        <p:spPr/>
        <p:txBody>
          <a:bodyPr/>
          <a:lstStyle/>
          <a:p>
            <a:pPr>
              <a:defRPr/>
            </a:pPr>
            <a:endParaRPr lang="cs-CZ"/>
          </a:p>
        </p:txBody>
      </p:sp>
      <p:sp>
        <p:nvSpPr>
          <p:cNvPr id="8" name="Zástupný symbol pro zápatí 7">
            <a:extLst>
              <a:ext uri="{FF2B5EF4-FFF2-40B4-BE49-F238E27FC236}">
                <a16:creationId xmlns:a16="http://schemas.microsoft.com/office/drawing/2014/main" id="{36BC5213-6BAB-443E-9D29-EE38B8523C76}"/>
              </a:ext>
            </a:extLst>
          </p:cNvPr>
          <p:cNvSpPr>
            <a:spLocks noGrp="1"/>
          </p:cNvSpPr>
          <p:nvPr>
            <p:ph type="ftr" sz="quarter" idx="11"/>
          </p:nvPr>
        </p:nvSpPr>
        <p:spPr/>
        <p:txBody>
          <a:bodyPr/>
          <a:lstStyle/>
          <a:p>
            <a:pPr>
              <a:defRPr/>
            </a:pPr>
            <a:endParaRPr lang="cs-CZ"/>
          </a:p>
        </p:txBody>
      </p:sp>
      <p:sp>
        <p:nvSpPr>
          <p:cNvPr id="9" name="Zástupný symbol pro číslo snímku 8">
            <a:extLst>
              <a:ext uri="{FF2B5EF4-FFF2-40B4-BE49-F238E27FC236}">
                <a16:creationId xmlns:a16="http://schemas.microsoft.com/office/drawing/2014/main" id="{91B2FBAC-0A58-46A6-9032-54A6E44085A8}"/>
              </a:ext>
            </a:extLst>
          </p:cNvPr>
          <p:cNvSpPr>
            <a:spLocks noGrp="1"/>
          </p:cNvSpPr>
          <p:nvPr>
            <p:ph type="sldNum" sz="quarter" idx="12"/>
          </p:nvPr>
        </p:nvSpPr>
        <p:spPr/>
        <p:txBody>
          <a:bodyPr/>
          <a:lstStyle/>
          <a:p>
            <a:fld id="{AAA6569D-9D8B-4AC4-BD50-098879141B5E}" type="slidenum">
              <a:rPr lang="cs-CZ" altLang="cs-CZ" smtClean="0"/>
              <a:pPr/>
              <a:t>‹#›</a:t>
            </a:fld>
            <a:endParaRPr lang="cs-CZ" altLang="cs-CZ"/>
          </a:p>
        </p:txBody>
      </p:sp>
    </p:spTree>
    <p:extLst>
      <p:ext uri="{BB962C8B-B14F-4D97-AF65-F5344CB8AC3E}">
        <p14:creationId xmlns:p14="http://schemas.microsoft.com/office/powerpoint/2010/main" val="3968418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8D9FC9-8EF6-438A-87F7-6DBD5161774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5B8F7593-C191-4FC9-859A-83198F40EEC0}"/>
              </a:ext>
            </a:extLst>
          </p:cNvPr>
          <p:cNvSpPr>
            <a:spLocks noGrp="1"/>
          </p:cNvSpPr>
          <p:nvPr>
            <p:ph type="dt" sz="half" idx="10"/>
          </p:nvPr>
        </p:nvSpPr>
        <p:spPr/>
        <p:txBody>
          <a:bodyPr/>
          <a:lstStyle/>
          <a:p>
            <a:pPr>
              <a:defRPr/>
            </a:pPr>
            <a:endParaRPr lang="cs-CZ"/>
          </a:p>
        </p:txBody>
      </p:sp>
      <p:sp>
        <p:nvSpPr>
          <p:cNvPr id="4" name="Zástupný symbol pro zápatí 3">
            <a:extLst>
              <a:ext uri="{FF2B5EF4-FFF2-40B4-BE49-F238E27FC236}">
                <a16:creationId xmlns:a16="http://schemas.microsoft.com/office/drawing/2014/main" id="{3DF6670B-EC99-49C9-A06B-DA443B0AE459}"/>
              </a:ext>
            </a:extLst>
          </p:cNvPr>
          <p:cNvSpPr>
            <a:spLocks noGrp="1"/>
          </p:cNvSpPr>
          <p:nvPr>
            <p:ph type="ftr" sz="quarter" idx="11"/>
          </p:nvPr>
        </p:nvSpPr>
        <p:spPr/>
        <p:txBody>
          <a:bodyPr/>
          <a:lstStyle/>
          <a:p>
            <a:pPr>
              <a:defRPr/>
            </a:pPr>
            <a:endParaRPr lang="cs-CZ"/>
          </a:p>
        </p:txBody>
      </p:sp>
      <p:sp>
        <p:nvSpPr>
          <p:cNvPr id="5" name="Zástupný symbol pro číslo snímku 4">
            <a:extLst>
              <a:ext uri="{FF2B5EF4-FFF2-40B4-BE49-F238E27FC236}">
                <a16:creationId xmlns:a16="http://schemas.microsoft.com/office/drawing/2014/main" id="{84001D13-E8C5-4550-92C7-16EF483E94A4}"/>
              </a:ext>
            </a:extLst>
          </p:cNvPr>
          <p:cNvSpPr>
            <a:spLocks noGrp="1"/>
          </p:cNvSpPr>
          <p:nvPr>
            <p:ph type="sldNum" sz="quarter" idx="12"/>
          </p:nvPr>
        </p:nvSpPr>
        <p:spPr/>
        <p:txBody>
          <a:bodyPr/>
          <a:lstStyle/>
          <a:p>
            <a:fld id="{5571C1D7-C0E2-4F22-86D4-971640A9C0BA}" type="slidenum">
              <a:rPr lang="cs-CZ" altLang="cs-CZ" smtClean="0"/>
              <a:pPr/>
              <a:t>‹#›</a:t>
            </a:fld>
            <a:endParaRPr lang="cs-CZ" altLang="cs-CZ"/>
          </a:p>
        </p:txBody>
      </p:sp>
    </p:spTree>
    <p:extLst>
      <p:ext uri="{BB962C8B-B14F-4D97-AF65-F5344CB8AC3E}">
        <p14:creationId xmlns:p14="http://schemas.microsoft.com/office/powerpoint/2010/main" val="2756815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33F282A3-4305-40AD-810A-E7F04751B9D5}"/>
              </a:ext>
            </a:extLst>
          </p:cNvPr>
          <p:cNvSpPr>
            <a:spLocks noGrp="1"/>
          </p:cNvSpPr>
          <p:nvPr>
            <p:ph type="dt" sz="half" idx="10"/>
          </p:nvPr>
        </p:nvSpPr>
        <p:spPr/>
        <p:txBody>
          <a:bodyPr/>
          <a:lstStyle/>
          <a:p>
            <a:pPr>
              <a:defRPr/>
            </a:pPr>
            <a:endParaRPr lang="cs-CZ"/>
          </a:p>
        </p:txBody>
      </p:sp>
      <p:sp>
        <p:nvSpPr>
          <p:cNvPr id="3" name="Zástupný symbol pro zápatí 2">
            <a:extLst>
              <a:ext uri="{FF2B5EF4-FFF2-40B4-BE49-F238E27FC236}">
                <a16:creationId xmlns:a16="http://schemas.microsoft.com/office/drawing/2014/main" id="{2E3DB8CE-8C0D-4E75-9E4C-57F3EBF2783C}"/>
              </a:ext>
            </a:extLst>
          </p:cNvPr>
          <p:cNvSpPr>
            <a:spLocks noGrp="1"/>
          </p:cNvSpPr>
          <p:nvPr>
            <p:ph type="ftr" sz="quarter" idx="11"/>
          </p:nvPr>
        </p:nvSpPr>
        <p:spPr/>
        <p:txBody>
          <a:bodyPr/>
          <a:lstStyle/>
          <a:p>
            <a:pPr>
              <a:defRPr/>
            </a:pPr>
            <a:endParaRPr lang="cs-CZ"/>
          </a:p>
        </p:txBody>
      </p:sp>
      <p:sp>
        <p:nvSpPr>
          <p:cNvPr id="4" name="Zástupný symbol pro číslo snímku 3">
            <a:extLst>
              <a:ext uri="{FF2B5EF4-FFF2-40B4-BE49-F238E27FC236}">
                <a16:creationId xmlns:a16="http://schemas.microsoft.com/office/drawing/2014/main" id="{1C33EF69-8B92-42AC-A373-90B7C9176F34}"/>
              </a:ext>
            </a:extLst>
          </p:cNvPr>
          <p:cNvSpPr>
            <a:spLocks noGrp="1"/>
          </p:cNvSpPr>
          <p:nvPr>
            <p:ph type="sldNum" sz="quarter" idx="12"/>
          </p:nvPr>
        </p:nvSpPr>
        <p:spPr/>
        <p:txBody>
          <a:bodyPr/>
          <a:lstStyle/>
          <a:p>
            <a:fld id="{A97979A6-98F9-483B-8243-C8215BE2AB9A}" type="slidenum">
              <a:rPr lang="cs-CZ" altLang="cs-CZ" smtClean="0"/>
              <a:pPr/>
              <a:t>‹#›</a:t>
            </a:fld>
            <a:endParaRPr lang="cs-CZ" altLang="cs-CZ"/>
          </a:p>
        </p:txBody>
      </p:sp>
    </p:spTree>
    <p:extLst>
      <p:ext uri="{BB962C8B-B14F-4D97-AF65-F5344CB8AC3E}">
        <p14:creationId xmlns:p14="http://schemas.microsoft.com/office/powerpoint/2010/main" val="1537659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F6D8B1-826F-45A0-A034-C22BCA7F76DE}"/>
              </a:ext>
            </a:extLst>
          </p:cNvPr>
          <p:cNvSpPr>
            <a:spLocks noGrp="1"/>
          </p:cNvSpPr>
          <p:nvPr>
            <p:ph type="title"/>
          </p:nvPr>
        </p:nvSpPr>
        <p:spPr>
          <a:xfrm>
            <a:off x="839788" y="457200"/>
            <a:ext cx="3932237" cy="1600200"/>
          </a:xfrm>
        </p:spPr>
        <p:txBody>
          <a:bodyPr anchor="b"/>
          <a:lstStyle>
            <a:lvl1pPr>
              <a:defRPr sz="2400"/>
            </a:lvl1pPr>
          </a:lstStyle>
          <a:p>
            <a:r>
              <a:rPr lang="cs-CZ"/>
              <a:t>Kliknutím lze upravit styl.</a:t>
            </a:r>
          </a:p>
        </p:txBody>
      </p:sp>
      <p:sp>
        <p:nvSpPr>
          <p:cNvPr id="3" name="Zástupný symbol pro obsah 2">
            <a:extLst>
              <a:ext uri="{FF2B5EF4-FFF2-40B4-BE49-F238E27FC236}">
                <a16:creationId xmlns:a16="http://schemas.microsoft.com/office/drawing/2014/main" id="{AD647617-F0D6-4778-9F58-572878CD531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682AD85B-A5BE-4B5B-9B8B-A982B4AF54A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a:extLst>
              <a:ext uri="{FF2B5EF4-FFF2-40B4-BE49-F238E27FC236}">
                <a16:creationId xmlns:a16="http://schemas.microsoft.com/office/drawing/2014/main" id="{857610BB-E6BA-43BB-8F87-1B52C9C479BA}"/>
              </a:ext>
            </a:extLst>
          </p:cNvPr>
          <p:cNvSpPr>
            <a:spLocks noGrp="1"/>
          </p:cNvSpPr>
          <p:nvPr>
            <p:ph type="dt" sz="half" idx="10"/>
          </p:nvPr>
        </p:nvSpPr>
        <p:spPr/>
        <p:txBody>
          <a:bodyPr/>
          <a:lstStyle/>
          <a:p>
            <a:pPr>
              <a:defRPr/>
            </a:pPr>
            <a:endParaRPr lang="cs-CZ"/>
          </a:p>
        </p:txBody>
      </p:sp>
      <p:sp>
        <p:nvSpPr>
          <p:cNvPr id="6" name="Zástupný symbol pro zápatí 5">
            <a:extLst>
              <a:ext uri="{FF2B5EF4-FFF2-40B4-BE49-F238E27FC236}">
                <a16:creationId xmlns:a16="http://schemas.microsoft.com/office/drawing/2014/main" id="{5E45D7E8-73CE-4907-B37D-BDB3D78066A5}"/>
              </a:ext>
            </a:extLst>
          </p:cNvPr>
          <p:cNvSpPr>
            <a:spLocks noGrp="1"/>
          </p:cNvSpPr>
          <p:nvPr>
            <p:ph type="ftr" sz="quarter" idx="11"/>
          </p:nvPr>
        </p:nvSpPr>
        <p:spPr/>
        <p:txBody>
          <a:bodyPr/>
          <a:lstStyle/>
          <a:p>
            <a:pPr>
              <a:defRPr/>
            </a:pPr>
            <a:endParaRPr lang="cs-CZ"/>
          </a:p>
        </p:txBody>
      </p:sp>
      <p:sp>
        <p:nvSpPr>
          <p:cNvPr id="7" name="Zástupný symbol pro číslo snímku 6">
            <a:extLst>
              <a:ext uri="{FF2B5EF4-FFF2-40B4-BE49-F238E27FC236}">
                <a16:creationId xmlns:a16="http://schemas.microsoft.com/office/drawing/2014/main" id="{47E169DE-D42C-4D5A-A4BD-AE4DD7EF8E86}"/>
              </a:ext>
            </a:extLst>
          </p:cNvPr>
          <p:cNvSpPr>
            <a:spLocks noGrp="1"/>
          </p:cNvSpPr>
          <p:nvPr>
            <p:ph type="sldNum" sz="quarter" idx="12"/>
          </p:nvPr>
        </p:nvSpPr>
        <p:spPr/>
        <p:txBody>
          <a:bodyPr/>
          <a:lstStyle/>
          <a:p>
            <a:fld id="{34307E3B-6B86-4ED1-B271-98AEA887080A}" type="slidenum">
              <a:rPr lang="cs-CZ" altLang="cs-CZ" smtClean="0"/>
              <a:pPr/>
              <a:t>‹#›</a:t>
            </a:fld>
            <a:endParaRPr lang="cs-CZ" altLang="cs-CZ"/>
          </a:p>
        </p:txBody>
      </p:sp>
    </p:spTree>
    <p:extLst>
      <p:ext uri="{BB962C8B-B14F-4D97-AF65-F5344CB8AC3E}">
        <p14:creationId xmlns:p14="http://schemas.microsoft.com/office/powerpoint/2010/main" val="83011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1A5FB4-3A54-4BA0-8CF5-C6A7D1C3809A}"/>
              </a:ext>
            </a:extLst>
          </p:cNvPr>
          <p:cNvSpPr>
            <a:spLocks noGrp="1"/>
          </p:cNvSpPr>
          <p:nvPr>
            <p:ph type="title"/>
          </p:nvPr>
        </p:nvSpPr>
        <p:spPr>
          <a:xfrm>
            <a:off x="839788" y="457200"/>
            <a:ext cx="3932237" cy="1600200"/>
          </a:xfrm>
        </p:spPr>
        <p:txBody>
          <a:bodyPr anchor="b"/>
          <a:lstStyle>
            <a:lvl1pPr>
              <a:defRPr sz="2400"/>
            </a:lvl1pPr>
          </a:lstStyle>
          <a:p>
            <a:r>
              <a:rPr lang="cs-CZ"/>
              <a:t>Kliknutím lze upravit styl.</a:t>
            </a:r>
          </a:p>
        </p:txBody>
      </p:sp>
      <p:sp>
        <p:nvSpPr>
          <p:cNvPr id="3" name="Zástupný symbol obrázku 2">
            <a:extLst>
              <a:ext uri="{FF2B5EF4-FFF2-40B4-BE49-F238E27FC236}">
                <a16:creationId xmlns:a16="http://schemas.microsoft.com/office/drawing/2014/main" id="{B8C12CA3-E277-489E-BC02-2C5E343F394F}"/>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symbol pro text 3">
            <a:extLst>
              <a:ext uri="{FF2B5EF4-FFF2-40B4-BE49-F238E27FC236}">
                <a16:creationId xmlns:a16="http://schemas.microsoft.com/office/drawing/2014/main" id="{5E98C794-883A-47D9-AA38-13C8192931B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a:extLst>
              <a:ext uri="{FF2B5EF4-FFF2-40B4-BE49-F238E27FC236}">
                <a16:creationId xmlns:a16="http://schemas.microsoft.com/office/drawing/2014/main" id="{970F3022-BF39-4F35-81EA-6AB6C79E70F8}"/>
              </a:ext>
            </a:extLst>
          </p:cNvPr>
          <p:cNvSpPr>
            <a:spLocks noGrp="1"/>
          </p:cNvSpPr>
          <p:nvPr>
            <p:ph type="dt" sz="half" idx="10"/>
          </p:nvPr>
        </p:nvSpPr>
        <p:spPr/>
        <p:txBody>
          <a:bodyPr/>
          <a:lstStyle/>
          <a:p>
            <a:pPr>
              <a:defRPr/>
            </a:pPr>
            <a:endParaRPr lang="cs-CZ"/>
          </a:p>
        </p:txBody>
      </p:sp>
      <p:sp>
        <p:nvSpPr>
          <p:cNvPr id="6" name="Zástupný symbol pro zápatí 5">
            <a:extLst>
              <a:ext uri="{FF2B5EF4-FFF2-40B4-BE49-F238E27FC236}">
                <a16:creationId xmlns:a16="http://schemas.microsoft.com/office/drawing/2014/main" id="{BC88E0DF-E2E6-4CD2-AEE7-AE7A5B6849EC}"/>
              </a:ext>
            </a:extLst>
          </p:cNvPr>
          <p:cNvSpPr>
            <a:spLocks noGrp="1"/>
          </p:cNvSpPr>
          <p:nvPr>
            <p:ph type="ftr" sz="quarter" idx="11"/>
          </p:nvPr>
        </p:nvSpPr>
        <p:spPr/>
        <p:txBody>
          <a:bodyPr/>
          <a:lstStyle/>
          <a:p>
            <a:pPr>
              <a:defRPr/>
            </a:pPr>
            <a:endParaRPr lang="cs-CZ"/>
          </a:p>
        </p:txBody>
      </p:sp>
      <p:sp>
        <p:nvSpPr>
          <p:cNvPr id="7" name="Zástupný symbol pro číslo snímku 6">
            <a:extLst>
              <a:ext uri="{FF2B5EF4-FFF2-40B4-BE49-F238E27FC236}">
                <a16:creationId xmlns:a16="http://schemas.microsoft.com/office/drawing/2014/main" id="{0806E8FE-F077-4E75-968A-137205E1A239}"/>
              </a:ext>
            </a:extLst>
          </p:cNvPr>
          <p:cNvSpPr>
            <a:spLocks noGrp="1"/>
          </p:cNvSpPr>
          <p:nvPr>
            <p:ph type="sldNum" sz="quarter" idx="12"/>
          </p:nvPr>
        </p:nvSpPr>
        <p:spPr/>
        <p:txBody>
          <a:bodyPr/>
          <a:lstStyle/>
          <a:p>
            <a:fld id="{615A5176-587F-4658-BAFF-9E97B9A271F3}" type="slidenum">
              <a:rPr lang="cs-CZ" altLang="cs-CZ" smtClean="0"/>
              <a:pPr/>
              <a:t>‹#›</a:t>
            </a:fld>
            <a:endParaRPr lang="cs-CZ" altLang="cs-CZ"/>
          </a:p>
        </p:txBody>
      </p:sp>
    </p:spTree>
    <p:extLst>
      <p:ext uri="{BB962C8B-B14F-4D97-AF65-F5344CB8AC3E}">
        <p14:creationId xmlns:p14="http://schemas.microsoft.com/office/powerpoint/2010/main" val="3624509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4034428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787461-1D29-4DA3-A889-1C23E1D55D35}"/>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CDFB6F8F-3960-4673-A0C9-DC15FDB6331A}"/>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FB0DCD6-0D8D-4FCF-91BD-8C1D4D0BC20F}"/>
              </a:ext>
            </a:extLst>
          </p:cNvPr>
          <p:cNvSpPr>
            <a:spLocks noGrp="1"/>
          </p:cNvSpPr>
          <p:nvPr>
            <p:ph type="dt" sz="half" idx="10"/>
          </p:nvPr>
        </p:nvSpPr>
        <p:spPr/>
        <p:txBody>
          <a:bodyPr/>
          <a:lstStyle/>
          <a:p>
            <a:pPr>
              <a:defRPr/>
            </a:pPr>
            <a:endParaRPr lang="cs-CZ"/>
          </a:p>
        </p:txBody>
      </p:sp>
      <p:sp>
        <p:nvSpPr>
          <p:cNvPr id="5" name="Zástupný symbol pro zápatí 4">
            <a:extLst>
              <a:ext uri="{FF2B5EF4-FFF2-40B4-BE49-F238E27FC236}">
                <a16:creationId xmlns:a16="http://schemas.microsoft.com/office/drawing/2014/main" id="{88399D42-6538-482B-9B1C-C2AF575365DF}"/>
              </a:ext>
            </a:extLst>
          </p:cNvPr>
          <p:cNvSpPr>
            <a:spLocks noGrp="1"/>
          </p:cNvSpPr>
          <p:nvPr>
            <p:ph type="ftr" sz="quarter" idx="11"/>
          </p:nvPr>
        </p:nvSpPr>
        <p:spPr/>
        <p:txBody>
          <a:bodyPr/>
          <a:lstStyle/>
          <a:p>
            <a:pPr>
              <a:defRPr/>
            </a:pPr>
            <a:endParaRPr lang="cs-CZ"/>
          </a:p>
        </p:txBody>
      </p:sp>
      <p:sp>
        <p:nvSpPr>
          <p:cNvPr id="6" name="Zástupný symbol pro číslo snímku 5">
            <a:extLst>
              <a:ext uri="{FF2B5EF4-FFF2-40B4-BE49-F238E27FC236}">
                <a16:creationId xmlns:a16="http://schemas.microsoft.com/office/drawing/2014/main" id="{9C077DDF-036D-4242-9C74-27028E8714C7}"/>
              </a:ext>
            </a:extLst>
          </p:cNvPr>
          <p:cNvSpPr>
            <a:spLocks noGrp="1"/>
          </p:cNvSpPr>
          <p:nvPr>
            <p:ph type="sldNum" sz="quarter" idx="12"/>
          </p:nvPr>
        </p:nvSpPr>
        <p:spPr/>
        <p:txBody>
          <a:bodyPr/>
          <a:lstStyle/>
          <a:p>
            <a:fld id="{546AD9A9-4F86-4CBF-8D74-5C44D0FA9649}" type="slidenum">
              <a:rPr lang="cs-CZ" altLang="cs-CZ" smtClean="0"/>
              <a:pPr/>
              <a:t>‹#›</a:t>
            </a:fld>
            <a:endParaRPr lang="cs-CZ" altLang="cs-CZ"/>
          </a:p>
        </p:txBody>
      </p:sp>
    </p:spTree>
    <p:extLst>
      <p:ext uri="{BB962C8B-B14F-4D97-AF65-F5344CB8AC3E}">
        <p14:creationId xmlns:p14="http://schemas.microsoft.com/office/powerpoint/2010/main" val="349654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D3271DC-FB0A-4401-AAA1-D985B2EA16D6}"/>
              </a:ext>
            </a:extLst>
          </p:cNvPr>
          <p:cNvSpPr>
            <a:spLocks noGrp="1"/>
          </p:cNvSpPr>
          <p:nvPr>
            <p:ph type="title" orient="vert"/>
          </p:nvPr>
        </p:nvSpPr>
        <p:spPr>
          <a:xfrm>
            <a:off x="8724901"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29C9840A-7721-4BE2-AF87-55BDA32D5407}"/>
              </a:ext>
            </a:extLst>
          </p:cNvPr>
          <p:cNvSpPr>
            <a:spLocks noGrp="1"/>
          </p:cNvSpPr>
          <p:nvPr>
            <p:ph type="body" orient="vert" idx="1"/>
          </p:nvPr>
        </p:nvSpPr>
        <p:spPr>
          <a:xfrm>
            <a:off x="838201"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35C30BD-29D4-4F0A-898E-B0AB6FD02FD1}"/>
              </a:ext>
            </a:extLst>
          </p:cNvPr>
          <p:cNvSpPr>
            <a:spLocks noGrp="1"/>
          </p:cNvSpPr>
          <p:nvPr>
            <p:ph type="dt" sz="half" idx="10"/>
          </p:nvPr>
        </p:nvSpPr>
        <p:spPr/>
        <p:txBody>
          <a:bodyPr/>
          <a:lstStyle/>
          <a:p>
            <a:pPr>
              <a:defRPr/>
            </a:pPr>
            <a:endParaRPr lang="cs-CZ"/>
          </a:p>
        </p:txBody>
      </p:sp>
      <p:sp>
        <p:nvSpPr>
          <p:cNvPr id="5" name="Zástupný symbol pro zápatí 4">
            <a:extLst>
              <a:ext uri="{FF2B5EF4-FFF2-40B4-BE49-F238E27FC236}">
                <a16:creationId xmlns:a16="http://schemas.microsoft.com/office/drawing/2014/main" id="{FD5C8BD4-2B13-4C46-A5E1-A3C895A76C7A}"/>
              </a:ext>
            </a:extLst>
          </p:cNvPr>
          <p:cNvSpPr>
            <a:spLocks noGrp="1"/>
          </p:cNvSpPr>
          <p:nvPr>
            <p:ph type="ftr" sz="quarter" idx="11"/>
          </p:nvPr>
        </p:nvSpPr>
        <p:spPr/>
        <p:txBody>
          <a:bodyPr/>
          <a:lstStyle/>
          <a:p>
            <a:pPr>
              <a:defRPr/>
            </a:pPr>
            <a:endParaRPr lang="cs-CZ"/>
          </a:p>
        </p:txBody>
      </p:sp>
      <p:sp>
        <p:nvSpPr>
          <p:cNvPr id="6" name="Zástupný symbol pro číslo snímku 5">
            <a:extLst>
              <a:ext uri="{FF2B5EF4-FFF2-40B4-BE49-F238E27FC236}">
                <a16:creationId xmlns:a16="http://schemas.microsoft.com/office/drawing/2014/main" id="{692CA2F9-4E4D-4729-8A6C-C0AE1B2B576C}"/>
              </a:ext>
            </a:extLst>
          </p:cNvPr>
          <p:cNvSpPr>
            <a:spLocks noGrp="1"/>
          </p:cNvSpPr>
          <p:nvPr>
            <p:ph type="sldNum" sz="quarter" idx="12"/>
          </p:nvPr>
        </p:nvSpPr>
        <p:spPr/>
        <p:txBody>
          <a:bodyPr/>
          <a:lstStyle/>
          <a:p>
            <a:fld id="{92ED3CEA-AADD-4FE1-A620-14556F2B8748}" type="slidenum">
              <a:rPr lang="cs-CZ" altLang="cs-CZ" smtClean="0"/>
              <a:pPr/>
              <a:t>‹#›</a:t>
            </a:fld>
            <a:endParaRPr lang="cs-CZ" altLang="cs-CZ"/>
          </a:p>
        </p:txBody>
      </p:sp>
    </p:spTree>
    <p:extLst>
      <p:ext uri="{BB962C8B-B14F-4D97-AF65-F5344CB8AC3E}">
        <p14:creationId xmlns:p14="http://schemas.microsoft.com/office/powerpoint/2010/main" val="1985761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914400" y="381000"/>
            <a:ext cx="10363200" cy="1143000"/>
          </a:xfrm>
        </p:spPr>
        <p:txBody>
          <a:bodyPr/>
          <a:lstStyle/>
          <a:p>
            <a:r>
              <a:rPr lang="cs-CZ"/>
              <a:t>Kliknutím lze upravit styl.</a:t>
            </a:r>
          </a:p>
        </p:txBody>
      </p:sp>
      <p:sp>
        <p:nvSpPr>
          <p:cNvPr id="3" name="Zástupný symbol pro tabulku 2"/>
          <p:cNvSpPr>
            <a:spLocks noGrp="1"/>
          </p:cNvSpPr>
          <p:nvPr>
            <p:ph type="tbl" idx="1"/>
          </p:nvPr>
        </p:nvSpPr>
        <p:spPr>
          <a:xfrm>
            <a:off x="914400" y="2057400"/>
            <a:ext cx="10363200" cy="4114800"/>
          </a:xfrm>
        </p:spPr>
        <p:txBody>
          <a:bodyPr/>
          <a:lstStyle/>
          <a:p>
            <a:pPr lvl="0"/>
            <a:endParaRPr lang="cs-CZ" noProof="0"/>
          </a:p>
        </p:txBody>
      </p:sp>
      <p:sp>
        <p:nvSpPr>
          <p:cNvPr id="4" name="Rectangle 9">
            <a:extLst>
              <a:ext uri="{FF2B5EF4-FFF2-40B4-BE49-F238E27FC236}">
                <a16:creationId xmlns:a16="http://schemas.microsoft.com/office/drawing/2014/main" id="{04822D75-BC9C-43B4-B053-94A101826586}"/>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10">
            <a:extLst>
              <a:ext uri="{FF2B5EF4-FFF2-40B4-BE49-F238E27FC236}">
                <a16:creationId xmlns:a16="http://schemas.microsoft.com/office/drawing/2014/main" id="{F0ECED08-B080-4EA4-BBD2-43635AC9357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1">
            <a:extLst>
              <a:ext uri="{FF2B5EF4-FFF2-40B4-BE49-F238E27FC236}">
                <a16:creationId xmlns:a16="http://schemas.microsoft.com/office/drawing/2014/main" id="{BC7A6D03-E0AB-4957-9E2C-320ED40C8A0F}"/>
              </a:ext>
            </a:extLst>
          </p:cNvPr>
          <p:cNvSpPr>
            <a:spLocks noGrp="1" noChangeArrowheads="1"/>
          </p:cNvSpPr>
          <p:nvPr>
            <p:ph type="sldNum" sz="quarter" idx="12"/>
          </p:nvPr>
        </p:nvSpPr>
        <p:spPr>
          <a:ln/>
        </p:spPr>
        <p:txBody>
          <a:bodyPr/>
          <a:lstStyle>
            <a:lvl1pPr>
              <a:defRPr/>
            </a:lvl1pPr>
          </a:lstStyle>
          <a:p>
            <a:fld id="{0EA7D7F9-8701-4AA2-AA61-0796F95C94E0}" type="slidenum">
              <a:rPr lang="cs-CZ" altLang="cs-CZ"/>
              <a:pPr/>
              <a:t>‹#›</a:t>
            </a:fld>
            <a:endParaRPr lang="cs-CZ" altLang="cs-CZ"/>
          </a:p>
        </p:txBody>
      </p:sp>
    </p:spTree>
    <p:extLst>
      <p:ext uri="{BB962C8B-B14F-4D97-AF65-F5344CB8AC3E}">
        <p14:creationId xmlns:p14="http://schemas.microsoft.com/office/powerpoint/2010/main" val="3592337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chart">
  <p:cSld name="Nadpis a graf">
    <p:spTree>
      <p:nvGrpSpPr>
        <p:cNvPr id="1" name=""/>
        <p:cNvGrpSpPr/>
        <p:nvPr/>
      </p:nvGrpSpPr>
      <p:grpSpPr>
        <a:xfrm>
          <a:off x="0" y="0"/>
          <a:ext cx="0" cy="0"/>
          <a:chOff x="0" y="0"/>
          <a:chExt cx="0" cy="0"/>
        </a:xfrm>
      </p:grpSpPr>
      <p:sp>
        <p:nvSpPr>
          <p:cNvPr id="2" name="Nadpis 1"/>
          <p:cNvSpPr>
            <a:spLocks noGrp="1"/>
          </p:cNvSpPr>
          <p:nvPr>
            <p:ph type="title"/>
          </p:nvPr>
        </p:nvSpPr>
        <p:spPr>
          <a:xfrm>
            <a:off x="914400" y="381000"/>
            <a:ext cx="10363200" cy="1143000"/>
          </a:xfrm>
        </p:spPr>
        <p:txBody>
          <a:bodyPr/>
          <a:lstStyle/>
          <a:p>
            <a:r>
              <a:rPr lang="cs-CZ"/>
              <a:t>Kliknutím lze upravit styl.</a:t>
            </a:r>
          </a:p>
        </p:txBody>
      </p:sp>
      <p:sp>
        <p:nvSpPr>
          <p:cNvPr id="3" name="Zástupný symbol pro graf 2"/>
          <p:cNvSpPr>
            <a:spLocks noGrp="1"/>
          </p:cNvSpPr>
          <p:nvPr>
            <p:ph type="chart" idx="1"/>
          </p:nvPr>
        </p:nvSpPr>
        <p:spPr>
          <a:xfrm>
            <a:off x="914400" y="2057400"/>
            <a:ext cx="10363200" cy="4114800"/>
          </a:xfrm>
        </p:spPr>
        <p:txBody>
          <a:bodyPr/>
          <a:lstStyle/>
          <a:p>
            <a:pPr lvl="0"/>
            <a:endParaRPr lang="cs-CZ" noProof="0"/>
          </a:p>
        </p:txBody>
      </p:sp>
      <p:sp>
        <p:nvSpPr>
          <p:cNvPr id="4" name="Rectangle 9">
            <a:extLst>
              <a:ext uri="{FF2B5EF4-FFF2-40B4-BE49-F238E27FC236}">
                <a16:creationId xmlns:a16="http://schemas.microsoft.com/office/drawing/2014/main" id="{32CDE29F-8323-4B95-9C60-1A2EE9D741A4}"/>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10">
            <a:extLst>
              <a:ext uri="{FF2B5EF4-FFF2-40B4-BE49-F238E27FC236}">
                <a16:creationId xmlns:a16="http://schemas.microsoft.com/office/drawing/2014/main" id="{7E0F9C5D-7260-4FE5-B5E8-F06CD501A3D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1">
            <a:extLst>
              <a:ext uri="{FF2B5EF4-FFF2-40B4-BE49-F238E27FC236}">
                <a16:creationId xmlns:a16="http://schemas.microsoft.com/office/drawing/2014/main" id="{DC8B8074-8EDF-441B-8102-34020062205F}"/>
              </a:ext>
            </a:extLst>
          </p:cNvPr>
          <p:cNvSpPr>
            <a:spLocks noGrp="1" noChangeArrowheads="1"/>
          </p:cNvSpPr>
          <p:nvPr>
            <p:ph type="sldNum" sz="quarter" idx="12"/>
          </p:nvPr>
        </p:nvSpPr>
        <p:spPr>
          <a:ln/>
        </p:spPr>
        <p:txBody>
          <a:bodyPr/>
          <a:lstStyle>
            <a:lvl1pPr>
              <a:defRPr/>
            </a:lvl1pPr>
          </a:lstStyle>
          <a:p>
            <a:fld id="{C3D4E571-7EDE-4695-93C8-7415D424C762}" type="slidenum">
              <a:rPr lang="cs-CZ" altLang="cs-CZ"/>
              <a:pPr/>
              <a:t>‹#›</a:t>
            </a:fld>
            <a:endParaRPr lang="cs-CZ" altLang="cs-CZ"/>
          </a:p>
        </p:txBody>
      </p:sp>
    </p:spTree>
    <p:extLst>
      <p:ext uri="{BB962C8B-B14F-4D97-AF65-F5344CB8AC3E}">
        <p14:creationId xmlns:p14="http://schemas.microsoft.com/office/powerpoint/2010/main" val="3069302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ClipArt">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914400" y="381000"/>
            <a:ext cx="10363200" cy="1143000"/>
          </a:xfrm>
        </p:spPr>
        <p:txBody>
          <a:bodyPr/>
          <a:lstStyle/>
          <a:p>
            <a:r>
              <a:rPr lang="cs-CZ"/>
              <a:t>Kliknutím lze upravit styl.</a:t>
            </a:r>
          </a:p>
        </p:txBody>
      </p:sp>
      <p:sp>
        <p:nvSpPr>
          <p:cNvPr id="3" name="Zástupný symbol pro text 2"/>
          <p:cNvSpPr>
            <a:spLocks noGrp="1"/>
          </p:cNvSpPr>
          <p:nvPr>
            <p:ph type="body" sz="half" idx="1"/>
          </p:nvPr>
        </p:nvSpPr>
        <p:spPr>
          <a:xfrm>
            <a:off x="914400" y="2057400"/>
            <a:ext cx="508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6197600" y="2057400"/>
            <a:ext cx="5080000" cy="4114800"/>
          </a:xfrm>
        </p:spPr>
        <p:txBody>
          <a:bodyPr/>
          <a:lstStyle/>
          <a:p>
            <a:pPr lvl="0"/>
            <a:endParaRPr lang="cs-CZ" noProof="0"/>
          </a:p>
        </p:txBody>
      </p:sp>
      <p:sp>
        <p:nvSpPr>
          <p:cNvPr id="5" name="Rectangle 9">
            <a:extLst>
              <a:ext uri="{FF2B5EF4-FFF2-40B4-BE49-F238E27FC236}">
                <a16:creationId xmlns:a16="http://schemas.microsoft.com/office/drawing/2014/main" id="{3D987673-BB6F-4F26-8F45-F2614896F73E}"/>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0">
            <a:extLst>
              <a:ext uri="{FF2B5EF4-FFF2-40B4-BE49-F238E27FC236}">
                <a16:creationId xmlns:a16="http://schemas.microsoft.com/office/drawing/2014/main" id="{1B8802E1-C4F9-443F-9421-4AE9FDC3B1F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1">
            <a:extLst>
              <a:ext uri="{FF2B5EF4-FFF2-40B4-BE49-F238E27FC236}">
                <a16:creationId xmlns:a16="http://schemas.microsoft.com/office/drawing/2014/main" id="{FA9AF62D-BFD3-41FA-9743-1558DB471292}"/>
              </a:ext>
            </a:extLst>
          </p:cNvPr>
          <p:cNvSpPr>
            <a:spLocks noGrp="1" noChangeArrowheads="1"/>
          </p:cNvSpPr>
          <p:nvPr>
            <p:ph type="sldNum" sz="quarter" idx="12"/>
          </p:nvPr>
        </p:nvSpPr>
        <p:spPr>
          <a:ln/>
        </p:spPr>
        <p:txBody>
          <a:bodyPr/>
          <a:lstStyle>
            <a:lvl1pPr>
              <a:defRPr/>
            </a:lvl1pPr>
          </a:lstStyle>
          <a:p>
            <a:fld id="{095CFC85-2324-4209-A320-88E9AB894B32}" type="slidenum">
              <a:rPr lang="cs-CZ" altLang="cs-CZ"/>
              <a:pPr/>
              <a:t>‹#›</a:t>
            </a:fld>
            <a:endParaRPr lang="cs-CZ" altLang="cs-CZ"/>
          </a:p>
        </p:txBody>
      </p:sp>
    </p:spTree>
    <p:extLst>
      <p:ext uri="{BB962C8B-B14F-4D97-AF65-F5344CB8AC3E}">
        <p14:creationId xmlns:p14="http://schemas.microsoft.com/office/powerpoint/2010/main" val="589591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clipArtAndTx">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914400" y="381000"/>
            <a:ext cx="10363200" cy="1143000"/>
          </a:xfrm>
        </p:spPr>
        <p:txBody>
          <a:bodyPr/>
          <a:lstStyle/>
          <a:p>
            <a:r>
              <a:rPr lang="cs-CZ"/>
              <a:t>Kliknutím lze upravit styl.</a:t>
            </a:r>
          </a:p>
        </p:txBody>
      </p:sp>
      <p:sp>
        <p:nvSpPr>
          <p:cNvPr id="3" name="Zástupný symbol pro klipart 2"/>
          <p:cNvSpPr>
            <a:spLocks noGrp="1"/>
          </p:cNvSpPr>
          <p:nvPr>
            <p:ph type="clipArt" sz="half" idx="1"/>
          </p:nvPr>
        </p:nvSpPr>
        <p:spPr>
          <a:xfrm>
            <a:off x="914400" y="2057400"/>
            <a:ext cx="5080000" cy="4114800"/>
          </a:xfrm>
        </p:spPr>
        <p:txBody>
          <a:bodyPr/>
          <a:lstStyle/>
          <a:p>
            <a:pPr lvl="0"/>
            <a:endParaRPr lang="cs-CZ" noProof="0"/>
          </a:p>
        </p:txBody>
      </p:sp>
      <p:sp>
        <p:nvSpPr>
          <p:cNvPr id="4" name="Zástupný symbol pro text 3"/>
          <p:cNvSpPr>
            <a:spLocks noGrp="1"/>
          </p:cNvSpPr>
          <p:nvPr>
            <p:ph type="body" sz="half" idx="2"/>
          </p:nvPr>
        </p:nvSpPr>
        <p:spPr>
          <a:xfrm>
            <a:off x="6197600" y="2057400"/>
            <a:ext cx="508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9">
            <a:extLst>
              <a:ext uri="{FF2B5EF4-FFF2-40B4-BE49-F238E27FC236}">
                <a16:creationId xmlns:a16="http://schemas.microsoft.com/office/drawing/2014/main" id="{119B2355-8087-4DDA-8F47-061F31C46C04}"/>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0">
            <a:extLst>
              <a:ext uri="{FF2B5EF4-FFF2-40B4-BE49-F238E27FC236}">
                <a16:creationId xmlns:a16="http://schemas.microsoft.com/office/drawing/2014/main" id="{BCDF502F-ACFF-494A-AEF3-65457DA5D92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1">
            <a:extLst>
              <a:ext uri="{FF2B5EF4-FFF2-40B4-BE49-F238E27FC236}">
                <a16:creationId xmlns:a16="http://schemas.microsoft.com/office/drawing/2014/main" id="{A38D05B7-C1F6-429C-B9B5-41826AC37C28}"/>
              </a:ext>
            </a:extLst>
          </p:cNvPr>
          <p:cNvSpPr>
            <a:spLocks noGrp="1" noChangeArrowheads="1"/>
          </p:cNvSpPr>
          <p:nvPr>
            <p:ph type="sldNum" sz="quarter" idx="12"/>
          </p:nvPr>
        </p:nvSpPr>
        <p:spPr>
          <a:ln/>
        </p:spPr>
        <p:txBody>
          <a:bodyPr/>
          <a:lstStyle>
            <a:lvl1pPr>
              <a:defRPr/>
            </a:lvl1pPr>
          </a:lstStyle>
          <a:p>
            <a:fld id="{E985EB53-EB1C-4F7D-BCE9-FEBD9C108A02}" type="slidenum">
              <a:rPr lang="cs-CZ" altLang="cs-CZ"/>
              <a:pPr/>
              <a:t>‹#›</a:t>
            </a:fld>
            <a:endParaRPr lang="cs-CZ" altLang="cs-CZ"/>
          </a:p>
        </p:txBody>
      </p:sp>
    </p:spTree>
    <p:extLst>
      <p:ext uri="{BB962C8B-B14F-4D97-AF65-F5344CB8AC3E}">
        <p14:creationId xmlns:p14="http://schemas.microsoft.com/office/powerpoint/2010/main" val="32026957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381000"/>
            <a:ext cx="10363200" cy="1143000"/>
          </a:xfrm>
        </p:spPr>
        <p:txBody>
          <a:bodyPr/>
          <a:lstStyle/>
          <a:p>
            <a:r>
              <a:rPr lang="cs-CZ"/>
              <a:t>Kliknutím lze upravit styl.</a:t>
            </a:r>
          </a:p>
        </p:txBody>
      </p:sp>
      <p:sp>
        <p:nvSpPr>
          <p:cNvPr id="3" name="Zástupný symbol pro text 2"/>
          <p:cNvSpPr>
            <a:spLocks noGrp="1"/>
          </p:cNvSpPr>
          <p:nvPr>
            <p:ph type="body" sz="half" idx="1"/>
          </p:nvPr>
        </p:nvSpPr>
        <p:spPr>
          <a:xfrm>
            <a:off x="914400" y="2057400"/>
            <a:ext cx="508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2057400"/>
            <a:ext cx="508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9">
            <a:extLst>
              <a:ext uri="{FF2B5EF4-FFF2-40B4-BE49-F238E27FC236}">
                <a16:creationId xmlns:a16="http://schemas.microsoft.com/office/drawing/2014/main" id="{2E62F086-6110-4945-B634-08B7567C0924}"/>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0">
            <a:extLst>
              <a:ext uri="{FF2B5EF4-FFF2-40B4-BE49-F238E27FC236}">
                <a16:creationId xmlns:a16="http://schemas.microsoft.com/office/drawing/2014/main" id="{2CC9AA7B-D23D-4F07-B038-DFFD94B1056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1">
            <a:extLst>
              <a:ext uri="{FF2B5EF4-FFF2-40B4-BE49-F238E27FC236}">
                <a16:creationId xmlns:a16="http://schemas.microsoft.com/office/drawing/2014/main" id="{9E353DD7-7B06-4D5D-A23F-A28AF98ACE40}"/>
              </a:ext>
            </a:extLst>
          </p:cNvPr>
          <p:cNvSpPr>
            <a:spLocks noGrp="1" noChangeArrowheads="1"/>
          </p:cNvSpPr>
          <p:nvPr>
            <p:ph type="sldNum" sz="quarter" idx="12"/>
          </p:nvPr>
        </p:nvSpPr>
        <p:spPr>
          <a:ln/>
        </p:spPr>
        <p:txBody>
          <a:bodyPr/>
          <a:lstStyle>
            <a:lvl1pPr>
              <a:defRPr/>
            </a:lvl1pPr>
          </a:lstStyle>
          <a:p>
            <a:fld id="{8D76E31B-B3F7-4A9C-911E-377C69BE341A}" type="slidenum">
              <a:rPr lang="cs-CZ" altLang="cs-CZ"/>
              <a:pPr/>
              <a:t>‹#›</a:t>
            </a:fld>
            <a:endParaRPr lang="cs-CZ" altLang="cs-CZ"/>
          </a:p>
        </p:txBody>
      </p:sp>
    </p:spTree>
    <p:extLst>
      <p:ext uri="{BB962C8B-B14F-4D97-AF65-F5344CB8AC3E}">
        <p14:creationId xmlns:p14="http://schemas.microsoft.com/office/powerpoint/2010/main" val="5735347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3" y="2900365"/>
            <a:ext cx="11361600" cy="1171580"/>
          </a:xfrm>
        </p:spPr>
        <p:txBody>
          <a:bodyPr anchor="t"/>
          <a:lstStyle>
            <a:lvl1pPr algn="l">
              <a:lnSpc>
                <a:spcPts val="3300"/>
              </a:lnSpc>
              <a:defRPr sz="33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3" y="4116406"/>
            <a:ext cx="11361600" cy="698497"/>
          </a:xfrm>
        </p:spPr>
        <p:txBody>
          <a:bodyPr anchor="t"/>
          <a:lstStyle>
            <a:lvl1pPr marL="0" indent="0" algn="l">
              <a:buNone/>
              <a:defRPr lang="cs-CZ" sz="1800" b="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pic>
        <p:nvPicPr>
          <p:cNvPr id="6" name="Grafický objekt 5">
            <a:extLst>
              <a:ext uri="{FF2B5EF4-FFF2-40B4-BE49-F238E27FC236}">
                <a16:creationId xmlns:a16="http://schemas.microsoft.com/office/drawing/2014/main" id="{601D3E6C-8A25-405E-A952-4F92A22C63D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5390" y="413999"/>
            <a:ext cx="2074481" cy="1070314"/>
          </a:xfrm>
          <a:prstGeom prst="rect">
            <a:avLst/>
          </a:prstGeom>
        </p:spPr>
      </p:pic>
    </p:spTree>
    <p:extLst>
      <p:ext uri="{BB962C8B-B14F-4D97-AF65-F5344CB8AC3E}">
        <p14:creationId xmlns:p14="http://schemas.microsoft.com/office/powerpoint/2010/main" val="3071854215"/>
      </p:ext>
    </p:extLst>
  </p:cSld>
  <p:clrMapOvr>
    <a:masterClrMapping/>
  </p:clrMapOvr>
  <p:extLst mod="1">
    <p:ext uri="{DCECCB84-F9BA-43D5-87BE-67443E8EF086}">
      <p15:sldGuideLst xmlns:p15="http://schemas.microsoft.com/office/powerpoint/2012/main">
        <p15:guide id="1" orient="horz" pos="2432">
          <p15:clr>
            <a:srgbClr val="FBAE40"/>
          </p15:clr>
        </p15:guide>
        <p15:guide id="2" pos="17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368F44-FA04-4E46-B8EB-5043BA3BE258}"/>
              </a:ext>
            </a:extLst>
          </p:cNvPr>
          <p:cNvSpPr>
            <a:spLocks noGrp="1"/>
          </p:cNvSpPr>
          <p:nvPr>
            <p:ph type="title"/>
          </p:nvPr>
        </p:nvSpPr>
        <p:spPr/>
        <p:txBody>
          <a:bodyPr/>
          <a:lstStyle/>
          <a:p>
            <a:r>
              <a:rPr lang="cs-CZ"/>
              <a:t>Kliknutím lze upravit styl.</a:t>
            </a:r>
          </a:p>
        </p:txBody>
      </p:sp>
      <p:sp>
        <p:nvSpPr>
          <p:cNvPr id="4" name="Zástupný symbol pro číslo snímku 3">
            <a:extLst>
              <a:ext uri="{FF2B5EF4-FFF2-40B4-BE49-F238E27FC236}">
                <a16:creationId xmlns:a16="http://schemas.microsoft.com/office/drawing/2014/main" id="{6645022E-1286-4E72-8B07-E8C127033E36}"/>
              </a:ext>
            </a:extLst>
          </p:cNvPr>
          <p:cNvSpPr>
            <a:spLocks noGrp="1"/>
          </p:cNvSpPr>
          <p:nvPr>
            <p:ph type="sldNum" sz="quarter" idx="11"/>
          </p:nvPr>
        </p:nvSpPr>
        <p:spPr>
          <a:xfrm>
            <a:off x="-47348" y="6401904"/>
            <a:ext cx="581725" cy="456099"/>
          </a:xfrm>
        </p:spPr>
        <p:txBody>
          <a:bodyPr/>
          <a:lstStyle>
            <a:lvl1pPr algn="l">
              <a:defRPr sz="1000"/>
            </a:lvl1pPr>
          </a:lstStyle>
          <a:p>
            <a:fld id="{DAC179DA-EA27-469A-8335-DB9B69DEED34}" type="slidenum">
              <a:rPr lang="cs-CZ" smtClean="0"/>
              <a:pPr/>
              <a:t>‹#›</a:t>
            </a:fld>
            <a:endParaRPr lang="cs-CZ" dirty="0"/>
          </a:p>
        </p:txBody>
      </p:sp>
      <p:pic>
        <p:nvPicPr>
          <p:cNvPr id="5" name="Grafický objekt 4">
            <a:extLst>
              <a:ext uri="{FF2B5EF4-FFF2-40B4-BE49-F238E27FC236}">
                <a16:creationId xmlns:a16="http://schemas.microsoft.com/office/drawing/2014/main" id="{05FF2587-8CE5-4775-8580-5153923A672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66763" y="6398261"/>
            <a:ext cx="581725" cy="300137"/>
          </a:xfrm>
          <a:prstGeom prst="rect">
            <a:avLst/>
          </a:prstGeom>
        </p:spPr>
      </p:pic>
    </p:spTree>
    <p:extLst>
      <p:ext uri="{BB962C8B-B14F-4D97-AF65-F5344CB8AC3E}">
        <p14:creationId xmlns:p14="http://schemas.microsoft.com/office/powerpoint/2010/main" val="4280525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a:xfrm>
            <a:off x="-586" y="6527939"/>
            <a:ext cx="678201" cy="253062"/>
          </a:xfrm>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sp>
        <p:nvSpPr>
          <p:cNvPr id="7" name="Zástupný symbol pro obsah 2"/>
          <p:cNvSpPr>
            <a:spLocks noGrp="1"/>
          </p:cNvSpPr>
          <p:nvPr>
            <p:ph idx="1"/>
          </p:nvPr>
        </p:nvSpPr>
        <p:spPr>
          <a:xfrm>
            <a:off x="720001" y="1692002"/>
            <a:ext cx="10753200" cy="4139998"/>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0616" y="6352428"/>
            <a:ext cx="678201" cy="351029"/>
          </a:xfrm>
          <a:prstGeom prst="rect">
            <a:avLst/>
          </a:prstGeom>
        </p:spPr>
      </p:pic>
    </p:spTree>
    <p:extLst>
      <p:ext uri="{BB962C8B-B14F-4D97-AF65-F5344CB8AC3E}">
        <p14:creationId xmlns:p14="http://schemas.microsoft.com/office/powerpoint/2010/main" val="3464979629"/>
      </p:ext>
    </p:extLst>
  </p:cSld>
  <p:clrMapOvr>
    <a:masterClrMapping/>
  </p:clrMapOvr>
  <p:extLst mod="1">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1" y="1692002"/>
            <a:ext cx="10753200" cy="4139998"/>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endParaRPr lang="cs-CZ" dirty="0"/>
          </a:p>
        </p:txBody>
      </p:sp>
      <p:sp>
        <p:nvSpPr>
          <p:cNvPr id="5" name="Zástupný symbol pro číslo snímku 4"/>
          <p:cNvSpPr>
            <a:spLocks noGrp="1"/>
          </p:cNvSpPr>
          <p:nvPr>
            <p:ph type="sldNum" sz="quarter" idx="11"/>
          </p:nvPr>
        </p:nvSpPr>
        <p:spPr>
          <a:xfrm>
            <a:off x="2" y="6514799"/>
            <a:ext cx="799343" cy="320721"/>
          </a:xfrm>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9"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92907" y="6364053"/>
            <a:ext cx="619644" cy="320721"/>
          </a:xfrm>
          <a:prstGeom prst="rect">
            <a:avLst/>
          </a:prstGeom>
        </p:spPr>
      </p:pic>
    </p:spTree>
    <p:extLst>
      <p:ext uri="{BB962C8B-B14F-4D97-AF65-F5344CB8AC3E}">
        <p14:creationId xmlns:p14="http://schemas.microsoft.com/office/powerpoint/2010/main" val="2972655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a:xfrm>
            <a:off x="-49100" y="6539541"/>
            <a:ext cx="636896" cy="256227"/>
          </a:xfrm>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1"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9"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7" cy="414000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7" cy="414000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Upravte styly předlohy textu.</a:t>
            </a:r>
          </a:p>
          <a:p>
            <a:pPr lvl="1"/>
            <a:r>
              <a:rPr lang="cs-CZ"/>
              <a:t>Druhá úroveň</a:t>
            </a:r>
          </a:p>
          <a:p>
            <a:pPr lvl="2"/>
            <a:r>
              <a:rPr lang="cs-CZ"/>
              <a:t>Třetí úroveň</a:t>
            </a:r>
          </a:p>
        </p:txBody>
      </p:sp>
      <p:pic>
        <p:nvPicPr>
          <p:cNvPr id="11" name="Obrázek 10">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5376" y="6292934"/>
            <a:ext cx="723973" cy="374721"/>
          </a:xfrm>
          <a:prstGeom prst="rect">
            <a:avLst/>
          </a:prstGeom>
        </p:spPr>
      </p:pic>
    </p:spTree>
    <p:extLst>
      <p:ext uri="{BB962C8B-B14F-4D97-AF65-F5344CB8AC3E}">
        <p14:creationId xmlns:p14="http://schemas.microsoft.com/office/powerpoint/2010/main" val="753243808"/>
      </p:ext>
    </p:extLst>
  </p:cSld>
  <p:clrMapOvr>
    <a:masterClrMapping/>
  </p:clrMapOvr>
  <p:hf hdr="0" ftr="0" dt="0"/>
  <p:extLst mod="1">
    <p:ext uri="{DCECCB84-F9BA-43D5-87BE-67443E8EF086}">
      <p15:sldGuideLst xmlns:p15="http://schemas.microsoft.com/office/powerpoint/2012/main">
        <p15:guide id="1" orient="horz" pos="2886">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endParaRPr lang="cs-CZ" dirty="0"/>
          </a:p>
        </p:txBody>
      </p:sp>
      <p:pic>
        <p:nvPicPr>
          <p:cNvPr id="8" name="Grafický objekt 7">
            <a:extLst>
              <a:ext uri="{FF2B5EF4-FFF2-40B4-BE49-F238E27FC236}">
                <a16:creationId xmlns:a16="http://schemas.microsoft.com/office/drawing/2014/main" id="{A8241D90-EB68-4D1A-BE56-26FC0B6E13D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51332" y="6382405"/>
            <a:ext cx="581725" cy="300137"/>
          </a:xfrm>
          <a:prstGeom prst="rect">
            <a:avLst/>
          </a:prstGeom>
        </p:spPr>
      </p:pic>
      <p:sp>
        <p:nvSpPr>
          <p:cNvPr id="11" name="Zástupný symbol pro číslo snímku 3">
            <a:extLst>
              <a:ext uri="{FF2B5EF4-FFF2-40B4-BE49-F238E27FC236}">
                <a16:creationId xmlns:a16="http://schemas.microsoft.com/office/drawing/2014/main" id="{E4DDFCF2-A66C-40BF-A24F-173EDF5352B2}"/>
              </a:ext>
            </a:extLst>
          </p:cNvPr>
          <p:cNvSpPr txBox="1">
            <a:spLocks/>
          </p:cNvSpPr>
          <p:nvPr userDrawn="1"/>
        </p:nvSpPr>
        <p:spPr>
          <a:xfrm>
            <a:off x="0" y="6495905"/>
            <a:ext cx="565325" cy="353666"/>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kern="1200" baseline="0">
                <a:solidFill>
                  <a:srgbClr val="969696"/>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DAC179DA-EA27-469A-8335-DB9B69DEED34}" type="slidenum">
              <a:rPr lang="cs-CZ" sz="1200" smtClean="0"/>
              <a:pPr/>
              <a:t>‹#›</a:t>
            </a:fld>
            <a:endParaRPr lang="cs-CZ" sz="1200" dirty="0"/>
          </a:p>
        </p:txBody>
      </p:sp>
    </p:spTree>
    <p:extLst>
      <p:ext uri="{BB962C8B-B14F-4D97-AF65-F5344CB8AC3E}">
        <p14:creationId xmlns:p14="http://schemas.microsoft.com/office/powerpoint/2010/main" val="273086807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9.xml"/><Relationship Id="rId7"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723" r:id="rId18"/>
    <p:sldLayoutId id="2147483724" r:id="rId19"/>
    <p:sldLayoutId id="2147483725" r:id="rId20"/>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598A0E2-A3EB-4083-816E-F87BFEB8C20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C32E9AC4-B015-4294-A15C-E5568F3045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BF297D8-6029-4D09-AA34-B55CFB905E6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cs-CZ"/>
          </a:p>
        </p:txBody>
      </p:sp>
      <p:sp>
        <p:nvSpPr>
          <p:cNvPr id="5" name="Zástupný symbol pro zápatí 4">
            <a:extLst>
              <a:ext uri="{FF2B5EF4-FFF2-40B4-BE49-F238E27FC236}">
                <a16:creationId xmlns:a16="http://schemas.microsoft.com/office/drawing/2014/main" id="{D99D64FE-BC27-40EB-9AEC-D20E2866F72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cs-CZ"/>
          </a:p>
        </p:txBody>
      </p:sp>
      <p:sp>
        <p:nvSpPr>
          <p:cNvPr id="6" name="Zástupný symbol pro číslo snímku 5">
            <a:extLst>
              <a:ext uri="{FF2B5EF4-FFF2-40B4-BE49-F238E27FC236}">
                <a16:creationId xmlns:a16="http://schemas.microsoft.com/office/drawing/2014/main" id="{E64AEA7C-59CE-40B2-9C7C-2F5AFE6FBEC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71C1D7-C0E2-4F22-86D4-971640A9C0BA}" type="slidenum">
              <a:rPr lang="cs-CZ" altLang="cs-CZ" smtClean="0"/>
              <a:pPr/>
              <a:t>‹#›</a:t>
            </a:fld>
            <a:endParaRPr lang="cs-CZ" altLang="cs-CZ"/>
          </a:p>
        </p:txBody>
      </p:sp>
    </p:spTree>
    <p:extLst>
      <p:ext uri="{BB962C8B-B14F-4D97-AF65-F5344CB8AC3E}">
        <p14:creationId xmlns:p14="http://schemas.microsoft.com/office/powerpoint/2010/main" val="98004757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
        <p:nvSpPr>
          <p:cNvPr id="3" name="Zástupný symbol pro číslo snímku 2">
            <a:extLst>
              <a:ext uri="{FF2B5EF4-FFF2-40B4-BE49-F238E27FC236}">
                <a16:creationId xmlns:a16="http://schemas.microsoft.com/office/drawing/2014/main" id="{B7DB8B67-B91F-412F-8DAD-AFD435FEA65E}"/>
              </a:ext>
            </a:extLst>
          </p:cNvPr>
          <p:cNvSpPr>
            <a:spLocks noGrp="1"/>
          </p:cNvSpPr>
          <p:nvPr>
            <p:ph type="sldNum" sz="quarter" idx="4"/>
          </p:nvPr>
        </p:nvSpPr>
        <p:spPr>
          <a:xfrm>
            <a:off x="0" y="6548328"/>
            <a:ext cx="286325" cy="252000"/>
          </a:xfrm>
          <a:prstGeom prst="rect">
            <a:avLst/>
          </a:prstGeom>
        </p:spPr>
        <p:txBody>
          <a:bodyPr vert="horz" lIns="91440" tIns="45720" rIns="91440" bIns="45720" rtlCol="0" anchor="ctr"/>
          <a:lstStyle>
            <a:lvl1pPr algn="l">
              <a:defRPr sz="1200" baseline="0">
                <a:solidFill>
                  <a:srgbClr val="969696"/>
                </a:solidFill>
              </a:defRPr>
            </a:lvl1pPr>
          </a:lstStyle>
          <a:p>
            <a:fld id="{DAC179DA-EA27-469A-8335-DB9B69DEED34}" type="slidenum">
              <a:rPr lang="cs-CZ" smtClean="0"/>
              <a:pPr/>
              <a:t>‹#›</a:t>
            </a:fld>
            <a:endParaRPr lang="cs-CZ" dirty="0"/>
          </a:p>
        </p:txBody>
      </p:sp>
      <p:sp>
        <p:nvSpPr>
          <p:cNvPr id="6" name="Rectangle 17">
            <a:extLst>
              <a:ext uri="{FF2B5EF4-FFF2-40B4-BE49-F238E27FC236}">
                <a16:creationId xmlns:a16="http://schemas.microsoft.com/office/drawing/2014/main" id="{19B5B38D-8120-4B12-9D57-A8D92B9197B7}"/>
              </a:ext>
            </a:extLst>
          </p:cNvPr>
          <p:cNvSpPr txBox="1">
            <a:spLocks noChangeArrowheads="1"/>
          </p:cNvSpPr>
          <p:nvPr userDrawn="1"/>
        </p:nvSpPr>
        <p:spPr bwMode="auto">
          <a:xfrm>
            <a:off x="468043" y="6532424"/>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900" kern="1200" dirty="0" smtClean="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900" dirty="0"/>
              <a:t>Ústav ochrany a podpory zdraví LF MU</a:t>
            </a:r>
          </a:p>
          <a:p>
            <a:r>
              <a:rPr lang="cs-CZ" sz="900" dirty="0"/>
              <a:t> </a:t>
            </a:r>
            <a:r>
              <a:rPr lang="cs-CZ" sz="700" dirty="0"/>
              <a:t>Autor: Jindřich Fiala </a:t>
            </a:r>
          </a:p>
        </p:txBody>
      </p:sp>
    </p:spTree>
    <p:extLst>
      <p:ext uri="{BB962C8B-B14F-4D97-AF65-F5344CB8AC3E}">
        <p14:creationId xmlns:p14="http://schemas.microsoft.com/office/powerpoint/2010/main" val="342495685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p:hf hdr="0" ftr="0" dt="0"/>
  <p:txStyles>
    <p:title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100" b="0">
          <a:solidFill>
            <a:schemeClr val="tx1"/>
          </a:solidFill>
          <a:latin typeface="+mn-lt"/>
          <a:ea typeface="+mn-ea"/>
          <a:cs typeface="+mn-cs"/>
        </a:defRPr>
      </a:lvl1pPr>
      <a:lvl2pPr marL="0" indent="0" algn="l" rtl="0" eaLnBrk="1" fontAlgn="base" hangingPunct="1">
        <a:lnSpc>
          <a:spcPts val="1350"/>
        </a:lnSpc>
        <a:spcBef>
          <a:spcPts val="0"/>
        </a:spcBef>
        <a:spcAft>
          <a:spcPct val="0"/>
        </a:spcAft>
        <a:buClr>
          <a:schemeClr val="tx2"/>
        </a:buClr>
        <a:buSzPct val="100000"/>
        <a:buFontTx/>
        <a:buNone/>
        <a:defRPr sz="1125" b="0">
          <a:solidFill>
            <a:schemeClr val="tx1"/>
          </a:solidFill>
          <a:latin typeface="+mn-lt"/>
        </a:defRPr>
      </a:lvl2pPr>
      <a:lvl3pPr marL="685800"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8"/>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35">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hyperlink" Target="https://www.who.int/teams/health-promotion/physical-activity/developing-guidelines-on-physical-activity-and-sedentary-behaviour" TargetMode="External"/><Relationship Id="rId2" Type="http://schemas.openxmlformats.org/officeDocument/2006/relationships/hyperlink" Target="https://www.who.int/news-room/fact-sheets/detail/physical-activity"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who.int/publications/i/item/9789240015128"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emf"/></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xml"/><Relationship Id="rId1" Type="http://schemas.openxmlformats.org/officeDocument/2006/relationships/vmlDrawing" Target="../drawings/vmlDrawing1.v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adiktologie.cz/file/143/fagerstromuv-test-nikotinove-zavislosti-cz.pdf" TargetMode="External"/><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cs-CZ" dirty="0"/>
              <a:t>Ústav veřejného zdraví LF MU</a:t>
            </a:r>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p:txBody>
          <a:bodyPr/>
          <a:lstStyle/>
          <a:p>
            <a:pPr algn="ctr"/>
            <a:r>
              <a:rPr lang="cs-CZ" dirty="0"/>
              <a:t>Životní styl a zdraví</a:t>
            </a: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a:xfrm>
            <a:off x="335979" y="4882310"/>
            <a:ext cx="11361600" cy="854182"/>
          </a:xfrm>
        </p:spPr>
        <p:txBody>
          <a:bodyPr/>
          <a:lstStyle/>
          <a:p>
            <a:pPr algn="ctr"/>
            <a:r>
              <a:rPr lang="cs-CZ" dirty="0"/>
              <a:t>Zuzana Derflerová Brázdová</a:t>
            </a:r>
          </a:p>
          <a:p>
            <a:pPr algn="ctr"/>
            <a:r>
              <a:rPr lang="cs-CZ" i="1" dirty="0" err="1">
                <a:solidFill>
                  <a:srgbClr val="0000DC"/>
                </a:solidFill>
              </a:rPr>
              <a:t>brazdova</a:t>
            </a:r>
            <a:r>
              <a:rPr lang="en-US" i="1" dirty="0">
                <a:solidFill>
                  <a:srgbClr val="0000DC"/>
                </a:solidFill>
              </a:rPr>
              <a:t>@muni.cz</a:t>
            </a:r>
            <a:endParaRPr lang="cs-CZ" i="1" dirty="0">
              <a:solidFill>
                <a:srgbClr val="0000DC"/>
              </a:solidFill>
            </a:endParaRPr>
          </a:p>
        </p:txBody>
      </p:sp>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EF7E7B9-4B4D-4A32-A76E-26B18E2604AD}"/>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CE5D7245-91AC-4D14-A2FE-FD439F307A16}"/>
              </a:ext>
            </a:extLst>
          </p:cNvPr>
          <p:cNvSpPr>
            <a:spLocks noGrp="1"/>
          </p:cNvSpPr>
          <p:nvPr>
            <p:ph type="title"/>
          </p:nvPr>
        </p:nvSpPr>
        <p:spPr/>
        <p:txBody>
          <a:bodyPr/>
          <a:lstStyle/>
          <a:p>
            <a:pPr algn="ctr"/>
            <a:r>
              <a:rPr lang="cs-CZ" dirty="0"/>
              <a:t>Středomořská strava</a:t>
            </a:r>
          </a:p>
        </p:txBody>
      </p:sp>
      <p:sp>
        <p:nvSpPr>
          <p:cNvPr id="5" name="Zástupný symbol pro obsah 4">
            <a:extLst>
              <a:ext uri="{FF2B5EF4-FFF2-40B4-BE49-F238E27FC236}">
                <a16:creationId xmlns:a16="http://schemas.microsoft.com/office/drawing/2014/main" id="{1F4B75BD-1624-4B64-98E0-FDC7DC35AF3F}"/>
              </a:ext>
            </a:extLst>
          </p:cNvPr>
          <p:cNvSpPr>
            <a:spLocks noGrp="1"/>
          </p:cNvSpPr>
          <p:nvPr>
            <p:ph idx="1"/>
          </p:nvPr>
        </p:nvSpPr>
        <p:spPr>
          <a:xfrm>
            <a:off x="720000" y="1692002"/>
            <a:ext cx="10753200" cy="4232060"/>
          </a:xfrm>
        </p:spPr>
        <p:txBody>
          <a:bodyPr/>
          <a:lstStyle/>
          <a:p>
            <a:pPr marL="177764" indent="-177764" defTabSz="914217">
              <a:spcAft>
                <a:spcPts val="1200"/>
              </a:spcAft>
              <a:buFont typeface="Arial" panose="020B0604020202020204" pitchFamily="34" charset="0"/>
              <a:buChar char="•"/>
              <a:defRPr/>
            </a:pPr>
            <a:r>
              <a:rPr lang="cs-CZ" b="1" dirty="0"/>
              <a:t>Denní konzumace zeleniny, ovoce, celozrnných obilovin a zdravých tuků.</a:t>
            </a:r>
          </a:p>
          <a:p>
            <a:pPr marL="177764" indent="-177764" defTabSz="914217">
              <a:spcAft>
                <a:spcPts val="1200"/>
              </a:spcAft>
              <a:buFont typeface="Arial" panose="020B0604020202020204" pitchFamily="34" charset="0"/>
              <a:buChar char="•"/>
              <a:defRPr/>
            </a:pPr>
            <a:r>
              <a:rPr lang="cs-CZ" b="1" dirty="0"/>
              <a:t>Každotýdenní příjem ryb, drůbeže, fazolí a vajec.</a:t>
            </a:r>
          </a:p>
          <a:p>
            <a:pPr marL="177764" indent="-177764" defTabSz="914217">
              <a:spcAft>
                <a:spcPts val="1200"/>
              </a:spcAft>
              <a:buFont typeface="Arial" panose="020B0604020202020204" pitchFamily="34" charset="0"/>
              <a:buChar char="•"/>
              <a:defRPr/>
            </a:pPr>
            <a:r>
              <a:rPr lang="cs-CZ" b="1" dirty="0"/>
              <a:t>Mírné porce mléčných výrobků.</a:t>
            </a:r>
          </a:p>
          <a:p>
            <a:pPr marL="177764" indent="-177764" defTabSz="914217">
              <a:spcAft>
                <a:spcPts val="1200"/>
              </a:spcAft>
              <a:buFont typeface="Arial" panose="020B0604020202020204" pitchFamily="34" charset="0"/>
              <a:buChar char="•"/>
              <a:defRPr/>
            </a:pPr>
            <a:r>
              <a:rPr lang="cs-CZ" b="1" dirty="0"/>
              <a:t>Omezený příjem červeného masa.</a:t>
            </a:r>
          </a:p>
          <a:p>
            <a:pPr marL="177764" indent="-177764">
              <a:spcAft>
                <a:spcPts val="1200"/>
              </a:spcAft>
              <a:buFont typeface="Arial" panose="020B0604020202020204" pitchFamily="34" charset="0"/>
              <a:buChar char="•"/>
              <a:defRPr/>
            </a:pPr>
            <a:r>
              <a:rPr lang="cs-CZ" b="1" dirty="0"/>
              <a:t>Spolu s jídlem zdůrazňuje středomořská strava potřebu trávit čas jídlem s rodinou a fyzickou aktivitou.</a:t>
            </a:r>
          </a:p>
          <a:p>
            <a:pPr marL="72000" indent="0">
              <a:buNone/>
            </a:pPr>
            <a:endParaRPr lang="cs-CZ" dirty="0"/>
          </a:p>
        </p:txBody>
      </p:sp>
    </p:spTree>
    <p:extLst>
      <p:ext uri="{BB962C8B-B14F-4D97-AF65-F5344CB8AC3E}">
        <p14:creationId xmlns:p14="http://schemas.microsoft.com/office/powerpoint/2010/main" val="4062463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3DD8C9C-D1D1-486A-9297-3F56F77FFD58}"/>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a:extLst>
              <a:ext uri="{FF2B5EF4-FFF2-40B4-BE49-F238E27FC236}">
                <a16:creationId xmlns:a16="http://schemas.microsoft.com/office/drawing/2014/main" id="{FA1A5801-9C12-4C02-9663-1B46C6FB17F0}"/>
              </a:ext>
            </a:extLst>
          </p:cNvPr>
          <p:cNvSpPr>
            <a:spLocks noGrp="1"/>
          </p:cNvSpPr>
          <p:nvPr>
            <p:ph type="title"/>
          </p:nvPr>
        </p:nvSpPr>
        <p:spPr>
          <a:xfrm>
            <a:off x="720000" y="313600"/>
            <a:ext cx="10753200" cy="451576"/>
          </a:xfrm>
        </p:spPr>
        <p:txBody>
          <a:bodyPr/>
          <a:lstStyle/>
          <a:p>
            <a:r>
              <a:rPr lang="cs-CZ" i="1" dirty="0">
                <a:ea typeface="Times New Roman" panose="02020603050405020304" pitchFamily="18" charset="0"/>
                <a:cs typeface="Times New Roman" panose="02020603050405020304" pitchFamily="18" charset="0"/>
              </a:rPr>
              <a:t>Typické složky středomořské stravy:</a:t>
            </a:r>
            <a:br>
              <a:rPr lang="cs-CZ" i="1" dirty="0">
                <a:latin typeface="Calibri" panose="020F0502020204030204" pitchFamily="34" charset="0"/>
                <a:ea typeface="Calibri" panose="020F0502020204030204" pitchFamily="34" charset="0"/>
                <a:cs typeface="Times New Roman" panose="02020603050405020304" pitchFamily="18" charset="0"/>
              </a:rPr>
            </a:br>
            <a:endParaRPr lang="cs-CZ" dirty="0"/>
          </a:p>
        </p:txBody>
      </p:sp>
      <p:sp>
        <p:nvSpPr>
          <p:cNvPr id="5" name="Zástupný symbol pro obsah 4">
            <a:extLst>
              <a:ext uri="{FF2B5EF4-FFF2-40B4-BE49-F238E27FC236}">
                <a16:creationId xmlns:a16="http://schemas.microsoft.com/office/drawing/2014/main" id="{86832E87-92B6-40C3-A4D5-DE51B7A3CF71}"/>
              </a:ext>
            </a:extLst>
          </p:cNvPr>
          <p:cNvSpPr>
            <a:spLocks noGrp="1"/>
          </p:cNvSpPr>
          <p:nvPr>
            <p:ph idx="1"/>
          </p:nvPr>
        </p:nvSpPr>
        <p:spPr>
          <a:xfrm>
            <a:off x="609600" y="1070706"/>
            <a:ext cx="10863600" cy="5409293"/>
          </a:xfrm>
        </p:spPr>
        <p:txBody>
          <a:bodyPr/>
          <a:lstStyle/>
          <a:p>
            <a:pPr>
              <a:lnSpc>
                <a:spcPct val="107000"/>
              </a:lnSpc>
              <a:spcAft>
                <a:spcPts val="600"/>
              </a:spcAft>
              <a:buFont typeface="Wingdings" panose="05000000000000000000" pitchFamily="2" charset="2"/>
              <a:buChar char="§"/>
            </a:pPr>
            <a:r>
              <a:rPr lang="cs-CZ" sz="2200" b="1" dirty="0">
                <a:ea typeface="Calibri" panose="020F0502020204030204" pitchFamily="34" charset="0"/>
                <a:cs typeface="Times New Roman" panose="02020603050405020304" pitchFamily="18" charset="0"/>
              </a:rPr>
              <a:t>Zelenina: </a:t>
            </a:r>
            <a:r>
              <a:rPr lang="cs-CZ" sz="2200" dirty="0">
                <a:ea typeface="Calibri" panose="020F0502020204030204" pitchFamily="34" charset="0"/>
                <a:cs typeface="Times New Roman" panose="02020603050405020304" pitchFamily="18" charset="0"/>
              </a:rPr>
              <a:t>rajčata, paprika, cibule, lilek, cuketa, okurky, listová zelená zelenina a další</a:t>
            </a: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buFont typeface="Wingdings" panose="05000000000000000000" pitchFamily="2" charset="2"/>
              <a:buChar char="§"/>
            </a:pPr>
            <a:r>
              <a:rPr lang="cs-CZ" sz="2200" b="1" dirty="0">
                <a:ea typeface="Calibri" panose="020F0502020204030204" pitchFamily="34" charset="0"/>
                <a:cs typeface="Times New Roman" panose="02020603050405020304" pitchFamily="18" charset="0"/>
              </a:rPr>
              <a:t>Ovoce: </a:t>
            </a:r>
            <a:r>
              <a:rPr lang="cs-CZ" sz="2200" dirty="0">
                <a:ea typeface="Calibri" panose="020F0502020204030204" pitchFamily="34" charset="0"/>
                <a:cs typeface="Times New Roman" panose="02020603050405020304" pitchFamily="18" charset="0"/>
              </a:rPr>
              <a:t>meloun, jablka, meruňky, broskve, pomeranče a citrony atd.</a:t>
            </a: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buFont typeface="Wingdings" panose="05000000000000000000" pitchFamily="2" charset="2"/>
              <a:buChar char="§"/>
            </a:pPr>
            <a:r>
              <a:rPr lang="cs-CZ" sz="2200" b="1" dirty="0">
                <a:ea typeface="Calibri" panose="020F0502020204030204" pitchFamily="34" charset="0"/>
                <a:cs typeface="Times New Roman" panose="02020603050405020304" pitchFamily="18" charset="0"/>
              </a:rPr>
              <a:t>Luštěniny: </a:t>
            </a:r>
            <a:r>
              <a:rPr lang="cs-CZ" sz="2200" dirty="0">
                <a:ea typeface="Calibri" panose="020F0502020204030204" pitchFamily="34" charset="0"/>
                <a:cs typeface="Times New Roman" panose="02020603050405020304" pitchFamily="18" charset="0"/>
              </a:rPr>
              <a:t>fazole, čočka a cizrna</a:t>
            </a: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buFont typeface="Wingdings" panose="05000000000000000000" pitchFamily="2" charset="2"/>
              <a:buChar char="§"/>
            </a:pPr>
            <a:r>
              <a:rPr lang="cs-CZ" sz="2200" b="1" dirty="0">
                <a:ea typeface="Calibri" panose="020F0502020204030204" pitchFamily="34" charset="0"/>
                <a:cs typeface="Times New Roman" panose="02020603050405020304" pitchFamily="18" charset="0"/>
              </a:rPr>
              <a:t>Ořechy a semena: </a:t>
            </a:r>
            <a:r>
              <a:rPr lang="cs-CZ" sz="2200" dirty="0">
                <a:ea typeface="Calibri" panose="020F0502020204030204" pitchFamily="34" charset="0"/>
                <a:cs typeface="Times New Roman" panose="02020603050405020304" pitchFamily="18" charset="0"/>
              </a:rPr>
              <a:t>mandle, vlašské ořechy, slunečnicová semínka a kešu oříšky</a:t>
            </a: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buFont typeface="Wingdings" panose="05000000000000000000" pitchFamily="2" charset="2"/>
              <a:buChar char="§"/>
            </a:pPr>
            <a:r>
              <a:rPr lang="cs-CZ" sz="2200" b="1" dirty="0">
                <a:ea typeface="Calibri" panose="020F0502020204030204" pitchFamily="34" charset="0"/>
                <a:cs typeface="Times New Roman" panose="02020603050405020304" pitchFamily="18" charset="0"/>
              </a:rPr>
              <a:t>Nenasycený tuk: </a:t>
            </a:r>
            <a:r>
              <a:rPr lang="cs-CZ" sz="2200" dirty="0">
                <a:ea typeface="Calibri" panose="020F0502020204030204" pitchFamily="34" charset="0"/>
                <a:cs typeface="Times New Roman" panose="02020603050405020304" pitchFamily="18" charset="0"/>
              </a:rPr>
              <a:t>olivový olej, slunečnicový olej, olivy a avokádo</a:t>
            </a: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buFont typeface="Wingdings" panose="05000000000000000000" pitchFamily="2" charset="2"/>
              <a:buChar char="§"/>
            </a:pPr>
            <a:r>
              <a:rPr lang="cs-CZ" sz="2200" b="1" dirty="0">
                <a:ea typeface="Calibri" panose="020F0502020204030204" pitchFamily="34" charset="0"/>
                <a:cs typeface="Times New Roman" panose="02020603050405020304" pitchFamily="18" charset="0"/>
              </a:rPr>
              <a:t>Mléčné výrobky</a:t>
            </a:r>
            <a:r>
              <a:rPr lang="cs-CZ" sz="2200" dirty="0">
                <a:ea typeface="Calibri" panose="020F0502020204030204" pitchFamily="34" charset="0"/>
                <a:cs typeface="Times New Roman" panose="02020603050405020304" pitchFamily="18" charset="0"/>
              </a:rPr>
              <a:t>: sýr a jogurt jsou hlavní mléčné výrobky</a:t>
            </a: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buFont typeface="Wingdings" panose="05000000000000000000" pitchFamily="2" charset="2"/>
              <a:buChar char="§"/>
            </a:pPr>
            <a:r>
              <a:rPr lang="cs-CZ" sz="2200" b="1" dirty="0">
                <a:ea typeface="Calibri" panose="020F0502020204030204" pitchFamily="34" charset="0"/>
                <a:cs typeface="Times New Roman" panose="02020603050405020304" pitchFamily="18" charset="0"/>
              </a:rPr>
              <a:t>Cereálie: </a:t>
            </a:r>
            <a:r>
              <a:rPr lang="cs-CZ" sz="2200" dirty="0">
                <a:ea typeface="Calibri" panose="020F0502020204030204" pitchFamily="34" charset="0"/>
                <a:cs typeface="Times New Roman" panose="02020603050405020304" pitchFamily="18" charset="0"/>
              </a:rPr>
              <a:t>většinou celozrnné výrobky zahrnující pšenici a rýži s chlebem, jenž doprovází mnoho pokrmů</a:t>
            </a: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buFont typeface="Wingdings" panose="05000000000000000000" pitchFamily="2" charset="2"/>
              <a:buChar char="§"/>
            </a:pPr>
            <a:r>
              <a:rPr lang="cs-CZ" sz="2200" b="1" dirty="0">
                <a:ea typeface="Calibri" panose="020F0502020204030204" pitchFamily="34" charset="0"/>
                <a:cs typeface="Times New Roman" panose="02020603050405020304" pitchFamily="18" charset="0"/>
              </a:rPr>
              <a:t>Ryby</a:t>
            </a:r>
            <a:r>
              <a:rPr lang="cs-CZ" sz="2200" dirty="0">
                <a:ea typeface="Calibri" panose="020F0502020204030204" pitchFamily="34" charset="0"/>
                <a:cs typeface="Times New Roman" panose="02020603050405020304" pitchFamily="18" charset="0"/>
              </a:rPr>
              <a:t>: sardinky a jiné tučné ryby, stejně jako ústřice a jiní měkkýši</a:t>
            </a: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buFont typeface="Wingdings" panose="05000000000000000000" pitchFamily="2" charset="2"/>
              <a:buChar char="§"/>
            </a:pPr>
            <a:r>
              <a:rPr lang="cs-CZ" sz="2200" b="1" dirty="0">
                <a:ea typeface="Calibri" panose="020F0502020204030204" pitchFamily="34" charset="0"/>
                <a:cs typeface="Times New Roman" panose="02020603050405020304" pitchFamily="18" charset="0"/>
              </a:rPr>
              <a:t>Drůbež</a:t>
            </a:r>
            <a:r>
              <a:rPr lang="cs-CZ" sz="2200" dirty="0">
                <a:ea typeface="Calibri" panose="020F0502020204030204" pitchFamily="34" charset="0"/>
                <a:cs typeface="Times New Roman" panose="02020603050405020304" pitchFamily="18" charset="0"/>
              </a:rPr>
              <a:t>: kuře nebo krůta</a:t>
            </a: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buFont typeface="Wingdings" panose="05000000000000000000" pitchFamily="2" charset="2"/>
              <a:buChar char="§"/>
            </a:pPr>
            <a:r>
              <a:rPr lang="cs-CZ" sz="2200" b="1" dirty="0">
                <a:ea typeface="Calibri" panose="020F0502020204030204" pitchFamily="34" charset="0"/>
                <a:cs typeface="Times New Roman" panose="02020603050405020304" pitchFamily="18" charset="0"/>
              </a:rPr>
              <a:t>Vejce: </a:t>
            </a:r>
            <a:r>
              <a:rPr lang="cs-CZ" sz="2200" dirty="0">
                <a:ea typeface="Calibri" panose="020F0502020204030204" pitchFamily="34" charset="0"/>
                <a:cs typeface="Times New Roman" panose="02020603050405020304" pitchFamily="18" charset="0"/>
              </a:rPr>
              <a:t>kuřecí, křepelčí a kachní</a:t>
            </a: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buFont typeface="Wingdings" panose="05000000000000000000" pitchFamily="2" charset="2"/>
              <a:buChar char="§"/>
            </a:pPr>
            <a:r>
              <a:rPr lang="cs-CZ" sz="2200" b="1" dirty="0">
                <a:ea typeface="Calibri" panose="020F0502020204030204" pitchFamily="34" charset="0"/>
                <a:cs typeface="Times New Roman" panose="02020603050405020304" pitchFamily="18" charset="0"/>
              </a:rPr>
              <a:t>Nápoje: </a:t>
            </a:r>
            <a:r>
              <a:rPr lang="cs-CZ" sz="2200" dirty="0">
                <a:ea typeface="Calibri" panose="020F0502020204030204" pitchFamily="34" charset="0"/>
                <a:cs typeface="Times New Roman" panose="02020603050405020304" pitchFamily="18" charset="0"/>
              </a:rPr>
              <a:t>voda, může se pít červené víno – ale jen s mírou !!!</a:t>
            </a: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marL="72000" indent="0">
              <a:buNone/>
            </a:pPr>
            <a:endParaRPr lang="cs-CZ" dirty="0"/>
          </a:p>
        </p:txBody>
      </p:sp>
    </p:spTree>
    <p:extLst>
      <p:ext uri="{BB962C8B-B14F-4D97-AF65-F5344CB8AC3E}">
        <p14:creationId xmlns:p14="http://schemas.microsoft.com/office/powerpoint/2010/main" val="2031037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BECC265-B6EE-46F8-B2C1-3FF2B0423DF9}"/>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a:extLst>
              <a:ext uri="{FF2B5EF4-FFF2-40B4-BE49-F238E27FC236}">
                <a16:creationId xmlns:a16="http://schemas.microsoft.com/office/drawing/2014/main" id="{9A59A040-011E-4E86-8AA8-92D0ED0569A5}"/>
              </a:ext>
            </a:extLst>
          </p:cNvPr>
          <p:cNvSpPr>
            <a:spLocks noGrp="1"/>
          </p:cNvSpPr>
          <p:nvPr>
            <p:ph type="title"/>
          </p:nvPr>
        </p:nvSpPr>
        <p:spPr>
          <a:xfrm>
            <a:off x="540000" y="227631"/>
            <a:ext cx="10926123" cy="972002"/>
          </a:xfrm>
        </p:spPr>
        <p:txBody>
          <a:bodyPr/>
          <a:lstStyle/>
          <a:p>
            <a:pPr algn="ctr"/>
            <a:r>
              <a:rPr lang="cs-CZ" sz="3200" dirty="0"/>
              <a:t>Středomořský způsob stravování</a:t>
            </a:r>
            <a:br>
              <a:rPr lang="cs-CZ" sz="3200" dirty="0"/>
            </a:br>
            <a:r>
              <a:rPr lang="cs-CZ" sz="3200" dirty="0"/>
              <a:t> ve vztahu k úmrtnosti a nemocnosti </a:t>
            </a:r>
          </a:p>
        </p:txBody>
      </p:sp>
      <p:sp>
        <p:nvSpPr>
          <p:cNvPr id="5" name="Zástupný symbol pro obsah 4">
            <a:extLst>
              <a:ext uri="{FF2B5EF4-FFF2-40B4-BE49-F238E27FC236}">
                <a16:creationId xmlns:a16="http://schemas.microsoft.com/office/drawing/2014/main" id="{870B5372-5C7A-454D-A10B-C685F3960BD4}"/>
              </a:ext>
            </a:extLst>
          </p:cNvPr>
          <p:cNvSpPr>
            <a:spLocks noGrp="1"/>
          </p:cNvSpPr>
          <p:nvPr>
            <p:ph idx="1"/>
          </p:nvPr>
        </p:nvSpPr>
        <p:spPr>
          <a:xfrm>
            <a:off x="720000" y="1692002"/>
            <a:ext cx="10753200" cy="4787998"/>
          </a:xfrm>
        </p:spPr>
        <p:txBody>
          <a:bodyPr/>
          <a:lstStyle/>
          <a:p>
            <a:pPr marL="71986" lvl="0" indent="0">
              <a:lnSpc>
                <a:spcPct val="100000"/>
              </a:lnSpc>
              <a:spcAft>
                <a:spcPts val="1200"/>
              </a:spcAft>
              <a:buClr>
                <a:srgbClr val="0000DC"/>
              </a:buClr>
              <a:buNone/>
            </a:pPr>
            <a:endParaRPr lang="cs-CZ" sz="1789"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51950" lvl="0" indent="-179964">
              <a:lnSpc>
                <a:spcPct val="100000"/>
              </a:lnSpc>
              <a:spcAft>
                <a:spcPts val="1200"/>
              </a:spcAft>
              <a:buClr>
                <a:srgbClr val="0000DC"/>
              </a:buClr>
              <a:buFont typeface="Wingdings" pitchFamily="2" charset="2"/>
              <a:buChar char="Ø"/>
            </a:pPr>
            <a:r>
              <a:rPr lang="cs-CZ" sz="1789" dirty="0">
                <a:solidFill>
                  <a:srgbClr val="000000"/>
                </a:solidFill>
                <a:latin typeface="Tahoma" panose="020B0604030504040204" pitchFamily="34" charset="0"/>
                <a:ea typeface="Tahoma" panose="020B0604030504040204" pitchFamily="34" charset="0"/>
                <a:cs typeface="Tahoma" panose="020B0604030504040204" pitchFamily="34" charset="0"/>
              </a:rPr>
              <a:t>  ↓ celkové úmrtnosti (8-9 %)</a:t>
            </a:r>
          </a:p>
          <a:p>
            <a:pPr marL="251950" lvl="0" indent="-179964">
              <a:lnSpc>
                <a:spcPct val="100000"/>
              </a:lnSpc>
              <a:spcAft>
                <a:spcPts val="1200"/>
              </a:spcAft>
              <a:buClr>
                <a:srgbClr val="0000DC"/>
              </a:buClr>
              <a:buFont typeface="Wingdings" pitchFamily="2" charset="2"/>
              <a:buChar char="Ø"/>
            </a:pPr>
            <a:r>
              <a:rPr lang="cs-CZ" sz="1789" dirty="0">
                <a:solidFill>
                  <a:srgbClr val="000000"/>
                </a:solidFill>
                <a:latin typeface="Tahoma" panose="020B0604030504040204" pitchFamily="34" charset="0"/>
                <a:ea typeface="Tahoma" panose="020B0604030504040204" pitchFamily="34" charset="0"/>
                <a:cs typeface="Tahoma" panose="020B0604030504040204" pitchFamily="34" charset="0"/>
              </a:rPr>
              <a:t>  ↓ úmrtnosti na KVO (9-10 %)</a:t>
            </a:r>
          </a:p>
          <a:p>
            <a:pPr marL="251950" lvl="0" indent="-179964">
              <a:lnSpc>
                <a:spcPct val="100000"/>
              </a:lnSpc>
              <a:spcAft>
                <a:spcPts val="1200"/>
              </a:spcAft>
              <a:buClr>
                <a:srgbClr val="0000DC"/>
              </a:buClr>
              <a:buFont typeface="Wingdings" pitchFamily="2" charset="2"/>
              <a:buChar char="Ø"/>
            </a:pPr>
            <a:r>
              <a:rPr lang="cs-CZ" sz="1789" dirty="0">
                <a:solidFill>
                  <a:srgbClr val="000000"/>
                </a:solidFill>
                <a:latin typeface="Tahoma" panose="020B0604030504040204" pitchFamily="34" charset="0"/>
                <a:ea typeface="Tahoma" panose="020B0604030504040204" pitchFamily="34" charset="0"/>
                <a:cs typeface="Tahoma" panose="020B0604030504040204" pitchFamily="34" charset="0"/>
              </a:rPr>
              <a:t>  ↓ incidence nádorových onemocnění (4-6 %)</a:t>
            </a:r>
          </a:p>
          <a:p>
            <a:pPr marL="251950" lvl="0" indent="-179964">
              <a:lnSpc>
                <a:spcPct val="100000"/>
              </a:lnSpc>
              <a:spcAft>
                <a:spcPts val="1200"/>
              </a:spcAft>
              <a:buClr>
                <a:srgbClr val="0000DC"/>
              </a:buClr>
              <a:buFont typeface="Wingdings" pitchFamily="2" charset="2"/>
              <a:buChar char="Ø"/>
            </a:pPr>
            <a:r>
              <a:rPr lang="cs-CZ" sz="1789" dirty="0">
                <a:solidFill>
                  <a:srgbClr val="000000"/>
                </a:solidFill>
                <a:latin typeface="Tahoma" panose="020B0604030504040204" pitchFamily="34" charset="0"/>
                <a:ea typeface="Tahoma" panose="020B0604030504040204" pitchFamily="34" charset="0"/>
                <a:cs typeface="Tahoma" panose="020B0604030504040204" pitchFamily="34" charset="0"/>
              </a:rPr>
              <a:t>  ↓ incidence kognitivních onemocnění (Parkinsonova/Alzheimerova ch.) (13%)</a:t>
            </a:r>
          </a:p>
          <a:p>
            <a:pPr marL="251950" lvl="0" indent="-179964">
              <a:lnSpc>
                <a:spcPct val="100000"/>
              </a:lnSpc>
              <a:spcAft>
                <a:spcPts val="1200"/>
              </a:spcAft>
              <a:buClr>
                <a:srgbClr val="0000DC"/>
              </a:buClr>
              <a:buFont typeface="Wingdings" pitchFamily="2" charset="2"/>
              <a:buChar char="Ø"/>
            </a:pPr>
            <a:r>
              <a:rPr lang="cs-CZ" sz="1789" dirty="0">
                <a:solidFill>
                  <a:srgbClr val="000000"/>
                </a:solidFill>
                <a:latin typeface="Tahoma" panose="020B0604030504040204" pitchFamily="34" charset="0"/>
                <a:ea typeface="Tahoma" panose="020B0604030504040204" pitchFamily="34" charset="0"/>
                <a:cs typeface="Tahoma" panose="020B0604030504040204" pitchFamily="34" charset="0"/>
              </a:rPr>
              <a:t>  ↓ rizika rozvoje metabolického syndromu, obezity a DM II (31 %)</a:t>
            </a:r>
          </a:p>
          <a:p>
            <a:pPr marL="251950" lvl="0" indent="-179964">
              <a:lnSpc>
                <a:spcPct val="100000"/>
              </a:lnSpc>
              <a:spcAft>
                <a:spcPts val="1200"/>
              </a:spcAft>
              <a:buClr>
                <a:srgbClr val="0000DC"/>
              </a:buClr>
              <a:buFont typeface="Wingdings" pitchFamily="2" charset="2"/>
              <a:buChar char="Ø"/>
            </a:pPr>
            <a:r>
              <a:rPr lang="cs-CZ" sz="1789" dirty="0">
                <a:solidFill>
                  <a:srgbClr val="000000"/>
                </a:solidFill>
                <a:latin typeface="Tahoma" panose="020B0604030504040204" pitchFamily="34" charset="0"/>
                <a:ea typeface="Tahoma" panose="020B0604030504040204" pitchFamily="34" charset="0"/>
                <a:cs typeface="Tahoma" panose="020B0604030504040204" pitchFamily="34" charset="0"/>
              </a:rPr>
              <a:t>  ↓ rizika rozvoje deprese (32 %)</a:t>
            </a:r>
          </a:p>
          <a:p>
            <a:pPr marL="71986" lvl="0" indent="0">
              <a:lnSpc>
                <a:spcPct val="100000"/>
              </a:lnSpc>
              <a:spcAft>
                <a:spcPts val="1200"/>
              </a:spcAft>
              <a:buClr>
                <a:srgbClr val="0000DC"/>
              </a:buClr>
              <a:buNone/>
            </a:pPr>
            <a:endParaRPr lang="cs-CZ" sz="1789"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lvl="0" indent="0" defTabSz="817675">
              <a:lnSpc>
                <a:spcPct val="100000"/>
              </a:lnSpc>
              <a:spcBef>
                <a:spcPct val="0"/>
              </a:spcBef>
              <a:buClrTx/>
              <a:buSzTx/>
              <a:buNone/>
            </a:pPr>
            <a:r>
              <a:rPr lang="cs-CZ" sz="1400" b="1" i="1" kern="1200" dirty="0">
                <a:solidFill>
                  <a:srgbClr val="000000"/>
                </a:solidFill>
                <a:latin typeface="Tahoma" panose="020B0604030504040204" pitchFamily="34" charset="0"/>
                <a:ea typeface="Tahoma" panose="020B0604030504040204" pitchFamily="34" charset="0"/>
                <a:cs typeface="Tahoma" panose="020B0604030504040204" pitchFamily="34" charset="0"/>
              </a:rPr>
              <a:t>Zdroj: WHO</a:t>
            </a:r>
            <a:r>
              <a:rPr lang="cs-CZ" sz="1400" i="1" kern="1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i="1"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European</a:t>
            </a:r>
            <a:r>
              <a:rPr lang="cs-CZ" sz="1400" i="1" kern="1200" dirty="0">
                <a:solidFill>
                  <a:srgbClr val="000000"/>
                </a:solidFill>
                <a:latin typeface="Tahoma" panose="020B0604030504040204" pitchFamily="34" charset="0"/>
                <a:ea typeface="Tahoma" panose="020B0604030504040204" pitchFamily="34" charset="0"/>
                <a:cs typeface="Tahoma" panose="020B0604030504040204" pitchFamily="34" charset="0"/>
              </a:rPr>
              <a:t> Society </a:t>
            </a:r>
            <a:r>
              <a:rPr lang="cs-CZ" sz="1400" i="1"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of</a:t>
            </a:r>
            <a:r>
              <a:rPr lang="cs-CZ" sz="1400" i="1" kern="1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i="1"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Cardiology</a:t>
            </a:r>
            <a:r>
              <a:rPr lang="cs-CZ" sz="1400" i="1" kern="1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b="1" i="1" kern="1200" dirty="0">
                <a:solidFill>
                  <a:srgbClr val="000000"/>
                </a:solidFill>
                <a:latin typeface="Tahoma" panose="020B0604030504040204" pitchFamily="34" charset="0"/>
                <a:ea typeface="Tahoma" panose="020B0604030504040204" pitchFamily="34" charset="0"/>
                <a:cs typeface="Tahoma" panose="020B0604030504040204" pitchFamily="34" charset="0"/>
              </a:rPr>
              <a:t>ESC</a:t>
            </a:r>
            <a:r>
              <a:rPr lang="cs-CZ" sz="1400" i="1" kern="1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i="1"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Guidelines</a:t>
            </a:r>
            <a:r>
              <a:rPr lang="cs-CZ" sz="1400" i="1" kern="1200" dirty="0">
                <a:solidFill>
                  <a:srgbClr val="000000"/>
                </a:solidFill>
                <a:latin typeface="Tahoma" panose="020B0604030504040204" pitchFamily="34" charset="0"/>
                <a:ea typeface="Tahoma" panose="020B0604030504040204" pitchFamily="34" charset="0"/>
                <a:cs typeface="Tahoma" panose="020B0604030504040204" pitchFamily="34" charset="0"/>
              </a:rPr>
              <a:t> 2019,</a:t>
            </a:r>
            <a:r>
              <a:rPr lang="cs-CZ" sz="1400" b="1" i="1" kern="1200" dirty="0">
                <a:solidFill>
                  <a:srgbClr val="000000"/>
                </a:solidFill>
                <a:latin typeface="Tahoma" panose="020B0604030504040204" pitchFamily="34" charset="0"/>
                <a:ea typeface="Tahoma" panose="020B0604030504040204" pitchFamily="34" charset="0"/>
                <a:cs typeface="Tahoma" panose="020B0604030504040204" pitchFamily="34" charset="0"/>
              </a:rPr>
              <a:t> USDA</a:t>
            </a:r>
            <a:r>
              <a:rPr lang="cs-CZ" sz="1400" i="1" kern="1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i="1"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Dietary</a:t>
            </a:r>
            <a:r>
              <a:rPr lang="cs-CZ" sz="1400" i="1" kern="1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i="1"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Guidelines</a:t>
            </a:r>
            <a:r>
              <a:rPr lang="cs-CZ" sz="1400" i="1" kern="1200" dirty="0">
                <a:solidFill>
                  <a:srgbClr val="000000"/>
                </a:solidFill>
                <a:latin typeface="Tahoma" panose="020B0604030504040204" pitchFamily="34" charset="0"/>
                <a:ea typeface="Tahoma" panose="020B0604030504040204" pitchFamily="34" charset="0"/>
                <a:cs typeface="Tahoma" panose="020B0604030504040204" pitchFamily="34" charset="0"/>
              </a:rPr>
              <a:t> 2015-2020, </a:t>
            </a:r>
            <a:r>
              <a:rPr lang="cs-CZ" sz="1400" i="1"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The</a:t>
            </a:r>
            <a:r>
              <a:rPr lang="cs-CZ" sz="1400" kern="1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b="1"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Canadian</a:t>
            </a:r>
            <a:r>
              <a:rPr lang="cs-CZ" sz="1400" b="1" kern="1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Cardiovascular</a:t>
            </a:r>
            <a:r>
              <a:rPr lang="cs-CZ" sz="1400" kern="1200" dirty="0">
                <a:solidFill>
                  <a:srgbClr val="000000"/>
                </a:solidFill>
                <a:latin typeface="Tahoma" panose="020B0604030504040204" pitchFamily="34" charset="0"/>
                <a:ea typeface="Tahoma" panose="020B0604030504040204" pitchFamily="34" charset="0"/>
                <a:cs typeface="Tahoma" panose="020B0604030504040204" pitchFamily="34" charset="0"/>
              </a:rPr>
              <a:t> Society </a:t>
            </a:r>
            <a:r>
              <a:rPr lang="cs-CZ" sz="1400"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Dyslipidemia</a:t>
            </a:r>
            <a:r>
              <a:rPr lang="cs-CZ" sz="1400" kern="1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400"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Guidelines</a:t>
            </a:r>
            <a:r>
              <a:rPr lang="cs-CZ" sz="1400" kern="1200" dirty="0">
                <a:solidFill>
                  <a:srgbClr val="000000"/>
                </a:solidFill>
                <a:latin typeface="Tahoma" panose="020B0604030504040204" pitchFamily="34" charset="0"/>
                <a:ea typeface="Tahoma" panose="020B0604030504040204" pitchFamily="34" charset="0"/>
                <a:cs typeface="Tahoma" panose="020B0604030504040204" pitchFamily="34" charset="0"/>
              </a:rPr>
              <a:t> 2016…</a:t>
            </a:r>
          </a:p>
          <a:p>
            <a:pPr marL="0" lvl="0" indent="0" defTabSz="817675">
              <a:lnSpc>
                <a:spcPct val="100000"/>
              </a:lnSpc>
              <a:spcBef>
                <a:spcPct val="0"/>
              </a:spcBef>
              <a:buClrTx/>
              <a:buSzTx/>
              <a:buNone/>
            </a:pPr>
            <a:endParaRPr lang="cs-CZ" sz="1400" b="1" kern="12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71986" lvl="0" indent="0">
              <a:lnSpc>
                <a:spcPct val="100000"/>
              </a:lnSpc>
              <a:spcAft>
                <a:spcPts val="1200"/>
              </a:spcAft>
              <a:buClr>
                <a:srgbClr val="0000DC"/>
              </a:buClr>
              <a:buNone/>
            </a:pPr>
            <a:r>
              <a:rPr lang="cs-CZ" sz="1600" dirty="0">
                <a:solidFill>
                  <a:srgbClr val="000000"/>
                </a:solidFill>
                <a:latin typeface="Tahoma" panose="020B0604030504040204" pitchFamily="34" charset="0"/>
                <a:ea typeface="Tahoma" panose="020B0604030504040204" pitchFamily="34" charset="0"/>
                <a:cs typeface="Tahoma" panose="020B0604030504040204" pitchFamily="34" charset="0"/>
              </a:rPr>
              <a:t>https://www.dietitians.ca/Downloads/Public/09---Mediterranean-Diet-Toolkit/18-12-19-DC-Mediterranean-Diet-Toolkit.aspx</a:t>
            </a:r>
          </a:p>
          <a:p>
            <a:endParaRPr lang="cs-CZ" dirty="0"/>
          </a:p>
        </p:txBody>
      </p:sp>
    </p:spTree>
    <p:extLst>
      <p:ext uri="{BB962C8B-B14F-4D97-AF65-F5344CB8AC3E}">
        <p14:creationId xmlns:p14="http://schemas.microsoft.com/office/powerpoint/2010/main" val="303727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00F40E10-990A-41E7-A589-7B1718813F15}"/>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a:extLst>
              <a:ext uri="{FF2B5EF4-FFF2-40B4-BE49-F238E27FC236}">
                <a16:creationId xmlns:a16="http://schemas.microsoft.com/office/drawing/2014/main" id="{0572118B-1378-4F64-93B3-CE57ACA1484B}"/>
              </a:ext>
            </a:extLst>
          </p:cNvPr>
          <p:cNvSpPr>
            <a:spLocks noGrp="1"/>
          </p:cNvSpPr>
          <p:nvPr>
            <p:ph type="title"/>
          </p:nvPr>
        </p:nvSpPr>
        <p:spPr>
          <a:xfrm>
            <a:off x="720000" y="411898"/>
            <a:ext cx="10753200" cy="759678"/>
          </a:xfrm>
        </p:spPr>
        <p:txBody>
          <a:bodyPr/>
          <a:lstStyle/>
          <a:p>
            <a:r>
              <a:rPr lang="cs-CZ" dirty="0"/>
              <a:t>Co tedy jíst?                                     za 1 den:</a:t>
            </a:r>
          </a:p>
        </p:txBody>
      </p:sp>
      <p:pic>
        <p:nvPicPr>
          <p:cNvPr id="6" name="Zástupný symbol pro obsah 5">
            <a:extLst>
              <a:ext uri="{FF2B5EF4-FFF2-40B4-BE49-F238E27FC236}">
                <a16:creationId xmlns:a16="http://schemas.microsoft.com/office/drawing/2014/main" id="{49891EB9-C9DE-44D7-92C5-5F50FB5CF4CC}"/>
              </a:ext>
            </a:extLst>
          </p:cNvPr>
          <p:cNvPicPr>
            <a:picLocks noGrp="1" noChangeAspect="1"/>
          </p:cNvPicPr>
          <p:nvPr>
            <p:ph idx="1"/>
          </p:nvPr>
        </p:nvPicPr>
        <p:blipFill>
          <a:blip r:embed="rId2"/>
          <a:stretch>
            <a:fillRect/>
          </a:stretch>
        </p:blipFill>
        <p:spPr>
          <a:xfrm>
            <a:off x="4010791" y="1692275"/>
            <a:ext cx="4172006" cy="4140200"/>
          </a:xfrm>
          <a:prstGeom prst="rect">
            <a:avLst/>
          </a:prstGeom>
        </p:spPr>
      </p:pic>
      <p:sp>
        <p:nvSpPr>
          <p:cNvPr id="7" name="Obdélník 6">
            <a:extLst>
              <a:ext uri="{FF2B5EF4-FFF2-40B4-BE49-F238E27FC236}">
                <a16:creationId xmlns:a16="http://schemas.microsoft.com/office/drawing/2014/main" id="{369F6D2D-8781-4936-9ED3-58B5E932A413}"/>
              </a:ext>
            </a:extLst>
          </p:cNvPr>
          <p:cNvSpPr/>
          <p:nvPr/>
        </p:nvSpPr>
        <p:spPr>
          <a:xfrm>
            <a:off x="3470031" y="1669667"/>
            <a:ext cx="2164861" cy="707886"/>
          </a:xfrm>
          <a:prstGeom prst="rect">
            <a:avLst/>
          </a:prstGeom>
        </p:spPr>
        <p:txBody>
          <a:bodyPr wrap="square">
            <a:spAutoFit/>
          </a:bodyPr>
          <a:lstStyle/>
          <a:p>
            <a:pPr defTabSz="914217">
              <a:defRPr/>
            </a:pPr>
            <a:r>
              <a:rPr lang="cs-CZ" sz="2000" b="1" dirty="0">
                <a:solidFill>
                  <a:srgbClr val="000000"/>
                </a:solidFill>
              </a:rPr>
              <a:t>Sůl, tuky, cukry:</a:t>
            </a:r>
            <a:r>
              <a:rPr lang="cs-CZ" sz="2000" dirty="0">
                <a:solidFill>
                  <a:srgbClr val="000000"/>
                </a:solidFill>
              </a:rPr>
              <a:t> </a:t>
            </a:r>
            <a:r>
              <a:rPr lang="en-US" sz="2000" u="sng" dirty="0">
                <a:solidFill>
                  <a:srgbClr val="000000"/>
                </a:solidFill>
              </a:rPr>
              <a:t>&lt;</a:t>
            </a:r>
            <a:r>
              <a:rPr lang="cs-CZ" sz="2000" dirty="0">
                <a:solidFill>
                  <a:srgbClr val="000000"/>
                </a:solidFill>
              </a:rPr>
              <a:t> 2 porce</a:t>
            </a:r>
          </a:p>
        </p:txBody>
      </p:sp>
      <p:sp>
        <p:nvSpPr>
          <p:cNvPr id="8" name="Obdélník 7">
            <a:extLst>
              <a:ext uri="{FF2B5EF4-FFF2-40B4-BE49-F238E27FC236}">
                <a16:creationId xmlns:a16="http://schemas.microsoft.com/office/drawing/2014/main" id="{841AB8CA-7FCD-48EE-BAE9-5A0BB089E8B6}"/>
              </a:ext>
            </a:extLst>
          </p:cNvPr>
          <p:cNvSpPr/>
          <p:nvPr/>
        </p:nvSpPr>
        <p:spPr>
          <a:xfrm>
            <a:off x="2595693" y="2810059"/>
            <a:ext cx="2445231" cy="707886"/>
          </a:xfrm>
          <a:prstGeom prst="rect">
            <a:avLst/>
          </a:prstGeom>
        </p:spPr>
        <p:txBody>
          <a:bodyPr wrap="square">
            <a:spAutoFit/>
          </a:bodyPr>
          <a:lstStyle/>
          <a:p>
            <a:r>
              <a:rPr lang="cs-CZ" sz="2000" b="1" dirty="0">
                <a:solidFill>
                  <a:srgbClr val="000000"/>
                </a:solidFill>
              </a:rPr>
              <a:t>Mléko a mléčné výrobky: </a:t>
            </a:r>
            <a:r>
              <a:rPr lang="cs-CZ" sz="2000" dirty="0">
                <a:solidFill>
                  <a:srgbClr val="000000"/>
                </a:solidFill>
              </a:rPr>
              <a:t>2-3 porce</a:t>
            </a:r>
            <a:endParaRPr lang="cs-CZ" sz="2000" dirty="0"/>
          </a:p>
        </p:txBody>
      </p:sp>
      <p:sp>
        <p:nvSpPr>
          <p:cNvPr id="9" name="Obdélník 8">
            <a:extLst>
              <a:ext uri="{FF2B5EF4-FFF2-40B4-BE49-F238E27FC236}">
                <a16:creationId xmlns:a16="http://schemas.microsoft.com/office/drawing/2014/main" id="{954FA0ED-BD4F-47AA-A77D-21A1A48848B9}"/>
              </a:ext>
            </a:extLst>
          </p:cNvPr>
          <p:cNvSpPr/>
          <p:nvPr/>
        </p:nvSpPr>
        <p:spPr>
          <a:xfrm>
            <a:off x="7277711" y="2563835"/>
            <a:ext cx="2757243" cy="1077218"/>
          </a:xfrm>
          <a:prstGeom prst="rect">
            <a:avLst/>
          </a:prstGeom>
        </p:spPr>
        <p:txBody>
          <a:bodyPr wrap="square">
            <a:spAutoFit/>
          </a:bodyPr>
          <a:lstStyle/>
          <a:p>
            <a:pPr defTabSz="914217">
              <a:defRPr/>
            </a:pPr>
            <a:r>
              <a:rPr lang="cs-CZ" sz="2000" b="1" dirty="0">
                <a:solidFill>
                  <a:srgbClr val="000000"/>
                </a:solidFill>
              </a:rPr>
              <a:t>Maso, drůbež, ryby, vejce, luštěniny,</a:t>
            </a:r>
          </a:p>
          <a:p>
            <a:pPr defTabSz="914217">
              <a:defRPr/>
            </a:pPr>
            <a:r>
              <a:rPr lang="cs-CZ" sz="2000" b="1" dirty="0">
                <a:solidFill>
                  <a:srgbClr val="000000"/>
                </a:solidFill>
              </a:rPr>
              <a:t>ořechy: </a:t>
            </a:r>
            <a:r>
              <a:rPr lang="cs-CZ" sz="2000" dirty="0">
                <a:solidFill>
                  <a:srgbClr val="000000"/>
                </a:solidFill>
              </a:rPr>
              <a:t>1-2 porce </a:t>
            </a:r>
            <a:r>
              <a:rPr lang="cs-CZ" dirty="0">
                <a:solidFill>
                  <a:srgbClr val="000000"/>
                </a:solidFill>
              </a:rPr>
              <a:t> </a:t>
            </a:r>
          </a:p>
        </p:txBody>
      </p:sp>
      <p:sp>
        <p:nvSpPr>
          <p:cNvPr id="10" name="Obdélník 9">
            <a:extLst>
              <a:ext uri="{FF2B5EF4-FFF2-40B4-BE49-F238E27FC236}">
                <a16:creationId xmlns:a16="http://schemas.microsoft.com/office/drawing/2014/main" id="{E99709C6-DEFA-4A23-A04C-3B62592689F5}"/>
              </a:ext>
            </a:extLst>
          </p:cNvPr>
          <p:cNvSpPr/>
          <p:nvPr/>
        </p:nvSpPr>
        <p:spPr>
          <a:xfrm>
            <a:off x="3048000" y="3844212"/>
            <a:ext cx="1649046" cy="707886"/>
          </a:xfrm>
          <a:prstGeom prst="rect">
            <a:avLst/>
          </a:prstGeom>
        </p:spPr>
        <p:txBody>
          <a:bodyPr wrap="square">
            <a:spAutoFit/>
          </a:bodyPr>
          <a:lstStyle/>
          <a:p>
            <a:pPr defTabSz="914217">
              <a:defRPr/>
            </a:pPr>
            <a:r>
              <a:rPr lang="cs-CZ" sz="2000" b="1" dirty="0">
                <a:solidFill>
                  <a:srgbClr val="000000"/>
                </a:solidFill>
              </a:rPr>
              <a:t>Zelenina:</a:t>
            </a:r>
            <a:br>
              <a:rPr lang="cs-CZ" sz="2000" b="1" dirty="0">
                <a:solidFill>
                  <a:srgbClr val="000000"/>
                </a:solidFill>
              </a:rPr>
            </a:br>
            <a:r>
              <a:rPr lang="cs-CZ" sz="2000" dirty="0">
                <a:solidFill>
                  <a:srgbClr val="000000"/>
                </a:solidFill>
              </a:rPr>
              <a:t>3-5 porcí  </a:t>
            </a:r>
          </a:p>
        </p:txBody>
      </p:sp>
      <p:sp>
        <p:nvSpPr>
          <p:cNvPr id="11" name="Obdélník 10">
            <a:extLst>
              <a:ext uri="{FF2B5EF4-FFF2-40B4-BE49-F238E27FC236}">
                <a16:creationId xmlns:a16="http://schemas.microsoft.com/office/drawing/2014/main" id="{C88B4485-28B6-458C-B624-9D51952FCDC0}"/>
              </a:ext>
            </a:extLst>
          </p:cNvPr>
          <p:cNvSpPr/>
          <p:nvPr/>
        </p:nvSpPr>
        <p:spPr>
          <a:xfrm>
            <a:off x="7823199" y="3844212"/>
            <a:ext cx="1492739" cy="707886"/>
          </a:xfrm>
          <a:prstGeom prst="rect">
            <a:avLst/>
          </a:prstGeom>
        </p:spPr>
        <p:txBody>
          <a:bodyPr wrap="square">
            <a:spAutoFit/>
          </a:bodyPr>
          <a:lstStyle/>
          <a:p>
            <a:pPr lvl="0" defTabSz="914217">
              <a:defRPr/>
            </a:pPr>
            <a:r>
              <a:rPr lang="cs-CZ" sz="2000" b="1" dirty="0">
                <a:solidFill>
                  <a:srgbClr val="000000"/>
                </a:solidFill>
              </a:rPr>
              <a:t>Ovoce:</a:t>
            </a:r>
            <a:br>
              <a:rPr lang="cs-CZ" sz="2000" dirty="0">
                <a:solidFill>
                  <a:srgbClr val="000000"/>
                </a:solidFill>
              </a:rPr>
            </a:br>
            <a:r>
              <a:rPr lang="cs-CZ" sz="2000" dirty="0">
                <a:solidFill>
                  <a:srgbClr val="000000"/>
                </a:solidFill>
              </a:rPr>
              <a:t> 2-4 porce </a:t>
            </a:r>
          </a:p>
        </p:txBody>
      </p:sp>
      <p:sp>
        <p:nvSpPr>
          <p:cNvPr id="12" name="Obdélník 11">
            <a:extLst>
              <a:ext uri="{FF2B5EF4-FFF2-40B4-BE49-F238E27FC236}">
                <a16:creationId xmlns:a16="http://schemas.microsoft.com/office/drawing/2014/main" id="{8F6863E3-5085-4276-B88A-F2D430033D3F}"/>
              </a:ext>
            </a:extLst>
          </p:cNvPr>
          <p:cNvSpPr/>
          <p:nvPr/>
        </p:nvSpPr>
        <p:spPr>
          <a:xfrm>
            <a:off x="1296048" y="4987151"/>
            <a:ext cx="2986783" cy="707886"/>
          </a:xfrm>
          <a:prstGeom prst="rect">
            <a:avLst/>
          </a:prstGeom>
        </p:spPr>
        <p:txBody>
          <a:bodyPr wrap="square">
            <a:spAutoFit/>
          </a:bodyPr>
          <a:lstStyle/>
          <a:p>
            <a:pPr lvl="0" defTabSz="914217">
              <a:defRPr/>
            </a:pPr>
            <a:r>
              <a:rPr lang="cs-CZ" sz="2000" b="1" dirty="0">
                <a:solidFill>
                  <a:srgbClr val="000000"/>
                </a:solidFill>
              </a:rPr>
              <a:t>Obiloviny, těstoviny rýže, pečivo: </a:t>
            </a:r>
            <a:r>
              <a:rPr lang="cs-CZ" sz="2000" dirty="0">
                <a:solidFill>
                  <a:srgbClr val="000000"/>
                </a:solidFill>
              </a:rPr>
              <a:t>3-6 porcí</a:t>
            </a:r>
          </a:p>
        </p:txBody>
      </p:sp>
    </p:spTree>
    <p:extLst>
      <p:ext uri="{BB962C8B-B14F-4D97-AF65-F5344CB8AC3E}">
        <p14:creationId xmlns:p14="http://schemas.microsoft.com/office/powerpoint/2010/main" val="1584480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08B679AB-9CB0-4B7F-98B4-B07DEB0448C6}"/>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a:extLst>
              <a:ext uri="{FF2B5EF4-FFF2-40B4-BE49-F238E27FC236}">
                <a16:creationId xmlns:a16="http://schemas.microsoft.com/office/drawing/2014/main" id="{1F29823E-CE93-45E6-A745-A9481ACD602F}"/>
              </a:ext>
            </a:extLst>
          </p:cNvPr>
          <p:cNvSpPr>
            <a:spLocks noGrp="1"/>
          </p:cNvSpPr>
          <p:nvPr>
            <p:ph type="title"/>
          </p:nvPr>
        </p:nvSpPr>
        <p:spPr>
          <a:xfrm>
            <a:off x="719400" y="438645"/>
            <a:ext cx="10753200" cy="1046277"/>
          </a:xfrm>
        </p:spPr>
        <p:txBody>
          <a:bodyPr/>
          <a:lstStyle/>
          <a:p>
            <a:pPr algn="ctr"/>
            <a:r>
              <a:rPr lang="cs-CZ" kern="1200" dirty="0">
                <a:latin typeface="Tahoma" pitchFamily="34" charset="0"/>
              </a:rPr>
              <a:t>Definice porce pro jednotlivé</a:t>
            </a:r>
            <a:br>
              <a:rPr lang="cs-CZ" kern="1200" dirty="0">
                <a:latin typeface="Tahoma" pitchFamily="34" charset="0"/>
              </a:rPr>
            </a:br>
            <a:r>
              <a:rPr lang="cs-CZ" kern="1200" dirty="0">
                <a:latin typeface="Tahoma" pitchFamily="34" charset="0"/>
              </a:rPr>
              <a:t> potravinové skupiny</a:t>
            </a:r>
            <a:br>
              <a:rPr lang="cs-CZ" kern="1200" dirty="0">
                <a:latin typeface="Tahoma" pitchFamily="34" charset="0"/>
              </a:rPr>
            </a:br>
            <a:br>
              <a:rPr lang="cs-CZ" sz="800" i="1" kern="1200" dirty="0">
                <a:solidFill>
                  <a:srgbClr val="3333FF"/>
                </a:solidFill>
                <a:latin typeface="Tahoma" pitchFamily="34" charset="0"/>
              </a:rPr>
            </a:br>
            <a:endParaRPr lang="cs-CZ" dirty="0"/>
          </a:p>
        </p:txBody>
      </p:sp>
      <p:sp>
        <p:nvSpPr>
          <p:cNvPr id="5" name="Zástupný symbol pro obsah 4">
            <a:extLst>
              <a:ext uri="{FF2B5EF4-FFF2-40B4-BE49-F238E27FC236}">
                <a16:creationId xmlns:a16="http://schemas.microsoft.com/office/drawing/2014/main" id="{F782A33C-6DD8-478E-B182-2A97444C4330}"/>
              </a:ext>
            </a:extLst>
          </p:cNvPr>
          <p:cNvSpPr>
            <a:spLocks noGrp="1"/>
          </p:cNvSpPr>
          <p:nvPr>
            <p:ph idx="1"/>
          </p:nvPr>
        </p:nvSpPr>
        <p:spPr>
          <a:xfrm>
            <a:off x="666000" y="1680308"/>
            <a:ext cx="10806600" cy="4457692"/>
          </a:xfrm>
        </p:spPr>
        <p:txBody>
          <a:bodyPr/>
          <a:lstStyle/>
          <a:p>
            <a:pPr marL="0" lvl="0" indent="0" defTabSz="914217">
              <a:lnSpc>
                <a:spcPct val="100000"/>
              </a:lnSpc>
              <a:spcBef>
                <a:spcPct val="0"/>
              </a:spcBef>
              <a:buClrTx/>
              <a:buSzTx/>
              <a:buNone/>
              <a:defRPr/>
            </a:pPr>
            <a:r>
              <a:rPr lang="cs-CZ" sz="1300" kern="1200" dirty="0">
                <a:solidFill>
                  <a:srgbClr val="3333FF"/>
                </a:solidFill>
                <a:latin typeface="Tahoma" pitchFamily="34" charset="0"/>
              </a:rPr>
              <a:t>1</a:t>
            </a:r>
            <a:r>
              <a:rPr lang="cs-CZ" sz="1600" kern="1200" dirty="0">
                <a:solidFill>
                  <a:srgbClr val="3333FF"/>
                </a:solidFill>
                <a:latin typeface="Tahoma" pitchFamily="34" charset="0"/>
              </a:rPr>
              <a:t>. </a:t>
            </a:r>
            <a:r>
              <a:rPr lang="cs-CZ" sz="1600" b="1" kern="1200" dirty="0">
                <a:solidFill>
                  <a:srgbClr val="3333FF"/>
                </a:solidFill>
                <a:latin typeface="Tahoma" pitchFamily="34" charset="0"/>
              </a:rPr>
              <a:t>Obiloviny, těstoviny, rýže, pečivo:</a:t>
            </a:r>
            <a:br>
              <a:rPr lang="cs-CZ" sz="1600" b="1" kern="1200" dirty="0">
                <a:solidFill>
                  <a:srgbClr val="000000"/>
                </a:solidFill>
                <a:latin typeface="Tahoma" pitchFamily="34" charset="0"/>
              </a:rPr>
            </a:br>
            <a:r>
              <a:rPr lang="cs-CZ" sz="1600" kern="1200" dirty="0">
                <a:solidFill>
                  <a:srgbClr val="000000"/>
                </a:solidFill>
                <a:latin typeface="Tahoma" pitchFamily="34" charset="0"/>
              </a:rPr>
              <a:t>1 krajíc chleba (60g) nebo 1 rohlík či 1 miska ovesných vloček nebo 1 kopeček vařených těstovin či rýže cca 125 g</a:t>
            </a:r>
            <a:br>
              <a:rPr lang="cs-CZ" sz="1600" kern="1200" dirty="0">
                <a:solidFill>
                  <a:srgbClr val="000000"/>
                </a:solidFill>
                <a:latin typeface="Tahoma" pitchFamily="34" charset="0"/>
              </a:rPr>
            </a:br>
            <a:endParaRPr lang="cs-CZ" sz="1600" kern="1200" dirty="0">
              <a:solidFill>
                <a:srgbClr val="000000"/>
              </a:solidFill>
              <a:latin typeface="Tahoma" pitchFamily="34" charset="0"/>
            </a:endParaRPr>
          </a:p>
          <a:p>
            <a:pPr marL="0" lvl="0" indent="0" defTabSz="914217">
              <a:lnSpc>
                <a:spcPct val="100000"/>
              </a:lnSpc>
              <a:spcBef>
                <a:spcPct val="0"/>
              </a:spcBef>
              <a:buClrTx/>
              <a:buSzTx/>
              <a:buNone/>
              <a:defRPr/>
            </a:pPr>
            <a:r>
              <a:rPr lang="cs-CZ" sz="1600" kern="1200" dirty="0">
                <a:solidFill>
                  <a:srgbClr val="000000"/>
                </a:solidFill>
                <a:latin typeface="Tahoma" pitchFamily="34" charset="0"/>
              </a:rPr>
              <a:t>2. </a:t>
            </a:r>
            <a:r>
              <a:rPr lang="cs-CZ" sz="1600" b="1" kern="1200" dirty="0">
                <a:solidFill>
                  <a:srgbClr val="0000FF"/>
                </a:solidFill>
                <a:latin typeface="Tahoma" pitchFamily="34" charset="0"/>
              </a:rPr>
              <a:t>Zelenina:</a:t>
            </a:r>
            <a:br>
              <a:rPr lang="cs-CZ" sz="1600" b="1" kern="1200" dirty="0">
                <a:solidFill>
                  <a:srgbClr val="000000"/>
                </a:solidFill>
                <a:latin typeface="Tahoma" pitchFamily="34" charset="0"/>
              </a:rPr>
            </a:br>
            <a:r>
              <a:rPr lang="cs-CZ" sz="1600" b="1" kern="1200" dirty="0">
                <a:solidFill>
                  <a:srgbClr val="000000"/>
                </a:solidFill>
                <a:latin typeface="Tahoma" pitchFamily="34" charset="0"/>
              </a:rPr>
              <a:t>100g, tj.</a:t>
            </a:r>
            <a:r>
              <a:rPr lang="cs-CZ" sz="1600" kern="1200" dirty="0">
                <a:solidFill>
                  <a:srgbClr val="000000"/>
                </a:solidFill>
                <a:latin typeface="Tahoma" pitchFamily="34" charset="0"/>
              </a:rPr>
              <a:t> kus papriky nebo mrkve nebo cca 2 rajčata nebo miska salátu</a:t>
            </a:r>
            <a:br>
              <a:rPr lang="cs-CZ" sz="1600" kern="1200" dirty="0">
                <a:solidFill>
                  <a:srgbClr val="000000"/>
                </a:solidFill>
                <a:latin typeface="Tahoma" pitchFamily="34" charset="0"/>
              </a:rPr>
            </a:br>
            <a:endParaRPr lang="cs-CZ" sz="1600" kern="1200" dirty="0">
              <a:solidFill>
                <a:srgbClr val="000000"/>
              </a:solidFill>
              <a:latin typeface="Tahoma" pitchFamily="34" charset="0"/>
            </a:endParaRPr>
          </a:p>
          <a:p>
            <a:pPr marL="0" lvl="0" indent="0" defTabSz="914217">
              <a:lnSpc>
                <a:spcPct val="100000"/>
              </a:lnSpc>
              <a:spcBef>
                <a:spcPct val="0"/>
              </a:spcBef>
              <a:buClrTx/>
              <a:buSzTx/>
              <a:buNone/>
              <a:defRPr/>
            </a:pPr>
            <a:r>
              <a:rPr lang="cs-CZ" sz="1600" kern="1200" dirty="0">
                <a:solidFill>
                  <a:srgbClr val="0000FF"/>
                </a:solidFill>
                <a:latin typeface="Tahoma" pitchFamily="34" charset="0"/>
              </a:rPr>
              <a:t>3. </a:t>
            </a:r>
            <a:r>
              <a:rPr lang="cs-CZ" sz="1600" b="1" kern="1200" dirty="0">
                <a:solidFill>
                  <a:srgbClr val="0000FF"/>
                </a:solidFill>
                <a:latin typeface="Tahoma" pitchFamily="34" charset="0"/>
              </a:rPr>
              <a:t>Ovoce:</a:t>
            </a:r>
            <a:br>
              <a:rPr lang="cs-CZ" sz="1600" kern="1200" dirty="0">
                <a:solidFill>
                  <a:srgbClr val="000000"/>
                </a:solidFill>
                <a:latin typeface="Tahoma" pitchFamily="34" charset="0"/>
              </a:rPr>
            </a:br>
            <a:r>
              <a:rPr lang="cs-CZ" sz="1600" b="1" kern="1200" dirty="0">
                <a:solidFill>
                  <a:srgbClr val="000000"/>
                </a:solidFill>
                <a:latin typeface="Tahoma" pitchFamily="34" charset="0"/>
              </a:rPr>
              <a:t>100g, tj. </a:t>
            </a:r>
            <a:r>
              <a:rPr lang="cs-CZ" sz="1600" kern="1200" dirty="0">
                <a:solidFill>
                  <a:srgbClr val="000000"/>
                </a:solidFill>
                <a:latin typeface="Tahoma" pitchFamily="34" charset="0"/>
              </a:rPr>
              <a:t>1 jablko, pomeranč nebo banán cca 100 g nebo 1 miska jahod, rybízu nebo borůvek nebo sklenice ovocné šťávy neředěné vodou</a:t>
            </a:r>
            <a:br>
              <a:rPr lang="cs-CZ" sz="1600" kern="1200" dirty="0">
                <a:solidFill>
                  <a:srgbClr val="000000"/>
                </a:solidFill>
                <a:latin typeface="Tahoma" pitchFamily="34" charset="0"/>
              </a:rPr>
            </a:br>
            <a:endParaRPr lang="cs-CZ" sz="1600" kern="1200" dirty="0">
              <a:solidFill>
                <a:srgbClr val="0000FF"/>
              </a:solidFill>
              <a:latin typeface="Tahoma" pitchFamily="34" charset="0"/>
            </a:endParaRPr>
          </a:p>
          <a:p>
            <a:pPr marL="0" lvl="0" indent="0" defTabSz="914217">
              <a:lnSpc>
                <a:spcPct val="100000"/>
              </a:lnSpc>
              <a:spcBef>
                <a:spcPct val="0"/>
              </a:spcBef>
              <a:buClrTx/>
              <a:buSzTx/>
              <a:buNone/>
              <a:defRPr/>
            </a:pPr>
            <a:r>
              <a:rPr lang="cs-CZ" sz="1600" kern="1200" dirty="0">
                <a:solidFill>
                  <a:srgbClr val="0000FF"/>
                </a:solidFill>
                <a:latin typeface="Tahoma" pitchFamily="34" charset="0"/>
              </a:rPr>
              <a:t>4</a:t>
            </a:r>
            <a:r>
              <a:rPr lang="cs-CZ" sz="1600" b="1" kern="1200" dirty="0">
                <a:solidFill>
                  <a:srgbClr val="0000FF"/>
                </a:solidFill>
                <a:latin typeface="Tahoma" pitchFamily="34" charset="0"/>
              </a:rPr>
              <a:t>. Mléko a mléčné výrobky:</a:t>
            </a:r>
          </a:p>
          <a:p>
            <a:pPr marL="0" lvl="0" indent="0" defTabSz="914217">
              <a:lnSpc>
                <a:spcPct val="100000"/>
              </a:lnSpc>
              <a:spcBef>
                <a:spcPct val="0"/>
              </a:spcBef>
              <a:buClrTx/>
              <a:buSzTx/>
              <a:buNone/>
              <a:defRPr/>
            </a:pPr>
            <a:r>
              <a:rPr lang="cs-CZ" sz="1600" kern="1200" dirty="0">
                <a:solidFill>
                  <a:srgbClr val="000000"/>
                </a:solidFill>
                <a:latin typeface="Tahoma" pitchFamily="34" charset="0"/>
              </a:rPr>
              <a:t>1 sklenice mléka nebo 1 kelímek jogurtu cca 180 ml nebo 55 g průměrného sýra </a:t>
            </a:r>
            <a:r>
              <a:rPr lang="cs-CZ" sz="1600" u="sng" kern="1200" dirty="0">
                <a:solidFill>
                  <a:srgbClr val="000000"/>
                </a:solidFill>
                <a:latin typeface="Tahoma" pitchFamily="34" charset="0"/>
              </a:rPr>
              <a:t>(vždy ekvivalent 300 mg vápníku)</a:t>
            </a:r>
            <a:br>
              <a:rPr lang="cs-CZ" sz="1600" u="sng" kern="1200" dirty="0">
                <a:solidFill>
                  <a:srgbClr val="000000"/>
                </a:solidFill>
                <a:latin typeface="Tahoma" pitchFamily="34" charset="0"/>
              </a:rPr>
            </a:br>
            <a:endParaRPr lang="cs-CZ" sz="1600" u="sng" kern="1200" dirty="0">
              <a:solidFill>
                <a:srgbClr val="000000"/>
              </a:solidFill>
              <a:latin typeface="Tahoma" pitchFamily="34" charset="0"/>
            </a:endParaRPr>
          </a:p>
          <a:p>
            <a:pPr marL="0" lvl="0" indent="0" defTabSz="914217">
              <a:lnSpc>
                <a:spcPct val="100000"/>
              </a:lnSpc>
              <a:spcBef>
                <a:spcPct val="0"/>
              </a:spcBef>
              <a:buClrTx/>
              <a:buSzTx/>
              <a:buNone/>
              <a:defRPr/>
            </a:pPr>
            <a:r>
              <a:rPr lang="cs-CZ" sz="1600" kern="1200" dirty="0">
                <a:solidFill>
                  <a:srgbClr val="0000FF"/>
                </a:solidFill>
                <a:latin typeface="Tahoma" pitchFamily="34" charset="0"/>
              </a:rPr>
              <a:t>5. </a:t>
            </a:r>
            <a:r>
              <a:rPr lang="cs-CZ" sz="1600" b="1" kern="1200" dirty="0">
                <a:solidFill>
                  <a:srgbClr val="0000FF"/>
                </a:solidFill>
                <a:latin typeface="Tahoma" pitchFamily="34" charset="0"/>
              </a:rPr>
              <a:t>Maso, drůbež, ryby</a:t>
            </a:r>
            <a:r>
              <a:rPr lang="cs-CZ" sz="1600" kern="1200" dirty="0">
                <a:solidFill>
                  <a:srgbClr val="000000"/>
                </a:solidFill>
                <a:latin typeface="Tahoma" pitchFamily="34" charset="0"/>
              </a:rPr>
              <a:t>…: 80 g rybího, drůbežího či jiného masa nebo 2 vařené bílky nebo 1 miska sójových bobů nebo čočky</a:t>
            </a:r>
            <a:br>
              <a:rPr lang="cs-CZ" sz="1600" kern="1200" dirty="0">
                <a:solidFill>
                  <a:srgbClr val="000000"/>
                </a:solidFill>
                <a:latin typeface="Tahoma" pitchFamily="34" charset="0"/>
              </a:rPr>
            </a:br>
            <a:endParaRPr lang="cs-CZ" sz="1600" kern="1200" dirty="0">
              <a:solidFill>
                <a:srgbClr val="000000"/>
              </a:solidFill>
              <a:latin typeface="Tahoma" pitchFamily="34" charset="0"/>
            </a:endParaRPr>
          </a:p>
          <a:p>
            <a:pPr marL="0" lvl="0" indent="0" defTabSz="914217">
              <a:lnSpc>
                <a:spcPct val="100000"/>
              </a:lnSpc>
              <a:spcBef>
                <a:spcPct val="0"/>
              </a:spcBef>
              <a:buClrTx/>
              <a:buSzTx/>
              <a:buNone/>
              <a:defRPr/>
            </a:pPr>
            <a:r>
              <a:rPr lang="cs-CZ" sz="1600" kern="1200" dirty="0">
                <a:solidFill>
                  <a:srgbClr val="0000FF"/>
                </a:solidFill>
                <a:latin typeface="Tahoma" pitchFamily="34" charset="0"/>
              </a:rPr>
              <a:t>6</a:t>
            </a:r>
            <a:r>
              <a:rPr lang="cs-CZ" sz="1600" i="1" kern="1200" dirty="0">
                <a:solidFill>
                  <a:srgbClr val="0000FF"/>
                </a:solidFill>
                <a:latin typeface="Tahoma" pitchFamily="34" charset="0"/>
              </a:rPr>
              <a:t>. </a:t>
            </a:r>
            <a:r>
              <a:rPr lang="cs-CZ" sz="1600" b="1" kern="1200" dirty="0">
                <a:solidFill>
                  <a:srgbClr val="0000FF"/>
                </a:solidFill>
                <a:latin typeface="Tahoma" pitchFamily="34" charset="0"/>
              </a:rPr>
              <a:t>Ostatní:</a:t>
            </a:r>
            <a:br>
              <a:rPr lang="cs-CZ" sz="1600" i="1" u="sng" kern="1200" dirty="0">
                <a:solidFill>
                  <a:srgbClr val="000000"/>
                </a:solidFill>
                <a:latin typeface="Tahoma" pitchFamily="34" charset="0"/>
              </a:rPr>
            </a:br>
            <a:r>
              <a:rPr lang="cs-CZ" sz="1600" kern="1200" dirty="0">
                <a:solidFill>
                  <a:srgbClr val="000000"/>
                </a:solidFill>
                <a:latin typeface="Tahoma" pitchFamily="34" charset="0"/>
              </a:rPr>
              <a:t>10 g cukru nebo tuku (pozor – i skrytých)  </a:t>
            </a:r>
          </a:p>
          <a:p>
            <a:endParaRPr lang="cs-CZ" dirty="0"/>
          </a:p>
        </p:txBody>
      </p:sp>
    </p:spTree>
    <p:extLst>
      <p:ext uri="{BB962C8B-B14F-4D97-AF65-F5344CB8AC3E}">
        <p14:creationId xmlns:p14="http://schemas.microsoft.com/office/powerpoint/2010/main" val="2183455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1EF065D-FCAB-4D1D-A528-D21DF9F43861}"/>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a:extLst>
              <a:ext uri="{FF2B5EF4-FFF2-40B4-BE49-F238E27FC236}">
                <a16:creationId xmlns:a16="http://schemas.microsoft.com/office/drawing/2014/main" id="{C730E21D-C348-4B7A-9D7C-FE2EE3714A6D}"/>
              </a:ext>
            </a:extLst>
          </p:cNvPr>
          <p:cNvSpPr>
            <a:spLocks noGrp="1"/>
          </p:cNvSpPr>
          <p:nvPr>
            <p:ph type="title"/>
          </p:nvPr>
        </p:nvSpPr>
        <p:spPr/>
        <p:txBody>
          <a:bodyPr/>
          <a:lstStyle/>
          <a:p>
            <a:r>
              <a:rPr lang="cs-CZ" dirty="0"/>
              <a:t>Spontánní velikost porce je ovlivněna např.</a:t>
            </a:r>
          </a:p>
        </p:txBody>
      </p:sp>
      <p:sp>
        <p:nvSpPr>
          <p:cNvPr id="5" name="Zástupný symbol pro obsah 4">
            <a:extLst>
              <a:ext uri="{FF2B5EF4-FFF2-40B4-BE49-F238E27FC236}">
                <a16:creationId xmlns:a16="http://schemas.microsoft.com/office/drawing/2014/main" id="{98343F50-F673-44BB-B973-A27EECE5B168}"/>
              </a:ext>
            </a:extLst>
          </p:cNvPr>
          <p:cNvSpPr>
            <a:spLocks noGrp="1"/>
          </p:cNvSpPr>
          <p:nvPr>
            <p:ph idx="1"/>
          </p:nvPr>
        </p:nvSpPr>
        <p:spPr/>
        <p:txBody>
          <a:bodyPr/>
          <a:lstStyle/>
          <a:p>
            <a:pPr marL="171450" lvl="0" indent="-171450" defTabSz="685800" fontAlgn="auto">
              <a:lnSpc>
                <a:spcPct val="90000"/>
              </a:lnSpc>
              <a:spcBef>
                <a:spcPts val="750"/>
              </a:spcBef>
              <a:spcAft>
                <a:spcPts val="0"/>
              </a:spcAft>
              <a:buClrTx/>
              <a:buSzTx/>
              <a:buFont typeface="Arial" panose="020B0604020202020204" pitchFamily="34" charset="0"/>
              <a:buChar char="•"/>
            </a:pPr>
            <a:r>
              <a:rPr lang="cs-CZ" altLang="cs-CZ" sz="3600" kern="1200" dirty="0">
                <a:solidFill>
                  <a:prstClr val="black"/>
                </a:solidFill>
                <a:latin typeface="Calibri" panose="020F0502020204030204"/>
              </a:rPr>
              <a:t>Geografickou oblastí</a:t>
            </a:r>
          </a:p>
          <a:p>
            <a:pPr marL="171450" lvl="0" indent="-171450" defTabSz="685800" fontAlgn="auto">
              <a:lnSpc>
                <a:spcPct val="90000"/>
              </a:lnSpc>
              <a:spcBef>
                <a:spcPts val="750"/>
              </a:spcBef>
              <a:spcAft>
                <a:spcPts val="0"/>
              </a:spcAft>
              <a:buClrTx/>
              <a:buSzTx/>
              <a:buFont typeface="Arial" panose="020B0604020202020204" pitchFamily="34" charset="0"/>
              <a:buChar char="•"/>
            </a:pPr>
            <a:r>
              <a:rPr lang="cs-CZ" altLang="cs-CZ" sz="3600" kern="1200" dirty="0">
                <a:solidFill>
                  <a:prstClr val="black"/>
                </a:solidFill>
                <a:latin typeface="Calibri" panose="020F0502020204030204"/>
              </a:rPr>
              <a:t>Kulturními zvyklostmi</a:t>
            </a:r>
          </a:p>
          <a:p>
            <a:pPr marL="171450" lvl="0" indent="-171450" defTabSz="685800" fontAlgn="auto">
              <a:lnSpc>
                <a:spcPct val="90000"/>
              </a:lnSpc>
              <a:spcBef>
                <a:spcPts val="750"/>
              </a:spcBef>
              <a:spcAft>
                <a:spcPts val="0"/>
              </a:spcAft>
              <a:buClrTx/>
              <a:buSzTx/>
              <a:buFont typeface="Arial" panose="020B0604020202020204" pitchFamily="34" charset="0"/>
              <a:buChar char="•"/>
            </a:pPr>
            <a:r>
              <a:rPr lang="cs-CZ" altLang="cs-CZ" sz="3600" kern="1200" dirty="0">
                <a:solidFill>
                  <a:prstClr val="black"/>
                </a:solidFill>
                <a:latin typeface="Calibri" panose="020F0502020204030204"/>
              </a:rPr>
              <a:t>Věkem</a:t>
            </a:r>
          </a:p>
          <a:p>
            <a:pPr marL="171450" lvl="0" indent="-171450" defTabSz="685800" fontAlgn="auto">
              <a:lnSpc>
                <a:spcPct val="90000"/>
              </a:lnSpc>
              <a:spcBef>
                <a:spcPts val="750"/>
              </a:spcBef>
              <a:spcAft>
                <a:spcPts val="0"/>
              </a:spcAft>
              <a:buClrTx/>
              <a:buSzTx/>
              <a:buFont typeface="Arial" panose="020B0604020202020204" pitchFamily="34" charset="0"/>
              <a:buChar char="•"/>
            </a:pPr>
            <a:r>
              <a:rPr lang="cs-CZ" altLang="cs-CZ" sz="3600" kern="1200" dirty="0" err="1">
                <a:solidFill>
                  <a:prstClr val="black"/>
                </a:solidFill>
                <a:latin typeface="Calibri" panose="020F0502020204030204"/>
              </a:rPr>
              <a:t>Genderově</a:t>
            </a:r>
            <a:endParaRPr lang="cs-CZ" altLang="cs-CZ" sz="3600" kern="1200" dirty="0">
              <a:solidFill>
                <a:prstClr val="black"/>
              </a:solidFill>
              <a:latin typeface="Calibri" panose="020F0502020204030204"/>
            </a:endParaRPr>
          </a:p>
          <a:p>
            <a:pPr marL="171450" lvl="0" indent="-171450" defTabSz="685800" fontAlgn="auto">
              <a:lnSpc>
                <a:spcPct val="90000"/>
              </a:lnSpc>
              <a:spcBef>
                <a:spcPts val="750"/>
              </a:spcBef>
              <a:spcAft>
                <a:spcPts val="0"/>
              </a:spcAft>
              <a:buClrTx/>
              <a:buSzTx/>
              <a:buFont typeface="Arial" panose="020B0604020202020204" pitchFamily="34" charset="0"/>
              <a:buChar char="•"/>
            </a:pPr>
            <a:r>
              <a:rPr lang="cs-CZ" altLang="cs-CZ" sz="3600" kern="1200" dirty="0">
                <a:solidFill>
                  <a:prstClr val="black"/>
                </a:solidFill>
                <a:latin typeface="Calibri" panose="020F0502020204030204"/>
              </a:rPr>
              <a:t>Zdravotním stavem</a:t>
            </a:r>
          </a:p>
          <a:p>
            <a:pPr marL="171450" lvl="0" indent="-171450" defTabSz="685800" fontAlgn="auto">
              <a:lnSpc>
                <a:spcPct val="90000"/>
              </a:lnSpc>
              <a:spcBef>
                <a:spcPts val="750"/>
              </a:spcBef>
              <a:spcAft>
                <a:spcPts val="0"/>
              </a:spcAft>
              <a:buClrTx/>
              <a:buSzTx/>
              <a:buFont typeface="Arial" panose="020B0604020202020204" pitchFamily="34" charset="0"/>
              <a:buChar char="•"/>
            </a:pPr>
            <a:r>
              <a:rPr lang="cs-CZ" altLang="cs-CZ" sz="3600" kern="1200" dirty="0">
                <a:solidFill>
                  <a:prstClr val="black"/>
                </a:solidFill>
                <a:latin typeface="Calibri" panose="020F0502020204030204"/>
              </a:rPr>
              <a:t>Sociálním prostředím</a:t>
            </a:r>
          </a:p>
          <a:p>
            <a:pPr marL="171450" lvl="0" indent="-171450" defTabSz="685800" fontAlgn="auto">
              <a:lnSpc>
                <a:spcPct val="90000"/>
              </a:lnSpc>
              <a:spcBef>
                <a:spcPts val="750"/>
              </a:spcBef>
              <a:spcAft>
                <a:spcPts val="0"/>
              </a:spcAft>
              <a:buClrTx/>
              <a:buSzTx/>
              <a:buFont typeface="Arial" panose="020B0604020202020204" pitchFamily="34" charset="0"/>
              <a:buChar char="•"/>
            </a:pPr>
            <a:r>
              <a:rPr lang="cs-CZ" altLang="cs-CZ" sz="3600" kern="1200" dirty="0">
                <a:solidFill>
                  <a:prstClr val="black"/>
                </a:solidFill>
                <a:latin typeface="Calibri" panose="020F0502020204030204"/>
              </a:rPr>
              <a:t>Fyzickou aktivitou</a:t>
            </a:r>
          </a:p>
          <a:p>
            <a:pPr marL="72000" indent="0">
              <a:buNone/>
            </a:pPr>
            <a:endParaRPr lang="cs-CZ" dirty="0"/>
          </a:p>
        </p:txBody>
      </p:sp>
    </p:spTree>
    <p:extLst>
      <p:ext uri="{BB962C8B-B14F-4D97-AF65-F5344CB8AC3E}">
        <p14:creationId xmlns:p14="http://schemas.microsoft.com/office/powerpoint/2010/main" val="3070319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3BBE8C9-1FF2-4D32-BEEA-76A3C878D11D}"/>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a:extLst>
              <a:ext uri="{FF2B5EF4-FFF2-40B4-BE49-F238E27FC236}">
                <a16:creationId xmlns:a16="http://schemas.microsoft.com/office/drawing/2014/main" id="{6A06C223-D7D6-4F22-91CC-73B00DF9860A}"/>
              </a:ext>
            </a:extLst>
          </p:cNvPr>
          <p:cNvSpPr>
            <a:spLocks noGrp="1"/>
          </p:cNvSpPr>
          <p:nvPr>
            <p:ph type="title"/>
          </p:nvPr>
        </p:nvSpPr>
        <p:spPr>
          <a:xfrm>
            <a:off x="593969" y="720000"/>
            <a:ext cx="10879231" cy="451576"/>
          </a:xfrm>
        </p:spPr>
        <p:txBody>
          <a:bodyPr/>
          <a:lstStyle/>
          <a:p>
            <a:pPr algn="ctr"/>
            <a:r>
              <a:rPr lang="cs-CZ" dirty="0"/>
              <a:t>Velikost porce trochu jinak, ze života…</a:t>
            </a:r>
          </a:p>
        </p:txBody>
      </p:sp>
      <p:sp>
        <p:nvSpPr>
          <p:cNvPr id="5" name="Zástupný symbol pro obsah 4">
            <a:extLst>
              <a:ext uri="{FF2B5EF4-FFF2-40B4-BE49-F238E27FC236}">
                <a16:creationId xmlns:a16="http://schemas.microsoft.com/office/drawing/2014/main" id="{C515E56B-1B2A-41B2-9B52-9011E66AE5F5}"/>
              </a:ext>
            </a:extLst>
          </p:cNvPr>
          <p:cNvSpPr>
            <a:spLocks noGrp="1"/>
          </p:cNvSpPr>
          <p:nvPr>
            <p:ph idx="1"/>
          </p:nvPr>
        </p:nvSpPr>
        <p:spPr>
          <a:xfrm>
            <a:off x="2917924" y="1711571"/>
            <a:ext cx="6747485" cy="4516430"/>
          </a:xfrm>
        </p:spPr>
        <p:txBody>
          <a:bodyPr/>
          <a:lstStyle/>
          <a:p>
            <a:pPr marL="72000" indent="0">
              <a:buNone/>
            </a:pPr>
            <a:endParaRPr lang="cs-CZ" dirty="0"/>
          </a:p>
        </p:txBody>
      </p:sp>
      <p:pic>
        <p:nvPicPr>
          <p:cNvPr id="6" name="Picture 10" descr="USA 2007 dvě 180">
            <a:extLst>
              <a:ext uri="{FF2B5EF4-FFF2-40B4-BE49-F238E27FC236}">
                <a16:creationId xmlns:a16="http://schemas.microsoft.com/office/drawing/2014/main" id="{BE30A397-7039-4D56-BD2E-72557E47E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924" y="1711570"/>
            <a:ext cx="6747485" cy="451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Šipka: doleva 6">
            <a:extLst>
              <a:ext uri="{FF2B5EF4-FFF2-40B4-BE49-F238E27FC236}">
                <a16:creationId xmlns:a16="http://schemas.microsoft.com/office/drawing/2014/main" id="{04FD09BA-9FF4-411A-819E-A2E816CBC677}"/>
              </a:ext>
            </a:extLst>
          </p:cNvPr>
          <p:cNvSpPr/>
          <p:nvPr/>
        </p:nvSpPr>
        <p:spPr bwMode="auto">
          <a:xfrm rot="19836318">
            <a:off x="6674338" y="3477846"/>
            <a:ext cx="978408" cy="484632"/>
          </a:xfrm>
          <a:prstGeom prst="leftArrow">
            <a:avLst/>
          </a:prstGeom>
          <a:solidFill>
            <a:schemeClr val="accent6">
              <a:lumMod val="40000"/>
              <a:lumOff val="60000"/>
            </a:schemeClr>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8" name="Šipka: doprava 7">
            <a:extLst>
              <a:ext uri="{FF2B5EF4-FFF2-40B4-BE49-F238E27FC236}">
                <a16:creationId xmlns:a16="http://schemas.microsoft.com/office/drawing/2014/main" id="{50CA433C-1216-4967-9429-1365BE2D9078}"/>
              </a:ext>
            </a:extLst>
          </p:cNvPr>
          <p:cNvSpPr/>
          <p:nvPr/>
        </p:nvSpPr>
        <p:spPr bwMode="auto">
          <a:xfrm rot="19961059">
            <a:off x="5147194" y="4471793"/>
            <a:ext cx="978408" cy="48463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9" name="TextovéPole 8">
            <a:extLst>
              <a:ext uri="{FF2B5EF4-FFF2-40B4-BE49-F238E27FC236}">
                <a16:creationId xmlns:a16="http://schemas.microsoft.com/office/drawing/2014/main" id="{6C41CD1B-F98D-4E80-B050-5FD414E11203}"/>
              </a:ext>
            </a:extLst>
          </p:cNvPr>
          <p:cNvSpPr txBox="1"/>
          <p:nvPr/>
        </p:nvSpPr>
        <p:spPr>
          <a:xfrm flipH="1">
            <a:off x="7595379" y="3127392"/>
            <a:ext cx="1821844" cy="523220"/>
          </a:xfrm>
          <a:prstGeom prst="rect">
            <a:avLst/>
          </a:prstGeom>
          <a:noFill/>
        </p:spPr>
        <p:txBody>
          <a:bodyPr wrap="square" rtlCol="0">
            <a:spAutoFit/>
          </a:bodyPr>
          <a:lstStyle/>
          <a:p>
            <a:pPr algn="l"/>
            <a:r>
              <a:rPr lang="cs-CZ" sz="2800" dirty="0">
                <a:solidFill>
                  <a:srgbClr val="FFFF00"/>
                </a:solidFill>
                <a:latin typeface="+mn-lt"/>
              </a:rPr>
              <a:t>můj steak</a:t>
            </a:r>
          </a:p>
        </p:txBody>
      </p:sp>
      <p:sp>
        <p:nvSpPr>
          <p:cNvPr id="10" name="TextovéPole 9">
            <a:extLst>
              <a:ext uri="{FF2B5EF4-FFF2-40B4-BE49-F238E27FC236}">
                <a16:creationId xmlns:a16="http://schemas.microsoft.com/office/drawing/2014/main" id="{E8C7C690-BE97-47E1-A958-1396E5EBCC66}"/>
              </a:ext>
            </a:extLst>
          </p:cNvPr>
          <p:cNvSpPr txBox="1"/>
          <p:nvPr/>
        </p:nvSpPr>
        <p:spPr>
          <a:xfrm>
            <a:off x="3166737" y="4814316"/>
            <a:ext cx="2579077" cy="954107"/>
          </a:xfrm>
          <a:prstGeom prst="rect">
            <a:avLst/>
          </a:prstGeom>
          <a:noFill/>
        </p:spPr>
        <p:txBody>
          <a:bodyPr wrap="square" rtlCol="0">
            <a:spAutoFit/>
          </a:bodyPr>
          <a:lstStyle/>
          <a:p>
            <a:pPr algn="l"/>
            <a:r>
              <a:rPr lang="cs-CZ" sz="2800" dirty="0">
                <a:solidFill>
                  <a:srgbClr val="FFFF00"/>
                </a:solidFill>
                <a:latin typeface="+mn-lt"/>
              </a:rPr>
              <a:t>steak mého manžela</a:t>
            </a:r>
          </a:p>
        </p:txBody>
      </p:sp>
    </p:spTree>
    <p:extLst>
      <p:ext uri="{BB962C8B-B14F-4D97-AF65-F5344CB8AC3E}">
        <p14:creationId xmlns:p14="http://schemas.microsoft.com/office/powerpoint/2010/main" val="2977892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Rectangle 2">
            <a:extLst>
              <a:ext uri="{FF2B5EF4-FFF2-40B4-BE49-F238E27FC236}">
                <a16:creationId xmlns:a16="http://schemas.microsoft.com/office/drawing/2014/main" id="{AC1AEB08-1566-48B1-8F79-876C033FE23A}"/>
              </a:ext>
            </a:extLst>
          </p:cNvPr>
          <p:cNvSpPr>
            <a:spLocks noGrp="1" noChangeArrowheads="1"/>
          </p:cNvSpPr>
          <p:nvPr>
            <p:ph type="title"/>
          </p:nvPr>
        </p:nvSpPr>
        <p:spPr>
          <a:xfrm>
            <a:off x="763850" y="356461"/>
            <a:ext cx="10753200" cy="1061792"/>
          </a:xfrm>
        </p:spPr>
        <p:txBody>
          <a:bodyPr/>
          <a:lstStyle/>
          <a:p>
            <a:pPr algn="ctr" eaLnBrk="1" hangingPunct="1"/>
            <a:r>
              <a:rPr lang="cs-CZ" altLang="cs-CZ" dirty="0"/>
              <a:t>Konceptuální rámec klíčových determinant obezity</a:t>
            </a:r>
          </a:p>
        </p:txBody>
      </p:sp>
      <p:graphicFrame>
        <p:nvGraphicFramePr>
          <p:cNvPr id="2" name="Diagram 1">
            <a:extLst>
              <a:ext uri="{FF2B5EF4-FFF2-40B4-BE49-F238E27FC236}">
                <a16:creationId xmlns:a16="http://schemas.microsoft.com/office/drawing/2014/main" id="{09EE9695-138A-4E4A-8FE2-E8C6B9FE5B8B}"/>
              </a:ext>
            </a:extLst>
          </p:cNvPr>
          <p:cNvGraphicFramePr/>
          <p:nvPr>
            <p:extLst>
              <p:ext uri="{D42A27DB-BD31-4B8C-83A1-F6EECF244321}">
                <p14:modId xmlns:p14="http://schemas.microsoft.com/office/powerpoint/2010/main" val="3429312519"/>
              </p:ext>
            </p:extLst>
          </p:nvPr>
        </p:nvGraphicFramePr>
        <p:xfrm>
          <a:off x="1524000" y="1341438"/>
          <a:ext cx="4495800" cy="5256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AAAAFC0A-2FAE-45D5-9DC7-211247561760}"/>
              </a:ext>
            </a:extLst>
          </p:cNvPr>
          <p:cNvGraphicFramePr/>
          <p:nvPr>
            <p:extLst>
              <p:ext uri="{D42A27DB-BD31-4B8C-83A1-F6EECF244321}">
                <p14:modId xmlns:p14="http://schemas.microsoft.com/office/powerpoint/2010/main" val="327471443"/>
              </p:ext>
            </p:extLst>
          </p:nvPr>
        </p:nvGraphicFramePr>
        <p:xfrm>
          <a:off x="6140450" y="1585913"/>
          <a:ext cx="4032250" cy="44640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Ovál 3">
            <a:extLst>
              <a:ext uri="{FF2B5EF4-FFF2-40B4-BE49-F238E27FC236}">
                <a16:creationId xmlns:a16="http://schemas.microsoft.com/office/drawing/2014/main" id="{7080CA2D-4D87-4C91-BB93-305A08E9F84E}"/>
              </a:ext>
            </a:extLst>
          </p:cNvPr>
          <p:cNvSpPr/>
          <p:nvPr/>
        </p:nvSpPr>
        <p:spPr bwMode="auto">
          <a:xfrm>
            <a:off x="7699375" y="1950098"/>
            <a:ext cx="914400" cy="914400"/>
          </a:xfrm>
          <a:prstGeom prst="ellipse">
            <a:avLst/>
          </a:prstGeom>
          <a:no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5" name="Ovál 4">
            <a:extLst>
              <a:ext uri="{FF2B5EF4-FFF2-40B4-BE49-F238E27FC236}">
                <a16:creationId xmlns:a16="http://schemas.microsoft.com/office/drawing/2014/main" id="{61EAD8B2-686D-4C1B-97E3-33CE2F713042}"/>
              </a:ext>
            </a:extLst>
          </p:cNvPr>
          <p:cNvSpPr/>
          <p:nvPr/>
        </p:nvSpPr>
        <p:spPr bwMode="auto">
          <a:xfrm>
            <a:off x="3314700" y="3512344"/>
            <a:ext cx="914400" cy="914400"/>
          </a:xfrm>
          <a:prstGeom prst="ellipse">
            <a:avLst/>
          </a:prstGeom>
          <a:no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6" name="Ovál 5">
            <a:extLst>
              <a:ext uri="{FF2B5EF4-FFF2-40B4-BE49-F238E27FC236}">
                <a16:creationId xmlns:a16="http://schemas.microsoft.com/office/drawing/2014/main" id="{C0FB30BA-C7BB-41EA-A7F0-FBA0B759DBBC}"/>
              </a:ext>
            </a:extLst>
          </p:cNvPr>
          <p:cNvSpPr/>
          <p:nvPr/>
        </p:nvSpPr>
        <p:spPr bwMode="auto">
          <a:xfrm>
            <a:off x="7699375" y="3512344"/>
            <a:ext cx="914400" cy="914400"/>
          </a:xfrm>
          <a:prstGeom prst="ellipse">
            <a:avLst/>
          </a:prstGeom>
          <a:no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70D0F2D-BF19-4555-A718-04E4FB9D650F}"/>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a:extLst>
              <a:ext uri="{FF2B5EF4-FFF2-40B4-BE49-F238E27FC236}">
                <a16:creationId xmlns:a16="http://schemas.microsoft.com/office/drawing/2014/main" id="{FE9ECCF9-B18C-4028-B412-4E90C7865DEF}"/>
              </a:ext>
            </a:extLst>
          </p:cNvPr>
          <p:cNvSpPr>
            <a:spLocks noGrp="1"/>
          </p:cNvSpPr>
          <p:nvPr>
            <p:ph type="title"/>
          </p:nvPr>
        </p:nvSpPr>
        <p:spPr/>
        <p:txBody>
          <a:bodyPr/>
          <a:lstStyle/>
          <a:p>
            <a:r>
              <a:rPr lang="cs-CZ" altLang="cs-CZ" dirty="0"/>
              <a:t>Determinanty obezity – materiální</a:t>
            </a:r>
            <a:endParaRPr lang="cs-CZ" dirty="0"/>
          </a:p>
        </p:txBody>
      </p:sp>
      <p:sp>
        <p:nvSpPr>
          <p:cNvPr id="5" name="Zástupný symbol pro obsah 4">
            <a:extLst>
              <a:ext uri="{FF2B5EF4-FFF2-40B4-BE49-F238E27FC236}">
                <a16:creationId xmlns:a16="http://schemas.microsoft.com/office/drawing/2014/main" id="{C91E9BA2-68A5-4BE3-B7FD-07FCF149812D}"/>
              </a:ext>
            </a:extLst>
          </p:cNvPr>
          <p:cNvSpPr>
            <a:spLocks noGrp="1"/>
          </p:cNvSpPr>
          <p:nvPr>
            <p:ph idx="1"/>
          </p:nvPr>
        </p:nvSpPr>
        <p:spPr/>
        <p:txBody>
          <a:bodyPr/>
          <a:lstStyle/>
          <a:p>
            <a:pPr>
              <a:buFont typeface="Wingdings" panose="05000000000000000000" pitchFamily="2" charset="2"/>
              <a:buChar char="§"/>
            </a:pPr>
            <a:r>
              <a:rPr lang="cs-CZ" altLang="cs-CZ" dirty="0"/>
              <a:t>Atraktivita dětských her v parcích není konkurenceschopná s počítači a televizí</a:t>
            </a:r>
          </a:p>
          <a:p>
            <a:pPr>
              <a:buFont typeface="Wingdings" panose="05000000000000000000" pitchFamily="2" charset="2"/>
              <a:buChar char="§"/>
            </a:pPr>
            <a:r>
              <a:rPr lang="cs-CZ" altLang="cs-CZ" dirty="0"/>
              <a:t>Parkovací místa mají přednost před prostorem pro fyzickou aktivitu</a:t>
            </a:r>
          </a:p>
          <a:p>
            <a:pPr>
              <a:buFont typeface="Wingdings" panose="05000000000000000000" pitchFamily="2" charset="2"/>
              <a:buChar char="§"/>
            </a:pPr>
            <a:r>
              <a:rPr lang="cs-CZ" altLang="cs-CZ" dirty="0"/>
              <a:t>Aktivní doprava do školy a do práce nemá dostatečnou materiální podporu</a:t>
            </a:r>
          </a:p>
          <a:p>
            <a:pPr>
              <a:buFont typeface="Wingdings" panose="05000000000000000000" pitchFamily="2" charset="2"/>
              <a:buChar char="§"/>
            </a:pPr>
            <a:r>
              <a:rPr lang="cs-CZ" altLang="cs-CZ" dirty="0"/>
              <a:t>Bezpečnost při fyzické aktivitě</a:t>
            </a:r>
          </a:p>
          <a:p>
            <a:pPr marL="72000" indent="0">
              <a:buNone/>
            </a:pPr>
            <a:endParaRPr lang="cs-CZ" dirty="0"/>
          </a:p>
        </p:txBody>
      </p:sp>
    </p:spTree>
    <p:extLst>
      <p:ext uri="{BB962C8B-B14F-4D97-AF65-F5344CB8AC3E}">
        <p14:creationId xmlns:p14="http://schemas.microsoft.com/office/powerpoint/2010/main" val="3413420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E2DB733-506F-4D07-9986-F36789D71378}"/>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a:extLst>
              <a:ext uri="{FF2B5EF4-FFF2-40B4-BE49-F238E27FC236}">
                <a16:creationId xmlns:a16="http://schemas.microsoft.com/office/drawing/2014/main" id="{AA14239C-D9DA-4CCF-B59D-42DEE7D900AD}"/>
              </a:ext>
            </a:extLst>
          </p:cNvPr>
          <p:cNvSpPr>
            <a:spLocks noGrp="1"/>
          </p:cNvSpPr>
          <p:nvPr>
            <p:ph type="title"/>
          </p:nvPr>
        </p:nvSpPr>
        <p:spPr/>
        <p:txBody>
          <a:bodyPr/>
          <a:lstStyle/>
          <a:p>
            <a:r>
              <a:rPr lang="cs-CZ" altLang="cs-CZ" dirty="0"/>
              <a:t>Determinanty obezity - </a:t>
            </a:r>
            <a:r>
              <a:rPr lang="cs-CZ" altLang="cs-CZ" dirty="0" err="1"/>
              <a:t>sociofyziologické</a:t>
            </a:r>
            <a:endParaRPr lang="cs-CZ" dirty="0"/>
          </a:p>
        </p:txBody>
      </p:sp>
      <p:sp>
        <p:nvSpPr>
          <p:cNvPr id="5" name="Zástupný symbol pro obsah 4">
            <a:extLst>
              <a:ext uri="{FF2B5EF4-FFF2-40B4-BE49-F238E27FC236}">
                <a16:creationId xmlns:a16="http://schemas.microsoft.com/office/drawing/2014/main" id="{C0E79737-7571-48B6-A5CB-AA515E9DB4CA}"/>
              </a:ext>
            </a:extLst>
          </p:cNvPr>
          <p:cNvSpPr>
            <a:spLocks noGrp="1"/>
          </p:cNvSpPr>
          <p:nvPr>
            <p:ph idx="1"/>
          </p:nvPr>
        </p:nvSpPr>
        <p:spPr>
          <a:xfrm>
            <a:off x="720000" y="1692002"/>
            <a:ext cx="10753200" cy="4445998"/>
          </a:xfrm>
        </p:spPr>
        <p:txBody>
          <a:bodyPr/>
          <a:lstStyle/>
          <a:p>
            <a:pPr>
              <a:lnSpc>
                <a:spcPct val="150000"/>
              </a:lnSpc>
              <a:buFont typeface="Wingdings" panose="05000000000000000000" pitchFamily="2" charset="2"/>
              <a:buChar char="§"/>
            </a:pPr>
            <a:r>
              <a:rPr lang="cs-CZ" altLang="cs-CZ" dirty="0"/>
              <a:t>Cenové signály ovlivňující oblibu ovoce a zeleniny</a:t>
            </a:r>
          </a:p>
          <a:p>
            <a:pPr>
              <a:lnSpc>
                <a:spcPct val="150000"/>
              </a:lnSpc>
              <a:buFont typeface="Wingdings" panose="05000000000000000000" pitchFamily="2" charset="2"/>
              <a:buChar char="§"/>
            </a:pPr>
            <a:r>
              <a:rPr lang="cs-CZ" altLang="cs-CZ" dirty="0"/>
              <a:t>Nakupování potravin jen </a:t>
            </a:r>
            <a:r>
              <a:rPr lang="cs-CZ" altLang="cs-CZ" i="1" dirty="0"/>
              <a:t>per se</a:t>
            </a:r>
          </a:p>
          <a:p>
            <a:pPr>
              <a:lnSpc>
                <a:spcPct val="150000"/>
              </a:lnSpc>
              <a:buFont typeface="Wingdings" panose="05000000000000000000" pitchFamily="2" charset="2"/>
              <a:buChar char="§"/>
            </a:pPr>
            <a:r>
              <a:rPr lang="cs-CZ" altLang="cs-CZ" dirty="0"/>
              <a:t>Nakupování potravin v nárazových dávkách, velkém množství a za použití externí energie (auta)</a:t>
            </a:r>
          </a:p>
          <a:p>
            <a:pPr>
              <a:lnSpc>
                <a:spcPct val="150000"/>
              </a:lnSpc>
              <a:buFont typeface="Wingdings" panose="05000000000000000000" pitchFamily="2" charset="2"/>
              <a:buChar char="§"/>
            </a:pPr>
            <a:r>
              <a:rPr lang="cs-CZ" altLang="cs-CZ" dirty="0"/>
              <a:t>Konzumace větších porcí (trend zvětšování jednotkových porcí)</a:t>
            </a:r>
          </a:p>
          <a:p>
            <a:pPr>
              <a:lnSpc>
                <a:spcPct val="150000"/>
              </a:lnSpc>
              <a:buFont typeface="Wingdings" panose="05000000000000000000" pitchFamily="2" charset="2"/>
              <a:buChar char="§"/>
            </a:pPr>
            <a:r>
              <a:rPr lang="cs-CZ" altLang="cs-CZ" dirty="0"/>
              <a:t>Proporce produkce</a:t>
            </a:r>
            <a:r>
              <a:rPr lang="en-US" altLang="cs-CZ" dirty="0"/>
              <a:t> =&gt; </a:t>
            </a:r>
            <a:r>
              <a:rPr lang="cs-CZ" altLang="cs-CZ" dirty="0"/>
              <a:t>konzumace tuku/cukru/masa/mléčných výrobků</a:t>
            </a:r>
          </a:p>
          <a:p>
            <a:pPr marL="72000" indent="0">
              <a:buNone/>
            </a:pPr>
            <a:endParaRPr lang="cs-CZ" dirty="0"/>
          </a:p>
        </p:txBody>
      </p:sp>
    </p:spTree>
    <p:extLst>
      <p:ext uri="{BB962C8B-B14F-4D97-AF65-F5344CB8AC3E}">
        <p14:creationId xmlns:p14="http://schemas.microsoft.com/office/powerpoint/2010/main" val="2512077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8F8835C-9904-4DB8-9302-BB5E3298140B}"/>
              </a:ext>
            </a:extLst>
          </p:cNvPr>
          <p:cNvSpPr>
            <a:spLocks noGrp="1"/>
          </p:cNvSpPr>
          <p:nvPr>
            <p:ph type="ftr" sz="quarter" idx="10"/>
          </p:nvPr>
        </p:nvSpPr>
        <p:spPr/>
        <p:txBody>
          <a:bodyPr/>
          <a:lstStyle/>
          <a:p>
            <a:r>
              <a:rPr lang="cs-CZ" dirty="0"/>
              <a:t>Ústav veřejného zdraví LF MU</a:t>
            </a:r>
          </a:p>
        </p:txBody>
      </p:sp>
      <p:sp>
        <p:nvSpPr>
          <p:cNvPr id="3" name="Zástupný symbol pro číslo snímku 2">
            <a:extLst>
              <a:ext uri="{FF2B5EF4-FFF2-40B4-BE49-F238E27FC236}">
                <a16:creationId xmlns:a16="http://schemas.microsoft.com/office/drawing/2014/main" id="{6D6996F3-7DBC-4EA7-BCBB-B1A0AC11113B}"/>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a:extLst>
              <a:ext uri="{FF2B5EF4-FFF2-40B4-BE49-F238E27FC236}">
                <a16:creationId xmlns:a16="http://schemas.microsoft.com/office/drawing/2014/main" id="{E883CEA9-364D-4EB4-BC9E-800664B9C662}"/>
              </a:ext>
            </a:extLst>
          </p:cNvPr>
          <p:cNvSpPr>
            <a:spLocks noGrp="1"/>
          </p:cNvSpPr>
          <p:nvPr>
            <p:ph type="title"/>
          </p:nvPr>
        </p:nvSpPr>
        <p:spPr>
          <a:xfrm>
            <a:off x="720000" y="0"/>
            <a:ext cx="10753200" cy="1171576"/>
          </a:xfrm>
        </p:spPr>
        <p:txBody>
          <a:bodyPr/>
          <a:lstStyle/>
          <a:p>
            <a:pPr algn="ctr"/>
            <a:r>
              <a:rPr lang="cs-CZ" sz="3200" b="0" i="1" dirty="0" err="1"/>
              <a:t>Learning</a:t>
            </a:r>
            <a:r>
              <a:rPr lang="cs-CZ" sz="3200" b="0" i="1" dirty="0"/>
              <a:t> </a:t>
            </a:r>
            <a:r>
              <a:rPr lang="cs-CZ" sz="3200" b="0" i="1" dirty="0" err="1"/>
              <a:t>outcomes</a:t>
            </a:r>
            <a:br>
              <a:rPr lang="cs-CZ" dirty="0"/>
            </a:br>
            <a:r>
              <a:rPr lang="cs-CZ" dirty="0"/>
              <a:t>Po vyslechnutí přednášky</a:t>
            </a:r>
          </a:p>
        </p:txBody>
      </p:sp>
      <p:sp>
        <p:nvSpPr>
          <p:cNvPr id="5" name="Zástupný symbol pro obsah 4">
            <a:extLst>
              <a:ext uri="{FF2B5EF4-FFF2-40B4-BE49-F238E27FC236}">
                <a16:creationId xmlns:a16="http://schemas.microsoft.com/office/drawing/2014/main" id="{B120F116-C2E2-4D6E-A8E6-78363DF55DD0}"/>
              </a:ext>
            </a:extLst>
          </p:cNvPr>
          <p:cNvSpPr>
            <a:spLocks noGrp="1"/>
          </p:cNvSpPr>
          <p:nvPr>
            <p:ph idx="1"/>
          </p:nvPr>
        </p:nvSpPr>
        <p:spPr>
          <a:xfrm>
            <a:off x="531445" y="1692002"/>
            <a:ext cx="11058769" cy="4325844"/>
          </a:xfrm>
        </p:spPr>
        <p:txBody>
          <a:bodyPr/>
          <a:lstStyle/>
          <a:p>
            <a:pPr marL="72000" indent="0">
              <a:buNone/>
            </a:pPr>
            <a:r>
              <a:rPr lang="cs-CZ" dirty="0">
                <a:solidFill>
                  <a:srgbClr val="0000DC"/>
                </a:solidFill>
              </a:rPr>
              <a:t>a prostudování tématu byste měli být schopni porozumět tomu,</a:t>
            </a:r>
          </a:p>
          <a:p>
            <a:pPr marL="72000" indent="0">
              <a:buNone/>
            </a:pPr>
            <a:endParaRPr lang="cs-CZ" dirty="0"/>
          </a:p>
          <a:p>
            <a:pPr>
              <a:buFont typeface="Wingdings" panose="05000000000000000000" pitchFamily="2" charset="2"/>
              <a:buChar char="§"/>
            </a:pPr>
            <a:r>
              <a:rPr lang="cs-CZ" dirty="0"/>
              <a:t>jakou roli hraje životní styl v ochraně a podpoře zdraví</a:t>
            </a:r>
          </a:p>
          <a:p>
            <a:pPr>
              <a:buFont typeface="Wingdings" panose="05000000000000000000" pitchFamily="2" charset="2"/>
              <a:buChar char="§"/>
            </a:pPr>
            <a:r>
              <a:rPr lang="cs-CZ" dirty="0"/>
              <a:t>které faktory životního stylu jsou vzhledem ke zdraví nejvýznamnější</a:t>
            </a:r>
          </a:p>
          <a:p>
            <a:pPr>
              <a:buFont typeface="Wingdings" panose="05000000000000000000" pitchFamily="2" charset="2"/>
              <a:buChar char="§"/>
            </a:pPr>
            <a:r>
              <a:rPr lang="cs-CZ" dirty="0"/>
              <a:t>jaká jsou základní doporučení a principy založené na EBM</a:t>
            </a:r>
          </a:p>
          <a:p>
            <a:pPr marL="72000" indent="0">
              <a:buNone/>
            </a:pPr>
            <a:endParaRPr lang="cs-CZ" dirty="0"/>
          </a:p>
          <a:p>
            <a:pPr marL="72000" indent="0" algn="ctr">
              <a:buNone/>
            </a:pPr>
            <a:r>
              <a:rPr lang="cs-CZ" dirty="0">
                <a:solidFill>
                  <a:srgbClr val="FF66FF"/>
                </a:solidFill>
              </a:rPr>
              <a:t>A pokud tohle všechno pochopíte </a:t>
            </a:r>
            <a:r>
              <a:rPr lang="cs-CZ" dirty="0">
                <a:solidFill>
                  <a:srgbClr val="FF3300"/>
                </a:solidFill>
              </a:rPr>
              <a:t>a hlavně pokud </a:t>
            </a:r>
            <a:r>
              <a:rPr lang="cs-CZ" dirty="0">
                <a:solidFill>
                  <a:schemeClr val="accent1">
                    <a:lumMod val="60000"/>
                    <a:lumOff val="40000"/>
                  </a:schemeClr>
                </a:solidFill>
              </a:rPr>
              <a:t>to přijmete za své</a:t>
            </a:r>
            <a:r>
              <a:rPr lang="cs-CZ" dirty="0"/>
              <a:t>,</a:t>
            </a:r>
          </a:p>
          <a:p>
            <a:pPr marL="72000" indent="0" algn="ctr">
              <a:buNone/>
            </a:pPr>
            <a:r>
              <a:rPr lang="cs-CZ" dirty="0">
                <a:solidFill>
                  <a:schemeClr val="accent3"/>
                </a:solidFill>
              </a:rPr>
              <a:t>měli byste se podle </a:t>
            </a:r>
            <a:r>
              <a:rPr lang="cs-CZ" dirty="0">
                <a:solidFill>
                  <a:schemeClr val="accent3">
                    <a:lumMod val="60000"/>
                    <a:lumOff val="40000"/>
                  </a:schemeClr>
                </a:solidFill>
              </a:rPr>
              <a:t>toho začít chovat</a:t>
            </a:r>
            <a:r>
              <a:rPr lang="cs-CZ" dirty="0"/>
              <a:t>.</a:t>
            </a:r>
          </a:p>
          <a:p>
            <a:pPr marL="72000" indent="0" algn="ctr">
              <a:buNone/>
            </a:pPr>
            <a:r>
              <a:rPr lang="cs-CZ" dirty="0">
                <a:solidFill>
                  <a:schemeClr val="bg2"/>
                </a:solidFill>
              </a:rPr>
              <a:t>Ne od zítřka,</a:t>
            </a:r>
            <a:r>
              <a:rPr lang="cs-CZ" dirty="0"/>
              <a:t> </a:t>
            </a:r>
            <a:r>
              <a:rPr lang="cs-CZ" dirty="0">
                <a:solidFill>
                  <a:schemeClr val="accent6"/>
                </a:solidFill>
              </a:rPr>
              <a:t>ne od příštího týdne</a:t>
            </a:r>
            <a:r>
              <a:rPr lang="cs-CZ" dirty="0">
                <a:solidFill>
                  <a:srgbClr val="00B0F0"/>
                </a:solidFill>
              </a:rPr>
              <a:t>, ale už dnes.</a:t>
            </a:r>
          </a:p>
        </p:txBody>
      </p:sp>
    </p:spTree>
    <p:extLst>
      <p:ext uri="{BB962C8B-B14F-4D97-AF65-F5344CB8AC3E}">
        <p14:creationId xmlns:p14="http://schemas.microsoft.com/office/powerpoint/2010/main" val="3801141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1385B1B-EC45-4047-B985-4794D3B07BB3}"/>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0495B2CC-DE0D-4992-8D50-56C94CFC1D27}"/>
              </a:ext>
            </a:extLst>
          </p:cNvPr>
          <p:cNvSpPr>
            <a:spLocks noGrp="1"/>
          </p:cNvSpPr>
          <p:nvPr>
            <p:ph type="title"/>
          </p:nvPr>
        </p:nvSpPr>
        <p:spPr/>
        <p:txBody>
          <a:bodyPr/>
          <a:lstStyle/>
          <a:p>
            <a:r>
              <a:rPr lang="cs-CZ" altLang="cs-CZ" dirty="0"/>
              <a:t>Determinanty obezity – sociální</a:t>
            </a:r>
            <a:endParaRPr lang="cs-CZ" dirty="0"/>
          </a:p>
        </p:txBody>
      </p:sp>
      <p:sp>
        <p:nvSpPr>
          <p:cNvPr id="5" name="Zástupný symbol pro obsah 4">
            <a:extLst>
              <a:ext uri="{FF2B5EF4-FFF2-40B4-BE49-F238E27FC236}">
                <a16:creationId xmlns:a16="http://schemas.microsoft.com/office/drawing/2014/main" id="{2A6D1B94-CE29-46B4-8F91-EF1290E9A22F}"/>
              </a:ext>
            </a:extLst>
          </p:cNvPr>
          <p:cNvSpPr>
            <a:spLocks noGrp="1"/>
          </p:cNvSpPr>
          <p:nvPr>
            <p:ph idx="1"/>
          </p:nvPr>
        </p:nvSpPr>
        <p:spPr>
          <a:xfrm>
            <a:off x="720000" y="1411550"/>
            <a:ext cx="10753200" cy="4726450"/>
          </a:xfrm>
        </p:spPr>
        <p:txBody>
          <a:bodyPr/>
          <a:lstStyle/>
          <a:p>
            <a:pPr>
              <a:lnSpc>
                <a:spcPct val="150000"/>
              </a:lnSpc>
              <a:buFont typeface="Wingdings" panose="05000000000000000000" pitchFamily="2" charset="2"/>
              <a:buChar char="§"/>
            </a:pPr>
            <a:r>
              <a:rPr lang="cs-CZ" altLang="cs-CZ" dirty="0"/>
              <a:t>Není aktivní podpora „kvalitních“ produktů pro všechny příjmové skupiny populace</a:t>
            </a:r>
          </a:p>
          <a:p>
            <a:pPr>
              <a:lnSpc>
                <a:spcPct val="150000"/>
              </a:lnSpc>
              <a:buFont typeface="Wingdings" panose="05000000000000000000" pitchFamily="2" charset="2"/>
              <a:buChar char="§"/>
            </a:pPr>
            <a:r>
              <a:rPr lang="cs-CZ" altLang="cs-CZ" dirty="0"/>
              <a:t>Úspěch firem není přímo svázán se zdravím konzumenta</a:t>
            </a:r>
          </a:p>
          <a:p>
            <a:pPr>
              <a:lnSpc>
                <a:spcPct val="150000"/>
              </a:lnSpc>
              <a:buFont typeface="Wingdings" panose="05000000000000000000" pitchFamily="2" charset="2"/>
              <a:buChar char="§"/>
            </a:pPr>
            <a:r>
              <a:rPr lang="cs-CZ" altLang="cs-CZ" dirty="0"/>
              <a:t>Téměř nejsou omezení a restrikce nevhodných potravin pro určité populační skupiny</a:t>
            </a:r>
          </a:p>
          <a:p>
            <a:pPr>
              <a:lnSpc>
                <a:spcPct val="150000"/>
              </a:lnSpc>
              <a:buFont typeface="Wingdings" panose="05000000000000000000" pitchFamily="2" charset="2"/>
              <a:buChar char="§"/>
            </a:pPr>
            <a:r>
              <a:rPr lang="cs-CZ" altLang="cs-CZ" dirty="0"/>
              <a:t>Zdravá strava se nepoužívá jako afirmativní sociální prostředek</a:t>
            </a:r>
          </a:p>
          <a:p>
            <a:pPr>
              <a:lnSpc>
                <a:spcPct val="150000"/>
              </a:lnSpc>
              <a:buFont typeface="Wingdings" panose="05000000000000000000" pitchFamily="2" charset="2"/>
              <a:buChar char="§"/>
            </a:pPr>
            <a:r>
              <a:rPr lang="cs-CZ" altLang="cs-CZ" dirty="0"/>
              <a:t>Nízká potravinová a výživová gramotnost</a:t>
            </a:r>
            <a:endParaRPr lang="cs-CZ" dirty="0"/>
          </a:p>
        </p:txBody>
      </p:sp>
    </p:spTree>
    <p:extLst>
      <p:ext uri="{BB962C8B-B14F-4D97-AF65-F5344CB8AC3E}">
        <p14:creationId xmlns:p14="http://schemas.microsoft.com/office/powerpoint/2010/main" val="656463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DCA0C37-3015-483A-9C57-695E2E2A4511}"/>
              </a:ext>
            </a:extLst>
          </p:cNvPr>
          <p:cNvSpPr>
            <a:spLocks noGrp="1" noChangeArrowheads="1"/>
          </p:cNvSpPr>
          <p:nvPr>
            <p:ph type="title"/>
          </p:nvPr>
        </p:nvSpPr>
        <p:spPr>
          <a:xfrm>
            <a:off x="1524000" y="0"/>
            <a:ext cx="9036050" cy="1143000"/>
          </a:xfrm>
        </p:spPr>
        <p:txBody>
          <a:bodyPr/>
          <a:lstStyle/>
          <a:p>
            <a:pPr eaLnBrk="1" hangingPunct="1"/>
            <a:r>
              <a:rPr lang="cs-CZ" altLang="cs-CZ"/>
              <a:t>Determinanty obezity – sociálně kognitivní</a:t>
            </a:r>
          </a:p>
        </p:txBody>
      </p:sp>
      <p:sp>
        <p:nvSpPr>
          <p:cNvPr id="20483" name="Rectangle 3">
            <a:extLst>
              <a:ext uri="{FF2B5EF4-FFF2-40B4-BE49-F238E27FC236}">
                <a16:creationId xmlns:a16="http://schemas.microsoft.com/office/drawing/2014/main" id="{CB819B4D-5A91-4F5C-893F-2D02EEE976A6}"/>
              </a:ext>
            </a:extLst>
          </p:cNvPr>
          <p:cNvSpPr>
            <a:spLocks noGrp="1" noChangeArrowheads="1"/>
          </p:cNvSpPr>
          <p:nvPr>
            <p:ph type="body" idx="1"/>
          </p:nvPr>
        </p:nvSpPr>
        <p:spPr>
          <a:xfrm>
            <a:off x="1524000" y="1600200"/>
            <a:ext cx="9144000" cy="5068888"/>
          </a:xfrm>
        </p:spPr>
        <p:txBody>
          <a:bodyPr/>
          <a:lstStyle/>
          <a:p>
            <a:pPr eaLnBrk="1" hangingPunct="1">
              <a:buFont typeface="Wingdings" panose="05000000000000000000" pitchFamily="2" charset="2"/>
              <a:buChar char="§"/>
            </a:pPr>
            <a:r>
              <a:rPr lang="cs-CZ" altLang="cs-CZ" dirty="0"/>
              <a:t>Reklama a marketink cíleny na děti</a:t>
            </a:r>
          </a:p>
          <a:p>
            <a:pPr eaLnBrk="1" hangingPunct="1">
              <a:buFont typeface="Wingdings" panose="05000000000000000000" pitchFamily="2" charset="2"/>
              <a:buChar char="§"/>
            </a:pPr>
            <a:r>
              <a:rPr lang="cs-CZ" altLang="cs-CZ" dirty="0"/>
              <a:t>Automaty ve školách</a:t>
            </a:r>
          </a:p>
          <a:p>
            <a:pPr eaLnBrk="1" hangingPunct="1">
              <a:buFont typeface="Wingdings" panose="05000000000000000000" pitchFamily="2" charset="2"/>
              <a:buChar char="§"/>
            </a:pPr>
            <a:r>
              <a:rPr lang="cs-CZ" altLang="cs-CZ" dirty="0"/>
              <a:t>Radost z přejídání je sociálně akceptovatelná</a:t>
            </a:r>
          </a:p>
          <a:p>
            <a:pPr eaLnBrk="1" hangingPunct="1">
              <a:buFont typeface="Wingdings" panose="05000000000000000000" pitchFamily="2" charset="2"/>
              <a:buChar char="§"/>
            </a:pPr>
            <a:r>
              <a:rPr lang="cs-CZ" altLang="cs-CZ" dirty="0"/>
              <a:t>Není výchova k jemnému rozlišování chuti (slaná/sladká)</a:t>
            </a:r>
          </a:p>
          <a:p>
            <a:pPr eaLnBrk="1" hangingPunct="1">
              <a:buFont typeface="Wingdings" panose="05000000000000000000" pitchFamily="2" charset="2"/>
              <a:buChar char="§"/>
            </a:pPr>
            <a:r>
              <a:rPr lang="cs-CZ" altLang="cs-CZ" dirty="0"/>
              <a:t>Rodiče nejsou podporováni v pocitu dlouhodobé odpovědnosti =</a:t>
            </a:r>
            <a:r>
              <a:rPr lang="en-US" altLang="cs-CZ" dirty="0"/>
              <a:t>&gt;</a:t>
            </a:r>
            <a:r>
              <a:rPr lang="cs-CZ" altLang="cs-CZ" dirty="0"/>
              <a:t> dávají přednost pocitu okamžitého klidu</a:t>
            </a:r>
          </a:p>
          <a:p>
            <a:pPr eaLnBrk="1" hangingPunct="1">
              <a:buFont typeface="Wingdings" panose="05000000000000000000" pitchFamily="2" charset="2"/>
              <a:buChar char="§"/>
            </a:pPr>
            <a:r>
              <a:rPr lang="cs-CZ" altLang="cs-CZ" dirty="0"/>
              <a:t>… …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a:extLst>
              <a:ext uri="{FF2B5EF4-FFF2-40B4-BE49-F238E27FC236}">
                <a16:creationId xmlns:a16="http://schemas.microsoft.com/office/drawing/2014/main" id="{F9D95027-715B-48E6-B3F6-75B73C6C6EA2}"/>
              </a:ext>
            </a:extLst>
          </p:cNvPr>
          <p:cNvSpPr>
            <a:spLocks noGrp="1" noChangeArrowheads="1"/>
          </p:cNvSpPr>
          <p:nvPr>
            <p:ph type="title"/>
          </p:nvPr>
        </p:nvSpPr>
        <p:spPr/>
        <p:txBody>
          <a:bodyPr/>
          <a:lstStyle/>
          <a:p>
            <a:r>
              <a:rPr lang="cs-CZ" altLang="cs-CZ"/>
              <a:t>Časy se mění </a:t>
            </a:r>
            <a:r>
              <a:rPr lang="cs-CZ" altLang="cs-CZ" sz="3200">
                <a:solidFill>
                  <a:srgbClr val="C00000"/>
                </a:solidFill>
              </a:rPr>
              <a:t>aneb</a:t>
            </a:r>
            <a:br>
              <a:rPr lang="cs-CZ" altLang="cs-CZ"/>
            </a:br>
            <a:r>
              <a:rPr lang="cs-CZ" altLang="cs-CZ"/>
              <a:t>obvyklá velikost porcí</a:t>
            </a:r>
          </a:p>
        </p:txBody>
      </p:sp>
      <p:pic>
        <p:nvPicPr>
          <p:cNvPr id="23555" name="Picture 2" descr="Portion sizes have changed over the years, as have recipe portions-  Expanding waistlines, expanding… | Nutrition recipes, Scitec nutrition,  Dark chocolate nutrition">
            <a:extLst>
              <a:ext uri="{FF2B5EF4-FFF2-40B4-BE49-F238E27FC236}">
                <a16:creationId xmlns:a16="http://schemas.microsoft.com/office/drawing/2014/main" id="{7B68394E-1D48-43DC-81AE-2F2B0B6FED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44763" y="3573463"/>
            <a:ext cx="2241550" cy="1930400"/>
          </a:xfrm>
          <a:noFill/>
          <a:extLst>
            <a:ext uri="{909E8E84-426E-40DD-AFC4-6F175D3DCCD1}">
              <a14:hiddenFill xmlns:a14="http://schemas.microsoft.com/office/drawing/2010/main">
                <a:solidFill>
                  <a:srgbClr val="FFFFFF"/>
                </a:solidFill>
              </a14:hiddenFill>
            </a:ext>
          </a:extLst>
        </p:spPr>
      </p:pic>
      <p:pic>
        <p:nvPicPr>
          <p:cNvPr id="23556" name="Picture 4" descr="Pin on Fast Food News">
            <a:extLst>
              <a:ext uri="{FF2B5EF4-FFF2-40B4-BE49-F238E27FC236}">
                <a16:creationId xmlns:a16="http://schemas.microsoft.com/office/drawing/2014/main" id="{15639566-B713-489C-BD08-BB4790D03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76" y="1646239"/>
            <a:ext cx="3311525"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Maybe the cause of the modern day obesity epidemic is portion size, not  genetics. : fatlogic">
            <a:extLst>
              <a:ext uri="{FF2B5EF4-FFF2-40B4-BE49-F238E27FC236}">
                <a16:creationId xmlns:a16="http://schemas.microsoft.com/office/drawing/2014/main" id="{2ABFED78-8E57-42A9-95F1-EABFD7394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9" y="1730376"/>
            <a:ext cx="4187825"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Obrázek 4">
            <a:extLst>
              <a:ext uri="{FF2B5EF4-FFF2-40B4-BE49-F238E27FC236}">
                <a16:creationId xmlns:a16="http://schemas.microsoft.com/office/drawing/2014/main" id="{8A7387BA-64C9-4EBC-86CA-474D66C228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3363" y="4365626"/>
            <a:ext cx="363696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91E11DF-D59B-4631-93E3-10F4AF4D04CF}"/>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A7949476-FE00-4999-AD2B-E8943470C5D0}"/>
              </a:ext>
            </a:extLst>
          </p:cNvPr>
          <p:cNvSpPr>
            <a:spLocks noGrp="1"/>
          </p:cNvSpPr>
          <p:nvPr>
            <p:ph type="title"/>
          </p:nvPr>
        </p:nvSpPr>
        <p:spPr>
          <a:xfrm>
            <a:off x="719400" y="297969"/>
            <a:ext cx="10753200" cy="451576"/>
          </a:xfrm>
        </p:spPr>
        <p:txBody>
          <a:bodyPr/>
          <a:lstStyle/>
          <a:p>
            <a:pPr lvl="0">
              <a:lnSpc>
                <a:spcPct val="100000"/>
              </a:lnSpc>
            </a:pPr>
            <a:r>
              <a:rPr lang="cs-CZ" sz="2000" b="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Zdravá třináctka -  výživová doporučení pro obyvatelstvo, autor: Společnost pro výživu 2021</a:t>
            </a:r>
            <a:br>
              <a:rPr lang="en-US" sz="1500" b="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br>
            <a:endParaRPr lang="cs-CZ" dirty="0"/>
          </a:p>
        </p:txBody>
      </p:sp>
      <p:sp>
        <p:nvSpPr>
          <p:cNvPr id="5" name="Zástupný symbol pro obsah 4">
            <a:extLst>
              <a:ext uri="{FF2B5EF4-FFF2-40B4-BE49-F238E27FC236}">
                <a16:creationId xmlns:a16="http://schemas.microsoft.com/office/drawing/2014/main" id="{001C972F-41FB-4735-A779-6BB047C245E9}"/>
              </a:ext>
            </a:extLst>
          </p:cNvPr>
          <p:cNvSpPr>
            <a:spLocks noGrp="1"/>
          </p:cNvSpPr>
          <p:nvPr>
            <p:ph idx="1"/>
          </p:nvPr>
        </p:nvSpPr>
        <p:spPr>
          <a:xfrm>
            <a:off x="719400" y="840125"/>
            <a:ext cx="10753200" cy="5451260"/>
          </a:xfrm>
        </p:spPr>
        <p:txBody>
          <a:bodyPr/>
          <a:lstStyle/>
          <a:p>
            <a:pPr marL="361950" lvl="0" indent="-274638">
              <a:lnSpc>
                <a:spcPct val="100000"/>
              </a:lnSpc>
              <a:spcAft>
                <a:spcPts val="800"/>
              </a:spcAft>
              <a:buClr>
                <a:srgbClr val="0000DC">
                  <a:lumMod val="60000"/>
                  <a:lumOff val="40000"/>
                </a:srgbClr>
              </a:buClr>
              <a:buFont typeface="+mj-lt"/>
              <a:buAutoNum type="arabicPeriod"/>
            </a:pP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Udržujte si přiměřenou stálou tělesnou hmotnost charakterizovanou BMI (18,5-25,0) kg/m2 a obvodem</a:t>
            </a:r>
            <a:b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pasu nejvýše 94 cm u mužů a 80 cm u žen.</a:t>
            </a:r>
          </a:p>
          <a:p>
            <a:pPr marL="361950" lvl="0" indent="-274638">
              <a:lnSpc>
                <a:spcPct val="100000"/>
              </a:lnSpc>
              <a:spcAft>
                <a:spcPts val="800"/>
              </a:spcAft>
              <a:buClr>
                <a:srgbClr val="0000DC">
                  <a:lumMod val="60000"/>
                  <a:lumOff val="40000"/>
                </a:srgbClr>
              </a:buClr>
              <a:buFont typeface="+mj-lt"/>
              <a:buAutoNum type="arabicPeriod"/>
            </a:pP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Denně se pohybujte alespoň 30 minut např. rychlou chůzí nebo cvičením.</a:t>
            </a:r>
          </a:p>
          <a:p>
            <a:pPr marL="361950" lvl="0" indent="-274638">
              <a:lnSpc>
                <a:spcPct val="100000"/>
              </a:lnSpc>
              <a:spcAft>
                <a:spcPts val="800"/>
              </a:spcAft>
              <a:buClr>
                <a:srgbClr val="0000DC">
                  <a:lumMod val="60000"/>
                  <a:lumOff val="40000"/>
                </a:srgbClr>
              </a:buClr>
              <a:buFont typeface="+mj-lt"/>
              <a:buAutoNum type="arabicPeriod"/>
            </a:pP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Jezte pestrou stravu, rozdělenou do 3-5 denních jídel, nevynechávejte snídani.</a:t>
            </a:r>
          </a:p>
          <a:p>
            <a:pPr marL="361950" lvl="0" indent="-274638">
              <a:lnSpc>
                <a:spcPct val="100000"/>
              </a:lnSpc>
              <a:spcAft>
                <a:spcPts val="800"/>
              </a:spcAft>
              <a:buClr>
                <a:srgbClr val="0000DC">
                  <a:lumMod val="60000"/>
                  <a:lumOff val="40000"/>
                </a:srgbClr>
              </a:buClr>
              <a:buFont typeface="+mj-lt"/>
              <a:buAutoNum type="arabicPeriod"/>
            </a:pP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Konzumujte dostatečné množství zeleniny (syrové i vařené) a ovoce, denně alespoň 400 g (zeleniny 2x více než ovoce) rozděleně do více porcí; nezapomínejte konzumovat menší množství ořechů.</a:t>
            </a:r>
          </a:p>
          <a:p>
            <a:pPr marL="361950" lvl="0" indent="-274638">
              <a:lnSpc>
                <a:spcPct val="100000"/>
              </a:lnSpc>
              <a:spcAft>
                <a:spcPts val="800"/>
              </a:spcAft>
              <a:buClr>
                <a:srgbClr val="0000DC">
                  <a:lumMod val="60000"/>
                  <a:lumOff val="40000"/>
                </a:srgbClr>
              </a:buClr>
              <a:buFont typeface="+mj-lt"/>
              <a:buAutoNum type="arabicPeriod"/>
            </a:pP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Z obilovin preferujte celozrnné výrobky a nezapomínejte na luštěniny (alespoň 1x týdně).</a:t>
            </a:r>
          </a:p>
          <a:p>
            <a:pPr marL="361950" lvl="0" indent="-274638">
              <a:lnSpc>
                <a:spcPct val="100000"/>
              </a:lnSpc>
              <a:spcAft>
                <a:spcPts val="800"/>
              </a:spcAft>
              <a:buClr>
                <a:srgbClr val="0000DC">
                  <a:lumMod val="60000"/>
                  <a:lumOff val="40000"/>
                </a:srgbClr>
              </a:buClr>
              <a:buFont typeface="+mj-lt"/>
              <a:buAutoNum type="arabicPeriod"/>
            </a:pP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Jezte ryby a rybí výrobky alespoň 2x týdně.</a:t>
            </a:r>
          </a:p>
          <a:p>
            <a:pPr marL="361950" lvl="0" indent="-274638">
              <a:lnSpc>
                <a:spcPct val="100000"/>
              </a:lnSpc>
              <a:spcAft>
                <a:spcPts val="800"/>
              </a:spcAft>
              <a:buClr>
                <a:srgbClr val="0000DC">
                  <a:lumMod val="60000"/>
                  <a:lumOff val="40000"/>
                </a:srgbClr>
              </a:buClr>
              <a:buFont typeface="+mj-lt"/>
              <a:buAutoNum type="arabicPeriod"/>
            </a:pP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Denně zařazujte mléko a mléčné výrobky, zejména zakysané (např. jogurty, zakysané mléčné nápoje, kefíry); vybírejte si přednostně polotučné.</a:t>
            </a:r>
          </a:p>
          <a:p>
            <a:pPr marL="361950" lvl="0" indent="-274638">
              <a:lnSpc>
                <a:spcPct val="100000"/>
              </a:lnSpc>
              <a:spcAft>
                <a:spcPts val="800"/>
              </a:spcAft>
              <a:buClr>
                <a:srgbClr val="0000DC">
                  <a:lumMod val="60000"/>
                  <a:lumOff val="40000"/>
                </a:srgbClr>
              </a:buClr>
              <a:buFont typeface="+mj-lt"/>
              <a:buAutoNum type="arabicPeriod"/>
            </a:pP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Sledujte příjem tuku, omezte množství tuku ve skryté formě (tučné maso, tučné masné a mléčné výrobky, jemné a trvanlivé pečivo s vyšším obsahem tuku, </a:t>
            </a:r>
            <a:r>
              <a:rPr lang="cs-CZ" sz="1300" dirty="0" err="1">
                <a:solidFill>
                  <a:srgbClr val="000000"/>
                </a:solidFill>
                <a:latin typeface="Tahoma" panose="020B0604030504040204" pitchFamily="34" charset="0"/>
                <a:ea typeface="Tahoma" panose="020B0604030504040204" pitchFamily="34" charset="0"/>
                <a:cs typeface="Tahoma" panose="020B0604030504040204" pitchFamily="34" charset="0"/>
              </a:rPr>
              <a:t>chipsy</a:t>
            </a: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 čokoládové výrobky) a při přípravě pokrmů. Preferujte tuky s nízkým obsahem nasycených mastných kyselin.</a:t>
            </a:r>
          </a:p>
          <a:p>
            <a:pPr marL="361950" lvl="0" indent="-274638">
              <a:lnSpc>
                <a:spcPct val="100000"/>
              </a:lnSpc>
              <a:spcAft>
                <a:spcPts val="800"/>
              </a:spcAft>
              <a:buClr>
                <a:srgbClr val="0000DC">
                  <a:lumMod val="60000"/>
                  <a:lumOff val="40000"/>
                </a:srgbClr>
              </a:buClr>
              <a:buFont typeface="+mj-lt"/>
              <a:buAutoNum type="arabicPeriod"/>
            </a:pP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Snižujte příjem cukru, zejména ve formě slazených nápojů, sladkostí, džemů, slazených mléčných výrobků a zmrzliny.</a:t>
            </a:r>
          </a:p>
          <a:p>
            <a:pPr marL="361950" lvl="0" indent="-274638">
              <a:lnSpc>
                <a:spcPct val="100000"/>
              </a:lnSpc>
              <a:spcAft>
                <a:spcPts val="800"/>
              </a:spcAft>
              <a:buClr>
                <a:srgbClr val="0000DC">
                  <a:lumMod val="60000"/>
                  <a:lumOff val="40000"/>
                </a:srgbClr>
              </a:buClr>
              <a:buFont typeface="+mj-lt"/>
              <a:buAutoNum type="arabicPeriod"/>
            </a:pP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Omezujte příjem kuchyňské soli a potravin s vyšším obsahem soli (slané uzeniny, rybí výrobky, sýry, </a:t>
            </a:r>
            <a:r>
              <a:rPr lang="cs-CZ" sz="1300" dirty="0" err="1">
                <a:solidFill>
                  <a:srgbClr val="000000"/>
                </a:solidFill>
                <a:latin typeface="Tahoma" panose="020B0604030504040204" pitchFamily="34" charset="0"/>
                <a:ea typeface="Tahoma" panose="020B0604030504040204" pitchFamily="34" charset="0"/>
                <a:cs typeface="Tahoma" panose="020B0604030504040204" pitchFamily="34" charset="0"/>
              </a:rPr>
              <a:t>chipsy</a:t>
            </a: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 solené tyčinky a ořechy), nepřisolujte hotové pokrmy.</a:t>
            </a:r>
          </a:p>
          <a:p>
            <a:pPr marL="361950" lvl="0" indent="-274638">
              <a:lnSpc>
                <a:spcPct val="100000"/>
              </a:lnSpc>
              <a:spcAft>
                <a:spcPts val="800"/>
              </a:spcAft>
              <a:buClr>
                <a:srgbClr val="0000DC">
                  <a:lumMod val="60000"/>
                  <a:lumOff val="40000"/>
                </a:srgbClr>
              </a:buClr>
              <a:buFont typeface="+mj-lt"/>
              <a:buAutoNum type="arabicPeriod"/>
            </a:pP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Předcházejte nákazám a otravám z potravin správným zacházením s potravinami při nákupu, uskladnění a přípravě pokrmů; při tepelném zpracování dávejte přednost šetrným způsobům, omezte smažení a grilování. Dbejte na pečlivé mytí rukou před jídlem.</a:t>
            </a:r>
          </a:p>
          <a:p>
            <a:pPr marL="361950" lvl="0" indent="-274638">
              <a:lnSpc>
                <a:spcPct val="100000"/>
              </a:lnSpc>
              <a:spcAft>
                <a:spcPts val="800"/>
              </a:spcAft>
              <a:buClr>
                <a:srgbClr val="0000DC">
                  <a:lumMod val="60000"/>
                  <a:lumOff val="40000"/>
                </a:srgbClr>
              </a:buClr>
              <a:buFont typeface="+mj-lt"/>
              <a:buAutoNum type="arabicPeriod"/>
            </a:pP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Nezapomínejte na pitný režim, denně vypijte minimálně 1,5 l tekutin (voda, slabě až středně mineralizované neperlivé minerální vody, slabý čaj, ovocné čaje a šťávy, nejlépe neslazené nebo ředěné).</a:t>
            </a:r>
          </a:p>
          <a:p>
            <a:pPr marL="361950" lvl="0" indent="-274638">
              <a:lnSpc>
                <a:spcPct val="100000"/>
              </a:lnSpc>
              <a:spcAft>
                <a:spcPts val="800"/>
              </a:spcAft>
              <a:buClr>
                <a:srgbClr val="0000DC">
                  <a:lumMod val="60000"/>
                  <a:lumOff val="40000"/>
                </a:srgbClr>
              </a:buClr>
              <a:buFont typeface="+mj-lt"/>
              <a:buAutoNum type="arabicPeriod"/>
            </a:pPr>
            <a:r>
              <a:rPr lang="cs-CZ" sz="1300" dirty="0">
                <a:solidFill>
                  <a:srgbClr val="000000"/>
                </a:solidFill>
                <a:latin typeface="Tahoma" panose="020B0604030504040204" pitchFamily="34" charset="0"/>
                <a:ea typeface="Tahoma" panose="020B0604030504040204" pitchFamily="34" charset="0"/>
                <a:cs typeface="Tahoma" panose="020B0604030504040204" pitchFamily="34" charset="0"/>
              </a:rPr>
              <a:t>Pokud pijete alkoholické nápoje, nepřekračujte denní příjem alkoholu u mužů 20 g (200 ml vína, 0,5 1 piva, 50 ml lihoviny), u žen poloviční množství</a:t>
            </a:r>
            <a:r>
              <a:rPr lang="cs-CZ" sz="14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72000" indent="0">
              <a:buNone/>
            </a:pPr>
            <a:endParaRPr lang="cs-CZ" dirty="0"/>
          </a:p>
        </p:txBody>
      </p:sp>
    </p:spTree>
    <p:extLst>
      <p:ext uri="{BB962C8B-B14F-4D97-AF65-F5344CB8AC3E}">
        <p14:creationId xmlns:p14="http://schemas.microsoft.com/office/powerpoint/2010/main" val="1206543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2985C55-D971-48F4-A1F0-9E88D247C9E6}"/>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43B5243F-1ABD-4231-8178-AB2EF2759D5C}"/>
              </a:ext>
            </a:extLst>
          </p:cNvPr>
          <p:cNvSpPr>
            <a:spLocks noGrp="1"/>
          </p:cNvSpPr>
          <p:nvPr>
            <p:ph type="title"/>
          </p:nvPr>
        </p:nvSpPr>
        <p:spPr>
          <a:xfrm>
            <a:off x="414000" y="438645"/>
            <a:ext cx="11059200" cy="972275"/>
          </a:xfrm>
        </p:spPr>
        <p:txBody>
          <a:bodyPr/>
          <a:lstStyle/>
          <a:p>
            <a:pPr lvl="0" algn="ctr">
              <a:lnSpc>
                <a:spcPct val="100000"/>
              </a:lnSpc>
            </a:pPr>
            <a:r>
              <a:rPr lang="cs-CZ" sz="3200" b="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Výživová pyramida NZIP  -  nová pyramida, nová doporučení</a:t>
            </a:r>
            <a:br>
              <a:rPr lang="cs-CZ" sz="3200" b="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br>
            <a:br>
              <a:rPr lang="en-US" sz="1400" b="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br>
            <a:r>
              <a:rPr lang="cs-CZ" sz="1800" b="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(NZIP – Národní zdravotnický informační portál)</a:t>
            </a:r>
            <a:endParaRPr lang="cs-CZ" sz="1800" dirty="0"/>
          </a:p>
        </p:txBody>
      </p:sp>
      <p:pic>
        <p:nvPicPr>
          <p:cNvPr id="6" name="Zástupný symbol pro obsah 5">
            <a:extLst>
              <a:ext uri="{FF2B5EF4-FFF2-40B4-BE49-F238E27FC236}">
                <a16:creationId xmlns:a16="http://schemas.microsoft.com/office/drawing/2014/main" id="{C0AF2B3E-88C3-4196-9355-4A982CFEFAF4}"/>
              </a:ext>
            </a:extLst>
          </p:cNvPr>
          <p:cNvPicPr>
            <a:picLocks noGrp="1" noChangeAspect="1"/>
          </p:cNvPicPr>
          <p:nvPr>
            <p:ph idx="1"/>
          </p:nvPr>
        </p:nvPicPr>
        <p:blipFill>
          <a:blip r:embed="rId2"/>
          <a:stretch>
            <a:fillRect/>
          </a:stretch>
        </p:blipFill>
        <p:spPr>
          <a:xfrm>
            <a:off x="2492253" y="1672492"/>
            <a:ext cx="6708897" cy="4472598"/>
          </a:xfrm>
          <a:prstGeom prst="rect">
            <a:avLst/>
          </a:prstGeom>
        </p:spPr>
      </p:pic>
    </p:spTree>
    <p:extLst>
      <p:ext uri="{BB962C8B-B14F-4D97-AF65-F5344CB8AC3E}">
        <p14:creationId xmlns:p14="http://schemas.microsoft.com/office/powerpoint/2010/main" val="4178256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Zástupný symbol pro číslo snímku 2">
            <a:extLst>
              <a:ext uri="{FF2B5EF4-FFF2-40B4-BE49-F238E27FC236}">
                <a16:creationId xmlns:a16="http://schemas.microsoft.com/office/drawing/2014/main" id="{D79B549C-1B77-42E0-BC1A-B038D43E751C}"/>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47">
                <a:solidFill>
                  <a:schemeClr val="tx1"/>
                </a:solidFill>
                <a:latin typeface="Tahoma" panose="020B0604030504040204" pitchFamily="34" charset="0"/>
                <a:cs typeface="Arial" panose="020B0604020202020204" pitchFamily="34" charset="0"/>
              </a:defRPr>
            </a:lvl1pPr>
            <a:lvl2pPr marL="664361" indent="-255524">
              <a:defRPr sz="2147">
                <a:solidFill>
                  <a:schemeClr val="tx1"/>
                </a:solidFill>
                <a:latin typeface="Tahoma" panose="020B0604030504040204" pitchFamily="34" charset="0"/>
                <a:cs typeface="Arial" panose="020B0604020202020204" pitchFamily="34" charset="0"/>
              </a:defRPr>
            </a:lvl2pPr>
            <a:lvl3pPr marL="1022095" indent="-204419">
              <a:defRPr sz="2147">
                <a:solidFill>
                  <a:schemeClr val="tx1"/>
                </a:solidFill>
                <a:latin typeface="Tahoma" panose="020B0604030504040204" pitchFamily="34" charset="0"/>
                <a:cs typeface="Arial" panose="020B0604020202020204" pitchFamily="34" charset="0"/>
              </a:defRPr>
            </a:lvl3pPr>
            <a:lvl4pPr marL="1430933" indent="-204419">
              <a:defRPr sz="2147">
                <a:solidFill>
                  <a:schemeClr val="tx1"/>
                </a:solidFill>
                <a:latin typeface="Tahoma" panose="020B0604030504040204" pitchFamily="34" charset="0"/>
                <a:cs typeface="Arial" panose="020B0604020202020204" pitchFamily="34" charset="0"/>
              </a:defRPr>
            </a:lvl4pPr>
            <a:lvl5pPr marL="1839771" indent="-204419">
              <a:defRPr sz="2147">
                <a:solidFill>
                  <a:schemeClr val="tx1"/>
                </a:solidFill>
                <a:latin typeface="Tahoma" panose="020B0604030504040204" pitchFamily="34" charset="0"/>
                <a:cs typeface="Arial" panose="020B0604020202020204" pitchFamily="34" charset="0"/>
              </a:defRPr>
            </a:lvl5pPr>
            <a:lvl6pPr marL="2248608" indent="-204419" eaLnBrk="0" fontAlgn="base" hangingPunct="0">
              <a:spcBef>
                <a:spcPct val="0"/>
              </a:spcBef>
              <a:spcAft>
                <a:spcPct val="0"/>
              </a:spcAft>
              <a:defRPr sz="2147">
                <a:solidFill>
                  <a:schemeClr val="tx1"/>
                </a:solidFill>
                <a:latin typeface="Tahoma" panose="020B0604030504040204" pitchFamily="34" charset="0"/>
                <a:cs typeface="Arial" panose="020B0604020202020204" pitchFamily="34" charset="0"/>
              </a:defRPr>
            </a:lvl6pPr>
            <a:lvl7pPr marL="2657446" indent="-204419" eaLnBrk="0" fontAlgn="base" hangingPunct="0">
              <a:spcBef>
                <a:spcPct val="0"/>
              </a:spcBef>
              <a:spcAft>
                <a:spcPct val="0"/>
              </a:spcAft>
              <a:defRPr sz="2147">
                <a:solidFill>
                  <a:schemeClr val="tx1"/>
                </a:solidFill>
                <a:latin typeface="Tahoma" panose="020B0604030504040204" pitchFamily="34" charset="0"/>
                <a:cs typeface="Arial" panose="020B0604020202020204" pitchFamily="34" charset="0"/>
              </a:defRPr>
            </a:lvl7pPr>
            <a:lvl8pPr marL="3066285" indent="-204419" eaLnBrk="0" fontAlgn="base" hangingPunct="0">
              <a:spcBef>
                <a:spcPct val="0"/>
              </a:spcBef>
              <a:spcAft>
                <a:spcPct val="0"/>
              </a:spcAft>
              <a:defRPr sz="2147">
                <a:solidFill>
                  <a:schemeClr val="tx1"/>
                </a:solidFill>
                <a:latin typeface="Tahoma" panose="020B0604030504040204" pitchFamily="34" charset="0"/>
                <a:cs typeface="Arial" panose="020B0604020202020204" pitchFamily="34" charset="0"/>
              </a:defRPr>
            </a:lvl8pPr>
            <a:lvl9pPr marL="3475122" indent="-204419" eaLnBrk="0" fontAlgn="base" hangingPunct="0">
              <a:spcBef>
                <a:spcPct val="0"/>
              </a:spcBef>
              <a:spcAft>
                <a:spcPct val="0"/>
              </a:spcAft>
              <a:defRPr sz="2147">
                <a:solidFill>
                  <a:schemeClr val="tx1"/>
                </a:solidFill>
                <a:latin typeface="Tahoma" panose="020B0604030504040204" pitchFamily="34" charset="0"/>
                <a:cs typeface="Arial" panose="020B0604020202020204" pitchFamily="34" charset="0"/>
              </a:defRPr>
            </a:lvl9pPr>
          </a:lstStyle>
          <a:p>
            <a:pPr defTabSz="817675"/>
            <a:fld id="{AFC81611-751F-47BF-A53F-E670CC56E549}" type="slidenum">
              <a:rPr lang="cs-CZ" altLang="cs-CZ" sz="1073">
                <a:solidFill>
                  <a:srgbClr val="0000DC"/>
                </a:solidFill>
                <a:latin typeface="Arial" panose="020B0604020202020204" pitchFamily="34" charset="0"/>
              </a:rPr>
              <a:pPr defTabSz="817675"/>
              <a:t>25</a:t>
            </a:fld>
            <a:endParaRPr lang="cs-CZ" altLang="cs-CZ" sz="1073">
              <a:solidFill>
                <a:srgbClr val="0000DC"/>
              </a:solidFill>
              <a:latin typeface="Arial" panose="020B0604020202020204" pitchFamily="34" charset="0"/>
            </a:endParaRPr>
          </a:p>
        </p:txBody>
      </p:sp>
      <p:sp>
        <p:nvSpPr>
          <p:cNvPr id="6" name="Line 2">
            <a:extLst>
              <a:ext uri="{FF2B5EF4-FFF2-40B4-BE49-F238E27FC236}">
                <a16:creationId xmlns:a16="http://schemas.microsoft.com/office/drawing/2014/main" id="{BB8831C3-1397-441F-B3B8-3B6EB30204BA}"/>
              </a:ext>
            </a:extLst>
          </p:cNvPr>
          <p:cNvSpPr>
            <a:spLocks noChangeShapeType="1"/>
          </p:cNvSpPr>
          <p:nvPr/>
        </p:nvSpPr>
        <p:spPr bwMode="auto">
          <a:xfrm>
            <a:off x="1743771" y="333138"/>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7" name="Rectangle 3">
            <a:extLst>
              <a:ext uri="{FF2B5EF4-FFF2-40B4-BE49-F238E27FC236}">
                <a16:creationId xmlns:a16="http://schemas.microsoft.com/office/drawing/2014/main" id="{0A9AB052-F077-4252-A75D-9557E09B2FCD}"/>
              </a:ext>
            </a:extLst>
          </p:cNvPr>
          <p:cNvSpPr txBox="1">
            <a:spLocks noChangeArrowheads="1"/>
          </p:cNvSpPr>
          <p:nvPr/>
        </p:nvSpPr>
        <p:spPr>
          <a:xfrm>
            <a:off x="1684249" y="-1506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Alternativní stravování</a:t>
            </a:r>
            <a:endPar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Obrázek 2">
            <a:extLst>
              <a:ext uri="{FF2B5EF4-FFF2-40B4-BE49-F238E27FC236}">
                <a16:creationId xmlns:a16="http://schemas.microsoft.com/office/drawing/2014/main" id="{9A38CBD9-300A-4781-83BC-38390419BE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931" y="480788"/>
            <a:ext cx="8838796" cy="5751132"/>
          </a:xfrm>
          <a:prstGeom prst="rect">
            <a:avLst/>
          </a:prstGeom>
        </p:spPr>
      </p:pic>
    </p:spTree>
    <p:extLst>
      <p:ext uri="{BB962C8B-B14F-4D97-AF65-F5344CB8AC3E}">
        <p14:creationId xmlns:p14="http://schemas.microsoft.com/office/powerpoint/2010/main" val="1382969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pPr defTabSz="817675">
              <a:defRPr/>
            </a:pPr>
            <a:fld id="{C6080469-B9B4-44FF-807E-838F623C347C}" type="slidenum">
              <a:rPr lang="cs-CZ" altLang="cs-CZ">
                <a:solidFill>
                  <a:srgbClr val="0000DC"/>
                </a:solidFill>
                <a:latin typeface="Arial"/>
              </a:rPr>
              <a:pPr defTabSz="817675">
                <a:defRPr/>
              </a:pPr>
              <a:t>26</a:t>
            </a:fld>
            <a:endParaRPr lang="cs-CZ" altLang="cs-CZ" dirty="0">
              <a:solidFill>
                <a:srgbClr val="0000DC"/>
              </a:solidFill>
              <a:latin typeface="Arial"/>
            </a:endParaRPr>
          </a:p>
        </p:txBody>
      </p:sp>
      <p:sp>
        <p:nvSpPr>
          <p:cNvPr id="53250" name="AutoShape 2" descr="https://attachments.office.net/owa/z.kapounova@med.muni.cz/service.svc/s/GetAttachmentThumbnail?id=AQMkAGI2MjQ2ZjRkLTJhMGEtNDY5Mi05YmUyLWU4ZjM4NGZiMjcyNgBGAAADMMAQtmjOTEKn75UrMMgkawcAuwFHyw4Qgk23Y2UQiU9r5QAAAgEJAAAAuwFHyw4Qgk23Y2UQiU9r5QACeMhMWQAAAAESABAAs447fzYK2E2HdPzBf9v%2FnQ%3D%3D&amp;thumbnailType=2&amp;owa=outlook.office.com&amp;scriptVer=2019112502.05&amp;X-OWA-CANARY=WQQDjfRwZk-4chaLqTOihFAoPAfjd9cYxEy7VZB6v8Y1WN2FSmHqqPtoU_xM8EzNmwdrdTkRUhc.&amp;token=eyJhbGciOiJSUzI1NiIsImtpZCI6IjA2MDBGOUY2NzQ2MjA3MzdFNzM0MDRFMjg3QzQ1QTgxOENCN0NFQjgiLCJ4NXQiOiJCZ0Q1OW5SaUJ6Zm5OQVRpaDhSYWdZeTN6cmciLCJ0eXAiOiJKV1QifQ.eyJvcmlnaW4iOiJodHRwczovL291dGxvb2sub2ZmaWNlLmNvbSIsInZlciI6IkV4Y2hhbmdlLkNhbGxiYWNrLlYxIiwiYXBwY3R4c2VuZGVyIjoiT3dhRG93bmxvYWRAMTE5MDRmMjMtZjBkYi00Y2RjLTk2ZjctMzkwYmQ1NWZjZWU4IiwiaXNzcmluZyI6IldXIiwiYXBwY3R4Ijoie1wibXNleGNocHJvdFwiOlwib3dhXCIsXCJwcmltYXJ5c2lkXCI6XCJTLTEtNS0yMS0xOTM5NTcyMzA5LTM0NzMwNTkxNDgtMzM2MDgwNjYzNC0xMzg4NzgyM1wiLFwicHVpZFwiOlwiMTE1Mzk3NzAyNTU1NjY2OTk1MVwiLFwib2lkXCI6XCI3ZDA0ODk0ZC1iZWM5LTQxODUtOGE3OC1iNzUwZDlmZGUwNDFcIixcInNjb3BlXCI6XCJPd2FEb3dubG9hZFwifSIsIm5iZiI6MTU3NTM3MTk3MCwiZXhwIjoxNTc1MzcyNTcwLCJpc3MiOiIwMDAwMDAwMi0wMDAwLTBmZjEtY2UwMC0wMDAwMDAwMDAwMDBAMTE5MDRmMjMtZjBkYi00Y2RjLTk2ZjctMzkwYmQ1NWZjZWU4IiwiYXVkIjoiMDAwMDAwMDItMDAwMC0wZmYxLWNlMDAtMDAwMDAwMDAwMDAwL2F0dGFjaG1lbnRzLm9mZmljZS5uZXRAMTE5MDRmMjMtZjBkYi00Y2RjLTk2ZjctMzkwYmQ1NWZjZWU4In0.FN2WfA5QzycXdYAokFar3fUZUp5Pir3MILjChOPaQwhOF716v1rO8f2Kfv_yq7gylZDAH8I2SDaWEV-7m3KaCUtjj3smZYQMJwdBDQE06qY8BbXA5U2dRtGvMhUwZEZycAOCOKfjlRe80aWYK00ZXXXxN0jvfN3ltO845WNU3Z3ja0IyZUoFl8mubiRJXMOddKUhEkW0ldrhl1l9pylVSVs58OgLyr2pBwAzCv7f1vOKrSt8_fPkMV7b5GfBHCye945-_BiKRoVTowjJXYBxPPnZaJZQlePZo1T5D874r4-aOw0xlvwbBZT1oBrFaJFU6EwwIbjHEvGm2UG43TpKKg&amp;animation=true"/>
          <p:cNvSpPr>
            <a:spLocks noChangeAspect="1" noChangeArrowheads="1"/>
          </p:cNvSpPr>
          <p:nvPr/>
        </p:nvSpPr>
        <p:spPr bwMode="auto">
          <a:xfrm>
            <a:off x="1691520" y="199284"/>
            <a:ext cx="265476" cy="265476"/>
          </a:xfrm>
          <a:prstGeom prst="rect">
            <a:avLst/>
          </a:prstGeom>
          <a:noFill/>
        </p:spPr>
        <p:txBody>
          <a:bodyPr vert="horz" wrap="square" lIns="81772" tIns="40886" rIns="81772" bIns="40886" numCol="1" anchor="t" anchorCtr="0" compatLnSpc="1">
            <a:prstTxWarp prst="textNoShape">
              <a:avLst/>
            </a:prstTxWarp>
          </a:bodyPr>
          <a:lstStyle/>
          <a:p>
            <a:pPr defTabSz="817675"/>
            <a:endParaRPr lang="cs-CZ" sz="2147">
              <a:solidFill>
                <a:srgbClr val="000000"/>
              </a:solidFill>
              <a:cs typeface="Arial" pitchFamily="34" charset="0"/>
            </a:endParaRPr>
          </a:p>
        </p:txBody>
      </p:sp>
      <p:sp>
        <p:nvSpPr>
          <p:cNvPr id="53252" name="AutoShape 4" descr="https://attachments.office.net/owa/z.kapounova@med.muni.cz/service.svc/s/GetAttachmentThumbnail?id=AQMkAGI2MjQ2ZjRkLTJhMGEtNDY5Mi05YmUyLWU4ZjM4NGZiMjcyNgBGAAADMMAQtmjOTEKn75UrMMgkawcAuwFHyw4Qgk23Y2UQiU9r5QAAAgEJAAAAuwFHyw4Qgk23Y2UQiU9r5QACeMhMWQAAAAESABAAs447fzYK2E2HdPzBf9v%2FnQ%3D%3D&amp;thumbnailType=2&amp;owa=outlook.office.com&amp;scriptVer=2019112502.05&amp;X-OWA-CANARY=WQQDjfRwZk-4chaLqTOihFAoPAfjd9cYxEy7VZB6v8Y1WN2FSmHqqPtoU_xM8EzNmwdrdTkRUhc.&amp;token=eyJhbGciOiJSUzI1NiIsImtpZCI6IjA2MDBGOUY2NzQ2MjA3MzdFNzM0MDRFMjg3QzQ1QTgxOENCN0NFQjgiLCJ4NXQiOiJCZ0Q1OW5SaUJ6Zm5OQVRpaDhSYWdZeTN6cmciLCJ0eXAiOiJKV1QifQ.eyJvcmlnaW4iOiJodHRwczovL291dGxvb2sub2ZmaWNlLmNvbSIsInZlciI6IkV4Y2hhbmdlLkNhbGxiYWNrLlYxIiwiYXBwY3R4c2VuZGVyIjoiT3dhRG93bmxvYWRAMTE5MDRmMjMtZjBkYi00Y2RjLTk2ZjctMzkwYmQ1NWZjZWU4IiwiaXNzcmluZyI6IldXIiwiYXBwY3R4Ijoie1wibXNleGNocHJvdFwiOlwib3dhXCIsXCJwcmltYXJ5c2lkXCI6XCJTLTEtNS0yMS0xOTM5NTcyMzA5LTM0NzMwNTkxNDgtMzM2MDgwNjYzNC0xMzg4NzgyM1wiLFwicHVpZFwiOlwiMTE1Mzk3NzAyNTU1NjY2OTk1MVwiLFwib2lkXCI6XCI3ZDA0ODk0ZC1iZWM5LTQxODUtOGE3OC1iNzUwZDlmZGUwNDFcIixcInNjb3BlXCI6XCJPd2FEb3dubG9hZFwifSIsIm5iZiI6MTU3NTM3MTk3MCwiZXhwIjoxNTc1MzcyNTcwLCJpc3MiOiIwMDAwMDAwMi0wMDAwLTBmZjEtY2UwMC0wMDAwMDAwMDAwMDBAMTE5MDRmMjMtZjBkYi00Y2RjLTk2ZjctMzkwYmQ1NWZjZWU4IiwiYXVkIjoiMDAwMDAwMDItMDAwMC0wZmYxLWNlMDAtMDAwMDAwMDAwMDAwL2F0dGFjaG1lbnRzLm9mZmljZS5uZXRAMTE5MDRmMjMtZjBkYi00Y2RjLTk2ZjctMzkwYmQ1NWZjZWU4In0.FN2WfA5QzycXdYAokFar3fUZUp5Pir3MILjChOPaQwhOF716v1rO8f2Kfv_yq7gylZDAH8I2SDaWEV-7m3KaCUtjj3smZYQMJwdBDQE06qY8BbXA5U2dRtGvMhUwZEZycAOCOKfjlRe80aWYK00ZXXXxN0jvfN3ltO845WNU3Z3ja0IyZUoFl8mubiRJXMOddKUhEkW0ldrhl1l9pylVSVs58OgLyr2pBwAzCv7f1vOKrSt8_fPkMV7b5GfBHCye945-_BiKRoVTowjJXYBxPPnZaJZQlePZo1T5D874r4-aOw0xlvwbBZT1oBrFaJFU6EwwIbjHEvGm2UG43TpKKg&amp;animation=true"/>
          <p:cNvSpPr>
            <a:spLocks noChangeAspect="1" noChangeArrowheads="1"/>
          </p:cNvSpPr>
          <p:nvPr/>
        </p:nvSpPr>
        <p:spPr bwMode="auto">
          <a:xfrm>
            <a:off x="1691520" y="199284"/>
            <a:ext cx="265476" cy="265476"/>
          </a:xfrm>
          <a:prstGeom prst="rect">
            <a:avLst/>
          </a:prstGeom>
          <a:noFill/>
        </p:spPr>
        <p:txBody>
          <a:bodyPr vert="horz" wrap="square" lIns="81772" tIns="40886" rIns="81772" bIns="40886" numCol="1" anchor="t" anchorCtr="0" compatLnSpc="1">
            <a:prstTxWarp prst="textNoShape">
              <a:avLst/>
            </a:prstTxWarp>
          </a:bodyPr>
          <a:lstStyle/>
          <a:p>
            <a:pPr defTabSz="817675"/>
            <a:endParaRPr lang="cs-CZ" sz="2147">
              <a:solidFill>
                <a:srgbClr val="000000"/>
              </a:solidFill>
              <a:cs typeface="Arial" pitchFamily="34" charset="0"/>
            </a:endParaRPr>
          </a:p>
        </p:txBody>
      </p:sp>
      <p:sp>
        <p:nvSpPr>
          <p:cNvPr id="53254" name="AutoShape 6" descr="https://attachments.office.net/owa/z.kapounova@med.muni.cz/service.svc/s/GetAttachmentThumbnail?id=AQMkAGI2MjQ2ZjRkLTJhMGEtNDY5Mi05YmUyLWU4ZjM4NGZiMjcyNgBGAAADMMAQtmjOTEKn75UrMMgkawcAuwFHyw4Qgk23Y2UQiU9r5QAAAgEJAAAAuwFHyw4Qgk23Y2UQiU9r5QACeMhMWQAAAAESABAAs447fzYK2E2HdPzBf9v%2FnQ%3D%3D&amp;thumbnailType=2&amp;owa=outlook.office.com&amp;scriptVer=2019112502.05&amp;X-OWA-CANARY=WQQDjfRwZk-4chaLqTOihFAoPAfjd9cYxEy7VZB6v8Y1WN2FSmHqqPtoU_xM8EzNmwdrdTkRUhc.&amp;token=eyJhbGciOiJSUzI1NiIsImtpZCI6IjA2MDBGOUY2NzQ2MjA3MzdFNzM0MDRFMjg3QzQ1QTgxOENCN0NFQjgiLCJ4NXQiOiJCZ0Q1OW5SaUJ6Zm5OQVRpaDhSYWdZeTN6cmciLCJ0eXAiOiJKV1QifQ.eyJvcmlnaW4iOiJodHRwczovL291dGxvb2sub2ZmaWNlLmNvbSIsInZlciI6IkV4Y2hhbmdlLkNhbGxiYWNrLlYxIiwiYXBwY3R4c2VuZGVyIjoiT3dhRG93bmxvYWRAMTE5MDRmMjMtZjBkYi00Y2RjLTk2ZjctMzkwYmQ1NWZjZWU4IiwiaXNzcmluZyI6IldXIiwiYXBwY3R4Ijoie1wibXNleGNocHJvdFwiOlwib3dhXCIsXCJwcmltYXJ5c2lkXCI6XCJTLTEtNS0yMS0xOTM5NTcyMzA5LTM0NzMwNTkxNDgtMzM2MDgwNjYzNC0xMzg4NzgyM1wiLFwicHVpZFwiOlwiMTE1Mzk3NzAyNTU1NjY2OTk1MVwiLFwib2lkXCI6XCI3ZDA0ODk0ZC1iZWM5LTQxODUtOGE3OC1iNzUwZDlmZGUwNDFcIixcInNjb3BlXCI6XCJPd2FEb3dubG9hZFwifSIsIm5iZiI6MTU3NTM3MTk3MCwiZXhwIjoxNTc1MzcyNTcwLCJpc3MiOiIwMDAwMDAwMi0wMDAwLTBmZjEtY2UwMC0wMDAwMDAwMDAwMDBAMTE5MDRmMjMtZjBkYi00Y2RjLTk2ZjctMzkwYmQ1NWZjZWU4IiwiYXVkIjoiMDAwMDAwMDItMDAwMC0wZmYxLWNlMDAtMDAwMDAwMDAwMDAwL2F0dGFjaG1lbnRzLm9mZmljZS5uZXRAMTE5MDRmMjMtZjBkYi00Y2RjLTk2ZjctMzkwYmQ1NWZjZWU4In0.FN2WfA5QzycXdYAokFar3fUZUp5Pir3MILjChOPaQwhOF716v1rO8f2Kfv_yq7gylZDAH8I2SDaWEV-7m3KaCUtjj3smZYQMJwdBDQE06qY8BbXA5U2dRtGvMhUwZEZycAOCOKfjlRe80aWYK00ZXXXxN0jvfN3ltO845WNU3Z3ja0IyZUoFl8mubiRJXMOddKUhEkW0ldrhl1l9pylVSVs58OgLyr2pBwAzCv7f1vOKrSt8_fPkMV7b5GfBHCye945-_BiKRoVTowjJXYBxPPnZaJZQlePZo1T5D874r4-aOw0xlvwbBZT1oBrFaJFU6EwwIbjHEvGm2UG43TpKKg&amp;animation=true"/>
          <p:cNvSpPr>
            <a:spLocks noChangeAspect="1" noChangeArrowheads="1"/>
          </p:cNvSpPr>
          <p:nvPr/>
        </p:nvSpPr>
        <p:spPr bwMode="auto">
          <a:xfrm>
            <a:off x="1691520" y="199284"/>
            <a:ext cx="265476" cy="265476"/>
          </a:xfrm>
          <a:prstGeom prst="rect">
            <a:avLst/>
          </a:prstGeom>
          <a:noFill/>
        </p:spPr>
        <p:txBody>
          <a:bodyPr vert="horz" wrap="square" lIns="81772" tIns="40886" rIns="81772" bIns="40886" numCol="1" anchor="t" anchorCtr="0" compatLnSpc="1">
            <a:prstTxWarp prst="textNoShape">
              <a:avLst/>
            </a:prstTxWarp>
          </a:bodyPr>
          <a:lstStyle/>
          <a:p>
            <a:pPr defTabSz="817675"/>
            <a:endParaRPr lang="cs-CZ" sz="2147">
              <a:solidFill>
                <a:srgbClr val="000000"/>
              </a:solidFill>
              <a:cs typeface="Arial" pitchFamily="34" charset="0"/>
            </a:endParaRPr>
          </a:p>
        </p:txBody>
      </p:sp>
      <p:sp>
        <p:nvSpPr>
          <p:cNvPr id="9" name="Line 2">
            <a:extLst>
              <a:ext uri="{FF2B5EF4-FFF2-40B4-BE49-F238E27FC236}">
                <a16:creationId xmlns:a16="http://schemas.microsoft.com/office/drawing/2014/main" id="{179F0803-9DD2-482A-ABBA-FA4F4579A2DB}"/>
              </a:ext>
            </a:extLst>
          </p:cNvPr>
          <p:cNvSpPr>
            <a:spLocks noChangeShapeType="1"/>
          </p:cNvSpPr>
          <p:nvPr/>
        </p:nvSpPr>
        <p:spPr bwMode="auto">
          <a:xfrm>
            <a:off x="1766148" y="378774"/>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0" name="Rectangle 3">
            <a:extLst>
              <a:ext uri="{FF2B5EF4-FFF2-40B4-BE49-F238E27FC236}">
                <a16:creationId xmlns:a16="http://schemas.microsoft.com/office/drawing/2014/main" id="{B49AC19A-3186-4DEA-8D82-85177A71EF63}"/>
              </a:ext>
            </a:extLst>
          </p:cNvPr>
          <p:cNvSpPr txBox="1">
            <a:spLocks noChangeArrowheads="1"/>
          </p:cNvSpPr>
          <p:nvPr/>
        </p:nvSpPr>
        <p:spPr>
          <a:xfrm>
            <a:off x="1602350" y="-23653"/>
            <a:ext cx="8823503" cy="852084"/>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gn="ctr">
              <a:lnSpc>
                <a:spcPct val="100000"/>
              </a:lnSpc>
            </a:pPr>
            <a:r>
              <a:rPr lang="cs-CZ" sz="24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Srovnání různých způsobů stravování a jejich vliv na zdravotní ukazatele</a:t>
            </a:r>
          </a:p>
        </p:txBody>
      </p:sp>
      <p:pic>
        <p:nvPicPr>
          <p:cNvPr id="8" name="Obrázek 7">
            <a:extLst>
              <a:ext uri="{FF2B5EF4-FFF2-40B4-BE49-F238E27FC236}">
                <a16:creationId xmlns:a16="http://schemas.microsoft.com/office/drawing/2014/main" id="{19F77BC8-2631-4CC8-991B-DAEAFE3A3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6996" y="1474211"/>
            <a:ext cx="8117209" cy="3190301"/>
          </a:xfrm>
          <a:prstGeom prst="rect">
            <a:avLst/>
          </a:prstGeom>
        </p:spPr>
      </p:pic>
      <p:sp>
        <p:nvSpPr>
          <p:cNvPr id="11" name="Obdélník 10">
            <a:extLst>
              <a:ext uri="{FF2B5EF4-FFF2-40B4-BE49-F238E27FC236}">
                <a16:creationId xmlns:a16="http://schemas.microsoft.com/office/drawing/2014/main" id="{8F047785-AADB-4371-BF86-8680B4DA7B4A}"/>
              </a:ext>
            </a:extLst>
          </p:cNvPr>
          <p:cNvSpPr/>
          <p:nvPr/>
        </p:nvSpPr>
        <p:spPr>
          <a:xfrm>
            <a:off x="2032210" y="4737458"/>
            <a:ext cx="8117208" cy="646331"/>
          </a:xfrm>
          <a:prstGeom prst="rect">
            <a:avLst/>
          </a:prstGeom>
        </p:spPr>
        <p:txBody>
          <a:bodyPr wrap="square">
            <a:spAutoFit/>
          </a:bodyPr>
          <a:lstStyle/>
          <a:p>
            <a:r>
              <a:rPr lang="cs-CZ" sz="900" dirty="0">
                <a:solidFill>
                  <a:srgbClr val="000000"/>
                </a:solidFill>
              </a:rPr>
              <a:t>Zdroje: </a:t>
            </a:r>
          </a:p>
          <a:p>
            <a:r>
              <a:rPr lang="en-US" sz="900" dirty="0">
                <a:solidFill>
                  <a:srgbClr val="000000"/>
                </a:solidFill>
              </a:rPr>
              <a:t>Random Clinical Trials (RCTs), Meta-Analyses, Observational Studies, non-randomized single-arm studies, cohort studies </a:t>
            </a:r>
          </a:p>
          <a:p>
            <a:r>
              <a:rPr lang="en-US" sz="900" dirty="0">
                <a:solidFill>
                  <a:srgbClr val="000000"/>
                </a:solidFill>
              </a:rPr>
              <a:t>Nutrition Therapy for Adults with Diabetes or Prediabetes: A consensus Report</a:t>
            </a:r>
          </a:p>
          <a:p>
            <a:r>
              <a:rPr lang="en-US" sz="900" dirty="0">
                <a:solidFill>
                  <a:srgbClr val="000000"/>
                </a:solidFill>
              </a:rPr>
              <a:t>Evert et al Diabetes Care Apr 2019</a:t>
            </a:r>
          </a:p>
        </p:txBody>
      </p:sp>
    </p:spTree>
    <p:extLst>
      <p:ext uri="{BB962C8B-B14F-4D97-AF65-F5344CB8AC3E}">
        <p14:creationId xmlns:p14="http://schemas.microsoft.com/office/powerpoint/2010/main" val="1445444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Rectangle 1028">
            <a:extLst>
              <a:ext uri="{FF2B5EF4-FFF2-40B4-BE49-F238E27FC236}">
                <a16:creationId xmlns:a16="http://schemas.microsoft.com/office/drawing/2014/main" id="{68F91815-4F48-4352-82C3-0AC955AC265D}"/>
              </a:ext>
            </a:extLst>
          </p:cNvPr>
          <p:cNvSpPr>
            <a:spLocks noGrp="1" noChangeArrowheads="1"/>
          </p:cNvSpPr>
          <p:nvPr>
            <p:ph type="title"/>
          </p:nvPr>
        </p:nvSpPr>
        <p:spPr>
          <a:xfrm>
            <a:off x="1524000" y="333375"/>
            <a:ext cx="9144000" cy="1143000"/>
          </a:xfrm>
          <a:noFill/>
        </p:spPr>
        <p:txBody>
          <a:bodyPr>
            <a:normAutofit/>
          </a:bodyPr>
          <a:lstStyle/>
          <a:p>
            <a:pPr algn="ctr" eaLnBrk="1" hangingPunct="1"/>
            <a:r>
              <a:rPr lang="cs-CZ" altLang="cs-CZ" b="1" dirty="0">
                <a:solidFill>
                  <a:srgbClr val="0000DC"/>
                </a:solidFill>
              </a:rPr>
              <a:t>Výživová doporučení na individuální úrovni:</a:t>
            </a:r>
            <a:br>
              <a:rPr lang="cs-CZ" altLang="cs-CZ" b="1" dirty="0">
                <a:solidFill>
                  <a:srgbClr val="0000DC"/>
                </a:solidFill>
              </a:rPr>
            </a:br>
            <a:r>
              <a:rPr lang="cs-CZ" altLang="cs-CZ" b="1" dirty="0">
                <a:solidFill>
                  <a:srgbClr val="0000DC"/>
                </a:solidFill>
              </a:rPr>
              <a:t> dle vnímání rizika</a:t>
            </a:r>
          </a:p>
        </p:txBody>
      </p:sp>
      <p:graphicFrame>
        <p:nvGraphicFramePr>
          <p:cNvPr id="94241" name="Group 1057">
            <a:extLst>
              <a:ext uri="{FF2B5EF4-FFF2-40B4-BE49-F238E27FC236}">
                <a16:creationId xmlns:a16="http://schemas.microsoft.com/office/drawing/2014/main" id="{7A95EFCF-E863-4C12-BAA9-E5B27A5A283C}"/>
              </a:ext>
            </a:extLst>
          </p:cNvPr>
          <p:cNvGraphicFramePr>
            <a:graphicFrameLocks noGrp="1"/>
          </p:cNvGraphicFramePr>
          <p:nvPr>
            <p:ph type="tbl" idx="1"/>
          </p:nvPr>
        </p:nvGraphicFramePr>
        <p:xfrm>
          <a:off x="2209800" y="2057400"/>
          <a:ext cx="7772400" cy="4116388"/>
        </p:xfrm>
        <a:graphic>
          <a:graphicData uri="http://schemas.openxmlformats.org/drawingml/2006/table">
            <a:tbl>
              <a:tblPr/>
              <a:tblGrid>
                <a:gridCol w="19431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tblGrid>
              <a:tr h="103024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chemeClr val="tx1"/>
                          </a:solidFill>
                          <a:effectLst/>
                          <a:latin typeface="Times New Roman" pitchFamily="18" charset="0"/>
                        </a:rPr>
                        <a:t>Subjektivně</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chemeClr val="tx1"/>
                          </a:solidFill>
                          <a:effectLst/>
                          <a:latin typeface="Times New Roman" pitchFamily="18" charset="0"/>
                        </a:rPr>
                        <a:t>Objektivně</a:t>
                      </a:r>
                    </a:p>
                  </a:txBody>
                  <a:tcPr marT="45721" marB="4572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chemeClr val="tx1"/>
                          </a:solidFill>
                          <a:effectLst/>
                          <a:latin typeface="Times New Roman" pitchFamily="18" charset="0"/>
                        </a:rPr>
                        <a:t>Nízké</a:t>
                      </a:r>
                    </a:p>
                  </a:txBody>
                  <a:tcPr marT="45721" marB="4572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chemeClr val="tx1"/>
                          </a:solidFill>
                          <a:effectLst/>
                          <a:latin typeface="Times New Roman" pitchFamily="18" charset="0"/>
                        </a:rPr>
                        <a:t>Střední</a:t>
                      </a:r>
                    </a:p>
                  </a:txBody>
                  <a:tcPr marT="45721" marB="4572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chemeClr val="tx1"/>
                          </a:solidFill>
                          <a:effectLst/>
                          <a:latin typeface="Times New Roman" pitchFamily="18" charset="0"/>
                        </a:rPr>
                        <a:t>Vysoké</a:t>
                      </a:r>
                    </a:p>
                  </a:txBody>
                  <a:tcPr marT="45721" marB="4572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028716">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chemeClr val="tx1"/>
                          </a:solidFill>
                          <a:effectLst/>
                          <a:latin typeface="Times New Roman" pitchFamily="18" charset="0"/>
                        </a:rPr>
                        <a:t>Nízké</a:t>
                      </a:r>
                    </a:p>
                  </a:txBody>
                  <a:tcPr marT="45721" marB="4572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rgbClr val="66FF33"/>
                          </a:solidFill>
                          <a:effectLst/>
                          <a:latin typeface="Times New Roman" pitchFamily="18" charset="0"/>
                        </a:rPr>
                        <a:t>realisté</a:t>
                      </a:r>
                    </a:p>
                  </a:txBody>
                  <a:tcPr marT="45721" marB="4572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chemeClr val="hlink"/>
                          </a:solidFill>
                          <a:effectLst/>
                          <a:latin typeface="Times New Roman" pitchFamily="18" charset="0"/>
                        </a:rPr>
                        <a:t>pesimisté</a:t>
                      </a:r>
                    </a:p>
                  </a:txBody>
                  <a:tcPr marT="45721" marB="4572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chemeClr val="hlink"/>
                          </a:solidFill>
                          <a:effectLst/>
                          <a:latin typeface="Times New Roman" pitchFamily="18" charset="0"/>
                        </a:rPr>
                        <a:t>pesimisté</a:t>
                      </a:r>
                    </a:p>
                  </a:txBody>
                  <a:tcPr marT="45721" marB="4572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028716">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chemeClr val="tx1"/>
                          </a:solidFill>
                          <a:effectLst/>
                          <a:latin typeface="Times New Roman" pitchFamily="18" charset="0"/>
                        </a:rPr>
                        <a:t>Střední</a:t>
                      </a:r>
                    </a:p>
                  </a:txBody>
                  <a:tcPr marT="45721" marB="4572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rgbClr val="FF3300"/>
                          </a:solidFill>
                          <a:effectLst/>
                          <a:latin typeface="Times New Roman" pitchFamily="18" charset="0"/>
                        </a:rPr>
                        <a:t>optimisté</a:t>
                      </a:r>
                    </a:p>
                  </a:txBody>
                  <a:tcPr marT="45721" marB="4572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rgbClr val="66FF33"/>
                          </a:solidFill>
                          <a:effectLst/>
                          <a:latin typeface="Times New Roman" pitchFamily="18" charset="0"/>
                        </a:rPr>
                        <a:t>realisté</a:t>
                      </a:r>
                    </a:p>
                  </a:txBody>
                  <a:tcPr marT="45721" marB="4572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chemeClr val="hlink"/>
                          </a:solidFill>
                          <a:effectLst/>
                          <a:latin typeface="Times New Roman" pitchFamily="18" charset="0"/>
                        </a:rPr>
                        <a:t>pesimisté</a:t>
                      </a:r>
                    </a:p>
                  </a:txBody>
                  <a:tcPr marT="45721" marB="4572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028716">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chemeClr val="tx1"/>
                          </a:solidFill>
                          <a:effectLst/>
                          <a:latin typeface="Times New Roman" pitchFamily="18" charset="0"/>
                        </a:rPr>
                        <a:t>Vysoké</a:t>
                      </a:r>
                    </a:p>
                  </a:txBody>
                  <a:tcPr marT="45721" marB="4572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rgbClr val="FF3300"/>
                          </a:solidFill>
                          <a:effectLst/>
                          <a:latin typeface="Times New Roman" pitchFamily="18" charset="0"/>
                        </a:rPr>
                        <a:t>optimisté</a:t>
                      </a:r>
                    </a:p>
                  </a:txBody>
                  <a:tcPr marT="45721" marB="4572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rgbClr val="FF3300"/>
                          </a:solidFill>
                          <a:effectLst/>
                          <a:latin typeface="Times New Roman" pitchFamily="18" charset="0"/>
                        </a:rPr>
                        <a:t>optimisté</a:t>
                      </a:r>
                    </a:p>
                  </a:txBody>
                  <a:tcPr marT="45721" marB="4572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cs-CZ" sz="2800" b="0" i="0" u="none" strike="noStrike" cap="none" normalizeH="0" baseline="0">
                          <a:ln>
                            <a:noFill/>
                          </a:ln>
                          <a:solidFill>
                            <a:srgbClr val="66FF33"/>
                          </a:solidFill>
                          <a:effectLst/>
                          <a:latin typeface="Times New Roman" pitchFamily="18" charset="0"/>
                        </a:rPr>
                        <a:t>realisté</a:t>
                      </a:r>
                    </a:p>
                  </a:txBody>
                  <a:tcPr marT="45721" marB="4572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171971"/>
    </mc:Choice>
    <mc:Fallback xmlns="">
      <p:transition spd="slow" advTm="171971"/>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1399C82-E375-48A8-ACBD-9D4ACC567B2C}"/>
              </a:ext>
            </a:extLst>
          </p:cNvPr>
          <p:cNvSpPr>
            <a:spLocks noGrp="1" noChangeArrowheads="1"/>
          </p:cNvSpPr>
          <p:nvPr>
            <p:ph type="title"/>
          </p:nvPr>
        </p:nvSpPr>
        <p:spPr>
          <a:xfrm>
            <a:off x="838200" y="76069"/>
            <a:ext cx="10515600" cy="1976120"/>
          </a:xfrm>
        </p:spPr>
        <p:txBody>
          <a:bodyPr/>
          <a:lstStyle/>
          <a:p>
            <a:pPr algn="ctr" eaLnBrk="1" hangingPunct="1"/>
            <a:r>
              <a:rPr lang="cs-CZ" altLang="cs-CZ" b="1" dirty="0">
                <a:solidFill>
                  <a:srgbClr val="0000DC"/>
                </a:solidFill>
              </a:rPr>
              <a:t>Jak lidé obvykle reagují na výživová doporučení</a:t>
            </a:r>
            <a:br>
              <a:rPr lang="cs-CZ" altLang="cs-CZ" b="1" dirty="0">
                <a:solidFill>
                  <a:srgbClr val="0000DC"/>
                </a:solidFill>
              </a:rPr>
            </a:br>
            <a:br>
              <a:rPr lang="cs-CZ" altLang="cs-CZ" dirty="0"/>
            </a:br>
            <a:r>
              <a:rPr lang="cs-CZ" altLang="cs-CZ" dirty="0" err="1"/>
              <a:t>Doporučení</a:t>
            </a:r>
            <a:r>
              <a:rPr lang="cs-CZ" altLang="cs-CZ" dirty="0"/>
              <a:t> odmítají</a:t>
            </a:r>
          </a:p>
        </p:txBody>
      </p:sp>
      <p:sp>
        <p:nvSpPr>
          <p:cNvPr id="41987" name="Rectangle 3">
            <a:extLst>
              <a:ext uri="{FF2B5EF4-FFF2-40B4-BE49-F238E27FC236}">
                <a16:creationId xmlns:a16="http://schemas.microsoft.com/office/drawing/2014/main" id="{3A79E68C-031F-4FF0-81E1-4D7932EDC0E6}"/>
              </a:ext>
            </a:extLst>
          </p:cNvPr>
          <p:cNvSpPr>
            <a:spLocks noGrp="1" noChangeArrowheads="1"/>
          </p:cNvSpPr>
          <p:nvPr>
            <p:ph idx="1"/>
          </p:nvPr>
        </p:nvSpPr>
        <p:spPr>
          <a:xfrm>
            <a:off x="1703512" y="1556792"/>
            <a:ext cx="8731126" cy="4896544"/>
          </a:xfrm>
        </p:spPr>
        <p:txBody>
          <a:bodyPr>
            <a:normAutofit/>
          </a:bodyPr>
          <a:lstStyle/>
          <a:p>
            <a:pPr eaLnBrk="1" hangingPunct="1">
              <a:buFontTx/>
              <a:buNone/>
            </a:pPr>
            <a:r>
              <a:rPr lang="cs-CZ" altLang="cs-CZ" dirty="0"/>
              <a:t>             </a:t>
            </a:r>
          </a:p>
          <a:p>
            <a:pPr eaLnBrk="1" hangingPunct="1">
              <a:buFontTx/>
              <a:buNone/>
            </a:pPr>
            <a:r>
              <a:rPr lang="cs-CZ" altLang="cs-CZ" dirty="0">
                <a:solidFill>
                  <a:srgbClr val="FF3300"/>
                </a:solidFill>
              </a:rPr>
              <a:t>                 a priori, protože</a:t>
            </a:r>
          </a:p>
          <a:p>
            <a:pPr eaLnBrk="1" hangingPunct="1">
              <a:buFontTx/>
              <a:buNone/>
            </a:pPr>
            <a:endParaRPr lang="cs-CZ" altLang="cs-CZ" dirty="0"/>
          </a:p>
          <a:p>
            <a:pPr eaLnBrk="1" hangingPunct="1">
              <a:buFontTx/>
              <a:buNone/>
            </a:pPr>
            <a:r>
              <a:rPr lang="cs-CZ" altLang="cs-CZ" dirty="0"/>
              <a:t>              </a:t>
            </a:r>
          </a:p>
          <a:p>
            <a:pPr eaLnBrk="1" hangingPunct="1">
              <a:buFontTx/>
              <a:buNone/>
            </a:pPr>
            <a:r>
              <a:rPr lang="cs-CZ" altLang="cs-CZ" dirty="0"/>
              <a:t>                                                                                 Je nezajímá tato tématika</a:t>
            </a:r>
          </a:p>
          <a:p>
            <a:pPr eaLnBrk="1" hangingPunct="1">
              <a:buFontTx/>
              <a:buNone/>
            </a:pPr>
            <a:endParaRPr lang="cs-CZ" altLang="cs-CZ" dirty="0"/>
          </a:p>
          <a:p>
            <a:pPr eaLnBrk="1" hangingPunct="1">
              <a:buFontTx/>
              <a:buNone/>
            </a:pPr>
            <a:r>
              <a:rPr lang="cs-CZ" altLang="cs-CZ" dirty="0"/>
              <a:t>                                                                                                   </a:t>
            </a:r>
          </a:p>
          <a:p>
            <a:pPr eaLnBrk="1" hangingPunct="1">
              <a:buFontTx/>
              <a:buNone/>
            </a:pPr>
            <a:endParaRPr lang="cs-CZ" altLang="cs-CZ" dirty="0"/>
          </a:p>
          <a:p>
            <a:pPr eaLnBrk="1" hangingPunct="1">
              <a:buFontTx/>
              <a:buNone/>
            </a:pPr>
            <a:r>
              <a:rPr lang="cs-CZ" altLang="cs-CZ" dirty="0"/>
              <a:t>            Nerozumí jim</a:t>
            </a:r>
          </a:p>
          <a:p>
            <a:pPr eaLnBrk="1" hangingPunct="1">
              <a:buFontTx/>
              <a:buNone/>
            </a:pPr>
            <a:r>
              <a:rPr lang="cs-CZ" altLang="cs-CZ" dirty="0"/>
              <a:t>                                                                   Mají svůj vyhraněný názor,</a:t>
            </a:r>
          </a:p>
          <a:p>
            <a:pPr eaLnBrk="1" hangingPunct="1">
              <a:buFontTx/>
              <a:buNone/>
            </a:pPr>
            <a:r>
              <a:rPr lang="cs-CZ" altLang="cs-CZ" dirty="0"/>
              <a:t>                                                                      který nechtějí měnit</a:t>
            </a:r>
          </a:p>
        </p:txBody>
      </p:sp>
      <p:sp>
        <p:nvSpPr>
          <p:cNvPr id="41988" name="Rectangle 4">
            <a:extLst>
              <a:ext uri="{FF2B5EF4-FFF2-40B4-BE49-F238E27FC236}">
                <a16:creationId xmlns:a16="http://schemas.microsoft.com/office/drawing/2014/main" id="{67C05D9C-0D14-41D6-9BCD-53C5C10D7DFA}"/>
              </a:ext>
            </a:extLst>
          </p:cNvPr>
          <p:cNvSpPr>
            <a:spLocks noChangeArrowheads="1"/>
          </p:cNvSpPr>
          <p:nvPr/>
        </p:nvSpPr>
        <p:spPr bwMode="auto">
          <a:xfrm>
            <a:off x="1757363" y="1867329"/>
            <a:ext cx="3203575" cy="792162"/>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1989" name="Rectangle 5">
            <a:extLst>
              <a:ext uri="{FF2B5EF4-FFF2-40B4-BE49-F238E27FC236}">
                <a16:creationId xmlns:a16="http://schemas.microsoft.com/office/drawing/2014/main" id="{AEE5422B-1BE4-4146-928A-197950422920}"/>
              </a:ext>
            </a:extLst>
          </p:cNvPr>
          <p:cNvSpPr>
            <a:spLocks noChangeArrowheads="1"/>
          </p:cNvSpPr>
          <p:nvPr/>
        </p:nvSpPr>
        <p:spPr bwMode="auto">
          <a:xfrm>
            <a:off x="1847528" y="4529930"/>
            <a:ext cx="2520280" cy="627263"/>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1990" name="Rectangle 6">
            <a:extLst>
              <a:ext uri="{FF2B5EF4-FFF2-40B4-BE49-F238E27FC236}">
                <a16:creationId xmlns:a16="http://schemas.microsoft.com/office/drawing/2014/main" id="{A5EB8319-4074-4D99-886C-17DEC9564CFC}"/>
              </a:ext>
            </a:extLst>
          </p:cNvPr>
          <p:cNvSpPr>
            <a:spLocks noChangeArrowheads="1"/>
          </p:cNvSpPr>
          <p:nvPr/>
        </p:nvSpPr>
        <p:spPr bwMode="auto">
          <a:xfrm>
            <a:off x="5950744" y="3104720"/>
            <a:ext cx="4392612" cy="504825"/>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1991" name="Rectangle 7">
            <a:extLst>
              <a:ext uri="{FF2B5EF4-FFF2-40B4-BE49-F238E27FC236}">
                <a16:creationId xmlns:a16="http://schemas.microsoft.com/office/drawing/2014/main" id="{D5AEB874-3DC5-467D-B6C8-51312B0E8272}"/>
              </a:ext>
            </a:extLst>
          </p:cNvPr>
          <p:cNvSpPr>
            <a:spLocks noChangeArrowheads="1"/>
          </p:cNvSpPr>
          <p:nvPr/>
        </p:nvSpPr>
        <p:spPr bwMode="auto">
          <a:xfrm>
            <a:off x="4583114" y="5013325"/>
            <a:ext cx="4752975" cy="10795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1992" name="Line 8">
            <a:extLst>
              <a:ext uri="{FF2B5EF4-FFF2-40B4-BE49-F238E27FC236}">
                <a16:creationId xmlns:a16="http://schemas.microsoft.com/office/drawing/2014/main" id="{D1BD7E66-BDD0-4B34-9FC5-8477D4953C4C}"/>
              </a:ext>
            </a:extLst>
          </p:cNvPr>
          <p:cNvSpPr>
            <a:spLocks noChangeShapeType="1"/>
          </p:cNvSpPr>
          <p:nvPr/>
        </p:nvSpPr>
        <p:spPr bwMode="auto">
          <a:xfrm flipH="1">
            <a:off x="2331939" y="2772586"/>
            <a:ext cx="1008062" cy="144145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auto">
              <a:spcBef>
                <a:spcPts val="0"/>
              </a:spcBef>
              <a:spcAft>
                <a:spcPts val="0"/>
              </a:spcAft>
            </a:pPr>
            <a:endParaRPr lang="cs-CZ" sz="1800">
              <a:solidFill>
                <a:prstClr val="black"/>
              </a:solidFill>
              <a:latin typeface="Calibri" panose="020F0502020204030204"/>
            </a:endParaRPr>
          </a:p>
        </p:txBody>
      </p:sp>
      <p:sp>
        <p:nvSpPr>
          <p:cNvPr id="41993" name="Line 9">
            <a:extLst>
              <a:ext uri="{FF2B5EF4-FFF2-40B4-BE49-F238E27FC236}">
                <a16:creationId xmlns:a16="http://schemas.microsoft.com/office/drawing/2014/main" id="{4A0D3A2D-1C19-4612-BD56-D5C97B655843}"/>
              </a:ext>
            </a:extLst>
          </p:cNvPr>
          <p:cNvSpPr>
            <a:spLocks noChangeShapeType="1"/>
          </p:cNvSpPr>
          <p:nvPr/>
        </p:nvSpPr>
        <p:spPr bwMode="auto">
          <a:xfrm>
            <a:off x="3304381" y="2788826"/>
            <a:ext cx="3313113" cy="187325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auto">
              <a:spcBef>
                <a:spcPts val="0"/>
              </a:spcBef>
              <a:spcAft>
                <a:spcPts val="0"/>
              </a:spcAft>
            </a:pPr>
            <a:endParaRPr lang="cs-CZ" sz="1800">
              <a:solidFill>
                <a:prstClr val="black"/>
              </a:solidFill>
              <a:latin typeface="Calibri" panose="020F0502020204030204"/>
            </a:endParaRPr>
          </a:p>
        </p:txBody>
      </p:sp>
      <p:sp>
        <p:nvSpPr>
          <p:cNvPr id="41994" name="Line 10">
            <a:extLst>
              <a:ext uri="{FF2B5EF4-FFF2-40B4-BE49-F238E27FC236}">
                <a16:creationId xmlns:a16="http://schemas.microsoft.com/office/drawing/2014/main" id="{CD44A1AA-E14A-4107-93CE-4DDC04708E85}"/>
              </a:ext>
            </a:extLst>
          </p:cNvPr>
          <p:cNvSpPr>
            <a:spLocks noChangeShapeType="1"/>
          </p:cNvSpPr>
          <p:nvPr/>
        </p:nvSpPr>
        <p:spPr bwMode="auto">
          <a:xfrm>
            <a:off x="3340002" y="2788827"/>
            <a:ext cx="3743325" cy="288925"/>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auto">
              <a:spcBef>
                <a:spcPts val="0"/>
              </a:spcBef>
              <a:spcAft>
                <a:spcPts val="0"/>
              </a:spcAft>
            </a:pPr>
            <a:endParaRPr lang="cs-CZ" sz="1800">
              <a:solidFill>
                <a:prstClr val="black"/>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2000" advTm="109587"/>
    </mc:Choice>
    <mc:Fallback xmlns="">
      <p:transition spd="slow" advTm="109587"/>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ADB28F5-33C7-462B-B1BB-51E858F0F8F1}"/>
              </a:ext>
            </a:extLst>
          </p:cNvPr>
          <p:cNvSpPr>
            <a:spLocks noGrp="1" noChangeArrowheads="1"/>
          </p:cNvSpPr>
          <p:nvPr>
            <p:ph type="title"/>
          </p:nvPr>
        </p:nvSpPr>
        <p:spPr/>
        <p:txBody>
          <a:bodyPr/>
          <a:lstStyle/>
          <a:p>
            <a:pPr eaLnBrk="1" hangingPunct="1"/>
            <a:r>
              <a:rPr lang="cs-CZ" altLang="cs-CZ" b="1" dirty="0">
                <a:solidFill>
                  <a:srgbClr val="0000DC"/>
                </a:solidFill>
              </a:rPr>
              <a:t>Doporučení odmítají</a:t>
            </a:r>
          </a:p>
        </p:txBody>
      </p:sp>
      <p:sp>
        <p:nvSpPr>
          <p:cNvPr id="43011" name="Rectangle 3">
            <a:extLst>
              <a:ext uri="{FF2B5EF4-FFF2-40B4-BE49-F238E27FC236}">
                <a16:creationId xmlns:a16="http://schemas.microsoft.com/office/drawing/2014/main" id="{18DAB26F-B88F-48F1-AF88-2C71304A805B}"/>
              </a:ext>
            </a:extLst>
          </p:cNvPr>
          <p:cNvSpPr>
            <a:spLocks noGrp="1" noChangeArrowheads="1"/>
          </p:cNvSpPr>
          <p:nvPr>
            <p:ph idx="1"/>
          </p:nvPr>
        </p:nvSpPr>
        <p:spPr>
          <a:xfrm>
            <a:off x="1774826" y="1690690"/>
            <a:ext cx="8893175" cy="5167311"/>
          </a:xfrm>
        </p:spPr>
        <p:txBody>
          <a:bodyPr>
            <a:normAutofit/>
          </a:bodyPr>
          <a:lstStyle/>
          <a:p>
            <a:pPr eaLnBrk="1" hangingPunct="1">
              <a:buFontTx/>
              <a:buNone/>
            </a:pPr>
            <a:r>
              <a:rPr lang="cs-CZ" altLang="cs-CZ" dirty="0">
                <a:solidFill>
                  <a:srgbClr val="FF3300"/>
                </a:solidFill>
              </a:rPr>
              <a:t>      Po úvaze, protože</a:t>
            </a:r>
          </a:p>
          <a:p>
            <a:pPr eaLnBrk="1" hangingPunct="1">
              <a:buFontTx/>
              <a:buNone/>
            </a:pPr>
            <a:endParaRPr lang="cs-CZ" altLang="cs-CZ" dirty="0"/>
          </a:p>
          <a:p>
            <a:pPr eaLnBrk="1" hangingPunct="1">
              <a:buFontTx/>
              <a:buNone/>
            </a:pPr>
            <a:r>
              <a:rPr lang="cs-CZ" altLang="cs-CZ" dirty="0"/>
              <a:t>                                              </a:t>
            </a:r>
          </a:p>
          <a:p>
            <a:pPr eaLnBrk="1" hangingPunct="1">
              <a:buFontTx/>
              <a:buNone/>
            </a:pPr>
            <a:endParaRPr lang="cs-CZ" altLang="cs-CZ" dirty="0"/>
          </a:p>
          <a:p>
            <a:pPr eaLnBrk="1" hangingPunct="1">
              <a:buFontTx/>
              <a:buNone/>
            </a:pPr>
            <a:r>
              <a:rPr lang="cs-CZ" altLang="cs-CZ" dirty="0"/>
              <a:t>                                                                                     Nevěří tomu, kdo je dává</a:t>
            </a:r>
          </a:p>
          <a:p>
            <a:pPr eaLnBrk="1" hangingPunct="1">
              <a:buFontTx/>
              <a:buNone/>
            </a:pPr>
            <a:r>
              <a:rPr lang="cs-CZ" altLang="cs-CZ" dirty="0"/>
              <a:t>      </a:t>
            </a:r>
          </a:p>
          <a:p>
            <a:pPr eaLnBrk="1" hangingPunct="1">
              <a:buFontTx/>
              <a:buNone/>
            </a:pPr>
            <a:r>
              <a:rPr lang="cs-CZ" altLang="cs-CZ" dirty="0"/>
              <a:t>       Nevěří v jeho správnost</a:t>
            </a:r>
          </a:p>
          <a:p>
            <a:pPr eaLnBrk="1" hangingPunct="1">
              <a:buFontTx/>
              <a:buNone/>
            </a:pPr>
            <a:r>
              <a:rPr lang="cs-CZ" altLang="cs-CZ" dirty="0"/>
              <a:t>                                                                           Nevěří cíli, který rada sleduje</a:t>
            </a:r>
          </a:p>
          <a:p>
            <a:pPr eaLnBrk="1" hangingPunct="1">
              <a:buFontTx/>
              <a:buNone/>
            </a:pPr>
            <a:endParaRPr lang="cs-CZ" altLang="cs-CZ" dirty="0"/>
          </a:p>
          <a:p>
            <a:pPr eaLnBrk="1" hangingPunct="1">
              <a:buFontTx/>
              <a:buNone/>
            </a:pPr>
            <a:r>
              <a:rPr lang="cs-CZ" altLang="cs-CZ" dirty="0"/>
              <a:t>                 Jsou zmateni jinými radami</a:t>
            </a:r>
          </a:p>
          <a:p>
            <a:pPr eaLnBrk="1" hangingPunct="1">
              <a:buFontTx/>
              <a:buNone/>
            </a:pPr>
            <a:r>
              <a:rPr lang="cs-CZ" altLang="cs-CZ" dirty="0"/>
              <a:t>                                                                                      Na základě svých znalostí</a:t>
            </a:r>
          </a:p>
          <a:p>
            <a:pPr eaLnBrk="1" hangingPunct="1">
              <a:buFontTx/>
              <a:buNone/>
            </a:pPr>
            <a:endParaRPr lang="cs-CZ" altLang="cs-CZ" dirty="0"/>
          </a:p>
          <a:p>
            <a:pPr eaLnBrk="1" hangingPunct="1">
              <a:buFontTx/>
              <a:buNone/>
            </a:pPr>
            <a:r>
              <a:rPr lang="cs-CZ" altLang="cs-CZ" dirty="0"/>
              <a:t>Mají (špatné) zkušenosti s podobnými radami</a:t>
            </a:r>
          </a:p>
        </p:txBody>
      </p:sp>
      <p:sp>
        <p:nvSpPr>
          <p:cNvPr id="43012" name="Rectangle 4">
            <a:extLst>
              <a:ext uri="{FF2B5EF4-FFF2-40B4-BE49-F238E27FC236}">
                <a16:creationId xmlns:a16="http://schemas.microsoft.com/office/drawing/2014/main" id="{D5485D63-1A24-4442-8161-58CCB33C9BCF}"/>
              </a:ext>
            </a:extLst>
          </p:cNvPr>
          <p:cNvSpPr>
            <a:spLocks noChangeArrowheads="1"/>
          </p:cNvSpPr>
          <p:nvPr/>
        </p:nvSpPr>
        <p:spPr bwMode="auto">
          <a:xfrm>
            <a:off x="6167439" y="3199803"/>
            <a:ext cx="4249737" cy="504825"/>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3013" name="Rectangle 5">
            <a:extLst>
              <a:ext uri="{FF2B5EF4-FFF2-40B4-BE49-F238E27FC236}">
                <a16:creationId xmlns:a16="http://schemas.microsoft.com/office/drawing/2014/main" id="{3A9933DF-B334-4A8C-82E8-0C4E11DF98BF}"/>
              </a:ext>
            </a:extLst>
          </p:cNvPr>
          <p:cNvSpPr>
            <a:spLocks noChangeArrowheads="1"/>
          </p:cNvSpPr>
          <p:nvPr/>
        </p:nvSpPr>
        <p:spPr bwMode="auto">
          <a:xfrm>
            <a:off x="2208213" y="3933826"/>
            <a:ext cx="2782196" cy="504825"/>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3014" name="Rectangle 6">
            <a:extLst>
              <a:ext uri="{FF2B5EF4-FFF2-40B4-BE49-F238E27FC236}">
                <a16:creationId xmlns:a16="http://schemas.microsoft.com/office/drawing/2014/main" id="{9EF0D0EC-64CE-4ED7-8506-5CBCF9733D2A}"/>
              </a:ext>
            </a:extLst>
          </p:cNvPr>
          <p:cNvSpPr>
            <a:spLocks noChangeArrowheads="1"/>
          </p:cNvSpPr>
          <p:nvPr/>
        </p:nvSpPr>
        <p:spPr bwMode="auto">
          <a:xfrm>
            <a:off x="6167437" y="4422991"/>
            <a:ext cx="3530129" cy="433388"/>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3015" name="Rectangle 7">
            <a:extLst>
              <a:ext uri="{FF2B5EF4-FFF2-40B4-BE49-F238E27FC236}">
                <a16:creationId xmlns:a16="http://schemas.microsoft.com/office/drawing/2014/main" id="{A34E4CA8-D45C-4FE0-9504-91538CAEEECE}"/>
              </a:ext>
            </a:extLst>
          </p:cNvPr>
          <p:cNvSpPr>
            <a:spLocks noChangeArrowheads="1"/>
          </p:cNvSpPr>
          <p:nvPr/>
        </p:nvSpPr>
        <p:spPr bwMode="auto">
          <a:xfrm>
            <a:off x="2352677" y="5084763"/>
            <a:ext cx="3814761" cy="4318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3016" name="Rectangle 8">
            <a:extLst>
              <a:ext uri="{FF2B5EF4-FFF2-40B4-BE49-F238E27FC236}">
                <a16:creationId xmlns:a16="http://schemas.microsoft.com/office/drawing/2014/main" id="{1BE091CE-86DE-4D01-8CE7-D43D5EE94E0E}"/>
              </a:ext>
            </a:extLst>
          </p:cNvPr>
          <p:cNvSpPr>
            <a:spLocks noChangeArrowheads="1"/>
          </p:cNvSpPr>
          <p:nvPr/>
        </p:nvSpPr>
        <p:spPr bwMode="auto">
          <a:xfrm>
            <a:off x="1847849" y="1690688"/>
            <a:ext cx="2855219" cy="982662"/>
          </a:xfrm>
          <a:prstGeom prst="rect">
            <a:avLst/>
          </a:prstGeom>
          <a:noFill/>
          <a:ln w="12700">
            <a:solidFill>
              <a:srgbClr val="FF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3017" name="Rectangle 9">
            <a:extLst>
              <a:ext uri="{FF2B5EF4-FFF2-40B4-BE49-F238E27FC236}">
                <a16:creationId xmlns:a16="http://schemas.microsoft.com/office/drawing/2014/main" id="{69886F82-0905-4644-8A2A-1750AFC6ECC4}"/>
              </a:ext>
            </a:extLst>
          </p:cNvPr>
          <p:cNvSpPr>
            <a:spLocks noChangeArrowheads="1"/>
          </p:cNvSpPr>
          <p:nvPr/>
        </p:nvSpPr>
        <p:spPr bwMode="auto">
          <a:xfrm>
            <a:off x="6456045" y="5605938"/>
            <a:ext cx="3672200" cy="4318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3018" name="Rectangle 10">
            <a:extLst>
              <a:ext uri="{FF2B5EF4-FFF2-40B4-BE49-F238E27FC236}">
                <a16:creationId xmlns:a16="http://schemas.microsoft.com/office/drawing/2014/main" id="{B43EE48B-9D8C-43EB-BE0F-F71D3217F305}"/>
              </a:ext>
            </a:extLst>
          </p:cNvPr>
          <p:cNvSpPr>
            <a:spLocks noChangeArrowheads="1"/>
          </p:cNvSpPr>
          <p:nvPr/>
        </p:nvSpPr>
        <p:spPr bwMode="auto">
          <a:xfrm>
            <a:off x="1775521" y="6237288"/>
            <a:ext cx="5472608" cy="520402"/>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3019" name="Line 11">
            <a:extLst>
              <a:ext uri="{FF2B5EF4-FFF2-40B4-BE49-F238E27FC236}">
                <a16:creationId xmlns:a16="http://schemas.microsoft.com/office/drawing/2014/main" id="{1C5014B3-1F05-4FEE-ACC1-F64E12710889}"/>
              </a:ext>
            </a:extLst>
          </p:cNvPr>
          <p:cNvSpPr>
            <a:spLocks noChangeShapeType="1"/>
          </p:cNvSpPr>
          <p:nvPr/>
        </p:nvSpPr>
        <p:spPr bwMode="auto">
          <a:xfrm>
            <a:off x="4727575" y="2276475"/>
            <a:ext cx="3600450" cy="865188"/>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auto">
              <a:spcBef>
                <a:spcPts val="0"/>
              </a:spcBef>
              <a:spcAft>
                <a:spcPts val="0"/>
              </a:spcAft>
            </a:pPr>
            <a:endParaRPr lang="cs-CZ" sz="1800">
              <a:solidFill>
                <a:prstClr val="black"/>
              </a:solidFill>
              <a:latin typeface="Calibri" panose="020F0502020204030204"/>
            </a:endParaRPr>
          </a:p>
        </p:txBody>
      </p:sp>
      <p:sp>
        <p:nvSpPr>
          <p:cNvPr id="43020" name="Line 12">
            <a:extLst>
              <a:ext uri="{FF2B5EF4-FFF2-40B4-BE49-F238E27FC236}">
                <a16:creationId xmlns:a16="http://schemas.microsoft.com/office/drawing/2014/main" id="{3F0DA5F5-A9BB-4644-A856-A9A27088948A}"/>
              </a:ext>
            </a:extLst>
          </p:cNvPr>
          <p:cNvSpPr>
            <a:spLocks noChangeShapeType="1"/>
          </p:cNvSpPr>
          <p:nvPr/>
        </p:nvSpPr>
        <p:spPr bwMode="auto">
          <a:xfrm>
            <a:off x="4703068" y="2689701"/>
            <a:ext cx="2077939" cy="1721749"/>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auto">
              <a:spcBef>
                <a:spcPts val="0"/>
              </a:spcBef>
              <a:spcAft>
                <a:spcPts val="0"/>
              </a:spcAft>
            </a:pPr>
            <a:endParaRPr lang="cs-CZ" sz="1800">
              <a:solidFill>
                <a:prstClr val="black"/>
              </a:solidFill>
              <a:latin typeface="Calibri" panose="020F0502020204030204"/>
            </a:endParaRPr>
          </a:p>
        </p:txBody>
      </p:sp>
      <p:sp>
        <p:nvSpPr>
          <p:cNvPr id="43021" name="Line 13">
            <a:extLst>
              <a:ext uri="{FF2B5EF4-FFF2-40B4-BE49-F238E27FC236}">
                <a16:creationId xmlns:a16="http://schemas.microsoft.com/office/drawing/2014/main" id="{5B9B91D3-D555-4B94-8F4F-006CB3CDA52E}"/>
              </a:ext>
            </a:extLst>
          </p:cNvPr>
          <p:cNvSpPr>
            <a:spLocks noChangeShapeType="1"/>
          </p:cNvSpPr>
          <p:nvPr/>
        </p:nvSpPr>
        <p:spPr bwMode="auto">
          <a:xfrm>
            <a:off x="2793309" y="2690813"/>
            <a:ext cx="1225550" cy="1223962"/>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auto">
              <a:spcBef>
                <a:spcPts val="0"/>
              </a:spcBef>
              <a:spcAft>
                <a:spcPts val="0"/>
              </a:spcAft>
            </a:pPr>
            <a:endParaRPr lang="cs-CZ" sz="1800">
              <a:solidFill>
                <a:prstClr val="black"/>
              </a:solidFill>
              <a:latin typeface="Calibri" panose="020F0502020204030204"/>
            </a:endParaRPr>
          </a:p>
        </p:txBody>
      </p:sp>
      <p:sp>
        <p:nvSpPr>
          <p:cNvPr id="43022" name="Line 14">
            <a:extLst>
              <a:ext uri="{FF2B5EF4-FFF2-40B4-BE49-F238E27FC236}">
                <a16:creationId xmlns:a16="http://schemas.microsoft.com/office/drawing/2014/main" id="{27CF9ACE-671D-4FEC-A2A6-2CB549349140}"/>
              </a:ext>
            </a:extLst>
          </p:cNvPr>
          <p:cNvSpPr>
            <a:spLocks noChangeShapeType="1"/>
          </p:cNvSpPr>
          <p:nvPr/>
        </p:nvSpPr>
        <p:spPr bwMode="auto">
          <a:xfrm>
            <a:off x="1847850" y="2708276"/>
            <a:ext cx="478735" cy="2655891"/>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auto">
              <a:spcBef>
                <a:spcPts val="0"/>
              </a:spcBef>
              <a:spcAft>
                <a:spcPts val="0"/>
              </a:spcAft>
            </a:pPr>
            <a:endParaRPr lang="cs-CZ" sz="1800">
              <a:solidFill>
                <a:prstClr val="black"/>
              </a:solidFill>
              <a:latin typeface="Calibri" panose="020F0502020204030204"/>
            </a:endParaRPr>
          </a:p>
        </p:txBody>
      </p:sp>
      <p:sp>
        <p:nvSpPr>
          <p:cNvPr id="43023" name="Line 15">
            <a:extLst>
              <a:ext uri="{FF2B5EF4-FFF2-40B4-BE49-F238E27FC236}">
                <a16:creationId xmlns:a16="http://schemas.microsoft.com/office/drawing/2014/main" id="{31EA970E-99B5-47F5-BB46-0195A18C4D5B}"/>
              </a:ext>
            </a:extLst>
          </p:cNvPr>
          <p:cNvSpPr>
            <a:spLocks noChangeShapeType="1"/>
          </p:cNvSpPr>
          <p:nvPr/>
        </p:nvSpPr>
        <p:spPr bwMode="auto">
          <a:xfrm>
            <a:off x="1847848" y="2746375"/>
            <a:ext cx="0" cy="338455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auto">
              <a:spcBef>
                <a:spcPts val="0"/>
              </a:spcBef>
              <a:spcAft>
                <a:spcPts val="0"/>
              </a:spcAft>
            </a:pPr>
            <a:endParaRPr lang="cs-CZ" sz="1800">
              <a:solidFill>
                <a:prstClr val="black"/>
              </a:solidFill>
              <a:latin typeface="Calibri" panose="020F0502020204030204"/>
            </a:endParaRPr>
          </a:p>
        </p:txBody>
      </p:sp>
      <p:sp>
        <p:nvSpPr>
          <p:cNvPr id="43024" name="Line 16">
            <a:extLst>
              <a:ext uri="{FF2B5EF4-FFF2-40B4-BE49-F238E27FC236}">
                <a16:creationId xmlns:a16="http://schemas.microsoft.com/office/drawing/2014/main" id="{5B11482C-7362-4C02-AE92-0F68024703EE}"/>
              </a:ext>
            </a:extLst>
          </p:cNvPr>
          <p:cNvSpPr>
            <a:spLocks noChangeShapeType="1"/>
          </p:cNvSpPr>
          <p:nvPr/>
        </p:nvSpPr>
        <p:spPr bwMode="auto">
          <a:xfrm>
            <a:off x="3503613" y="2708276"/>
            <a:ext cx="3529012" cy="2881313"/>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auto">
              <a:spcBef>
                <a:spcPts val="0"/>
              </a:spcBef>
              <a:spcAft>
                <a:spcPts val="0"/>
              </a:spcAft>
            </a:pPr>
            <a:endParaRPr lang="cs-CZ" sz="1800">
              <a:solidFill>
                <a:prstClr val="black"/>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2000" advTm="444211"/>
    </mc:Choice>
    <mc:Fallback xmlns="">
      <p:transition spd="slow" advTm="44421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9CA19DE-50EC-4C22-A736-CB6195AD601F}"/>
              </a:ext>
            </a:extLst>
          </p:cNvPr>
          <p:cNvSpPr>
            <a:spLocks noGrp="1"/>
          </p:cNvSpPr>
          <p:nvPr>
            <p:ph type="ftr" sz="quarter" idx="10"/>
          </p:nvPr>
        </p:nvSpPr>
        <p:spPr>
          <a:xfrm>
            <a:off x="720000" y="6228000"/>
            <a:ext cx="1881157" cy="341476"/>
          </a:xfrm>
        </p:spPr>
        <p:txBody>
          <a:bodyPr/>
          <a:lstStyle/>
          <a:p>
            <a:r>
              <a:rPr lang="cs-CZ" dirty="0"/>
              <a:t>Ústav veřejného zdraví MU</a:t>
            </a:r>
          </a:p>
        </p:txBody>
      </p:sp>
      <p:sp>
        <p:nvSpPr>
          <p:cNvPr id="3" name="Zástupný symbol pro číslo snímku 2">
            <a:extLst>
              <a:ext uri="{FF2B5EF4-FFF2-40B4-BE49-F238E27FC236}">
                <a16:creationId xmlns:a16="http://schemas.microsoft.com/office/drawing/2014/main" id="{FBE00B4A-2127-4909-914E-EB9922D3F38D}"/>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a:extLst>
              <a:ext uri="{FF2B5EF4-FFF2-40B4-BE49-F238E27FC236}">
                <a16:creationId xmlns:a16="http://schemas.microsoft.com/office/drawing/2014/main" id="{40455972-D83F-4663-BD15-268EA01611D4}"/>
              </a:ext>
            </a:extLst>
          </p:cNvPr>
          <p:cNvSpPr>
            <a:spLocks noGrp="1"/>
          </p:cNvSpPr>
          <p:nvPr>
            <p:ph type="title"/>
          </p:nvPr>
        </p:nvSpPr>
        <p:spPr>
          <a:xfrm>
            <a:off x="666000" y="494212"/>
            <a:ext cx="10753200" cy="451576"/>
          </a:xfrm>
        </p:spPr>
        <p:txBody>
          <a:bodyPr/>
          <a:lstStyle/>
          <a:p>
            <a:pPr algn="ctr"/>
            <a:r>
              <a:rPr lang="cs-CZ" dirty="0"/>
              <a:t>Životní styl</a:t>
            </a:r>
          </a:p>
        </p:txBody>
      </p:sp>
      <p:sp>
        <p:nvSpPr>
          <p:cNvPr id="5" name="Zástupný symbol pro obsah 4">
            <a:extLst>
              <a:ext uri="{FF2B5EF4-FFF2-40B4-BE49-F238E27FC236}">
                <a16:creationId xmlns:a16="http://schemas.microsoft.com/office/drawing/2014/main" id="{EBD6A87F-AC62-472F-9781-8FFCA41D3965}"/>
              </a:ext>
            </a:extLst>
          </p:cNvPr>
          <p:cNvSpPr>
            <a:spLocks noGrp="1"/>
          </p:cNvSpPr>
          <p:nvPr>
            <p:ph idx="1"/>
          </p:nvPr>
        </p:nvSpPr>
        <p:spPr>
          <a:xfrm>
            <a:off x="720000" y="1287262"/>
            <a:ext cx="10753200" cy="4850738"/>
          </a:xfrm>
        </p:spPr>
        <p:txBody>
          <a:bodyPr/>
          <a:lstStyle/>
          <a:p>
            <a:pPr>
              <a:buFont typeface="Wingdings" panose="05000000000000000000" pitchFamily="2" charset="2"/>
              <a:buChar char="§"/>
            </a:pPr>
            <a:r>
              <a:rPr lang="cs-CZ" dirty="0"/>
              <a:t>Systém významných činností a vztahů, životních projevů a zvyklostí typických pro určitý subjekt nebo skupinu lidí</a:t>
            </a:r>
          </a:p>
          <a:p>
            <a:pPr>
              <a:buFont typeface="Wingdings" panose="05000000000000000000" pitchFamily="2" charset="2"/>
              <a:buChar char="§"/>
            </a:pPr>
            <a:endParaRPr lang="cs-CZ" dirty="0"/>
          </a:p>
          <a:p>
            <a:pPr>
              <a:buFont typeface="Wingdings" panose="05000000000000000000" pitchFamily="2" charset="2"/>
              <a:buChar char="§"/>
            </a:pPr>
            <a:r>
              <a:rPr lang="cs-CZ" dirty="0"/>
              <a:t>Souhrn relativně ustálených každodenních praktik, způsobů realizace činností a způsobů chování</a:t>
            </a:r>
          </a:p>
          <a:p>
            <a:pPr>
              <a:buFont typeface="Wingdings" panose="05000000000000000000" pitchFamily="2" charset="2"/>
              <a:buChar char="§"/>
            </a:pPr>
            <a:endParaRPr lang="cs-CZ" dirty="0"/>
          </a:p>
          <a:p>
            <a:pPr>
              <a:buFont typeface="Wingdings" panose="05000000000000000000" pitchFamily="2" charset="2"/>
              <a:buChar char="§"/>
            </a:pPr>
            <a:r>
              <a:rPr lang="cs-CZ" dirty="0"/>
              <a:t>Atribut sociálního statusu</a:t>
            </a:r>
          </a:p>
          <a:p>
            <a:pPr>
              <a:buFont typeface="Wingdings" panose="05000000000000000000" pitchFamily="2" charset="2"/>
              <a:buChar char="§"/>
            </a:pPr>
            <a:endParaRPr lang="cs-CZ" dirty="0"/>
          </a:p>
          <a:p>
            <a:pPr>
              <a:buFont typeface="Wingdings" panose="05000000000000000000" pitchFamily="2" charset="2"/>
              <a:buChar char="§"/>
            </a:pPr>
            <a:r>
              <a:rPr lang="cs-CZ" dirty="0"/>
              <a:t>Je vybírán jedincem z nabízených možností dané kultury a přetvářen podle podmínek a úvahy jedince do vlastního systému</a:t>
            </a:r>
          </a:p>
        </p:txBody>
      </p:sp>
    </p:spTree>
    <p:extLst>
      <p:ext uri="{BB962C8B-B14F-4D97-AF65-F5344CB8AC3E}">
        <p14:creationId xmlns:p14="http://schemas.microsoft.com/office/powerpoint/2010/main" val="731534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1026">
            <a:extLst>
              <a:ext uri="{FF2B5EF4-FFF2-40B4-BE49-F238E27FC236}">
                <a16:creationId xmlns:a16="http://schemas.microsoft.com/office/drawing/2014/main" id="{034DB932-4444-4EB1-B167-A3E49035AD4C}"/>
              </a:ext>
            </a:extLst>
          </p:cNvPr>
          <p:cNvSpPr>
            <a:spLocks noGrp="1" noChangeArrowheads="1"/>
          </p:cNvSpPr>
          <p:nvPr>
            <p:ph type="title"/>
          </p:nvPr>
        </p:nvSpPr>
        <p:spPr/>
        <p:txBody>
          <a:bodyPr/>
          <a:lstStyle/>
          <a:p>
            <a:pPr algn="ctr" eaLnBrk="1" hangingPunct="1"/>
            <a:r>
              <a:rPr lang="cs-CZ" altLang="cs-CZ" b="1" dirty="0">
                <a:solidFill>
                  <a:srgbClr val="0000DC"/>
                </a:solidFill>
              </a:rPr>
              <a:t>Doporučení přijímají</a:t>
            </a:r>
          </a:p>
        </p:txBody>
      </p:sp>
      <p:sp>
        <p:nvSpPr>
          <p:cNvPr id="44035" name="Rectangle 1027">
            <a:extLst>
              <a:ext uri="{FF2B5EF4-FFF2-40B4-BE49-F238E27FC236}">
                <a16:creationId xmlns:a16="http://schemas.microsoft.com/office/drawing/2014/main" id="{62F603FA-B111-41E4-AC73-381EF088BB3A}"/>
              </a:ext>
            </a:extLst>
          </p:cNvPr>
          <p:cNvSpPr>
            <a:spLocks noGrp="1" noChangeArrowheads="1"/>
          </p:cNvSpPr>
          <p:nvPr>
            <p:ph idx="1"/>
          </p:nvPr>
        </p:nvSpPr>
        <p:spPr>
          <a:xfrm>
            <a:off x="1752600" y="1556792"/>
            <a:ext cx="8015808" cy="4996408"/>
          </a:xfrm>
        </p:spPr>
        <p:txBody>
          <a:bodyPr>
            <a:normAutofit fontScale="25000" lnSpcReduction="20000"/>
          </a:bodyPr>
          <a:lstStyle/>
          <a:p>
            <a:pPr eaLnBrk="1" hangingPunct="1">
              <a:lnSpc>
                <a:spcPct val="90000"/>
              </a:lnSpc>
              <a:buFontTx/>
              <a:buNone/>
            </a:pPr>
            <a:endParaRPr lang="cs-CZ" altLang="cs-CZ" dirty="0"/>
          </a:p>
          <a:p>
            <a:pPr eaLnBrk="1" hangingPunct="1">
              <a:lnSpc>
                <a:spcPct val="90000"/>
              </a:lnSpc>
              <a:buFontTx/>
              <a:buNone/>
            </a:pPr>
            <a:endParaRPr lang="cs-CZ" altLang="cs-CZ" dirty="0"/>
          </a:p>
          <a:p>
            <a:pPr eaLnBrk="1" hangingPunct="1">
              <a:lnSpc>
                <a:spcPct val="90000"/>
              </a:lnSpc>
              <a:buFontTx/>
              <a:buNone/>
            </a:pPr>
            <a:endParaRPr lang="cs-CZ" altLang="cs-CZ" dirty="0"/>
          </a:p>
          <a:p>
            <a:pPr eaLnBrk="1" hangingPunct="1">
              <a:lnSpc>
                <a:spcPct val="90000"/>
              </a:lnSpc>
              <a:buFontTx/>
              <a:buNone/>
            </a:pPr>
            <a:endParaRPr lang="cs-CZ" altLang="cs-CZ" dirty="0"/>
          </a:p>
          <a:p>
            <a:pPr eaLnBrk="1" hangingPunct="1">
              <a:lnSpc>
                <a:spcPct val="90000"/>
              </a:lnSpc>
              <a:buFontTx/>
              <a:buNone/>
            </a:pPr>
            <a:r>
              <a:rPr lang="cs-CZ" altLang="cs-CZ" sz="6200" dirty="0"/>
              <a:t>                   Na zkoušku</a:t>
            </a:r>
          </a:p>
          <a:p>
            <a:pPr eaLnBrk="1" hangingPunct="1">
              <a:lnSpc>
                <a:spcPct val="90000"/>
              </a:lnSpc>
              <a:buFontTx/>
              <a:buNone/>
            </a:pPr>
            <a:endParaRPr lang="cs-CZ" altLang="cs-CZ" sz="6200" dirty="0"/>
          </a:p>
          <a:p>
            <a:pPr eaLnBrk="1" hangingPunct="1">
              <a:lnSpc>
                <a:spcPct val="90000"/>
              </a:lnSpc>
              <a:buFontTx/>
              <a:buNone/>
            </a:pPr>
            <a:r>
              <a:rPr lang="cs-CZ" altLang="cs-CZ" sz="6200" dirty="0"/>
              <a:t>                                   </a:t>
            </a:r>
          </a:p>
          <a:p>
            <a:pPr eaLnBrk="1" hangingPunct="1">
              <a:lnSpc>
                <a:spcPct val="90000"/>
              </a:lnSpc>
              <a:buFontTx/>
              <a:buNone/>
            </a:pPr>
            <a:r>
              <a:rPr lang="cs-CZ" altLang="cs-CZ" sz="6200" dirty="0"/>
              <a:t>                                                         </a:t>
            </a:r>
          </a:p>
          <a:p>
            <a:pPr eaLnBrk="1" hangingPunct="1">
              <a:lnSpc>
                <a:spcPct val="90000"/>
              </a:lnSpc>
              <a:buFontTx/>
              <a:buNone/>
            </a:pPr>
            <a:r>
              <a:rPr lang="cs-CZ" altLang="cs-CZ" sz="6200" dirty="0"/>
              <a:t>                                                                                 Všechna postupně podle toho, </a:t>
            </a:r>
          </a:p>
          <a:p>
            <a:pPr eaLnBrk="1" hangingPunct="1">
              <a:lnSpc>
                <a:spcPct val="90000"/>
              </a:lnSpc>
              <a:buFontTx/>
              <a:buNone/>
            </a:pPr>
            <a:r>
              <a:rPr lang="cs-CZ" altLang="cs-CZ" sz="6200" dirty="0"/>
              <a:t>                                                                                  jak jim vyhovují</a:t>
            </a:r>
          </a:p>
          <a:p>
            <a:pPr eaLnBrk="1" hangingPunct="1">
              <a:lnSpc>
                <a:spcPct val="90000"/>
              </a:lnSpc>
              <a:buFontTx/>
              <a:buNone/>
            </a:pPr>
            <a:endParaRPr lang="cs-CZ" altLang="cs-CZ" sz="6200" dirty="0"/>
          </a:p>
          <a:p>
            <a:pPr eaLnBrk="1" hangingPunct="1">
              <a:lnSpc>
                <a:spcPct val="90000"/>
              </a:lnSpc>
              <a:buFontTx/>
              <a:buNone/>
            </a:pPr>
            <a:r>
              <a:rPr lang="cs-CZ" altLang="cs-CZ" sz="6200" dirty="0"/>
              <a:t>                     </a:t>
            </a:r>
          </a:p>
          <a:p>
            <a:pPr eaLnBrk="1" hangingPunct="1">
              <a:lnSpc>
                <a:spcPct val="90000"/>
              </a:lnSpc>
              <a:buFontTx/>
              <a:buNone/>
            </a:pPr>
            <a:endParaRPr lang="cs-CZ" altLang="cs-CZ" sz="6200" dirty="0"/>
          </a:p>
          <a:p>
            <a:pPr eaLnBrk="1" hangingPunct="1">
              <a:lnSpc>
                <a:spcPct val="90000"/>
              </a:lnSpc>
              <a:buFontTx/>
              <a:buNone/>
            </a:pPr>
            <a:endParaRPr lang="cs-CZ" altLang="cs-CZ" sz="6200" dirty="0"/>
          </a:p>
          <a:p>
            <a:pPr eaLnBrk="1" hangingPunct="1">
              <a:lnSpc>
                <a:spcPct val="90000"/>
              </a:lnSpc>
              <a:buFontTx/>
              <a:buNone/>
            </a:pPr>
            <a:r>
              <a:rPr lang="cs-CZ" altLang="cs-CZ" sz="6200" dirty="0"/>
              <a:t>                                                                           Vybírají si náhodně jedno z nich</a:t>
            </a:r>
          </a:p>
          <a:p>
            <a:pPr eaLnBrk="1" hangingPunct="1">
              <a:lnSpc>
                <a:spcPct val="90000"/>
              </a:lnSpc>
              <a:buFontTx/>
              <a:buNone/>
            </a:pPr>
            <a:endParaRPr lang="cs-CZ" altLang="cs-CZ" sz="6200" dirty="0"/>
          </a:p>
          <a:p>
            <a:pPr eaLnBrk="1" hangingPunct="1">
              <a:lnSpc>
                <a:spcPct val="90000"/>
              </a:lnSpc>
              <a:buFontTx/>
              <a:buNone/>
            </a:pPr>
            <a:r>
              <a:rPr lang="cs-CZ" altLang="cs-CZ" sz="6200" dirty="0">
                <a:solidFill>
                  <a:srgbClr val="00FF00"/>
                </a:solidFill>
              </a:rPr>
              <a:t>                                                             </a:t>
            </a:r>
          </a:p>
          <a:p>
            <a:pPr eaLnBrk="1" hangingPunct="1">
              <a:lnSpc>
                <a:spcPct val="90000"/>
              </a:lnSpc>
              <a:buFontTx/>
              <a:buNone/>
            </a:pPr>
            <a:endParaRPr lang="cs-CZ" altLang="cs-CZ" sz="6200" dirty="0">
              <a:solidFill>
                <a:srgbClr val="00FF00"/>
              </a:solidFill>
            </a:endParaRPr>
          </a:p>
          <a:p>
            <a:pPr eaLnBrk="1" hangingPunct="1">
              <a:lnSpc>
                <a:spcPct val="90000"/>
              </a:lnSpc>
              <a:buFontTx/>
              <a:buNone/>
            </a:pPr>
            <a:r>
              <a:rPr lang="cs-CZ" altLang="cs-CZ" sz="6200" dirty="0">
                <a:solidFill>
                  <a:srgbClr val="00FF00"/>
                </a:solidFill>
              </a:rPr>
              <a:t>                         Neboť je přesvědčilo</a:t>
            </a:r>
          </a:p>
        </p:txBody>
      </p:sp>
      <p:sp>
        <p:nvSpPr>
          <p:cNvPr id="44036" name="Rectangle 1028">
            <a:extLst>
              <a:ext uri="{FF2B5EF4-FFF2-40B4-BE49-F238E27FC236}">
                <a16:creationId xmlns:a16="http://schemas.microsoft.com/office/drawing/2014/main" id="{3115A03B-3B50-45F8-B970-0EE3AF0A50FA}"/>
              </a:ext>
            </a:extLst>
          </p:cNvPr>
          <p:cNvSpPr>
            <a:spLocks noChangeArrowheads="1"/>
          </p:cNvSpPr>
          <p:nvPr/>
        </p:nvSpPr>
        <p:spPr bwMode="auto">
          <a:xfrm flipH="1">
            <a:off x="2152650" y="1989138"/>
            <a:ext cx="1927225" cy="792162"/>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4037" name="Rectangle 1029">
            <a:extLst>
              <a:ext uri="{FF2B5EF4-FFF2-40B4-BE49-F238E27FC236}">
                <a16:creationId xmlns:a16="http://schemas.microsoft.com/office/drawing/2014/main" id="{7A298A52-709A-4AC7-A5AB-F5EC155627EF}"/>
              </a:ext>
            </a:extLst>
          </p:cNvPr>
          <p:cNvSpPr>
            <a:spLocks noChangeArrowheads="1"/>
          </p:cNvSpPr>
          <p:nvPr/>
        </p:nvSpPr>
        <p:spPr bwMode="auto">
          <a:xfrm>
            <a:off x="5232400" y="3068639"/>
            <a:ext cx="4175968" cy="1081087"/>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4038" name="Rectangle 1030">
            <a:extLst>
              <a:ext uri="{FF2B5EF4-FFF2-40B4-BE49-F238E27FC236}">
                <a16:creationId xmlns:a16="http://schemas.microsoft.com/office/drawing/2014/main" id="{29204047-B103-4AED-B6A9-BF0CECA4BF36}"/>
              </a:ext>
            </a:extLst>
          </p:cNvPr>
          <p:cNvSpPr>
            <a:spLocks noChangeArrowheads="1"/>
          </p:cNvSpPr>
          <p:nvPr/>
        </p:nvSpPr>
        <p:spPr bwMode="auto">
          <a:xfrm>
            <a:off x="3935414" y="4652964"/>
            <a:ext cx="5545137" cy="720725"/>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4039" name="Rectangle 1031">
            <a:extLst>
              <a:ext uri="{FF2B5EF4-FFF2-40B4-BE49-F238E27FC236}">
                <a16:creationId xmlns:a16="http://schemas.microsoft.com/office/drawing/2014/main" id="{51315F42-C1DA-4E67-8601-CED92DB885BE}"/>
              </a:ext>
            </a:extLst>
          </p:cNvPr>
          <p:cNvSpPr>
            <a:spLocks noChangeArrowheads="1"/>
          </p:cNvSpPr>
          <p:nvPr/>
        </p:nvSpPr>
        <p:spPr bwMode="auto">
          <a:xfrm>
            <a:off x="2063552" y="5805488"/>
            <a:ext cx="3456186" cy="6477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23600"/>
    </mc:Choice>
    <mc:Fallback xmlns="">
      <p:transition spd="slow" advTm="12360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FFC5166-BB63-4EF4-B3F5-827E07530DDC}"/>
              </a:ext>
            </a:extLst>
          </p:cNvPr>
          <p:cNvSpPr>
            <a:spLocks noGrp="1" noChangeArrowheads="1"/>
          </p:cNvSpPr>
          <p:nvPr>
            <p:ph type="title"/>
          </p:nvPr>
        </p:nvSpPr>
        <p:spPr/>
        <p:txBody>
          <a:bodyPr>
            <a:normAutofit/>
          </a:bodyPr>
          <a:lstStyle/>
          <a:p>
            <a:pPr eaLnBrk="1" hangingPunct="1"/>
            <a:r>
              <a:rPr lang="cs-CZ" altLang="cs-CZ" sz="4000" b="1" dirty="0">
                <a:solidFill>
                  <a:srgbClr val="0000DC"/>
                </a:solidFill>
              </a:rPr>
              <a:t>Doporučení si uzpůsobí podle svých představ</a:t>
            </a:r>
          </a:p>
        </p:txBody>
      </p:sp>
      <p:sp>
        <p:nvSpPr>
          <p:cNvPr id="45059" name="Rectangle 3">
            <a:extLst>
              <a:ext uri="{FF2B5EF4-FFF2-40B4-BE49-F238E27FC236}">
                <a16:creationId xmlns:a16="http://schemas.microsoft.com/office/drawing/2014/main" id="{6636E798-8CB2-42FF-ADB1-109B87FDF035}"/>
              </a:ext>
            </a:extLst>
          </p:cNvPr>
          <p:cNvSpPr>
            <a:spLocks noGrp="1" noChangeArrowheads="1"/>
          </p:cNvSpPr>
          <p:nvPr>
            <p:ph idx="1"/>
          </p:nvPr>
        </p:nvSpPr>
        <p:spPr>
          <a:xfrm>
            <a:off x="2063552" y="2057400"/>
            <a:ext cx="8136904" cy="4395936"/>
          </a:xfrm>
        </p:spPr>
        <p:txBody>
          <a:bodyPr/>
          <a:lstStyle/>
          <a:p>
            <a:pPr eaLnBrk="1" hangingPunct="1">
              <a:buFontTx/>
              <a:buNone/>
            </a:pPr>
            <a:endParaRPr lang="cs-CZ" altLang="cs-CZ" dirty="0"/>
          </a:p>
          <a:p>
            <a:pPr eaLnBrk="1" hangingPunct="1">
              <a:buFontTx/>
              <a:buNone/>
            </a:pPr>
            <a:endParaRPr lang="cs-CZ" altLang="cs-CZ" dirty="0"/>
          </a:p>
          <a:p>
            <a:pPr eaLnBrk="1" hangingPunct="1">
              <a:buFontTx/>
              <a:buNone/>
            </a:pPr>
            <a:r>
              <a:rPr lang="cs-CZ" altLang="cs-CZ" dirty="0"/>
              <a:t>               Neboť ho nepochopili správně</a:t>
            </a:r>
          </a:p>
          <a:p>
            <a:pPr eaLnBrk="1" hangingPunct="1">
              <a:buFontTx/>
              <a:buNone/>
            </a:pPr>
            <a:endParaRPr lang="cs-CZ" altLang="cs-CZ" dirty="0"/>
          </a:p>
          <a:p>
            <a:pPr eaLnBrk="1" hangingPunct="1">
              <a:buFontTx/>
              <a:buNone/>
            </a:pPr>
            <a:r>
              <a:rPr lang="cs-CZ" altLang="cs-CZ" dirty="0"/>
              <a:t>                  </a:t>
            </a:r>
          </a:p>
          <a:p>
            <a:pPr eaLnBrk="1" hangingPunct="1">
              <a:buFontTx/>
              <a:buNone/>
            </a:pPr>
            <a:r>
              <a:rPr lang="cs-CZ" altLang="cs-CZ" dirty="0"/>
              <a:t>                                Neboť jim vyhovovalo jen částečně</a:t>
            </a:r>
          </a:p>
          <a:p>
            <a:pPr eaLnBrk="1" hangingPunct="1">
              <a:buFontTx/>
              <a:buNone/>
            </a:pPr>
            <a:endParaRPr lang="cs-CZ" altLang="cs-CZ" dirty="0"/>
          </a:p>
          <a:p>
            <a:pPr eaLnBrk="1" hangingPunct="1">
              <a:buFontTx/>
              <a:buNone/>
            </a:pPr>
            <a:r>
              <a:rPr lang="cs-CZ" altLang="cs-CZ" dirty="0"/>
              <a:t>                                </a:t>
            </a:r>
          </a:p>
          <a:p>
            <a:pPr eaLnBrk="1" hangingPunct="1">
              <a:buFontTx/>
              <a:buNone/>
            </a:pPr>
            <a:r>
              <a:rPr lang="cs-CZ" altLang="cs-CZ" dirty="0"/>
              <a:t>                             Nebyli schopni z vážného důvod se podle něj chovat</a:t>
            </a:r>
          </a:p>
        </p:txBody>
      </p:sp>
      <p:sp>
        <p:nvSpPr>
          <p:cNvPr id="45060" name="Rectangle 4">
            <a:extLst>
              <a:ext uri="{FF2B5EF4-FFF2-40B4-BE49-F238E27FC236}">
                <a16:creationId xmlns:a16="http://schemas.microsoft.com/office/drawing/2014/main" id="{DDE7DEBA-97A2-4F7F-8A0D-69CEE18EE54E}"/>
              </a:ext>
            </a:extLst>
          </p:cNvPr>
          <p:cNvSpPr>
            <a:spLocks noChangeArrowheads="1"/>
          </p:cNvSpPr>
          <p:nvPr/>
        </p:nvSpPr>
        <p:spPr bwMode="auto">
          <a:xfrm>
            <a:off x="2279576" y="2721544"/>
            <a:ext cx="5219700" cy="504825"/>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5061" name="Rectangle 5">
            <a:extLst>
              <a:ext uri="{FF2B5EF4-FFF2-40B4-BE49-F238E27FC236}">
                <a16:creationId xmlns:a16="http://schemas.microsoft.com/office/drawing/2014/main" id="{DF7BAF77-DE30-48D6-A52B-0B5409A3792E}"/>
              </a:ext>
            </a:extLst>
          </p:cNvPr>
          <p:cNvSpPr>
            <a:spLocks noChangeArrowheads="1"/>
          </p:cNvSpPr>
          <p:nvPr/>
        </p:nvSpPr>
        <p:spPr bwMode="auto">
          <a:xfrm>
            <a:off x="3575050" y="3860801"/>
            <a:ext cx="6121400" cy="576263"/>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
        <p:nvSpPr>
          <p:cNvPr id="45062" name="Rectangle 6">
            <a:extLst>
              <a:ext uri="{FF2B5EF4-FFF2-40B4-BE49-F238E27FC236}">
                <a16:creationId xmlns:a16="http://schemas.microsoft.com/office/drawing/2014/main" id="{BE039B13-63FC-4C14-83AD-080CB4393544}"/>
              </a:ext>
            </a:extLst>
          </p:cNvPr>
          <p:cNvSpPr>
            <a:spLocks noChangeArrowheads="1"/>
          </p:cNvSpPr>
          <p:nvPr/>
        </p:nvSpPr>
        <p:spPr bwMode="auto">
          <a:xfrm>
            <a:off x="3431705" y="5043912"/>
            <a:ext cx="6444481" cy="761353"/>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tx2"/>
              </a:buClr>
              <a:buChar char="•"/>
              <a:defRPr sz="3200">
                <a:solidFill>
                  <a:schemeClr val="tx1"/>
                </a:solidFill>
                <a:latin typeface="Times New Roman" panose="02020603050405020304" pitchFamily="18" charset="0"/>
              </a:defRPr>
            </a:lvl1pPr>
            <a:lvl2pPr marL="742950" indent="-285750" algn="l" eaLnBrk="0" hangingPunct="0">
              <a:spcBef>
                <a:spcPct val="20000"/>
              </a:spcBef>
              <a:buClr>
                <a:schemeClr val="tx2"/>
              </a:buClr>
              <a:buChar char="–"/>
              <a:defRPr sz="2800">
                <a:solidFill>
                  <a:schemeClr val="tx1"/>
                </a:solidFill>
                <a:latin typeface="Times New Roman" panose="02020603050405020304" pitchFamily="18" charset="0"/>
              </a:defRPr>
            </a:lvl2pPr>
            <a:lvl3pPr marL="1143000" indent="-228600" algn="l" eaLnBrk="0" hangingPunct="0">
              <a:spcBef>
                <a:spcPct val="20000"/>
              </a:spcBef>
              <a:buClr>
                <a:schemeClr val="tx2"/>
              </a:buClr>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Char char="–"/>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ClrTx/>
              <a:buNone/>
            </a:pPr>
            <a:endParaRPr lang="cs-CZ" altLang="cs-CZ" sz="240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40554"/>
    </mc:Choice>
    <mc:Fallback xmlns="">
      <p:transition spd="slow" advTm="4055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925EACC-9F60-4BC8-9DD8-C2241098FD7B}"/>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a:extLst>
              <a:ext uri="{FF2B5EF4-FFF2-40B4-BE49-F238E27FC236}">
                <a16:creationId xmlns:a16="http://schemas.microsoft.com/office/drawing/2014/main" id="{0F68B3D4-5B9C-4187-BC03-1CFDEDFFA26D}"/>
              </a:ext>
            </a:extLst>
          </p:cNvPr>
          <p:cNvSpPr>
            <a:spLocks noGrp="1"/>
          </p:cNvSpPr>
          <p:nvPr>
            <p:ph type="title"/>
          </p:nvPr>
        </p:nvSpPr>
        <p:spPr/>
        <p:txBody>
          <a:bodyPr/>
          <a:lstStyle/>
          <a:p>
            <a:r>
              <a:rPr lang="en-US" dirty="0"/>
              <a:t>F</a:t>
            </a:r>
            <a:r>
              <a:rPr lang="cs-CZ" dirty="0" err="1"/>
              <a:t>yz</a:t>
            </a:r>
            <a:r>
              <a:rPr lang="en-US" dirty="0"/>
              <a:t>ick</a:t>
            </a:r>
            <a:r>
              <a:rPr lang="cs-CZ" dirty="0"/>
              <a:t>á aktivita a zdraví</a:t>
            </a:r>
          </a:p>
        </p:txBody>
      </p:sp>
      <p:sp>
        <p:nvSpPr>
          <p:cNvPr id="5" name="Zástupný symbol pro obsah 4">
            <a:extLst>
              <a:ext uri="{FF2B5EF4-FFF2-40B4-BE49-F238E27FC236}">
                <a16:creationId xmlns:a16="http://schemas.microsoft.com/office/drawing/2014/main" id="{B260C29D-6704-48F4-B4EC-A775CC089846}"/>
              </a:ext>
            </a:extLst>
          </p:cNvPr>
          <p:cNvSpPr>
            <a:spLocks noGrp="1"/>
          </p:cNvSpPr>
          <p:nvPr>
            <p:ph idx="1"/>
          </p:nvPr>
        </p:nvSpPr>
        <p:spPr/>
        <p:txBody>
          <a:bodyPr/>
          <a:lstStyle/>
          <a:p>
            <a:pPr marL="72000" indent="0">
              <a:buNone/>
            </a:pPr>
            <a:r>
              <a:rPr lang="cs-CZ" dirty="0">
                <a:hlinkClick r:id="rId2"/>
              </a:rPr>
              <a:t>https://www.who.int/news-room/fact-sheets/detail/physical-activity</a:t>
            </a:r>
            <a:endParaRPr lang="cs-CZ" dirty="0"/>
          </a:p>
          <a:p>
            <a:pPr marL="72000" indent="0">
              <a:buNone/>
            </a:pPr>
            <a:endParaRPr lang="cs-CZ" dirty="0"/>
          </a:p>
          <a:p>
            <a:pPr marL="72000" indent="0">
              <a:buNone/>
            </a:pPr>
            <a:r>
              <a:rPr lang="cs-CZ" dirty="0">
                <a:hlinkClick r:id="rId3"/>
              </a:rPr>
              <a:t>https://www.who.int/teams/health-promotion/physical-activity/developing-guidelines-on-physical-activity-and-sedentary-behaviour</a:t>
            </a:r>
            <a:endParaRPr lang="cs-CZ" dirty="0"/>
          </a:p>
          <a:p>
            <a:pPr marL="72000" indent="0">
              <a:buNone/>
            </a:pPr>
            <a:endParaRPr lang="cs-CZ" dirty="0"/>
          </a:p>
          <a:p>
            <a:pPr marL="72000" indent="0">
              <a:buNone/>
            </a:pPr>
            <a:endParaRPr lang="cs-CZ" dirty="0"/>
          </a:p>
        </p:txBody>
      </p:sp>
    </p:spTree>
    <p:extLst>
      <p:ext uri="{BB962C8B-B14F-4D97-AF65-F5344CB8AC3E}">
        <p14:creationId xmlns:p14="http://schemas.microsoft.com/office/powerpoint/2010/main" val="944475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33</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1777885" y="322921"/>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683454"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WHO Doporučení ohledně pohybové aktivity a sedavého chování 2020</a:t>
            </a:r>
          </a:p>
        </p:txBody>
      </p:sp>
      <p:pic>
        <p:nvPicPr>
          <p:cNvPr id="4" name="Obrázek 3">
            <a:extLst>
              <a:ext uri="{FF2B5EF4-FFF2-40B4-BE49-F238E27FC236}">
                <a16:creationId xmlns:a16="http://schemas.microsoft.com/office/drawing/2014/main" id="{3BD03D4D-44B0-49D5-8A43-49AB675B59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1140" y="1204053"/>
            <a:ext cx="3466955" cy="4742858"/>
          </a:xfrm>
          <a:prstGeom prst="rect">
            <a:avLst/>
          </a:prstGeom>
        </p:spPr>
      </p:pic>
      <p:sp>
        <p:nvSpPr>
          <p:cNvPr id="13" name="Zástupný symbol pro obsah 4">
            <a:extLst>
              <a:ext uri="{FF2B5EF4-FFF2-40B4-BE49-F238E27FC236}">
                <a16:creationId xmlns:a16="http://schemas.microsoft.com/office/drawing/2014/main" id="{8C6BEFDB-3ECB-4996-B8C0-CD3E3BD4D660}"/>
              </a:ext>
            </a:extLst>
          </p:cNvPr>
          <p:cNvSpPr txBox="1">
            <a:spLocks/>
          </p:cNvSpPr>
          <p:nvPr/>
        </p:nvSpPr>
        <p:spPr>
          <a:xfrm>
            <a:off x="1923446" y="1147693"/>
            <a:ext cx="4656355" cy="2496300"/>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600"/>
              </a:spcAft>
              <a:buNone/>
            </a:pPr>
            <a:r>
              <a:rPr lang="cs-CZ" sz="1600" b="1" kern="0" dirty="0">
                <a:solidFill>
                  <a:srgbClr val="0000FF"/>
                </a:solidFill>
                <a:latin typeface="Tahoma" panose="020B0604030504040204" pitchFamily="34" charset="0"/>
                <a:ea typeface="Tahoma" panose="020B0604030504040204" pitchFamily="34" charset="0"/>
                <a:cs typeface="Tahoma" panose="020B0604030504040204" pitchFamily="34" charset="0"/>
              </a:rPr>
              <a:t>Samostatná doporučení pro skupiny:</a:t>
            </a:r>
          </a:p>
          <a:p>
            <a:pPr>
              <a:lnSpc>
                <a:spcPct val="100000"/>
              </a:lnSpc>
              <a:spcAft>
                <a:spcPts val="600"/>
              </a:spcAft>
              <a:buFont typeface="Wingdings" panose="05000000000000000000" pitchFamily="2" charset="2"/>
              <a:buChar char="§"/>
            </a:pPr>
            <a:r>
              <a:rPr lang="cs-CZ" sz="1600" kern="0" dirty="0">
                <a:latin typeface="Tahoma" panose="020B0604030504040204" pitchFamily="34" charset="0"/>
                <a:ea typeface="Tahoma" panose="020B0604030504040204" pitchFamily="34" charset="0"/>
                <a:cs typeface="Tahoma" panose="020B0604030504040204" pitchFamily="34" charset="0"/>
              </a:rPr>
              <a:t>Děti a adolescenti  (5-17r.)</a:t>
            </a:r>
          </a:p>
          <a:p>
            <a:pPr>
              <a:lnSpc>
                <a:spcPct val="100000"/>
              </a:lnSpc>
              <a:spcAft>
                <a:spcPts val="600"/>
              </a:spcAft>
              <a:buFont typeface="Wingdings" panose="05000000000000000000" pitchFamily="2" charset="2"/>
              <a:buChar char="§"/>
            </a:pPr>
            <a:r>
              <a:rPr lang="cs-CZ" sz="1600" kern="0" dirty="0">
                <a:latin typeface="Tahoma" panose="020B0604030504040204" pitchFamily="34" charset="0"/>
                <a:ea typeface="Tahoma" panose="020B0604030504040204" pitchFamily="34" charset="0"/>
                <a:cs typeface="Tahoma" panose="020B0604030504040204" pitchFamily="34" charset="0"/>
              </a:rPr>
              <a:t>Dospělí (18 – 64r.)</a:t>
            </a:r>
          </a:p>
          <a:p>
            <a:pPr>
              <a:lnSpc>
                <a:spcPct val="100000"/>
              </a:lnSpc>
              <a:spcAft>
                <a:spcPts val="600"/>
              </a:spcAft>
              <a:buFont typeface="Wingdings" panose="05000000000000000000" pitchFamily="2" charset="2"/>
              <a:buChar char="§"/>
            </a:pPr>
            <a:r>
              <a:rPr lang="cs-CZ" sz="1600" kern="0" dirty="0">
                <a:latin typeface="Tahoma" panose="020B0604030504040204" pitchFamily="34" charset="0"/>
                <a:ea typeface="Tahoma" panose="020B0604030504040204" pitchFamily="34" charset="0"/>
                <a:cs typeface="Tahoma" panose="020B0604030504040204" pitchFamily="34" charset="0"/>
              </a:rPr>
              <a:t>Těhotné a ženy po porodu (</a:t>
            </a:r>
            <a:r>
              <a:rPr lang="cs-CZ" sz="1600" kern="0" dirty="0" err="1">
                <a:latin typeface="Tahoma" panose="020B0604030504040204" pitchFamily="34" charset="0"/>
                <a:ea typeface="Tahoma" panose="020B0604030504040204" pitchFamily="34" charset="0"/>
                <a:cs typeface="Tahoma" panose="020B0604030504040204" pitchFamily="34" charset="0"/>
              </a:rPr>
              <a:t>postpartum</a:t>
            </a:r>
            <a:r>
              <a:rPr lang="cs-CZ" sz="1600" kern="0" dirty="0">
                <a:latin typeface="Tahoma" panose="020B0604030504040204" pitchFamily="34" charset="0"/>
                <a:ea typeface="Tahoma" panose="020B0604030504040204" pitchFamily="34" charset="0"/>
                <a:cs typeface="Tahoma" panose="020B0604030504040204" pitchFamily="34" charset="0"/>
              </a:rPr>
              <a:t>)</a:t>
            </a:r>
          </a:p>
          <a:p>
            <a:pPr>
              <a:lnSpc>
                <a:spcPct val="100000"/>
              </a:lnSpc>
              <a:spcAft>
                <a:spcPts val="600"/>
              </a:spcAft>
              <a:buFont typeface="Wingdings" panose="05000000000000000000" pitchFamily="2" charset="2"/>
              <a:buChar char="§"/>
            </a:pPr>
            <a:r>
              <a:rPr lang="cs-CZ" sz="1600" kern="0" dirty="0">
                <a:latin typeface="Tahoma" panose="020B0604030504040204" pitchFamily="34" charset="0"/>
                <a:ea typeface="Tahoma" panose="020B0604030504040204" pitchFamily="34" charset="0"/>
                <a:cs typeface="Tahoma" panose="020B0604030504040204" pitchFamily="34" charset="0"/>
              </a:rPr>
              <a:t>Dospělí a starší dospělí s chronickými onemocněními (18r. a více)</a:t>
            </a:r>
          </a:p>
          <a:p>
            <a:pPr>
              <a:lnSpc>
                <a:spcPct val="100000"/>
              </a:lnSpc>
              <a:spcAft>
                <a:spcPts val="600"/>
              </a:spcAft>
              <a:buFont typeface="Wingdings" panose="05000000000000000000" pitchFamily="2" charset="2"/>
              <a:buChar char="§"/>
            </a:pPr>
            <a:r>
              <a:rPr lang="cs-CZ" sz="1600" kern="0" dirty="0">
                <a:latin typeface="Tahoma" panose="020B0604030504040204" pitchFamily="34" charset="0"/>
                <a:ea typeface="Tahoma" panose="020B0604030504040204" pitchFamily="34" charset="0"/>
                <a:cs typeface="Tahoma" panose="020B0604030504040204" pitchFamily="34" charset="0"/>
              </a:rPr>
              <a:t>Děti a dospívající (5-17r.) a dospělí (18r. a více) se zdravotním postižením</a:t>
            </a:r>
          </a:p>
          <a:p>
            <a:pPr>
              <a:lnSpc>
                <a:spcPct val="120000"/>
              </a:lnSpc>
              <a:buFont typeface="Wingdings" panose="05000000000000000000" pitchFamily="2" charset="2"/>
              <a:buChar char="§"/>
            </a:pPr>
            <a:endParaRPr lang="cs-CZ" sz="1400" kern="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a:lnSpc>
                <a:spcPct val="120000"/>
              </a:lnSpc>
              <a:buFont typeface="Wingdings" panose="05000000000000000000" pitchFamily="2" charset="2"/>
              <a:buChar char="§"/>
            </a:pPr>
            <a:endParaRPr lang="cs-CZ" sz="800" kern="0" dirty="0"/>
          </a:p>
          <a:p>
            <a:pPr lvl="1">
              <a:lnSpc>
                <a:spcPct val="120000"/>
              </a:lnSpc>
              <a:buClr>
                <a:srgbClr val="0000DC"/>
              </a:buClr>
              <a:buFont typeface="Wingdings" panose="05000000000000000000" pitchFamily="2" charset="2"/>
              <a:buChar char="§"/>
            </a:pPr>
            <a:endParaRPr lang="cs-CZ" sz="1200" kern="0" dirty="0">
              <a:solidFill>
                <a:srgbClr val="000000"/>
              </a:solidFill>
            </a:endParaRPr>
          </a:p>
          <a:p>
            <a:pPr lvl="1">
              <a:lnSpc>
                <a:spcPct val="120000"/>
              </a:lnSpc>
              <a:buClr>
                <a:srgbClr val="0000DC"/>
              </a:buClr>
              <a:buFont typeface="Wingdings" panose="05000000000000000000" pitchFamily="2" charset="2"/>
              <a:buChar char="§"/>
            </a:pPr>
            <a:endParaRPr lang="cs-CZ" sz="1200" kern="0" dirty="0">
              <a:solidFill>
                <a:srgbClr val="000000"/>
              </a:solidFill>
            </a:endParaRPr>
          </a:p>
          <a:p>
            <a:pPr lvl="1">
              <a:lnSpc>
                <a:spcPct val="120000"/>
              </a:lnSpc>
              <a:buClr>
                <a:srgbClr val="0000DC"/>
              </a:buClr>
              <a:buFont typeface="Wingdings" panose="05000000000000000000" pitchFamily="2" charset="2"/>
              <a:buChar char="§"/>
            </a:pPr>
            <a:endParaRPr lang="cs-CZ" sz="1200" kern="0" dirty="0">
              <a:solidFill>
                <a:srgbClr val="000000"/>
              </a:solidFill>
            </a:endParaRPr>
          </a:p>
          <a:p>
            <a:pPr>
              <a:lnSpc>
                <a:spcPct val="120000"/>
              </a:lnSpc>
            </a:pPr>
            <a:endParaRPr lang="cs-CZ" sz="2200" kern="0" dirty="0"/>
          </a:p>
          <a:p>
            <a:pPr>
              <a:lnSpc>
                <a:spcPct val="120000"/>
              </a:lnSpc>
            </a:pPr>
            <a:endParaRPr lang="en-US" sz="1300" kern="0" dirty="0"/>
          </a:p>
        </p:txBody>
      </p:sp>
      <p:sp>
        <p:nvSpPr>
          <p:cNvPr id="14" name="Zástupný symbol pro obsah 4">
            <a:extLst>
              <a:ext uri="{FF2B5EF4-FFF2-40B4-BE49-F238E27FC236}">
                <a16:creationId xmlns:a16="http://schemas.microsoft.com/office/drawing/2014/main" id="{E7F82D77-E468-4E27-AFFC-0C0D3E457CA2}"/>
              </a:ext>
            </a:extLst>
          </p:cNvPr>
          <p:cNvSpPr txBox="1">
            <a:spLocks/>
          </p:cNvSpPr>
          <p:nvPr/>
        </p:nvSpPr>
        <p:spPr>
          <a:xfrm>
            <a:off x="1948070" y="3758789"/>
            <a:ext cx="4199461" cy="954941"/>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600"/>
              </a:spcAft>
              <a:buNone/>
            </a:pPr>
            <a:r>
              <a:rPr lang="cs-CZ" sz="1600" b="1" kern="0" dirty="0">
                <a:solidFill>
                  <a:srgbClr val="0000FF"/>
                </a:solidFill>
                <a:latin typeface="Tahoma" panose="020B0604030504040204" pitchFamily="34" charset="0"/>
                <a:ea typeface="Tahoma" panose="020B0604030504040204" pitchFamily="34" charset="0"/>
                <a:cs typeface="Tahoma" panose="020B0604030504040204" pitchFamily="34" charset="0"/>
              </a:rPr>
              <a:t>Pro každou skupinu dvojí doporučení:</a:t>
            </a:r>
          </a:p>
          <a:p>
            <a:pPr>
              <a:lnSpc>
                <a:spcPct val="100000"/>
              </a:lnSpc>
              <a:spcAft>
                <a:spcPts val="600"/>
              </a:spcAft>
              <a:buFont typeface="Wingdings" panose="05000000000000000000" pitchFamily="2" charset="2"/>
              <a:buChar char="§"/>
            </a:pPr>
            <a:r>
              <a:rPr lang="cs-CZ" sz="1600" kern="0" dirty="0">
                <a:latin typeface="Tahoma" panose="020B0604030504040204" pitchFamily="34" charset="0"/>
                <a:ea typeface="Tahoma" panose="020B0604030504040204" pitchFamily="34" charset="0"/>
                <a:cs typeface="Tahoma" panose="020B0604030504040204" pitchFamily="34" charset="0"/>
              </a:rPr>
              <a:t>Doporučení pohybové aktivity</a:t>
            </a:r>
          </a:p>
          <a:p>
            <a:pPr>
              <a:lnSpc>
                <a:spcPct val="100000"/>
              </a:lnSpc>
              <a:spcAft>
                <a:spcPts val="600"/>
              </a:spcAft>
              <a:buFont typeface="Wingdings" panose="05000000000000000000" pitchFamily="2" charset="2"/>
              <a:buChar char="§"/>
            </a:pPr>
            <a:r>
              <a:rPr lang="cs-CZ" sz="1600" kern="0" dirty="0">
                <a:latin typeface="Tahoma" panose="020B0604030504040204" pitchFamily="34" charset="0"/>
                <a:ea typeface="Tahoma" panose="020B0604030504040204" pitchFamily="34" charset="0"/>
                <a:cs typeface="Tahoma" panose="020B0604030504040204" pitchFamily="34" charset="0"/>
              </a:rPr>
              <a:t>Doporučení ohledně sedavého chování</a:t>
            </a:r>
            <a:endParaRPr lang="en-US" sz="1300" kern="0" dirty="0"/>
          </a:p>
        </p:txBody>
      </p:sp>
      <p:sp>
        <p:nvSpPr>
          <p:cNvPr id="17" name="Obdélník 16">
            <a:extLst>
              <a:ext uri="{FF2B5EF4-FFF2-40B4-BE49-F238E27FC236}">
                <a16:creationId xmlns:a16="http://schemas.microsoft.com/office/drawing/2014/main" id="{0E19851F-3ED3-42F9-B82A-8C5B5CD68605}"/>
              </a:ext>
            </a:extLst>
          </p:cNvPr>
          <p:cNvSpPr/>
          <p:nvPr/>
        </p:nvSpPr>
        <p:spPr>
          <a:xfrm>
            <a:off x="1777885" y="5946911"/>
            <a:ext cx="3732978" cy="253916"/>
          </a:xfrm>
          <a:prstGeom prst="rect">
            <a:avLst/>
          </a:prstGeom>
        </p:spPr>
        <p:txBody>
          <a:bodyPr wrap="square">
            <a:spAutoFit/>
          </a:bodyPr>
          <a:lstStyle/>
          <a:p>
            <a:r>
              <a:rPr lang="cs-CZ" sz="1050" dirty="0">
                <a:hlinkClick r:id="rId4"/>
              </a:rPr>
              <a:t>https://www.who.int/publications/i/item/9789240015128</a:t>
            </a:r>
            <a:endParaRPr lang="cs-CZ" sz="1050" dirty="0"/>
          </a:p>
        </p:txBody>
      </p:sp>
      <p:sp>
        <p:nvSpPr>
          <p:cNvPr id="19" name="Obdélník 18">
            <a:extLst>
              <a:ext uri="{FF2B5EF4-FFF2-40B4-BE49-F238E27FC236}">
                <a16:creationId xmlns:a16="http://schemas.microsoft.com/office/drawing/2014/main" id="{9E284950-3412-40CE-A6B2-615FC96499E8}"/>
              </a:ext>
            </a:extLst>
          </p:cNvPr>
          <p:cNvSpPr/>
          <p:nvPr/>
        </p:nvSpPr>
        <p:spPr>
          <a:xfrm>
            <a:off x="1777886" y="4828525"/>
            <a:ext cx="4003657" cy="954941"/>
          </a:xfrm>
          <a:prstGeom prst="rect">
            <a:avLst/>
          </a:prstGeom>
        </p:spPr>
        <p:txBody>
          <a:bodyPr wrap="square">
            <a:spAutoFit/>
          </a:bodyPr>
          <a:lstStyle/>
          <a:p>
            <a:pPr>
              <a:lnSpc>
                <a:spcPct val="120000"/>
              </a:lnSpc>
              <a:spcAft>
                <a:spcPts val="600"/>
              </a:spcAft>
            </a:pPr>
            <a:r>
              <a:rPr lang="cs-CZ" sz="1200" kern="0" dirty="0">
                <a:ea typeface="Tahoma" panose="020B0604030504040204" pitchFamily="34" charset="0"/>
                <a:cs typeface="Tahoma" panose="020B0604030504040204" pitchFamily="34" charset="0"/>
              </a:rPr>
              <a:t>Obsáhlý dokument o 74 str. + reference + přílohy, podrobný popis včetně důkazů – podkladů pro doporučení a návodů pro implementaci. Dostupné ke stažení na stránkách WHO </a:t>
            </a:r>
            <a:endParaRPr lang="en-US" sz="1200" kern="0" dirty="0"/>
          </a:p>
        </p:txBody>
      </p:sp>
      <p:sp>
        <p:nvSpPr>
          <p:cNvPr id="2" name="Obdélník 1">
            <a:extLst>
              <a:ext uri="{FF2B5EF4-FFF2-40B4-BE49-F238E27FC236}">
                <a16:creationId xmlns:a16="http://schemas.microsoft.com/office/drawing/2014/main" id="{46438872-F3BD-4E7C-BB76-F88D1E38A799}"/>
              </a:ext>
            </a:extLst>
          </p:cNvPr>
          <p:cNvSpPr/>
          <p:nvPr/>
        </p:nvSpPr>
        <p:spPr>
          <a:xfrm>
            <a:off x="1788104" y="400338"/>
            <a:ext cx="8718852" cy="523220"/>
          </a:xfrm>
          <a:prstGeom prst="rect">
            <a:avLst/>
          </a:prstGeom>
        </p:spPr>
        <p:txBody>
          <a:bodyPr wrap="square">
            <a:spAutoFit/>
          </a:bodyPr>
          <a:lstStyle/>
          <a:p>
            <a:r>
              <a:rPr lang="cs-CZ" sz="1400" dirty="0"/>
              <a:t>Doporučení WHO pro tělesnou aktivitu a sedavé chování 2020 nahrazují pokyny z roku 2010 a</a:t>
            </a:r>
          </a:p>
          <a:p>
            <a:r>
              <a:rPr lang="cs-CZ" sz="1400" dirty="0"/>
              <a:t>jsou založeny na nejnovějším pokroku v důkazech pro vybraná chování a související zdravotní důsledky. </a:t>
            </a:r>
          </a:p>
        </p:txBody>
      </p:sp>
      <p:sp>
        <p:nvSpPr>
          <p:cNvPr id="5" name="Zástupný symbol pro zápatí 4">
            <a:extLst>
              <a:ext uri="{FF2B5EF4-FFF2-40B4-BE49-F238E27FC236}">
                <a16:creationId xmlns:a16="http://schemas.microsoft.com/office/drawing/2014/main" id="{26A879F1-6DD8-4330-9CCA-FAC9DD83012F}"/>
              </a:ext>
            </a:extLst>
          </p:cNvPr>
          <p:cNvSpPr>
            <a:spLocks noGrp="1"/>
          </p:cNvSpPr>
          <p:nvPr>
            <p:ph type="ftr" sz="quarter" idx="10"/>
          </p:nvPr>
        </p:nvSpPr>
        <p:spPr/>
        <p:txBody>
          <a:bodyPr/>
          <a:lstStyle/>
          <a:p>
            <a:r>
              <a:rPr lang="cs-CZ" dirty="0"/>
              <a:t>autor Jindřich Fiala</a:t>
            </a:r>
          </a:p>
        </p:txBody>
      </p:sp>
    </p:spTree>
    <p:extLst>
      <p:ext uri="{BB962C8B-B14F-4D97-AF65-F5344CB8AC3E}">
        <p14:creationId xmlns:p14="http://schemas.microsoft.com/office/powerpoint/2010/main" val="809244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34</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1747947" y="316659"/>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747152" y="8218"/>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WHO Doporučení ohledně pohybové aktivity a sedavého chování 2020</a:t>
            </a:r>
          </a:p>
        </p:txBody>
      </p:sp>
      <p:sp>
        <p:nvSpPr>
          <p:cNvPr id="2" name="Obdélník 1">
            <a:extLst>
              <a:ext uri="{FF2B5EF4-FFF2-40B4-BE49-F238E27FC236}">
                <a16:creationId xmlns:a16="http://schemas.microsoft.com/office/drawing/2014/main" id="{46438872-F3BD-4E7C-BB76-F88D1E38A799}"/>
              </a:ext>
            </a:extLst>
          </p:cNvPr>
          <p:cNvSpPr/>
          <p:nvPr/>
        </p:nvSpPr>
        <p:spPr>
          <a:xfrm>
            <a:off x="6246100" y="418258"/>
            <a:ext cx="4260857" cy="1600438"/>
          </a:xfrm>
          <a:prstGeom prst="rect">
            <a:avLst/>
          </a:prstGeom>
        </p:spPr>
        <p:txBody>
          <a:bodyPr wrap="square">
            <a:spAutoFit/>
          </a:bodyPr>
          <a:lstStyle/>
          <a:p>
            <a:pPr>
              <a:spcAft>
                <a:spcPts val="300"/>
              </a:spcAft>
            </a:pPr>
            <a:r>
              <a:rPr lang="cs-CZ" sz="1400" b="1" dirty="0">
                <a:solidFill>
                  <a:srgbClr val="0000FF"/>
                </a:solidFill>
              </a:rPr>
              <a:t>PI/ECO  - </a:t>
            </a:r>
            <a:r>
              <a:rPr lang="cs-CZ" sz="1200" b="1" dirty="0" err="1">
                <a:solidFill>
                  <a:srgbClr val="0000FF"/>
                </a:solidFill>
              </a:rPr>
              <a:t>Population</a:t>
            </a:r>
            <a:r>
              <a:rPr lang="cs-CZ" sz="1200" b="1" dirty="0">
                <a:solidFill>
                  <a:srgbClr val="0000FF"/>
                </a:solidFill>
              </a:rPr>
              <a:t>, </a:t>
            </a:r>
            <a:r>
              <a:rPr lang="cs-CZ" sz="1200" b="1" dirty="0" err="1">
                <a:solidFill>
                  <a:srgbClr val="0000FF"/>
                </a:solidFill>
              </a:rPr>
              <a:t>Intervention</a:t>
            </a:r>
            <a:r>
              <a:rPr lang="cs-CZ" sz="1200" b="1" dirty="0">
                <a:solidFill>
                  <a:srgbClr val="0000FF"/>
                </a:solidFill>
              </a:rPr>
              <a:t>/</a:t>
            </a:r>
            <a:r>
              <a:rPr lang="cs-CZ" sz="1200" b="1" dirty="0" err="1">
                <a:solidFill>
                  <a:srgbClr val="0000FF"/>
                </a:solidFill>
              </a:rPr>
              <a:t>Exposure</a:t>
            </a:r>
            <a:r>
              <a:rPr lang="cs-CZ" sz="1200" b="1" dirty="0">
                <a:solidFill>
                  <a:srgbClr val="0000FF"/>
                </a:solidFill>
              </a:rPr>
              <a:t>, </a:t>
            </a:r>
            <a:r>
              <a:rPr lang="cs-CZ" sz="1200" b="1" dirty="0" err="1">
                <a:solidFill>
                  <a:srgbClr val="0000FF"/>
                </a:solidFill>
              </a:rPr>
              <a:t>Comparison</a:t>
            </a:r>
            <a:r>
              <a:rPr lang="cs-CZ" sz="1200" b="1" dirty="0">
                <a:solidFill>
                  <a:srgbClr val="0000FF"/>
                </a:solidFill>
              </a:rPr>
              <a:t>, </a:t>
            </a:r>
            <a:r>
              <a:rPr lang="cs-CZ" sz="1200" b="1" dirty="0" err="1">
                <a:solidFill>
                  <a:srgbClr val="0000FF"/>
                </a:solidFill>
              </a:rPr>
              <a:t>Outcome</a:t>
            </a:r>
            <a:endParaRPr lang="cs-CZ" sz="1200" b="1" dirty="0">
              <a:solidFill>
                <a:srgbClr val="0000FF"/>
              </a:solidFill>
            </a:endParaRPr>
          </a:p>
          <a:p>
            <a:r>
              <a:rPr lang="cs-CZ" sz="1400" dirty="0">
                <a:latin typeface="Roboto"/>
              </a:rPr>
              <a:t>Podle systému P/ECO - populace, intervence / expozice, srovnání, výsledek (</a:t>
            </a:r>
            <a:r>
              <a:rPr lang="cs-CZ" sz="1400" dirty="0" err="1">
                <a:latin typeface="Roboto"/>
              </a:rPr>
              <a:t>Population</a:t>
            </a:r>
            <a:r>
              <a:rPr lang="cs-CZ" sz="1400" dirty="0">
                <a:latin typeface="Roboto"/>
              </a:rPr>
              <a:t>, </a:t>
            </a:r>
            <a:r>
              <a:rPr lang="cs-CZ" sz="1400" dirty="0" err="1">
                <a:latin typeface="Roboto"/>
              </a:rPr>
              <a:t>Intervention</a:t>
            </a:r>
            <a:r>
              <a:rPr lang="cs-CZ" sz="1400" dirty="0">
                <a:latin typeface="Roboto"/>
              </a:rPr>
              <a:t>/</a:t>
            </a:r>
            <a:r>
              <a:rPr lang="cs-CZ" sz="1400" dirty="0" err="1">
                <a:latin typeface="Roboto"/>
              </a:rPr>
              <a:t>Exposure</a:t>
            </a:r>
            <a:r>
              <a:rPr lang="cs-CZ" sz="1400" dirty="0">
                <a:latin typeface="Roboto"/>
              </a:rPr>
              <a:t>, </a:t>
            </a:r>
            <a:r>
              <a:rPr lang="cs-CZ" sz="1400" dirty="0" err="1">
                <a:latin typeface="Roboto"/>
              </a:rPr>
              <a:t>Comparison</a:t>
            </a:r>
            <a:r>
              <a:rPr lang="cs-CZ" sz="1400" dirty="0">
                <a:latin typeface="Roboto"/>
              </a:rPr>
              <a:t>, </a:t>
            </a:r>
            <a:r>
              <a:rPr lang="cs-CZ" sz="1400" dirty="0" err="1">
                <a:latin typeface="Roboto"/>
              </a:rPr>
              <a:t>Outcome</a:t>
            </a:r>
            <a:r>
              <a:rPr lang="cs-CZ" sz="1400" dirty="0">
                <a:latin typeface="Roboto"/>
              </a:rPr>
              <a:t>) vytvořeny klíčové otázky. Klíčové otázky řešené pro každou subpopulaci jsou shrnuty následovně:</a:t>
            </a:r>
            <a:r>
              <a:rPr lang="cs-CZ" sz="1400" dirty="0"/>
              <a:t> </a:t>
            </a:r>
          </a:p>
        </p:txBody>
      </p:sp>
      <p:sp>
        <p:nvSpPr>
          <p:cNvPr id="5" name="Obdélník 4">
            <a:extLst>
              <a:ext uri="{FF2B5EF4-FFF2-40B4-BE49-F238E27FC236}">
                <a16:creationId xmlns:a16="http://schemas.microsoft.com/office/drawing/2014/main" id="{91A2A011-2CF9-4EDC-9229-C8E620122DF2}"/>
              </a:ext>
            </a:extLst>
          </p:cNvPr>
          <p:cNvSpPr/>
          <p:nvPr/>
        </p:nvSpPr>
        <p:spPr>
          <a:xfrm>
            <a:off x="6314274" y="2259407"/>
            <a:ext cx="4017600" cy="3843873"/>
          </a:xfrm>
          <a:prstGeom prst="rect">
            <a:avLst/>
          </a:prstGeom>
        </p:spPr>
        <p:txBody>
          <a:bodyPr wrap="square">
            <a:spAutoFit/>
          </a:bodyPr>
          <a:lstStyle/>
          <a:p>
            <a:pPr>
              <a:lnSpc>
                <a:spcPct val="107000"/>
              </a:lnSpc>
              <a:spcAft>
                <a:spcPts val="300"/>
              </a:spcAft>
            </a:pPr>
            <a:r>
              <a:rPr lang="cs-CZ" sz="1300" b="1" dirty="0">
                <a:ea typeface="Tahoma" panose="020B0604030504040204" pitchFamily="34" charset="0"/>
                <a:cs typeface="Tahoma" panose="020B0604030504040204" pitchFamily="34" charset="0"/>
              </a:rPr>
              <a:t>Pro fyzickou aktivitu:</a:t>
            </a:r>
            <a:endParaRPr lang="cs-CZ" sz="1300" dirty="0">
              <a:ea typeface="Tahoma" panose="020B0604030504040204" pitchFamily="34" charset="0"/>
              <a:cs typeface="Tahoma" panose="020B0604030504040204" pitchFamily="34" charset="0"/>
            </a:endParaRPr>
          </a:p>
          <a:p>
            <a:pPr>
              <a:lnSpc>
                <a:spcPct val="107000"/>
              </a:lnSpc>
              <a:spcAft>
                <a:spcPts val="300"/>
              </a:spcAft>
            </a:pPr>
            <a:r>
              <a:rPr lang="cs-CZ" sz="1300" dirty="0">
                <a:ea typeface="Tahoma" panose="020B0604030504040204" pitchFamily="34" charset="0"/>
                <a:cs typeface="Tahoma" panose="020B0604030504040204" pitchFamily="34" charset="0"/>
              </a:rPr>
              <a:t>A. Jaká je souvislost mezi fyzickou aktivitou a výsledky souvisejícími se zdravím?</a:t>
            </a:r>
          </a:p>
          <a:p>
            <a:pPr>
              <a:lnSpc>
                <a:spcPct val="107000"/>
              </a:lnSpc>
              <a:spcAft>
                <a:spcPts val="300"/>
              </a:spcAft>
            </a:pPr>
            <a:r>
              <a:rPr lang="cs-CZ" sz="1300" dirty="0">
                <a:ea typeface="Tahoma" panose="020B0604030504040204" pitchFamily="34" charset="0"/>
                <a:cs typeface="Tahoma" panose="020B0604030504040204" pitchFamily="34" charset="0"/>
              </a:rPr>
              <a:t>b. Existuje asociace dávka-odpověď (objem, trvání, frekvence, intenzita)?</a:t>
            </a:r>
          </a:p>
          <a:p>
            <a:pPr>
              <a:lnSpc>
                <a:spcPct val="107000"/>
              </a:lnSpc>
              <a:spcAft>
                <a:spcPts val="600"/>
              </a:spcAft>
            </a:pPr>
            <a:r>
              <a:rPr lang="cs-CZ" sz="1300" dirty="0">
                <a:ea typeface="Tahoma" panose="020B0604030504040204" pitchFamily="34" charset="0"/>
                <a:cs typeface="Tahoma" panose="020B0604030504040204" pitchFamily="34" charset="0"/>
              </a:rPr>
              <a:t>C. Liší se asociace podle typu nebo domény fyzické aktivity?</a:t>
            </a:r>
          </a:p>
          <a:p>
            <a:pPr>
              <a:lnSpc>
                <a:spcPct val="107000"/>
              </a:lnSpc>
              <a:spcAft>
                <a:spcPts val="300"/>
              </a:spcAft>
            </a:pPr>
            <a:r>
              <a:rPr lang="cs-CZ" sz="1300" dirty="0">
                <a:ea typeface="Tahoma" panose="020B0604030504040204" pitchFamily="34" charset="0"/>
                <a:cs typeface="Tahoma" panose="020B0604030504040204" pitchFamily="34" charset="0"/>
              </a:rPr>
              <a:t> </a:t>
            </a:r>
            <a:r>
              <a:rPr lang="cs-CZ" sz="1300" b="1" dirty="0">
                <a:ea typeface="Tahoma" panose="020B0604030504040204" pitchFamily="34" charset="0"/>
                <a:cs typeface="Tahoma" panose="020B0604030504040204" pitchFamily="34" charset="0"/>
              </a:rPr>
              <a:t>Pro sedavé chování:</a:t>
            </a:r>
            <a:endParaRPr lang="cs-CZ" sz="1300" dirty="0">
              <a:ea typeface="Tahoma" panose="020B0604030504040204" pitchFamily="34" charset="0"/>
              <a:cs typeface="Tahoma" panose="020B0604030504040204" pitchFamily="34" charset="0"/>
            </a:endParaRPr>
          </a:p>
          <a:p>
            <a:pPr>
              <a:lnSpc>
                <a:spcPct val="107000"/>
              </a:lnSpc>
              <a:spcAft>
                <a:spcPts val="300"/>
              </a:spcAft>
            </a:pPr>
            <a:r>
              <a:rPr lang="cs-CZ" sz="1300" dirty="0">
                <a:ea typeface="Tahoma" panose="020B0604030504040204" pitchFamily="34" charset="0"/>
                <a:cs typeface="Tahoma" panose="020B0604030504040204" pitchFamily="34" charset="0"/>
              </a:rPr>
              <a:t>A. Jaká je souvislost mezi sedavým chováním a výsledky souvisejícími se zdravím?</a:t>
            </a:r>
          </a:p>
          <a:p>
            <a:pPr>
              <a:lnSpc>
                <a:spcPct val="107000"/>
              </a:lnSpc>
              <a:spcAft>
                <a:spcPts val="300"/>
              </a:spcAft>
            </a:pPr>
            <a:r>
              <a:rPr lang="cs-CZ" sz="1300" dirty="0">
                <a:ea typeface="Tahoma" panose="020B0604030504040204" pitchFamily="34" charset="0"/>
                <a:cs typeface="Tahoma" panose="020B0604030504040204" pitchFamily="34" charset="0"/>
              </a:rPr>
              <a:t>b. Existuje asociace dávka-odpověď (celkový objem, frekvence, doba trvání a intenzita přerušení)?</a:t>
            </a:r>
          </a:p>
          <a:p>
            <a:pPr>
              <a:lnSpc>
                <a:spcPct val="107000"/>
              </a:lnSpc>
              <a:spcAft>
                <a:spcPts val="300"/>
              </a:spcAft>
            </a:pPr>
            <a:r>
              <a:rPr lang="cs-CZ" sz="1300" dirty="0">
                <a:ea typeface="Tahoma" panose="020B0604030504040204" pitchFamily="34" charset="0"/>
                <a:cs typeface="Tahoma" panose="020B0604030504040204" pitchFamily="34" charset="0"/>
              </a:rPr>
              <a:t>C. Liší se asociace podle typu a domény sedavého chování?</a:t>
            </a:r>
          </a:p>
          <a:p>
            <a:pPr>
              <a:lnSpc>
                <a:spcPct val="107000"/>
              </a:lnSpc>
              <a:spcAft>
                <a:spcPts val="300"/>
              </a:spcAft>
            </a:pPr>
            <a:r>
              <a:rPr lang="cs-CZ" sz="1300" dirty="0">
                <a:ea typeface="Tahoma" panose="020B0604030504040204" pitchFamily="34" charset="0"/>
                <a:cs typeface="Tahoma" panose="020B0604030504040204" pitchFamily="34" charset="0"/>
              </a:rPr>
              <a:t>d. Pouze u dospělých: Upravuje fyzická aktivita vliv sedavého chování na úmrtnost?</a:t>
            </a:r>
          </a:p>
        </p:txBody>
      </p:sp>
      <p:sp>
        <p:nvSpPr>
          <p:cNvPr id="6" name="Obdélník 5">
            <a:extLst>
              <a:ext uri="{FF2B5EF4-FFF2-40B4-BE49-F238E27FC236}">
                <a16:creationId xmlns:a16="http://schemas.microsoft.com/office/drawing/2014/main" id="{A699E847-684F-47B0-9197-303AE712B821}"/>
              </a:ext>
            </a:extLst>
          </p:cNvPr>
          <p:cNvSpPr/>
          <p:nvPr/>
        </p:nvSpPr>
        <p:spPr>
          <a:xfrm>
            <a:off x="1616869" y="1601355"/>
            <a:ext cx="4572000" cy="4631524"/>
          </a:xfrm>
          <a:prstGeom prst="rect">
            <a:avLst/>
          </a:prstGeom>
        </p:spPr>
        <p:txBody>
          <a:bodyPr>
            <a:spAutoFit/>
          </a:bodyPr>
          <a:lstStyle/>
          <a:p>
            <a:pPr marL="179388"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Snížená úmrtnost ze všech příčin a příčin (kardiovaskulární onemocnění a rakovina);</a:t>
            </a:r>
          </a:p>
          <a:p>
            <a:pPr marL="179388"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Snížený výskyt kardiovaskulárních onemocnění;</a:t>
            </a:r>
          </a:p>
          <a:p>
            <a:pPr marL="179388"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Rakovina (místně specifická); </a:t>
            </a:r>
          </a:p>
          <a:p>
            <a:pPr marL="179388"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Diabetes typu 2; </a:t>
            </a:r>
          </a:p>
          <a:p>
            <a:pPr marL="179388"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Zlepšená fyzická zdatnost (např. kardiorespirační, motorický vývoj, svalová zdatnost); </a:t>
            </a:r>
          </a:p>
          <a:p>
            <a:pPr marL="179388"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Lepší </a:t>
            </a:r>
            <a:r>
              <a:rPr lang="cs-CZ" sz="1400" dirty="0" err="1">
                <a:solidFill>
                  <a:srgbClr val="0000FF"/>
                </a:solidFill>
                <a:ea typeface="Tahoma" panose="020B0604030504040204" pitchFamily="34" charset="0"/>
                <a:cs typeface="Tahoma" panose="020B0604030504040204" pitchFamily="34" charset="0"/>
              </a:rPr>
              <a:t>kardiometabolické</a:t>
            </a:r>
            <a:r>
              <a:rPr lang="cs-CZ" sz="1400" dirty="0">
                <a:solidFill>
                  <a:srgbClr val="0000FF"/>
                </a:solidFill>
                <a:ea typeface="Tahoma" panose="020B0604030504040204" pitchFamily="34" charset="0"/>
                <a:cs typeface="Tahoma" panose="020B0604030504040204" pitchFamily="34" charset="0"/>
              </a:rPr>
              <a:t> zdraví (např. krevní tlak, </a:t>
            </a:r>
            <a:r>
              <a:rPr lang="cs-CZ" sz="1400" dirty="0" err="1">
                <a:solidFill>
                  <a:srgbClr val="0000FF"/>
                </a:solidFill>
                <a:ea typeface="Tahoma" panose="020B0604030504040204" pitchFamily="34" charset="0"/>
                <a:cs typeface="Tahoma" panose="020B0604030504040204" pitchFamily="34" charset="0"/>
              </a:rPr>
              <a:t>dyslipidémie</a:t>
            </a:r>
            <a:r>
              <a:rPr lang="cs-CZ" sz="1400" dirty="0">
                <a:solidFill>
                  <a:srgbClr val="0000FF"/>
                </a:solidFill>
                <a:ea typeface="Tahoma" panose="020B0604030504040204" pitchFamily="34" charset="0"/>
                <a:cs typeface="Tahoma" panose="020B0604030504040204" pitchFamily="34" charset="0"/>
              </a:rPr>
              <a:t>, glukóza, inzulínová rezistence); </a:t>
            </a:r>
          </a:p>
          <a:p>
            <a:pPr marL="179388"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Zdraví kostí; </a:t>
            </a:r>
          </a:p>
          <a:p>
            <a:pPr marL="179388"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Duševní zdraví (např. snížení depresivních příznaků, sebeúcty, symptomů úzkosti, ADHD);</a:t>
            </a:r>
          </a:p>
          <a:p>
            <a:pPr marL="179388"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Zlepšené kognitivní výsledky (např. akademický výkon, výkonná funkce); </a:t>
            </a:r>
          </a:p>
          <a:p>
            <a:pPr marL="179388"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Snížená adipozita. </a:t>
            </a:r>
          </a:p>
          <a:p>
            <a:pPr marL="179388" indent="-179388">
              <a:lnSpc>
                <a:spcPct val="107000"/>
              </a:lnSpc>
              <a:spcAft>
                <a:spcPts val="500"/>
              </a:spcAft>
              <a:buFont typeface="Symbol" panose="05050102010706020507" pitchFamily="18" charset="2"/>
              <a:buChar char=""/>
            </a:pPr>
            <a:r>
              <a:rPr lang="cs-CZ" sz="1400" dirty="0">
                <a:solidFill>
                  <a:srgbClr val="0000FF"/>
                </a:solidFill>
                <a:ea typeface="Tahoma" panose="020B0604030504040204" pitchFamily="34" charset="0"/>
                <a:cs typeface="Tahoma" panose="020B0604030504040204" pitchFamily="34" charset="0"/>
              </a:rPr>
              <a:t>Rovněž byly vzaty v úvahu nežádoucí účinky (např. zranění a poškození zdraví).</a:t>
            </a:r>
          </a:p>
        </p:txBody>
      </p:sp>
      <p:sp>
        <p:nvSpPr>
          <p:cNvPr id="7" name="Obdélník 6">
            <a:extLst>
              <a:ext uri="{FF2B5EF4-FFF2-40B4-BE49-F238E27FC236}">
                <a16:creationId xmlns:a16="http://schemas.microsoft.com/office/drawing/2014/main" id="{B5D4E4E2-6265-49C4-B1BE-0388749700F5}"/>
              </a:ext>
            </a:extLst>
          </p:cNvPr>
          <p:cNvSpPr/>
          <p:nvPr/>
        </p:nvSpPr>
        <p:spPr>
          <a:xfrm>
            <a:off x="1747152" y="418259"/>
            <a:ext cx="4002149" cy="1169551"/>
          </a:xfrm>
          <a:prstGeom prst="rect">
            <a:avLst/>
          </a:prstGeom>
        </p:spPr>
        <p:txBody>
          <a:bodyPr wrap="square">
            <a:spAutoFit/>
          </a:bodyPr>
          <a:lstStyle/>
          <a:p>
            <a:r>
              <a:rPr lang="cs-CZ" sz="1400" dirty="0">
                <a:latin typeface="Roboto"/>
              </a:rPr>
              <a:t>Bylo zkoumáno, zda doporučená pohybová aktivita příznivě ovlivňuje zdraví.  Pro posouzení účinků pohybové aktivity a sedavého chování byly stanoveny následující zdravotní výstupy k hodnocení:</a:t>
            </a:r>
          </a:p>
        </p:txBody>
      </p:sp>
      <p:sp>
        <p:nvSpPr>
          <p:cNvPr id="15" name="Line 2">
            <a:extLst>
              <a:ext uri="{FF2B5EF4-FFF2-40B4-BE49-F238E27FC236}">
                <a16:creationId xmlns:a16="http://schemas.microsoft.com/office/drawing/2014/main" id="{B6A1A00F-932D-47B6-8E39-40EB72F4BE63}"/>
              </a:ext>
            </a:extLst>
          </p:cNvPr>
          <p:cNvSpPr>
            <a:spLocks noChangeShapeType="1"/>
          </p:cNvSpPr>
          <p:nvPr/>
        </p:nvSpPr>
        <p:spPr bwMode="auto">
          <a:xfrm flipH="1" flipV="1">
            <a:off x="6016800" y="756000"/>
            <a:ext cx="79199" cy="5490424"/>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4" name="Zástupný symbol pro zápatí 3">
            <a:extLst>
              <a:ext uri="{FF2B5EF4-FFF2-40B4-BE49-F238E27FC236}">
                <a16:creationId xmlns:a16="http://schemas.microsoft.com/office/drawing/2014/main" id="{C2977692-DF7F-4609-8D6C-7E43CFCB945F}"/>
              </a:ext>
            </a:extLst>
          </p:cNvPr>
          <p:cNvSpPr>
            <a:spLocks noGrp="1"/>
          </p:cNvSpPr>
          <p:nvPr>
            <p:ph type="ftr" sz="quarter" idx="10"/>
          </p:nvPr>
        </p:nvSpPr>
        <p:spPr/>
        <p:txBody>
          <a:bodyPr/>
          <a:lstStyle/>
          <a:p>
            <a:r>
              <a:rPr lang="cs-CZ"/>
              <a:t>autor Jindřich Fiala</a:t>
            </a:r>
            <a:endParaRPr lang="cs-CZ" dirty="0"/>
          </a:p>
        </p:txBody>
      </p:sp>
    </p:spTree>
    <p:extLst>
      <p:ext uri="{BB962C8B-B14F-4D97-AF65-F5344CB8AC3E}">
        <p14:creationId xmlns:p14="http://schemas.microsoft.com/office/powerpoint/2010/main" val="2497148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35</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1651397" y="354342"/>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524001" y="34753"/>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Pohybová aktivita a sedavého chování – vybrané základní pojmy a kategorie</a:t>
            </a:r>
          </a:p>
        </p:txBody>
      </p:sp>
      <p:sp>
        <p:nvSpPr>
          <p:cNvPr id="2" name="Obdélník 1">
            <a:extLst>
              <a:ext uri="{FF2B5EF4-FFF2-40B4-BE49-F238E27FC236}">
                <a16:creationId xmlns:a16="http://schemas.microsoft.com/office/drawing/2014/main" id="{05C6FAFC-3E96-4423-A2F9-2A45EA1D5768}"/>
              </a:ext>
            </a:extLst>
          </p:cNvPr>
          <p:cNvSpPr/>
          <p:nvPr/>
        </p:nvSpPr>
        <p:spPr>
          <a:xfrm>
            <a:off x="1651397" y="485662"/>
            <a:ext cx="8958370" cy="6117187"/>
          </a:xfrm>
          <a:prstGeom prst="rect">
            <a:avLst/>
          </a:prstGeom>
        </p:spPr>
        <p:txBody>
          <a:bodyPr wrap="square">
            <a:spAutoFit/>
          </a:bodyPr>
          <a:lstStyle/>
          <a:p>
            <a:pPr>
              <a:lnSpc>
                <a:spcPct val="107000"/>
              </a:lnSpc>
              <a:spcAft>
                <a:spcPts val="300"/>
              </a:spcAft>
            </a:pPr>
            <a:r>
              <a:rPr lang="cs-CZ" sz="1400" b="1" dirty="0">
                <a:solidFill>
                  <a:srgbClr val="0000FF"/>
                </a:solidFill>
                <a:ea typeface="Tahoma" panose="020B0604030504040204" pitchFamily="34" charset="0"/>
                <a:cs typeface="Tahoma" panose="020B0604030504040204" pitchFamily="34" charset="0"/>
              </a:rPr>
              <a:t>Metabolický ekvivalent (MET)</a:t>
            </a:r>
          </a:p>
          <a:p>
            <a:pPr>
              <a:lnSpc>
                <a:spcPct val="107000"/>
              </a:lnSpc>
              <a:spcAft>
                <a:spcPts val="800"/>
              </a:spcAft>
            </a:pPr>
            <a:r>
              <a:rPr lang="cs-CZ" sz="1400" dirty="0">
                <a:ea typeface="Tahoma" panose="020B0604030504040204" pitchFamily="34" charset="0"/>
                <a:cs typeface="Tahoma" panose="020B0604030504040204" pitchFamily="34" charset="0"/>
              </a:rPr>
              <a:t>Metabolický ekvivalent je fyziologickým měřítkem vyjadřujícím intenzitu fyzických aktivit. Jednotka MET je energetickým ekvivalentem vynaloženým jednotlivcem </a:t>
            </a:r>
            <a:r>
              <a:rPr lang="cs-CZ" sz="1400" b="1" dirty="0">
                <a:ea typeface="Tahoma" panose="020B0604030504040204" pitchFamily="34" charset="0"/>
                <a:cs typeface="Tahoma" panose="020B0604030504040204" pitchFamily="34" charset="0"/>
              </a:rPr>
              <a:t>v klidu (1 MET = </a:t>
            </a:r>
            <a:r>
              <a:rPr lang="da-DK" sz="1400" b="1" dirty="0"/>
              <a:t>3,5 VO2 ml/min/kg</a:t>
            </a:r>
            <a:r>
              <a:rPr lang="cs-CZ" sz="1400" b="1" dirty="0"/>
              <a:t>) (= 50 kcal/hod/m2)</a:t>
            </a:r>
            <a:r>
              <a:rPr lang="cs-CZ" sz="1400" b="1" dirty="0">
                <a:ea typeface="Tahoma" panose="020B0604030504040204" pitchFamily="34" charset="0"/>
                <a:cs typeface="Tahoma" panose="020B0604030504040204" pitchFamily="34" charset="0"/>
              </a:rPr>
              <a:t>.</a:t>
            </a:r>
          </a:p>
          <a:p>
            <a:pPr>
              <a:lnSpc>
                <a:spcPct val="107000"/>
              </a:lnSpc>
              <a:spcAft>
                <a:spcPts val="300"/>
              </a:spcAft>
            </a:pPr>
            <a:r>
              <a:rPr lang="cs-CZ" sz="1400" b="1" dirty="0">
                <a:solidFill>
                  <a:srgbClr val="0000FF"/>
                </a:solidFill>
                <a:ea typeface="Tahoma" panose="020B0604030504040204" pitchFamily="34" charset="0"/>
                <a:cs typeface="Tahoma" panose="020B0604030504040204" pitchFamily="34" charset="0"/>
              </a:rPr>
              <a:t>Pohybová aktivity nízké intenzity</a:t>
            </a:r>
            <a:r>
              <a:rPr lang="cs-CZ" sz="1400" dirty="0">
                <a:ea typeface="Tahoma" panose="020B0604030504040204" pitchFamily="34" charset="0"/>
                <a:cs typeface="Tahoma" panose="020B0604030504040204" pitchFamily="34" charset="0"/>
              </a:rPr>
              <a:t>:</a:t>
            </a:r>
          </a:p>
          <a:p>
            <a:pPr>
              <a:lnSpc>
                <a:spcPct val="107000"/>
              </a:lnSpc>
              <a:spcAft>
                <a:spcPts val="800"/>
              </a:spcAft>
            </a:pPr>
            <a:r>
              <a:rPr lang="cs-CZ" sz="1400" dirty="0">
                <a:ea typeface="Tahoma" panose="020B0604030504040204" pitchFamily="34" charset="0"/>
                <a:cs typeface="Tahoma" panose="020B0604030504040204" pitchFamily="34" charset="0"/>
              </a:rPr>
              <a:t>se pohybuje mezi </a:t>
            </a:r>
            <a:r>
              <a:rPr lang="cs-CZ" sz="1400" b="1" dirty="0">
                <a:ea typeface="Tahoma" panose="020B0604030504040204" pitchFamily="34" charset="0"/>
                <a:cs typeface="Tahoma" panose="020B0604030504040204" pitchFamily="34" charset="0"/>
              </a:rPr>
              <a:t>1,5 - 3 MET</a:t>
            </a:r>
            <a:r>
              <a:rPr lang="cs-CZ" sz="1400" dirty="0">
                <a:ea typeface="Tahoma" panose="020B0604030504040204" pitchFamily="34" charset="0"/>
                <a:cs typeface="Tahoma" panose="020B0604030504040204" pitchFamily="34" charset="0"/>
              </a:rPr>
              <a:t>, tj. aktivity s energetickými nároky nižšími než trojnásobek energetického výdeje klidu pro danou osobu. To může zahrnovat pomalou chůzi, koupání nebo jiné náhodné činnosti, které nevedou k podstatnému zvýšení srdeční frekvence nebo dechové frekvence.</a:t>
            </a:r>
          </a:p>
          <a:p>
            <a:pPr>
              <a:lnSpc>
                <a:spcPct val="107000"/>
              </a:lnSpc>
              <a:spcAft>
                <a:spcPts val="300"/>
              </a:spcAft>
            </a:pPr>
            <a:r>
              <a:rPr lang="cs-CZ" sz="1400" b="1" dirty="0">
                <a:solidFill>
                  <a:srgbClr val="0000FF"/>
                </a:solidFill>
                <a:ea typeface="Tahoma" panose="020B0604030504040204" pitchFamily="34" charset="0"/>
                <a:cs typeface="Tahoma" panose="020B0604030504040204" pitchFamily="34" charset="0"/>
              </a:rPr>
              <a:t>Pohybová aktivita střední intenzity:</a:t>
            </a:r>
          </a:p>
          <a:p>
            <a:pPr>
              <a:lnSpc>
                <a:spcPct val="107000"/>
              </a:lnSpc>
              <a:spcAft>
                <a:spcPts val="800"/>
              </a:spcAft>
            </a:pPr>
            <a:r>
              <a:rPr lang="cs-CZ" sz="1400" dirty="0">
                <a:ea typeface="Tahoma" panose="020B0604030504040204" pitchFamily="34" charset="0"/>
                <a:cs typeface="Tahoma" panose="020B0604030504040204" pitchFamily="34" charset="0"/>
              </a:rPr>
              <a:t>V absolutním měřítku se střední intenzitou rozumí pohybová aktivita, která se provádí mezi 3-6násobkem intenzity odpočinku (</a:t>
            </a:r>
            <a:r>
              <a:rPr lang="cs-CZ" sz="1400" b="1" dirty="0">
                <a:ea typeface="Tahoma" panose="020B0604030504040204" pitchFamily="34" charset="0"/>
                <a:cs typeface="Tahoma" panose="020B0604030504040204" pitchFamily="34" charset="0"/>
              </a:rPr>
              <a:t>3 - 6 MET</a:t>
            </a:r>
            <a:r>
              <a:rPr lang="cs-CZ" sz="1400" dirty="0">
                <a:ea typeface="Tahoma" panose="020B0604030504040204" pitchFamily="34" charset="0"/>
                <a:cs typeface="Tahoma" panose="020B0604030504040204" pitchFamily="34" charset="0"/>
              </a:rPr>
              <a:t>). Vzhledem k osobní kapacitě jednotlivce je pohybová aktivita se střední intenzitou obvykle 5 nebo 6 na stupnici 0–10.</a:t>
            </a:r>
          </a:p>
          <a:p>
            <a:pPr>
              <a:lnSpc>
                <a:spcPct val="107000"/>
              </a:lnSpc>
              <a:spcAft>
                <a:spcPts val="300"/>
              </a:spcAft>
            </a:pPr>
            <a:r>
              <a:rPr lang="cs-CZ" sz="1400" b="1" dirty="0">
                <a:solidFill>
                  <a:srgbClr val="0000FF"/>
                </a:solidFill>
                <a:ea typeface="Tahoma" panose="020B0604030504040204" pitchFamily="34" charset="0"/>
                <a:cs typeface="Tahoma" panose="020B0604030504040204" pitchFamily="34" charset="0"/>
              </a:rPr>
              <a:t>Pohybový aktivita vysoké intenzity:</a:t>
            </a:r>
          </a:p>
          <a:p>
            <a:pPr>
              <a:lnSpc>
                <a:spcPct val="107000"/>
              </a:lnSpc>
              <a:spcAft>
                <a:spcPts val="800"/>
              </a:spcAft>
            </a:pPr>
            <a:r>
              <a:rPr lang="cs-CZ" sz="1400" dirty="0">
                <a:ea typeface="Tahoma" panose="020B0604030504040204" pitchFamily="34" charset="0"/>
                <a:cs typeface="Tahoma" panose="020B0604030504040204" pitchFamily="34" charset="0"/>
              </a:rPr>
              <a:t>V absolutním měřítku se vysoká intenzita týká pohybové aktivity prováděné při </a:t>
            </a:r>
            <a:r>
              <a:rPr lang="cs-CZ" sz="1400" b="1" dirty="0">
                <a:ea typeface="Tahoma" panose="020B0604030504040204" pitchFamily="34" charset="0"/>
                <a:cs typeface="Tahoma" panose="020B0604030504040204" pitchFamily="34" charset="0"/>
              </a:rPr>
              <a:t>6 nebo více MET</a:t>
            </a:r>
            <a:r>
              <a:rPr lang="cs-CZ" sz="1400" dirty="0">
                <a:ea typeface="Tahoma" panose="020B0604030504040204" pitchFamily="34" charset="0"/>
                <a:cs typeface="Tahoma" panose="020B0604030504040204" pitchFamily="34" charset="0"/>
              </a:rPr>
              <a:t>. Na škále vzhledem k osobním schopnostem jednotlivce je pohybová aktivita s vysokou intenzitou obvykle 7 nebo 8 na stupnici od 0-10.</a:t>
            </a:r>
          </a:p>
          <a:p>
            <a:pPr>
              <a:lnSpc>
                <a:spcPct val="107000"/>
              </a:lnSpc>
              <a:spcAft>
                <a:spcPts val="300"/>
              </a:spcAft>
            </a:pPr>
            <a:r>
              <a:rPr lang="cs-CZ" sz="1400" b="1" dirty="0">
                <a:solidFill>
                  <a:srgbClr val="0000FF"/>
                </a:solidFill>
                <a:ea typeface="Tahoma" panose="020B0604030504040204" pitchFamily="34" charset="0"/>
                <a:cs typeface="Tahoma" panose="020B0604030504040204" pitchFamily="34" charset="0"/>
              </a:rPr>
              <a:t>Aktivita posilování svalů</a:t>
            </a:r>
          </a:p>
          <a:p>
            <a:pPr>
              <a:lnSpc>
                <a:spcPct val="107000"/>
              </a:lnSpc>
              <a:spcAft>
                <a:spcPts val="800"/>
              </a:spcAft>
            </a:pPr>
            <a:r>
              <a:rPr lang="cs-CZ" sz="1400" dirty="0">
                <a:ea typeface="Tahoma" panose="020B0604030504040204" pitchFamily="34" charset="0"/>
                <a:cs typeface="Tahoma" panose="020B0604030504040204" pitchFamily="34" charset="0"/>
              </a:rPr>
              <a:t>Pohybová aktivita a cvičení, která zvyšují sílu kosterních svalů, vytrvalost a hmotnost kosterního svalstva (např. silový trénink, odporový trénink nebo silově-vytrvalostní svalová cvičení.</a:t>
            </a:r>
          </a:p>
          <a:p>
            <a:pPr>
              <a:lnSpc>
                <a:spcPct val="107000"/>
              </a:lnSpc>
              <a:spcAft>
                <a:spcPts val="300"/>
              </a:spcAft>
            </a:pPr>
            <a:r>
              <a:rPr lang="cs-CZ" sz="1400" b="1" dirty="0">
                <a:solidFill>
                  <a:srgbClr val="0000FF"/>
                </a:solidFill>
                <a:ea typeface="Tahoma" panose="020B0604030504040204" pitchFamily="34" charset="0"/>
                <a:cs typeface="Tahoma" panose="020B0604030504040204" pitchFamily="34" charset="0"/>
              </a:rPr>
              <a:t>Sedavé chování</a:t>
            </a:r>
          </a:p>
          <a:p>
            <a:pPr>
              <a:lnSpc>
                <a:spcPct val="107000"/>
              </a:lnSpc>
              <a:spcAft>
                <a:spcPts val="800"/>
              </a:spcAft>
            </a:pPr>
            <a:r>
              <a:rPr lang="cs-CZ" sz="1400" dirty="0">
                <a:ea typeface="Tahoma" panose="020B0604030504040204" pitchFamily="34" charset="0"/>
                <a:cs typeface="Tahoma" panose="020B0604030504040204" pitchFamily="34" charset="0"/>
              </a:rPr>
              <a:t>Jakékoli bdělé chování charakterizované výdejem energie </a:t>
            </a:r>
            <a:r>
              <a:rPr lang="cs-CZ" sz="1400" b="1" dirty="0">
                <a:ea typeface="Tahoma" panose="020B0604030504040204" pitchFamily="34" charset="0"/>
                <a:cs typeface="Tahoma" panose="020B0604030504040204" pitchFamily="34" charset="0"/>
              </a:rPr>
              <a:t>1,5 MET nebo nižším </a:t>
            </a:r>
            <a:r>
              <a:rPr lang="cs-CZ" sz="1400" dirty="0">
                <a:ea typeface="Tahoma" panose="020B0604030504040204" pitchFamily="34" charset="0"/>
                <a:cs typeface="Tahoma" panose="020B0604030504040204" pitchFamily="34" charset="0"/>
              </a:rPr>
              <a:t>při sezení, naklánění nebo ležení. Většina kancelářských prací u stolu, řízení automobilu a sledování televize jsou příklady sedavého chování; mohou se vztahovat také na osoby, které nejsou schopny stát, například na vozíčkáře.</a:t>
            </a:r>
            <a:endParaRPr lang="cs-CZ" sz="1600" dirty="0">
              <a:ea typeface="Tahoma" panose="020B0604030504040204" pitchFamily="34" charset="0"/>
              <a:cs typeface="Tahoma" panose="020B0604030504040204" pitchFamily="34" charset="0"/>
            </a:endParaRPr>
          </a:p>
        </p:txBody>
      </p:sp>
      <p:sp>
        <p:nvSpPr>
          <p:cNvPr id="4" name="Zástupný symbol pro zápatí 3">
            <a:extLst>
              <a:ext uri="{FF2B5EF4-FFF2-40B4-BE49-F238E27FC236}">
                <a16:creationId xmlns:a16="http://schemas.microsoft.com/office/drawing/2014/main" id="{D7301A47-83CD-4B81-AB1C-93C35D57C463}"/>
              </a:ext>
            </a:extLst>
          </p:cNvPr>
          <p:cNvSpPr>
            <a:spLocks noGrp="1"/>
          </p:cNvSpPr>
          <p:nvPr>
            <p:ph type="ftr" sz="quarter" idx="10"/>
          </p:nvPr>
        </p:nvSpPr>
        <p:spPr>
          <a:xfrm>
            <a:off x="720000" y="6228000"/>
            <a:ext cx="1020023" cy="319588"/>
          </a:xfrm>
        </p:spPr>
        <p:txBody>
          <a:bodyPr/>
          <a:lstStyle/>
          <a:p>
            <a:r>
              <a:rPr lang="cs-CZ" dirty="0"/>
              <a:t> Jindřich Fiala</a:t>
            </a:r>
          </a:p>
        </p:txBody>
      </p:sp>
    </p:spTree>
    <p:extLst>
      <p:ext uri="{BB962C8B-B14F-4D97-AF65-F5344CB8AC3E}">
        <p14:creationId xmlns:p14="http://schemas.microsoft.com/office/powerpoint/2010/main" val="1729311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36</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1725501" y="325032"/>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683454"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WHO Doporučení ohledně pohybové aktivity a sedavého chování 2020</a:t>
            </a:r>
          </a:p>
        </p:txBody>
      </p:sp>
      <p:pic>
        <p:nvPicPr>
          <p:cNvPr id="5" name="Obrázek 4">
            <a:extLst>
              <a:ext uri="{FF2B5EF4-FFF2-40B4-BE49-F238E27FC236}">
                <a16:creationId xmlns:a16="http://schemas.microsoft.com/office/drawing/2014/main" id="{C5ABBBCC-4B93-4E87-8F1F-1C948BB61B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9184" y="2782846"/>
            <a:ext cx="2827616" cy="2801018"/>
          </a:xfrm>
          <a:prstGeom prst="rect">
            <a:avLst/>
          </a:prstGeom>
        </p:spPr>
      </p:pic>
      <p:pic>
        <p:nvPicPr>
          <p:cNvPr id="7" name="Obrázek 6">
            <a:extLst>
              <a:ext uri="{FF2B5EF4-FFF2-40B4-BE49-F238E27FC236}">
                <a16:creationId xmlns:a16="http://schemas.microsoft.com/office/drawing/2014/main" id="{AB622E26-394A-4DAE-9673-69503B04E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7885" y="692962"/>
            <a:ext cx="5184440" cy="2910250"/>
          </a:xfrm>
          <a:prstGeom prst="rect">
            <a:avLst/>
          </a:prstGeom>
        </p:spPr>
      </p:pic>
      <p:sp>
        <p:nvSpPr>
          <p:cNvPr id="2" name="Obdélník 1">
            <a:extLst>
              <a:ext uri="{FF2B5EF4-FFF2-40B4-BE49-F238E27FC236}">
                <a16:creationId xmlns:a16="http://schemas.microsoft.com/office/drawing/2014/main" id="{EE10B799-7BE7-4E6E-8C1A-47680E8D938D}"/>
              </a:ext>
            </a:extLst>
          </p:cNvPr>
          <p:cNvSpPr/>
          <p:nvPr/>
        </p:nvSpPr>
        <p:spPr>
          <a:xfrm>
            <a:off x="1683453" y="401487"/>
            <a:ext cx="2214068" cy="276999"/>
          </a:xfrm>
          <a:prstGeom prst="rect">
            <a:avLst/>
          </a:prstGeom>
        </p:spPr>
        <p:txBody>
          <a:bodyPr wrap="none">
            <a:spAutoFit/>
          </a:bodyPr>
          <a:lstStyle/>
          <a:p>
            <a:r>
              <a:rPr lang="cs-CZ" sz="1200" b="1" dirty="0">
                <a:solidFill>
                  <a:srgbClr val="0000FF"/>
                </a:solidFill>
              </a:rPr>
              <a:t>Závislost účinku na dávce</a:t>
            </a:r>
            <a:r>
              <a:rPr lang="cs-CZ" sz="1200" dirty="0"/>
              <a:t>:</a:t>
            </a:r>
          </a:p>
        </p:txBody>
      </p:sp>
      <p:sp>
        <p:nvSpPr>
          <p:cNvPr id="4" name="Obdélník 3">
            <a:extLst>
              <a:ext uri="{FF2B5EF4-FFF2-40B4-BE49-F238E27FC236}">
                <a16:creationId xmlns:a16="http://schemas.microsoft.com/office/drawing/2014/main" id="{2C58B865-0DB3-418B-9AB4-F14195DD865F}"/>
              </a:ext>
            </a:extLst>
          </p:cNvPr>
          <p:cNvSpPr/>
          <p:nvPr/>
        </p:nvSpPr>
        <p:spPr>
          <a:xfrm>
            <a:off x="7246408" y="438877"/>
            <a:ext cx="3260549" cy="1731243"/>
          </a:xfrm>
          <a:prstGeom prst="rect">
            <a:avLst/>
          </a:prstGeom>
        </p:spPr>
        <p:txBody>
          <a:bodyPr wrap="square">
            <a:spAutoFit/>
          </a:bodyPr>
          <a:lstStyle/>
          <a:p>
            <a:pPr>
              <a:spcAft>
                <a:spcPts val="300"/>
              </a:spcAft>
            </a:pPr>
            <a:r>
              <a:rPr lang="cs-CZ" sz="1300" dirty="0"/>
              <a:t>Tvar křivky závislosti odpovědi na dávce naznačuje, že neexistuje prahová hodnota pro přínos a největší přínosy jsou patrné na dolním konci křivky závislosti odpovědi na dávce.</a:t>
            </a:r>
          </a:p>
          <a:p>
            <a:pPr>
              <a:spcAft>
                <a:spcPts val="300"/>
              </a:spcAft>
            </a:pPr>
            <a:r>
              <a:rPr lang="cs-CZ" sz="1300" dirty="0"/>
              <a:t>Křivočará inverzní asociace je uváděna konzistentně a napříč studiemi využívajícími různé míry fyzické aktivity</a:t>
            </a:r>
          </a:p>
        </p:txBody>
      </p:sp>
      <p:sp>
        <p:nvSpPr>
          <p:cNvPr id="6" name="Obdélník 5">
            <a:extLst>
              <a:ext uri="{FF2B5EF4-FFF2-40B4-BE49-F238E27FC236}">
                <a16:creationId xmlns:a16="http://schemas.microsoft.com/office/drawing/2014/main" id="{6153B397-DEC7-42F6-8EEC-7C047A3AB6D6}"/>
              </a:ext>
            </a:extLst>
          </p:cNvPr>
          <p:cNvSpPr/>
          <p:nvPr/>
        </p:nvSpPr>
        <p:spPr>
          <a:xfrm>
            <a:off x="7507005" y="2321182"/>
            <a:ext cx="2885607" cy="461665"/>
          </a:xfrm>
          <a:prstGeom prst="rect">
            <a:avLst/>
          </a:prstGeom>
        </p:spPr>
        <p:txBody>
          <a:bodyPr wrap="square">
            <a:spAutoFit/>
          </a:bodyPr>
          <a:lstStyle/>
          <a:p>
            <a:r>
              <a:rPr lang="cs-CZ" sz="1200" b="1" dirty="0">
                <a:solidFill>
                  <a:srgbClr val="0000FF"/>
                </a:solidFill>
              </a:rPr>
              <a:t>Vztah mezi úrovněmi sedavého chování a pohybovou aktivitou</a:t>
            </a:r>
            <a:r>
              <a:rPr lang="cs-CZ" sz="1200" dirty="0"/>
              <a:t>:</a:t>
            </a:r>
          </a:p>
        </p:txBody>
      </p:sp>
      <p:sp>
        <p:nvSpPr>
          <p:cNvPr id="8" name="Obdélník 7">
            <a:extLst>
              <a:ext uri="{FF2B5EF4-FFF2-40B4-BE49-F238E27FC236}">
                <a16:creationId xmlns:a16="http://schemas.microsoft.com/office/drawing/2014/main" id="{9BC31244-716C-445B-91EE-CC23199C27D6}"/>
              </a:ext>
            </a:extLst>
          </p:cNvPr>
          <p:cNvSpPr/>
          <p:nvPr/>
        </p:nvSpPr>
        <p:spPr>
          <a:xfrm>
            <a:off x="1855200" y="3663635"/>
            <a:ext cx="5184440" cy="1461939"/>
          </a:xfrm>
          <a:prstGeom prst="rect">
            <a:avLst/>
          </a:prstGeom>
        </p:spPr>
        <p:txBody>
          <a:bodyPr wrap="square">
            <a:spAutoFit/>
          </a:bodyPr>
          <a:lstStyle/>
          <a:p>
            <a:pPr marL="171450" indent="-171450">
              <a:spcAft>
                <a:spcPts val="600"/>
              </a:spcAft>
              <a:buFont typeface="Arial" panose="020B0604020202020204" pitchFamily="34" charset="0"/>
              <a:buChar char="•"/>
            </a:pPr>
            <a:r>
              <a:rPr lang="cs-CZ" sz="1400" dirty="0"/>
              <a:t>Existují důkazy střední jistoty, že vztah mezi sedavým chováním a všemi příčinami úmrtnosti, kardiovaskulárních onemocnění a úmrtnosti na rakovinu se liší podle množství pohybové aktivity střední až vysoké intenzity.</a:t>
            </a:r>
          </a:p>
          <a:p>
            <a:pPr marL="171450" indent="-171450">
              <a:spcAft>
                <a:spcPts val="600"/>
              </a:spcAft>
              <a:buFont typeface="Arial" panose="020B0604020202020204" pitchFamily="34" charset="0"/>
              <a:buChar char="•"/>
            </a:pPr>
            <a:r>
              <a:rPr lang="cs-CZ" sz="1400" dirty="0"/>
              <a:t>Vyšší množství aktivity střední až vysoké intenzity může zmírnit škodlivé dopady sedavého chování na zdraví.</a:t>
            </a:r>
          </a:p>
        </p:txBody>
      </p:sp>
      <p:sp>
        <p:nvSpPr>
          <p:cNvPr id="12" name="Obdélník 11">
            <a:extLst>
              <a:ext uri="{FF2B5EF4-FFF2-40B4-BE49-F238E27FC236}">
                <a16:creationId xmlns:a16="http://schemas.microsoft.com/office/drawing/2014/main" id="{16A9FEF3-56E8-4901-8B59-435D8AE121AF}"/>
              </a:ext>
            </a:extLst>
          </p:cNvPr>
          <p:cNvSpPr/>
          <p:nvPr/>
        </p:nvSpPr>
        <p:spPr>
          <a:xfrm>
            <a:off x="1631902" y="5583864"/>
            <a:ext cx="8875055" cy="738664"/>
          </a:xfrm>
          <a:prstGeom prst="rect">
            <a:avLst/>
          </a:prstGeom>
        </p:spPr>
        <p:txBody>
          <a:bodyPr wrap="square">
            <a:spAutoFit/>
          </a:bodyPr>
          <a:lstStyle/>
          <a:p>
            <a:r>
              <a:rPr lang="cs-CZ" sz="1400" dirty="0"/>
              <a:t>Na základě těchto důkazů bylo stanoveno, že vyšší úrovně pohybové aktivity se střední až vysokou intenzitou by měly být doporučeny pro ty jednotlivce, kteří mají vysoké úrovně sedavého chování, neboť to může zmírnit - vyvážit škodlivost sedavého chování. </a:t>
            </a:r>
          </a:p>
        </p:txBody>
      </p:sp>
      <p:sp>
        <p:nvSpPr>
          <p:cNvPr id="9" name="Zástupný symbol pro zápatí 8">
            <a:extLst>
              <a:ext uri="{FF2B5EF4-FFF2-40B4-BE49-F238E27FC236}">
                <a16:creationId xmlns:a16="http://schemas.microsoft.com/office/drawing/2014/main" id="{CB548217-79A8-4815-B85B-8DBD409EF5B1}"/>
              </a:ext>
            </a:extLst>
          </p:cNvPr>
          <p:cNvSpPr>
            <a:spLocks noGrp="1"/>
          </p:cNvSpPr>
          <p:nvPr>
            <p:ph type="ftr" sz="quarter" idx="10"/>
          </p:nvPr>
        </p:nvSpPr>
        <p:spPr/>
        <p:txBody>
          <a:bodyPr/>
          <a:lstStyle/>
          <a:p>
            <a:r>
              <a:rPr lang="cs-CZ"/>
              <a:t>autor Jindřich Fiala</a:t>
            </a:r>
            <a:endParaRPr lang="cs-CZ" dirty="0"/>
          </a:p>
        </p:txBody>
      </p:sp>
    </p:spTree>
    <p:extLst>
      <p:ext uri="{BB962C8B-B14F-4D97-AF65-F5344CB8AC3E}">
        <p14:creationId xmlns:p14="http://schemas.microsoft.com/office/powerpoint/2010/main" val="2440769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37</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1747151" y="251951"/>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683454"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Děti a adolescenti (věku 5-17 r.)</a:t>
            </a:r>
          </a:p>
        </p:txBody>
      </p:sp>
      <p:sp>
        <p:nvSpPr>
          <p:cNvPr id="13" name="Zástupný symbol pro obsah 4">
            <a:extLst>
              <a:ext uri="{FF2B5EF4-FFF2-40B4-BE49-F238E27FC236}">
                <a16:creationId xmlns:a16="http://schemas.microsoft.com/office/drawing/2014/main" id="{8C6BEFDB-3ECB-4996-B8C0-CD3E3BD4D660}"/>
              </a:ext>
            </a:extLst>
          </p:cNvPr>
          <p:cNvSpPr txBox="1">
            <a:spLocks/>
          </p:cNvSpPr>
          <p:nvPr/>
        </p:nvSpPr>
        <p:spPr>
          <a:xfrm>
            <a:off x="4470259" y="1011698"/>
            <a:ext cx="6048295" cy="846770"/>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300" b="1" kern="0" dirty="0">
                <a:solidFill>
                  <a:srgbClr val="0000FF"/>
                </a:solidFill>
                <a:latin typeface="Tahoma" panose="020B0604030504040204" pitchFamily="34" charset="0"/>
                <a:ea typeface="Tahoma" panose="020B0604030504040204" pitchFamily="34" charset="0"/>
                <a:cs typeface="Tahoma" panose="020B0604030504040204" pitchFamily="34" charset="0"/>
              </a:rPr>
              <a:t>Doporučuje se: </a:t>
            </a:r>
          </a:p>
          <a:p>
            <a:pPr marL="71986" indent="0">
              <a:lnSpc>
                <a:spcPct val="100000"/>
              </a:lnSpc>
              <a:spcAft>
                <a:spcPts val="300"/>
              </a:spcAft>
              <a:buNone/>
            </a:pPr>
            <a:r>
              <a:rPr lang="cs-CZ" sz="1300" b="1" kern="0" dirty="0">
                <a:solidFill>
                  <a:srgbClr val="00B050"/>
                </a:solidFill>
                <a:latin typeface="Tahoma" panose="020B0604030504040204" pitchFamily="34" charset="0"/>
                <a:ea typeface="Tahoma" panose="020B0604030504040204" pitchFamily="34" charset="0"/>
                <a:cs typeface="Tahoma" panose="020B0604030504040204" pitchFamily="34" charset="0"/>
              </a:rPr>
              <a:t>Děti a dospívající by měli provádět alespoň průměrně 60 minut denně pohybovou aktivitu střední až vysoké intenzity, převážně aerobní, v průběhu celého týdne.</a:t>
            </a:r>
            <a:endParaRPr lang="en-US" sz="1300" b="1" kern="0" dirty="0"/>
          </a:p>
        </p:txBody>
      </p:sp>
      <p:sp>
        <p:nvSpPr>
          <p:cNvPr id="2" name="Obdélník 1">
            <a:extLst>
              <a:ext uri="{FF2B5EF4-FFF2-40B4-BE49-F238E27FC236}">
                <a16:creationId xmlns:a16="http://schemas.microsoft.com/office/drawing/2014/main" id="{6821141A-17F7-4322-89A4-F544BF1A84F7}"/>
              </a:ext>
            </a:extLst>
          </p:cNvPr>
          <p:cNvSpPr/>
          <p:nvPr/>
        </p:nvSpPr>
        <p:spPr>
          <a:xfrm>
            <a:off x="2226357" y="283988"/>
            <a:ext cx="8428640" cy="830997"/>
          </a:xfrm>
          <a:prstGeom prst="rect">
            <a:avLst/>
          </a:prstGeom>
        </p:spPr>
        <p:txBody>
          <a:bodyPr wrap="square">
            <a:spAutoFit/>
          </a:bodyPr>
          <a:lstStyle/>
          <a:p>
            <a:r>
              <a:rPr lang="cs-CZ" sz="1200" dirty="0"/>
              <a:t>U dětí a dospívajících poskytuje fyzická aktivita výhody pro následující zdravotní výsledky: zlepšení fyzické zdatnosti (kardiorespirační a svalová zdatnost), </a:t>
            </a:r>
            <a:r>
              <a:rPr lang="cs-CZ" sz="1200" dirty="0" err="1"/>
              <a:t>kardiometabolické</a:t>
            </a:r>
            <a:r>
              <a:rPr lang="cs-CZ" sz="1200" dirty="0"/>
              <a:t> zdraví (krevní tlak, </a:t>
            </a:r>
            <a:r>
              <a:rPr lang="cs-CZ" sz="1200" dirty="0" err="1"/>
              <a:t>dyslipidémie</a:t>
            </a:r>
            <a:r>
              <a:rPr lang="cs-CZ" sz="1200" dirty="0"/>
              <a:t>, glukóza a inzulínová rezistence), zdraví kostí, kognitivní výsledky (studijní výkonnost, výkonové funkce), duševní zdraví (snížené příznaky deprese); a snížená adipozita.  </a:t>
            </a:r>
          </a:p>
        </p:txBody>
      </p:sp>
      <p:sp>
        <p:nvSpPr>
          <p:cNvPr id="20" name="Obdélník 19">
            <a:extLst>
              <a:ext uri="{FF2B5EF4-FFF2-40B4-BE49-F238E27FC236}">
                <a16:creationId xmlns:a16="http://schemas.microsoft.com/office/drawing/2014/main" id="{2129C10A-48EC-4DAC-9873-CA712FEA7D16}"/>
              </a:ext>
            </a:extLst>
          </p:cNvPr>
          <p:cNvSpPr/>
          <p:nvPr/>
        </p:nvSpPr>
        <p:spPr>
          <a:xfrm>
            <a:off x="2810919" y="3429379"/>
            <a:ext cx="2662908"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střední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Obdélník 20">
            <a:extLst>
              <a:ext uri="{FF2B5EF4-FFF2-40B4-BE49-F238E27FC236}">
                <a16:creationId xmlns:a16="http://schemas.microsoft.com/office/drawing/2014/main" id="{5AEDF15A-EED6-4258-9CB5-85190073F813}"/>
              </a:ext>
            </a:extLst>
          </p:cNvPr>
          <p:cNvSpPr/>
          <p:nvPr/>
        </p:nvSpPr>
        <p:spPr>
          <a:xfrm>
            <a:off x="1683453" y="3020171"/>
            <a:ext cx="5200904" cy="492443"/>
          </a:xfrm>
          <a:prstGeom prst="rect">
            <a:avLst/>
          </a:prstGeom>
        </p:spPr>
        <p:txBody>
          <a:bodyPr wrap="square">
            <a:spAutoFit/>
          </a:bodyPr>
          <a:lstStyle/>
          <a:p>
            <a:r>
              <a:rPr lang="cs-CZ" sz="1300" b="1" dirty="0">
                <a:solidFill>
                  <a:srgbClr val="00B050"/>
                </a:solidFill>
                <a:latin typeface="Roboto"/>
              </a:rPr>
              <a:t>Intenzivní aerobní aktivity, stejně jako ty, které posilují svaly a kosti, by měly být začleněny alespoň 3 dny v týdnu </a:t>
            </a:r>
            <a:endParaRPr lang="cs-CZ" sz="1300" b="1" dirty="0">
              <a:solidFill>
                <a:srgbClr val="00B050"/>
              </a:solidFill>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4514481" y="1908265"/>
            <a:ext cx="2662908"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střední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Obdélník 25">
            <a:extLst>
              <a:ext uri="{FF2B5EF4-FFF2-40B4-BE49-F238E27FC236}">
                <a16:creationId xmlns:a16="http://schemas.microsoft.com/office/drawing/2014/main" id="{5BEBA407-CBCA-40CF-A22C-A6AC25C1FC80}"/>
              </a:ext>
            </a:extLst>
          </p:cNvPr>
          <p:cNvSpPr/>
          <p:nvPr/>
        </p:nvSpPr>
        <p:spPr>
          <a:xfrm>
            <a:off x="3571627" y="6073399"/>
            <a:ext cx="2662908"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střední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F263A54B-2BF7-4841-8115-00723A6DA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9367" y="1114985"/>
            <a:ext cx="2399408" cy="1918255"/>
          </a:xfrm>
          <a:prstGeom prst="rect">
            <a:avLst/>
          </a:prstGeom>
        </p:spPr>
      </p:pic>
      <p:pic>
        <p:nvPicPr>
          <p:cNvPr id="7" name="Obrázek 6">
            <a:extLst>
              <a:ext uri="{FF2B5EF4-FFF2-40B4-BE49-F238E27FC236}">
                <a16:creationId xmlns:a16="http://schemas.microsoft.com/office/drawing/2014/main" id="{8799BA97-94A6-4266-ABD6-489E667C4E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7655" y="1656797"/>
            <a:ext cx="2487137" cy="2040503"/>
          </a:xfrm>
          <a:prstGeom prst="rect">
            <a:avLst/>
          </a:prstGeom>
        </p:spPr>
      </p:pic>
      <p:pic>
        <p:nvPicPr>
          <p:cNvPr id="9" name="Obrázek 8">
            <a:extLst>
              <a:ext uri="{FF2B5EF4-FFF2-40B4-BE49-F238E27FC236}">
                <a16:creationId xmlns:a16="http://schemas.microsoft.com/office/drawing/2014/main" id="{BE2DFFF1-DABF-4433-A0E2-086E311E4F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4338" y="5280048"/>
            <a:ext cx="2955137" cy="1491901"/>
          </a:xfrm>
          <a:prstGeom prst="rect">
            <a:avLst/>
          </a:prstGeom>
        </p:spPr>
      </p:pic>
      <p:sp>
        <p:nvSpPr>
          <p:cNvPr id="18" name="Zástupný symbol pro obsah 4">
            <a:extLst>
              <a:ext uri="{FF2B5EF4-FFF2-40B4-BE49-F238E27FC236}">
                <a16:creationId xmlns:a16="http://schemas.microsoft.com/office/drawing/2014/main" id="{0F3FD780-81DA-437F-8988-209FBA5FD31F}"/>
              </a:ext>
            </a:extLst>
          </p:cNvPr>
          <p:cNvSpPr txBox="1">
            <a:spLocks/>
          </p:cNvSpPr>
          <p:nvPr/>
        </p:nvSpPr>
        <p:spPr>
          <a:xfrm>
            <a:off x="1782323" y="5387051"/>
            <a:ext cx="4473540" cy="909840"/>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400" b="1" kern="0" dirty="0">
                <a:solidFill>
                  <a:srgbClr val="0000FF"/>
                </a:solidFill>
                <a:latin typeface="Tahoma" panose="020B0604030504040204" pitchFamily="34" charset="0"/>
                <a:ea typeface="Tahoma" panose="020B0604030504040204" pitchFamily="34" charset="0"/>
                <a:cs typeface="Tahoma" panose="020B0604030504040204" pitchFamily="34" charset="0"/>
              </a:rPr>
              <a:t>Doporučuje se, aby: </a:t>
            </a:r>
          </a:p>
          <a:p>
            <a:pPr marL="71986" indent="0">
              <a:lnSpc>
                <a:spcPct val="100000"/>
              </a:lnSpc>
              <a:spcAft>
                <a:spcPts val="300"/>
              </a:spcAft>
              <a:buNone/>
            </a:pPr>
            <a:r>
              <a:rPr lang="cs-CZ" sz="1300" b="1" kern="0" dirty="0">
                <a:solidFill>
                  <a:srgbClr val="FF0000"/>
                </a:solidFill>
                <a:latin typeface="Tahoma" panose="020B0604030504040204" pitchFamily="34" charset="0"/>
                <a:ea typeface="Tahoma" panose="020B0604030504040204" pitchFamily="34" charset="0"/>
                <a:cs typeface="Tahoma" panose="020B0604030504040204" pitchFamily="34" charset="0"/>
              </a:rPr>
              <a:t>Děti a dospívající omezili množství času stráveného sezením, zejména množství rekreačního času u obrazovky. </a:t>
            </a:r>
            <a:endParaRPr lang="en-US" sz="1300" b="1" kern="0" dirty="0">
              <a:solidFill>
                <a:srgbClr val="FF0000"/>
              </a:solidFill>
            </a:endParaRPr>
          </a:p>
        </p:txBody>
      </p:sp>
      <p:sp>
        <p:nvSpPr>
          <p:cNvPr id="12" name="Obdélník 11">
            <a:extLst>
              <a:ext uri="{FF2B5EF4-FFF2-40B4-BE49-F238E27FC236}">
                <a16:creationId xmlns:a16="http://schemas.microsoft.com/office/drawing/2014/main" id="{E7FD1849-00EC-44F1-B2AC-3752F7A364F0}"/>
              </a:ext>
            </a:extLst>
          </p:cNvPr>
          <p:cNvSpPr/>
          <p:nvPr/>
        </p:nvSpPr>
        <p:spPr>
          <a:xfrm>
            <a:off x="1746780" y="3778838"/>
            <a:ext cx="8823503" cy="977191"/>
          </a:xfrm>
          <a:prstGeom prst="rect">
            <a:avLst/>
          </a:prstGeom>
          <a:ln w="12700" cap="rnd">
            <a:solidFill>
              <a:srgbClr val="00B050"/>
            </a:solidFill>
          </a:ln>
        </p:spPr>
        <p:txBody>
          <a:bodyPr wrap="square">
            <a:spAutoFit/>
          </a:bodyPr>
          <a:lstStyle/>
          <a:p>
            <a:pPr marL="90488" indent="-90488">
              <a:spcAft>
                <a:spcPts val="300"/>
              </a:spcAft>
              <a:buFont typeface="Arial" panose="020B0604020202020204" pitchFamily="34" charset="0"/>
              <a:buChar char="•"/>
            </a:pPr>
            <a:r>
              <a:rPr lang="cs-CZ" sz="1000" dirty="0">
                <a:solidFill>
                  <a:srgbClr val="000000"/>
                </a:solidFill>
                <a:latin typeface="Roboto"/>
              </a:rPr>
              <a:t>Dělat nějakou fyzickou aktivitu je lepší než nedělat nic.</a:t>
            </a:r>
          </a:p>
          <a:p>
            <a:pPr>
              <a:spcAft>
                <a:spcPts val="300"/>
              </a:spcAft>
            </a:pPr>
            <a:r>
              <a:rPr lang="cs-CZ" sz="1000" dirty="0">
                <a:solidFill>
                  <a:srgbClr val="000000"/>
                </a:solidFill>
                <a:latin typeface="Roboto"/>
              </a:rPr>
              <a:t>• I pokud děti a dospívající nesplňují doporučení, provádění jakékoliv pohybové aktivity prospívá jejich zdraví. </a:t>
            </a:r>
          </a:p>
          <a:p>
            <a:pPr>
              <a:spcAft>
                <a:spcPts val="300"/>
              </a:spcAft>
            </a:pPr>
            <a:r>
              <a:rPr lang="cs-CZ" sz="1000" dirty="0">
                <a:solidFill>
                  <a:srgbClr val="000000"/>
                </a:solidFill>
                <a:latin typeface="Roboto"/>
              </a:rPr>
              <a:t>• Děti a dospívající by měli začít s malým množstvím fyzické aktivity a postupně zvyšovat frekvenci, intenzitu a trvání v průběhu času. </a:t>
            </a:r>
          </a:p>
          <a:p>
            <a:pPr>
              <a:spcAft>
                <a:spcPts val="300"/>
              </a:spcAft>
            </a:pPr>
            <a:r>
              <a:rPr lang="cs-CZ" sz="1000" dirty="0">
                <a:solidFill>
                  <a:srgbClr val="000000"/>
                </a:solidFill>
                <a:latin typeface="Roboto"/>
              </a:rPr>
              <a:t>• Je důležité poskytnout všem dětem a dospívajícím bezpečné a rovné příležitosti a povzbudit je k účasti na fyzických aktivitách, které jsou zábavné, nabízejí rozmanitost a odpovídají jejich věku a schopnostem. </a:t>
            </a:r>
            <a:endParaRPr lang="cs-CZ" sz="1000" dirty="0"/>
          </a:p>
        </p:txBody>
      </p:sp>
      <p:sp>
        <p:nvSpPr>
          <p:cNvPr id="14" name="Obdélník 13">
            <a:extLst>
              <a:ext uri="{FF2B5EF4-FFF2-40B4-BE49-F238E27FC236}">
                <a16:creationId xmlns:a16="http://schemas.microsoft.com/office/drawing/2014/main" id="{3EBAB425-61C9-4D0F-8799-4E3E84C75903}"/>
              </a:ext>
            </a:extLst>
          </p:cNvPr>
          <p:cNvSpPr/>
          <p:nvPr/>
        </p:nvSpPr>
        <p:spPr>
          <a:xfrm>
            <a:off x="1683453" y="4879937"/>
            <a:ext cx="8951446" cy="400110"/>
          </a:xfrm>
          <a:prstGeom prst="rect">
            <a:avLst/>
          </a:prstGeom>
        </p:spPr>
        <p:txBody>
          <a:bodyPr wrap="square">
            <a:spAutoFit/>
          </a:bodyPr>
          <a:lstStyle/>
          <a:p>
            <a:r>
              <a:rPr lang="cs-CZ" sz="1000" dirty="0"/>
              <a:t>U dětí a dospívajících je vyšší množství sedavého chování spojeno s následujícími špatnými zdravotními důsledky: zvýšená adipozita; horší </a:t>
            </a:r>
            <a:r>
              <a:rPr lang="cs-CZ" sz="1000" dirty="0" err="1"/>
              <a:t>kardiometabolické</a:t>
            </a:r>
            <a:r>
              <a:rPr lang="cs-CZ" sz="1000" dirty="0"/>
              <a:t> zdraví, kondice, chování / prosociální chování;  zkrácení doby spánku.</a:t>
            </a:r>
            <a:endParaRPr lang="cs-CZ" dirty="0"/>
          </a:p>
        </p:txBody>
      </p:sp>
      <p:pic>
        <p:nvPicPr>
          <p:cNvPr id="6" name="Obrázek 5">
            <a:extLst>
              <a:ext uri="{FF2B5EF4-FFF2-40B4-BE49-F238E27FC236}">
                <a16:creationId xmlns:a16="http://schemas.microsoft.com/office/drawing/2014/main" id="{D0C05DD1-8E54-4D80-B032-BB00DB99FF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3454" y="351662"/>
            <a:ext cx="428763" cy="660036"/>
          </a:xfrm>
          <a:prstGeom prst="rect">
            <a:avLst/>
          </a:prstGeom>
        </p:spPr>
      </p:pic>
      <p:sp>
        <p:nvSpPr>
          <p:cNvPr id="4" name="Zástupný symbol pro zápatí 3">
            <a:extLst>
              <a:ext uri="{FF2B5EF4-FFF2-40B4-BE49-F238E27FC236}">
                <a16:creationId xmlns:a16="http://schemas.microsoft.com/office/drawing/2014/main" id="{23D44F20-F10F-4C09-9430-5E8045D2652A}"/>
              </a:ext>
            </a:extLst>
          </p:cNvPr>
          <p:cNvSpPr>
            <a:spLocks noGrp="1"/>
          </p:cNvSpPr>
          <p:nvPr>
            <p:ph type="ftr" sz="quarter" idx="10"/>
          </p:nvPr>
        </p:nvSpPr>
        <p:spPr/>
        <p:txBody>
          <a:bodyPr/>
          <a:lstStyle/>
          <a:p>
            <a:r>
              <a:rPr lang="cs-CZ"/>
              <a:t>autor Jindřich Fiala</a:t>
            </a:r>
            <a:endParaRPr lang="cs-CZ" dirty="0"/>
          </a:p>
        </p:txBody>
      </p:sp>
    </p:spTree>
    <p:extLst>
      <p:ext uri="{BB962C8B-B14F-4D97-AF65-F5344CB8AC3E}">
        <p14:creationId xmlns:p14="http://schemas.microsoft.com/office/powerpoint/2010/main" val="1847402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38</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1747151" y="251951"/>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683454"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Dospělí (věku 18-64)</a:t>
            </a:r>
          </a:p>
        </p:txBody>
      </p:sp>
      <p:sp>
        <p:nvSpPr>
          <p:cNvPr id="13" name="Zástupný symbol pro obsah 4">
            <a:extLst>
              <a:ext uri="{FF2B5EF4-FFF2-40B4-BE49-F238E27FC236}">
                <a16:creationId xmlns:a16="http://schemas.microsoft.com/office/drawing/2014/main" id="{8C6BEFDB-3ECB-4996-B8C0-CD3E3BD4D660}"/>
              </a:ext>
            </a:extLst>
          </p:cNvPr>
          <p:cNvSpPr txBox="1">
            <a:spLocks/>
          </p:cNvSpPr>
          <p:nvPr/>
        </p:nvSpPr>
        <p:spPr>
          <a:xfrm>
            <a:off x="1683453" y="1046596"/>
            <a:ext cx="5971183" cy="633066"/>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400" b="1" kern="0" dirty="0">
                <a:solidFill>
                  <a:srgbClr val="0000FF"/>
                </a:solidFill>
                <a:latin typeface="Tahoma" panose="020B0604030504040204" pitchFamily="34" charset="0"/>
                <a:ea typeface="Tahoma" panose="020B0604030504040204" pitchFamily="34" charset="0"/>
                <a:cs typeface="Tahoma" panose="020B0604030504040204" pitchFamily="34" charset="0"/>
              </a:rPr>
              <a:t>Doporučuje se, aby: </a:t>
            </a:r>
          </a:p>
          <a:p>
            <a:pPr marL="71986" indent="0">
              <a:lnSpc>
                <a:spcPct val="100000"/>
              </a:lnSpc>
              <a:spcAft>
                <a:spcPts val="300"/>
              </a:spcAft>
              <a:buNone/>
            </a:pPr>
            <a:r>
              <a:rPr lang="cs-CZ" sz="1400" b="1" kern="0" dirty="0">
                <a:solidFill>
                  <a:srgbClr val="00B050"/>
                </a:solidFill>
                <a:latin typeface="Tahoma" panose="020B0604030504040204" pitchFamily="34" charset="0"/>
                <a:ea typeface="Tahoma" panose="020B0604030504040204" pitchFamily="34" charset="0"/>
                <a:cs typeface="Tahoma" panose="020B0604030504040204" pitchFamily="34" charset="0"/>
              </a:rPr>
              <a:t>Všichni dospělí by měli provádět pravidelnou pohybovou aktivitu</a:t>
            </a:r>
            <a:r>
              <a:rPr lang="cs-CZ" sz="1400" b="1" kern="0" dirty="0">
                <a:latin typeface="Tahoma" panose="020B0604030504040204" pitchFamily="34" charset="0"/>
                <a:ea typeface="Tahoma" panose="020B0604030504040204" pitchFamily="34" charset="0"/>
                <a:cs typeface="Tahoma" panose="020B0604030504040204" pitchFamily="34" charset="0"/>
              </a:rPr>
              <a:t>.</a:t>
            </a:r>
            <a:endParaRPr lang="en-US" sz="1400" b="1" kern="0" dirty="0"/>
          </a:p>
        </p:txBody>
      </p:sp>
      <p:sp>
        <p:nvSpPr>
          <p:cNvPr id="2" name="Obdélník 1">
            <a:extLst>
              <a:ext uri="{FF2B5EF4-FFF2-40B4-BE49-F238E27FC236}">
                <a16:creationId xmlns:a16="http://schemas.microsoft.com/office/drawing/2014/main" id="{6821141A-17F7-4322-89A4-F544BF1A84F7}"/>
              </a:ext>
            </a:extLst>
          </p:cNvPr>
          <p:cNvSpPr/>
          <p:nvPr/>
        </p:nvSpPr>
        <p:spPr>
          <a:xfrm>
            <a:off x="2154506" y="318033"/>
            <a:ext cx="8035134" cy="646331"/>
          </a:xfrm>
          <a:prstGeom prst="rect">
            <a:avLst/>
          </a:prstGeom>
        </p:spPr>
        <p:txBody>
          <a:bodyPr wrap="square">
            <a:spAutoFit/>
          </a:bodyPr>
          <a:lstStyle/>
          <a:p>
            <a:r>
              <a:rPr lang="cs-CZ" sz="1200" dirty="0"/>
              <a:t>U dospělých poskytuje fyzická aktivita výhody pro následující zdravotní výsledky: lepší úmrtnost ze všech příčin, kardiovaskulární úmrtnost, hypertenze, určité druhy nádorů</a:t>
            </a:r>
            <a:r>
              <a:rPr lang="cs-CZ" sz="1200" baseline="30000" dirty="0"/>
              <a:t>1</a:t>
            </a:r>
            <a:r>
              <a:rPr lang="cs-CZ" sz="1200" dirty="0"/>
              <a:t>, diabetes 2.typu, duševní zdraví (snížené příznaky úzkosti a deprese); kognitivní zdraví a spánek; ukazatele nadváhy a obezity (tělesný tuk). </a:t>
            </a:r>
          </a:p>
        </p:txBody>
      </p:sp>
      <p:pic>
        <p:nvPicPr>
          <p:cNvPr id="6" name="Obrázek 5">
            <a:extLst>
              <a:ext uri="{FF2B5EF4-FFF2-40B4-BE49-F238E27FC236}">
                <a16:creationId xmlns:a16="http://schemas.microsoft.com/office/drawing/2014/main" id="{A6D55498-E592-4376-888A-3614E3A81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346" y="1595279"/>
            <a:ext cx="4241756" cy="2848999"/>
          </a:xfrm>
          <a:prstGeom prst="rect">
            <a:avLst/>
          </a:prstGeom>
        </p:spPr>
      </p:pic>
      <p:pic>
        <p:nvPicPr>
          <p:cNvPr id="8" name="Obrázek 7">
            <a:extLst>
              <a:ext uri="{FF2B5EF4-FFF2-40B4-BE49-F238E27FC236}">
                <a16:creationId xmlns:a16="http://schemas.microsoft.com/office/drawing/2014/main" id="{505FF1E9-F1BF-4335-84C8-8CCAFC01A8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4507" y="3710232"/>
            <a:ext cx="3294079" cy="2795211"/>
          </a:xfrm>
          <a:prstGeom prst="rect">
            <a:avLst/>
          </a:prstGeom>
        </p:spPr>
      </p:pic>
      <p:pic>
        <p:nvPicPr>
          <p:cNvPr id="12" name="Obrázek 11">
            <a:extLst>
              <a:ext uri="{FF2B5EF4-FFF2-40B4-BE49-F238E27FC236}">
                <a16:creationId xmlns:a16="http://schemas.microsoft.com/office/drawing/2014/main" id="{3CD921DD-93FC-4F92-8565-44AECF9FB3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176" y="4621456"/>
            <a:ext cx="480028" cy="1377336"/>
          </a:xfrm>
          <a:prstGeom prst="rect">
            <a:avLst/>
          </a:prstGeom>
        </p:spPr>
      </p:pic>
      <p:sp>
        <p:nvSpPr>
          <p:cNvPr id="15" name="Obdélník 14">
            <a:extLst>
              <a:ext uri="{FF2B5EF4-FFF2-40B4-BE49-F238E27FC236}">
                <a16:creationId xmlns:a16="http://schemas.microsoft.com/office/drawing/2014/main" id="{D246065C-E372-4F97-99B9-F0F6BF0269B6}"/>
              </a:ext>
            </a:extLst>
          </p:cNvPr>
          <p:cNvSpPr/>
          <p:nvPr/>
        </p:nvSpPr>
        <p:spPr>
          <a:xfrm>
            <a:off x="7712499" y="875076"/>
            <a:ext cx="2725991" cy="507831"/>
          </a:xfrm>
          <a:prstGeom prst="rect">
            <a:avLst/>
          </a:prstGeom>
        </p:spPr>
        <p:txBody>
          <a:bodyPr wrap="square">
            <a:spAutoFit/>
          </a:bodyPr>
          <a:lstStyle/>
          <a:p>
            <a:r>
              <a:rPr lang="cs-CZ" sz="900" baseline="30000" dirty="0"/>
              <a:t>1</a:t>
            </a:r>
            <a:r>
              <a:rPr lang="cs-CZ" sz="900" dirty="0"/>
              <a:t>Místně specifické rakoviny: močového měchýře, prsu, tlustého střeva, endometria, adenokarcinom jícnu, žaludek a ledviny. </a:t>
            </a:r>
          </a:p>
        </p:txBody>
      </p:sp>
      <p:sp>
        <p:nvSpPr>
          <p:cNvPr id="20" name="Obdélník 19">
            <a:extLst>
              <a:ext uri="{FF2B5EF4-FFF2-40B4-BE49-F238E27FC236}">
                <a16:creationId xmlns:a16="http://schemas.microsoft.com/office/drawing/2014/main" id="{2129C10A-48EC-4DAC-9873-CA712FEA7D16}"/>
              </a:ext>
            </a:extLst>
          </p:cNvPr>
          <p:cNvSpPr/>
          <p:nvPr/>
        </p:nvSpPr>
        <p:spPr>
          <a:xfrm>
            <a:off x="1747151" y="1466964"/>
            <a:ext cx="2523576"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mírné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Obdélník 20">
            <a:extLst>
              <a:ext uri="{FF2B5EF4-FFF2-40B4-BE49-F238E27FC236}">
                <a16:creationId xmlns:a16="http://schemas.microsoft.com/office/drawing/2014/main" id="{5AEDF15A-EED6-4258-9CB5-85190073F813}"/>
              </a:ext>
            </a:extLst>
          </p:cNvPr>
          <p:cNvSpPr/>
          <p:nvPr/>
        </p:nvSpPr>
        <p:spPr>
          <a:xfrm>
            <a:off x="1683452" y="1798378"/>
            <a:ext cx="4316204" cy="1732077"/>
          </a:xfrm>
          <a:prstGeom prst="rect">
            <a:avLst/>
          </a:prstGeom>
        </p:spPr>
        <p:txBody>
          <a:bodyPr wrap="square">
            <a:spAutoFit/>
          </a:bodyPr>
          <a:lstStyle/>
          <a:p>
            <a:pPr>
              <a:lnSpc>
                <a:spcPct val="110000"/>
              </a:lnSpc>
            </a:pPr>
            <a:r>
              <a:rPr lang="cs-CZ" sz="1400" b="1" dirty="0">
                <a:solidFill>
                  <a:srgbClr val="00B050"/>
                </a:solidFill>
                <a:latin typeface="Roboto"/>
              </a:rPr>
              <a:t>Dospělí by měli vykonávat alespoň 150–300 minut aerobní fyzické aktivity střední (mírné) intenzity; nebo nejméně 75–150 minut intenzivní aerobní fyzická aktivity; nebo ekvivalentní kombinaci aktivity mírné a vysoké aktivity v průběhu celého týdne, pro významný přínos pro zdraví. </a:t>
            </a:r>
            <a:endParaRPr lang="cs-CZ" sz="1400" b="1" dirty="0">
              <a:solidFill>
                <a:srgbClr val="00B050"/>
              </a:solidFill>
            </a:endParaRPr>
          </a:p>
        </p:txBody>
      </p:sp>
      <p:sp>
        <p:nvSpPr>
          <p:cNvPr id="22" name="Obdélník 21">
            <a:extLst>
              <a:ext uri="{FF2B5EF4-FFF2-40B4-BE49-F238E27FC236}">
                <a16:creationId xmlns:a16="http://schemas.microsoft.com/office/drawing/2014/main" id="{5B67D009-1FF3-437E-8AFF-68BC7A6F9602}"/>
              </a:ext>
            </a:extLst>
          </p:cNvPr>
          <p:cNvSpPr/>
          <p:nvPr/>
        </p:nvSpPr>
        <p:spPr>
          <a:xfrm>
            <a:off x="5819725" y="4632836"/>
            <a:ext cx="3669821" cy="1495089"/>
          </a:xfrm>
          <a:prstGeom prst="rect">
            <a:avLst/>
          </a:prstGeom>
        </p:spPr>
        <p:txBody>
          <a:bodyPr wrap="square">
            <a:spAutoFit/>
          </a:bodyPr>
          <a:lstStyle/>
          <a:p>
            <a:pPr>
              <a:lnSpc>
                <a:spcPct val="110000"/>
              </a:lnSpc>
            </a:pPr>
            <a:r>
              <a:rPr lang="cs-CZ" sz="1400" b="1" dirty="0">
                <a:solidFill>
                  <a:srgbClr val="093EC3"/>
                </a:solidFill>
                <a:latin typeface="Roboto"/>
              </a:rPr>
              <a:t>Dospělí by také měli provádět svalově posilovací aktivity střední nebo větší intenzity, zahrnující všechny hlavní svalové skupiny, v průběhu 2 nebo více dní v týdnu, protože tyto poskytují další zdravotní benefity. </a:t>
            </a:r>
            <a:endParaRPr lang="cs-CZ" sz="1400" b="1" dirty="0">
              <a:solidFill>
                <a:srgbClr val="093EC3"/>
              </a:solidFill>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2925009" y="3321555"/>
            <a:ext cx="2523576"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mírné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Obdélník 25">
            <a:extLst>
              <a:ext uri="{FF2B5EF4-FFF2-40B4-BE49-F238E27FC236}">
                <a16:creationId xmlns:a16="http://schemas.microsoft.com/office/drawing/2014/main" id="{5BEBA407-CBCA-40CF-A22C-A6AC25C1FC80}"/>
              </a:ext>
            </a:extLst>
          </p:cNvPr>
          <p:cNvSpPr/>
          <p:nvPr/>
        </p:nvSpPr>
        <p:spPr>
          <a:xfrm>
            <a:off x="6500570" y="6213145"/>
            <a:ext cx="2523576"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mírné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7BAE5AB5-E974-44DA-A2BD-6DADD27FE0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3453" y="376373"/>
            <a:ext cx="524777" cy="580282"/>
          </a:xfrm>
          <a:prstGeom prst="rect">
            <a:avLst/>
          </a:prstGeom>
        </p:spPr>
      </p:pic>
      <p:sp>
        <p:nvSpPr>
          <p:cNvPr id="4" name="Zástupný symbol pro zápatí 3">
            <a:extLst>
              <a:ext uri="{FF2B5EF4-FFF2-40B4-BE49-F238E27FC236}">
                <a16:creationId xmlns:a16="http://schemas.microsoft.com/office/drawing/2014/main" id="{3812DD75-E990-427B-9434-4AC071075149}"/>
              </a:ext>
            </a:extLst>
          </p:cNvPr>
          <p:cNvSpPr>
            <a:spLocks noGrp="1"/>
          </p:cNvSpPr>
          <p:nvPr>
            <p:ph type="ftr" sz="quarter" idx="10"/>
          </p:nvPr>
        </p:nvSpPr>
        <p:spPr/>
        <p:txBody>
          <a:bodyPr/>
          <a:lstStyle/>
          <a:p>
            <a:r>
              <a:rPr lang="cs-CZ"/>
              <a:t>autor Jindřich Fiala</a:t>
            </a:r>
            <a:endParaRPr lang="cs-CZ" dirty="0"/>
          </a:p>
        </p:txBody>
      </p:sp>
    </p:spTree>
    <p:extLst>
      <p:ext uri="{BB962C8B-B14F-4D97-AF65-F5344CB8AC3E}">
        <p14:creationId xmlns:p14="http://schemas.microsoft.com/office/powerpoint/2010/main" val="3380308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39</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1599723" y="277399"/>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472327" y="-3532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Dospělí (věku 18-64)</a:t>
            </a:r>
          </a:p>
        </p:txBody>
      </p:sp>
      <p:sp>
        <p:nvSpPr>
          <p:cNvPr id="20" name="Obdélník 19">
            <a:extLst>
              <a:ext uri="{FF2B5EF4-FFF2-40B4-BE49-F238E27FC236}">
                <a16:creationId xmlns:a16="http://schemas.microsoft.com/office/drawing/2014/main" id="{2129C10A-48EC-4DAC-9873-CA712FEA7D16}"/>
              </a:ext>
            </a:extLst>
          </p:cNvPr>
          <p:cNvSpPr/>
          <p:nvPr/>
        </p:nvSpPr>
        <p:spPr>
          <a:xfrm>
            <a:off x="6779313" y="2345236"/>
            <a:ext cx="2927661"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Podmíněné doporučení, mírné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Obdélník 20">
            <a:extLst>
              <a:ext uri="{FF2B5EF4-FFF2-40B4-BE49-F238E27FC236}">
                <a16:creationId xmlns:a16="http://schemas.microsoft.com/office/drawing/2014/main" id="{5AEDF15A-EED6-4258-9CB5-85190073F813}"/>
              </a:ext>
            </a:extLst>
          </p:cNvPr>
          <p:cNvSpPr/>
          <p:nvPr/>
        </p:nvSpPr>
        <p:spPr>
          <a:xfrm>
            <a:off x="6125938" y="535530"/>
            <a:ext cx="4065192" cy="1732077"/>
          </a:xfrm>
          <a:prstGeom prst="rect">
            <a:avLst/>
          </a:prstGeom>
        </p:spPr>
        <p:txBody>
          <a:bodyPr wrap="square">
            <a:spAutoFit/>
          </a:bodyPr>
          <a:lstStyle/>
          <a:p>
            <a:pPr marL="179388" indent="-179388">
              <a:lnSpc>
                <a:spcPct val="110000"/>
              </a:lnSpc>
              <a:buFont typeface="Wingdings" panose="05000000000000000000" pitchFamily="2" charset="2"/>
              <a:buChar char="Ø"/>
            </a:pPr>
            <a:r>
              <a:rPr lang="cs-CZ" sz="1400" b="1" dirty="0">
                <a:solidFill>
                  <a:srgbClr val="00B050"/>
                </a:solidFill>
                <a:latin typeface="Roboto"/>
              </a:rPr>
              <a:t>Dospělí mohou zvýšit střední intenzitu aerobní fyzickou aktivity střední (mírné) intenzity na více než 300 minut; nebo provádět více než 150 minut aerobní aktivity vysoké intenzity; nebo ekvivalent kombinace střední a intenzivní aktivity v průběhu týdne pro další přínos pro zdraví.  </a:t>
            </a:r>
            <a:endParaRPr lang="cs-CZ" sz="1400" b="1" dirty="0">
              <a:solidFill>
                <a:srgbClr val="00B050"/>
              </a:solidFill>
            </a:endParaRPr>
          </a:p>
        </p:txBody>
      </p:sp>
      <p:sp>
        <p:nvSpPr>
          <p:cNvPr id="22" name="Obdélník 21">
            <a:extLst>
              <a:ext uri="{FF2B5EF4-FFF2-40B4-BE49-F238E27FC236}">
                <a16:creationId xmlns:a16="http://schemas.microsoft.com/office/drawing/2014/main" id="{5B67D009-1FF3-437E-8AFF-68BC7A6F9602}"/>
              </a:ext>
            </a:extLst>
          </p:cNvPr>
          <p:cNvSpPr/>
          <p:nvPr/>
        </p:nvSpPr>
        <p:spPr>
          <a:xfrm>
            <a:off x="1654833" y="3633344"/>
            <a:ext cx="4593050" cy="1258101"/>
          </a:xfrm>
          <a:prstGeom prst="rect">
            <a:avLst/>
          </a:prstGeom>
        </p:spPr>
        <p:txBody>
          <a:bodyPr wrap="square">
            <a:spAutoFit/>
          </a:bodyPr>
          <a:lstStyle/>
          <a:p>
            <a:pPr>
              <a:lnSpc>
                <a:spcPct val="110000"/>
              </a:lnSpc>
            </a:pPr>
            <a:r>
              <a:rPr lang="cs-CZ" sz="1400" b="1" kern="0" dirty="0">
                <a:solidFill>
                  <a:srgbClr val="0000FF"/>
                </a:solidFill>
                <a:ea typeface="Tahoma" panose="020B0604030504040204" pitchFamily="34" charset="0"/>
                <a:cs typeface="Tahoma" panose="020B0604030504040204" pitchFamily="34" charset="0"/>
              </a:rPr>
              <a:t>Doporučuje se, aby: </a:t>
            </a:r>
          </a:p>
          <a:p>
            <a:pPr marL="179388" indent="-179388">
              <a:lnSpc>
                <a:spcPct val="110000"/>
              </a:lnSpc>
              <a:buFont typeface="Wingdings" panose="05000000000000000000" pitchFamily="2" charset="2"/>
              <a:buChar char="Ø"/>
            </a:pPr>
            <a:r>
              <a:rPr lang="cs-CZ" sz="1400" b="1" dirty="0">
                <a:solidFill>
                  <a:srgbClr val="F01928"/>
                </a:solidFill>
                <a:latin typeface="Roboto"/>
              </a:rPr>
              <a:t>Dospělí by měli omezit množství času stráveného sezením. Nahrazení sezení pohybovou aktivitou jakékoli intenzity (včetně lehké) poskytuje zdravotní přínos. </a:t>
            </a:r>
            <a:endParaRPr lang="cs-CZ" sz="1400" b="1" dirty="0">
              <a:solidFill>
                <a:srgbClr val="F01928"/>
              </a:solidFill>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2252386" y="4776268"/>
            <a:ext cx="2523576"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mírné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0D930C05-2D69-4964-97E5-AB37F644F3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71353"/>
            <a:ext cx="4194424" cy="2334932"/>
          </a:xfrm>
          <a:prstGeom prst="rect">
            <a:avLst/>
          </a:prstGeom>
        </p:spPr>
      </p:pic>
      <p:pic>
        <p:nvPicPr>
          <p:cNvPr id="9" name="Obrázek 8">
            <a:extLst>
              <a:ext uri="{FF2B5EF4-FFF2-40B4-BE49-F238E27FC236}">
                <a16:creationId xmlns:a16="http://schemas.microsoft.com/office/drawing/2014/main" id="{D608556F-5EB6-49C8-B5F2-B29F63247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9313" y="3786816"/>
            <a:ext cx="3074107" cy="2635465"/>
          </a:xfrm>
          <a:prstGeom prst="rect">
            <a:avLst/>
          </a:prstGeom>
        </p:spPr>
      </p:pic>
      <p:sp>
        <p:nvSpPr>
          <p:cNvPr id="14" name="Obdélník 13">
            <a:extLst>
              <a:ext uri="{FF2B5EF4-FFF2-40B4-BE49-F238E27FC236}">
                <a16:creationId xmlns:a16="http://schemas.microsoft.com/office/drawing/2014/main" id="{2A7D430F-068F-42D3-915E-2C370C19B6B6}"/>
              </a:ext>
            </a:extLst>
          </p:cNvPr>
          <p:cNvSpPr/>
          <p:nvPr/>
        </p:nvSpPr>
        <p:spPr>
          <a:xfrm>
            <a:off x="1777885" y="2839937"/>
            <a:ext cx="8696106" cy="769441"/>
          </a:xfrm>
          <a:prstGeom prst="rect">
            <a:avLst/>
          </a:prstGeom>
          <a:ln w="12700" cap="rnd">
            <a:solidFill>
              <a:srgbClr val="00B050"/>
            </a:solidFill>
          </a:ln>
        </p:spPr>
        <p:txBody>
          <a:bodyPr wrap="square">
            <a:spAutoFit/>
          </a:bodyPr>
          <a:lstStyle/>
          <a:p>
            <a:pPr marL="179388" indent="-179388">
              <a:spcAft>
                <a:spcPts val="300"/>
              </a:spcAft>
              <a:buFont typeface="Arial" panose="020B0604020202020204" pitchFamily="34" charset="0"/>
              <a:buChar char="•"/>
            </a:pPr>
            <a:r>
              <a:rPr lang="cs-CZ" sz="1300" dirty="0">
                <a:solidFill>
                  <a:srgbClr val="000000"/>
                </a:solidFill>
                <a:latin typeface="Roboto"/>
              </a:rPr>
              <a:t>Dělat alespoň nějakou fyzickou aktivitu je lepší než nic.</a:t>
            </a:r>
          </a:p>
          <a:p>
            <a:pPr marL="179388" indent="-179388">
              <a:spcAft>
                <a:spcPts val="300"/>
              </a:spcAft>
              <a:buFont typeface="Arial" panose="020B0604020202020204" pitchFamily="34" charset="0"/>
              <a:buChar char="•"/>
            </a:pPr>
            <a:r>
              <a:rPr lang="cs-CZ" sz="1300" dirty="0">
                <a:solidFill>
                  <a:srgbClr val="000000"/>
                </a:solidFill>
                <a:latin typeface="Roboto"/>
              </a:rPr>
              <a:t>Pokud dospělí tato doporučení nesplňují, provádění alespoň nějaké pohybové aktivity prospěje jejich zdraví.</a:t>
            </a:r>
          </a:p>
          <a:p>
            <a:pPr marL="179388" indent="-179388">
              <a:spcAft>
                <a:spcPts val="300"/>
              </a:spcAft>
              <a:buFont typeface="Arial" panose="020B0604020202020204" pitchFamily="34" charset="0"/>
              <a:buChar char="•"/>
            </a:pPr>
            <a:r>
              <a:rPr lang="cs-CZ" sz="1300" dirty="0">
                <a:solidFill>
                  <a:srgbClr val="000000"/>
                </a:solidFill>
                <a:latin typeface="Roboto"/>
              </a:rPr>
              <a:t>Dospělí by měli začít s malým množstvím fyzické aktivity a postupně zvyšovat frekvenci, intenzitu a délku v čase.</a:t>
            </a:r>
            <a:endParaRPr lang="cs-CZ" sz="1300" dirty="0"/>
          </a:p>
        </p:txBody>
      </p:sp>
      <p:sp>
        <p:nvSpPr>
          <p:cNvPr id="23" name="Obdélník 22">
            <a:extLst>
              <a:ext uri="{FF2B5EF4-FFF2-40B4-BE49-F238E27FC236}">
                <a16:creationId xmlns:a16="http://schemas.microsoft.com/office/drawing/2014/main" id="{9A5C2203-D9E1-4F87-9C85-70882F8CF7DA}"/>
              </a:ext>
            </a:extLst>
          </p:cNvPr>
          <p:cNvSpPr/>
          <p:nvPr/>
        </p:nvSpPr>
        <p:spPr>
          <a:xfrm>
            <a:off x="1701887" y="5210404"/>
            <a:ext cx="4593050" cy="1021113"/>
          </a:xfrm>
          <a:prstGeom prst="rect">
            <a:avLst/>
          </a:prstGeom>
        </p:spPr>
        <p:txBody>
          <a:bodyPr wrap="square">
            <a:spAutoFit/>
          </a:bodyPr>
          <a:lstStyle/>
          <a:p>
            <a:pPr marL="285750" indent="-285750">
              <a:lnSpc>
                <a:spcPct val="110000"/>
              </a:lnSpc>
              <a:buFont typeface="Wingdings" panose="05000000000000000000" pitchFamily="2" charset="2"/>
              <a:buChar char="Ø"/>
            </a:pPr>
            <a:r>
              <a:rPr lang="cs-CZ" sz="1400" b="1" dirty="0">
                <a:solidFill>
                  <a:srgbClr val="F01928"/>
                </a:solidFill>
                <a:latin typeface="Roboto"/>
              </a:rPr>
              <a:t>Ke snížení škodlivých účinků vysoké úrovně sedavého chování na zdraví, dospělí by se měli snažit provádět víc, než jen doporučené úrovně pohybové aktivity střední až vysoké intenzity.</a:t>
            </a:r>
            <a:endParaRPr lang="cs-CZ" sz="1400" b="1" dirty="0">
              <a:solidFill>
                <a:srgbClr val="F01928"/>
              </a:solidFill>
            </a:endParaRPr>
          </a:p>
        </p:txBody>
      </p:sp>
      <p:sp>
        <p:nvSpPr>
          <p:cNvPr id="24" name="Obdélník 23">
            <a:extLst>
              <a:ext uri="{FF2B5EF4-FFF2-40B4-BE49-F238E27FC236}">
                <a16:creationId xmlns:a16="http://schemas.microsoft.com/office/drawing/2014/main" id="{09C69FD6-7305-4375-A818-E82AB83DC685}"/>
              </a:ext>
            </a:extLst>
          </p:cNvPr>
          <p:cNvSpPr/>
          <p:nvPr/>
        </p:nvSpPr>
        <p:spPr>
          <a:xfrm>
            <a:off x="2453278" y="6180277"/>
            <a:ext cx="2523576" cy="281231"/>
          </a:xfrm>
          <a:prstGeom prst="rect">
            <a:avLst/>
          </a:prstGeom>
        </p:spPr>
        <p:txBody>
          <a:bodyPr wrap="none">
            <a:spAutoFit/>
          </a:bodyPr>
          <a:lstStyle/>
          <a:p>
            <a:pPr>
              <a:lnSpc>
                <a:spcPct val="107000"/>
              </a:lnSpc>
              <a:spcAft>
                <a:spcPts val="800"/>
              </a:spcAft>
            </a:pPr>
            <a:r>
              <a:rPr lang="cs-CZ" sz="1200" i="1" dirty="0">
                <a:latin typeface="MyriadPro-LightIt"/>
                <a:ea typeface="Calibri" panose="020F0502020204030204" pitchFamily="34" charset="0"/>
                <a:cs typeface="MyriadPro-LightIt"/>
              </a:rPr>
              <a:t>Silné doporučení, mírné důkazy jistoty</a:t>
            </a:r>
            <a:endParaRPr lang="cs-CZ"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Zástupný symbol pro zápatí 1">
            <a:extLst>
              <a:ext uri="{FF2B5EF4-FFF2-40B4-BE49-F238E27FC236}">
                <a16:creationId xmlns:a16="http://schemas.microsoft.com/office/drawing/2014/main" id="{0FF91E24-2F61-4572-A58F-584EEE99B960}"/>
              </a:ext>
            </a:extLst>
          </p:cNvPr>
          <p:cNvSpPr>
            <a:spLocks noGrp="1"/>
          </p:cNvSpPr>
          <p:nvPr>
            <p:ph type="ftr" sz="quarter" idx="10"/>
          </p:nvPr>
        </p:nvSpPr>
        <p:spPr/>
        <p:txBody>
          <a:bodyPr/>
          <a:lstStyle/>
          <a:p>
            <a:r>
              <a:rPr lang="cs-CZ"/>
              <a:t>autor Jindřich Fiala</a:t>
            </a:r>
            <a:endParaRPr lang="cs-CZ" dirty="0"/>
          </a:p>
        </p:txBody>
      </p:sp>
    </p:spTree>
    <p:extLst>
      <p:ext uri="{BB962C8B-B14F-4D97-AF65-F5344CB8AC3E}">
        <p14:creationId xmlns:p14="http://schemas.microsoft.com/office/powerpoint/2010/main" val="539602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C42CF77-CF1F-4B0B-9D7B-C06EE9108FC7}"/>
              </a:ext>
            </a:extLst>
          </p:cNvPr>
          <p:cNvSpPr>
            <a:spLocks noGrp="1"/>
          </p:cNvSpPr>
          <p:nvPr>
            <p:ph type="ftr" sz="quarter" idx="10"/>
          </p:nvPr>
        </p:nvSpPr>
        <p:spPr>
          <a:xfrm>
            <a:off x="720000" y="6228000"/>
            <a:ext cx="1854524" cy="323720"/>
          </a:xfrm>
        </p:spPr>
        <p:txBody>
          <a:bodyPr/>
          <a:lstStyle/>
          <a:p>
            <a:r>
              <a:rPr lang="cs-CZ" dirty="0"/>
              <a:t>Ústav veřejného zdraví MU</a:t>
            </a:r>
          </a:p>
        </p:txBody>
      </p:sp>
      <p:sp>
        <p:nvSpPr>
          <p:cNvPr id="3" name="Zástupný symbol pro číslo snímku 2">
            <a:extLst>
              <a:ext uri="{FF2B5EF4-FFF2-40B4-BE49-F238E27FC236}">
                <a16:creationId xmlns:a16="http://schemas.microsoft.com/office/drawing/2014/main" id="{2E7ADDCA-7F27-4D5B-9CD5-463298BEF9D4}"/>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F9A218D6-DB48-42D4-B4CA-3324AF8D860F}"/>
              </a:ext>
            </a:extLst>
          </p:cNvPr>
          <p:cNvSpPr>
            <a:spLocks noGrp="1"/>
          </p:cNvSpPr>
          <p:nvPr>
            <p:ph type="title"/>
          </p:nvPr>
        </p:nvSpPr>
        <p:spPr/>
        <p:txBody>
          <a:bodyPr/>
          <a:lstStyle/>
          <a:p>
            <a:pPr algn="ctr"/>
            <a:r>
              <a:rPr lang="cs-CZ" dirty="0"/>
              <a:t>Podoba životního stylu jedince</a:t>
            </a:r>
          </a:p>
        </p:txBody>
      </p:sp>
      <p:sp>
        <p:nvSpPr>
          <p:cNvPr id="5" name="Zástupný symbol pro obsah 4">
            <a:extLst>
              <a:ext uri="{FF2B5EF4-FFF2-40B4-BE49-F238E27FC236}">
                <a16:creationId xmlns:a16="http://schemas.microsoft.com/office/drawing/2014/main" id="{5FE8BEA5-9346-42BC-8AD3-54ABD738637A}"/>
              </a:ext>
            </a:extLst>
          </p:cNvPr>
          <p:cNvSpPr>
            <a:spLocks noGrp="1"/>
          </p:cNvSpPr>
          <p:nvPr>
            <p:ph idx="1"/>
          </p:nvPr>
        </p:nvSpPr>
        <p:spPr/>
        <p:txBody>
          <a:bodyPr/>
          <a:lstStyle/>
          <a:p>
            <a:pPr marL="72000" indent="0">
              <a:buNone/>
            </a:pPr>
            <a:r>
              <a:rPr lang="cs-CZ" dirty="0"/>
              <a:t>Vytvářena životními podmínkami a jedincem samotným.</a:t>
            </a:r>
          </a:p>
          <a:p>
            <a:pPr marL="72000" indent="0">
              <a:buNone/>
            </a:pPr>
            <a:endParaRPr lang="cs-CZ" dirty="0"/>
          </a:p>
          <a:p>
            <a:pPr marL="72000" indent="0">
              <a:buNone/>
            </a:pPr>
            <a:r>
              <a:rPr lang="cs-CZ" dirty="0"/>
              <a:t>Životní podmínky (rodinné, profesionální, komunitní, regionální…) jsou vyjádřeny sociodemografickým postavením, ekonomickým statusem, sociálním a profesním postavením v konkrétní kultuře i společnosti, politickým rámcem.</a:t>
            </a:r>
          </a:p>
        </p:txBody>
      </p:sp>
    </p:spTree>
    <p:extLst>
      <p:ext uri="{BB962C8B-B14F-4D97-AF65-F5344CB8AC3E}">
        <p14:creationId xmlns:p14="http://schemas.microsoft.com/office/powerpoint/2010/main" val="2101609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40</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1747151" y="251951"/>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683454"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Starší dospělí (věku 65 a starší)</a:t>
            </a:r>
          </a:p>
        </p:txBody>
      </p:sp>
      <p:sp>
        <p:nvSpPr>
          <p:cNvPr id="13" name="Zástupný symbol pro obsah 4">
            <a:extLst>
              <a:ext uri="{FF2B5EF4-FFF2-40B4-BE49-F238E27FC236}">
                <a16:creationId xmlns:a16="http://schemas.microsoft.com/office/drawing/2014/main" id="{8C6BEFDB-3ECB-4996-B8C0-CD3E3BD4D660}"/>
              </a:ext>
            </a:extLst>
          </p:cNvPr>
          <p:cNvSpPr txBox="1">
            <a:spLocks/>
          </p:cNvSpPr>
          <p:nvPr/>
        </p:nvSpPr>
        <p:spPr>
          <a:xfrm>
            <a:off x="1683451" y="1347397"/>
            <a:ext cx="8992828" cy="332957"/>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400" b="1" kern="0" dirty="0">
                <a:solidFill>
                  <a:srgbClr val="0000FF"/>
                </a:solidFill>
                <a:latin typeface="Tahoma" panose="020B0604030504040204" pitchFamily="34" charset="0"/>
                <a:ea typeface="Tahoma" panose="020B0604030504040204" pitchFamily="34" charset="0"/>
                <a:cs typeface="Tahoma" panose="020B0604030504040204" pitchFamily="34" charset="0"/>
              </a:rPr>
              <a:t>Doporučuje se:   </a:t>
            </a:r>
            <a:r>
              <a:rPr lang="cs-CZ" sz="1400" b="1" kern="0" dirty="0">
                <a:solidFill>
                  <a:srgbClr val="00B050"/>
                </a:solidFill>
                <a:latin typeface="Tahoma" panose="020B0604030504040204" pitchFamily="34" charset="0"/>
                <a:ea typeface="Tahoma" panose="020B0604030504040204" pitchFamily="34" charset="0"/>
                <a:cs typeface="Tahoma" panose="020B0604030504040204" pitchFamily="34" charset="0"/>
              </a:rPr>
              <a:t>Všichni starší dospělí by měli pravidelně provádět pohybovou aktivitu</a:t>
            </a:r>
            <a:endParaRPr lang="en-US" sz="1400" b="1" kern="0" dirty="0"/>
          </a:p>
        </p:txBody>
      </p:sp>
      <p:sp>
        <p:nvSpPr>
          <p:cNvPr id="2" name="Obdélník 1">
            <a:extLst>
              <a:ext uri="{FF2B5EF4-FFF2-40B4-BE49-F238E27FC236}">
                <a16:creationId xmlns:a16="http://schemas.microsoft.com/office/drawing/2014/main" id="{6821141A-17F7-4322-89A4-F544BF1A84F7}"/>
              </a:ext>
            </a:extLst>
          </p:cNvPr>
          <p:cNvSpPr/>
          <p:nvPr/>
        </p:nvSpPr>
        <p:spPr>
          <a:xfrm>
            <a:off x="2220398" y="331734"/>
            <a:ext cx="8392184" cy="1015663"/>
          </a:xfrm>
          <a:prstGeom prst="rect">
            <a:avLst/>
          </a:prstGeom>
        </p:spPr>
        <p:txBody>
          <a:bodyPr wrap="square">
            <a:spAutoFit/>
          </a:bodyPr>
          <a:lstStyle/>
          <a:p>
            <a:r>
              <a:rPr lang="cs-CZ" sz="1200" dirty="0"/>
              <a:t> U starších dospělých poskytuje fyzická aktivita výhody následujícím zdravotním výsledkům: zlepšená úmrtnost ze všech příčin, úmrtnost na kardiovaskulární onemocnění, výskyt hypertenze, výskyt rakoviny specifické pro dané místo, výskyt cukrovky typu 2, duševní zdraví (snížené příznaky úzkosti a deprese), kognitivní zdraví a spánek; mohou se také zlepšit opatření adipozity. U starších dospělých pomáhá fyzická aktivita předcházet pádům a úrazům souvisejícím s pády a poklesu zdraví kostí a funkčních schopností. </a:t>
            </a:r>
          </a:p>
        </p:txBody>
      </p:sp>
      <p:sp>
        <p:nvSpPr>
          <p:cNvPr id="20" name="Obdélník 19">
            <a:extLst>
              <a:ext uri="{FF2B5EF4-FFF2-40B4-BE49-F238E27FC236}">
                <a16:creationId xmlns:a16="http://schemas.microsoft.com/office/drawing/2014/main" id="{2129C10A-48EC-4DAC-9873-CA712FEA7D16}"/>
              </a:ext>
            </a:extLst>
          </p:cNvPr>
          <p:cNvSpPr/>
          <p:nvPr/>
        </p:nvSpPr>
        <p:spPr>
          <a:xfrm>
            <a:off x="3571628" y="1531467"/>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střední důkazy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Obdélník 20">
            <a:extLst>
              <a:ext uri="{FF2B5EF4-FFF2-40B4-BE49-F238E27FC236}">
                <a16:creationId xmlns:a16="http://schemas.microsoft.com/office/drawing/2014/main" id="{5AEDF15A-EED6-4258-9CB5-85190073F813}"/>
              </a:ext>
            </a:extLst>
          </p:cNvPr>
          <p:cNvSpPr/>
          <p:nvPr/>
        </p:nvSpPr>
        <p:spPr>
          <a:xfrm>
            <a:off x="1683451" y="1846516"/>
            <a:ext cx="4918240" cy="1174873"/>
          </a:xfrm>
          <a:prstGeom prst="rect">
            <a:avLst/>
          </a:prstGeom>
        </p:spPr>
        <p:txBody>
          <a:bodyPr wrap="square">
            <a:spAutoFit/>
          </a:bodyPr>
          <a:lstStyle/>
          <a:p>
            <a:pPr>
              <a:lnSpc>
                <a:spcPct val="110000"/>
              </a:lnSpc>
            </a:pPr>
            <a:r>
              <a:rPr lang="cs-CZ" sz="1300" b="1" dirty="0">
                <a:solidFill>
                  <a:srgbClr val="00B050"/>
                </a:solidFill>
                <a:latin typeface="Roboto"/>
              </a:rPr>
              <a:t>Starší dospělí by měli vykonávat alespoň 150–300 minut aerobní fyzické aktivity střední intenzity; nebo alespoň 75–150 minut aerobní pohybové aktivita vysoké intenzity; nebo ekvivalentní kombinaci aktivity střední a vysoké intenzity aktivity celý týden, pro podstatné zdravotní výhody. </a:t>
            </a:r>
            <a:endParaRPr lang="cs-CZ" sz="1300" b="1" dirty="0">
              <a:solidFill>
                <a:srgbClr val="00B050"/>
              </a:solidFill>
            </a:endParaRPr>
          </a:p>
        </p:txBody>
      </p:sp>
      <p:sp>
        <p:nvSpPr>
          <p:cNvPr id="22" name="Obdélník 21">
            <a:extLst>
              <a:ext uri="{FF2B5EF4-FFF2-40B4-BE49-F238E27FC236}">
                <a16:creationId xmlns:a16="http://schemas.microsoft.com/office/drawing/2014/main" id="{5B67D009-1FF3-437E-8AFF-68BC7A6F9602}"/>
              </a:ext>
            </a:extLst>
          </p:cNvPr>
          <p:cNvSpPr/>
          <p:nvPr/>
        </p:nvSpPr>
        <p:spPr>
          <a:xfrm>
            <a:off x="5013166" y="3858838"/>
            <a:ext cx="5377743" cy="1021113"/>
          </a:xfrm>
          <a:prstGeom prst="rect">
            <a:avLst/>
          </a:prstGeom>
        </p:spPr>
        <p:txBody>
          <a:bodyPr wrap="square">
            <a:spAutoFit/>
          </a:bodyPr>
          <a:lstStyle/>
          <a:p>
            <a:pPr>
              <a:lnSpc>
                <a:spcPct val="110000"/>
              </a:lnSpc>
            </a:pPr>
            <a:r>
              <a:rPr lang="cs-CZ" sz="1400" b="1" dirty="0">
                <a:solidFill>
                  <a:srgbClr val="093EC3"/>
                </a:solidFill>
                <a:latin typeface="Roboto"/>
              </a:rPr>
              <a:t>Starší dospělí by také měli provádět aktivity posilující svaly střední nebo vyšší intenzity, které zahrnují všechny hlavní svalové skupiny, 2 nebo více dní v týdnu, protože poskytují další zdravotní výhody </a:t>
            </a:r>
            <a:endParaRPr lang="cs-CZ" sz="1400" b="1" dirty="0">
              <a:solidFill>
                <a:srgbClr val="093EC3"/>
              </a:solidFill>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7498225" y="4586656"/>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střední důkazy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Obdélník 25">
            <a:extLst>
              <a:ext uri="{FF2B5EF4-FFF2-40B4-BE49-F238E27FC236}">
                <a16:creationId xmlns:a16="http://schemas.microsoft.com/office/drawing/2014/main" id="{5BEBA407-CBCA-40CF-A22C-A6AC25C1FC80}"/>
              </a:ext>
            </a:extLst>
          </p:cNvPr>
          <p:cNvSpPr/>
          <p:nvPr/>
        </p:nvSpPr>
        <p:spPr>
          <a:xfrm>
            <a:off x="7425554" y="6014018"/>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střední důkazy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C30898DD-3A57-4C95-A6A9-299036404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1904" y="1624533"/>
            <a:ext cx="3502132" cy="2164928"/>
          </a:xfrm>
          <a:prstGeom prst="rect">
            <a:avLst/>
          </a:prstGeom>
        </p:spPr>
      </p:pic>
      <p:pic>
        <p:nvPicPr>
          <p:cNvPr id="9" name="Obrázek 8">
            <a:extLst>
              <a:ext uri="{FF2B5EF4-FFF2-40B4-BE49-F238E27FC236}">
                <a16:creationId xmlns:a16="http://schemas.microsoft.com/office/drawing/2014/main" id="{317340C8-BE9D-4DEA-9C5C-C5E2F1DC32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1093" y="3100885"/>
            <a:ext cx="3136921" cy="1673778"/>
          </a:xfrm>
          <a:prstGeom prst="rect">
            <a:avLst/>
          </a:prstGeom>
        </p:spPr>
      </p:pic>
      <p:pic>
        <p:nvPicPr>
          <p:cNvPr id="16" name="Obrázek 15">
            <a:extLst>
              <a:ext uri="{FF2B5EF4-FFF2-40B4-BE49-F238E27FC236}">
                <a16:creationId xmlns:a16="http://schemas.microsoft.com/office/drawing/2014/main" id="{BF15E08E-0AFC-4DB0-AE2D-332C36FDBC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552" y="4913098"/>
            <a:ext cx="3185067" cy="1529984"/>
          </a:xfrm>
          <a:prstGeom prst="rect">
            <a:avLst/>
          </a:prstGeom>
        </p:spPr>
      </p:pic>
      <p:sp>
        <p:nvSpPr>
          <p:cNvPr id="18" name="Obdélník 17">
            <a:extLst>
              <a:ext uri="{FF2B5EF4-FFF2-40B4-BE49-F238E27FC236}">
                <a16:creationId xmlns:a16="http://schemas.microsoft.com/office/drawing/2014/main" id="{A78EF779-C89E-459A-A328-1FFCA29209BD}"/>
              </a:ext>
            </a:extLst>
          </p:cNvPr>
          <p:cNvSpPr/>
          <p:nvPr/>
        </p:nvSpPr>
        <p:spPr>
          <a:xfrm>
            <a:off x="5079396" y="5171096"/>
            <a:ext cx="5245281" cy="1092607"/>
          </a:xfrm>
          <a:prstGeom prst="rect">
            <a:avLst/>
          </a:prstGeom>
        </p:spPr>
        <p:txBody>
          <a:bodyPr wrap="square">
            <a:spAutoFit/>
          </a:bodyPr>
          <a:lstStyle/>
          <a:p>
            <a:r>
              <a:rPr lang="cs-CZ" sz="1300" b="1" dirty="0">
                <a:solidFill>
                  <a:srgbClr val="093EC3"/>
                </a:solidFill>
                <a:latin typeface="Roboto"/>
              </a:rPr>
              <a:t>V rámci týdenní fyzické aktivity by starší dospělí měli provádět různorodou vícesložkovou fyzickou aktivitu, která zdůrazňuje funkční rovnováhu a silový trénink se střední nebo větší intenzitou, 3 nebo více dní v týdnu, aby se zvýšila funkční kapacita a zabránilo pádům. </a:t>
            </a:r>
            <a:endParaRPr lang="cs-CZ" dirty="0"/>
          </a:p>
        </p:txBody>
      </p:sp>
      <p:pic>
        <p:nvPicPr>
          <p:cNvPr id="6" name="Obrázek 5">
            <a:extLst>
              <a:ext uri="{FF2B5EF4-FFF2-40B4-BE49-F238E27FC236}">
                <a16:creationId xmlns:a16="http://schemas.microsoft.com/office/drawing/2014/main" id="{E92C3B59-86B7-490B-9527-6A7C0D8766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7151" y="414919"/>
            <a:ext cx="416212" cy="879415"/>
          </a:xfrm>
          <a:prstGeom prst="rect">
            <a:avLst/>
          </a:prstGeom>
        </p:spPr>
      </p:pic>
      <p:sp>
        <p:nvSpPr>
          <p:cNvPr id="17" name="Obdélník 16">
            <a:extLst>
              <a:ext uri="{FF2B5EF4-FFF2-40B4-BE49-F238E27FC236}">
                <a16:creationId xmlns:a16="http://schemas.microsoft.com/office/drawing/2014/main" id="{738C3D84-D415-410E-B261-90AD50A12AFC}"/>
              </a:ext>
            </a:extLst>
          </p:cNvPr>
          <p:cNvSpPr/>
          <p:nvPr/>
        </p:nvSpPr>
        <p:spPr>
          <a:xfrm>
            <a:off x="4664502" y="2919138"/>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střední důkazy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zápatí 3">
            <a:extLst>
              <a:ext uri="{FF2B5EF4-FFF2-40B4-BE49-F238E27FC236}">
                <a16:creationId xmlns:a16="http://schemas.microsoft.com/office/drawing/2014/main" id="{EB5B1F6B-A948-4B77-A93C-D8D8BED9335C}"/>
              </a:ext>
            </a:extLst>
          </p:cNvPr>
          <p:cNvSpPr>
            <a:spLocks noGrp="1"/>
          </p:cNvSpPr>
          <p:nvPr>
            <p:ph type="ftr" sz="quarter" idx="10"/>
          </p:nvPr>
        </p:nvSpPr>
        <p:spPr/>
        <p:txBody>
          <a:bodyPr/>
          <a:lstStyle/>
          <a:p>
            <a:r>
              <a:rPr lang="cs-CZ"/>
              <a:t>autor Jindřich Fiala</a:t>
            </a:r>
            <a:endParaRPr lang="cs-CZ" dirty="0"/>
          </a:p>
        </p:txBody>
      </p:sp>
    </p:spTree>
    <p:extLst>
      <p:ext uri="{BB962C8B-B14F-4D97-AF65-F5344CB8AC3E}">
        <p14:creationId xmlns:p14="http://schemas.microsoft.com/office/powerpoint/2010/main" val="2592940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41</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1747151" y="251951"/>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683454"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Starší dospělí (věku 65 a starší)</a:t>
            </a:r>
          </a:p>
        </p:txBody>
      </p:sp>
      <p:sp>
        <p:nvSpPr>
          <p:cNvPr id="13" name="Zástupný symbol pro obsah 4">
            <a:extLst>
              <a:ext uri="{FF2B5EF4-FFF2-40B4-BE49-F238E27FC236}">
                <a16:creationId xmlns:a16="http://schemas.microsoft.com/office/drawing/2014/main" id="{8C6BEFDB-3ECB-4996-B8C0-CD3E3BD4D660}"/>
              </a:ext>
            </a:extLst>
          </p:cNvPr>
          <p:cNvSpPr txBox="1">
            <a:spLocks/>
          </p:cNvSpPr>
          <p:nvPr/>
        </p:nvSpPr>
        <p:spPr>
          <a:xfrm>
            <a:off x="1683453" y="4345008"/>
            <a:ext cx="5391556" cy="1229733"/>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300" b="1" kern="0" dirty="0">
                <a:solidFill>
                  <a:srgbClr val="0000FF"/>
                </a:solidFill>
                <a:latin typeface="Tahoma" panose="020B0604030504040204" pitchFamily="34" charset="0"/>
                <a:ea typeface="Tahoma" panose="020B0604030504040204" pitchFamily="34" charset="0"/>
                <a:cs typeface="Tahoma" panose="020B0604030504040204" pitchFamily="34" charset="0"/>
              </a:rPr>
              <a:t>Doporučuje se: </a:t>
            </a:r>
          </a:p>
          <a:p>
            <a:pPr marL="71986" indent="0">
              <a:lnSpc>
                <a:spcPct val="100000"/>
              </a:lnSpc>
              <a:spcAft>
                <a:spcPts val="300"/>
              </a:spcAft>
              <a:buNone/>
            </a:pPr>
            <a:r>
              <a:rPr lang="cs-CZ" sz="1300" b="1" kern="0" dirty="0">
                <a:solidFill>
                  <a:srgbClr val="F01928"/>
                </a:solidFill>
                <a:latin typeface="Tahoma" panose="020B0604030504040204" pitchFamily="34" charset="0"/>
                <a:ea typeface="Tahoma" panose="020B0604030504040204" pitchFamily="34" charset="0"/>
                <a:cs typeface="Tahoma" panose="020B0604030504040204" pitchFamily="34" charset="0"/>
              </a:rPr>
              <a:t>Starší dospělí by měli omezit množství času stráveného sezením. Nahrazení času tráveného sezením pohybovou aktivitou jakékoli intenzity (včetně lehké intenzity) poskytuje zdravotní výhod</a:t>
            </a:r>
            <a:r>
              <a:rPr lang="cs-CZ" sz="1300" b="1" kern="0" dirty="0">
                <a:solidFill>
                  <a:srgbClr val="FF0000"/>
                </a:solidFill>
                <a:latin typeface="Tahoma" panose="020B0604030504040204" pitchFamily="34" charset="0"/>
                <a:ea typeface="Tahoma" panose="020B0604030504040204" pitchFamily="34" charset="0"/>
                <a:cs typeface="Tahoma" panose="020B0604030504040204" pitchFamily="34" charset="0"/>
              </a:rPr>
              <a:t>y. </a:t>
            </a:r>
            <a:endParaRPr lang="en-US" sz="1300" b="1" kern="0" dirty="0">
              <a:solidFill>
                <a:srgbClr val="FF0000"/>
              </a:solidFill>
            </a:endParaRPr>
          </a:p>
        </p:txBody>
      </p:sp>
      <p:sp>
        <p:nvSpPr>
          <p:cNvPr id="20" name="Obdélník 19">
            <a:extLst>
              <a:ext uri="{FF2B5EF4-FFF2-40B4-BE49-F238E27FC236}">
                <a16:creationId xmlns:a16="http://schemas.microsoft.com/office/drawing/2014/main" id="{2129C10A-48EC-4DAC-9873-CA712FEA7D16}"/>
              </a:ext>
            </a:extLst>
          </p:cNvPr>
          <p:cNvSpPr/>
          <p:nvPr/>
        </p:nvSpPr>
        <p:spPr>
          <a:xfrm>
            <a:off x="7124585" y="2075127"/>
            <a:ext cx="2585964"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Podmínečné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Obdélník 20">
            <a:extLst>
              <a:ext uri="{FF2B5EF4-FFF2-40B4-BE49-F238E27FC236}">
                <a16:creationId xmlns:a16="http://schemas.microsoft.com/office/drawing/2014/main" id="{5AEDF15A-EED6-4258-9CB5-85190073F813}"/>
              </a:ext>
            </a:extLst>
          </p:cNvPr>
          <p:cNvSpPr/>
          <p:nvPr/>
        </p:nvSpPr>
        <p:spPr>
          <a:xfrm>
            <a:off x="5943601" y="416520"/>
            <a:ext cx="4303269" cy="1732077"/>
          </a:xfrm>
          <a:prstGeom prst="rect">
            <a:avLst/>
          </a:prstGeom>
        </p:spPr>
        <p:txBody>
          <a:bodyPr wrap="square">
            <a:spAutoFit/>
          </a:bodyPr>
          <a:lstStyle/>
          <a:p>
            <a:pPr>
              <a:lnSpc>
                <a:spcPct val="110000"/>
              </a:lnSpc>
            </a:pPr>
            <a:r>
              <a:rPr lang="cs-CZ" sz="1400" b="1" dirty="0">
                <a:solidFill>
                  <a:srgbClr val="00B050"/>
                </a:solidFill>
                <a:latin typeface="Roboto"/>
              </a:rPr>
              <a:t>Starší dospělí mohou navýšit aerobní pohybovou aktivity střední intenzity na více než 300 minut; nebo provádět více než 150 minut aerobní fyzické aktivity s vysokou intenzitou; nebo ekvivalentní kombinaci aktivity střední a vysoké intenzity aktivita v proběhu celého týdne, pro další přínosy pro zdraví. </a:t>
            </a:r>
            <a:endParaRPr lang="cs-CZ" sz="1400" b="1" dirty="0">
              <a:solidFill>
                <a:srgbClr val="00B050"/>
              </a:solidFill>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3733300" y="5190793"/>
            <a:ext cx="2151551"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a:t>
            </a:r>
            <a:r>
              <a:rPr lang="cs-CZ" sz="1000" i="1" dirty="0" err="1">
                <a:latin typeface="MyriadPro-LightIt"/>
                <a:ea typeface="Calibri" panose="020F0502020204030204" pitchFamily="34" charset="0"/>
                <a:cs typeface="MyriadPro-LightIt"/>
              </a:rPr>
              <a:t>sřední</a:t>
            </a:r>
            <a:r>
              <a:rPr lang="cs-CZ" sz="1000" i="1" dirty="0">
                <a:latin typeface="MyriadPro-LightIt"/>
                <a:ea typeface="Calibri" panose="020F0502020204030204" pitchFamily="34" charset="0"/>
                <a:cs typeface="MyriadPro-LightIt"/>
              </a:rPr>
              <a:t>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Obdélník 25">
            <a:extLst>
              <a:ext uri="{FF2B5EF4-FFF2-40B4-BE49-F238E27FC236}">
                <a16:creationId xmlns:a16="http://schemas.microsoft.com/office/drawing/2014/main" id="{5BEBA407-CBCA-40CF-A22C-A6AC25C1FC80}"/>
              </a:ext>
            </a:extLst>
          </p:cNvPr>
          <p:cNvSpPr/>
          <p:nvPr/>
        </p:nvSpPr>
        <p:spPr>
          <a:xfrm>
            <a:off x="4068219" y="6226137"/>
            <a:ext cx="2223686"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2346961C-3E4C-4996-A628-99887CB64D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7886" y="377812"/>
            <a:ext cx="3402177" cy="2050845"/>
          </a:xfrm>
          <a:prstGeom prst="rect">
            <a:avLst/>
          </a:prstGeom>
        </p:spPr>
      </p:pic>
      <p:pic>
        <p:nvPicPr>
          <p:cNvPr id="8" name="Obrázek 7">
            <a:extLst>
              <a:ext uri="{FF2B5EF4-FFF2-40B4-BE49-F238E27FC236}">
                <a16:creationId xmlns:a16="http://schemas.microsoft.com/office/drawing/2014/main" id="{D8485062-CBBD-40CF-9C94-805992F170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5843" y="4421786"/>
            <a:ext cx="2630117" cy="2232684"/>
          </a:xfrm>
          <a:prstGeom prst="rect">
            <a:avLst/>
          </a:prstGeom>
        </p:spPr>
      </p:pic>
      <p:sp>
        <p:nvSpPr>
          <p:cNvPr id="12" name="Obdélník 11">
            <a:extLst>
              <a:ext uri="{FF2B5EF4-FFF2-40B4-BE49-F238E27FC236}">
                <a16:creationId xmlns:a16="http://schemas.microsoft.com/office/drawing/2014/main" id="{122C2295-0107-4991-ABFA-74A37E95ECAE}"/>
              </a:ext>
            </a:extLst>
          </p:cNvPr>
          <p:cNvSpPr/>
          <p:nvPr/>
        </p:nvSpPr>
        <p:spPr>
          <a:xfrm>
            <a:off x="1777886" y="2510074"/>
            <a:ext cx="8468985" cy="1054135"/>
          </a:xfrm>
          <a:prstGeom prst="rect">
            <a:avLst/>
          </a:prstGeom>
          <a:ln>
            <a:solidFill>
              <a:srgbClr val="00B050"/>
            </a:solidFill>
          </a:ln>
        </p:spPr>
        <p:txBody>
          <a:bodyPr wrap="square">
            <a:spAutoFit/>
          </a:bodyPr>
          <a:lstStyle/>
          <a:p>
            <a:pPr marL="171450" indent="-171450">
              <a:spcAft>
                <a:spcPts val="300"/>
              </a:spcAft>
              <a:buFont typeface="Arial" panose="020B0604020202020204" pitchFamily="34" charset="0"/>
              <a:buChar char="•"/>
            </a:pPr>
            <a:r>
              <a:rPr lang="cs-CZ" sz="1100" dirty="0">
                <a:solidFill>
                  <a:srgbClr val="000000"/>
                </a:solidFill>
                <a:latin typeface="Roboto"/>
              </a:rPr>
              <a:t>Dělat nějakou fyzickou aktivitu je lepší než dělat nic.</a:t>
            </a:r>
          </a:p>
          <a:p>
            <a:pPr marL="171450" indent="-171450">
              <a:spcAft>
                <a:spcPts val="300"/>
              </a:spcAft>
              <a:buFont typeface="Arial" panose="020B0604020202020204" pitchFamily="34" charset="0"/>
              <a:buChar char="•"/>
            </a:pPr>
            <a:r>
              <a:rPr lang="cs-CZ" sz="1100" dirty="0">
                <a:solidFill>
                  <a:srgbClr val="000000"/>
                </a:solidFill>
                <a:latin typeface="Roboto"/>
              </a:rPr>
              <a:t>Pokud starší dospělí nesplňují doporučení, bude mít nějaká fyzická aktivita přínos pro zdraví. </a:t>
            </a:r>
          </a:p>
          <a:p>
            <a:pPr marL="171450" indent="-171450">
              <a:spcAft>
                <a:spcPts val="300"/>
              </a:spcAft>
              <a:buFont typeface="Arial" panose="020B0604020202020204" pitchFamily="34" charset="0"/>
              <a:buChar char="•"/>
            </a:pPr>
            <a:r>
              <a:rPr lang="cs-CZ" sz="1100" dirty="0">
                <a:solidFill>
                  <a:srgbClr val="000000"/>
                </a:solidFill>
                <a:latin typeface="Roboto"/>
              </a:rPr>
              <a:t>Starší dospělí by měli začít s malým množstvím fyzické aktivity a postupně časem zvyšovat frekvenci, intenzitu a trvání.</a:t>
            </a:r>
          </a:p>
          <a:p>
            <a:pPr marL="171450" indent="-171450">
              <a:spcAft>
                <a:spcPts val="300"/>
              </a:spcAft>
              <a:buFont typeface="Arial" panose="020B0604020202020204" pitchFamily="34" charset="0"/>
              <a:buChar char="•"/>
            </a:pPr>
            <a:r>
              <a:rPr lang="cs-CZ" sz="1100" dirty="0">
                <a:solidFill>
                  <a:srgbClr val="000000"/>
                </a:solidFill>
                <a:latin typeface="Roboto"/>
              </a:rPr>
              <a:t>Starší dospělí by měli být fyzicky aktivní, jak to jejich funkční schopnosti umožňují, a přizpůsobit svou úroveň úsilí o fyzickou aktivitu relativní úrovni své fyzické zdatnosti. </a:t>
            </a:r>
            <a:endParaRPr lang="cs-CZ" sz="1100" dirty="0"/>
          </a:p>
        </p:txBody>
      </p:sp>
      <p:sp>
        <p:nvSpPr>
          <p:cNvPr id="14" name="Obdélník 13">
            <a:extLst>
              <a:ext uri="{FF2B5EF4-FFF2-40B4-BE49-F238E27FC236}">
                <a16:creationId xmlns:a16="http://schemas.microsoft.com/office/drawing/2014/main" id="{23B17BD7-9959-416A-9885-B8CF7F54976B}"/>
              </a:ext>
            </a:extLst>
          </p:cNvPr>
          <p:cNvSpPr/>
          <p:nvPr/>
        </p:nvSpPr>
        <p:spPr>
          <a:xfrm>
            <a:off x="1633878" y="5555715"/>
            <a:ext cx="5250747" cy="892552"/>
          </a:xfrm>
          <a:prstGeom prst="rect">
            <a:avLst/>
          </a:prstGeom>
        </p:spPr>
        <p:txBody>
          <a:bodyPr wrap="square">
            <a:spAutoFit/>
          </a:bodyPr>
          <a:lstStyle/>
          <a:p>
            <a:r>
              <a:rPr lang="cs-CZ" sz="1300" b="1" dirty="0">
                <a:solidFill>
                  <a:srgbClr val="FF0000"/>
                </a:solidFill>
              </a:rPr>
              <a:t>Ke snížení škodlivých účinků vysokých úrovní sedavého chování na zdraví by se starší dospělí měli snažit provádět více než jen doporučené úrovně pohybové aktivity se střední až vysokou intenzitou. </a:t>
            </a:r>
          </a:p>
        </p:txBody>
      </p:sp>
      <p:sp>
        <p:nvSpPr>
          <p:cNvPr id="15" name="Obdélník 14">
            <a:extLst>
              <a:ext uri="{FF2B5EF4-FFF2-40B4-BE49-F238E27FC236}">
                <a16:creationId xmlns:a16="http://schemas.microsoft.com/office/drawing/2014/main" id="{8C5EAD01-61D6-4D33-B79B-A78BB37AAE97}"/>
              </a:ext>
            </a:extLst>
          </p:cNvPr>
          <p:cNvSpPr/>
          <p:nvPr/>
        </p:nvSpPr>
        <p:spPr>
          <a:xfrm>
            <a:off x="1691608" y="3642097"/>
            <a:ext cx="8815348" cy="600164"/>
          </a:xfrm>
          <a:prstGeom prst="rect">
            <a:avLst/>
          </a:prstGeom>
        </p:spPr>
        <p:txBody>
          <a:bodyPr wrap="square">
            <a:spAutoFit/>
          </a:bodyPr>
          <a:lstStyle/>
          <a:p>
            <a:r>
              <a:rPr lang="cs-CZ" sz="1100" dirty="0"/>
              <a:t>U starších dospělých je vyšší množství sedavého chování spojeno s následujícími špatnými zdravotními výsledky: úmrtnost ze všech příčin, úmrtnost na kardiovaskulární onemocnění a úmrtnost na rakovinu a výskyt kardiovaskulárních onemocnění, rakovina a výskyt cukrovky typu 2. </a:t>
            </a:r>
          </a:p>
        </p:txBody>
      </p:sp>
      <p:sp>
        <p:nvSpPr>
          <p:cNvPr id="2" name="Zástupný symbol pro zápatí 1">
            <a:extLst>
              <a:ext uri="{FF2B5EF4-FFF2-40B4-BE49-F238E27FC236}">
                <a16:creationId xmlns:a16="http://schemas.microsoft.com/office/drawing/2014/main" id="{A3A7A707-A5E8-4727-9B85-0C8F9E4D77BE}"/>
              </a:ext>
            </a:extLst>
          </p:cNvPr>
          <p:cNvSpPr>
            <a:spLocks noGrp="1"/>
          </p:cNvSpPr>
          <p:nvPr>
            <p:ph type="ftr" sz="quarter" idx="10"/>
          </p:nvPr>
        </p:nvSpPr>
        <p:spPr/>
        <p:txBody>
          <a:bodyPr/>
          <a:lstStyle/>
          <a:p>
            <a:r>
              <a:rPr lang="cs-CZ"/>
              <a:t>autor Jindřich Fiala</a:t>
            </a:r>
            <a:endParaRPr lang="cs-CZ" dirty="0"/>
          </a:p>
        </p:txBody>
      </p:sp>
    </p:spTree>
    <p:extLst>
      <p:ext uri="{BB962C8B-B14F-4D97-AF65-F5344CB8AC3E}">
        <p14:creationId xmlns:p14="http://schemas.microsoft.com/office/powerpoint/2010/main" val="3030790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42</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1747151" y="251951"/>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683454"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Těhotné a ženy po porodu</a:t>
            </a:r>
          </a:p>
        </p:txBody>
      </p:sp>
      <p:sp>
        <p:nvSpPr>
          <p:cNvPr id="21" name="Obdélník 20">
            <a:extLst>
              <a:ext uri="{FF2B5EF4-FFF2-40B4-BE49-F238E27FC236}">
                <a16:creationId xmlns:a16="http://schemas.microsoft.com/office/drawing/2014/main" id="{5AEDF15A-EED6-4258-9CB5-85190073F813}"/>
              </a:ext>
            </a:extLst>
          </p:cNvPr>
          <p:cNvSpPr/>
          <p:nvPr/>
        </p:nvSpPr>
        <p:spPr>
          <a:xfrm>
            <a:off x="6559991" y="2235675"/>
            <a:ext cx="3763521" cy="1021113"/>
          </a:xfrm>
          <a:prstGeom prst="rect">
            <a:avLst/>
          </a:prstGeom>
        </p:spPr>
        <p:txBody>
          <a:bodyPr wrap="square">
            <a:spAutoFit/>
          </a:bodyPr>
          <a:lstStyle/>
          <a:p>
            <a:pPr>
              <a:lnSpc>
                <a:spcPct val="110000"/>
              </a:lnSpc>
            </a:pPr>
            <a:r>
              <a:rPr lang="cs-CZ" sz="1400" b="1" dirty="0">
                <a:solidFill>
                  <a:srgbClr val="00B050"/>
                </a:solidFill>
                <a:latin typeface="Roboto"/>
              </a:rPr>
              <a:t>Provádějte alespoň 150 minut aerobní pohybové aktivity střední intenzity</a:t>
            </a:r>
          </a:p>
          <a:p>
            <a:pPr>
              <a:lnSpc>
                <a:spcPct val="110000"/>
              </a:lnSpc>
            </a:pPr>
            <a:r>
              <a:rPr lang="cs-CZ" sz="1400" b="1" dirty="0">
                <a:solidFill>
                  <a:srgbClr val="00B050"/>
                </a:solidFill>
                <a:latin typeface="Roboto"/>
              </a:rPr>
              <a:t>po celý týden pro významné přínosy pro zdraví.  </a:t>
            </a:r>
            <a:endParaRPr lang="cs-CZ" sz="1400" b="1" dirty="0">
              <a:solidFill>
                <a:srgbClr val="00B050"/>
              </a:solidFill>
            </a:endParaRPr>
          </a:p>
        </p:txBody>
      </p:sp>
      <p:sp>
        <p:nvSpPr>
          <p:cNvPr id="25" name="Obdélník 24">
            <a:extLst>
              <a:ext uri="{FF2B5EF4-FFF2-40B4-BE49-F238E27FC236}">
                <a16:creationId xmlns:a16="http://schemas.microsoft.com/office/drawing/2014/main" id="{5F6B8CF8-456B-487F-89B1-FC89CC303020}"/>
              </a:ext>
            </a:extLst>
          </p:cNvPr>
          <p:cNvSpPr/>
          <p:nvPr/>
        </p:nvSpPr>
        <p:spPr>
          <a:xfrm>
            <a:off x="2800040" y="6129309"/>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Obdélník 25">
            <a:extLst>
              <a:ext uri="{FF2B5EF4-FFF2-40B4-BE49-F238E27FC236}">
                <a16:creationId xmlns:a16="http://schemas.microsoft.com/office/drawing/2014/main" id="{5BEBA407-CBCA-40CF-A22C-A6AC25C1FC80}"/>
              </a:ext>
            </a:extLst>
          </p:cNvPr>
          <p:cNvSpPr/>
          <p:nvPr/>
        </p:nvSpPr>
        <p:spPr>
          <a:xfrm>
            <a:off x="5010124" y="1715704"/>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Obdélník 15">
            <a:extLst>
              <a:ext uri="{FF2B5EF4-FFF2-40B4-BE49-F238E27FC236}">
                <a16:creationId xmlns:a16="http://schemas.microsoft.com/office/drawing/2014/main" id="{2BCC5CB4-62A0-4A51-B591-B0A38E1221A9}"/>
              </a:ext>
            </a:extLst>
          </p:cNvPr>
          <p:cNvSpPr/>
          <p:nvPr/>
        </p:nvSpPr>
        <p:spPr>
          <a:xfrm>
            <a:off x="1777885" y="5345185"/>
            <a:ext cx="6214884" cy="784125"/>
          </a:xfrm>
          <a:prstGeom prst="rect">
            <a:avLst/>
          </a:prstGeom>
        </p:spPr>
        <p:txBody>
          <a:bodyPr wrap="square">
            <a:spAutoFit/>
          </a:bodyPr>
          <a:lstStyle/>
          <a:p>
            <a:pPr>
              <a:lnSpc>
                <a:spcPct val="110000"/>
              </a:lnSpc>
            </a:pPr>
            <a:r>
              <a:rPr lang="cs-CZ" sz="1400" b="1" dirty="0">
                <a:solidFill>
                  <a:srgbClr val="093EC3"/>
                </a:solidFill>
                <a:latin typeface="Roboto"/>
              </a:rPr>
              <a:t>Ženy, které se před těhotenstvím obvykle zabývaly intenzivní aerobní aktivitou nebo byly fyzicky aktivní, mohou v těchto aktivitách pokračovat i během těhotenství a po porodu. </a:t>
            </a:r>
            <a:endParaRPr lang="cs-CZ" sz="1400" b="1" dirty="0">
              <a:solidFill>
                <a:srgbClr val="093EC3"/>
              </a:solidFill>
            </a:endParaRPr>
          </a:p>
        </p:txBody>
      </p:sp>
      <p:pic>
        <p:nvPicPr>
          <p:cNvPr id="4" name="Obrázek 3">
            <a:extLst>
              <a:ext uri="{FF2B5EF4-FFF2-40B4-BE49-F238E27FC236}">
                <a16:creationId xmlns:a16="http://schemas.microsoft.com/office/drawing/2014/main" id="{A0F55CB3-360C-45B2-9BE8-8DBA136345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7152" y="416519"/>
            <a:ext cx="582667" cy="446552"/>
          </a:xfrm>
          <a:prstGeom prst="rect">
            <a:avLst/>
          </a:prstGeom>
        </p:spPr>
      </p:pic>
      <p:pic>
        <p:nvPicPr>
          <p:cNvPr id="7" name="Obrázek 6">
            <a:extLst>
              <a:ext uri="{FF2B5EF4-FFF2-40B4-BE49-F238E27FC236}">
                <a16:creationId xmlns:a16="http://schemas.microsoft.com/office/drawing/2014/main" id="{728D38D3-F1AA-4D01-919D-910C43D23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272" y="2266061"/>
            <a:ext cx="4303268" cy="2588510"/>
          </a:xfrm>
          <a:prstGeom prst="rect">
            <a:avLst/>
          </a:prstGeom>
        </p:spPr>
      </p:pic>
      <p:sp>
        <p:nvSpPr>
          <p:cNvPr id="22" name="Obdélník 21">
            <a:extLst>
              <a:ext uri="{FF2B5EF4-FFF2-40B4-BE49-F238E27FC236}">
                <a16:creationId xmlns:a16="http://schemas.microsoft.com/office/drawing/2014/main" id="{4B40AE24-4D32-473C-A4E8-2193C81B49AF}"/>
              </a:ext>
            </a:extLst>
          </p:cNvPr>
          <p:cNvSpPr/>
          <p:nvPr/>
        </p:nvSpPr>
        <p:spPr>
          <a:xfrm>
            <a:off x="2468903" y="368783"/>
            <a:ext cx="7854608" cy="830997"/>
          </a:xfrm>
          <a:prstGeom prst="rect">
            <a:avLst/>
          </a:prstGeom>
        </p:spPr>
        <p:txBody>
          <a:bodyPr wrap="square">
            <a:spAutoFit/>
          </a:bodyPr>
          <a:lstStyle/>
          <a:p>
            <a:r>
              <a:rPr lang="cs-CZ" sz="1200" dirty="0"/>
              <a:t> U těhotných a poporodních žen poskytuje fyzická aktivita během těhotenství a po porodu výhody pro následující přínosy pro zdraví matek a plodů: snížené riziko </a:t>
            </a:r>
            <a:r>
              <a:rPr lang="cs-CZ" sz="1200" dirty="0" err="1"/>
              <a:t>preeklampsie</a:t>
            </a:r>
            <a:r>
              <a:rPr lang="cs-CZ" sz="1200" dirty="0"/>
              <a:t>, gestační hypertenze, gestačního diabetu, nadměrného gestačního přibývání na váze, komplikací při porodu a poporodní deprese, a méně novorozeneckých komplikaci, žádné nepříznivé účinky na porodní hmotnost; a žádné zvýšení rizika mrtvě narozených dětí. </a:t>
            </a:r>
          </a:p>
        </p:txBody>
      </p:sp>
      <p:sp>
        <p:nvSpPr>
          <p:cNvPr id="23" name="Obdélník 22">
            <a:extLst>
              <a:ext uri="{FF2B5EF4-FFF2-40B4-BE49-F238E27FC236}">
                <a16:creationId xmlns:a16="http://schemas.microsoft.com/office/drawing/2014/main" id="{2FC9891A-6AF4-44C4-A96A-6A7D4028746A}"/>
              </a:ext>
            </a:extLst>
          </p:cNvPr>
          <p:cNvSpPr/>
          <p:nvPr/>
        </p:nvSpPr>
        <p:spPr>
          <a:xfrm>
            <a:off x="1796279" y="1193508"/>
            <a:ext cx="8527233" cy="306944"/>
          </a:xfrm>
          <a:prstGeom prst="rect">
            <a:avLst/>
          </a:prstGeom>
        </p:spPr>
        <p:txBody>
          <a:bodyPr wrap="square">
            <a:spAutoFit/>
          </a:bodyPr>
          <a:lstStyle/>
          <a:p>
            <a:pPr>
              <a:lnSpc>
                <a:spcPct val="110000"/>
              </a:lnSpc>
            </a:pPr>
            <a:r>
              <a:rPr lang="cs-CZ" sz="1400" b="1" kern="0" dirty="0">
                <a:solidFill>
                  <a:srgbClr val="0000FF"/>
                </a:solidFill>
                <a:ea typeface="Tahoma" panose="020B0604030504040204" pitchFamily="34" charset="0"/>
                <a:cs typeface="Tahoma" panose="020B0604030504040204" pitchFamily="34" charset="0"/>
              </a:rPr>
              <a:t>Pro všechny těhotné a ženy po porodu bez kontraindikace se doporučuje:</a:t>
            </a:r>
          </a:p>
        </p:txBody>
      </p:sp>
      <p:sp>
        <p:nvSpPr>
          <p:cNvPr id="24" name="Zástupný symbol pro obsah 4">
            <a:extLst>
              <a:ext uri="{FF2B5EF4-FFF2-40B4-BE49-F238E27FC236}">
                <a16:creationId xmlns:a16="http://schemas.microsoft.com/office/drawing/2014/main" id="{420F644E-CDF9-4C60-AC76-8228E0D40DFD}"/>
              </a:ext>
            </a:extLst>
          </p:cNvPr>
          <p:cNvSpPr txBox="1">
            <a:spLocks/>
          </p:cNvSpPr>
          <p:nvPr/>
        </p:nvSpPr>
        <p:spPr>
          <a:xfrm>
            <a:off x="1871790" y="1548017"/>
            <a:ext cx="8992828" cy="332957"/>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400" b="1" kern="0" dirty="0">
                <a:solidFill>
                  <a:srgbClr val="00B050"/>
                </a:solidFill>
                <a:latin typeface="Tahoma" panose="020B0604030504040204" pitchFamily="34" charset="0"/>
                <a:ea typeface="Tahoma" panose="020B0604030504040204" pitchFamily="34" charset="0"/>
                <a:cs typeface="Tahoma" panose="020B0604030504040204" pitchFamily="34" charset="0"/>
              </a:rPr>
              <a:t>Během těhotenství a po porodu se věnujte pravidelné fyzické aktivitě. </a:t>
            </a:r>
            <a:endParaRPr lang="en-US" sz="1400" b="1" kern="0" dirty="0"/>
          </a:p>
        </p:txBody>
      </p:sp>
      <p:sp>
        <p:nvSpPr>
          <p:cNvPr id="27" name="Obdélník 26">
            <a:extLst>
              <a:ext uri="{FF2B5EF4-FFF2-40B4-BE49-F238E27FC236}">
                <a16:creationId xmlns:a16="http://schemas.microsoft.com/office/drawing/2014/main" id="{827AC43A-A0AC-42E6-ACF6-0B638FA65F76}"/>
              </a:ext>
            </a:extLst>
          </p:cNvPr>
          <p:cNvSpPr/>
          <p:nvPr/>
        </p:nvSpPr>
        <p:spPr>
          <a:xfrm>
            <a:off x="6454774" y="3735205"/>
            <a:ext cx="3677606" cy="784125"/>
          </a:xfrm>
          <a:prstGeom prst="rect">
            <a:avLst/>
          </a:prstGeom>
        </p:spPr>
        <p:txBody>
          <a:bodyPr wrap="square">
            <a:spAutoFit/>
          </a:bodyPr>
          <a:lstStyle/>
          <a:p>
            <a:pPr>
              <a:lnSpc>
                <a:spcPct val="110000"/>
              </a:lnSpc>
            </a:pPr>
            <a:r>
              <a:rPr lang="cs-CZ" sz="1400" b="1" dirty="0">
                <a:solidFill>
                  <a:srgbClr val="00B050"/>
                </a:solidFill>
                <a:latin typeface="Roboto"/>
              </a:rPr>
              <a:t>Začleňte rozmanité aerobní a posilovací aktivity. Přínosem může být i jemné protažení.  </a:t>
            </a:r>
            <a:endParaRPr lang="cs-CZ" sz="1400" b="1" dirty="0">
              <a:solidFill>
                <a:srgbClr val="00B050"/>
              </a:solidFill>
            </a:endParaRPr>
          </a:p>
        </p:txBody>
      </p:sp>
      <p:sp>
        <p:nvSpPr>
          <p:cNvPr id="28" name="Obdélník 27">
            <a:extLst>
              <a:ext uri="{FF2B5EF4-FFF2-40B4-BE49-F238E27FC236}">
                <a16:creationId xmlns:a16="http://schemas.microsoft.com/office/drawing/2014/main" id="{EFC24225-AE5A-4A5B-9BCA-30DC6B46EDA2}"/>
              </a:ext>
            </a:extLst>
          </p:cNvPr>
          <p:cNvSpPr/>
          <p:nvPr/>
        </p:nvSpPr>
        <p:spPr>
          <a:xfrm>
            <a:off x="7798984" y="3007103"/>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9" name="Obdélník 28">
            <a:extLst>
              <a:ext uri="{FF2B5EF4-FFF2-40B4-BE49-F238E27FC236}">
                <a16:creationId xmlns:a16="http://schemas.microsoft.com/office/drawing/2014/main" id="{AE3B0FC1-91E1-4733-A66B-502CEFDFE0A1}"/>
              </a:ext>
            </a:extLst>
          </p:cNvPr>
          <p:cNvSpPr/>
          <p:nvPr/>
        </p:nvSpPr>
        <p:spPr>
          <a:xfrm>
            <a:off x="7686688" y="4285418"/>
            <a:ext cx="2194832"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střední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Obdélník 8">
            <a:extLst>
              <a:ext uri="{FF2B5EF4-FFF2-40B4-BE49-F238E27FC236}">
                <a16:creationId xmlns:a16="http://schemas.microsoft.com/office/drawing/2014/main" id="{2211F47C-CB25-4A09-9E0A-4D1BB77B6110}"/>
              </a:ext>
            </a:extLst>
          </p:cNvPr>
          <p:cNvSpPr/>
          <p:nvPr/>
        </p:nvSpPr>
        <p:spPr>
          <a:xfrm>
            <a:off x="1853205" y="5037408"/>
            <a:ext cx="748923" cy="307777"/>
          </a:xfrm>
          <a:prstGeom prst="rect">
            <a:avLst/>
          </a:prstGeom>
        </p:spPr>
        <p:txBody>
          <a:bodyPr wrap="none">
            <a:spAutoFit/>
          </a:bodyPr>
          <a:lstStyle/>
          <a:p>
            <a:r>
              <a:rPr lang="cs-CZ" sz="1400" b="1" kern="0" dirty="0">
                <a:solidFill>
                  <a:srgbClr val="0000FF"/>
                </a:solidFill>
                <a:ea typeface="Tahoma" panose="020B0604030504040204" pitchFamily="34" charset="0"/>
                <a:cs typeface="Tahoma" panose="020B0604030504040204" pitchFamily="34" charset="0"/>
              </a:rPr>
              <a:t>Navíc:</a:t>
            </a:r>
            <a:endParaRPr lang="cs-CZ" dirty="0"/>
          </a:p>
        </p:txBody>
      </p:sp>
      <p:pic>
        <p:nvPicPr>
          <p:cNvPr id="18" name="Obrázek 17">
            <a:extLst>
              <a:ext uri="{FF2B5EF4-FFF2-40B4-BE49-F238E27FC236}">
                <a16:creationId xmlns:a16="http://schemas.microsoft.com/office/drawing/2014/main" id="{762019AC-7AFC-4CF7-90BD-E25AEF55AD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0575" y="5007719"/>
            <a:ext cx="1549941" cy="1492734"/>
          </a:xfrm>
          <a:prstGeom prst="rect">
            <a:avLst/>
          </a:prstGeom>
        </p:spPr>
      </p:pic>
      <p:sp>
        <p:nvSpPr>
          <p:cNvPr id="2" name="Zástupný symbol pro zápatí 1">
            <a:extLst>
              <a:ext uri="{FF2B5EF4-FFF2-40B4-BE49-F238E27FC236}">
                <a16:creationId xmlns:a16="http://schemas.microsoft.com/office/drawing/2014/main" id="{421142FA-4FD4-4178-A34F-4ECBB90299E8}"/>
              </a:ext>
            </a:extLst>
          </p:cNvPr>
          <p:cNvSpPr>
            <a:spLocks noGrp="1"/>
          </p:cNvSpPr>
          <p:nvPr>
            <p:ph type="ftr" sz="quarter" idx="10"/>
          </p:nvPr>
        </p:nvSpPr>
        <p:spPr/>
        <p:txBody>
          <a:bodyPr/>
          <a:lstStyle/>
          <a:p>
            <a:r>
              <a:rPr lang="cs-CZ"/>
              <a:t>autor Jindřich Fiala</a:t>
            </a:r>
            <a:endParaRPr lang="cs-CZ" dirty="0"/>
          </a:p>
        </p:txBody>
      </p:sp>
    </p:spTree>
    <p:extLst>
      <p:ext uri="{BB962C8B-B14F-4D97-AF65-F5344CB8AC3E}">
        <p14:creationId xmlns:p14="http://schemas.microsoft.com/office/powerpoint/2010/main" val="579280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pPr defTabSz="914217">
              <a:defRPr/>
            </a:pPr>
            <a:fld id="{0970407D-EE58-4A0B-824B-1D3AE42DD9CF}" type="slidenum">
              <a:rPr lang="cs-CZ" altLang="cs-CZ">
                <a:solidFill>
                  <a:srgbClr val="0000DC"/>
                </a:solidFill>
                <a:latin typeface="Arial"/>
              </a:rPr>
              <a:pPr defTabSz="914217">
                <a:defRPr/>
              </a:pPr>
              <a:t>43</a:t>
            </a:fld>
            <a:endParaRPr lang="cs-CZ" altLang="cs-CZ" dirty="0">
              <a:solidFill>
                <a:srgbClr val="0000DC"/>
              </a:solidFill>
              <a:latin typeface="Arial"/>
            </a:endParaRPr>
          </a:p>
        </p:txBody>
      </p:sp>
      <p:sp>
        <p:nvSpPr>
          <p:cNvPr id="10" name="Line 2">
            <a:extLst>
              <a:ext uri="{FF2B5EF4-FFF2-40B4-BE49-F238E27FC236}">
                <a16:creationId xmlns:a16="http://schemas.microsoft.com/office/drawing/2014/main" id="{32A415F1-D43E-428B-A1B0-B9F7F571F78D}"/>
              </a:ext>
            </a:extLst>
          </p:cNvPr>
          <p:cNvSpPr>
            <a:spLocks noChangeShapeType="1"/>
          </p:cNvSpPr>
          <p:nvPr/>
        </p:nvSpPr>
        <p:spPr bwMode="auto">
          <a:xfrm flipV="1">
            <a:off x="1747151" y="251951"/>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3">
            <a:extLst>
              <a:ext uri="{FF2B5EF4-FFF2-40B4-BE49-F238E27FC236}">
                <a16:creationId xmlns:a16="http://schemas.microsoft.com/office/drawing/2014/main" id="{C075F41A-9A57-4A20-9E85-A135FAB4544B}"/>
              </a:ext>
            </a:extLst>
          </p:cNvPr>
          <p:cNvSpPr txBox="1">
            <a:spLocks noChangeArrowheads="1"/>
          </p:cNvSpPr>
          <p:nvPr/>
        </p:nvSpPr>
        <p:spPr>
          <a:xfrm>
            <a:off x="1683454" y="-155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Těhotné a ženy po porodu</a:t>
            </a:r>
          </a:p>
        </p:txBody>
      </p:sp>
      <p:sp>
        <p:nvSpPr>
          <p:cNvPr id="13" name="Zástupný symbol pro obsah 4">
            <a:extLst>
              <a:ext uri="{FF2B5EF4-FFF2-40B4-BE49-F238E27FC236}">
                <a16:creationId xmlns:a16="http://schemas.microsoft.com/office/drawing/2014/main" id="{8C6BEFDB-3ECB-4996-B8C0-CD3E3BD4D660}"/>
              </a:ext>
            </a:extLst>
          </p:cNvPr>
          <p:cNvSpPr txBox="1">
            <a:spLocks/>
          </p:cNvSpPr>
          <p:nvPr/>
        </p:nvSpPr>
        <p:spPr>
          <a:xfrm>
            <a:off x="4658742" y="4716154"/>
            <a:ext cx="1638169" cy="253062"/>
          </a:xfrm>
          <a:prstGeom prst="rect">
            <a:avLst/>
          </a:prstGeom>
        </p:spPr>
        <p:txBody>
          <a:bodyPr vert="horz" lIns="0" tIns="0" rIns="0" bIns="0" rtlCol="0">
            <a:noAutofit/>
          </a:bodyPr>
          <a:lstStyle>
            <a:lvl1pPr marL="251950" marR="0" indent="-179964"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503899" indent="-179964"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217"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00000"/>
              </a:lnSpc>
              <a:spcAft>
                <a:spcPts val="300"/>
              </a:spcAft>
              <a:buNone/>
            </a:pPr>
            <a:r>
              <a:rPr lang="cs-CZ" sz="1300" b="1" kern="0" dirty="0">
                <a:solidFill>
                  <a:srgbClr val="0000FF"/>
                </a:solidFill>
                <a:latin typeface="Tahoma" panose="020B0604030504040204" pitchFamily="34" charset="0"/>
                <a:ea typeface="Tahoma" panose="020B0604030504040204" pitchFamily="34" charset="0"/>
                <a:cs typeface="Tahoma" panose="020B0604030504040204" pitchFamily="34" charset="0"/>
              </a:rPr>
              <a:t>Doporučuje se: </a:t>
            </a:r>
          </a:p>
        </p:txBody>
      </p:sp>
      <p:sp>
        <p:nvSpPr>
          <p:cNvPr id="25" name="Obdélník 24">
            <a:extLst>
              <a:ext uri="{FF2B5EF4-FFF2-40B4-BE49-F238E27FC236}">
                <a16:creationId xmlns:a16="http://schemas.microsoft.com/office/drawing/2014/main" id="{5F6B8CF8-456B-487F-89B1-FC89CC303020}"/>
              </a:ext>
            </a:extLst>
          </p:cNvPr>
          <p:cNvSpPr/>
          <p:nvPr/>
        </p:nvSpPr>
        <p:spPr>
          <a:xfrm>
            <a:off x="7599686" y="5865892"/>
            <a:ext cx="2101857" cy="249684"/>
          </a:xfrm>
          <a:prstGeom prst="rect">
            <a:avLst/>
          </a:prstGeom>
        </p:spPr>
        <p:txBody>
          <a:bodyPr wrap="none">
            <a:spAutoFit/>
          </a:bodyPr>
          <a:lstStyle/>
          <a:p>
            <a:pPr>
              <a:lnSpc>
                <a:spcPct val="107000"/>
              </a:lnSpc>
              <a:spcAft>
                <a:spcPts val="800"/>
              </a:spcAft>
            </a:pPr>
            <a:r>
              <a:rPr lang="cs-CZ" sz="1000" i="1" dirty="0">
                <a:latin typeface="MyriadPro-LightIt"/>
                <a:ea typeface="Calibri" panose="020F0502020204030204" pitchFamily="34" charset="0"/>
                <a:cs typeface="MyriadPro-LightIt"/>
              </a:rPr>
              <a:t>Silné doporučení, důkazy nízké jistoty</a:t>
            </a:r>
            <a:endParaRPr lang="cs-C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Obdélník 13">
            <a:extLst>
              <a:ext uri="{FF2B5EF4-FFF2-40B4-BE49-F238E27FC236}">
                <a16:creationId xmlns:a16="http://schemas.microsoft.com/office/drawing/2014/main" id="{23B17BD7-9959-416A-9885-B8CF7F54976B}"/>
              </a:ext>
            </a:extLst>
          </p:cNvPr>
          <p:cNvSpPr/>
          <p:nvPr/>
        </p:nvSpPr>
        <p:spPr>
          <a:xfrm>
            <a:off x="5047720" y="5033699"/>
            <a:ext cx="5250747" cy="892552"/>
          </a:xfrm>
          <a:prstGeom prst="rect">
            <a:avLst/>
          </a:prstGeom>
        </p:spPr>
        <p:txBody>
          <a:bodyPr wrap="square">
            <a:spAutoFit/>
          </a:bodyPr>
          <a:lstStyle/>
          <a:p>
            <a:r>
              <a:rPr lang="cs-CZ" sz="1300" b="1" dirty="0">
                <a:solidFill>
                  <a:srgbClr val="FF0000"/>
                </a:solidFill>
              </a:rPr>
              <a:t>Těhotné a ženy po porodu by měly omezit dobu strávenou sedavým chováním. Nahrazení sedavého času pohybovou aktivitou jakékoli intenzity (včetně lehké intenzity) poskytuje zdravotní výhody.  </a:t>
            </a:r>
          </a:p>
        </p:txBody>
      </p:sp>
      <p:pic>
        <p:nvPicPr>
          <p:cNvPr id="5" name="Obrázek 4">
            <a:extLst>
              <a:ext uri="{FF2B5EF4-FFF2-40B4-BE49-F238E27FC236}">
                <a16:creationId xmlns:a16="http://schemas.microsoft.com/office/drawing/2014/main" id="{37E31C56-01B9-4786-B200-DB4C7BE31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1705" y="4444759"/>
            <a:ext cx="2349984" cy="2003670"/>
          </a:xfrm>
          <a:prstGeom prst="rect">
            <a:avLst/>
          </a:prstGeom>
        </p:spPr>
      </p:pic>
      <p:sp>
        <p:nvSpPr>
          <p:cNvPr id="9" name="Obdélník 8">
            <a:extLst>
              <a:ext uri="{FF2B5EF4-FFF2-40B4-BE49-F238E27FC236}">
                <a16:creationId xmlns:a16="http://schemas.microsoft.com/office/drawing/2014/main" id="{E65749EC-41E5-4B3D-AB0D-9C4430679663}"/>
              </a:ext>
            </a:extLst>
          </p:cNvPr>
          <p:cNvSpPr/>
          <p:nvPr/>
        </p:nvSpPr>
        <p:spPr>
          <a:xfrm>
            <a:off x="1886196" y="590333"/>
            <a:ext cx="2697782" cy="2793072"/>
          </a:xfrm>
          <a:prstGeom prst="rect">
            <a:avLst/>
          </a:prstGeom>
        </p:spPr>
        <p:txBody>
          <a:bodyPr wrap="square">
            <a:spAutoFit/>
          </a:bodyPr>
          <a:lstStyle/>
          <a:p>
            <a:pPr marL="171450" indent="-171450">
              <a:spcAft>
                <a:spcPts val="300"/>
              </a:spcAft>
              <a:buFont typeface="Arial" panose="020B0604020202020204" pitchFamily="34" charset="0"/>
              <a:buChar char="•"/>
            </a:pPr>
            <a:r>
              <a:rPr lang="cs-CZ" sz="1200" dirty="0">
                <a:solidFill>
                  <a:srgbClr val="000000"/>
                </a:solidFill>
                <a:latin typeface="Roboto"/>
              </a:rPr>
              <a:t>Dělat nějakou fyzickou aktivitu je lepší než nedělat nic. </a:t>
            </a:r>
          </a:p>
          <a:p>
            <a:pPr marL="171450" indent="-171450">
              <a:spcAft>
                <a:spcPts val="300"/>
              </a:spcAft>
              <a:buFont typeface="Arial" panose="020B0604020202020204" pitchFamily="34" charset="0"/>
              <a:buChar char="•"/>
            </a:pPr>
            <a:r>
              <a:rPr lang="cs-CZ" sz="1200" dirty="0">
                <a:solidFill>
                  <a:srgbClr val="000000"/>
                </a:solidFill>
                <a:latin typeface="Roboto"/>
              </a:rPr>
              <a:t>Pokud těhotné a ženy po porodu doporučení nesplňují, provádění nějaké pohybové aktivity prospěje jejich zdraví. </a:t>
            </a:r>
          </a:p>
          <a:p>
            <a:pPr marL="171450" indent="-171450">
              <a:spcAft>
                <a:spcPts val="300"/>
              </a:spcAft>
              <a:buFont typeface="Arial" panose="020B0604020202020204" pitchFamily="34" charset="0"/>
              <a:buChar char="•"/>
            </a:pPr>
            <a:r>
              <a:rPr lang="cs-CZ" sz="1200" dirty="0">
                <a:solidFill>
                  <a:srgbClr val="000000"/>
                </a:solidFill>
                <a:latin typeface="Roboto"/>
              </a:rPr>
              <a:t>Těhotné a ženy po porodu by měly začít s malým množstvím pohybové aktivity a postupně časem zvyšovat frekvenci, intenzitu a trvání.</a:t>
            </a:r>
          </a:p>
          <a:p>
            <a:pPr marL="171450" indent="-171450">
              <a:spcAft>
                <a:spcPts val="300"/>
              </a:spcAft>
              <a:buFont typeface="Arial" panose="020B0604020202020204" pitchFamily="34" charset="0"/>
              <a:buChar char="•"/>
            </a:pPr>
            <a:r>
              <a:rPr lang="cs-CZ" sz="1200" dirty="0">
                <a:solidFill>
                  <a:srgbClr val="000000"/>
                </a:solidFill>
                <a:latin typeface="Roboto"/>
              </a:rPr>
              <a:t> Cvičení svalů pánevního dna lze provádět každý den, aby se snížilo riziko močové inkontinence. </a:t>
            </a:r>
            <a:endParaRPr lang="cs-CZ" sz="1200" dirty="0"/>
          </a:p>
        </p:txBody>
      </p:sp>
      <p:sp>
        <p:nvSpPr>
          <p:cNvPr id="15" name="Obdélník 14">
            <a:extLst>
              <a:ext uri="{FF2B5EF4-FFF2-40B4-BE49-F238E27FC236}">
                <a16:creationId xmlns:a16="http://schemas.microsoft.com/office/drawing/2014/main" id="{BD680832-6693-47A5-A157-8DABE1E1DBE3}"/>
              </a:ext>
            </a:extLst>
          </p:cNvPr>
          <p:cNvSpPr/>
          <p:nvPr/>
        </p:nvSpPr>
        <p:spPr>
          <a:xfrm>
            <a:off x="4775479" y="740777"/>
            <a:ext cx="5604704" cy="2862322"/>
          </a:xfrm>
          <a:prstGeom prst="rect">
            <a:avLst/>
          </a:prstGeom>
        </p:spPr>
        <p:txBody>
          <a:bodyPr wrap="square" numCol="2">
            <a:spAutoFit/>
          </a:bodyPr>
          <a:lstStyle/>
          <a:p>
            <a:pPr marL="171450" indent="-171450">
              <a:spcAft>
                <a:spcPts val="300"/>
              </a:spcAft>
              <a:buFont typeface="Arial" panose="020B0604020202020204" pitchFamily="34" charset="0"/>
              <a:buChar char="•"/>
            </a:pPr>
            <a:r>
              <a:rPr lang="cs-CZ" sz="1100" dirty="0">
                <a:solidFill>
                  <a:srgbClr val="414142"/>
                </a:solidFill>
                <a:latin typeface="Roboto"/>
              </a:rPr>
              <a:t>Vyvarujte se fyzické aktivity při nadměrném horku, zejména při vysoké vlhkosti.</a:t>
            </a:r>
          </a:p>
          <a:p>
            <a:pPr marL="171450" indent="-171450">
              <a:spcAft>
                <a:spcPts val="300"/>
              </a:spcAft>
              <a:buFont typeface="Arial" panose="020B0604020202020204" pitchFamily="34" charset="0"/>
              <a:buChar char="•"/>
            </a:pPr>
            <a:r>
              <a:rPr lang="cs-CZ" sz="1100" dirty="0">
                <a:solidFill>
                  <a:srgbClr val="414142"/>
                </a:solidFill>
                <a:latin typeface="Roboto"/>
              </a:rPr>
              <a:t>Zůstaňte hydratovaní pitnou vodou před, během a po fyzické aktivitě.</a:t>
            </a:r>
          </a:p>
          <a:p>
            <a:pPr marL="171450" indent="-171450">
              <a:spcAft>
                <a:spcPts val="300"/>
              </a:spcAft>
              <a:buFont typeface="Arial" panose="020B0604020202020204" pitchFamily="34" charset="0"/>
              <a:buChar char="•"/>
            </a:pPr>
            <a:r>
              <a:rPr lang="cs-CZ" sz="1100" dirty="0">
                <a:solidFill>
                  <a:srgbClr val="414142"/>
                </a:solidFill>
                <a:latin typeface="Roboto"/>
              </a:rPr>
              <a:t>Vyvarujte se účasti na činnostech, které zahrnují fyzický kontakt; představují vysoké riziko pádu; nebo by mohly omezit okysličování (například aktivity ve vysoké nadmořské výšce, pokud obvykle nežijete ve vysoké nadmořské výšce).</a:t>
            </a:r>
          </a:p>
          <a:p>
            <a:pPr marL="171450" indent="-171450">
              <a:spcAft>
                <a:spcPts val="300"/>
              </a:spcAft>
              <a:buFont typeface="Arial" panose="020B0604020202020204" pitchFamily="34" charset="0"/>
              <a:buChar char="•"/>
            </a:pPr>
            <a:r>
              <a:rPr lang="cs-CZ" sz="1100" dirty="0">
                <a:solidFill>
                  <a:srgbClr val="414142"/>
                </a:solidFill>
                <a:latin typeface="Roboto"/>
              </a:rPr>
              <a:t>Po prvním trimestru těhotenství se vyvarujte aktivit v poloze na zádech.</a:t>
            </a:r>
          </a:p>
          <a:p>
            <a:pPr marL="171450" indent="-171450">
              <a:spcAft>
                <a:spcPts val="300"/>
              </a:spcAft>
              <a:buFont typeface="Arial" panose="020B0604020202020204" pitchFamily="34" charset="0"/>
              <a:buChar char="•"/>
            </a:pPr>
            <a:r>
              <a:rPr lang="cs-CZ" sz="1100" dirty="0">
                <a:solidFill>
                  <a:srgbClr val="414142"/>
                </a:solidFill>
                <a:latin typeface="Roboto"/>
              </a:rPr>
              <a:t>Při zvažování atletických soutěží nebo cvičení významně nad doporučenými pokyny by těhotné ženy měly vyhledávat dohled u specializovaného poskytovatele zdravotní péče.</a:t>
            </a:r>
          </a:p>
          <a:p>
            <a:pPr marL="171450" indent="-171450">
              <a:spcAft>
                <a:spcPts val="300"/>
              </a:spcAft>
              <a:buFont typeface="Arial" panose="020B0604020202020204" pitchFamily="34" charset="0"/>
              <a:buChar char="•"/>
            </a:pPr>
            <a:r>
              <a:rPr lang="cs-CZ" sz="1100" dirty="0">
                <a:solidFill>
                  <a:srgbClr val="414142"/>
                </a:solidFill>
                <a:latin typeface="Roboto"/>
              </a:rPr>
              <a:t>Těhotné ženy by měly být informovány poskytovatelem zdravotní péče o známkách nebezpečí, které je upozorňují na to, kdy mají přestat; nebo omezit fyzickou aktivitu a v případě, že k nim dojde, okamžitě se poradit s kvalifikovaným poskytovatelem zdravotní péče.</a:t>
            </a:r>
          </a:p>
          <a:p>
            <a:pPr marL="171450" indent="-171450">
              <a:spcAft>
                <a:spcPts val="300"/>
              </a:spcAft>
              <a:buFont typeface="Arial" panose="020B0604020202020204" pitchFamily="34" charset="0"/>
              <a:buChar char="•"/>
            </a:pPr>
            <a:r>
              <a:rPr lang="cs-CZ" sz="1100" dirty="0">
                <a:solidFill>
                  <a:srgbClr val="414142"/>
                </a:solidFill>
                <a:latin typeface="Roboto"/>
              </a:rPr>
              <a:t>V případě porodu císařským řezem se k fyzické aktivitě vracejte postupně po porodu a po konzultaci s poskytovatelem zdravotní péče. </a:t>
            </a:r>
            <a:endParaRPr lang="cs-CZ" dirty="0">
              <a:latin typeface="Roboto"/>
            </a:endParaRPr>
          </a:p>
        </p:txBody>
      </p:sp>
      <p:sp>
        <p:nvSpPr>
          <p:cNvPr id="17" name="Obdélník 16">
            <a:extLst>
              <a:ext uri="{FF2B5EF4-FFF2-40B4-BE49-F238E27FC236}">
                <a16:creationId xmlns:a16="http://schemas.microsoft.com/office/drawing/2014/main" id="{30D5D540-CCFF-4594-A030-E24021747B16}"/>
              </a:ext>
            </a:extLst>
          </p:cNvPr>
          <p:cNvSpPr/>
          <p:nvPr/>
        </p:nvSpPr>
        <p:spPr>
          <a:xfrm>
            <a:off x="4853935" y="461679"/>
            <a:ext cx="5230139" cy="261610"/>
          </a:xfrm>
          <a:prstGeom prst="rect">
            <a:avLst/>
          </a:prstGeom>
        </p:spPr>
        <p:txBody>
          <a:bodyPr wrap="square">
            <a:spAutoFit/>
          </a:bodyPr>
          <a:lstStyle/>
          <a:p>
            <a:r>
              <a:rPr lang="cs-CZ" sz="1100" b="1" dirty="0">
                <a:latin typeface="Roboto"/>
              </a:rPr>
              <a:t>Další bezpečnostní opatření pro těhotné ženy při fyzické aktivitě jsou: </a:t>
            </a:r>
          </a:p>
        </p:txBody>
      </p:sp>
      <p:sp>
        <p:nvSpPr>
          <p:cNvPr id="22" name="Obdélník 21">
            <a:extLst>
              <a:ext uri="{FF2B5EF4-FFF2-40B4-BE49-F238E27FC236}">
                <a16:creationId xmlns:a16="http://schemas.microsoft.com/office/drawing/2014/main" id="{CA140F92-DE87-4BE5-AEDB-8ACE93CC7214}"/>
              </a:ext>
            </a:extLst>
          </p:cNvPr>
          <p:cNvSpPr/>
          <p:nvPr/>
        </p:nvSpPr>
        <p:spPr bwMode="auto">
          <a:xfrm>
            <a:off x="1821470" y="417099"/>
            <a:ext cx="8685487" cy="3186001"/>
          </a:xfrm>
          <a:prstGeom prst="rect">
            <a:avLst/>
          </a:prstGeom>
          <a:noFill/>
          <a:ln w="19050" cap="flat" cmpd="sng" algn="ctr">
            <a:solidFill>
              <a:srgbClr val="00B050"/>
            </a:solidFill>
            <a:prstDash val="solid"/>
            <a:miter lim="800000"/>
            <a:headEnd type="none" w="med" len="med"/>
            <a:tailEnd type="none" w="med" len="med"/>
          </a:ln>
          <a:effectLst/>
          <a:extLst/>
        </p:spPr>
        <p:txBody>
          <a:bodyPr vert="horz" wrap="none" lIns="91424" tIns="45712" rIns="91424" bIns="45712" numCol="1" rtlCol="0" anchor="t" anchorCtr="0" compatLnSpc="1">
            <a:prstTxWarp prst="textNoShape">
              <a:avLst/>
            </a:prstTxWarp>
          </a:bodyPr>
          <a:lstStyle/>
          <a:p>
            <a:pPr defTabSz="914217"/>
            <a:endParaRPr lang="en-US" dirty="0"/>
          </a:p>
        </p:txBody>
      </p:sp>
      <p:cxnSp>
        <p:nvCxnSpPr>
          <p:cNvPr id="19" name="Přímá spojnice 18">
            <a:extLst>
              <a:ext uri="{FF2B5EF4-FFF2-40B4-BE49-F238E27FC236}">
                <a16:creationId xmlns:a16="http://schemas.microsoft.com/office/drawing/2014/main" id="{32AF2795-B52D-4221-8231-613A032FF16E}"/>
              </a:ext>
            </a:extLst>
          </p:cNvPr>
          <p:cNvCxnSpPr>
            <a:cxnSpLocks/>
          </p:cNvCxnSpPr>
          <p:nvPr/>
        </p:nvCxnSpPr>
        <p:spPr bwMode="auto">
          <a:xfrm>
            <a:off x="4648705" y="615524"/>
            <a:ext cx="0" cy="2715073"/>
          </a:xfrm>
          <a:prstGeom prst="line">
            <a:avLst/>
          </a:prstGeom>
          <a:solidFill>
            <a:schemeClr val="accent1"/>
          </a:solidFill>
          <a:ln w="9525" cap="flat" cmpd="sng" algn="ctr">
            <a:solidFill>
              <a:srgbClr val="00B05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Obdélník 23">
            <a:extLst>
              <a:ext uri="{FF2B5EF4-FFF2-40B4-BE49-F238E27FC236}">
                <a16:creationId xmlns:a16="http://schemas.microsoft.com/office/drawing/2014/main" id="{4C170F82-D004-49BA-8BB1-38905738D1F3}"/>
              </a:ext>
            </a:extLst>
          </p:cNvPr>
          <p:cNvSpPr/>
          <p:nvPr/>
        </p:nvSpPr>
        <p:spPr>
          <a:xfrm>
            <a:off x="1955652" y="3686349"/>
            <a:ext cx="8551304" cy="692497"/>
          </a:xfrm>
          <a:prstGeom prst="rect">
            <a:avLst/>
          </a:prstGeom>
        </p:spPr>
        <p:txBody>
          <a:bodyPr wrap="square">
            <a:spAutoFit/>
          </a:bodyPr>
          <a:lstStyle/>
          <a:p>
            <a:r>
              <a:rPr lang="cs-CZ" sz="1300" dirty="0">
                <a:solidFill>
                  <a:srgbClr val="000000"/>
                </a:solidFill>
                <a:latin typeface="Roboto"/>
              </a:rPr>
              <a:t>U těhotných a poporodních žen, stejně jako u všech dospělých, je vyšší množství sedavého chování spojeno s následujícími špatnými zdravotními výsledky: úmrtnost ze všech příčin, úmrtnost na kardiovaskulární onemocnění a úmrtnost na rakovinu a výskyt kardiovaskulárních onemocnění, rakovina a výskyt cukrovky typu 2</a:t>
            </a:r>
            <a:endParaRPr lang="cs-CZ" sz="1300" dirty="0"/>
          </a:p>
        </p:txBody>
      </p:sp>
      <p:sp>
        <p:nvSpPr>
          <p:cNvPr id="2" name="Zástupný symbol pro zápatí 1">
            <a:extLst>
              <a:ext uri="{FF2B5EF4-FFF2-40B4-BE49-F238E27FC236}">
                <a16:creationId xmlns:a16="http://schemas.microsoft.com/office/drawing/2014/main" id="{A3F774CD-F2E3-45A5-9B7F-0C5339AB1928}"/>
              </a:ext>
            </a:extLst>
          </p:cNvPr>
          <p:cNvSpPr>
            <a:spLocks noGrp="1"/>
          </p:cNvSpPr>
          <p:nvPr>
            <p:ph type="ftr" sz="quarter" idx="10"/>
          </p:nvPr>
        </p:nvSpPr>
        <p:spPr/>
        <p:txBody>
          <a:bodyPr/>
          <a:lstStyle/>
          <a:p>
            <a:r>
              <a:rPr lang="cs-CZ"/>
              <a:t>autor Jindřich Fiala</a:t>
            </a:r>
            <a:endParaRPr lang="cs-CZ" dirty="0"/>
          </a:p>
        </p:txBody>
      </p:sp>
    </p:spTree>
    <p:extLst>
      <p:ext uri="{BB962C8B-B14F-4D97-AF65-F5344CB8AC3E}">
        <p14:creationId xmlns:p14="http://schemas.microsoft.com/office/powerpoint/2010/main" val="11579200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677B8E68-0AD5-44E7-BD29-6C1A4A168931}"/>
              </a:ext>
            </a:extLst>
          </p:cNvPr>
          <p:cNvSpPr>
            <a:spLocks noGrp="1" noChangeArrowheads="1"/>
          </p:cNvSpPr>
          <p:nvPr>
            <p:ph type="title"/>
          </p:nvPr>
        </p:nvSpPr>
        <p:spPr/>
        <p:txBody>
          <a:bodyPr/>
          <a:lstStyle/>
          <a:p>
            <a:r>
              <a:rPr lang="cs-CZ" altLang="cs-CZ" dirty="0"/>
              <a:t>Fakta o obezitě</a:t>
            </a:r>
          </a:p>
        </p:txBody>
      </p:sp>
      <p:sp>
        <p:nvSpPr>
          <p:cNvPr id="5123" name="Zástupný symbol pro obsah 2">
            <a:extLst>
              <a:ext uri="{FF2B5EF4-FFF2-40B4-BE49-F238E27FC236}">
                <a16:creationId xmlns:a16="http://schemas.microsoft.com/office/drawing/2014/main" id="{552CB6C3-C04B-4B96-9D56-7F4351298706}"/>
              </a:ext>
            </a:extLst>
          </p:cNvPr>
          <p:cNvSpPr>
            <a:spLocks noGrp="1" noChangeArrowheads="1"/>
          </p:cNvSpPr>
          <p:nvPr>
            <p:ph idx="1"/>
          </p:nvPr>
        </p:nvSpPr>
        <p:spPr>
          <a:xfrm>
            <a:off x="1227438" y="1600201"/>
            <a:ext cx="8983362" cy="4983163"/>
          </a:xfrm>
        </p:spPr>
        <p:txBody>
          <a:bodyPr/>
          <a:lstStyle/>
          <a:p>
            <a:pPr>
              <a:buFont typeface="Wingdings" panose="05000000000000000000" pitchFamily="2" charset="2"/>
              <a:buChar char="§"/>
            </a:pPr>
            <a:r>
              <a:rPr lang="cs-CZ" altLang="cs-CZ" dirty="0"/>
              <a:t>Většina lidí na světě žije v zemích, kde obezita a nadváha zabíjí více lidí než podváha</a:t>
            </a:r>
          </a:p>
          <a:p>
            <a:pPr marL="72000" indent="0">
              <a:buNone/>
            </a:pPr>
            <a:endParaRPr lang="cs-CZ" altLang="cs-CZ" dirty="0"/>
          </a:p>
          <a:p>
            <a:pPr>
              <a:buFont typeface="Wingdings" panose="05000000000000000000" pitchFamily="2" charset="2"/>
              <a:buChar char="§"/>
            </a:pPr>
            <a:r>
              <a:rPr lang="en-US" altLang="cs-CZ" dirty="0"/>
              <a:t>38 </a:t>
            </a:r>
            <a:r>
              <a:rPr lang="en-US" altLang="cs-CZ" dirty="0" err="1"/>
              <a:t>mili</a:t>
            </a:r>
            <a:r>
              <a:rPr lang="cs-CZ" altLang="cs-CZ" dirty="0"/>
              <a:t>ó</a:t>
            </a:r>
            <a:r>
              <a:rPr lang="en-US" altLang="cs-CZ" dirty="0"/>
              <a:t>n</a:t>
            </a:r>
            <a:r>
              <a:rPr lang="cs-CZ" altLang="cs-CZ" dirty="0"/>
              <a:t>ů dětí mladších</a:t>
            </a:r>
            <a:r>
              <a:rPr lang="en-US" altLang="cs-CZ" dirty="0"/>
              <a:t> 5 </a:t>
            </a:r>
            <a:r>
              <a:rPr lang="cs-CZ" altLang="cs-CZ" dirty="0"/>
              <a:t>let bylo v roce </a:t>
            </a:r>
            <a:r>
              <a:rPr lang="en-US" altLang="cs-CZ" dirty="0"/>
              <a:t>2019</a:t>
            </a:r>
            <a:r>
              <a:rPr lang="cs-CZ" altLang="cs-CZ" dirty="0"/>
              <a:t> obézních nebo mělo nadváhu</a:t>
            </a:r>
          </a:p>
          <a:p>
            <a:pPr marL="72000" indent="0">
              <a:buNone/>
            </a:pPr>
            <a:endParaRPr lang="en-US" altLang="cs-CZ" dirty="0"/>
          </a:p>
          <a:p>
            <a:pPr>
              <a:buFont typeface="Wingdings" panose="05000000000000000000" pitchFamily="2" charset="2"/>
              <a:buChar char="§"/>
            </a:pPr>
            <a:r>
              <a:rPr lang="cs-CZ" altLang="cs-CZ" dirty="0"/>
              <a:t>Více než</a:t>
            </a:r>
            <a:r>
              <a:rPr lang="en-US" altLang="cs-CZ" dirty="0"/>
              <a:t> 340 </a:t>
            </a:r>
            <a:r>
              <a:rPr lang="en-US" altLang="cs-CZ" dirty="0" err="1"/>
              <a:t>mili</a:t>
            </a:r>
            <a:r>
              <a:rPr lang="cs-CZ" altLang="cs-CZ" dirty="0"/>
              <a:t>ó</a:t>
            </a:r>
            <a:r>
              <a:rPr lang="en-US" altLang="cs-CZ" dirty="0"/>
              <a:t>n</a:t>
            </a:r>
            <a:r>
              <a:rPr lang="cs-CZ" altLang="cs-CZ" dirty="0"/>
              <a:t>ů dětí a dospívajících ve věku</a:t>
            </a:r>
            <a:r>
              <a:rPr lang="en-US" altLang="cs-CZ" dirty="0"/>
              <a:t> 5-19 </a:t>
            </a:r>
            <a:r>
              <a:rPr lang="cs-CZ" altLang="cs-CZ" dirty="0"/>
              <a:t>let bylo obézních nebo s nadváhou v roce</a:t>
            </a:r>
            <a:r>
              <a:rPr lang="en-US" altLang="cs-CZ" dirty="0"/>
              <a:t> 2016</a:t>
            </a:r>
            <a:endParaRPr lang="cs-CZ" altLang="cs-CZ" dirty="0"/>
          </a:p>
          <a:p>
            <a:pPr marL="72000" indent="0">
              <a:buNone/>
            </a:pPr>
            <a:endParaRPr lang="cs-CZ" altLang="cs-CZ" dirty="0"/>
          </a:p>
          <a:p>
            <a:pPr>
              <a:buFont typeface="Wingdings" panose="05000000000000000000" pitchFamily="2" charset="2"/>
              <a:buChar char="§"/>
            </a:pPr>
            <a:r>
              <a:rPr lang="en-US" altLang="cs-CZ" dirty="0" err="1"/>
              <a:t>Obe</a:t>
            </a:r>
            <a:r>
              <a:rPr lang="cs-CZ" altLang="cs-CZ" dirty="0" err="1"/>
              <a:t>zita</a:t>
            </a:r>
            <a:r>
              <a:rPr lang="cs-CZ" altLang="cs-CZ" dirty="0"/>
              <a:t> je </a:t>
            </a:r>
            <a:r>
              <a:rPr lang="cs-CZ" altLang="cs-CZ" dirty="0" err="1"/>
              <a:t>preventabilní</a:t>
            </a:r>
            <a:r>
              <a:rPr lang="cs-CZ" altLang="cs-CZ" dirty="0"/>
              <a:t>, je možné jí předcházet</a:t>
            </a:r>
          </a:p>
          <a:p>
            <a:endParaRPr lang="en-US" altLang="cs-CZ" dirty="0"/>
          </a:p>
          <a:p>
            <a:endParaRPr lang="cs-CZ" altLang="cs-CZ"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a:extLst>
              <a:ext uri="{FF2B5EF4-FFF2-40B4-BE49-F238E27FC236}">
                <a16:creationId xmlns:a16="http://schemas.microsoft.com/office/drawing/2014/main" id="{C5923158-E725-44FB-B781-42D170338222}"/>
              </a:ext>
            </a:extLst>
          </p:cNvPr>
          <p:cNvSpPr>
            <a:spLocks noGrp="1" noChangeArrowheads="1"/>
          </p:cNvSpPr>
          <p:nvPr>
            <p:ph type="title"/>
          </p:nvPr>
        </p:nvSpPr>
        <p:spPr/>
        <p:txBody>
          <a:bodyPr/>
          <a:lstStyle/>
          <a:p>
            <a:pPr eaLnBrk="1" hangingPunct="1"/>
            <a:r>
              <a:rPr lang="cs-CZ" altLang="cs-CZ"/>
              <a:t>Délka cyklistických stezek…</a:t>
            </a:r>
          </a:p>
        </p:txBody>
      </p:sp>
      <p:pic>
        <p:nvPicPr>
          <p:cNvPr id="25603" name="Picture 4" descr="F:\Krauff documenty\Buena planeacion 1.jpg">
            <a:extLst>
              <a:ext uri="{FF2B5EF4-FFF2-40B4-BE49-F238E27FC236}">
                <a16:creationId xmlns:a16="http://schemas.microsoft.com/office/drawing/2014/main" id="{63B83BF1-D4C4-443F-B810-78A7CEC117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5600" y="1695451"/>
            <a:ext cx="6400800" cy="4333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a:extLst>
              <a:ext uri="{FF2B5EF4-FFF2-40B4-BE49-F238E27FC236}">
                <a16:creationId xmlns:a16="http://schemas.microsoft.com/office/drawing/2014/main" id="{51247B63-2128-4B64-A4FE-BE2B2D93D6E0}"/>
              </a:ext>
            </a:extLst>
          </p:cNvPr>
          <p:cNvSpPr>
            <a:spLocks noGrp="1" noChangeArrowheads="1"/>
          </p:cNvSpPr>
          <p:nvPr>
            <p:ph type="title"/>
          </p:nvPr>
        </p:nvSpPr>
        <p:spPr/>
        <p:txBody>
          <a:bodyPr/>
          <a:lstStyle/>
          <a:p>
            <a:r>
              <a:rPr lang="cs-CZ" altLang="cs-CZ"/>
              <a:t>Bezpečnost cyklostezek</a:t>
            </a:r>
          </a:p>
        </p:txBody>
      </p:sp>
      <p:pic>
        <p:nvPicPr>
          <p:cNvPr id="27651" name="Picture 2" descr="C:\Users\prof. Brázdová\Desktop\cyklostezka se stromem.jpg">
            <a:extLst>
              <a:ext uri="{FF2B5EF4-FFF2-40B4-BE49-F238E27FC236}">
                <a16:creationId xmlns:a16="http://schemas.microsoft.com/office/drawing/2014/main" id="{64A07619-E746-4DF7-BAAA-8C346DD32A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67114" y="1600201"/>
            <a:ext cx="5057775" cy="4525963"/>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50A33A4-A1DA-4D27-89D0-02224EA7732D}"/>
              </a:ext>
            </a:extLst>
          </p:cNvPr>
          <p:cNvSpPr>
            <a:spLocks noGrp="1"/>
          </p:cNvSpPr>
          <p:nvPr>
            <p:ph type="ftr" sz="quarter" idx="10"/>
          </p:nvPr>
        </p:nvSpPr>
        <p:spPr>
          <a:xfrm>
            <a:off x="720000" y="6228000"/>
            <a:ext cx="1659306" cy="345006"/>
          </a:xfrm>
        </p:spPr>
        <p:txBody>
          <a:bodyPr/>
          <a:lstStyle/>
          <a:p>
            <a:r>
              <a:rPr lang="cs-CZ" dirty="0"/>
              <a:t>Ústav veřejného zdraví</a:t>
            </a:r>
          </a:p>
        </p:txBody>
      </p:sp>
      <p:sp>
        <p:nvSpPr>
          <p:cNvPr id="3" name="Zástupný symbol pro číslo snímku 2">
            <a:extLst>
              <a:ext uri="{FF2B5EF4-FFF2-40B4-BE49-F238E27FC236}">
                <a16:creationId xmlns:a16="http://schemas.microsoft.com/office/drawing/2014/main" id="{A81BC390-9546-43C5-89CA-EAB2C131D9AF}"/>
              </a:ext>
            </a:extLst>
          </p:cNvPr>
          <p:cNvSpPr>
            <a:spLocks noGrp="1"/>
          </p:cNvSpPr>
          <p:nvPr>
            <p:ph type="sldNum" sz="quarter" idx="11"/>
          </p:nvPr>
        </p:nvSpPr>
        <p:spPr/>
        <p:txBody>
          <a:bodyPr/>
          <a:lstStyle/>
          <a:p>
            <a:fld id="{0970407D-EE58-4A0B-824B-1D3AE42DD9CF}" type="slidenum">
              <a:rPr lang="cs-CZ" altLang="cs-CZ" smtClean="0"/>
              <a:pPr/>
              <a:t>47</a:t>
            </a:fld>
            <a:endParaRPr lang="cs-CZ" altLang="cs-CZ" dirty="0"/>
          </a:p>
        </p:txBody>
      </p:sp>
      <p:sp>
        <p:nvSpPr>
          <p:cNvPr id="4" name="Nadpis 3">
            <a:extLst>
              <a:ext uri="{FF2B5EF4-FFF2-40B4-BE49-F238E27FC236}">
                <a16:creationId xmlns:a16="http://schemas.microsoft.com/office/drawing/2014/main" id="{CB50D4C4-2DE4-442A-B7C7-6AD49F834EDE}"/>
              </a:ext>
            </a:extLst>
          </p:cNvPr>
          <p:cNvSpPr>
            <a:spLocks noGrp="1"/>
          </p:cNvSpPr>
          <p:nvPr>
            <p:ph type="title"/>
          </p:nvPr>
        </p:nvSpPr>
        <p:spPr>
          <a:xfrm>
            <a:off x="757386" y="284994"/>
            <a:ext cx="10753200" cy="451576"/>
          </a:xfrm>
        </p:spPr>
        <p:txBody>
          <a:bodyPr/>
          <a:lstStyle/>
          <a:p>
            <a:pPr algn="ctr"/>
            <a:r>
              <a:rPr lang="cs-CZ" dirty="0"/>
              <a:t>Bezpečnost dopravního provozu</a:t>
            </a:r>
          </a:p>
        </p:txBody>
      </p:sp>
      <p:pic>
        <p:nvPicPr>
          <p:cNvPr id="7" name="Zástupný symbol pro obsah 6">
            <a:extLst>
              <a:ext uri="{FF2B5EF4-FFF2-40B4-BE49-F238E27FC236}">
                <a16:creationId xmlns:a16="http://schemas.microsoft.com/office/drawing/2014/main" id="{AA8B015C-BD64-4422-84FC-3844F44ABC9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148946" y="1611840"/>
            <a:ext cx="5894107" cy="4420580"/>
          </a:xfrm>
        </p:spPr>
      </p:pic>
    </p:spTree>
    <p:extLst>
      <p:ext uri="{BB962C8B-B14F-4D97-AF65-F5344CB8AC3E}">
        <p14:creationId xmlns:p14="http://schemas.microsoft.com/office/powerpoint/2010/main" val="2307078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a:extLst>
              <a:ext uri="{FF2B5EF4-FFF2-40B4-BE49-F238E27FC236}">
                <a16:creationId xmlns:a16="http://schemas.microsoft.com/office/drawing/2014/main" id="{84AB99F8-6D73-48B5-9DC2-289436946C1F}"/>
              </a:ext>
            </a:extLst>
          </p:cNvPr>
          <p:cNvSpPr>
            <a:spLocks noGrp="1" noChangeArrowheads="1"/>
          </p:cNvSpPr>
          <p:nvPr>
            <p:ph type="title"/>
          </p:nvPr>
        </p:nvSpPr>
        <p:spPr/>
        <p:txBody>
          <a:bodyPr/>
          <a:lstStyle/>
          <a:p>
            <a:r>
              <a:rPr lang="cs-CZ" altLang="cs-CZ"/>
              <a:t>Bezpečnost cyklostezek</a:t>
            </a:r>
          </a:p>
        </p:txBody>
      </p:sp>
      <p:pic>
        <p:nvPicPr>
          <p:cNvPr id="28675" name="Picture 2">
            <a:extLst>
              <a:ext uri="{FF2B5EF4-FFF2-40B4-BE49-F238E27FC236}">
                <a16:creationId xmlns:a16="http://schemas.microsoft.com/office/drawing/2014/main" id="{3E6FB94C-D2D5-44F3-8BB8-F99818D4DE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92400" y="1600201"/>
            <a:ext cx="6807200" cy="4525963"/>
          </a:xfr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a:extLst>
              <a:ext uri="{FF2B5EF4-FFF2-40B4-BE49-F238E27FC236}">
                <a16:creationId xmlns:a16="http://schemas.microsoft.com/office/drawing/2014/main" id="{65493DA7-1585-4C0F-91BF-1DF8FC70A258}"/>
              </a:ext>
            </a:extLst>
          </p:cNvPr>
          <p:cNvSpPr>
            <a:spLocks noGrp="1" noChangeArrowheads="1"/>
          </p:cNvSpPr>
          <p:nvPr>
            <p:ph type="title"/>
          </p:nvPr>
        </p:nvSpPr>
        <p:spPr/>
        <p:txBody>
          <a:bodyPr/>
          <a:lstStyle/>
          <a:p>
            <a:r>
              <a:rPr lang="cs-CZ" altLang="cs-CZ"/>
              <a:t>Bezpečnost chodníků</a:t>
            </a:r>
          </a:p>
        </p:txBody>
      </p:sp>
      <p:pic>
        <p:nvPicPr>
          <p:cNvPr id="29699" name="Picture 2">
            <a:extLst>
              <a:ext uri="{FF2B5EF4-FFF2-40B4-BE49-F238E27FC236}">
                <a16:creationId xmlns:a16="http://schemas.microsoft.com/office/drawing/2014/main" id="{C6E680D3-B753-4190-BD41-0617AF5DB5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9" y="3213100"/>
            <a:ext cx="8734425" cy="1638300"/>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CE527AA-18D6-4ACD-88FC-8B7C18B08121}"/>
              </a:ext>
            </a:extLst>
          </p:cNvPr>
          <p:cNvSpPr>
            <a:spLocks noGrp="1"/>
          </p:cNvSpPr>
          <p:nvPr>
            <p:ph type="ftr" sz="quarter" idx="10"/>
          </p:nvPr>
        </p:nvSpPr>
        <p:spPr>
          <a:xfrm>
            <a:off x="720000" y="6228000"/>
            <a:ext cx="1845647" cy="376986"/>
          </a:xfrm>
        </p:spPr>
        <p:txBody>
          <a:bodyPr/>
          <a:lstStyle/>
          <a:p>
            <a:r>
              <a:rPr lang="cs-CZ" dirty="0"/>
              <a:t>Ústav veřejného zdraví MU</a:t>
            </a:r>
          </a:p>
        </p:txBody>
      </p:sp>
      <p:sp>
        <p:nvSpPr>
          <p:cNvPr id="3" name="Zástupný symbol pro číslo snímku 2">
            <a:extLst>
              <a:ext uri="{FF2B5EF4-FFF2-40B4-BE49-F238E27FC236}">
                <a16:creationId xmlns:a16="http://schemas.microsoft.com/office/drawing/2014/main" id="{47DC23B4-427F-4DE8-A314-DA2C0FB133BA}"/>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a:extLst>
              <a:ext uri="{FF2B5EF4-FFF2-40B4-BE49-F238E27FC236}">
                <a16:creationId xmlns:a16="http://schemas.microsoft.com/office/drawing/2014/main" id="{25B836E9-EDFC-4E02-AD0E-16E2F6840B52}"/>
              </a:ext>
            </a:extLst>
          </p:cNvPr>
          <p:cNvSpPr>
            <a:spLocks noGrp="1"/>
          </p:cNvSpPr>
          <p:nvPr>
            <p:ph type="title"/>
          </p:nvPr>
        </p:nvSpPr>
        <p:spPr>
          <a:xfrm>
            <a:off x="719400" y="448564"/>
            <a:ext cx="10753200" cy="451576"/>
          </a:xfrm>
        </p:spPr>
        <p:txBody>
          <a:bodyPr/>
          <a:lstStyle/>
          <a:p>
            <a:pPr algn="ctr"/>
            <a:r>
              <a:rPr lang="cs-CZ" dirty="0"/>
              <a:t>Volba jedince</a:t>
            </a:r>
          </a:p>
        </p:txBody>
      </p:sp>
      <p:sp>
        <p:nvSpPr>
          <p:cNvPr id="5" name="Zástupný symbol pro obsah 4">
            <a:extLst>
              <a:ext uri="{FF2B5EF4-FFF2-40B4-BE49-F238E27FC236}">
                <a16:creationId xmlns:a16="http://schemas.microsoft.com/office/drawing/2014/main" id="{840A7841-5761-43A9-A679-4D6622E559F5}"/>
              </a:ext>
            </a:extLst>
          </p:cNvPr>
          <p:cNvSpPr>
            <a:spLocks noGrp="1"/>
          </p:cNvSpPr>
          <p:nvPr>
            <p:ph idx="1"/>
          </p:nvPr>
        </p:nvSpPr>
        <p:spPr>
          <a:xfrm>
            <a:off x="337351" y="1296140"/>
            <a:ext cx="11624494" cy="5308846"/>
          </a:xfrm>
        </p:spPr>
        <p:txBody>
          <a:bodyPr/>
          <a:lstStyle/>
          <a:p>
            <a:pPr>
              <a:buFont typeface="Wingdings" panose="05000000000000000000" pitchFamily="2" charset="2"/>
              <a:buChar char="§"/>
            </a:pPr>
            <a:r>
              <a:rPr lang="cs-CZ" dirty="0"/>
              <a:t>Určena hodnotovým systémem a životními prioritami</a:t>
            </a:r>
          </a:p>
          <a:p>
            <a:pPr>
              <a:buFont typeface="Wingdings" panose="05000000000000000000" pitchFamily="2" charset="2"/>
              <a:buChar char="§"/>
            </a:pPr>
            <a:endParaRPr lang="cs-CZ" dirty="0"/>
          </a:p>
          <a:p>
            <a:pPr>
              <a:buFont typeface="Wingdings" panose="05000000000000000000" pitchFamily="2" charset="2"/>
              <a:buChar char="§"/>
            </a:pPr>
            <a:r>
              <a:rPr lang="cs-CZ" dirty="0"/>
              <a:t>Ovlivněna původní rodinou, vzděláním, cenou na trhu práce…</a:t>
            </a:r>
          </a:p>
          <a:p>
            <a:pPr>
              <a:buFont typeface="Wingdings" panose="05000000000000000000" pitchFamily="2" charset="2"/>
              <a:buChar char="§"/>
            </a:pPr>
            <a:endParaRPr lang="cs-CZ" dirty="0"/>
          </a:p>
          <a:p>
            <a:pPr>
              <a:buFont typeface="Wingdings" panose="05000000000000000000" pitchFamily="2" charset="2"/>
              <a:buChar char="§"/>
            </a:pPr>
            <a:r>
              <a:rPr lang="cs-CZ" dirty="0"/>
              <a:t>Změna životních podmínek se nemusí odrazit ve změně životního stylu</a:t>
            </a:r>
          </a:p>
          <a:p>
            <a:pPr marL="72000" indent="0">
              <a:buNone/>
            </a:pPr>
            <a:endParaRPr lang="cs-CZ" dirty="0"/>
          </a:p>
          <a:p>
            <a:pPr marL="72000" indent="0" algn="ctr">
              <a:buNone/>
            </a:pPr>
            <a:r>
              <a:rPr lang="cs-CZ" dirty="0"/>
              <a:t>Znalost – postoj – chování</a:t>
            </a:r>
          </a:p>
          <a:p>
            <a:pPr marL="72000" indent="0" algn="ctr">
              <a:buNone/>
            </a:pPr>
            <a:r>
              <a:rPr lang="cs-CZ" dirty="0"/>
              <a:t>Chování – postoj – znalost</a:t>
            </a:r>
          </a:p>
          <a:p>
            <a:pPr marL="72000" indent="0" algn="ctr">
              <a:buNone/>
            </a:pPr>
            <a:endParaRPr lang="cs-CZ" dirty="0"/>
          </a:p>
          <a:p>
            <a:pPr marL="72000" indent="0" algn="ctr">
              <a:buNone/>
            </a:pPr>
            <a:r>
              <a:rPr lang="cs-CZ" i="1" dirty="0"/>
              <a:t>Přísloví: „Můžeš koně přivést k vodě, ale nedonutíš ho pít.“</a:t>
            </a:r>
          </a:p>
          <a:p>
            <a:pPr marL="72000" indent="0">
              <a:buNone/>
            </a:pPr>
            <a:endParaRPr lang="cs-CZ" dirty="0"/>
          </a:p>
          <a:p>
            <a:pPr marL="72000" indent="0">
              <a:buNone/>
            </a:pPr>
            <a:endParaRPr lang="cs-CZ" dirty="0"/>
          </a:p>
        </p:txBody>
      </p:sp>
      <p:sp>
        <p:nvSpPr>
          <p:cNvPr id="6" name="Obdélník 5">
            <a:extLst>
              <a:ext uri="{FF2B5EF4-FFF2-40B4-BE49-F238E27FC236}">
                <a16:creationId xmlns:a16="http://schemas.microsoft.com/office/drawing/2014/main" id="{D6A6C439-7B4D-4D14-825B-85A17F89847E}"/>
              </a:ext>
            </a:extLst>
          </p:cNvPr>
          <p:cNvSpPr/>
          <p:nvPr/>
        </p:nvSpPr>
        <p:spPr bwMode="auto">
          <a:xfrm>
            <a:off x="3862873" y="3984171"/>
            <a:ext cx="4590662" cy="1073021"/>
          </a:xfrm>
          <a:prstGeom prst="rect">
            <a:avLst/>
          </a:prstGeom>
          <a:noFill/>
          <a:ln w="38100" cap="flat" cmpd="sng" algn="ctr">
            <a:solidFill>
              <a:schemeClr val="tx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625838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F5707F3-B81D-464B-B24B-9311DDE70B29}"/>
              </a:ext>
            </a:extLst>
          </p:cNvPr>
          <p:cNvSpPr>
            <a:spLocks noGrp="1" noChangeArrowheads="1"/>
          </p:cNvSpPr>
          <p:nvPr>
            <p:ph type="title"/>
          </p:nvPr>
        </p:nvSpPr>
        <p:spPr/>
        <p:txBody>
          <a:bodyPr/>
          <a:lstStyle/>
          <a:p>
            <a:pPr eaLnBrk="1" hangingPunct="1"/>
            <a:r>
              <a:rPr lang="cs-CZ" altLang="cs-CZ"/>
              <a:t>Situace v EU</a:t>
            </a:r>
          </a:p>
        </p:txBody>
      </p:sp>
      <p:sp>
        <p:nvSpPr>
          <p:cNvPr id="30723" name="Rectangle 3">
            <a:extLst>
              <a:ext uri="{FF2B5EF4-FFF2-40B4-BE49-F238E27FC236}">
                <a16:creationId xmlns:a16="http://schemas.microsoft.com/office/drawing/2014/main" id="{3B0CDED8-C2C3-4558-B8E0-C6061BE1A6C0}"/>
              </a:ext>
            </a:extLst>
          </p:cNvPr>
          <p:cNvSpPr>
            <a:spLocks noGrp="1" noChangeArrowheads="1"/>
          </p:cNvSpPr>
          <p:nvPr>
            <p:ph type="body" idx="1"/>
          </p:nvPr>
        </p:nvSpPr>
        <p:spPr>
          <a:xfrm>
            <a:off x="1981200" y="2492375"/>
            <a:ext cx="8229600" cy="3633788"/>
          </a:xfrm>
        </p:spPr>
        <p:txBody>
          <a:bodyPr/>
          <a:lstStyle/>
          <a:p>
            <a:pPr eaLnBrk="1" hangingPunct="1">
              <a:buFont typeface="Wingdings" panose="05000000000000000000" pitchFamily="2" charset="2"/>
              <a:buChar char="§"/>
            </a:pPr>
            <a:r>
              <a:rPr lang="cs-CZ" altLang="cs-CZ" dirty="0"/>
              <a:t>Rozdílný „sociální gradient obezity“ v bohatších zemích západní Evropy</a:t>
            </a:r>
          </a:p>
          <a:p>
            <a:pPr eaLnBrk="1" hangingPunct="1">
              <a:buFont typeface="Wingdings" panose="05000000000000000000" pitchFamily="2" charset="2"/>
              <a:buChar char="§"/>
            </a:pPr>
            <a:endParaRPr lang="cs-CZ" altLang="cs-CZ" dirty="0"/>
          </a:p>
          <a:p>
            <a:pPr eaLnBrk="1" hangingPunct="1">
              <a:buFont typeface="Wingdings" panose="05000000000000000000" pitchFamily="2" charset="2"/>
              <a:buChar char="§"/>
            </a:pPr>
            <a:r>
              <a:rPr lang="cs-CZ" altLang="cs-CZ" dirty="0"/>
              <a:t>Také u dětí / dospělých (Lotyšsko vs. Francie)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0B7C511-1C32-497D-A024-2CDA6E5B16BB}"/>
              </a:ext>
            </a:extLst>
          </p:cNvPr>
          <p:cNvSpPr>
            <a:spLocks noGrp="1" noChangeArrowheads="1"/>
          </p:cNvSpPr>
          <p:nvPr>
            <p:ph type="title"/>
          </p:nvPr>
        </p:nvSpPr>
        <p:spPr/>
        <p:txBody>
          <a:bodyPr/>
          <a:lstStyle/>
          <a:p>
            <a:pPr eaLnBrk="1" hangingPunct="1"/>
            <a:r>
              <a:rPr lang="cs-CZ" altLang="cs-CZ"/>
              <a:t>Sociální percepce obezity I.</a:t>
            </a:r>
          </a:p>
        </p:txBody>
      </p:sp>
      <p:sp>
        <p:nvSpPr>
          <p:cNvPr id="39939" name="Rectangle 3">
            <a:extLst>
              <a:ext uri="{FF2B5EF4-FFF2-40B4-BE49-F238E27FC236}">
                <a16:creationId xmlns:a16="http://schemas.microsoft.com/office/drawing/2014/main" id="{254FBA46-1019-4A71-B756-969D71249C51}"/>
              </a:ext>
            </a:extLst>
          </p:cNvPr>
          <p:cNvSpPr>
            <a:spLocks noGrp="1" noChangeArrowheads="1"/>
          </p:cNvSpPr>
          <p:nvPr>
            <p:ph type="body" sz="half" idx="1"/>
          </p:nvPr>
        </p:nvSpPr>
        <p:spPr>
          <a:xfrm>
            <a:off x="1703388" y="1600201"/>
            <a:ext cx="8964612" cy="4525963"/>
          </a:xfrm>
        </p:spPr>
        <p:txBody>
          <a:bodyPr/>
          <a:lstStyle/>
          <a:p>
            <a:pPr eaLnBrk="1" hangingPunct="1"/>
            <a:r>
              <a:rPr lang="cs-CZ" altLang="cs-CZ"/>
              <a:t>Během fylogeneze spíše žádoucí fenotyp - u žen (nikoli u mužů), i u Homo sapiens, lovců – sběračů</a:t>
            </a:r>
          </a:p>
          <a:p>
            <a:pPr eaLnBrk="1" hangingPunct="1">
              <a:buFontTx/>
              <a:buNone/>
            </a:pPr>
            <a:endParaRPr lang="cs-CZ" altLang="cs-CZ"/>
          </a:p>
          <a:p>
            <a:pPr eaLnBrk="1" hangingPunct="1"/>
            <a:r>
              <a:rPr lang="cs-CZ" altLang="cs-CZ"/>
              <a:t>Bezpečnější vzhledem k donošení plodu</a:t>
            </a:r>
          </a:p>
          <a:p>
            <a:pPr eaLnBrk="1" hangingPunct="1"/>
            <a:endParaRPr lang="cs-CZ" altLang="cs-CZ"/>
          </a:p>
          <a:p>
            <a:pPr eaLnBrk="1" hangingPunct="1"/>
            <a:endParaRPr lang="cs-CZ" altLang="cs-CZ"/>
          </a:p>
          <a:p>
            <a:pPr eaLnBrk="1" hangingPunct="1"/>
            <a:r>
              <a:rPr lang="cs-CZ" altLang="cs-CZ"/>
              <a:t>Bezpečnější vzhledem k přežití </a:t>
            </a:r>
          </a:p>
        </p:txBody>
      </p:sp>
      <p:graphicFrame>
        <p:nvGraphicFramePr>
          <p:cNvPr id="39940" name="Object 4">
            <a:extLst>
              <a:ext uri="{FF2B5EF4-FFF2-40B4-BE49-F238E27FC236}">
                <a16:creationId xmlns:a16="http://schemas.microsoft.com/office/drawing/2014/main" id="{B2F9D268-A3C8-450C-99F9-A254468D6BC9}"/>
              </a:ext>
            </a:extLst>
          </p:cNvPr>
          <p:cNvGraphicFramePr>
            <a:graphicFrameLocks noGrp="1" noChangeAspect="1"/>
          </p:cNvGraphicFramePr>
          <p:nvPr>
            <p:ph sz="half" idx="2"/>
          </p:nvPr>
        </p:nvGraphicFramePr>
        <p:xfrm>
          <a:off x="8416926" y="3500438"/>
          <a:ext cx="1489075" cy="2233612"/>
        </p:xfrm>
        <a:graphic>
          <a:graphicData uri="http://schemas.openxmlformats.org/presentationml/2006/ole">
            <mc:AlternateContent xmlns:mc="http://schemas.openxmlformats.org/markup-compatibility/2006">
              <mc:Choice xmlns:v="urn:schemas-microsoft-com:vml" Requires="v">
                <p:oleObj spid="_x0000_s2071" name="Fotografie" r:id="rId3" imgW="704948" imgH="1057423" progId="MSPhotoEd.3">
                  <p:embed/>
                </p:oleObj>
              </mc:Choice>
              <mc:Fallback>
                <p:oleObj name="Fotografie" r:id="rId3" imgW="704948" imgH="1057423" progId="MSPhotoEd.3">
                  <p:embed/>
                  <p:pic>
                    <p:nvPicPr>
                      <p:cNvPr id="39940" name="Object 4">
                        <a:extLst>
                          <a:ext uri="{FF2B5EF4-FFF2-40B4-BE49-F238E27FC236}">
                            <a16:creationId xmlns:a16="http://schemas.microsoft.com/office/drawing/2014/main" id="{B2F9D268-A3C8-450C-99F9-A254468D6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6926" y="3500438"/>
                        <a:ext cx="1489075" cy="22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DB04C0F-E5D7-4933-8210-1764E7F6235E}"/>
              </a:ext>
            </a:extLst>
          </p:cNvPr>
          <p:cNvSpPr>
            <a:spLocks noGrp="1" noChangeArrowheads="1"/>
          </p:cNvSpPr>
          <p:nvPr>
            <p:ph type="title"/>
          </p:nvPr>
        </p:nvSpPr>
        <p:spPr/>
        <p:txBody>
          <a:bodyPr/>
          <a:lstStyle/>
          <a:p>
            <a:pPr eaLnBrk="1" hangingPunct="1"/>
            <a:r>
              <a:rPr lang="cs-CZ" altLang="cs-CZ"/>
              <a:t>Sociální percepce obezity II.</a:t>
            </a:r>
          </a:p>
        </p:txBody>
      </p:sp>
      <p:sp>
        <p:nvSpPr>
          <p:cNvPr id="40963" name="Rectangle 3">
            <a:extLst>
              <a:ext uri="{FF2B5EF4-FFF2-40B4-BE49-F238E27FC236}">
                <a16:creationId xmlns:a16="http://schemas.microsoft.com/office/drawing/2014/main" id="{88001F67-3CD8-4DAB-A263-3E70FA310B65}"/>
              </a:ext>
            </a:extLst>
          </p:cNvPr>
          <p:cNvSpPr>
            <a:spLocks noGrp="1" noChangeArrowheads="1"/>
          </p:cNvSpPr>
          <p:nvPr>
            <p:ph type="body" idx="1"/>
          </p:nvPr>
        </p:nvSpPr>
        <p:spPr>
          <a:xfrm>
            <a:off x="633046" y="1586523"/>
            <a:ext cx="9577754" cy="4938102"/>
          </a:xfrm>
        </p:spPr>
        <p:txBody>
          <a:bodyPr/>
          <a:lstStyle/>
          <a:p>
            <a:pPr marL="72000" indent="0" eaLnBrk="1" hangingPunct="1">
              <a:lnSpc>
                <a:spcPct val="90000"/>
              </a:lnSpc>
              <a:buNone/>
            </a:pPr>
            <a:r>
              <a:rPr lang="cs-CZ" altLang="cs-CZ" dirty="0"/>
              <a:t>                  Odraz v lingvistické oblasti:</a:t>
            </a:r>
          </a:p>
          <a:p>
            <a:pPr eaLnBrk="1" hangingPunct="1">
              <a:lnSpc>
                <a:spcPct val="90000"/>
              </a:lnSpc>
              <a:buFontTx/>
              <a:buNone/>
            </a:pPr>
            <a:endParaRPr lang="cs-CZ" altLang="cs-CZ" dirty="0"/>
          </a:p>
          <a:p>
            <a:pPr eaLnBrk="1" hangingPunct="1">
              <a:lnSpc>
                <a:spcPct val="90000"/>
              </a:lnSpc>
              <a:buFontTx/>
              <a:buNone/>
            </a:pPr>
            <a:r>
              <a:rPr lang="cs-CZ" altLang="cs-CZ" dirty="0"/>
              <a:t>Kyprý - kyprá</a:t>
            </a:r>
          </a:p>
          <a:p>
            <a:pPr eaLnBrk="1" hangingPunct="1">
              <a:lnSpc>
                <a:spcPct val="90000"/>
              </a:lnSpc>
              <a:buFontTx/>
              <a:buNone/>
            </a:pPr>
            <a:r>
              <a:rPr lang="cs-CZ" altLang="cs-CZ" dirty="0"/>
              <a:t>        plnoštíhlý (</a:t>
            </a:r>
            <a:r>
              <a:rPr lang="cs-CZ" altLang="cs-CZ" dirty="0" err="1"/>
              <a:t>vollschlang</a:t>
            </a:r>
            <a:r>
              <a:rPr lang="cs-CZ" altLang="cs-CZ" dirty="0"/>
              <a:t>)</a:t>
            </a:r>
          </a:p>
          <a:p>
            <a:pPr eaLnBrk="1" hangingPunct="1">
              <a:lnSpc>
                <a:spcPct val="90000"/>
              </a:lnSpc>
              <a:buFontTx/>
              <a:buNone/>
            </a:pPr>
            <a:r>
              <a:rPr lang="cs-CZ" altLang="cs-CZ" dirty="0"/>
              <a:t>                 boubelatý</a:t>
            </a:r>
          </a:p>
          <a:p>
            <a:pPr eaLnBrk="1" hangingPunct="1">
              <a:lnSpc>
                <a:spcPct val="90000"/>
              </a:lnSpc>
              <a:buFontTx/>
              <a:buNone/>
            </a:pPr>
            <a:r>
              <a:rPr lang="cs-CZ" altLang="cs-CZ" dirty="0"/>
              <a:t>                        baculatý</a:t>
            </a:r>
          </a:p>
          <a:p>
            <a:pPr eaLnBrk="1" hangingPunct="1">
              <a:lnSpc>
                <a:spcPct val="90000"/>
              </a:lnSpc>
              <a:buFontTx/>
              <a:buNone/>
            </a:pPr>
            <a:r>
              <a:rPr lang="cs-CZ" altLang="cs-CZ" dirty="0"/>
              <a:t>                               silný – silná</a:t>
            </a:r>
          </a:p>
          <a:p>
            <a:pPr eaLnBrk="1" hangingPunct="1">
              <a:lnSpc>
                <a:spcPct val="90000"/>
              </a:lnSpc>
              <a:buFontTx/>
              <a:buNone/>
            </a:pPr>
            <a:r>
              <a:rPr lang="cs-CZ" altLang="cs-CZ" dirty="0"/>
              <a:t>                                    velký - velká</a:t>
            </a:r>
          </a:p>
          <a:p>
            <a:pPr eaLnBrk="1" hangingPunct="1">
              <a:lnSpc>
                <a:spcPct val="90000"/>
              </a:lnSpc>
              <a:buFontTx/>
              <a:buNone/>
            </a:pPr>
            <a:r>
              <a:rPr lang="cs-CZ" altLang="cs-CZ" dirty="0"/>
              <a:t>                                                                                 vs.</a:t>
            </a:r>
          </a:p>
          <a:p>
            <a:pPr eaLnBrk="1" hangingPunct="1">
              <a:lnSpc>
                <a:spcPct val="90000"/>
              </a:lnSpc>
              <a:buFontTx/>
              <a:buNone/>
            </a:pPr>
            <a:endParaRPr lang="cs-CZ" altLang="cs-CZ" dirty="0"/>
          </a:p>
          <a:p>
            <a:pPr eaLnBrk="1" hangingPunct="1">
              <a:lnSpc>
                <a:spcPct val="90000"/>
              </a:lnSpc>
              <a:buFontTx/>
              <a:buNone/>
            </a:pPr>
            <a:r>
              <a:rPr lang="cs-CZ" altLang="cs-CZ" dirty="0"/>
              <a:t>Hubený, chudý, vyzáblý, štíhlý, slabý</a:t>
            </a:r>
          </a:p>
          <a:p>
            <a:pPr eaLnBrk="1" hangingPunct="1">
              <a:lnSpc>
                <a:spcPct val="90000"/>
              </a:lnSpc>
              <a:buFontTx/>
              <a:buNone/>
            </a:pPr>
            <a:r>
              <a:rPr lang="cs-CZ" altLang="cs-CZ" dirty="0"/>
              <a:t>(</a:t>
            </a:r>
            <a:r>
              <a:rPr lang="cs-CZ" altLang="cs-CZ" dirty="0" err="1"/>
              <a:t>srb</a:t>
            </a:r>
            <a:r>
              <a:rPr lang="cs-CZ" altLang="cs-CZ" dirty="0"/>
              <a:t>. </a:t>
            </a:r>
            <a:r>
              <a:rPr lang="cs-CZ" altLang="cs-CZ" dirty="0" err="1"/>
              <a:t>mršavý</a:t>
            </a:r>
            <a:r>
              <a:rPr lang="cs-CZ" altLang="cs-CZ" dirty="0"/>
              <a: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B9B99A05-9489-4DF5-BB0D-7065D53BE769}"/>
              </a:ext>
            </a:extLst>
          </p:cNvPr>
          <p:cNvSpPr>
            <a:spLocks noGrp="1" noChangeArrowheads="1"/>
          </p:cNvSpPr>
          <p:nvPr>
            <p:ph type="title"/>
          </p:nvPr>
        </p:nvSpPr>
        <p:spPr/>
        <p:txBody>
          <a:bodyPr/>
          <a:lstStyle/>
          <a:p>
            <a:pPr eaLnBrk="1" hangingPunct="1"/>
            <a:r>
              <a:rPr lang="cs-CZ" altLang="cs-CZ"/>
              <a:t>Sociální percepce obezity III.</a:t>
            </a:r>
          </a:p>
        </p:txBody>
      </p:sp>
      <p:sp>
        <p:nvSpPr>
          <p:cNvPr id="41987" name="Rectangle 3">
            <a:extLst>
              <a:ext uri="{FF2B5EF4-FFF2-40B4-BE49-F238E27FC236}">
                <a16:creationId xmlns:a16="http://schemas.microsoft.com/office/drawing/2014/main" id="{45D81C27-F4A1-4B34-99DA-B135AECF8631}"/>
              </a:ext>
            </a:extLst>
          </p:cNvPr>
          <p:cNvSpPr>
            <a:spLocks noGrp="1" noChangeArrowheads="1"/>
          </p:cNvSpPr>
          <p:nvPr>
            <p:ph type="body" idx="1"/>
          </p:nvPr>
        </p:nvSpPr>
        <p:spPr/>
        <p:txBody>
          <a:bodyPr/>
          <a:lstStyle/>
          <a:p>
            <a:pPr eaLnBrk="1" hangingPunct="1">
              <a:buFontTx/>
              <a:buNone/>
            </a:pPr>
            <a:endParaRPr lang="cs-CZ" altLang="cs-CZ" dirty="0"/>
          </a:p>
          <a:p>
            <a:pPr eaLnBrk="1" hangingPunct="1">
              <a:buFontTx/>
              <a:buNone/>
            </a:pPr>
            <a:r>
              <a:rPr lang="cs-CZ" altLang="cs-CZ" dirty="0"/>
              <a:t>                              Úsloví:</a:t>
            </a:r>
          </a:p>
          <a:p>
            <a:pPr eaLnBrk="1" hangingPunct="1">
              <a:buFontTx/>
              <a:buNone/>
            </a:pPr>
            <a:endParaRPr lang="cs-CZ" altLang="cs-CZ" dirty="0"/>
          </a:p>
          <a:p>
            <a:pPr eaLnBrk="1" hangingPunct="1">
              <a:buFontTx/>
              <a:buNone/>
            </a:pPr>
            <a:r>
              <a:rPr lang="cs-CZ" altLang="cs-CZ" dirty="0"/>
              <a:t>       Přijde čas, kdy tlustí budou hubení,</a:t>
            </a:r>
          </a:p>
          <a:p>
            <a:pPr eaLnBrk="1" hangingPunct="1">
              <a:buFontTx/>
              <a:buNone/>
            </a:pPr>
            <a:r>
              <a:rPr lang="cs-CZ" altLang="cs-CZ" dirty="0"/>
              <a:t>       ale to už hubení budou studení.</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a:extLst>
              <a:ext uri="{FF2B5EF4-FFF2-40B4-BE49-F238E27FC236}">
                <a16:creationId xmlns:a16="http://schemas.microsoft.com/office/drawing/2014/main" id="{D6464895-3144-4616-9E31-85DEEA72F8F8}"/>
              </a:ext>
            </a:extLst>
          </p:cNvPr>
          <p:cNvSpPr>
            <a:spLocks noGrp="1" noChangeArrowheads="1"/>
          </p:cNvSpPr>
          <p:nvPr>
            <p:ph type="title"/>
          </p:nvPr>
        </p:nvSpPr>
        <p:spPr/>
        <p:txBody>
          <a:bodyPr/>
          <a:lstStyle/>
          <a:p>
            <a:pPr eaLnBrk="1" hangingPunct="1"/>
            <a:r>
              <a:rPr lang="cs-CZ" altLang="cs-CZ" dirty="0"/>
              <a:t>Úvaha o odpovědnosti jednotlivce a společnosti vzhledem k životnímu stylu</a:t>
            </a:r>
          </a:p>
        </p:txBody>
      </p:sp>
      <p:sp>
        <p:nvSpPr>
          <p:cNvPr id="35843" name="Rectangle 6">
            <a:extLst>
              <a:ext uri="{FF2B5EF4-FFF2-40B4-BE49-F238E27FC236}">
                <a16:creationId xmlns:a16="http://schemas.microsoft.com/office/drawing/2014/main" id="{F54FAEB9-03B2-48CF-952A-CC5848CB481F}"/>
              </a:ext>
            </a:extLst>
          </p:cNvPr>
          <p:cNvSpPr>
            <a:spLocks noGrp="1" noChangeArrowheads="1"/>
          </p:cNvSpPr>
          <p:nvPr>
            <p:ph sz="half" idx="2"/>
          </p:nvPr>
        </p:nvSpPr>
        <p:spPr>
          <a:xfrm>
            <a:off x="1703388" y="3213101"/>
            <a:ext cx="8964612" cy="3370263"/>
          </a:xfrm>
        </p:spPr>
        <p:txBody>
          <a:bodyPr/>
          <a:lstStyle/>
          <a:p>
            <a:pPr algn="ctr" eaLnBrk="1" hangingPunct="1">
              <a:buFontTx/>
              <a:buNone/>
              <a:defRPr/>
            </a:pPr>
            <a:r>
              <a:rPr lang="cs-CZ" altLang="cs-CZ" dirty="0"/>
              <a:t>zdravá volba jednotlivce by měla být zároveň</a:t>
            </a:r>
          </a:p>
          <a:p>
            <a:pPr algn="ctr" eaLnBrk="1" hangingPunct="1">
              <a:defRPr/>
            </a:pPr>
            <a:r>
              <a:rPr lang="cs-CZ" altLang="cs-CZ" dirty="0"/>
              <a:t> nejatraktivnější</a:t>
            </a:r>
          </a:p>
          <a:p>
            <a:pPr algn="ctr" eaLnBrk="1" hangingPunct="1">
              <a:defRPr/>
            </a:pPr>
            <a:r>
              <a:rPr lang="cs-CZ" altLang="cs-CZ" dirty="0"/>
              <a:t> nejlevnější </a:t>
            </a:r>
          </a:p>
          <a:p>
            <a:pPr algn="ctr" eaLnBrk="1" hangingPunct="1">
              <a:defRPr/>
            </a:pPr>
            <a:r>
              <a:rPr lang="cs-CZ" altLang="cs-CZ" dirty="0"/>
              <a:t>nejzábavnější…</a:t>
            </a:r>
          </a:p>
          <a:p>
            <a:pPr algn="ctr">
              <a:defRPr/>
            </a:pPr>
            <a:r>
              <a:rPr lang="cs-CZ" altLang="cs-CZ" b="1" dirty="0"/>
              <a:t>(</a:t>
            </a:r>
            <a:r>
              <a:rPr lang="cs-CZ" altLang="cs-CZ" b="1" dirty="0" err="1"/>
              <a:t>easy</a:t>
            </a:r>
            <a:r>
              <a:rPr lang="cs-CZ" altLang="cs-CZ" b="1" dirty="0"/>
              <a:t> </a:t>
            </a:r>
            <a:r>
              <a:rPr lang="cs-CZ" altLang="cs-CZ" b="1" dirty="0" err="1"/>
              <a:t>way</a:t>
            </a:r>
            <a:r>
              <a:rPr lang="cs-CZ" altLang="cs-CZ" b="1" dirty="0"/>
              <a:t>)</a:t>
            </a:r>
          </a:p>
        </p:txBody>
      </p:sp>
      <p:sp>
        <p:nvSpPr>
          <p:cNvPr id="43012" name="Rectangle 9">
            <a:extLst>
              <a:ext uri="{FF2B5EF4-FFF2-40B4-BE49-F238E27FC236}">
                <a16:creationId xmlns:a16="http://schemas.microsoft.com/office/drawing/2014/main" id="{C0600114-EFAB-414B-ABA1-C37547B7C242}"/>
              </a:ext>
            </a:extLst>
          </p:cNvPr>
          <p:cNvSpPr>
            <a:spLocks noGrp="1" noChangeArrowheads="1"/>
          </p:cNvSpPr>
          <p:nvPr>
            <p:ph type="body" sz="half" idx="1"/>
          </p:nvPr>
        </p:nvSpPr>
        <p:spPr>
          <a:xfrm>
            <a:off x="1703389" y="1600200"/>
            <a:ext cx="8713787" cy="1252538"/>
          </a:xfrm>
        </p:spPr>
        <p:txBody>
          <a:bodyPr/>
          <a:lstStyle/>
          <a:p>
            <a:pPr algn="ctr" eaLnBrk="1" hangingPunct="1">
              <a:buFontTx/>
              <a:buNone/>
            </a:pPr>
            <a:r>
              <a:rPr lang="cs-CZ" altLang="cs-CZ" dirty="0"/>
              <a:t>Své zdraví si do značné míry ovlivňuje každý sám,</a:t>
            </a:r>
          </a:p>
          <a:p>
            <a:pPr algn="ctr" eaLnBrk="1" hangingPunct="1">
              <a:buFontTx/>
              <a:buNone/>
            </a:pPr>
            <a:r>
              <a:rPr lang="cs-CZ" altLang="cs-CZ" dirty="0"/>
              <a:t>ale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55</a:t>
            </a:fld>
            <a:endParaRPr lang="cs-CZ" alt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476" y="1955690"/>
            <a:ext cx="9097524" cy="4409686"/>
          </a:xfrm>
          <a:prstGeom prst="rect">
            <a:avLst/>
          </a:prstGeom>
        </p:spPr>
      </p:pic>
      <p:sp>
        <p:nvSpPr>
          <p:cNvPr id="5" name="Obdélník 4"/>
          <p:cNvSpPr/>
          <p:nvPr/>
        </p:nvSpPr>
        <p:spPr>
          <a:xfrm>
            <a:off x="1698902" y="1324278"/>
            <a:ext cx="9070384" cy="461585"/>
          </a:xfrm>
          <a:prstGeom prst="rect">
            <a:avLst/>
          </a:prstGeom>
        </p:spPr>
        <p:txBody>
          <a:bodyPr wrap="square">
            <a:spAutoFit/>
          </a:bodyPr>
          <a:lstStyle/>
          <a:p>
            <a:pPr algn="ctr"/>
            <a:r>
              <a:rPr lang="cs-CZ" sz="1200" b="1" dirty="0">
                <a:solidFill>
                  <a:srgbClr val="0000FF"/>
                </a:solidFill>
                <a:latin typeface="Shaker2Lancet-Bold"/>
              </a:rPr>
              <a:t>Míra zátěže nemocemi, způsobené 20 hlavními rizikovými faktory pro obě pohlaví, vyjádřená jako procento ztracených let života </a:t>
            </a:r>
            <a:r>
              <a:rPr lang="cs-CZ" sz="1100" b="1" dirty="0">
                <a:solidFill>
                  <a:srgbClr val="0000FF"/>
                </a:solidFill>
                <a:latin typeface="Shaker2Lancet-Bold"/>
              </a:rPr>
              <a:t>(DALY – </a:t>
            </a:r>
            <a:r>
              <a:rPr lang="en-US" sz="1100" b="1" dirty="0">
                <a:solidFill>
                  <a:srgbClr val="0000FF"/>
                </a:solidFill>
                <a:latin typeface="Shaker2Lancet-Bold"/>
              </a:rPr>
              <a:t>Disability-Adjusted Life Years </a:t>
            </a:r>
            <a:r>
              <a:rPr lang="cs-CZ" sz="1100" b="1" dirty="0">
                <a:solidFill>
                  <a:srgbClr val="0000FF"/>
                </a:solidFill>
                <a:latin typeface="Shaker2Lancet-Bold"/>
              </a:rPr>
              <a:t>) v UK 2010</a:t>
            </a:r>
            <a:endParaRPr lang="cs-CZ" sz="1100" dirty="0">
              <a:solidFill>
                <a:srgbClr val="0000FF"/>
              </a:solidFill>
            </a:endParaRPr>
          </a:p>
        </p:txBody>
      </p:sp>
      <p:sp>
        <p:nvSpPr>
          <p:cNvPr id="8" name="Obdélník 7"/>
          <p:cNvSpPr/>
          <p:nvPr/>
        </p:nvSpPr>
        <p:spPr>
          <a:xfrm>
            <a:off x="9316185" y="1588551"/>
            <a:ext cx="1340199" cy="182069"/>
          </a:xfrm>
          <a:prstGeom prst="rect">
            <a:avLst/>
          </a:prstGeom>
        </p:spPr>
        <p:txBody>
          <a:bodyPr wrap="none">
            <a:spAutoFit/>
          </a:bodyPr>
          <a:lstStyle/>
          <a:p>
            <a:pPr>
              <a:lnSpc>
                <a:spcPts val="700"/>
              </a:lnSpc>
            </a:pPr>
            <a:r>
              <a:rPr lang="en-US" sz="700" dirty="0"/>
              <a:t>Lancet 2013; 381: 997–1020</a:t>
            </a:r>
          </a:p>
        </p:txBody>
      </p:sp>
      <p:sp>
        <p:nvSpPr>
          <p:cNvPr id="9" name="Obdélník 8"/>
          <p:cNvSpPr/>
          <p:nvPr/>
        </p:nvSpPr>
        <p:spPr>
          <a:xfrm>
            <a:off x="8719560" y="2614989"/>
            <a:ext cx="1901967" cy="415426"/>
          </a:xfrm>
          <a:prstGeom prst="rect">
            <a:avLst/>
          </a:prstGeom>
        </p:spPr>
        <p:txBody>
          <a:bodyPr wrap="square">
            <a:spAutoFit/>
          </a:bodyPr>
          <a:lstStyle/>
          <a:p>
            <a:r>
              <a:rPr lang="cs-CZ" sz="700" dirty="0"/>
              <a:t>Negativní procento u alkoholu je ochranný účinek mírného užívání alkoholu na ischemickou chorobu srdeční a diabetes.</a:t>
            </a:r>
            <a:endParaRPr lang="en-US" sz="700" dirty="0"/>
          </a:p>
        </p:txBody>
      </p:sp>
      <p:sp>
        <p:nvSpPr>
          <p:cNvPr id="18" name="Obdélník 17"/>
          <p:cNvSpPr/>
          <p:nvPr/>
        </p:nvSpPr>
        <p:spPr>
          <a:xfrm>
            <a:off x="7664613" y="1793188"/>
            <a:ext cx="721672" cy="183384"/>
          </a:xfrm>
          <a:prstGeom prst="rect">
            <a:avLst/>
          </a:prstGeom>
        </p:spPr>
        <p:txBody>
          <a:bodyPr wrap="none">
            <a:spAutoFit/>
          </a:bodyPr>
          <a:lstStyle/>
          <a:p>
            <a:pPr>
              <a:lnSpc>
                <a:spcPts val="700"/>
              </a:lnSpc>
            </a:pPr>
            <a:r>
              <a:rPr lang="cs-CZ" sz="900" b="1" dirty="0"/>
              <a:t>Rakovina</a:t>
            </a:r>
            <a:endParaRPr lang="en-US" sz="900" b="1" dirty="0"/>
          </a:p>
        </p:txBody>
      </p:sp>
      <p:sp>
        <p:nvSpPr>
          <p:cNvPr id="19" name="Obdélník 18"/>
          <p:cNvSpPr/>
          <p:nvPr/>
        </p:nvSpPr>
        <p:spPr>
          <a:xfrm>
            <a:off x="5996746" y="1805365"/>
            <a:ext cx="1616148" cy="183384"/>
          </a:xfrm>
          <a:prstGeom prst="rect">
            <a:avLst/>
          </a:prstGeom>
        </p:spPr>
        <p:txBody>
          <a:bodyPr wrap="none">
            <a:spAutoFit/>
          </a:bodyPr>
          <a:lstStyle/>
          <a:p>
            <a:pPr>
              <a:lnSpc>
                <a:spcPts val="700"/>
              </a:lnSpc>
            </a:pPr>
            <a:r>
              <a:rPr lang="cs-CZ" sz="900" b="1" dirty="0"/>
              <a:t>Kardiovaskulární nemoci</a:t>
            </a:r>
            <a:endParaRPr lang="en-US" sz="900" b="1" dirty="0"/>
          </a:p>
        </p:txBody>
      </p:sp>
      <p:sp>
        <p:nvSpPr>
          <p:cNvPr id="20" name="Obdélník 19"/>
          <p:cNvSpPr/>
          <p:nvPr/>
        </p:nvSpPr>
        <p:spPr>
          <a:xfrm>
            <a:off x="4172208" y="1781650"/>
            <a:ext cx="1824538" cy="194925"/>
          </a:xfrm>
          <a:prstGeom prst="rect">
            <a:avLst/>
          </a:prstGeom>
        </p:spPr>
        <p:txBody>
          <a:bodyPr wrap="none">
            <a:spAutoFit/>
          </a:bodyPr>
          <a:lstStyle/>
          <a:p>
            <a:pPr>
              <a:lnSpc>
                <a:spcPts val="800"/>
              </a:lnSpc>
            </a:pPr>
            <a:r>
              <a:rPr lang="cs-CZ" sz="900" b="1" dirty="0"/>
              <a:t>Chronické respirační nemoci</a:t>
            </a:r>
          </a:p>
        </p:txBody>
      </p:sp>
      <p:sp>
        <p:nvSpPr>
          <p:cNvPr id="21" name="Obdélník 20"/>
          <p:cNvSpPr/>
          <p:nvPr/>
        </p:nvSpPr>
        <p:spPr>
          <a:xfrm>
            <a:off x="1698902" y="392738"/>
            <a:ext cx="3405654" cy="900246"/>
          </a:xfrm>
          <a:prstGeom prst="rect">
            <a:avLst/>
          </a:prstGeom>
          <a:ln w="6350">
            <a:solidFill>
              <a:schemeClr val="accent1"/>
            </a:solidFill>
          </a:ln>
        </p:spPr>
        <p:txBody>
          <a:bodyPr wrap="square">
            <a:spAutoFit/>
          </a:bodyPr>
          <a:lstStyle/>
          <a:p>
            <a:pPr>
              <a:spcAft>
                <a:spcPts val="300"/>
              </a:spcAft>
            </a:pPr>
            <a:r>
              <a:rPr lang="cs-CZ" sz="1100" i="1" dirty="0"/>
              <a:t>Kouření je nejsilnějším rizikovým faktorem pro</a:t>
            </a:r>
            <a:r>
              <a:rPr lang="en-US" sz="1100" i="1" dirty="0"/>
              <a:t>:</a:t>
            </a:r>
          </a:p>
          <a:p>
            <a:pPr marL="87296" indent="-87296">
              <a:spcAft>
                <a:spcPts val="300"/>
              </a:spcAft>
              <a:buFont typeface="Arial" panose="020B0604020202020204" pitchFamily="34" charset="0"/>
              <a:buChar char="•"/>
            </a:pPr>
            <a:r>
              <a:rPr lang="cs-CZ" sz="1100" b="1" dirty="0">
                <a:solidFill>
                  <a:srgbClr val="0000FF"/>
                </a:solidFill>
              </a:rPr>
              <a:t>Rakovinu</a:t>
            </a:r>
            <a:endParaRPr lang="en-US" sz="1100" b="1" dirty="0">
              <a:solidFill>
                <a:srgbClr val="0000FF"/>
              </a:solidFill>
            </a:endParaRPr>
          </a:p>
          <a:p>
            <a:pPr marL="87296" indent="-87296">
              <a:spcAft>
                <a:spcPts val="300"/>
              </a:spcAft>
              <a:buFont typeface="Arial" panose="020B0604020202020204" pitchFamily="34" charset="0"/>
              <a:buChar char="•"/>
            </a:pPr>
            <a:r>
              <a:rPr lang="cs-CZ" sz="1100" b="1" dirty="0">
                <a:solidFill>
                  <a:srgbClr val="0000FF"/>
                </a:solidFill>
              </a:rPr>
              <a:t>Kardiovaskulární nemoci</a:t>
            </a:r>
            <a:endParaRPr lang="en-US" sz="1100" b="1" dirty="0">
              <a:solidFill>
                <a:srgbClr val="0000FF"/>
              </a:solidFill>
            </a:endParaRPr>
          </a:p>
          <a:p>
            <a:pPr marL="87296" indent="-87296">
              <a:spcAft>
                <a:spcPts val="300"/>
              </a:spcAft>
              <a:buFont typeface="Arial" panose="020B0604020202020204" pitchFamily="34" charset="0"/>
              <a:buChar char="•"/>
            </a:pPr>
            <a:r>
              <a:rPr lang="cs-CZ" sz="1100" b="1" dirty="0">
                <a:solidFill>
                  <a:srgbClr val="0000FF"/>
                </a:solidFill>
              </a:rPr>
              <a:t>Chronické respirační nemoci</a:t>
            </a:r>
          </a:p>
        </p:txBody>
      </p:sp>
      <p:sp>
        <p:nvSpPr>
          <p:cNvPr id="23" name="Obdélník 22"/>
          <p:cNvSpPr/>
          <p:nvPr/>
        </p:nvSpPr>
        <p:spPr>
          <a:xfrm>
            <a:off x="5429378" y="441968"/>
            <a:ext cx="5192149" cy="723275"/>
          </a:xfrm>
          <a:prstGeom prst="rect">
            <a:avLst/>
          </a:prstGeom>
        </p:spPr>
        <p:txBody>
          <a:bodyPr wrap="square">
            <a:spAutoFit/>
          </a:bodyPr>
          <a:lstStyle/>
          <a:p>
            <a:pPr marL="87296" indent="-87296">
              <a:spcAft>
                <a:spcPts val="300"/>
              </a:spcAft>
              <a:buFont typeface="Arial" panose="020B0604020202020204" pitchFamily="34" charset="0"/>
              <a:buChar char="•"/>
            </a:pPr>
            <a:r>
              <a:rPr lang="cs-CZ" sz="1200" b="1" dirty="0">
                <a:solidFill>
                  <a:srgbClr val="FF0000"/>
                </a:solidFill>
              </a:rPr>
              <a:t>Kouření je nejsilnějším ovlivnitelným determinantem zdraví</a:t>
            </a:r>
          </a:p>
          <a:p>
            <a:pPr marL="87296" indent="-87296">
              <a:spcAft>
                <a:spcPts val="300"/>
              </a:spcAft>
              <a:buFont typeface="Arial" panose="020B0604020202020204" pitchFamily="34" charset="0"/>
              <a:buChar char="•"/>
            </a:pPr>
            <a:r>
              <a:rPr lang="cs-CZ" sz="1200" dirty="0"/>
              <a:t>Kouření je zodpovědné za 50% všech úmrtí, jimž lze zabránit u kuřáků</a:t>
            </a:r>
          </a:p>
          <a:p>
            <a:pPr marL="87296" indent="-87296">
              <a:spcAft>
                <a:spcPts val="300"/>
              </a:spcAft>
              <a:buFont typeface="Arial" panose="020B0604020202020204" pitchFamily="34" charset="0"/>
              <a:buChar char="•"/>
            </a:pPr>
            <a:r>
              <a:rPr lang="cs-CZ" sz="1200" dirty="0"/>
              <a:t>Kuřák ztratí v průměru 10 let života</a:t>
            </a:r>
          </a:p>
        </p:txBody>
      </p:sp>
      <p:pic>
        <p:nvPicPr>
          <p:cNvPr id="10" name="Obrázek 9">
            <a:extLst>
              <a:ext uri="{FF2B5EF4-FFF2-40B4-BE49-F238E27FC236}">
                <a16:creationId xmlns:a16="http://schemas.microsoft.com/office/drawing/2014/main" id="{76F3CFE5-BC6E-4FA1-9785-4FD8AE0A26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0479" y="5929739"/>
            <a:ext cx="3013653" cy="871279"/>
          </a:xfrm>
          <a:prstGeom prst="rect">
            <a:avLst/>
          </a:prstGeom>
        </p:spPr>
      </p:pic>
      <p:sp>
        <p:nvSpPr>
          <p:cNvPr id="17" name="Line 2">
            <a:extLst>
              <a:ext uri="{FF2B5EF4-FFF2-40B4-BE49-F238E27FC236}">
                <a16:creationId xmlns:a16="http://schemas.microsoft.com/office/drawing/2014/main" id="{0A262612-3558-4B1F-A604-320B7604CD86}"/>
              </a:ext>
            </a:extLst>
          </p:cNvPr>
          <p:cNvSpPr>
            <a:spLocks noChangeShapeType="1"/>
          </p:cNvSpPr>
          <p:nvPr/>
        </p:nvSpPr>
        <p:spPr bwMode="auto">
          <a:xfrm>
            <a:off x="2004438" y="296468"/>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22" name="Rectangle 3">
            <a:extLst>
              <a:ext uri="{FF2B5EF4-FFF2-40B4-BE49-F238E27FC236}">
                <a16:creationId xmlns:a16="http://schemas.microsoft.com/office/drawing/2014/main" id="{765A8D4D-D5C7-4C76-94E3-6EF2C83962BF}"/>
              </a:ext>
            </a:extLst>
          </p:cNvPr>
          <p:cNvSpPr txBox="1">
            <a:spLocks noChangeArrowheads="1"/>
          </p:cNvSpPr>
          <p:nvPr/>
        </p:nvSpPr>
        <p:spPr>
          <a:xfrm>
            <a:off x="1639920" y="-64393"/>
            <a:ext cx="891216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20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Kouření – dopady na zdraví</a:t>
            </a:r>
            <a:br>
              <a:rPr lang="en-US" sz="20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br>
            <a:endParaRPr lang="en-US" sz="20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94722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8623EF0-6555-44E8-ACF2-BC7CB7331096}"/>
              </a:ext>
            </a:extLst>
          </p:cNvPr>
          <p:cNvSpPr>
            <a:spLocks noGrp="1" noChangeArrowheads="1"/>
          </p:cNvSpPr>
          <p:nvPr>
            <p:ph type="title"/>
          </p:nvPr>
        </p:nvSpPr>
        <p:spPr/>
        <p:txBody>
          <a:bodyPr/>
          <a:lstStyle/>
          <a:p>
            <a:pPr eaLnBrk="1" hangingPunct="1"/>
            <a:r>
              <a:rPr lang="cs-CZ" altLang="cs-CZ" dirty="0"/>
              <a:t>DRUHY TABÁKU</a:t>
            </a:r>
          </a:p>
        </p:txBody>
      </p:sp>
      <p:sp>
        <p:nvSpPr>
          <p:cNvPr id="28675" name="Rectangle 3">
            <a:extLst>
              <a:ext uri="{FF2B5EF4-FFF2-40B4-BE49-F238E27FC236}">
                <a16:creationId xmlns:a16="http://schemas.microsoft.com/office/drawing/2014/main" id="{D901740D-33D6-4FEA-920D-E2794CF9D2C2}"/>
              </a:ext>
            </a:extLst>
          </p:cNvPr>
          <p:cNvSpPr>
            <a:spLocks noGrp="1" noChangeArrowheads="1"/>
          </p:cNvSpPr>
          <p:nvPr>
            <p:ph type="body" idx="1"/>
          </p:nvPr>
        </p:nvSpPr>
        <p:spPr/>
        <p:txBody>
          <a:bodyPr/>
          <a:lstStyle/>
          <a:p>
            <a:pPr eaLnBrk="1" hangingPunct="1">
              <a:buFont typeface="Wingdings" panose="05000000000000000000" pitchFamily="2" charset="2"/>
              <a:buChar char="§"/>
              <a:defRPr/>
            </a:pPr>
            <a:r>
              <a:rPr lang="cs-CZ" altLang="cs-CZ" dirty="0"/>
              <a:t>COMBUSIVNÍ (800-900oC): dýmky, cigarety, vodní dýmky</a:t>
            </a:r>
          </a:p>
          <a:p>
            <a:pPr eaLnBrk="1" hangingPunct="1">
              <a:buFont typeface="Wingdings" panose="05000000000000000000" pitchFamily="2" charset="2"/>
              <a:buChar char="§"/>
              <a:defRPr/>
            </a:pPr>
            <a:endParaRPr lang="cs-CZ" altLang="cs-CZ" dirty="0"/>
          </a:p>
          <a:p>
            <a:pPr eaLnBrk="1" hangingPunct="1">
              <a:buFont typeface="Wingdings" panose="05000000000000000000" pitchFamily="2" charset="2"/>
              <a:buChar char="§"/>
              <a:defRPr/>
            </a:pPr>
            <a:r>
              <a:rPr lang="cs-CZ" altLang="cs-CZ" dirty="0"/>
              <a:t>ZAHŘÍVANÉ: elektronické, např.                  IQOS (350oC)</a:t>
            </a:r>
          </a:p>
          <a:p>
            <a:pPr eaLnBrk="1" hangingPunct="1">
              <a:buFont typeface="Wingdings" panose="05000000000000000000" pitchFamily="2" charset="2"/>
              <a:buChar char="§"/>
              <a:defRPr/>
            </a:pPr>
            <a:endParaRPr lang="cs-CZ" altLang="cs-CZ" dirty="0"/>
          </a:p>
          <a:p>
            <a:pPr eaLnBrk="1" hangingPunct="1">
              <a:buFont typeface="Wingdings" panose="05000000000000000000" pitchFamily="2" charset="2"/>
              <a:buChar char="§"/>
              <a:defRPr/>
            </a:pPr>
            <a:r>
              <a:rPr lang="cs-CZ" altLang="cs-CZ" dirty="0"/>
              <a:t>BEZDÝMNÉ (žvýkací, šňupací tabák)</a:t>
            </a:r>
          </a:p>
          <a:p>
            <a:pPr eaLnBrk="1" hangingPunct="1">
              <a:buFont typeface="Wingdings" panose="05000000000000000000" pitchFamily="2" charset="2"/>
              <a:buChar char="§"/>
              <a:defRPr/>
            </a:pPr>
            <a:endParaRPr lang="cs-CZ" altLang="cs-CZ" dirty="0"/>
          </a:p>
          <a:p>
            <a:pPr eaLnBrk="1" hangingPunct="1">
              <a:buFont typeface="Wingdings" panose="05000000000000000000" pitchFamily="2" charset="2"/>
              <a:buChar char="§"/>
              <a:defRPr/>
            </a:pPr>
            <a:r>
              <a:rPr lang="cs-CZ" altLang="cs-CZ" dirty="0"/>
              <a:t>VŠECHNY OBSAHUJÍ POTENTNÍ NÁVYKOVOU DROGU NIKOTIN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a:extLst>
              <a:ext uri="{FF2B5EF4-FFF2-40B4-BE49-F238E27FC236}">
                <a16:creationId xmlns:a16="http://schemas.microsoft.com/office/drawing/2014/main" id="{FA31329A-E8A7-4FA5-A370-E04064DB7F31}"/>
              </a:ext>
            </a:extLst>
          </p:cNvPr>
          <p:cNvSpPr>
            <a:spLocks noGrp="1" noChangeArrowheads="1"/>
          </p:cNvSpPr>
          <p:nvPr>
            <p:ph type="title"/>
          </p:nvPr>
        </p:nvSpPr>
        <p:spPr/>
        <p:txBody>
          <a:bodyPr/>
          <a:lstStyle/>
          <a:p>
            <a:pPr eaLnBrk="1" hangingPunct="1"/>
            <a:r>
              <a:rPr lang="cs-CZ" altLang="cs-CZ"/>
              <a:t>NIKOTIN</a:t>
            </a:r>
          </a:p>
        </p:txBody>
      </p:sp>
      <p:sp>
        <p:nvSpPr>
          <p:cNvPr id="29699" name="Rectangle 1027">
            <a:extLst>
              <a:ext uri="{FF2B5EF4-FFF2-40B4-BE49-F238E27FC236}">
                <a16:creationId xmlns:a16="http://schemas.microsoft.com/office/drawing/2014/main" id="{A7421767-FC6B-4EC1-8CEB-1C7F065A181A}"/>
              </a:ext>
            </a:extLst>
          </p:cNvPr>
          <p:cNvSpPr>
            <a:spLocks noGrp="1" noChangeArrowheads="1"/>
          </p:cNvSpPr>
          <p:nvPr>
            <p:ph type="body" idx="1"/>
          </p:nvPr>
        </p:nvSpPr>
        <p:spPr/>
        <p:txBody>
          <a:bodyPr/>
          <a:lstStyle/>
          <a:p>
            <a:pPr eaLnBrk="1" hangingPunct="1">
              <a:buFont typeface="Wingdings" panose="05000000000000000000" pitchFamily="2" charset="2"/>
              <a:buChar char="§"/>
              <a:defRPr/>
            </a:pPr>
            <a:r>
              <a:rPr lang="cs-CZ" altLang="cs-CZ" dirty="0"/>
              <a:t>Mobilizuje neurotransmitery a hormony kůry nadledvin (DOPAMIN, ADRENALIN)</a:t>
            </a:r>
          </a:p>
          <a:p>
            <a:pPr marL="72000" indent="0" eaLnBrk="1" hangingPunct="1">
              <a:buNone/>
              <a:defRPr/>
            </a:pPr>
            <a:endParaRPr lang="cs-CZ" altLang="cs-CZ" dirty="0"/>
          </a:p>
          <a:p>
            <a:pPr eaLnBrk="1" hangingPunct="1">
              <a:buFont typeface="Wingdings" panose="05000000000000000000" pitchFamily="2" charset="2"/>
              <a:buChar char="§"/>
              <a:defRPr/>
            </a:pPr>
            <a:r>
              <a:rPr lang="cs-CZ" altLang="cs-CZ" dirty="0"/>
              <a:t>Zlepšení nálady, zvýšení výkonnosti = kuřákova odměna</a:t>
            </a:r>
          </a:p>
          <a:p>
            <a:pPr marL="72000" indent="0" eaLnBrk="1" hangingPunct="1">
              <a:buNone/>
              <a:defRPr/>
            </a:pPr>
            <a:endParaRPr lang="cs-CZ" altLang="cs-CZ" dirty="0"/>
          </a:p>
          <a:p>
            <a:pPr eaLnBrk="1" hangingPunct="1">
              <a:buFont typeface="Wingdings" panose="05000000000000000000" pitchFamily="2" charset="2"/>
              <a:buChar char="§"/>
              <a:defRPr/>
            </a:pPr>
            <a:r>
              <a:rPr lang="cs-CZ" altLang="cs-CZ" dirty="0"/>
              <a:t>Závislost srovnatelná s účinností heroinu a kokainu</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A9DFAE7-0827-4565-8381-71D4C9948D1C}"/>
              </a:ext>
            </a:extLst>
          </p:cNvPr>
          <p:cNvSpPr>
            <a:spLocks noGrp="1" noChangeArrowheads="1"/>
          </p:cNvSpPr>
          <p:nvPr>
            <p:ph type="title"/>
          </p:nvPr>
        </p:nvSpPr>
        <p:spPr/>
        <p:txBody>
          <a:bodyPr/>
          <a:lstStyle/>
          <a:p>
            <a:pPr eaLnBrk="1" hangingPunct="1"/>
            <a:r>
              <a:rPr lang="cs-CZ" altLang="cs-CZ" dirty="0"/>
              <a:t>DALŠÍ CHEMICKÉ LÁTKY</a:t>
            </a:r>
          </a:p>
        </p:txBody>
      </p:sp>
      <p:sp>
        <p:nvSpPr>
          <p:cNvPr id="30723" name="Rectangle 3">
            <a:extLst>
              <a:ext uri="{FF2B5EF4-FFF2-40B4-BE49-F238E27FC236}">
                <a16:creationId xmlns:a16="http://schemas.microsoft.com/office/drawing/2014/main" id="{77776AD0-6114-4CB6-A75F-957DE7A01D67}"/>
              </a:ext>
            </a:extLst>
          </p:cNvPr>
          <p:cNvSpPr>
            <a:spLocks noGrp="1" noChangeArrowheads="1"/>
          </p:cNvSpPr>
          <p:nvPr>
            <p:ph type="body" idx="1"/>
          </p:nvPr>
        </p:nvSpPr>
        <p:spPr/>
        <p:txBody>
          <a:bodyPr/>
          <a:lstStyle/>
          <a:p>
            <a:pPr eaLnBrk="1" hangingPunct="1">
              <a:buFont typeface="Wingdings" panose="05000000000000000000" pitchFamily="2" charset="2"/>
              <a:buChar char="§"/>
              <a:defRPr/>
            </a:pPr>
            <a:r>
              <a:rPr lang="cs-CZ" altLang="cs-CZ" dirty="0"/>
              <a:t>Oxid uhelnatý, kyanovodík, těžké kovy, </a:t>
            </a:r>
            <a:r>
              <a:rPr lang="cs-CZ" altLang="cs-CZ" dirty="0" err="1"/>
              <a:t>nitrosaminy</a:t>
            </a:r>
            <a:endParaRPr lang="cs-CZ" altLang="cs-CZ" dirty="0"/>
          </a:p>
          <a:p>
            <a:pPr marL="72000" indent="0" eaLnBrk="1" hangingPunct="1">
              <a:buNone/>
              <a:defRPr/>
            </a:pPr>
            <a:endParaRPr lang="cs-CZ" altLang="cs-CZ" dirty="0"/>
          </a:p>
          <a:p>
            <a:pPr eaLnBrk="1" hangingPunct="1">
              <a:buFont typeface="Wingdings" panose="05000000000000000000" pitchFamily="2" charset="2"/>
              <a:buChar char="§"/>
              <a:defRPr/>
            </a:pPr>
            <a:r>
              <a:rPr lang="cs-CZ" altLang="cs-CZ" dirty="0"/>
              <a:t>Izolováno až 7.000 chemických látek</a:t>
            </a:r>
          </a:p>
          <a:p>
            <a:pPr marL="72000" indent="0" eaLnBrk="1" hangingPunct="1">
              <a:buNone/>
              <a:defRPr/>
            </a:pPr>
            <a:endParaRPr lang="cs-CZ" altLang="cs-CZ" dirty="0"/>
          </a:p>
          <a:p>
            <a:pPr eaLnBrk="1" hangingPunct="1">
              <a:buFont typeface="Wingdings" panose="05000000000000000000" pitchFamily="2" charset="2"/>
              <a:buChar char="§"/>
              <a:defRPr/>
            </a:pPr>
            <a:r>
              <a:rPr lang="cs-CZ" altLang="cs-CZ" dirty="0"/>
              <a:t>67 z celkem 70 prokázaných humánních karcinogenů</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3D6E19C-6D3F-485D-AB5A-3351404F9286}"/>
              </a:ext>
            </a:extLst>
          </p:cNvPr>
          <p:cNvSpPr>
            <a:spLocks noGrp="1" noChangeArrowheads="1"/>
          </p:cNvSpPr>
          <p:nvPr>
            <p:ph type="title"/>
          </p:nvPr>
        </p:nvSpPr>
        <p:spPr/>
        <p:txBody>
          <a:bodyPr/>
          <a:lstStyle/>
          <a:p>
            <a:pPr eaLnBrk="1" hangingPunct="1"/>
            <a:r>
              <a:rPr lang="cs-CZ" altLang="cs-CZ"/>
              <a:t>NÁSLEDKY KOUŘENÍ</a:t>
            </a:r>
          </a:p>
        </p:txBody>
      </p:sp>
      <p:sp>
        <p:nvSpPr>
          <p:cNvPr id="31747" name="Rectangle 3">
            <a:extLst>
              <a:ext uri="{FF2B5EF4-FFF2-40B4-BE49-F238E27FC236}">
                <a16:creationId xmlns:a16="http://schemas.microsoft.com/office/drawing/2014/main" id="{80443FFC-2607-4CF2-8EA6-83FAEFABDBB5}"/>
              </a:ext>
            </a:extLst>
          </p:cNvPr>
          <p:cNvSpPr>
            <a:spLocks noGrp="1" noChangeArrowheads="1"/>
          </p:cNvSpPr>
          <p:nvPr>
            <p:ph type="body" idx="1"/>
          </p:nvPr>
        </p:nvSpPr>
        <p:spPr/>
        <p:txBody>
          <a:bodyPr/>
          <a:lstStyle/>
          <a:p>
            <a:pPr eaLnBrk="1" hangingPunct="1">
              <a:buFont typeface="Wingdings" panose="05000000000000000000" pitchFamily="2" charset="2"/>
              <a:buChar char="§"/>
              <a:defRPr/>
            </a:pPr>
            <a:r>
              <a:rPr lang="cs-CZ" altLang="cs-CZ" dirty="0"/>
              <a:t>Umírá na ně každý druhý kuřák, z nich polovina předčasně, ztrácejí až 20 let života</a:t>
            </a:r>
          </a:p>
          <a:p>
            <a:pPr marL="72000" indent="0" eaLnBrk="1" hangingPunct="1">
              <a:buNone/>
              <a:defRPr/>
            </a:pPr>
            <a:endParaRPr lang="cs-CZ" altLang="cs-CZ" dirty="0"/>
          </a:p>
          <a:p>
            <a:pPr eaLnBrk="1" hangingPunct="1">
              <a:buFont typeface="Wingdings" panose="05000000000000000000" pitchFamily="2" charset="2"/>
              <a:buChar char="§"/>
              <a:defRPr/>
            </a:pPr>
            <a:r>
              <a:rPr lang="cs-CZ" altLang="cs-CZ" dirty="0"/>
              <a:t>Statistické rozdíly v úmrtnosti se projevují už po 20 letech kouření</a:t>
            </a:r>
          </a:p>
          <a:p>
            <a:pPr marL="72000" indent="0" eaLnBrk="1" hangingPunct="1">
              <a:buNone/>
              <a:defRPr/>
            </a:pPr>
            <a:endParaRPr lang="cs-CZ" altLang="cs-CZ" dirty="0"/>
          </a:p>
          <a:p>
            <a:pPr eaLnBrk="1" hangingPunct="1">
              <a:buFont typeface="Wingdings" panose="05000000000000000000" pitchFamily="2" charset="2"/>
              <a:buChar char="§"/>
              <a:defRPr/>
            </a:pPr>
            <a:r>
              <a:rPr lang="cs-CZ" altLang="cs-CZ" dirty="0"/>
              <a:t>Celosvětově umírá ročně cca 7-8 mil. lidí v důsledků kouření</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FFAE72C-71A2-468F-B719-9A387D4B2F4E}"/>
              </a:ext>
            </a:extLst>
          </p:cNvPr>
          <p:cNvSpPr>
            <a:spLocks noGrp="1"/>
          </p:cNvSpPr>
          <p:nvPr>
            <p:ph type="ftr" sz="quarter" idx="10"/>
          </p:nvPr>
        </p:nvSpPr>
        <p:spPr/>
        <p:txBody>
          <a:bodyPr/>
          <a:lstStyle/>
          <a:p>
            <a:r>
              <a:rPr lang="cs-CZ" dirty="0"/>
              <a:t>Ústav veřejného zdraví LF MU</a:t>
            </a:r>
          </a:p>
        </p:txBody>
      </p:sp>
      <p:sp>
        <p:nvSpPr>
          <p:cNvPr id="3" name="Zástupný symbol pro číslo snímku 2">
            <a:extLst>
              <a:ext uri="{FF2B5EF4-FFF2-40B4-BE49-F238E27FC236}">
                <a16:creationId xmlns:a16="http://schemas.microsoft.com/office/drawing/2014/main" id="{050952AB-6E45-4C82-A4DA-D7097FC1C63B}"/>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a:extLst>
              <a:ext uri="{FF2B5EF4-FFF2-40B4-BE49-F238E27FC236}">
                <a16:creationId xmlns:a16="http://schemas.microsoft.com/office/drawing/2014/main" id="{BBC2C6CA-9950-45B0-8F3A-B0D4C00F3F87}"/>
              </a:ext>
            </a:extLst>
          </p:cNvPr>
          <p:cNvSpPr>
            <a:spLocks noGrp="1"/>
          </p:cNvSpPr>
          <p:nvPr>
            <p:ph type="title"/>
          </p:nvPr>
        </p:nvSpPr>
        <p:spPr>
          <a:xfrm>
            <a:off x="414000" y="265723"/>
            <a:ext cx="11270000" cy="1275535"/>
          </a:xfrm>
        </p:spPr>
        <p:txBody>
          <a:bodyPr/>
          <a:lstStyle/>
          <a:p>
            <a:pPr algn="ctr"/>
            <a:r>
              <a:rPr lang="cs-CZ" dirty="0"/>
              <a:t>Životní styl (individuální chování) jako determinanta celkového zdraví </a:t>
            </a:r>
          </a:p>
        </p:txBody>
      </p:sp>
      <p:pic>
        <p:nvPicPr>
          <p:cNvPr id="6" name="Zástupný symbol pro obsah 5">
            <a:extLst>
              <a:ext uri="{FF2B5EF4-FFF2-40B4-BE49-F238E27FC236}">
                <a16:creationId xmlns:a16="http://schemas.microsoft.com/office/drawing/2014/main" id="{89CBBDCD-8DF2-44CD-A2F4-644487BBDE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3540" y="1541259"/>
            <a:ext cx="6698404" cy="4596741"/>
          </a:xfrm>
          <a:prstGeom prst="rect">
            <a:avLst/>
          </a:prstGeom>
        </p:spPr>
      </p:pic>
      <p:sp>
        <p:nvSpPr>
          <p:cNvPr id="7" name="Šipka: doprava se zářezem 6">
            <a:extLst>
              <a:ext uri="{FF2B5EF4-FFF2-40B4-BE49-F238E27FC236}">
                <a16:creationId xmlns:a16="http://schemas.microsoft.com/office/drawing/2014/main" id="{CE348224-1ED9-4EF9-A8D9-525E34176373}"/>
              </a:ext>
            </a:extLst>
          </p:cNvPr>
          <p:cNvSpPr/>
          <p:nvPr/>
        </p:nvSpPr>
        <p:spPr bwMode="auto">
          <a:xfrm rot="9601201">
            <a:off x="5768880" y="2661990"/>
            <a:ext cx="1263839" cy="420857"/>
          </a:xfrm>
          <a:prstGeom prst="notchedRightArrow">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21706863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BABC3ED-01A8-4699-840C-64C388AF4EB3}"/>
              </a:ext>
            </a:extLst>
          </p:cNvPr>
          <p:cNvSpPr>
            <a:spLocks noGrp="1" noChangeArrowheads="1"/>
          </p:cNvSpPr>
          <p:nvPr>
            <p:ph type="title"/>
          </p:nvPr>
        </p:nvSpPr>
        <p:spPr>
          <a:xfrm>
            <a:off x="2693988" y="343745"/>
            <a:ext cx="7772400" cy="1143000"/>
          </a:xfrm>
        </p:spPr>
        <p:txBody>
          <a:bodyPr/>
          <a:lstStyle/>
          <a:p>
            <a:pPr eaLnBrk="1" hangingPunct="1"/>
            <a:r>
              <a:rPr lang="cs-CZ" altLang="cs-CZ" dirty="0"/>
              <a:t>NEJČASTĚJŠÍ PŘÍČINY</a:t>
            </a:r>
          </a:p>
        </p:txBody>
      </p:sp>
      <p:sp>
        <p:nvSpPr>
          <p:cNvPr id="32771" name="Rectangle 3">
            <a:extLst>
              <a:ext uri="{FF2B5EF4-FFF2-40B4-BE49-F238E27FC236}">
                <a16:creationId xmlns:a16="http://schemas.microsoft.com/office/drawing/2014/main" id="{0FF91D11-08DD-4EA0-9411-01004FACC107}"/>
              </a:ext>
            </a:extLst>
          </p:cNvPr>
          <p:cNvSpPr>
            <a:spLocks noGrp="1" noChangeArrowheads="1"/>
          </p:cNvSpPr>
          <p:nvPr>
            <p:ph type="body" idx="1"/>
          </p:nvPr>
        </p:nvSpPr>
        <p:spPr>
          <a:xfrm>
            <a:off x="980303" y="1700809"/>
            <a:ext cx="9486085" cy="4824535"/>
          </a:xfrm>
        </p:spPr>
        <p:txBody>
          <a:bodyPr/>
          <a:lstStyle/>
          <a:p>
            <a:pPr eaLnBrk="1" hangingPunct="1">
              <a:buFont typeface="Wingdings" panose="05000000000000000000" pitchFamily="2" charset="2"/>
              <a:buChar char="§"/>
              <a:defRPr/>
            </a:pPr>
            <a:r>
              <a:rPr lang="cs-CZ" altLang="cs-CZ" dirty="0"/>
              <a:t>PROKAZATELNÁ SOUVISLOST S 25 NEMOCEMI</a:t>
            </a:r>
          </a:p>
          <a:p>
            <a:pPr marL="72000" indent="0" eaLnBrk="1" hangingPunct="1">
              <a:buNone/>
              <a:defRPr/>
            </a:pPr>
            <a:endParaRPr lang="cs-CZ" altLang="cs-CZ" dirty="0"/>
          </a:p>
          <a:p>
            <a:pPr eaLnBrk="1" hangingPunct="1">
              <a:buFont typeface="Wingdings" panose="05000000000000000000" pitchFamily="2" charset="2"/>
              <a:buChar char="§"/>
              <a:defRPr/>
            </a:pPr>
            <a:r>
              <a:rPr lang="cs-CZ" altLang="cs-CZ" dirty="0"/>
              <a:t>Nemoci srdce a cév …………1,9 mil/rok</a:t>
            </a:r>
          </a:p>
          <a:p>
            <a:pPr marL="72000" indent="0" eaLnBrk="1" hangingPunct="1">
              <a:buNone/>
              <a:defRPr/>
            </a:pPr>
            <a:endParaRPr lang="cs-CZ" altLang="cs-CZ" dirty="0"/>
          </a:p>
          <a:p>
            <a:pPr eaLnBrk="1" hangingPunct="1">
              <a:buFont typeface="Wingdings" panose="05000000000000000000" pitchFamily="2" charset="2"/>
              <a:buChar char="§"/>
              <a:defRPr/>
            </a:pPr>
            <a:r>
              <a:rPr lang="cs-CZ" altLang="cs-CZ" dirty="0"/>
              <a:t>Chronická obstrukční plicní nemoc… 1 mil/rok</a:t>
            </a:r>
          </a:p>
          <a:p>
            <a:pPr marL="72000" indent="0" eaLnBrk="1" hangingPunct="1">
              <a:buNone/>
              <a:defRPr/>
            </a:pPr>
            <a:endParaRPr lang="cs-CZ" altLang="cs-CZ" dirty="0"/>
          </a:p>
          <a:p>
            <a:pPr eaLnBrk="1" hangingPunct="1">
              <a:buFont typeface="Wingdings" panose="05000000000000000000" pitchFamily="2" charset="2"/>
              <a:buChar char="§"/>
              <a:defRPr/>
            </a:pPr>
            <a:r>
              <a:rPr lang="cs-CZ" altLang="cs-CZ" dirty="0"/>
              <a:t>Rakovina plic ………………….1mil/rok</a:t>
            </a:r>
          </a:p>
          <a:p>
            <a:pPr marL="72000" indent="0" eaLnBrk="1" hangingPunct="1">
              <a:buNone/>
              <a:defRPr/>
            </a:pPr>
            <a:endParaRPr lang="cs-CZ" altLang="cs-CZ" dirty="0"/>
          </a:p>
          <a:p>
            <a:pPr eaLnBrk="1" hangingPunct="1">
              <a:buFont typeface="Wingdings" panose="05000000000000000000" pitchFamily="2" charset="2"/>
              <a:buChar char="§"/>
              <a:defRPr/>
            </a:pPr>
            <a:r>
              <a:rPr lang="cs-CZ" altLang="cs-CZ" dirty="0"/>
              <a:t>Další nádory: hlavy a krku, močového ústrojí, slinivky, jater, trávicí a zažívací ústrojí aj.</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778D830-3562-4F66-8FF3-E2E4282ED99A}"/>
              </a:ext>
            </a:extLst>
          </p:cNvPr>
          <p:cNvSpPr>
            <a:spLocks noGrp="1" noChangeArrowheads="1"/>
          </p:cNvSpPr>
          <p:nvPr>
            <p:ph type="title"/>
          </p:nvPr>
        </p:nvSpPr>
        <p:spPr/>
        <p:txBody>
          <a:bodyPr/>
          <a:lstStyle/>
          <a:p>
            <a:pPr eaLnBrk="1" hangingPunct="1"/>
            <a:r>
              <a:rPr lang="cs-CZ" altLang="cs-CZ"/>
              <a:t>VODNÍ DÝMKA</a:t>
            </a:r>
          </a:p>
        </p:txBody>
      </p:sp>
      <p:sp>
        <p:nvSpPr>
          <p:cNvPr id="33795" name="Rectangle 3">
            <a:extLst>
              <a:ext uri="{FF2B5EF4-FFF2-40B4-BE49-F238E27FC236}">
                <a16:creationId xmlns:a16="http://schemas.microsoft.com/office/drawing/2014/main" id="{F2C04038-4E0D-4A9E-AD66-E2E8398B2C44}"/>
              </a:ext>
            </a:extLst>
          </p:cNvPr>
          <p:cNvSpPr>
            <a:spLocks noGrp="1" noChangeArrowheads="1"/>
          </p:cNvSpPr>
          <p:nvPr>
            <p:ph type="body" idx="1"/>
          </p:nvPr>
        </p:nvSpPr>
        <p:spPr>
          <a:xfrm>
            <a:off x="807308" y="1946275"/>
            <a:ext cx="10495006" cy="4114800"/>
          </a:xfrm>
        </p:spPr>
        <p:txBody>
          <a:bodyPr/>
          <a:lstStyle/>
          <a:p>
            <a:pPr eaLnBrk="1" hangingPunct="1">
              <a:buFont typeface="Wingdings" panose="05000000000000000000" pitchFamily="2" charset="2"/>
              <a:buChar char="§"/>
              <a:defRPr/>
            </a:pPr>
            <a:r>
              <a:rPr lang="cs-CZ" altLang="cs-CZ" dirty="0"/>
              <a:t>Uživatel vdechne až 200 krát víc kouře a škodlivin než z cigarety</a:t>
            </a:r>
          </a:p>
          <a:p>
            <a:pPr marL="72000" indent="0" eaLnBrk="1" hangingPunct="1">
              <a:buNone/>
              <a:defRPr/>
            </a:pPr>
            <a:endParaRPr lang="cs-CZ" altLang="cs-CZ" dirty="0"/>
          </a:p>
          <a:p>
            <a:pPr eaLnBrk="1" hangingPunct="1">
              <a:buFont typeface="Wingdings" panose="05000000000000000000" pitchFamily="2" charset="2"/>
              <a:buChar char="§"/>
              <a:defRPr/>
            </a:pPr>
            <a:r>
              <a:rPr lang="cs-CZ" altLang="cs-CZ" dirty="0"/>
              <a:t>VODA KOUŘ OCHLAZUJE, ABSORBUJE JEN NEPATRNÉ</a:t>
            </a:r>
          </a:p>
          <a:p>
            <a:pPr marL="72000" indent="0" eaLnBrk="1" hangingPunct="1">
              <a:buNone/>
              <a:defRPr/>
            </a:pPr>
            <a:r>
              <a:rPr lang="cs-CZ" altLang="cs-CZ" dirty="0"/>
              <a:t> MNOŽSTVÍ LÁTEK</a:t>
            </a:r>
          </a:p>
          <a:p>
            <a:pPr marL="72000" indent="0" eaLnBrk="1" hangingPunct="1">
              <a:buNone/>
              <a:defRPr/>
            </a:pPr>
            <a:endParaRPr lang="cs-CZ" altLang="cs-CZ" dirty="0"/>
          </a:p>
          <a:p>
            <a:pPr eaLnBrk="1" hangingPunct="1">
              <a:buFont typeface="Wingdings" panose="05000000000000000000" pitchFamily="2" charset="2"/>
              <a:buChar char="§"/>
              <a:defRPr/>
            </a:pPr>
            <a:r>
              <a:rPr lang="cs-CZ" altLang="cs-CZ" dirty="0"/>
              <a:t>Zdravotní následky obdobné jako u cigaret</a:t>
            </a:r>
          </a:p>
          <a:p>
            <a:pPr marL="72000" indent="0" eaLnBrk="1" hangingPunct="1">
              <a:buNone/>
              <a:defRPr/>
            </a:pPr>
            <a:endParaRPr lang="cs-CZ" altLang="cs-CZ" dirty="0"/>
          </a:p>
          <a:p>
            <a:pPr eaLnBrk="1" hangingPunct="1">
              <a:buFont typeface="Wingdings" panose="05000000000000000000" pitchFamily="2" charset="2"/>
              <a:buChar char="§"/>
              <a:defRPr/>
            </a:pPr>
            <a:r>
              <a:rPr lang="cs-CZ" altLang="cs-CZ" dirty="0"/>
              <a:t>Riziko přenosu infekcí při sdílení náustku</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CFD29AF-B158-429D-8250-DFE1977244C4}"/>
              </a:ext>
            </a:extLst>
          </p:cNvPr>
          <p:cNvSpPr>
            <a:spLocks noGrp="1" noChangeArrowheads="1"/>
          </p:cNvSpPr>
          <p:nvPr>
            <p:ph type="title"/>
          </p:nvPr>
        </p:nvSpPr>
        <p:spPr/>
        <p:txBody>
          <a:bodyPr/>
          <a:lstStyle/>
          <a:p>
            <a:pPr eaLnBrk="1" hangingPunct="1"/>
            <a:r>
              <a:rPr lang="cs-CZ" altLang="cs-CZ"/>
              <a:t>ELEKTRONICKÝ SYSTÉM PŘÍVODU NIKOTINU (ENDS)</a:t>
            </a:r>
          </a:p>
        </p:txBody>
      </p:sp>
      <p:sp>
        <p:nvSpPr>
          <p:cNvPr id="34819" name="Rectangle 3">
            <a:extLst>
              <a:ext uri="{FF2B5EF4-FFF2-40B4-BE49-F238E27FC236}">
                <a16:creationId xmlns:a16="http://schemas.microsoft.com/office/drawing/2014/main" id="{90581C19-664E-4360-9027-75E0AEF9FDFD}"/>
              </a:ext>
            </a:extLst>
          </p:cNvPr>
          <p:cNvSpPr>
            <a:spLocks noGrp="1" noChangeArrowheads="1"/>
          </p:cNvSpPr>
          <p:nvPr>
            <p:ph type="body" idx="1"/>
          </p:nvPr>
        </p:nvSpPr>
        <p:spPr>
          <a:xfrm>
            <a:off x="720001" y="2339546"/>
            <a:ext cx="10384604" cy="4070468"/>
          </a:xfrm>
        </p:spPr>
        <p:txBody>
          <a:bodyPr/>
          <a:lstStyle/>
          <a:p>
            <a:pPr eaLnBrk="1" hangingPunct="1">
              <a:lnSpc>
                <a:spcPct val="90000"/>
              </a:lnSpc>
              <a:buFont typeface="Wingdings" panose="05000000000000000000" pitchFamily="2" charset="2"/>
              <a:buChar char="§"/>
              <a:defRPr/>
            </a:pPr>
            <a:r>
              <a:rPr lang="cs-CZ" altLang="cs-CZ" dirty="0"/>
              <a:t>V náplni e-cigaret je kromě nikotinu, glycerinu a </a:t>
            </a:r>
            <a:r>
              <a:rPr lang="cs-CZ" altLang="cs-CZ" dirty="0" err="1"/>
              <a:t>propylenglykolu</a:t>
            </a:r>
            <a:r>
              <a:rPr lang="cs-CZ" altLang="cs-CZ" dirty="0"/>
              <a:t> až 8 tisíc dalších látek </a:t>
            </a:r>
            <a:r>
              <a:rPr lang="en-US" altLang="cs-CZ" dirty="0"/>
              <a:t>z</a:t>
            </a:r>
            <a:r>
              <a:rPr lang="cs-CZ" altLang="cs-CZ" dirty="0"/>
              <a:t> příchutí, jejichž složení většinou neznáme a při míchání mohou spolu reagovat</a:t>
            </a:r>
          </a:p>
          <a:p>
            <a:pPr marL="72000" indent="0" eaLnBrk="1" hangingPunct="1">
              <a:lnSpc>
                <a:spcPct val="90000"/>
              </a:lnSpc>
              <a:buNone/>
              <a:defRPr/>
            </a:pPr>
            <a:endParaRPr lang="cs-CZ" altLang="cs-CZ" dirty="0"/>
          </a:p>
          <a:p>
            <a:pPr eaLnBrk="1" hangingPunct="1">
              <a:lnSpc>
                <a:spcPct val="90000"/>
              </a:lnSpc>
              <a:buFont typeface="Wingdings" panose="05000000000000000000" pitchFamily="2" charset="2"/>
              <a:buChar char="§"/>
              <a:defRPr/>
            </a:pPr>
            <a:r>
              <a:rPr lang="cs-CZ" altLang="cs-CZ" dirty="0"/>
              <a:t>Izolovány prachové částice, </a:t>
            </a:r>
            <a:r>
              <a:rPr lang="cs-CZ" altLang="cs-CZ" dirty="0" err="1"/>
              <a:t>nitrosaminy</a:t>
            </a:r>
            <a:r>
              <a:rPr lang="cs-CZ" altLang="cs-CZ" dirty="0"/>
              <a:t>, těžké kovy aj.</a:t>
            </a:r>
          </a:p>
          <a:p>
            <a:pPr marL="72000" indent="0" eaLnBrk="1" hangingPunct="1">
              <a:lnSpc>
                <a:spcPct val="90000"/>
              </a:lnSpc>
              <a:buNone/>
              <a:defRPr/>
            </a:pPr>
            <a:endParaRPr lang="cs-CZ" altLang="cs-CZ" dirty="0"/>
          </a:p>
          <a:p>
            <a:pPr eaLnBrk="1" hangingPunct="1">
              <a:lnSpc>
                <a:spcPct val="90000"/>
              </a:lnSpc>
              <a:buFont typeface="Wingdings" panose="05000000000000000000" pitchFamily="2" charset="2"/>
              <a:buChar char="§"/>
              <a:defRPr/>
            </a:pPr>
            <a:r>
              <a:rPr lang="cs-CZ" altLang="cs-CZ" dirty="0"/>
              <a:t>Lithiová baterie – zahoření a výbuchy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8B7DE22-5007-499D-8A70-7814E00FA260}"/>
              </a:ext>
            </a:extLst>
          </p:cNvPr>
          <p:cNvSpPr>
            <a:spLocks noGrp="1" noChangeArrowheads="1"/>
          </p:cNvSpPr>
          <p:nvPr>
            <p:ph type="title"/>
          </p:nvPr>
        </p:nvSpPr>
        <p:spPr/>
        <p:txBody>
          <a:bodyPr/>
          <a:lstStyle/>
          <a:p>
            <a:pPr eaLnBrk="1" hangingPunct="1"/>
            <a:r>
              <a:rPr lang="cs-CZ" altLang="cs-CZ"/>
              <a:t>PORUCHY REPRODUKCE</a:t>
            </a:r>
          </a:p>
        </p:txBody>
      </p:sp>
      <p:sp>
        <p:nvSpPr>
          <p:cNvPr id="35843" name="Rectangle 3">
            <a:extLst>
              <a:ext uri="{FF2B5EF4-FFF2-40B4-BE49-F238E27FC236}">
                <a16:creationId xmlns:a16="http://schemas.microsoft.com/office/drawing/2014/main" id="{CF464692-8B28-4F1F-9DC1-8EB86F7F9DDE}"/>
              </a:ext>
            </a:extLst>
          </p:cNvPr>
          <p:cNvSpPr>
            <a:spLocks noGrp="1" noChangeArrowheads="1"/>
          </p:cNvSpPr>
          <p:nvPr>
            <p:ph type="body" idx="1"/>
          </p:nvPr>
        </p:nvSpPr>
        <p:spPr>
          <a:xfrm>
            <a:off x="719400" y="2491073"/>
            <a:ext cx="10753200" cy="4139998"/>
          </a:xfrm>
        </p:spPr>
        <p:txBody>
          <a:bodyPr/>
          <a:lstStyle/>
          <a:p>
            <a:pPr eaLnBrk="1" hangingPunct="1">
              <a:buFont typeface="Wingdings" panose="05000000000000000000" pitchFamily="2" charset="2"/>
              <a:buChar char="§"/>
              <a:defRPr/>
            </a:pPr>
            <a:r>
              <a:rPr lang="cs-CZ" altLang="cs-CZ" dirty="0"/>
              <a:t>Impotence, sterilita</a:t>
            </a:r>
          </a:p>
          <a:p>
            <a:pPr eaLnBrk="1" hangingPunct="1">
              <a:buFont typeface="Wingdings" panose="05000000000000000000" pitchFamily="2" charset="2"/>
              <a:buChar char="§"/>
              <a:defRPr/>
            </a:pPr>
            <a:endParaRPr lang="cs-CZ" altLang="cs-CZ" dirty="0"/>
          </a:p>
          <a:p>
            <a:pPr eaLnBrk="1" hangingPunct="1">
              <a:buFont typeface="Wingdings" panose="05000000000000000000" pitchFamily="2" charset="2"/>
              <a:buChar char="§"/>
              <a:defRPr/>
            </a:pPr>
            <a:r>
              <a:rPr lang="cs-CZ" altLang="cs-CZ" dirty="0"/>
              <a:t>Potraty, mimoděložní těhotenství</a:t>
            </a:r>
          </a:p>
          <a:p>
            <a:pPr eaLnBrk="1" hangingPunct="1">
              <a:buFont typeface="Wingdings" panose="05000000000000000000" pitchFamily="2" charset="2"/>
              <a:buChar char="§"/>
              <a:defRPr/>
            </a:pPr>
            <a:endParaRPr lang="cs-CZ" altLang="cs-CZ" dirty="0"/>
          </a:p>
          <a:p>
            <a:pPr eaLnBrk="1" hangingPunct="1">
              <a:buFont typeface="Wingdings" panose="05000000000000000000" pitchFamily="2" charset="2"/>
              <a:buChar char="§"/>
              <a:defRPr/>
            </a:pPr>
            <a:r>
              <a:rPr lang="cs-CZ" altLang="cs-CZ" dirty="0"/>
              <a:t>Poruchy vývoje plodu: nízká porodní hmotnost, vrozené vývojové vady, epigenetické změny metabolismu, neuropsychické (ADHD, poruchy chování)</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0B9F301-261A-407F-B4E3-8ECE2B59648E}"/>
              </a:ext>
            </a:extLst>
          </p:cNvPr>
          <p:cNvSpPr>
            <a:spLocks noGrp="1" noChangeArrowheads="1"/>
          </p:cNvSpPr>
          <p:nvPr>
            <p:ph type="title"/>
          </p:nvPr>
        </p:nvSpPr>
        <p:spPr/>
        <p:txBody>
          <a:bodyPr/>
          <a:lstStyle/>
          <a:p>
            <a:pPr eaLnBrk="1" hangingPunct="1"/>
            <a:r>
              <a:rPr lang="cs-CZ" altLang="cs-CZ"/>
              <a:t>OHROŽENÍ NEKUŘÁKŮ</a:t>
            </a:r>
          </a:p>
        </p:txBody>
      </p:sp>
      <p:sp>
        <p:nvSpPr>
          <p:cNvPr id="36867" name="Rectangle 3">
            <a:extLst>
              <a:ext uri="{FF2B5EF4-FFF2-40B4-BE49-F238E27FC236}">
                <a16:creationId xmlns:a16="http://schemas.microsoft.com/office/drawing/2014/main" id="{B26B5F10-F882-4831-B052-31B3D61C1C11}"/>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Char char="§"/>
              <a:defRPr/>
            </a:pPr>
            <a:r>
              <a:rPr lang="cs-CZ" altLang="cs-CZ" dirty="0"/>
              <a:t>Pasivní kouření (secondhand </a:t>
            </a:r>
            <a:r>
              <a:rPr lang="cs-CZ" altLang="cs-CZ" dirty="0" err="1"/>
              <a:t>smoke</a:t>
            </a:r>
            <a:r>
              <a:rPr lang="cs-CZ" altLang="cs-CZ" dirty="0"/>
              <a:t>)- nebezpečné koncentrace škodlivin z vydechovaného kouře</a:t>
            </a:r>
          </a:p>
          <a:p>
            <a:pPr marL="72000" indent="0" eaLnBrk="1" hangingPunct="1">
              <a:lnSpc>
                <a:spcPct val="90000"/>
              </a:lnSpc>
              <a:buNone/>
              <a:defRPr/>
            </a:pPr>
            <a:endParaRPr lang="cs-CZ" altLang="cs-CZ" dirty="0"/>
          </a:p>
          <a:p>
            <a:pPr eaLnBrk="1" hangingPunct="1">
              <a:lnSpc>
                <a:spcPct val="90000"/>
              </a:lnSpc>
              <a:buFont typeface="Wingdings" panose="05000000000000000000" pitchFamily="2" charset="2"/>
              <a:buChar char="§"/>
              <a:defRPr/>
            </a:pPr>
            <a:r>
              <a:rPr lang="cs-CZ" altLang="cs-CZ" dirty="0" err="1"/>
              <a:t>Thirdhand</a:t>
            </a:r>
            <a:r>
              <a:rPr lang="cs-CZ" altLang="cs-CZ" dirty="0"/>
              <a:t> </a:t>
            </a:r>
            <a:r>
              <a:rPr lang="cs-CZ" altLang="cs-CZ" dirty="0" err="1"/>
              <a:t>smoke</a:t>
            </a:r>
            <a:r>
              <a:rPr lang="cs-CZ" altLang="cs-CZ" dirty="0"/>
              <a:t>: chemické škodliviny se absorbují na povrchy interiéru bytů, aut a pak emitují zpět do prostředí (hodiny, dny týdny, měsíce)</a:t>
            </a:r>
          </a:p>
          <a:p>
            <a:pPr marL="72000" indent="0" eaLnBrk="1" hangingPunct="1">
              <a:lnSpc>
                <a:spcPct val="90000"/>
              </a:lnSpc>
              <a:buNone/>
              <a:defRPr/>
            </a:pPr>
            <a:endParaRPr lang="cs-CZ" altLang="cs-CZ" dirty="0"/>
          </a:p>
          <a:p>
            <a:pPr eaLnBrk="1" hangingPunct="1">
              <a:lnSpc>
                <a:spcPct val="90000"/>
              </a:lnSpc>
              <a:buFont typeface="Wingdings" panose="05000000000000000000" pitchFamily="2" charset="2"/>
              <a:buChar char="§"/>
              <a:defRPr/>
            </a:pPr>
            <a:r>
              <a:rPr lang="cs-CZ" altLang="cs-CZ" dirty="0"/>
              <a:t>Nejvíce jsou ohroženy děti</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1C097C3-DF70-49E1-A65B-245F8000090E}"/>
              </a:ext>
            </a:extLst>
          </p:cNvPr>
          <p:cNvSpPr>
            <a:spLocks noGrp="1" noChangeArrowheads="1"/>
          </p:cNvSpPr>
          <p:nvPr>
            <p:ph type="title"/>
          </p:nvPr>
        </p:nvSpPr>
        <p:spPr/>
        <p:txBody>
          <a:bodyPr/>
          <a:lstStyle/>
          <a:p>
            <a:pPr eaLnBrk="1" hangingPunct="1"/>
            <a:r>
              <a:rPr lang="cs-CZ" altLang="cs-CZ" dirty="0"/>
              <a:t>Stanovisko WHO</a:t>
            </a:r>
          </a:p>
        </p:txBody>
      </p:sp>
      <p:sp>
        <p:nvSpPr>
          <p:cNvPr id="37891" name="Rectangle 3">
            <a:extLst>
              <a:ext uri="{FF2B5EF4-FFF2-40B4-BE49-F238E27FC236}">
                <a16:creationId xmlns:a16="http://schemas.microsoft.com/office/drawing/2014/main" id="{ED94BD52-656A-40B6-B8B3-7E09F922EB9F}"/>
              </a:ext>
            </a:extLst>
          </p:cNvPr>
          <p:cNvSpPr>
            <a:spLocks noGrp="1" noChangeArrowheads="1"/>
          </p:cNvSpPr>
          <p:nvPr>
            <p:ph type="body" idx="1"/>
          </p:nvPr>
        </p:nvSpPr>
        <p:spPr/>
        <p:txBody>
          <a:bodyPr/>
          <a:lstStyle/>
          <a:p>
            <a:pPr eaLnBrk="1" hangingPunct="1">
              <a:buFont typeface="Wingdings" panose="05000000000000000000" pitchFamily="2" charset="2"/>
              <a:buChar char="§"/>
              <a:defRPr/>
            </a:pPr>
            <a:r>
              <a:rPr lang="cs-CZ" altLang="cs-CZ" dirty="0"/>
              <a:t>Kouření je nejvýznamnější jednotlivý </a:t>
            </a:r>
            <a:r>
              <a:rPr lang="cs-CZ" altLang="cs-CZ" dirty="0" err="1"/>
              <a:t>preventabilní</a:t>
            </a:r>
            <a:r>
              <a:rPr lang="cs-CZ" altLang="cs-CZ" dirty="0"/>
              <a:t> rizikový faktor zvýšené nemocnosti a úmrtnosti</a:t>
            </a:r>
          </a:p>
          <a:p>
            <a:pPr marL="72000" indent="0" eaLnBrk="1" hangingPunct="1">
              <a:buNone/>
              <a:defRPr/>
            </a:pPr>
            <a:endParaRPr lang="cs-CZ" altLang="cs-CZ" dirty="0"/>
          </a:p>
          <a:p>
            <a:pPr eaLnBrk="1" hangingPunct="1">
              <a:buFont typeface="Wingdings" panose="05000000000000000000" pitchFamily="2" charset="2"/>
              <a:buChar char="§"/>
              <a:defRPr/>
            </a:pPr>
            <a:r>
              <a:rPr lang="cs-CZ" altLang="cs-CZ" dirty="0"/>
              <a:t>Nekuřte</a:t>
            </a:r>
          </a:p>
          <a:p>
            <a:pPr eaLnBrk="1" hangingPunct="1">
              <a:buFont typeface="Wingdings" panose="05000000000000000000" pitchFamily="2" charset="2"/>
              <a:buChar char="§"/>
              <a:defRPr/>
            </a:pPr>
            <a:endParaRPr lang="cs-CZ" altLang="cs-CZ" dirty="0"/>
          </a:p>
          <a:p>
            <a:pPr eaLnBrk="1" hangingPunct="1">
              <a:buFont typeface="Wingdings" panose="05000000000000000000" pitchFamily="2" charset="2"/>
              <a:buChar char="§"/>
              <a:defRPr/>
            </a:pPr>
            <a:r>
              <a:rPr lang="cs-CZ" altLang="cs-CZ" dirty="0"/>
              <a:t>Nedovolte, aby jiní kouřili ve vaší přítomnosti</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a:xfrm>
            <a:off x="1524000" y="6463858"/>
            <a:ext cx="380444" cy="278717"/>
          </a:xfrm>
        </p:spPr>
        <p:txBody>
          <a:bodyPr/>
          <a:lstStyle/>
          <a:p>
            <a:fld id="{0970407D-EE58-4A0B-824B-1D3AE42DD9CF}" type="slidenum">
              <a:rPr lang="cs-CZ" altLang="cs-CZ" smtClean="0"/>
              <a:pPr/>
              <a:t>66</a:t>
            </a:fld>
            <a:endParaRPr lang="cs-CZ" altLang="cs-CZ" dirty="0"/>
          </a:p>
        </p:txBody>
      </p:sp>
      <p:sp>
        <p:nvSpPr>
          <p:cNvPr id="9" name="Zástupný symbol pro obsah 4">
            <a:extLst>
              <a:ext uri="{FF2B5EF4-FFF2-40B4-BE49-F238E27FC236}">
                <a16:creationId xmlns:a16="http://schemas.microsoft.com/office/drawing/2014/main" id="{06A72B30-71DA-435F-9304-B4AAA848CDC5}"/>
              </a:ext>
            </a:extLst>
          </p:cNvPr>
          <p:cNvSpPr>
            <a:spLocks noGrp="1"/>
          </p:cNvSpPr>
          <p:nvPr>
            <p:ph idx="1"/>
          </p:nvPr>
        </p:nvSpPr>
        <p:spPr>
          <a:xfrm>
            <a:off x="1689254" y="431820"/>
            <a:ext cx="8693306" cy="5994365"/>
          </a:xfrm>
        </p:spPr>
        <p:txBody>
          <a:bodyPr/>
          <a:lstStyle/>
          <a:p>
            <a:pPr lvl="1">
              <a:spcAft>
                <a:spcPts val="300"/>
              </a:spcAft>
              <a:buClr>
                <a:srgbClr val="0000FF"/>
              </a:buClr>
              <a:buFont typeface="Wingdings" panose="05000000000000000000" pitchFamily="2" charset="2"/>
              <a:buChar char="§"/>
            </a:pPr>
            <a:r>
              <a:rPr lang="cs-CZ" sz="1800" b="1" dirty="0">
                <a:solidFill>
                  <a:srgbClr val="0000FF"/>
                </a:solidFill>
                <a:latin typeface="Tahoma" panose="020B0604030504040204" pitchFamily="34" charset="0"/>
                <a:ea typeface="Tahoma" panose="020B0604030504040204" pitchFamily="34" charset="0"/>
                <a:cs typeface="Tahoma" panose="020B0604030504040204" pitchFamily="34" charset="0"/>
              </a:rPr>
              <a:t>Aktivní kouření </a:t>
            </a:r>
            <a:r>
              <a:rPr lang="en-US" sz="1300" dirty="0">
                <a:latin typeface="Tahoma" panose="020B0604030504040204" pitchFamily="34" charset="0"/>
                <a:ea typeface="Tahoma" panose="020B0604030504040204" pitchFamily="34" charset="0"/>
                <a:cs typeface="Tahoma" panose="020B0604030504040204" pitchFamily="34" charset="0"/>
              </a:rPr>
              <a:t>(first-hand smoke, main stream)</a:t>
            </a:r>
          </a:p>
          <a:p>
            <a:pPr marL="985641" lvl="2" indent="-180939">
              <a:spcAft>
                <a:spcPts val="300"/>
              </a:spcAft>
              <a:buFont typeface="Wingdings" panose="05000000000000000000" pitchFamily="2" charset="2"/>
              <a:buChar char="§"/>
            </a:pPr>
            <a:r>
              <a:rPr lang="cs-CZ" sz="1200" dirty="0">
                <a:latin typeface="Tahoma" panose="020B0604030504040204" pitchFamily="34" charset="0"/>
                <a:ea typeface="Tahoma" panose="020B0604030504040204" pitchFamily="34" charset="0"/>
                <a:cs typeface="Tahoma" panose="020B0604030504040204" pitchFamily="34" charset="0"/>
              </a:rPr>
              <a:t>Kolik cigaret vykouříte průměrně během dne?*</a:t>
            </a:r>
          </a:p>
          <a:p>
            <a:pPr marL="985641" lvl="2" indent="-180939">
              <a:spcAft>
                <a:spcPts val="300"/>
              </a:spcAft>
              <a:buFont typeface="Wingdings" panose="05000000000000000000" pitchFamily="2" charset="2"/>
              <a:buChar char="§"/>
            </a:pPr>
            <a:r>
              <a:rPr lang="cs-CZ" sz="1200" dirty="0">
                <a:latin typeface="Tahoma" panose="020B0604030504040204" pitchFamily="34" charset="0"/>
                <a:ea typeface="Tahoma" panose="020B0604030504040204" pitchFamily="34" charset="0"/>
                <a:cs typeface="Tahoma" panose="020B0604030504040204" pitchFamily="34" charset="0"/>
              </a:rPr>
              <a:t>V kolika letech jste začal(a) pravidelně kouřit?</a:t>
            </a:r>
          </a:p>
          <a:p>
            <a:pPr marL="985641" lvl="2" indent="-180939">
              <a:spcAft>
                <a:spcPts val="300"/>
              </a:spcAft>
              <a:buFont typeface="Wingdings" panose="05000000000000000000" pitchFamily="2" charset="2"/>
              <a:buChar char="§"/>
            </a:pPr>
            <a:r>
              <a:rPr lang="cs-CZ" sz="1200" dirty="0">
                <a:latin typeface="Tahoma" panose="020B0604030504040204" pitchFamily="34" charset="0"/>
                <a:ea typeface="Tahoma" panose="020B0604030504040204" pitchFamily="34" charset="0"/>
                <a:cs typeface="Tahoma" panose="020B0604030504040204" pitchFamily="34" charset="0"/>
              </a:rPr>
              <a:t>Zkoušel jste někdy zanechat kouření?</a:t>
            </a:r>
          </a:p>
          <a:p>
            <a:pPr marL="985641" lvl="2" indent="-180939">
              <a:spcAft>
                <a:spcPts val="300"/>
              </a:spcAft>
              <a:buFont typeface="Wingdings" panose="05000000000000000000" pitchFamily="2" charset="2"/>
              <a:buChar char="§"/>
            </a:pPr>
            <a:r>
              <a:rPr lang="cs-CZ" sz="1200" dirty="0">
                <a:latin typeface="Tahoma" panose="020B0604030504040204" pitchFamily="34" charset="0"/>
                <a:ea typeface="Tahoma" panose="020B0604030504040204" pitchFamily="34" charset="0"/>
                <a:cs typeface="Tahoma" panose="020B0604030504040204" pitchFamily="34" charset="0"/>
              </a:rPr>
              <a:t>Jaká  byla nejdelší doba, po kterou jste vydržel(a) nevykouřit ani 1 cigaretu denně? </a:t>
            </a:r>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buFont typeface="Wingdings" panose="05000000000000000000" pitchFamily="2" charset="2"/>
              <a:buChar char="§"/>
            </a:pPr>
            <a:endParaRPr lang="cs-CZ" sz="1300" dirty="0"/>
          </a:p>
          <a:p>
            <a:pPr lvl="2">
              <a:lnSpc>
                <a:spcPct val="120000"/>
              </a:lnSpc>
              <a:spcBef>
                <a:spcPts val="600"/>
              </a:spcBef>
              <a:buFont typeface="Wingdings" panose="05000000000000000000" pitchFamily="2" charset="2"/>
              <a:buChar char="§"/>
            </a:pPr>
            <a:endParaRPr lang="cs-CZ" sz="1300" dirty="0"/>
          </a:p>
          <a:p>
            <a:pPr lvl="1">
              <a:spcBef>
                <a:spcPts val="2400"/>
              </a:spcBef>
              <a:spcAft>
                <a:spcPts val="400"/>
              </a:spcAft>
              <a:buClr>
                <a:srgbClr val="0000FF"/>
              </a:buClr>
              <a:buFont typeface="Wingdings" panose="05000000000000000000" pitchFamily="2" charset="2"/>
              <a:buChar char="§"/>
            </a:pPr>
            <a:r>
              <a:rPr lang="cs-CZ" sz="1800" b="1" dirty="0">
                <a:solidFill>
                  <a:srgbClr val="0000FF"/>
                </a:solidFill>
                <a:latin typeface="Tahoma" panose="020B0604030504040204" pitchFamily="34" charset="0"/>
                <a:ea typeface="Tahoma" panose="020B0604030504040204" pitchFamily="34" charset="0"/>
                <a:cs typeface="Tahoma" panose="020B0604030504040204" pitchFamily="34" charset="0"/>
              </a:rPr>
              <a:t>Pasivní kouření </a:t>
            </a:r>
            <a:r>
              <a:rPr lang="cs-CZ" sz="1300" dirty="0">
                <a:latin typeface="Tahoma" panose="020B0604030504040204" pitchFamily="34" charset="0"/>
                <a:ea typeface="Tahoma" panose="020B0604030504040204" pitchFamily="34" charset="0"/>
                <a:cs typeface="Tahoma" panose="020B0604030504040204" pitchFamily="34" charset="0"/>
              </a:rPr>
              <a:t>(expozice), ETS – </a:t>
            </a:r>
            <a:r>
              <a:rPr lang="en-US" sz="1300" dirty="0">
                <a:latin typeface="Tahoma" panose="020B0604030504040204" pitchFamily="34" charset="0"/>
                <a:ea typeface="Tahoma" panose="020B0604030504040204" pitchFamily="34" charset="0"/>
                <a:cs typeface="Tahoma" panose="020B0604030504040204" pitchFamily="34" charset="0"/>
              </a:rPr>
              <a:t>Environmental Tobacco Smoke</a:t>
            </a:r>
          </a:p>
          <a:p>
            <a:pPr marL="985641" lvl="2" indent="-266647">
              <a:spcAft>
                <a:spcPts val="300"/>
              </a:spcAft>
              <a:buFont typeface="Wingdings" panose="05000000000000000000" pitchFamily="2" charset="2"/>
              <a:buChar char="§"/>
            </a:pPr>
            <a:r>
              <a:rPr lang="cs-CZ" sz="1200" b="1" dirty="0">
                <a:latin typeface="Tahoma" panose="020B0604030504040204" pitchFamily="34" charset="0"/>
                <a:ea typeface="Tahoma" panose="020B0604030504040204" pitchFamily="34" charset="0"/>
                <a:cs typeface="Tahoma" panose="020B0604030504040204" pitchFamily="34" charset="0"/>
              </a:rPr>
              <a:t>SHS (Second Hand </a:t>
            </a:r>
            <a:r>
              <a:rPr lang="en-US" sz="1200" b="1" dirty="0">
                <a:latin typeface="Tahoma" panose="020B0604030504040204" pitchFamily="34" charset="0"/>
                <a:ea typeface="Tahoma" panose="020B0604030504040204" pitchFamily="34" charset="0"/>
                <a:cs typeface="Tahoma" panose="020B0604030504040204" pitchFamily="34" charset="0"/>
              </a:rPr>
              <a:t>Smoke, side stream</a:t>
            </a:r>
            <a:r>
              <a:rPr lang="cs-CZ" sz="1200" b="1" dirty="0">
                <a:latin typeface="Tahoma" panose="020B0604030504040204" pitchFamily="34" charset="0"/>
                <a:ea typeface="Tahoma" panose="020B0604030504040204" pitchFamily="34" charset="0"/>
                <a:cs typeface="Tahoma" panose="020B0604030504040204" pitchFamily="34" charset="0"/>
              </a:rPr>
              <a:t>)</a:t>
            </a:r>
          </a:p>
          <a:p>
            <a:pPr marL="1255462" lvl="2" indent="177764">
              <a:spcAft>
                <a:spcPts val="300"/>
              </a:spcAft>
              <a:buFont typeface="Arial" panose="020B0604020202020204" pitchFamily="34" charset="0"/>
              <a:buChar char="•"/>
              <a:tabLst>
                <a:tab pos="1255462" algn="l"/>
              </a:tabLst>
            </a:pPr>
            <a:r>
              <a:rPr lang="cs-CZ" sz="1200" dirty="0">
                <a:latin typeface="Tahoma" panose="020B0604030504040204" pitchFamily="34" charset="0"/>
                <a:ea typeface="Tahoma" panose="020B0604030504040204" pitchFamily="34" charset="0"/>
                <a:cs typeface="Tahoma" panose="020B0604030504040204" pitchFamily="34" charset="0"/>
              </a:rPr>
              <a:t>V zaměstnání</a:t>
            </a:r>
          </a:p>
          <a:p>
            <a:pPr marL="1255462" lvl="2" indent="177764">
              <a:spcAft>
                <a:spcPts val="300"/>
              </a:spcAft>
              <a:buFont typeface="Arial" panose="020B0604020202020204" pitchFamily="34" charset="0"/>
              <a:buChar char="•"/>
              <a:tabLst>
                <a:tab pos="1255462" algn="l"/>
              </a:tabLst>
            </a:pPr>
            <a:r>
              <a:rPr lang="cs-CZ" sz="1200" dirty="0">
                <a:latin typeface="Tahoma" panose="020B0604030504040204" pitchFamily="34" charset="0"/>
                <a:ea typeface="Tahoma" panose="020B0604030504040204" pitchFamily="34" charset="0"/>
                <a:cs typeface="Tahoma" panose="020B0604030504040204" pitchFamily="34" charset="0"/>
              </a:rPr>
              <a:t>Rodinní příslušníci</a:t>
            </a:r>
          </a:p>
          <a:p>
            <a:pPr marL="1255462" lvl="2" indent="177764">
              <a:spcAft>
                <a:spcPts val="600"/>
              </a:spcAft>
              <a:buFont typeface="Arial" panose="020B0604020202020204" pitchFamily="34" charset="0"/>
              <a:buChar char="•"/>
              <a:tabLst>
                <a:tab pos="1255462" algn="l"/>
              </a:tabLst>
            </a:pPr>
            <a:r>
              <a:rPr lang="cs-CZ" sz="1200" dirty="0">
                <a:latin typeface="Tahoma" panose="020B0604030504040204" pitchFamily="34" charset="0"/>
                <a:ea typeface="Tahoma" panose="020B0604030504040204" pitchFamily="34" charset="0"/>
                <a:cs typeface="Tahoma" panose="020B0604030504040204" pitchFamily="34" charset="0"/>
              </a:rPr>
              <a:t>Jinde (přátelé, známí …)</a:t>
            </a:r>
          </a:p>
          <a:p>
            <a:pPr marL="985641" lvl="2" indent="-266647">
              <a:spcAft>
                <a:spcPts val="300"/>
              </a:spcAft>
              <a:buFont typeface="Wingdings" panose="05000000000000000000" pitchFamily="2" charset="2"/>
              <a:buChar char="§"/>
            </a:pPr>
            <a:r>
              <a:rPr lang="cs-CZ" sz="1200" b="1" dirty="0">
                <a:latin typeface="Tahoma" panose="020B0604030504040204" pitchFamily="34" charset="0"/>
                <a:ea typeface="Tahoma" panose="020B0604030504040204" pitchFamily="34" charset="0"/>
                <a:cs typeface="Tahoma" panose="020B0604030504040204" pitchFamily="34" charset="0"/>
              </a:rPr>
              <a:t>THS </a:t>
            </a:r>
            <a:r>
              <a:rPr lang="en-US" sz="1200" b="1" dirty="0">
                <a:latin typeface="Tahoma" panose="020B0604030504040204" pitchFamily="34" charset="0"/>
                <a:ea typeface="Tahoma" panose="020B0604030504040204" pitchFamily="34" charset="0"/>
                <a:cs typeface="Tahoma" panose="020B0604030504040204" pitchFamily="34" charset="0"/>
              </a:rPr>
              <a:t>(Third Hand Smoke)</a:t>
            </a:r>
          </a:p>
          <a:p>
            <a:pPr marL="1255462" lvl="2" indent="177764">
              <a:spcAft>
                <a:spcPts val="300"/>
              </a:spcAft>
              <a:buFont typeface="Arial" panose="020B0604020202020204" pitchFamily="34" charset="0"/>
              <a:buChar char="•"/>
              <a:tabLst>
                <a:tab pos="1255462" algn="l"/>
              </a:tabLst>
            </a:pPr>
            <a:r>
              <a:rPr lang="cs-CZ" sz="1200" dirty="0">
                <a:latin typeface="Tahoma" panose="020B0604030504040204" pitchFamily="34" charset="0"/>
                <a:ea typeface="Tahoma" panose="020B0604030504040204" pitchFamily="34" charset="0"/>
                <a:cs typeface="Tahoma" panose="020B0604030504040204" pitchFamily="34" charset="0"/>
              </a:rPr>
              <a:t>Z materiálů v prostředí – nábytek, omítky, látky, koberce, plasty  </a:t>
            </a:r>
            <a:endParaRPr lang="cs-CZ" sz="1200" dirty="0"/>
          </a:p>
          <a:p>
            <a:pPr lvl="2">
              <a:lnSpc>
                <a:spcPct val="120000"/>
              </a:lnSpc>
              <a:buFont typeface="Wingdings" panose="05000000000000000000" pitchFamily="2" charset="2"/>
              <a:buChar char="§"/>
            </a:pPr>
            <a:endParaRPr lang="cs-CZ" sz="1300" dirty="0"/>
          </a:p>
        </p:txBody>
      </p:sp>
      <p:sp>
        <p:nvSpPr>
          <p:cNvPr id="8" name="Obdélník 7"/>
          <p:cNvSpPr/>
          <p:nvPr/>
        </p:nvSpPr>
        <p:spPr>
          <a:xfrm>
            <a:off x="2547531" y="2246844"/>
            <a:ext cx="2328774" cy="476734"/>
          </a:xfrm>
          <a:prstGeom prst="rect">
            <a:avLst/>
          </a:prstGeom>
        </p:spPr>
        <p:txBody>
          <a:bodyPr wrap="square">
            <a:spAutoFit/>
          </a:bodyPr>
          <a:lstStyle/>
          <a:p>
            <a:pPr marL="0" lvl="2">
              <a:lnSpc>
                <a:spcPct val="120000"/>
              </a:lnSpc>
            </a:pPr>
            <a:r>
              <a:rPr lang="cs-CZ" sz="1000" dirty="0">
                <a:ea typeface="Tahoma" panose="020B0604030504040204" pitchFamily="34" charset="0"/>
                <a:cs typeface="Tahoma" panose="020B0604030504040204" pitchFamily="34" charset="0"/>
              </a:rPr>
              <a:t>*</a:t>
            </a:r>
            <a:r>
              <a:rPr lang="cs-CZ" sz="1100" b="1" dirty="0">
                <a:solidFill>
                  <a:srgbClr val="0000FF"/>
                </a:solidFill>
                <a:ea typeface="Tahoma" panose="020B0604030504040204" pitchFamily="34" charset="0"/>
                <a:cs typeface="Tahoma" panose="020B0604030504040204" pitchFamily="34" charset="0"/>
              </a:rPr>
              <a:t>Tabulka:</a:t>
            </a:r>
            <a:br>
              <a:rPr lang="cs-CZ" sz="1100" b="1" dirty="0">
                <a:solidFill>
                  <a:srgbClr val="0000FF"/>
                </a:solidFill>
                <a:ea typeface="Tahoma" panose="020B0604030504040204" pitchFamily="34" charset="0"/>
                <a:cs typeface="Tahoma" panose="020B0604030504040204" pitchFamily="34" charset="0"/>
              </a:rPr>
            </a:br>
            <a:r>
              <a:rPr lang="cs-CZ" sz="1100" b="1" dirty="0">
                <a:solidFill>
                  <a:srgbClr val="0000FF"/>
                </a:solidFill>
                <a:ea typeface="Tahoma" panose="020B0604030504040204" pitchFamily="34" charset="0"/>
                <a:cs typeface="Tahoma" panose="020B0604030504040204" pitchFamily="34" charset="0"/>
              </a:rPr>
              <a:t> Definice kuřáctví podle WHO:</a:t>
            </a:r>
          </a:p>
        </p:txBody>
      </p:sp>
      <p:sp>
        <p:nvSpPr>
          <p:cNvPr id="11" name="Line 2">
            <a:extLst>
              <a:ext uri="{FF2B5EF4-FFF2-40B4-BE49-F238E27FC236}">
                <a16:creationId xmlns:a16="http://schemas.microsoft.com/office/drawing/2014/main" id="{0EC6B7E9-FEDA-4E27-8B89-549499109298}"/>
              </a:ext>
            </a:extLst>
          </p:cNvPr>
          <p:cNvSpPr>
            <a:spLocks noChangeShapeType="1"/>
          </p:cNvSpPr>
          <p:nvPr/>
        </p:nvSpPr>
        <p:spPr bwMode="auto">
          <a:xfrm>
            <a:off x="1715722" y="394145"/>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2" name="Rectangle 3">
            <a:extLst>
              <a:ext uri="{FF2B5EF4-FFF2-40B4-BE49-F238E27FC236}">
                <a16:creationId xmlns:a16="http://schemas.microsoft.com/office/drawing/2014/main" id="{68A64784-DFC8-4EBA-81A3-2BCCCE2147C3}"/>
              </a:ext>
            </a:extLst>
          </p:cNvPr>
          <p:cNvSpPr txBox="1">
            <a:spLocks noChangeArrowheads="1"/>
          </p:cNvSpPr>
          <p:nvPr/>
        </p:nvSpPr>
        <p:spPr>
          <a:xfrm>
            <a:off x="1678123" y="3"/>
            <a:ext cx="891216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Stav kuřáctví jedince  – expozice </a:t>
            </a:r>
            <a:endParaRPr lang="en-US"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6" name="Obrázek 15">
            <a:extLst>
              <a:ext uri="{FF2B5EF4-FFF2-40B4-BE49-F238E27FC236}">
                <a16:creationId xmlns:a16="http://schemas.microsoft.com/office/drawing/2014/main" id="{5E786666-474F-48F1-9D62-4319A47E60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9734" y="2088575"/>
            <a:ext cx="4898484" cy="2606299"/>
          </a:xfrm>
          <a:prstGeom prst="rect">
            <a:avLst/>
          </a:prstGeom>
        </p:spPr>
      </p:pic>
    </p:spTree>
    <p:extLst>
      <p:ext uri="{BB962C8B-B14F-4D97-AF65-F5344CB8AC3E}">
        <p14:creationId xmlns:p14="http://schemas.microsoft.com/office/powerpoint/2010/main" val="23714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a:xfrm>
            <a:off x="1524000" y="6500933"/>
            <a:ext cx="413816" cy="241641"/>
          </a:xfrm>
        </p:spPr>
        <p:txBody>
          <a:bodyPr/>
          <a:lstStyle/>
          <a:p>
            <a:fld id="{0970407D-EE58-4A0B-824B-1D3AE42DD9CF}" type="slidenum">
              <a:rPr lang="cs-CZ" altLang="cs-CZ" smtClean="0"/>
              <a:pPr/>
              <a:t>67</a:t>
            </a:fld>
            <a:endParaRPr lang="cs-CZ" altLang="cs-CZ" dirty="0"/>
          </a:p>
        </p:txBody>
      </p:sp>
      <p:sp>
        <p:nvSpPr>
          <p:cNvPr id="8" name="Zástupný symbol pro text 7">
            <a:extLst>
              <a:ext uri="{FF2B5EF4-FFF2-40B4-BE49-F238E27FC236}">
                <a16:creationId xmlns:a16="http://schemas.microsoft.com/office/drawing/2014/main" id="{9F610B39-FB78-4767-BA31-C3D4E7D5586C}"/>
              </a:ext>
            </a:extLst>
          </p:cNvPr>
          <p:cNvSpPr txBox="1">
            <a:spLocks/>
          </p:cNvSpPr>
          <p:nvPr/>
        </p:nvSpPr>
        <p:spPr>
          <a:xfrm>
            <a:off x="1800931" y="597938"/>
            <a:ext cx="8759498" cy="784616"/>
          </a:xfrm>
          <a:prstGeom prst="rect">
            <a:avLst/>
          </a:prstGeom>
        </p:spPr>
        <p:txBody>
          <a:bodyPr lIns="0" tIns="0" rIns="0" bIns="0">
            <a:noAutofit/>
          </a:bodyPr>
          <a:lstStyle>
            <a:lvl1pPr marL="0" indent="0" algn="l" rtl="0" eaLnBrk="1" fontAlgn="base" hangingPunct="1">
              <a:lnSpc>
                <a:spcPts val="2300"/>
              </a:lnSpc>
              <a:spcBef>
                <a:spcPts val="0"/>
              </a:spcBef>
              <a:spcAft>
                <a:spcPct val="0"/>
              </a:spcAft>
              <a:buClr>
                <a:schemeClr val="tx2"/>
              </a:buClr>
              <a:buSzPct val="100000"/>
              <a:buFontTx/>
              <a:buNone/>
              <a:defRPr sz="2000" b="0">
                <a:solidFill>
                  <a:schemeClr val="tx2"/>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endParaRPr lang="cs-CZ" sz="1400" kern="0" dirty="0"/>
          </a:p>
        </p:txBody>
      </p:sp>
      <p:sp>
        <p:nvSpPr>
          <p:cNvPr id="5" name="Obdélník 4"/>
          <p:cNvSpPr/>
          <p:nvPr/>
        </p:nvSpPr>
        <p:spPr>
          <a:xfrm>
            <a:off x="8533989" y="5772175"/>
            <a:ext cx="1833127" cy="276951"/>
          </a:xfrm>
          <a:prstGeom prst="rect">
            <a:avLst/>
          </a:prstGeom>
        </p:spPr>
        <p:txBody>
          <a:bodyPr wrap="square">
            <a:spAutoFit/>
          </a:bodyPr>
          <a:lstStyle/>
          <a:p>
            <a:r>
              <a:rPr lang="en-US" sz="600" dirty="0">
                <a:hlinkClick r:id="rId3"/>
              </a:rPr>
              <a:t>https://www.adiktologie.cz/file/143/fagerstromuv-test-nikotinove-zavislosti-cz.pdf</a:t>
            </a:r>
            <a:endParaRPr lang="en-US" sz="600" dirty="0"/>
          </a:p>
        </p:txBody>
      </p:sp>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2765" y="643105"/>
            <a:ext cx="6308065" cy="4471349"/>
          </a:xfrm>
          <a:prstGeom prst="rect">
            <a:avLst/>
          </a:prstGeom>
        </p:spPr>
      </p:pic>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3800" y="5302562"/>
            <a:ext cx="2724309" cy="1378567"/>
          </a:xfrm>
          <a:prstGeom prst="rect">
            <a:avLst/>
          </a:prstGeom>
        </p:spPr>
      </p:pic>
      <p:sp>
        <p:nvSpPr>
          <p:cNvPr id="12" name="Obdélník 11"/>
          <p:cNvSpPr/>
          <p:nvPr/>
        </p:nvSpPr>
        <p:spPr>
          <a:xfrm>
            <a:off x="3251174" y="5302562"/>
            <a:ext cx="1058119" cy="279259"/>
          </a:xfrm>
          <a:prstGeom prst="rect">
            <a:avLst/>
          </a:prstGeom>
        </p:spPr>
        <p:txBody>
          <a:bodyPr wrap="none">
            <a:spAutoFit/>
          </a:bodyPr>
          <a:lstStyle/>
          <a:p>
            <a:pPr>
              <a:lnSpc>
                <a:spcPct val="107000"/>
              </a:lnSpc>
              <a:spcAft>
                <a:spcPts val="800"/>
              </a:spcAft>
            </a:pPr>
            <a:r>
              <a:rPr lang="cs-CZ" sz="1200" b="1" i="1" dirty="0">
                <a:solidFill>
                  <a:srgbClr val="0000FF"/>
                </a:solidFill>
                <a:ea typeface="Calibri" panose="020F0502020204030204" pitchFamily="34" charset="0"/>
                <a:cs typeface="Times New Roman" panose="02020603050405020304" pitchFamily="18" charset="0"/>
              </a:rPr>
              <a:t>Hodnocení:</a:t>
            </a:r>
            <a:endParaRPr lang="cs-CZ" sz="1200" b="1" i="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Obdélník 13"/>
          <p:cNvSpPr/>
          <p:nvPr/>
        </p:nvSpPr>
        <p:spPr>
          <a:xfrm>
            <a:off x="9013884" y="895831"/>
            <a:ext cx="1654119" cy="1461939"/>
          </a:xfrm>
          <a:prstGeom prst="rect">
            <a:avLst/>
          </a:prstGeom>
        </p:spPr>
        <p:txBody>
          <a:bodyPr wrap="square">
            <a:spAutoFit/>
          </a:bodyPr>
          <a:lstStyle/>
          <a:p>
            <a:r>
              <a:rPr lang="cs-CZ" sz="1200" dirty="0"/>
              <a:t>Pozor – neplést s FTQ - F</a:t>
            </a:r>
            <a:r>
              <a:rPr lang="en-US" sz="1200" dirty="0"/>
              <a:t>agerström Tolerance Questionnaire</a:t>
            </a:r>
          </a:p>
          <a:p>
            <a:pPr>
              <a:spcAft>
                <a:spcPts val="600"/>
              </a:spcAft>
            </a:pPr>
            <a:r>
              <a:rPr lang="cs-CZ" sz="1200" dirty="0"/>
              <a:t>(9 otázek). </a:t>
            </a:r>
          </a:p>
          <a:p>
            <a:r>
              <a:rPr lang="cs-CZ" sz="1200" dirty="0"/>
              <a:t>FTND je novější a lepší.</a:t>
            </a:r>
            <a:endParaRPr lang="en-US" sz="1200" dirty="0"/>
          </a:p>
        </p:txBody>
      </p:sp>
      <p:sp>
        <p:nvSpPr>
          <p:cNvPr id="13" name="Line 2">
            <a:extLst>
              <a:ext uri="{FF2B5EF4-FFF2-40B4-BE49-F238E27FC236}">
                <a16:creationId xmlns:a16="http://schemas.microsoft.com/office/drawing/2014/main" id="{690C36AF-03CA-4C85-86FE-273B0A54DC24}"/>
              </a:ext>
            </a:extLst>
          </p:cNvPr>
          <p:cNvSpPr>
            <a:spLocks noChangeShapeType="1"/>
          </p:cNvSpPr>
          <p:nvPr/>
        </p:nvSpPr>
        <p:spPr bwMode="auto">
          <a:xfrm>
            <a:off x="1699473" y="430901"/>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5" name="Rectangle 3">
            <a:extLst>
              <a:ext uri="{FF2B5EF4-FFF2-40B4-BE49-F238E27FC236}">
                <a16:creationId xmlns:a16="http://schemas.microsoft.com/office/drawing/2014/main" id="{A3EC50C7-3969-40BC-85CC-B8D12E6A14D7}"/>
              </a:ext>
            </a:extLst>
          </p:cNvPr>
          <p:cNvSpPr txBox="1">
            <a:spLocks noChangeArrowheads="1"/>
          </p:cNvSpPr>
          <p:nvPr/>
        </p:nvSpPr>
        <p:spPr>
          <a:xfrm>
            <a:off x="1639920" y="35040"/>
            <a:ext cx="8912160"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Fagerströmův test nikotinové závislosti (FTND)</a:t>
            </a:r>
            <a:r>
              <a:rPr lang="en-US"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r>
              <a:rPr lang="en-US" sz="1200" b="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Fagerström Test of Nicotine Dependence</a:t>
            </a:r>
            <a:endParaRPr lang="en-US" sz="18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96236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68</a:t>
            </a:fld>
            <a:endParaRPr lang="cs-CZ" altLang="cs-CZ" dirty="0"/>
          </a:p>
        </p:txBody>
      </p:sp>
      <p:sp>
        <p:nvSpPr>
          <p:cNvPr id="10" name="Zástupný symbol pro obsah 4"/>
          <p:cNvSpPr txBox="1">
            <a:spLocks/>
          </p:cNvSpPr>
          <p:nvPr/>
        </p:nvSpPr>
        <p:spPr>
          <a:xfrm>
            <a:off x="1964266" y="2378238"/>
            <a:ext cx="6136621" cy="551115"/>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en-US" sz="1200" kern="0" dirty="0"/>
              <a:t>He</a:t>
            </a:r>
          </a:p>
          <a:p>
            <a:pPr lvl="1">
              <a:buFont typeface="Wingdings" panose="05000000000000000000" pitchFamily="2" charset="2"/>
              <a:buChar char="§"/>
            </a:pPr>
            <a:r>
              <a:rPr lang="en-US" sz="1200" kern="0" dirty="0"/>
              <a:t>u</a:t>
            </a:r>
          </a:p>
          <a:p>
            <a:pPr lvl="2">
              <a:lnSpc>
                <a:spcPct val="100000"/>
              </a:lnSpc>
            </a:pPr>
            <a:endParaRPr lang="en-US" sz="1300" kern="0" dirty="0"/>
          </a:p>
          <a:p>
            <a:pPr>
              <a:lnSpc>
                <a:spcPct val="100000"/>
              </a:lnSpc>
            </a:pPr>
            <a:endParaRPr lang="en-US" sz="2200" kern="0" dirty="0"/>
          </a:p>
        </p:txBody>
      </p:sp>
      <p:pic>
        <p:nvPicPr>
          <p:cNvPr id="7" name="Obrázek 6">
            <a:extLst>
              <a:ext uri="{FF2B5EF4-FFF2-40B4-BE49-F238E27FC236}">
                <a16:creationId xmlns:a16="http://schemas.microsoft.com/office/drawing/2014/main" id="{F78D8F23-75E2-4E33-B3DC-E56EBBEE34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906" y="1845530"/>
            <a:ext cx="8744188" cy="2208860"/>
          </a:xfrm>
          <a:prstGeom prst="rect">
            <a:avLst/>
          </a:prstGeom>
        </p:spPr>
      </p:pic>
      <p:pic>
        <p:nvPicPr>
          <p:cNvPr id="15" name="Obrázek 14">
            <a:extLst>
              <a:ext uri="{FF2B5EF4-FFF2-40B4-BE49-F238E27FC236}">
                <a16:creationId xmlns:a16="http://schemas.microsoft.com/office/drawing/2014/main" id="{C42671C6-D5AD-4D84-AA63-9C592A87C3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8752" y="803816"/>
            <a:ext cx="4523216" cy="570153"/>
          </a:xfrm>
          <a:prstGeom prst="rect">
            <a:avLst/>
          </a:prstGeom>
        </p:spPr>
      </p:pic>
      <p:sp>
        <p:nvSpPr>
          <p:cNvPr id="17" name="Obdélník 16">
            <a:extLst>
              <a:ext uri="{FF2B5EF4-FFF2-40B4-BE49-F238E27FC236}">
                <a16:creationId xmlns:a16="http://schemas.microsoft.com/office/drawing/2014/main" id="{102449CA-2B6E-4C62-8221-9076FADF4138}"/>
              </a:ext>
            </a:extLst>
          </p:cNvPr>
          <p:cNvSpPr/>
          <p:nvPr/>
        </p:nvSpPr>
        <p:spPr>
          <a:xfrm>
            <a:off x="8940033" y="3829239"/>
            <a:ext cx="1686980" cy="200020"/>
          </a:xfrm>
          <a:prstGeom prst="rect">
            <a:avLst/>
          </a:prstGeom>
        </p:spPr>
        <p:txBody>
          <a:bodyPr wrap="square">
            <a:spAutoFit/>
          </a:bodyPr>
          <a:lstStyle/>
          <a:p>
            <a:r>
              <a:rPr lang="pl-PL" sz="700" dirty="0"/>
              <a:t>Lancet Psychiatry 2018; 5: 987–1012</a:t>
            </a:r>
            <a:endParaRPr lang="cs-CZ" sz="700" dirty="0"/>
          </a:p>
        </p:txBody>
      </p:sp>
      <p:sp>
        <p:nvSpPr>
          <p:cNvPr id="2" name="Obdélník 1"/>
          <p:cNvSpPr/>
          <p:nvPr/>
        </p:nvSpPr>
        <p:spPr>
          <a:xfrm>
            <a:off x="2065913" y="307981"/>
            <a:ext cx="8561103" cy="276951"/>
          </a:xfrm>
          <a:prstGeom prst="rect">
            <a:avLst/>
          </a:prstGeom>
        </p:spPr>
        <p:txBody>
          <a:bodyPr wrap="square">
            <a:spAutoFit/>
          </a:bodyPr>
          <a:lstStyle/>
          <a:p>
            <a:pPr algn="ctr"/>
            <a:r>
              <a:rPr lang="en-US" sz="1100" b="1" dirty="0">
                <a:solidFill>
                  <a:srgbClr val="3333FF"/>
                </a:solidFill>
              </a:rPr>
              <a:t>DALY</a:t>
            </a:r>
            <a:r>
              <a:rPr lang="cs-CZ" sz="1100" b="1" dirty="0">
                <a:solidFill>
                  <a:srgbClr val="3333FF"/>
                </a:solidFill>
              </a:rPr>
              <a:t>- Ztracená léta života v důsledku nemoci</a:t>
            </a:r>
            <a:r>
              <a:rPr lang="en-US" sz="1200" b="1" dirty="0">
                <a:solidFill>
                  <a:srgbClr val="3333FF"/>
                </a:solidFill>
              </a:rPr>
              <a:t> </a:t>
            </a:r>
            <a:r>
              <a:rPr lang="en-US" sz="900" b="1" dirty="0">
                <a:solidFill>
                  <a:srgbClr val="3333FF"/>
                </a:solidFill>
              </a:rPr>
              <a:t>(Disability-Adjusted Life-Years) </a:t>
            </a:r>
            <a:r>
              <a:rPr lang="cs-CZ" sz="1100" b="1" dirty="0">
                <a:solidFill>
                  <a:srgbClr val="3333FF"/>
                </a:solidFill>
              </a:rPr>
              <a:t>připadající na alkohol</a:t>
            </a:r>
            <a:r>
              <a:rPr lang="en-US" sz="1100" b="1" dirty="0">
                <a:solidFill>
                  <a:srgbClr val="3333FF"/>
                </a:solidFill>
              </a:rPr>
              <a:t> </a:t>
            </a:r>
            <a:r>
              <a:rPr lang="cs-CZ" sz="900" b="1" dirty="0">
                <a:solidFill>
                  <a:srgbClr val="3333FF"/>
                </a:solidFill>
              </a:rPr>
              <a:t>(</a:t>
            </a:r>
            <a:r>
              <a:rPr lang="en-US" sz="900" b="1" dirty="0">
                <a:solidFill>
                  <a:srgbClr val="3333FF"/>
                </a:solidFill>
              </a:rPr>
              <a:t>2016</a:t>
            </a:r>
            <a:r>
              <a:rPr lang="cs-CZ" sz="900" b="1" dirty="0">
                <a:solidFill>
                  <a:srgbClr val="3333FF"/>
                </a:solidFill>
              </a:rPr>
              <a:t>)</a:t>
            </a:r>
            <a:r>
              <a:rPr lang="en-US" sz="1200" b="1" dirty="0">
                <a:solidFill>
                  <a:srgbClr val="3333FF"/>
                </a:solidFill>
              </a:rPr>
              <a:t>:</a:t>
            </a:r>
          </a:p>
        </p:txBody>
      </p:sp>
      <p:sp>
        <p:nvSpPr>
          <p:cNvPr id="5" name="Obdélník 4"/>
          <p:cNvSpPr/>
          <p:nvPr/>
        </p:nvSpPr>
        <p:spPr>
          <a:xfrm>
            <a:off x="1644238" y="695074"/>
            <a:ext cx="1797665" cy="738536"/>
          </a:xfrm>
          <a:prstGeom prst="rect">
            <a:avLst/>
          </a:prstGeom>
        </p:spPr>
        <p:txBody>
          <a:bodyPr wrap="square">
            <a:spAutoFit/>
          </a:bodyPr>
          <a:lstStyle/>
          <a:p>
            <a:r>
              <a:rPr lang="en-US" sz="700" b="1" i="1" dirty="0"/>
              <a:t>Central Europe </a:t>
            </a:r>
            <a:r>
              <a:rPr lang="cs-CZ" sz="700" b="1" i="1" dirty="0"/>
              <a:t>:</a:t>
            </a:r>
            <a:endParaRPr lang="en-US" sz="700" b="1" i="1" dirty="0"/>
          </a:p>
          <a:p>
            <a:r>
              <a:rPr lang="en-US" sz="700" dirty="0"/>
              <a:t>Albania, Bosnia and Herzegovina, Bulgaria, Croatia, </a:t>
            </a:r>
            <a:r>
              <a:rPr lang="en-US" sz="700" b="1" dirty="0"/>
              <a:t>Czech Republic</a:t>
            </a:r>
            <a:r>
              <a:rPr lang="en-US" sz="700" dirty="0"/>
              <a:t>, Hungary, Macedonia, Montenegro, Poland, Romania, Serbia, Slovakia, Slovenia</a:t>
            </a:r>
          </a:p>
        </p:txBody>
      </p:sp>
      <p:sp>
        <p:nvSpPr>
          <p:cNvPr id="6" name="Obdélník 5"/>
          <p:cNvSpPr/>
          <p:nvPr/>
        </p:nvSpPr>
        <p:spPr>
          <a:xfrm>
            <a:off x="3225272" y="716862"/>
            <a:ext cx="2228244" cy="738536"/>
          </a:xfrm>
          <a:prstGeom prst="rect">
            <a:avLst/>
          </a:prstGeom>
        </p:spPr>
        <p:txBody>
          <a:bodyPr wrap="square">
            <a:spAutoFit/>
          </a:bodyPr>
          <a:lstStyle/>
          <a:p>
            <a:r>
              <a:rPr lang="en-US" sz="700" b="1" i="1" dirty="0"/>
              <a:t>Western Europe</a:t>
            </a:r>
            <a:r>
              <a:rPr lang="cs-CZ" sz="700" b="1" i="1" dirty="0"/>
              <a:t>:</a:t>
            </a:r>
            <a:r>
              <a:rPr lang="en-US" sz="700" b="1" i="1" dirty="0"/>
              <a:t> </a:t>
            </a:r>
          </a:p>
          <a:p>
            <a:r>
              <a:rPr lang="en-US" sz="700" dirty="0"/>
              <a:t>Andorra, Austria, Belgium, Cyprus, Denmark, Finland, France, Germany, Greece, Iceland, Ireland, Israel, Italy, Luxembourg, Malta, Netherlands, Norway, Portugal, Spain, Sweden, Stockholm, Sweden, Switzerland, United Kingdom</a:t>
            </a:r>
          </a:p>
        </p:txBody>
      </p:sp>
      <p:sp>
        <p:nvSpPr>
          <p:cNvPr id="9" name="Obdélník 8"/>
          <p:cNvSpPr/>
          <p:nvPr/>
        </p:nvSpPr>
        <p:spPr>
          <a:xfrm>
            <a:off x="1650966" y="1396617"/>
            <a:ext cx="2138145" cy="415426"/>
          </a:xfrm>
          <a:prstGeom prst="rect">
            <a:avLst/>
          </a:prstGeom>
        </p:spPr>
        <p:txBody>
          <a:bodyPr wrap="square">
            <a:spAutoFit/>
          </a:bodyPr>
          <a:lstStyle/>
          <a:p>
            <a:r>
              <a:rPr lang="en-US" sz="700" b="1" i="1" dirty="0"/>
              <a:t>Eastern Europe</a:t>
            </a:r>
            <a:r>
              <a:rPr lang="cs-CZ" sz="700" b="1" i="1" dirty="0"/>
              <a:t>:</a:t>
            </a:r>
            <a:r>
              <a:rPr lang="en-US" sz="700" b="1" i="1" dirty="0"/>
              <a:t> </a:t>
            </a:r>
          </a:p>
          <a:p>
            <a:r>
              <a:rPr lang="en-US" sz="700" dirty="0"/>
              <a:t>Belarus, Estonia, Latvia, Lithuania, Moldova, Russia, Ukraine</a:t>
            </a:r>
          </a:p>
        </p:txBody>
      </p:sp>
      <p:sp>
        <p:nvSpPr>
          <p:cNvPr id="13" name="Obdélník 12"/>
          <p:cNvSpPr/>
          <p:nvPr/>
        </p:nvSpPr>
        <p:spPr>
          <a:xfrm>
            <a:off x="4357561" y="1689318"/>
            <a:ext cx="5812104" cy="194891"/>
          </a:xfrm>
          <a:prstGeom prst="rect">
            <a:avLst/>
          </a:prstGeom>
        </p:spPr>
        <p:txBody>
          <a:bodyPr wrap="square">
            <a:spAutoFit/>
          </a:bodyPr>
          <a:lstStyle/>
          <a:p>
            <a:pPr>
              <a:lnSpc>
                <a:spcPts val="800"/>
              </a:lnSpc>
            </a:pPr>
            <a:r>
              <a:rPr lang="cs-CZ" sz="900" b="1" dirty="0"/>
              <a:t>Kardiovaskulární</a:t>
            </a:r>
            <a:r>
              <a:rPr lang="en-US" sz="900" b="1" dirty="0"/>
              <a:t> </a:t>
            </a:r>
            <a:r>
              <a:rPr lang="cs-CZ" sz="900" b="1" dirty="0"/>
              <a:t>nemoci</a:t>
            </a:r>
            <a:r>
              <a:rPr lang="en-US" sz="900" b="1" dirty="0"/>
              <a:t>   </a:t>
            </a:r>
            <a:r>
              <a:rPr lang="cs-CZ" sz="900" b="1" dirty="0"/>
              <a:t> </a:t>
            </a:r>
            <a:r>
              <a:rPr lang="en-US" sz="900" b="1" dirty="0"/>
              <a:t>        </a:t>
            </a:r>
            <a:r>
              <a:rPr lang="cs-CZ" sz="900" b="1" dirty="0"/>
              <a:t>Cirhóza</a:t>
            </a:r>
            <a:r>
              <a:rPr lang="cs-CZ" sz="900" dirty="0"/>
              <a:t>    </a:t>
            </a:r>
            <a:r>
              <a:rPr lang="en-US" sz="600" dirty="0"/>
              <a:t>Pancreatitis</a:t>
            </a:r>
            <a:r>
              <a:rPr lang="en-US" sz="900" dirty="0"/>
              <a:t> </a:t>
            </a:r>
            <a:r>
              <a:rPr lang="cs-CZ" sz="600" dirty="0"/>
              <a:t>Poruchy užívání alkoholu</a:t>
            </a:r>
            <a:r>
              <a:rPr lang="en-US" sz="600" dirty="0"/>
              <a:t>      </a:t>
            </a:r>
            <a:r>
              <a:rPr lang="cs-CZ" sz="900" b="1" dirty="0"/>
              <a:t>Rakovina</a:t>
            </a:r>
            <a:r>
              <a:rPr lang="en-US" sz="900" b="1" dirty="0"/>
              <a:t> </a:t>
            </a:r>
            <a:r>
              <a:rPr lang="en-US" sz="900" dirty="0"/>
              <a:t>            </a:t>
            </a:r>
            <a:r>
              <a:rPr lang="cs-CZ" sz="900" dirty="0"/>
              <a:t>   </a:t>
            </a:r>
            <a:r>
              <a:rPr lang="cs-CZ" sz="900" b="1" dirty="0"/>
              <a:t> Úrazy</a:t>
            </a:r>
            <a:r>
              <a:rPr lang="en-US" sz="900" b="1" dirty="0"/>
              <a:t> </a:t>
            </a:r>
          </a:p>
        </p:txBody>
      </p:sp>
      <p:sp>
        <p:nvSpPr>
          <p:cNvPr id="14" name="Obdélník 13"/>
          <p:cNvSpPr/>
          <p:nvPr/>
        </p:nvSpPr>
        <p:spPr>
          <a:xfrm>
            <a:off x="6096000" y="4368512"/>
            <a:ext cx="4609868" cy="246178"/>
          </a:xfrm>
          <a:prstGeom prst="rect">
            <a:avLst/>
          </a:prstGeom>
        </p:spPr>
        <p:txBody>
          <a:bodyPr wrap="square">
            <a:spAutoFit/>
          </a:bodyPr>
          <a:lstStyle/>
          <a:p>
            <a:r>
              <a:rPr lang="cs-CZ" sz="1000" b="1" dirty="0"/>
              <a:t>Věkově standardizované DALY na 100 000 lidí připadající na alkohol:</a:t>
            </a:r>
            <a:endParaRPr lang="cs-CZ" sz="1000" dirty="0"/>
          </a:p>
        </p:txBody>
      </p:sp>
      <p:pic>
        <p:nvPicPr>
          <p:cNvPr id="19" name="Obrázek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3982" y="5379873"/>
            <a:ext cx="1085397" cy="816918"/>
          </a:xfrm>
          <a:prstGeom prst="rect">
            <a:avLst/>
          </a:prstGeom>
        </p:spPr>
      </p:pic>
      <p:pic>
        <p:nvPicPr>
          <p:cNvPr id="22" name="Obrázek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5662" y="4850561"/>
            <a:ext cx="1232161" cy="1452190"/>
          </a:xfrm>
          <a:prstGeom prst="rect">
            <a:avLst/>
          </a:prstGeom>
        </p:spPr>
      </p:pic>
      <p:pic>
        <p:nvPicPr>
          <p:cNvPr id="23" name="Obrázek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5781" y="4902159"/>
            <a:ext cx="969030" cy="700484"/>
          </a:xfrm>
          <a:prstGeom prst="rect">
            <a:avLst/>
          </a:prstGeom>
        </p:spPr>
      </p:pic>
      <p:sp>
        <p:nvSpPr>
          <p:cNvPr id="24" name="Obdélník 23"/>
          <p:cNvSpPr/>
          <p:nvPr/>
        </p:nvSpPr>
        <p:spPr>
          <a:xfrm>
            <a:off x="8247224" y="4649839"/>
            <a:ext cx="1104682" cy="261565"/>
          </a:xfrm>
          <a:prstGeom prst="rect">
            <a:avLst/>
          </a:prstGeom>
        </p:spPr>
        <p:txBody>
          <a:bodyPr wrap="square">
            <a:spAutoFit/>
          </a:bodyPr>
          <a:lstStyle/>
          <a:p>
            <a:r>
              <a:rPr lang="en-US" sz="900" b="1" i="1" dirty="0"/>
              <a:t>Mediterranean</a:t>
            </a:r>
            <a:r>
              <a:rPr lang="en-US" sz="1100" dirty="0"/>
              <a:t>:</a:t>
            </a:r>
          </a:p>
        </p:txBody>
      </p:sp>
      <p:sp>
        <p:nvSpPr>
          <p:cNvPr id="25" name="Obdélník 24"/>
          <p:cNvSpPr/>
          <p:nvPr/>
        </p:nvSpPr>
        <p:spPr>
          <a:xfrm>
            <a:off x="8305785" y="5672936"/>
            <a:ext cx="608463" cy="230792"/>
          </a:xfrm>
          <a:prstGeom prst="rect">
            <a:avLst/>
          </a:prstGeom>
        </p:spPr>
        <p:txBody>
          <a:bodyPr wrap="square">
            <a:spAutoFit/>
          </a:bodyPr>
          <a:lstStyle/>
          <a:p>
            <a:r>
              <a:rPr lang="en-US" sz="900" b="1" i="1" dirty="0"/>
              <a:t>Nordic:</a:t>
            </a:r>
            <a:endParaRPr lang="en-US" sz="1100" dirty="0"/>
          </a:p>
        </p:txBody>
      </p:sp>
      <p:pic>
        <p:nvPicPr>
          <p:cNvPr id="26" name="Obrázek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9889" y="5911389"/>
            <a:ext cx="1100821" cy="677677"/>
          </a:xfrm>
          <a:prstGeom prst="rect">
            <a:avLst/>
          </a:prstGeom>
        </p:spPr>
      </p:pic>
      <p:sp>
        <p:nvSpPr>
          <p:cNvPr id="27" name="Obdélník 26"/>
          <p:cNvSpPr/>
          <p:nvPr/>
        </p:nvSpPr>
        <p:spPr>
          <a:xfrm>
            <a:off x="1760394" y="4224678"/>
            <a:ext cx="4046127" cy="2043794"/>
          </a:xfrm>
          <a:prstGeom prst="rect">
            <a:avLst/>
          </a:prstGeom>
        </p:spPr>
        <p:txBody>
          <a:bodyPr wrap="square">
            <a:spAutoFit/>
          </a:bodyPr>
          <a:lstStyle/>
          <a:p>
            <a:pPr>
              <a:spcAft>
                <a:spcPts val="500"/>
              </a:spcAft>
            </a:pPr>
            <a:r>
              <a:rPr lang="cs-CZ" sz="1300" b="1" i="1" dirty="0">
                <a:solidFill>
                  <a:srgbClr val="3333FF"/>
                </a:solidFill>
              </a:rPr>
              <a:t>Hlavní nemoci způsobované alkoholem</a:t>
            </a:r>
            <a:r>
              <a:rPr lang="en-US" sz="1300" b="1" i="1" dirty="0">
                <a:solidFill>
                  <a:srgbClr val="3333FF"/>
                </a:solidFill>
              </a:rPr>
              <a:t>: </a:t>
            </a:r>
          </a:p>
          <a:p>
            <a:pPr marL="269821" indent="-269821">
              <a:spcAft>
                <a:spcPts val="500"/>
              </a:spcAft>
              <a:buFont typeface="+mj-lt"/>
              <a:buAutoNum type="arabicParenR"/>
            </a:pPr>
            <a:r>
              <a:rPr lang="cs-CZ" sz="1300" b="1" dirty="0"/>
              <a:t>Kardiovaskulární</a:t>
            </a:r>
            <a:r>
              <a:rPr lang="cs-CZ" sz="1400" b="1" dirty="0"/>
              <a:t> </a:t>
            </a:r>
            <a:r>
              <a:rPr lang="cs-CZ" sz="1100" b="1" dirty="0"/>
              <a:t>(ICHS, Hypertenze, Mrtvice, Arytmie, kardiomyopatie)</a:t>
            </a:r>
          </a:p>
          <a:p>
            <a:pPr marL="269821" indent="-269821">
              <a:spcAft>
                <a:spcPts val="500"/>
              </a:spcAft>
              <a:buFont typeface="+mj-lt"/>
              <a:buAutoNum type="arabicParenR"/>
            </a:pPr>
            <a:r>
              <a:rPr lang="cs-CZ" sz="1300" b="1" dirty="0"/>
              <a:t>Rakovina</a:t>
            </a:r>
            <a:r>
              <a:rPr lang="cs-CZ" sz="1400" dirty="0"/>
              <a:t> </a:t>
            </a:r>
            <a:r>
              <a:rPr lang="cs-CZ" sz="1100" b="1" dirty="0"/>
              <a:t>(ústa, hltan, hrtan, jícen, žaludek, játra, </a:t>
            </a:r>
            <a:r>
              <a:rPr lang="cs-CZ" sz="1100" b="1" dirty="0" err="1"/>
              <a:t>kolorektum</a:t>
            </a:r>
            <a:r>
              <a:rPr lang="cs-CZ" sz="1100" b="1" dirty="0"/>
              <a:t>, prs)  </a:t>
            </a:r>
          </a:p>
          <a:p>
            <a:pPr marL="269821" indent="-269821">
              <a:spcAft>
                <a:spcPts val="500"/>
              </a:spcAft>
              <a:buFont typeface="+mj-lt"/>
              <a:buAutoNum type="arabicParenR"/>
            </a:pPr>
            <a:r>
              <a:rPr lang="cs-CZ" sz="1300" b="1" dirty="0"/>
              <a:t>Cirhóza</a:t>
            </a:r>
          </a:p>
          <a:p>
            <a:pPr marL="269821" indent="-269821">
              <a:spcAft>
                <a:spcPts val="500"/>
              </a:spcAft>
              <a:buFont typeface="+mj-lt"/>
              <a:buAutoNum type="arabicParenR"/>
            </a:pPr>
            <a:r>
              <a:rPr lang="cs-CZ" sz="1300" b="1" dirty="0"/>
              <a:t>Poruchy související s užíváním alkoholu</a:t>
            </a:r>
          </a:p>
          <a:p>
            <a:pPr marL="269821" indent="-269821">
              <a:spcAft>
                <a:spcPts val="500"/>
              </a:spcAft>
              <a:buFont typeface="+mj-lt"/>
              <a:buAutoNum type="arabicParenR"/>
            </a:pPr>
            <a:r>
              <a:rPr lang="cs-CZ" sz="1300" b="1" dirty="0" err="1"/>
              <a:t>Pankreatida</a:t>
            </a:r>
            <a:endParaRPr lang="cs-CZ" sz="1300" dirty="0"/>
          </a:p>
        </p:txBody>
      </p:sp>
      <p:sp>
        <p:nvSpPr>
          <p:cNvPr id="29" name="Line 2">
            <a:extLst>
              <a:ext uri="{FF2B5EF4-FFF2-40B4-BE49-F238E27FC236}">
                <a16:creationId xmlns:a16="http://schemas.microsoft.com/office/drawing/2014/main" id="{CEEB1F6B-B16F-4FDE-848D-761CF396D1FE}"/>
              </a:ext>
            </a:extLst>
          </p:cNvPr>
          <p:cNvSpPr>
            <a:spLocks noChangeShapeType="1"/>
          </p:cNvSpPr>
          <p:nvPr/>
        </p:nvSpPr>
        <p:spPr bwMode="auto">
          <a:xfrm>
            <a:off x="1760391" y="349992"/>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30" name="Rectangle 3">
            <a:extLst>
              <a:ext uri="{FF2B5EF4-FFF2-40B4-BE49-F238E27FC236}">
                <a16:creationId xmlns:a16="http://schemas.microsoft.com/office/drawing/2014/main" id="{2D1A361A-F97A-4BD3-B9F7-A3F00CF99CCC}"/>
              </a:ext>
            </a:extLst>
          </p:cNvPr>
          <p:cNvSpPr txBox="1">
            <a:spLocks noChangeArrowheads="1"/>
          </p:cNvSpPr>
          <p:nvPr/>
        </p:nvSpPr>
        <p:spPr>
          <a:xfrm>
            <a:off x="1601502" y="-7107"/>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pl-PL"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Dopady konzumace alkoholu na zdraví</a:t>
            </a:r>
            <a:endParaRPr lang="en-US"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803532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69</a:t>
            </a:fld>
            <a:endParaRPr lang="cs-CZ" altLang="cs-CZ" dirty="0"/>
          </a:p>
        </p:txBody>
      </p:sp>
      <p:sp>
        <p:nvSpPr>
          <p:cNvPr id="8" name="Zástupný symbol pro obsah 4"/>
          <p:cNvSpPr txBox="1">
            <a:spLocks/>
          </p:cNvSpPr>
          <p:nvPr/>
        </p:nvSpPr>
        <p:spPr>
          <a:xfrm>
            <a:off x="1748738" y="1408930"/>
            <a:ext cx="2425935" cy="285907"/>
          </a:xfrm>
          <a:prstGeom prst="rect">
            <a:avLst/>
          </a:prstGeom>
          <a:solidFill>
            <a:schemeClr val="bg1">
              <a:lumMod val="95000"/>
            </a:schemeClr>
          </a:solidFill>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20000"/>
              </a:lnSpc>
              <a:buNone/>
            </a:pPr>
            <a:r>
              <a:rPr lang="cs-CZ" sz="1500" b="1" kern="0" dirty="0">
                <a:solidFill>
                  <a:srgbClr val="0000FF"/>
                </a:solidFill>
                <a:latin typeface="Tahoma" panose="020B0604030504040204" pitchFamily="34" charset="0"/>
                <a:ea typeface="Tahoma" panose="020B0604030504040204" pitchFamily="34" charset="0"/>
                <a:cs typeface="Tahoma" panose="020B0604030504040204" pitchFamily="34" charset="0"/>
              </a:rPr>
              <a:t>A) Alkoholová závislost</a:t>
            </a:r>
          </a:p>
        </p:txBody>
      </p:sp>
      <p:sp>
        <p:nvSpPr>
          <p:cNvPr id="9" name="Zástupný symbol pro obsah 4"/>
          <p:cNvSpPr txBox="1">
            <a:spLocks/>
          </p:cNvSpPr>
          <p:nvPr/>
        </p:nvSpPr>
        <p:spPr>
          <a:xfrm>
            <a:off x="1693694" y="3796907"/>
            <a:ext cx="2425934" cy="314480"/>
          </a:xfrm>
          <a:prstGeom prst="rect">
            <a:avLst/>
          </a:prstGeom>
          <a:solidFill>
            <a:schemeClr val="bg1">
              <a:lumMod val="95000"/>
            </a:schemeClr>
          </a:solidFill>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1986" indent="0">
              <a:lnSpc>
                <a:spcPct val="120000"/>
              </a:lnSpc>
              <a:buNone/>
            </a:pPr>
            <a:r>
              <a:rPr lang="cs-CZ" sz="1500" b="1" kern="0" dirty="0">
                <a:solidFill>
                  <a:srgbClr val="0000FF"/>
                </a:solidFill>
                <a:latin typeface="Tahoma" panose="020B0604030504040204" pitchFamily="34" charset="0"/>
                <a:ea typeface="Tahoma" panose="020B0604030504040204" pitchFamily="34" charset="0"/>
                <a:cs typeface="Tahoma" panose="020B0604030504040204" pitchFamily="34" charset="0"/>
              </a:rPr>
              <a:t>B) Zdravotní poškození</a:t>
            </a:r>
          </a:p>
        </p:txBody>
      </p:sp>
      <p:sp>
        <p:nvSpPr>
          <p:cNvPr id="6" name="Obdélník 5"/>
          <p:cNvSpPr/>
          <p:nvPr/>
        </p:nvSpPr>
        <p:spPr>
          <a:xfrm>
            <a:off x="2090314" y="4101589"/>
            <a:ext cx="8262003" cy="1386598"/>
          </a:xfrm>
          <a:prstGeom prst="rect">
            <a:avLst/>
          </a:prstGeom>
        </p:spPr>
        <p:txBody>
          <a:bodyPr wrap="square">
            <a:spAutoFit/>
          </a:bodyPr>
          <a:lstStyle/>
          <a:p>
            <a:pPr marL="171450" indent="-171450">
              <a:lnSpc>
                <a:spcPct val="130000"/>
              </a:lnSpc>
              <a:buFont typeface="Wingdings" panose="05000000000000000000" pitchFamily="2" charset="2"/>
              <a:buChar char="§"/>
            </a:pPr>
            <a:r>
              <a:rPr lang="cs-CZ" sz="1100" dirty="0"/>
              <a:t>Protože zneužívání alkoholu může způsobit </a:t>
            </a:r>
            <a:r>
              <a:rPr lang="cs-CZ" sz="1100" b="1" dirty="0"/>
              <a:t>zdravotní újmu bez přítomnosti závislosti</a:t>
            </a:r>
            <a:r>
              <a:rPr lang="cs-CZ" sz="1100" dirty="0"/>
              <a:t>, zavedla ICD-10 do nomenklatury pojem </a:t>
            </a:r>
            <a:r>
              <a:rPr lang="cs-CZ" sz="1100" b="1" dirty="0"/>
              <a:t>škodlivé užívání</a:t>
            </a:r>
            <a:r>
              <a:rPr lang="cs-CZ" sz="1100" dirty="0"/>
              <a:t>. </a:t>
            </a:r>
          </a:p>
          <a:p>
            <a:pPr marL="171450" indent="-171450">
              <a:lnSpc>
                <a:spcPct val="130000"/>
              </a:lnSpc>
              <a:buFont typeface="Wingdings" panose="05000000000000000000" pitchFamily="2" charset="2"/>
              <a:buChar char="§"/>
            </a:pPr>
            <a:r>
              <a:rPr lang="cs-CZ" sz="1100" dirty="0"/>
              <a:t>Tato kategorie se týká zdravotních nebo souvisejících typů poškození, protože účelem MKN je klasifikovat nemoci, zranění a příčiny smrti. </a:t>
            </a:r>
          </a:p>
          <a:p>
            <a:pPr marL="171450" indent="-171450">
              <a:lnSpc>
                <a:spcPct val="130000"/>
              </a:lnSpc>
              <a:buFont typeface="Wingdings" panose="05000000000000000000" pitchFamily="2" charset="2"/>
              <a:buChar char="§"/>
            </a:pPr>
            <a:r>
              <a:rPr lang="cs-CZ" sz="1100" b="1" dirty="0"/>
              <a:t>Škodlivé užívání </a:t>
            </a:r>
            <a:r>
              <a:rPr lang="cs-CZ" sz="1100" dirty="0"/>
              <a:t>je definováno jako způsob pití, který již </a:t>
            </a:r>
            <a:r>
              <a:rPr lang="cs-CZ" sz="1100" b="1" dirty="0">
                <a:solidFill>
                  <a:srgbClr val="3333FF"/>
                </a:solidFill>
              </a:rPr>
              <a:t>poškozuje zdraví</a:t>
            </a:r>
            <a:r>
              <a:rPr lang="cs-CZ" sz="1100" b="1" dirty="0"/>
              <a:t>. </a:t>
            </a:r>
            <a:r>
              <a:rPr lang="cs-CZ" sz="1100" dirty="0"/>
              <a:t>Poškození může být buď </a:t>
            </a:r>
            <a:r>
              <a:rPr lang="cs-CZ" sz="1100" b="1" dirty="0"/>
              <a:t>fyzické </a:t>
            </a:r>
            <a:r>
              <a:rPr lang="cs-CZ" sz="1100" dirty="0"/>
              <a:t>(např. poškození jater způsobené chronickým pitím) nebo </a:t>
            </a:r>
            <a:r>
              <a:rPr lang="cs-CZ" sz="1100" b="1" dirty="0"/>
              <a:t>mentální </a:t>
            </a:r>
            <a:r>
              <a:rPr lang="cs-CZ" sz="1100" dirty="0"/>
              <a:t>(např. depresivní epizody sekundární po pití).</a:t>
            </a:r>
          </a:p>
        </p:txBody>
      </p:sp>
      <p:sp>
        <p:nvSpPr>
          <p:cNvPr id="10" name="Obdélník 9"/>
          <p:cNvSpPr/>
          <p:nvPr/>
        </p:nvSpPr>
        <p:spPr>
          <a:xfrm>
            <a:off x="1974472" y="1816288"/>
            <a:ext cx="8377845" cy="1726455"/>
          </a:xfrm>
          <a:prstGeom prst="rect">
            <a:avLst/>
          </a:prstGeom>
        </p:spPr>
        <p:txBody>
          <a:bodyPr wrap="square">
            <a:spAutoFit/>
          </a:bodyPr>
          <a:lstStyle/>
          <a:p>
            <a:pPr>
              <a:lnSpc>
                <a:spcPct val="107000"/>
              </a:lnSpc>
              <a:spcAft>
                <a:spcPts val="400"/>
              </a:spcAft>
            </a:pPr>
            <a:r>
              <a:rPr lang="cs-CZ" sz="1100" dirty="0">
                <a:ea typeface="Tahoma" panose="020B0604030504040204" pitchFamily="34" charset="0"/>
                <a:cs typeface="Tahoma" panose="020B0604030504040204" pitchFamily="34" charset="0"/>
              </a:rPr>
              <a:t>Syndrom závislosti na alkoholu je shluk kognitivních, behaviorálních a fyziologických symptomů. Diagnóza závislosti by měla být učiněna pouze v případě, že v předchozích dvanácti měsících se projevily </a:t>
            </a:r>
            <a:r>
              <a:rPr lang="cs-CZ" sz="1100" b="1" dirty="0">
                <a:ea typeface="Tahoma" panose="020B0604030504040204" pitchFamily="34" charset="0"/>
                <a:cs typeface="Tahoma" panose="020B0604030504040204" pitchFamily="34" charset="0"/>
              </a:rPr>
              <a:t>alespoň 3 </a:t>
            </a:r>
            <a:r>
              <a:rPr lang="cs-CZ" sz="1100" dirty="0">
                <a:ea typeface="Tahoma" panose="020B0604030504040204" pitchFamily="34" charset="0"/>
                <a:cs typeface="Tahoma" panose="020B0604030504040204" pitchFamily="34" charset="0"/>
              </a:rPr>
              <a:t>z následujících příznaků:</a:t>
            </a:r>
          </a:p>
          <a:p>
            <a:pPr marL="265060" indent="-176178">
              <a:spcAft>
                <a:spcPts val="400"/>
              </a:spcAft>
              <a:buClr>
                <a:srgbClr val="0000FF"/>
              </a:buClr>
              <a:buFont typeface="Symbol" panose="05050102010706020507" pitchFamily="18" charset="2"/>
              <a:buChar char=""/>
            </a:pPr>
            <a:r>
              <a:rPr lang="cs-CZ" sz="1100" dirty="0">
                <a:ea typeface="Tahoma" panose="020B0604030504040204" pitchFamily="34" charset="0"/>
                <a:cs typeface="Tahoma" panose="020B0604030504040204" pitchFamily="34" charset="0"/>
              </a:rPr>
              <a:t>Silná touha nebo pocit nutkání k pití (</a:t>
            </a:r>
            <a:r>
              <a:rPr lang="cs-CZ" sz="1100" dirty="0" err="1">
                <a:ea typeface="Tahoma" panose="020B0604030504040204" pitchFamily="34" charset="0"/>
                <a:cs typeface="Tahoma" panose="020B0604030504040204" pitchFamily="34" charset="0"/>
              </a:rPr>
              <a:t>craving</a:t>
            </a:r>
            <a:r>
              <a:rPr lang="cs-CZ" sz="1100" dirty="0">
                <a:ea typeface="Tahoma" panose="020B0604030504040204" pitchFamily="34" charset="0"/>
                <a:cs typeface="Tahoma" panose="020B0604030504040204" pitchFamily="34" charset="0"/>
              </a:rPr>
              <a:t>)</a:t>
            </a:r>
          </a:p>
          <a:p>
            <a:pPr marL="265060" indent="-176178">
              <a:spcAft>
                <a:spcPts val="400"/>
              </a:spcAft>
              <a:buClr>
                <a:srgbClr val="0000FF"/>
              </a:buClr>
              <a:buFont typeface="Symbol" panose="05050102010706020507" pitchFamily="18" charset="2"/>
              <a:buChar char=""/>
            </a:pPr>
            <a:r>
              <a:rPr lang="cs-CZ" sz="1100" dirty="0">
                <a:ea typeface="Tahoma" panose="020B0604030504040204" pitchFamily="34" charset="0"/>
                <a:cs typeface="Tahoma" panose="020B0604030504040204" pitchFamily="34" charset="0"/>
              </a:rPr>
              <a:t>Potíže s kontrolou pití z hlediska začátku, ukončení nebo úrovně užívání (množství); somatický abstinenční stav, když užívání alkoholu přestalo nebo bylo sníženo, nebo použití alkoholu ke zmírnění nebo vyloučení abstinenčních příznaků;</a:t>
            </a:r>
          </a:p>
          <a:p>
            <a:pPr marL="265060" indent="-176178">
              <a:spcAft>
                <a:spcPts val="400"/>
              </a:spcAft>
              <a:buClr>
                <a:srgbClr val="0000FF"/>
              </a:buClr>
              <a:buFont typeface="Symbol" panose="05050102010706020507" pitchFamily="18" charset="2"/>
              <a:buChar char=""/>
            </a:pPr>
            <a:r>
              <a:rPr lang="cs-CZ" sz="1100" dirty="0">
                <a:ea typeface="Tahoma" panose="020B0604030504040204" pitchFamily="34" charset="0"/>
                <a:cs typeface="Tahoma" panose="020B0604030504040204" pitchFamily="34" charset="0"/>
              </a:rPr>
              <a:t>Průkaz tolerance, tj. že jsou vyžadovány zvýšené dávky alkoholu k dosažení účinků původně vyvolaných nižšími dávkami;</a:t>
            </a:r>
          </a:p>
          <a:p>
            <a:pPr marL="265060" indent="-176178">
              <a:spcAft>
                <a:spcPts val="400"/>
              </a:spcAft>
              <a:buClr>
                <a:srgbClr val="0000FF"/>
              </a:buClr>
              <a:buFont typeface="Symbol" panose="05050102010706020507" pitchFamily="18" charset="2"/>
              <a:buChar char=""/>
            </a:pPr>
            <a:r>
              <a:rPr lang="cs-CZ" sz="1100" dirty="0">
                <a:ea typeface="Tahoma" panose="020B0604030504040204" pitchFamily="34" charset="0"/>
                <a:cs typeface="Tahoma" panose="020B0604030504040204" pitchFamily="34" charset="0"/>
              </a:rPr>
              <a:t>Postupné zanedbávání alternativních potěšení nebo zájmů z důvodu požívání alkoholu;</a:t>
            </a:r>
          </a:p>
          <a:p>
            <a:pPr marL="265060" indent="-176178">
              <a:spcAft>
                <a:spcPts val="400"/>
              </a:spcAft>
              <a:buClr>
                <a:srgbClr val="0000FF"/>
              </a:buClr>
              <a:buFont typeface="Symbol" panose="05050102010706020507" pitchFamily="18" charset="2"/>
              <a:buChar char=""/>
            </a:pPr>
            <a:r>
              <a:rPr lang="cs-CZ" sz="1100" dirty="0">
                <a:ea typeface="Tahoma" panose="020B0604030504040204" pitchFamily="34" charset="0"/>
                <a:cs typeface="Tahoma" panose="020B0604030504040204" pitchFamily="34" charset="0"/>
              </a:rPr>
              <a:t>Pokračující používání i přes jasné důkazy o škodlivých důsledcích.</a:t>
            </a:r>
          </a:p>
        </p:txBody>
      </p:sp>
      <p:sp>
        <p:nvSpPr>
          <p:cNvPr id="14" name="Obdélník 13"/>
          <p:cNvSpPr/>
          <p:nvPr/>
        </p:nvSpPr>
        <p:spPr>
          <a:xfrm>
            <a:off x="1748740" y="454254"/>
            <a:ext cx="5321045" cy="833225"/>
          </a:xfrm>
          <a:prstGeom prst="rect">
            <a:avLst/>
          </a:prstGeom>
        </p:spPr>
        <p:txBody>
          <a:bodyPr wrap="square">
            <a:spAutoFit/>
          </a:bodyPr>
          <a:lstStyle/>
          <a:p>
            <a:pPr>
              <a:lnSpc>
                <a:spcPct val="107000"/>
              </a:lnSpc>
              <a:spcAft>
                <a:spcPts val="0"/>
              </a:spcAft>
            </a:pPr>
            <a:r>
              <a:rPr lang="cs-CZ" sz="1100" b="1" dirty="0">
                <a:ea typeface="Tahoma" panose="020B0604030504040204" pitchFamily="34" charset="0"/>
                <a:cs typeface="Tahoma" panose="020B0604030504040204" pitchFamily="34" charset="0"/>
              </a:rPr>
              <a:t>Dle MKN-10 (ICD-10):</a:t>
            </a:r>
            <a:endParaRPr lang="cs-CZ" sz="1100" dirty="0">
              <a:ea typeface="Tahoma" panose="020B0604030504040204" pitchFamily="34" charset="0"/>
              <a:cs typeface="Tahoma" panose="020B0604030504040204" pitchFamily="34" charset="0"/>
            </a:endParaRPr>
          </a:p>
          <a:p>
            <a:pPr>
              <a:lnSpc>
                <a:spcPct val="107000"/>
              </a:lnSpc>
              <a:spcAft>
                <a:spcPts val="0"/>
              </a:spcAft>
            </a:pPr>
            <a:r>
              <a:rPr lang="en-GB" sz="1100" dirty="0">
                <a:ea typeface="Tahoma" panose="020B0604030504040204" pitchFamily="34" charset="0"/>
                <a:cs typeface="Tahoma" panose="020B0604030504040204" pitchFamily="34" charset="0"/>
              </a:rPr>
              <a:t>F10 – </a:t>
            </a:r>
            <a:r>
              <a:rPr lang="cs-CZ" sz="1100" dirty="0">
                <a:ea typeface="Tahoma" panose="020B0604030504040204" pitchFamily="34" charset="0"/>
                <a:cs typeface="Tahoma" panose="020B0604030504040204" pitchFamily="34" charset="0"/>
              </a:rPr>
              <a:t>Nemoci spojené s užíváním alkoholu (</a:t>
            </a:r>
            <a:r>
              <a:rPr lang="en-GB" sz="1100" dirty="0">
                <a:ea typeface="Tahoma" panose="020B0604030504040204" pitchFamily="34" charset="0"/>
                <a:cs typeface="Tahoma" panose="020B0604030504040204" pitchFamily="34" charset="0"/>
              </a:rPr>
              <a:t>Alcohol related disorders</a:t>
            </a:r>
            <a:r>
              <a:rPr lang="cs-CZ" sz="1100" dirty="0">
                <a:ea typeface="Tahoma" panose="020B0604030504040204" pitchFamily="34" charset="0"/>
                <a:cs typeface="Tahoma" panose="020B0604030504040204" pitchFamily="34" charset="0"/>
              </a:rPr>
              <a:t>)</a:t>
            </a:r>
            <a:r>
              <a:rPr lang="en-GB" sz="1100" dirty="0">
                <a:ea typeface="Tahoma" panose="020B0604030504040204" pitchFamily="34" charset="0"/>
                <a:cs typeface="Tahoma" panose="020B0604030504040204" pitchFamily="34" charset="0"/>
              </a:rPr>
              <a:t> </a:t>
            </a:r>
            <a:endParaRPr lang="cs-CZ" sz="1100" dirty="0">
              <a:ea typeface="Tahoma" panose="020B0604030504040204" pitchFamily="34" charset="0"/>
              <a:cs typeface="Tahoma" panose="020B0604030504040204" pitchFamily="34" charset="0"/>
            </a:endParaRPr>
          </a:p>
          <a:p>
            <a:pPr>
              <a:lnSpc>
                <a:spcPct val="107000"/>
              </a:lnSpc>
              <a:spcAft>
                <a:spcPts val="0"/>
              </a:spcAft>
            </a:pPr>
            <a:r>
              <a:rPr lang="en-GB" sz="1100" dirty="0">
                <a:ea typeface="Tahoma" panose="020B0604030504040204" pitchFamily="34" charset="0"/>
                <a:cs typeface="Tahoma" panose="020B0604030504040204" pitchFamily="34" charset="0"/>
              </a:rPr>
              <a:t>F10.2 </a:t>
            </a:r>
            <a:r>
              <a:rPr lang="cs-CZ" sz="1100" dirty="0">
                <a:ea typeface="Tahoma" panose="020B0604030504040204" pitchFamily="34" charset="0"/>
                <a:cs typeface="Tahoma" panose="020B0604030504040204" pitchFamily="34" charset="0"/>
              </a:rPr>
              <a:t>Alkoholová</a:t>
            </a:r>
            <a:r>
              <a:rPr lang="en-GB" sz="1100" dirty="0">
                <a:ea typeface="Tahoma" panose="020B0604030504040204" pitchFamily="34" charset="0"/>
                <a:cs typeface="Tahoma" panose="020B0604030504040204" pitchFamily="34" charset="0"/>
              </a:rPr>
              <a:t> </a:t>
            </a:r>
            <a:r>
              <a:rPr lang="cs-CZ" sz="1100" dirty="0">
                <a:ea typeface="Tahoma" panose="020B0604030504040204" pitchFamily="34" charset="0"/>
                <a:cs typeface="Tahoma" panose="020B0604030504040204" pitchFamily="34" charset="0"/>
              </a:rPr>
              <a:t>závislost (</a:t>
            </a:r>
            <a:r>
              <a:rPr lang="en-GB" sz="1100" dirty="0">
                <a:ea typeface="Tahoma" panose="020B0604030504040204" pitchFamily="34" charset="0"/>
                <a:cs typeface="Tahoma" panose="020B0604030504040204" pitchFamily="34" charset="0"/>
              </a:rPr>
              <a:t>Alcohol dependence</a:t>
            </a:r>
            <a:r>
              <a:rPr lang="cs-CZ" sz="1100" dirty="0">
                <a:ea typeface="Tahoma" panose="020B0604030504040204" pitchFamily="34" charset="0"/>
                <a:cs typeface="Tahoma" panose="020B0604030504040204" pitchFamily="34" charset="0"/>
              </a:rPr>
              <a:t>)</a:t>
            </a:r>
          </a:p>
          <a:p>
            <a:pPr>
              <a:lnSpc>
                <a:spcPct val="107000"/>
              </a:lnSpc>
              <a:spcAft>
                <a:spcPts val="0"/>
              </a:spcAft>
            </a:pPr>
            <a:r>
              <a:rPr lang="cs-CZ" sz="1100" dirty="0">
                <a:ea typeface="Tahoma" panose="020B0604030504040204" pitchFamily="34" charset="0"/>
                <a:cs typeface="Tahoma" panose="020B0604030504040204" pitchFamily="34" charset="0"/>
              </a:rPr>
              <a:t>F</a:t>
            </a:r>
            <a:r>
              <a:rPr lang="en-GB" sz="1100" dirty="0">
                <a:ea typeface="Tahoma" panose="020B0604030504040204" pitchFamily="34" charset="0"/>
                <a:cs typeface="Tahoma" panose="020B0604030504040204" pitchFamily="34" charset="0"/>
              </a:rPr>
              <a:t>10.1</a:t>
            </a:r>
            <a:r>
              <a:rPr lang="cs-CZ" sz="1100" dirty="0">
                <a:ea typeface="Tahoma" panose="020B0604030504040204" pitchFamily="34" charset="0"/>
                <a:cs typeface="Tahoma" panose="020B0604030504040204" pitchFamily="34" charset="0"/>
              </a:rPr>
              <a:t> Škodlivé užívání alkoholu (</a:t>
            </a:r>
            <a:r>
              <a:rPr lang="en-GB" sz="1100" dirty="0">
                <a:ea typeface="Tahoma" panose="020B0604030504040204" pitchFamily="34" charset="0"/>
                <a:cs typeface="Tahoma" panose="020B0604030504040204" pitchFamily="34" charset="0"/>
              </a:rPr>
              <a:t>Harmful alcohol use</a:t>
            </a:r>
            <a:r>
              <a:rPr lang="cs-CZ" sz="1100" dirty="0">
                <a:ea typeface="Tahoma" panose="020B0604030504040204" pitchFamily="34" charset="0"/>
                <a:cs typeface="Tahoma" panose="020B0604030504040204" pitchFamily="34" charset="0"/>
              </a:rPr>
              <a:t>, </a:t>
            </a:r>
            <a:r>
              <a:rPr lang="en-GB" sz="1100" dirty="0">
                <a:ea typeface="Tahoma" panose="020B0604030504040204" pitchFamily="34" charset="0"/>
                <a:cs typeface="Tahoma" panose="020B0604030504040204" pitchFamily="34" charset="0"/>
              </a:rPr>
              <a:t>alcohol abuse)</a:t>
            </a:r>
            <a:r>
              <a:rPr lang="en-GB" sz="1200" dirty="0">
                <a:ea typeface="Tahoma" panose="020B0604030504040204" pitchFamily="34" charset="0"/>
                <a:cs typeface="Tahoma" panose="020B0604030504040204" pitchFamily="34" charset="0"/>
              </a:rPr>
              <a:t>   </a:t>
            </a:r>
            <a:endParaRPr lang="cs-CZ" sz="1200" dirty="0">
              <a:ea typeface="Tahoma" panose="020B0604030504040204" pitchFamily="34" charset="0"/>
              <a:cs typeface="Tahoma" panose="020B0604030504040204" pitchFamily="34" charset="0"/>
            </a:endParaRPr>
          </a:p>
        </p:txBody>
      </p:sp>
      <p:sp>
        <p:nvSpPr>
          <p:cNvPr id="15" name="Obdélník 14"/>
          <p:cNvSpPr/>
          <p:nvPr/>
        </p:nvSpPr>
        <p:spPr>
          <a:xfrm>
            <a:off x="2169866" y="5739586"/>
            <a:ext cx="7768792" cy="623248"/>
          </a:xfrm>
          <a:prstGeom prst="rect">
            <a:avLst/>
          </a:prstGeom>
          <a:ln w="3175">
            <a:solidFill>
              <a:schemeClr val="accent1"/>
            </a:solidFill>
          </a:ln>
        </p:spPr>
        <p:txBody>
          <a:bodyPr wrap="square">
            <a:spAutoFit/>
          </a:bodyPr>
          <a:lstStyle/>
          <a:p>
            <a:r>
              <a:rPr lang="cs-CZ" sz="1150" b="1" dirty="0">
                <a:solidFill>
                  <a:srgbClr val="F01928"/>
                </a:solidFill>
              </a:rPr>
              <a:t>Poznámka: Ve skutečnosti je somatické poškození mnohem častější (a způsobené nižšími dávkami), než poškození vykázaná jako dg. F10.1 – vzhledem k atributivnímu přispění k nemocem jako rakovina, KVN apod.!</a:t>
            </a:r>
            <a:endParaRPr lang="en-US" sz="1150" b="1" dirty="0">
              <a:solidFill>
                <a:srgbClr val="F01928"/>
              </a:solidFill>
            </a:endParaRPr>
          </a:p>
        </p:txBody>
      </p:sp>
      <p:sp>
        <p:nvSpPr>
          <p:cNvPr id="11" name="Line 2">
            <a:extLst>
              <a:ext uri="{FF2B5EF4-FFF2-40B4-BE49-F238E27FC236}">
                <a16:creationId xmlns:a16="http://schemas.microsoft.com/office/drawing/2014/main" id="{E35138C3-6A19-4829-B455-3649FBCAD193}"/>
              </a:ext>
            </a:extLst>
          </p:cNvPr>
          <p:cNvSpPr>
            <a:spLocks noChangeShapeType="1"/>
          </p:cNvSpPr>
          <p:nvPr/>
        </p:nvSpPr>
        <p:spPr bwMode="auto">
          <a:xfrm>
            <a:off x="1777884" y="333609"/>
            <a:ext cx="8229600" cy="0"/>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2" name="Rectangle 3">
            <a:extLst>
              <a:ext uri="{FF2B5EF4-FFF2-40B4-BE49-F238E27FC236}">
                <a16:creationId xmlns:a16="http://schemas.microsoft.com/office/drawing/2014/main" id="{CD9CA575-8E9D-47C6-B8F4-E2CF61326C4A}"/>
              </a:ext>
            </a:extLst>
          </p:cNvPr>
          <p:cNvSpPr txBox="1">
            <a:spLocks noChangeArrowheads="1"/>
          </p:cNvSpPr>
          <p:nvPr/>
        </p:nvSpPr>
        <p:spPr>
          <a:xfrm>
            <a:off x="1592620" y="13214"/>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Zdravotní problémy spojené s užíváním alkoholu  </a:t>
            </a:r>
          </a:p>
        </p:txBody>
      </p:sp>
    </p:spTree>
    <p:extLst>
      <p:ext uri="{BB962C8B-B14F-4D97-AF65-F5344CB8AC3E}">
        <p14:creationId xmlns:p14="http://schemas.microsoft.com/office/powerpoint/2010/main" val="4037242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18CB4A8-297E-4A55-A97E-441D4909AFAE}"/>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79ED61A3-51D0-4AB1-B14F-E11D0B407A9B}"/>
              </a:ext>
            </a:extLst>
          </p:cNvPr>
          <p:cNvSpPr>
            <a:spLocks noGrp="1"/>
          </p:cNvSpPr>
          <p:nvPr>
            <p:ph type="title"/>
          </p:nvPr>
        </p:nvSpPr>
        <p:spPr>
          <a:xfrm>
            <a:off x="720000" y="394873"/>
            <a:ext cx="10753200" cy="1066604"/>
          </a:xfrm>
        </p:spPr>
        <p:txBody>
          <a:bodyPr/>
          <a:lstStyle/>
          <a:p>
            <a:r>
              <a:rPr lang="cs-CZ" dirty="0"/>
              <a:t>Mimochodem, kam myslíte, že tečou naše finance?</a:t>
            </a:r>
          </a:p>
        </p:txBody>
      </p:sp>
      <p:pic>
        <p:nvPicPr>
          <p:cNvPr id="6" name="Zástupný symbol pro obsah 5">
            <a:extLst>
              <a:ext uri="{FF2B5EF4-FFF2-40B4-BE49-F238E27FC236}">
                <a16:creationId xmlns:a16="http://schemas.microsoft.com/office/drawing/2014/main" id="{53579D32-E818-49A8-A972-00C66DA1906C}"/>
              </a:ext>
            </a:extLst>
          </p:cNvPr>
          <p:cNvPicPr>
            <a:picLocks noGrp="1" noChangeAspect="1"/>
          </p:cNvPicPr>
          <p:nvPr>
            <p:ph idx="1"/>
          </p:nvPr>
        </p:nvPicPr>
        <p:blipFill>
          <a:blip r:embed="rId2"/>
          <a:stretch>
            <a:fillRect/>
          </a:stretch>
        </p:blipFill>
        <p:spPr>
          <a:xfrm>
            <a:off x="4103078" y="1692274"/>
            <a:ext cx="3521880" cy="4770853"/>
          </a:xfrm>
          <a:prstGeom prst="rect">
            <a:avLst/>
          </a:prstGeom>
        </p:spPr>
      </p:pic>
      <p:sp>
        <p:nvSpPr>
          <p:cNvPr id="7" name="TextovéPole 6">
            <a:extLst>
              <a:ext uri="{FF2B5EF4-FFF2-40B4-BE49-F238E27FC236}">
                <a16:creationId xmlns:a16="http://schemas.microsoft.com/office/drawing/2014/main" id="{D42E873B-99B2-4866-8E60-8F3FA6D181B5}"/>
              </a:ext>
            </a:extLst>
          </p:cNvPr>
          <p:cNvSpPr txBox="1"/>
          <p:nvPr/>
        </p:nvSpPr>
        <p:spPr>
          <a:xfrm>
            <a:off x="720000" y="3040184"/>
            <a:ext cx="3146742" cy="461665"/>
          </a:xfrm>
          <a:prstGeom prst="rect">
            <a:avLst/>
          </a:prstGeom>
          <a:noFill/>
        </p:spPr>
        <p:txBody>
          <a:bodyPr wrap="square" rtlCol="0">
            <a:spAutoFit/>
          </a:bodyPr>
          <a:lstStyle/>
          <a:p>
            <a:pPr algn="l"/>
            <a:r>
              <a:rPr lang="cs-CZ" dirty="0">
                <a:latin typeface="+mn-lt"/>
              </a:rPr>
              <a:t>Co nás dělá zdravými</a:t>
            </a:r>
          </a:p>
        </p:txBody>
      </p:sp>
      <p:sp>
        <p:nvSpPr>
          <p:cNvPr id="8" name="TextovéPole 7">
            <a:extLst>
              <a:ext uri="{FF2B5EF4-FFF2-40B4-BE49-F238E27FC236}">
                <a16:creationId xmlns:a16="http://schemas.microsoft.com/office/drawing/2014/main" id="{E5368AD9-8BCE-4DC9-B7B8-11D7EF290DBC}"/>
              </a:ext>
            </a:extLst>
          </p:cNvPr>
          <p:cNvSpPr txBox="1"/>
          <p:nvPr/>
        </p:nvSpPr>
        <p:spPr>
          <a:xfrm>
            <a:off x="7791938" y="2876619"/>
            <a:ext cx="3270098" cy="830997"/>
          </a:xfrm>
          <a:prstGeom prst="rect">
            <a:avLst/>
          </a:prstGeom>
          <a:noFill/>
        </p:spPr>
        <p:txBody>
          <a:bodyPr wrap="square" rtlCol="0">
            <a:spAutoFit/>
          </a:bodyPr>
          <a:lstStyle/>
          <a:p>
            <a:pPr algn="l"/>
            <a:r>
              <a:rPr lang="cs-CZ" dirty="0">
                <a:latin typeface="+mn-lt"/>
              </a:rPr>
              <a:t>Nač ale vynakládáme nejvíc prostředků</a:t>
            </a:r>
          </a:p>
        </p:txBody>
      </p:sp>
      <p:sp>
        <p:nvSpPr>
          <p:cNvPr id="9" name="Šipka: zahnutá doprava 8">
            <a:extLst>
              <a:ext uri="{FF2B5EF4-FFF2-40B4-BE49-F238E27FC236}">
                <a16:creationId xmlns:a16="http://schemas.microsoft.com/office/drawing/2014/main" id="{0FB3F89C-4622-4577-BC1B-54B1E82BB93B}"/>
              </a:ext>
            </a:extLst>
          </p:cNvPr>
          <p:cNvSpPr/>
          <p:nvPr/>
        </p:nvSpPr>
        <p:spPr bwMode="auto">
          <a:xfrm rot="18937868">
            <a:off x="2962955" y="3414062"/>
            <a:ext cx="731520" cy="2409658"/>
          </a:xfrm>
          <a:prstGeom prst="curved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0" name="Šipka: doprava 9">
            <a:extLst>
              <a:ext uri="{FF2B5EF4-FFF2-40B4-BE49-F238E27FC236}">
                <a16:creationId xmlns:a16="http://schemas.microsoft.com/office/drawing/2014/main" id="{12EE0020-55FB-4D06-BBAB-3E8EE16BEEE2}"/>
              </a:ext>
            </a:extLst>
          </p:cNvPr>
          <p:cNvSpPr/>
          <p:nvPr/>
        </p:nvSpPr>
        <p:spPr bwMode="auto">
          <a:xfrm rot="9715153">
            <a:off x="7469330" y="3835384"/>
            <a:ext cx="2008344" cy="48463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419340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70</a:t>
            </a:fld>
            <a:endParaRPr lang="cs-CZ" altLang="cs-CZ" dirty="0"/>
          </a:p>
        </p:txBody>
      </p:sp>
      <p:sp>
        <p:nvSpPr>
          <p:cNvPr id="13" name="Obdélník 12"/>
          <p:cNvSpPr/>
          <p:nvPr/>
        </p:nvSpPr>
        <p:spPr>
          <a:xfrm>
            <a:off x="1769822" y="385901"/>
            <a:ext cx="6639404" cy="1376548"/>
          </a:xfrm>
          <a:prstGeom prst="rect">
            <a:avLst/>
          </a:prstGeom>
          <a:ln w="6350">
            <a:solidFill>
              <a:schemeClr val="accent1"/>
            </a:solidFill>
          </a:ln>
        </p:spPr>
        <p:txBody>
          <a:bodyPr wrap="square">
            <a:spAutoFit/>
          </a:bodyPr>
          <a:lstStyle/>
          <a:p>
            <a:pPr>
              <a:lnSpc>
                <a:spcPct val="107000"/>
              </a:lnSpc>
              <a:spcAft>
                <a:spcPts val="0"/>
              </a:spcAft>
            </a:pPr>
            <a:r>
              <a:rPr lang="cs-CZ" sz="1100" b="1" i="1" dirty="0">
                <a:ea typeface="Tahoma" panose="020B0604030504040204" pitchFamily="34" charset="0"/>
                <a:cs typeface="Tahoma" panose="020B0604030504040204" pitchFamily="34" charset="0"/>
              </a:rPr>
              <a:t>Dle WHO:</a:t>
            </a:r>
            <a:endParaRPr lang="cs-CZ" sz="1100" i="1" dirty="0">
              <a:ea typeface="Tahoma" panose="020B0604030504040204" pitchFamily="34" charset="0"/>
              <a:cs typeface="Tahoma" panose="020B0604030504040204" pitchFamily="34" charset="0"/>
            </a:endParaRPr>
          </a:p>
          <a:p>
            <a:pPr>
              <a:lnSpc>
                <a:spcPct val="107000"/>
              </a:lnSpc>
              <a:spcAft>
                <a:spcPts val="0"/>
              </a:spcAft>
            </a:pPr>
            <a:r>
              <a:rPr lang="cs-CZ" sz="1100" b="1" u="sng" dirty="0">
                <a:solidFill>
                  <a:srgbClr val="0000FF"/>
                </a:solidFill>
                <a:ea typeface="Tahoma" panose="020B0604030504040204" pitchFamily="34" charset="0"/>
                <a:cs typeface="Tahoma" panose="020B0604030504040204" pitchFamily="34" charset="0"/>
              </a:rPr>
              <a:t>Rizikové pití (riziková spotřeba alkoholu)</a:t>
            </a:r>
            <a:r>
              <a:rPr lang="cs-CZ" sz="1100" dirty="0">
                <a:solidFill>
                  <a:srgbClr val="0000FF"/>
                </a:solidFill>
                <a:ea typeface="Tahoma" panose="020B0604030504040204" pitchFamily="34" charset="0"/>
                <a:cs typeface="Tahoma" panose="020B0604030504040204" pitchFamily="34" charset="0"/>
              </a:rPr>
              <a:t>: </a:t>
            </a:r>
            <a:r>
              <a:rPr lang="cs-CZ" sz="1100" dirty="0">
                <a:ea typeface="Tahoma" panose="020B0604030504040204" pitchFamily="34" charset="0"/>
                <a:cs typeface="Tahoma" panose="020B0604030504040204" pitchFamily="34" charset="0"/>
              </a:rPr>
              <a:t>Taková spotřeba nebo charakter pití, při níž nejspíše dojde k poškození, budou-li tyto návyky pokračovat.  (*</a:t>
            </a:r>
            <a:r>
              <a:rPr lang="da-DK" sz="900" dirty="0">
                <a:ea typeface="Tahoma" panose="020B0604030504040204" pitchFamily="34" charset="0"/>
                <a:cs typeface="Tahoma" panose="020B0604030504040204" pitchFamily="34" charset="0"/>
              </a:rPr>
              <a:t>20-40 g/den ženy, 40-60 g/den muži</a:t>
            </a:r>
            <a:r>
              <a:rPr lang="cs-CZ" sz="900" dirty="0">
                <a:ea typeface="Tahoma" panose="020B0604030504040204" pitchFamily="34" charset="0"/>
                <a:cs typeface="Tahoma" panose="020B0604030504040204" pitchFamily="34" charset="0"/>
              </a:rPr>
              <a:t>)</a:t>
            </a:r>
            <a:endParaRPr lang="da-DK" sz="1100" dirty="0">
              <a:ea typeface="Tahoma" panose="020B0604030504040204" pitchFamily="34" charset="0"/>
              <a:cs typeface="Tahoma" panose="020B0604030504040204" pitchFamily="34" charset="0"/>
            </a:endParaRPr>
          </a:p>
          <a:p>
            <a:pPr>
              <a:lnSpc>
                <a:spcPct val="107000"/>
              </a:lnSpc>
              <a:spcAft>
                <a:spcPts val="0"/>
              </a:spcAft>
            </a:pPr>
            <a:r>
              <a:rPr lang="cs-CZ" sz="600" dirty="0">
                <a:ea typeface="Tahoma" panose="020B0604030504040204" pitchFamily="34" charset="0"/>
                <a:cs typeface="Tahoma" panose="020B0604030504040204" pitchFamily="34" charset="0"/>
              </a:rPr>
              <a:t> </a:t>
            </a:r>
          </a:p>
          <a:p>
            <a:pPr>
              <a:lnSpc>
                <a:spcPct val="107000"/>
              </a:lnSpc>
              <a:spcAft>
                <a:spcPts val="0"/>
              </a:spcAft>
            </a:pPr>
            <a:r>
              <a:rPr lang="cs-CZ" sz="1100" b="1" u="sng" dirty="0">
                <a:solidFill>
                  <a:srgbClr val="0000FF"/>
                </a:solidFill>
                <a:ea typeface="Tahoma" panose="020B0604030504040204" pitchFamily="34" charset="0"/>
                <a:cs typeface="Tahoma" panose="020B0604030504040204" pitchFamily="34" charset="0"/>
              </a:rPr>
              <a:t>Škodlivé pití</a:t>
            </a:r>
            <a:r>
              <a:rPr lang="cs-CZ" sz="1100" dirty="0">
                <a:ea typeface="Tahoma" panose="020B0604030504040204" pitchFamily="34" charset="0"/>
                <a:cs typeface="Tahoma" panose="020B0604030504040204" pitchFamily="34" charset="0"/>
              </a:rPr>
              <a:t>:  Pití alkoholu takového rozsahu, že poškozuje zdraví, fyzické nebo duševní. </a:t>
            </a:r>
            <a:r>
              <a:rPr lang="cs-CZ" sz="900" dirty="0">
                <a:ea typeface="Tahoma" panose="020B0604030504040204" pitchFamily="34" charset="0"/>
                <a:cs typeface="Tahoma" panose="020B0604030504040204" pitchFamily="34" charset="0"/>
              </a:rPr>
              <a:t>(P</a:t>
            </a:r>
            <a:r>
              <a:rPr lang="nl-NL" sz="900" dirty="0">
                <a:ea typeface="Tahoma" panose="020B0604030504040204" pitchFamily="34" charset="0"/>
                <a:cs typeface="Tahoma" panose="020B0604030504040204" pitchFamily="34" charset="0"/>
              </a:rPr>
              <a:t>ravidelně &gt;40 g denně u žen, &gt;60 g u mužů</a:t>
            </a:r>
            <a:r>
              <a:rPr lang="cs-CZ" sz="900" dirty="0">
                <a:ea typeface="Tahoma" panose="020B0604030504040204" pitchFamily="34" charset="0"/>
                <a:cs typeface="Tahoma" panose="020B0604030504040204" pitchFamily="34" charset="0"/>
              </a:rPr>
              <a:t>).</a:t>
            </a:r>
            <a:br>
              <a:rPr lang="cs-CZ" sz="1100" dirty="0">
                <a:ea typeface="Tahoma" panose="020B0604030504040204" pitchFamily="34" charset="0"/>
                <a:cs typeface="Tahoma" panose="020B0604030504040204" pitchFamily="34" charset="0"/>
              </a:rPr>
            </a:br>
            <a:endParaRPr lang="cs-CZ" sz="600" dirty="0">
              <a:ea typeface="Tahoma" panose="020B0604030504040204" pitchFamily="34" charset="0"/>
              <a:cs typeface="Tahoma" panose="020B0604030504040204" pitchFamily="34" charset="0"/>
            </a:endParaRPr>
          </a:p>
          <a:p>
            <a:pPr>
              <a:lnSpc>
                <a:spcPct val="107000"/>
              </a:lnSpc>
              <a:spcAft>
                <a:spcPts val="0"/>
              </a:spcAft>
            </a:pPr>
            <a:r>
              <a:rPr lang="cs-CZ" sz="1100" b="1" u="sng" dirty="0" err="1">
                <a:solidFill>
                  <a:srgbClr val="0000FF"/>
                </a:solidFill>
                <a:ea typeface="Tahoma" panose="020B0604030504040204" pitchFamily="34" charset="0"/>
                <a:cs typeface="Tahoma" panose="020B0604030504040204" pitchFamily="34" charset="0"/>
              </a:rPr>
              <a:t>Nár</a:t>
            </a:r>
            <a:r>
              <a:rPr lang="en-US" sz="1100" b="1" u="sng" dirty="0">
                <a:solidFill>
                  <a:srgbClr val="0000FF"/>
                </a:solidFill>
                <a:ea typeface="Tahoma" panose="020B0604030504040204" pitchFamily="34" charset="0"/>
                <a:cs typeface="Tahoma" panose="020B0604030504040204" pitchFamily="34" charset="0"/>
              </a:rPr>
              <a:t>a</a:t>
            </a:r>
            <a:r>
              <a:rPr lang="cs-CZ" sz="1100" b="1" u="sng" dirty="0" err="1">
                <a:solidFill>
                  <a:srgbClr val="0000FF"/>
                </a:solidFill>
                <a:ea typeface="Tahoma" panose="020B0604030504040204" pitchFamily="34" charset="0"/>
                <a:cs typeface="Tahoma" panose="020B0604030504040204" pitchFamily="34" charset="0"/>
              </a:rPr>
              <a:t>zové</a:t>
            </a:r>
            <a:r>
              <a:rPr lang="cs-CZ" sz="1100" b="1" u="sng" dirty="0">
                <a:solidFill>
                  <a:srgbClr val="0000FF"/>
                </a:solidFill>
                <a:ea typeface="Tahoma" panose="020B0604030504040204" pitchFamily="34" charset="0"/>
                <a:cs typeface="Tahoma" panose="020B0604030504040204" pitchFamily="34" charset="0"/>
              </a:rPr>
              <a:t> či epizodické pití (</a:t>
            </a:r>
            <a:r>
              <a:rPr lang="cs-CZ" sz="1100" b="1" u="sng" dirty="0" err="1">
                <a:solidFill>
                  <a:srgbClr val="0000FF"/>
                </a:solidFill>
                <a:ea typeface="Tahoma" panose="020B0604030504040204" pitchFamily="34" charset="0"/>
                <a:cs typeface="Tahoma" panose="020B0604030504040204" pitchFamily="34" charset="0"/>
              </a:rPr>
              <a:t>binge</a:t>
            </a:r>
            <a:r>
              <a:rPr lang="cs-CZ" sz="1100" b="1" u="sng" dirty="0">
                <a:solidFill>
                  <a:srgbClr val="0000FF"/>
                </a:solidFill>
                <a:ea typeface="Tahoma" panose="020B0604030504040204" pitchFamily="34" charset="0"/>
                <a:cs typeface="Tahoma" panose="020B0604030504040204" pitchFamily="34" charset="0"/>
              </a:rPr>
              <a:t> </a:t>
            </a:r>
            <a:r>
              <a:rPr lang="cs-CZ" sz="1100" b="1" u="sng" dirty="0" err="1">
                <a:solidFill>
                  <a:srgbClr val="0000FF"/>
                </a:solidFill>
                <a:ea typeface="Tahoma" panose="020B0604030504040204" pitchFamily="34" charset="0"/>
                <a:cs typeface="Tahoma" panose="020B0604030504040204" pitchFamily="34" charset="0"/>
              </a:rPr>
              <a:t>drinking</a:t>
            </a:r>
            <a:r>
              <a:rPr lang="cs-CZ" sz="1100" b="1" dirty="0">
                <a:solidFill>
                  <a:srgbClr val="0000FF"/>
                </a:solidFill>
                <a:ea typeface="Tahoma" panose="020B0604030504040204" pitchFamily="34" charset="0"/>
                <a:cs typeface="Tahoma" panose="020B0604030504040204" pitchFamily="34" charset="0"/>
              </a:rPr>
              <a:t>):</a:t>
            </a:r>
            <a:r>
              <a:rPr lang="cs-CZ" sz="1100" dirty="0">
                <a:solidFill>
                  <a:srgbClr val="0000FF"/>
                </a:solidFill>
                <a:ea typeface="Tahoma" panose="020B0604030504040204" pitchFamily="34" charset="0"/>
                <a:cs typeface="Tahoma" panose="020B0604030504040204" pitchFamily="34" charset="0"/>
              </a:rPr>
              <a:t> </a:t>
            </a:r>
            <a:r>
              <a:rPr lang="cs-CZ" sz="1100" dirty="0">
                <a:ea typeface="Tahoma" panose="020B0604030504040204" pitchFamily="34" charset="0"/>
                <a:cs typeface="Tahoma" panose="020B0604030504040204" pitchFamily="34" charset="0"/>
              </a:rPr>
              <a:t>&gt;60 g při jedné příležitosti</a:t>
            </a:r>
          </a:p>
        </p:txBody>
      </p:sp>
      <p:sp>
        <p:nvSpPr>
          <p:cNvPr id="5" name="Obdélník 4"/>
          <p:cNvSpPr/>
          <p:nvPr/>
        </p:nvSpPr>
        <p:spPr>
          <a:xfrm>
            <a:off x="1726072" y="1824893"/>
            <a:ext cx="4571206" cy="935030"/>
          </a:xfrm>
          <a:prstGeom prst="rect">
            <a:avLst/>
          </a:prstGeom>
        </p:spPr>
        <p:txBody>
          <a:bodyPr>
            <a:spAutoFit/>
          </a:bodyPr>
          <a:lstStyle/>
          <a:p>
            <a:pPr>
              <a:lnSpc>
                <a:spcPct val="107000"/>
              </a:lnSpc>
              <a:spcAft>
                <a:spcPts val="200"/>
              </a:spcAft>
            </a:pPr>
            <a:r>
              <a:rPr lang="cs-CZ" sz="1100" b="1" dirty="0">
                <a:ea typeface="Tahoma" panose="020B0604030504040204" pitchFamily="34" charset="0"/>
                <a:cs typeface="Tahoma" panose="020B0604030504040204" pitchFamily="34" charset="0"/>
              </a:rPr>
              <a:t>Termíny popisující rizikové pití</a:t>
            </a:r>
            <a:endParaRPr lang="cs-CZ" sz="1100" dirty="0">
              <a:ea typeface="Tahoma" panose="020B0604030504040204" pitchFamily="34" charset="0"/>
              <a:cs typeface="Tahoma" panose="020B0604030504040204" pitchFamily="34" charset="0"/>
            </a:endParaRPr>
          </a:p>
          <a:p>
            <a:pPr marL="265060" indent="-176178">
              <a:spcAft>
                <a:spcPts val="400"/>
              </a:spcAft>
              <a:buFont typeface="Symbol" panose="05050102010706020507" pitchFamily="18" charset="2"/>
              <a:buChar char=""/>
            </a:pPr>
            <a:r>
              <a:rPr lang="cs-CZ" sz="1100" dirty="0">
                <a:ea typeface="Tahoma" panose="020B0604030504040204" pitchFamily="34" charset="0"/>
                <a:cs typeface="Tahoma" panose="020B0604030504040204" pitchFamily="34" charset="0"/>
              </a:rPr>
              <a:t>Rizikové pití při jedné příležitosti </a:t>
            </a:r>
            <a:r>
              <a:rPr lang="en-US" sz="1000" dirty="0">
                <a:ea typeface="Tahoma" panose="020B0604030504040204" pitchFamily="34" charset="0"/>
                <a:cs typeface="Tahoma" panose="020B0604030504040204" pitchFamily="34" charset="0"/>
              </a:rPr>
              <a:t>(single occasion drinking)</a:t>
            </a:r>
          </a:p>
          <a:p>
            <a:pPr marL="265060" indent="-176178">
              <a:spcAft>
                <a:spcPts val="400"/>
              </a:spcAft>
              <a:buFont typeface="Symbol" panose="05050102010706020507" pitchFamily="18" charset="2"/>
              <a:buChar char=""/>
            </a:pPr>
            <a:r>
              <a:rPr lang="cs-CZ" sz="1100" dirty="0">
                <a:ea typeface="Tahoma" panose="020B0604030504040204" pitchFamily="34" charset="0"/>
                <a:cs typeface="Tahoma" panose="020B0604030504040204" pitchFamily="34" charset="0"/>
              </a:rPr>
              <a:t>Epizodické těžké pití, „tahy“ </a:t>
            </a:r>
            <a:r>
              <a:rPr lang="en-US" sz="1000" dirty="0">
                <a:ea typeface="Tahoma" panose="020B0604030504040204" pitchFamily="34" charset="0"/>
                <a:cs typeface="Tahoma" panose="020B0604030504040204" pitchFamily="34" charset="0"/>
              </a:rPr>
              <a:t>(binge drinking)</a:t>
            </a:r>
          </a:p>
          <a:p>
            <a:pPr marL="265060" indent="-176178">
              <a:spcAft>
                <a:spcPts val="400"/>
              </a:spcAft>
              <a:buFont typeface="Symbol" panose="05050102010706020507" pitchFamily="18" charset="2"/>
              <a:buChar char=""/>
            </a:pPr>
            <a:r>
              <a:rPr lang="cs-CZ" sz="1100" dirty="0">
                <a:ea typeface="Tahoma" panose="020B0604030504040204" pitchFamily="34" charset="0"/>
                <a:cs typeface="Tahoma" panose="020B0604030504040204" pitchFamily="34" charset="0"/>
              </a:rPr>
              <a:t>Nadměrná celková pravidelná konzumace </a:t>
            </a:r>
            <a:r>
              <a:rPr lang="en-US" sz="1000" dirty="0">
                <a:ea typeface="Tahoma" panose="020B0604030504040204" pitchFamily="34" charset="0"/>
                <a:cs typeface="Tahoma" panose="020B0604030504040204" pitchFamily="34" charset="0"/>
              </a:rPr>
              <a:t>(heavy, extreme drinking)</a:t>
            </a:r>
          </a:p>
        </p:txBody>
      </p:sp>
      <p:sp>
        <p:nvSpPr>
          <p:cNvPr id="14" name="Obdélník 13"/>
          <p:cNvSpPr/>
          <p:nvPr/>
        </p:nvSpPr>
        <p:spPr>
          <a:xfrm>
            <a:off x="6333006" y="1824893"/>
            <a:ext cx="4096577" cy="883896"/>
          </a:xfrm>
          <a:prstGeom prst="rect">
            <a:avLst/>
          </a:prstGeom>
        </p:spPr>
        <p:txBody>
          <a:bodyPr wrap="square">
            <a:spAutoFit/>
          </a:bodyPr>
          <a:lstStyle/>
          <a:p>
            <a:pPr>
              <a:lnSpc>
                <a:spcPct val="107000"/>
              </a:lnSpc>
              <a:spcAft>
                <a:spcPts val="200"/>
              </a:spcAft>
            </a:pPr>
            <a:r>
              <a:rPr lang="cs-CZ" sz="1100" b="1" dirty="0">
                <a:ea typeface="Tahoma" panose="020B0604030504040204" pitchFamily="34" charset="0"/>
                <a:cs typeface="Tahoma" panose="020B0604030504040204" pitchFamily="34" charset="0"/>
              </a:rPr>
              <a:t>Stanovení rizikovosti:</a:t>
            </a:r>
            <a:endParaRPr lang="cs-CZ" sz="1100" dirty="0">
              <a:ea typeface="Tahoma" panose="020B0604030504040204" pitchFamily="34" charset="0"/>
              <a:cs typeface="Tahoma" panose="020B0604030504040204" pitchFamily="34" charset="0"/>
            </a:endParaRPr>
          </a:p>
          <a:p>
            <a:pPr marL="176178" indent="-176178">
              <a:spcAft>
                <a:spcPts val="300"/>
              </a:spcAft>
              <a:buFont typeface="Symbol" panose="05050102010706020507" pitchFamily="18" charset="2"/>
              <a:buChar char=""/>
            </a:pPr>
            <a:r>
              <a:rPr lang="cs-CZ" sz="1100" dirty="0">
                <a:ea typeface="Tahoma" panose="020B0604030504040204" pitchFamily="34" charset="0"/>
                <a:cs typeface="Tahoma" panose="020B0604030504040204" pitchFamily="34" charset="0"/>
              </a:rPr>
              <a:t>Pro dlouhodobou konzumaci</a:t>
            </a:r>
          </a:p>
          <a:p>
            <a:pPr marL="176178" indent="-176178">
              <a:spcAft>
                <a:spcPts val="300"/>
              </a:spcAft>
              <a:buFont typeface="Symbol" panose="05050102010706020507" pitchFamily="18" charset="2"/>
              <a:buChar char=""/>
            </a:pPr>
            <a:r>
              <a:rPr lang="cs-CZ" sz="1100" dirty="0">
                <a:ea typeface="Tahoma" panose="020B0604030504040204" pitchFamily="34" charset="0"/>
                <a:cs typeface="Tahoma" panose="020B0604030504040204" pitchFamily="34" charset="0"/>
              </a:rPr>
              <a:t>Pro velikost jednorázové dávky ( =při jedné příležitosti)</a:t>
            </a:r>
          </a:p>
          <a:p>
            <a:pPr marL="176178" indent="-176178">
              <a:spcAft>
                <a:spcPts val="300"/>
              </a:spcAft>
              <a:buFont typeface="Symbol" panose="05050102010706020507" pitchFamily="18" charset="2"/>
              <a:buChar char=""/>
            </a:pPr>
            <a:r>
              <a:rPr lang="cs-CZ" sz="1100" dirty="0">
                <a:ea typeface="Tahoma" panose="020B0604030504040204" pitchFamily="34" charset="0"/>
                <a:cs typeface="Tahoma" panose="020B0604030504040204" pitchFamily="34" charset="0"/>
              </a:rPr>
              <a:t>Pro vzorec pití</a:t>
            </a:r>
          </a:p>
        </p:txBody>
      </p:sp>
      <p:sp>
        <p:nvSpPr>
          <p:cNvPr id="17" name="Zástupný symbol pro obsah 4"/>
          <p:cNvSpPr>
            <a:spLocks noGrp="1"/>
          </p:cNvSpPr>
          <p:nvPr>
            <p:ph idx="1"/>
          </p:nvPr>
        </p:nvSpPr>
        <p:spPr>
          <a:xfrm>
            <a:off x="6297281" y="2797369"/>
            <a:ext cx="4060229" cy="3505463"/>
          </a:xfrm>
          <a:ln w="6350">
            <a:solidFill>
              <a:schemeClr val="accent1"/>
            </a:solidFill>
          </a:ln>
        </p:spPr>
        <p:txBody>
          <a:bodyPr/>
          <a:lstStyle/>
          <a:p>
            <a:pPr marL="71986" indent="0">
              <a:lnSpc>
                <a:spcPct val="120000"/>
              </a:lnSpc>
              <a:buNone/>
            </a:pPr>
            <a:r>
              <a:rPr lang="cs-CZ" sz="1200" b="1" dirty="0">
                <a:solidFill>
                  <a:srgbClr val="0000CC"/>
                </a:solidFill>
                <a:latin typeface="Tahoma" panose="020B0604030504040204" pitchFamily="34" charset="0"/>
                <a:ea typeface="Tahoma" panose="020B0604030504040204" pitchFamily="34" charset="0"/>
                <a:cs typeface="Tahoma" panose="020B0604030504040204" pitchFamily="34" charset="0"/>
              </a:rPr>
              <a:t>Kritérium rizikovosti 1 dávky </a:t>
            </a:r>
          </a:p>
          <a:p>
            <a:pPr marL="360291" lvl="1" indent="-184113">
              <a:spcAft>
                <a:spcPts val="400"/>
              </a:spcAft>
              <a:buFont typeface="Wingdings" panose="05000000000000000000" pitchFamily="2" charset="2"/>
              <a:buChar char="§"/>
              <a:tabLst>
                <a:tab pos="176178" algn="l"/>
              </a:tabLst>
            </a:pPr>
            <a:r>
              <a:rPr lang="cs-CZ" sz="1200" dirty="0">
                <a:latin typeface="Tahoma" panose="020B0604030504040204" pitchFamily="34" charset="0"/>
                <a:ea typeface="Tahoma" panose="020B0604030504040204" pitchFamily="34" charset="0"/>
                <a:cs typeface="Tahoma" panose="020B0604030504040204" pitchFamily="34" charset="0"/>
              </a:rPr>
              <a:t>Obecně definováno jako dávka, která zvýší krevní koncentraci (BAC) na úroveň intoxikace</a:t>
            </a:r>
          </a:p>
          <a:p>
            <a:pPr marL="360291" lvl="1" indent="-184113">
              <a:spcAft>
                <a:spcPts val="400"/>
              </a:spcAft>
              <a:buFont typeface="Wingdings" panose="05000000000000000000" pitchFamily="2" charset="2"/>
              <a:buChar char="§"/>
              <a:tabLst>
                <a:tab pos="176178" algn="l"/>
              </a:tabLst>
            </a:pPr>
            <a:r>
              <a:rPr lang="cs-CZ" sz="1200" dirty="0">
                <a:latin typeface="Tahoma" panose="020B0604030504040204" pitchFamily="34" charset="0"/>
                <a:ea typeface="Tahoma" panose="020B0604030504040204" pitchFamily="34" charset="0"/>
                <a:cs typeface="Tahoma" panose="020B0604030504040204" pitchFamily="34" charset="0"/>
              </a:rPr>
              <a:t>To zároveň odpovídá definici „</a:t>
            </a:r>
            <a:r>
              <a:rPr lang="en-US" sz="1200" dirty="0">
                <a:latin typeface="Tahoma" panose="020B0604030504040204" pitchFamily="34" charset="0"/>
                <a:ea typeface="Tahoma" panose="020B0604030504040204" pitchFamily="34" charset="0"/>
                <a:cs typeface="Tahoma" panose="020B0604030504040204" pitchFamily="34" charset="0"/>
              </a:rPr>
              <a:t>binge drinking</a:t>
            </a:r>
            <a:r>
              <a:rPr lang="cs-CZ" sz="1200" dirty="0">
                <a:latin typeface="Tahoma" panose="020B0604030504040204" pitchFamily="34" charset="0"/>
                <a:ea typeface="Tahoma" panose="020B0604030504040204" pitchFamily="34" charset="0"/>
                <a:cs typeface="Tahoma" panose="020B0604030504040204" pitchFamily="34" charset="0"/>
              </a:rPr>
              <a:t>“</a:t>
            </a:r>
          </a:p>
          <a:p>
            <a:pPr marL="360291" lvl="1" indent="-184113">
              <a:spcAft>
                <a:spcPts val="400"/>
              </a:spcAft>
              <a:buFont typeface="Wingdings" panose="05000000000000000000" pitchFamily="2" charset="2"/>
              <a:buChar char="§"/>
              <a:tabLst>
                <a:tab pos="176178" algn="l"/>
              </a:tabLst>
            </a:pPr>
            <a:r>
              <a:rPr lang="pl-PL" sz="1200" dirty="0">
                <a:latin typeface="Tahoma" panose="020B0604030504040204" pitchFamily="34" charset="0"/>
                <a:ea typeface="Tahoma" panose="020B0604030504040204" pitchFamily="34" charset="0"/>
                <a:cs typeface="Tahoma" panose="020B0604030504040204" pitchFamily="34" charset="0"/>
              </a:rPr>
              <a:t>Za hranici intoxikace je považováno 0,08 BAC </a:t>
            </a:r>
            <a:r>
              <a:rPr lang="pl-PL" sz="1200" b="1" dirty="0">
                <a:latin typeface="Tahoma" panose="020B0604030504040204" pitchFamily="34" charset="0"/>
                <a:ea typeface="Tahoma" panose="020B0604030504040204" pitchFamily="34" charset="0"/>
                <a:cs typeface="Tahoma" panose="020B0604030504040204" pitchFamily="34" charset="0"/>
              </a:rPr>
              <a:t>(0,8 ‰)</a:t>
            </a:r>
          </a:p>
          <a:p>
            <a:pPr marL="360291" lvl="1" indent="-184113">
              <a:spcAft>
                <a:spcPts val="400"/>
              </a:spcAft>
              <a:buFont typeface="Wingdings" panose="05000000000000000000" pitchFamily="2" charset="2"/>
              <a:buChar char="§"/>
              <a:tabLst>
                <a:tab pos="176178" algn="l"/>
              </a:tabLst>
            </a:pPr>
            <a:r>
              <a:rPr lang="pl-PL" sz="1200" dirty="0">
                <a:latin typeface="Tahoma" panose="020B0604030504040204" pitchFamily="34" charset="0"/>
                <a:ea typeface="Tahoma" panose="020B0604030504040204" pitchFamily="34" charset="0"/>
                <a:cs typeface="Tahoma" panose="020B0604030504040204" pitchFamily="34" charset="0"/>
              </a:rPr>
              <a:t>Odpovídá to vypití cca </a:t>
            </a:r>
            <a:r>
              <a:rPr lang="pl-PL" sz="1200" b="1" dirty="0">
                <a:latin typeface="Tahoma" panose="020B0604030504040204" pitchFamily="34" charset="0"/>
                <a:ea typeface="Tahoma" panose="020B0604030504040204" pitchFamily="34" charset="0"/>
                <a:cs typeface="Tahoma" panose="020B0604030504040204" pitchFamily="34" charset="0"/>
              </a:rPr>
              <a:t>4-5</a:t>
            </a:r>
            <a:r>
              <a:rPr lang="pl-PL" sz="1200" dirty="0">
                <a:latin typeface="Tahoma" panose="020B0604030504040204" pitchFamily="34" charset="0"/>
                <a:ea typeface="Tahoma" panose="020B0604030504040204" pitchFamily="34" charset="0"/>
                <a:cs typeface="Tahoma" panose="020B0604030504040204" pitchFamily="34" charset="0"/>
              </a:rPr>
              <a:t> jednotek alkoholu.</a:t>
            </a:r>
          </a:p>
          <a:p>
            <a:pPr marL="360291" lvl="1" indent="-184113">
              <a:spcAft>
                <a:spcPts val="0"/>
              </a:spcAft>
              <a:buFont typeface="Wingdings" panose="05000000000000000000" pitchFamily="2" charset="2"/>
              <a:buChar char="§"/>
              <a:tabLst>
                <a:tab pos="176178" algn="l"/>
              </a:tabLst>
            </a:pPr>
            <a:r>
              <a:rPr lang="pl-PL" sz="1200" i="1" dirty="0">
                <a:latin typeface="Tahoma" panose="020B0604030504040204" pitchFamily="34" charset="0"/>
                <a:ea typeface="Tahoma" panose="020B0604030504040204" pitchFamily="34" charset="0"/>
                <a:cs typeface="Tahoma" panose="020B0604030504040204" pitchFamily="34" charset="0"/>
              </a:rPr>
              <a:t>Příklad:  </a:t>
            </a:r>
            <a:endParaRPr lang="cs-CZ" sz="1200" i="1" dirty="0">
              <a:latin typeface="Tahoma" panose="020B0604030504040204" pitchFamily="34" charset="0"/>
              <a:ea typeface="Tahoma" panose="020B0604030504040204" pitchFamily="34" charset="0"/>
              <a:cs typeface="Tahoma" panose="020B0604030504040204" pitchFamily="34" charset="0"/>
            </a:endParaRPr>
          </a:p>
          <a:p>
            <a:pPr marL="360291" lvl="2" indent="87296">
              <a:spcAft>
                <a:spcPts val="400"/>
              </a:spcAft>
              <a:buFont typeface="Wingdings" panose="05000000000000000000" pitchFamily="2" charset="2"/>
              <a:buChar char="§"/>
              <a:tabLst>
                <a:tab pos="176178" algn="l"/>
              </a:tabLst>
            </a:pPr>
            <a:r>
              <a:rPr lang="cs-CZ" sz="1100" dirty="0">
                <a:latin typeface="Tahoma" panose="020B0604030504040204" pitchFamily="34" charset="0"/>
                <a:ea typeface="Tahoma" panose="020B0604030504040204" pitchFamily="34" charset="0"/>
                <a:cs typeface="Tahoma" panose="020B0604030504040204" pitchFamily="34" charset="0"/>
              </a:rPr>
              <a:t> </a:t>
            </a:r>
            <a:r>
              <a:rPr lang="cs-CZ" sz="1000" dirty="0">
                <a:latin typeface="Tahoma" panose="020B0604030504040204" pitchFamily="34" charset="0"/>
                <a:ea typeface="Tahoma" panose="020B0604030504040204" pitchFamily="34" charset="0"/>
                <a:cs typeface="Tahoma" panose="020B0604030504040204" pitchFamily="34" charset="0"/>
              </a:rPr>
              <a:t>U 80kg muže 5 jednotek (á10g = 50g) vede k BAC 0,87 ‰</a:t>
            </a:r>
          </a:p>
          <a:p>
            <a:pPr marL="360291" lvl="2" indent="87296">
              <a:spcAft>
                <a:spcPts val="600"/>
              </a:spcAft>
              <a:buFont typeface="Wingdings" panose="05000000000000000000" pitchFamily="2" charset="2"/>
              <a:buChar char="§"/>
              <a:tabLst>
                <a:tab pos="176178" algn="l"/>
              </a:tabLst>
            </a:pPr>
            <a:r>
              <a:rPr lang="pl-PL" sz="1100" dirty="0">
                <a:latin typeface="Tahoma" panose="020B0604030504040204" pitchFamily="34" charset="0"/>
                <a:ea typeface="Tahoma" panose="020B0604030504040204" pitchFamily="34" charset="0"/>
                <a:cs typeface="Tahoma" panose="020B0604030504040204" pitchFamily="34" charset="0"/>
              </a:rPr>
              <a:t> </a:t>
            </a:r>
            <a:r>
              <a:rPr lang="pl-PL" sz="1000" dirty="0">
                <a:latin typeface="Tahoma" panose="020B0604030504040204" pitchFamily="34" charset="0"/>
                <a:ea typeface="Tahoma" panose="020B0604030504040204" pitchFamily="34" charset="0"/>
                <a:cs typeface="Tahoma" panose="020B0604030504040204" pitchFamily="34" charset="0"/>
              </a:rPr>
              <a:t>U 70 kg ženy 4 jednotky (á10g = 40g) vede k 0,98 ‰)</a:t>
            </a:r>
            <a:endParaRPr lang="cs-CZ" sz="1000" dirty="0">
              <a:latin typeface="Tahoma" panose="020B0604030504040204" pitchFamily="34" charset="0"/>
              <a:ea typeface="Tahoma" panose="020B0604030504040204" pitchFamily="34" charset="0"/>
              <a:cs typeface="Tahoma" panose="020B0604030504040204" pitchFamily="34" charset="0"/>
            </a:endParaRPr>
          </a:p>
          <a:p>
            <a:pPr marL="360291" lvl="1" indent="-184113">
              <a:spcAft>
                <a:spcPts val="400"/>
              </a:spcAft>
              <a:buFont typeface="Wingdings" panose="05000000000000000000" pitchFamily="2" charset="2"/>
              <a:buChar char="§"/>
              <a:tabLst>
                <a:tab pos="176178" algn="l"/>
              </a:tabLst>
            </a:pPr>
            <a:r>
              <a:rPr lang="cs-CZ" sz="1200" dirty="0">
                <a:latin typeface="Tahoma" panose="020B0604030504040204" pitchFamily="34" charset="0"/>
                <a:ea typeface="Tahoma" panose="020B0604030504040204" pitchFamily="34" charset="0"/>
                <a:cs typeface="Tahoma" panose="020B0604030504040204" pitchFamily="34" charset="0"/>
              </a:rPr>
              <a:t>Obsah alkoholu v krvi ale ve skutečnosti velmi výrazně závisí na řadě faktorů </a:t>
            </a:r>
            <a:r>
              <a:rPr lang="cs-CZ" sz="1000" dirty="0">
                <a:latin typeface="Tahoma" panose="020B0604030504040204" pitchFamily="34" charset="0"/>
                <a:ea typeface="Tahoma" panose="020B0604030504040204" pitchFamily="34" charset="0"/>
                <a:cs typeface="Tahoma" panose="020B0604030504040204" pitchFamily="34" charset="0"/>
              </a:rPr>
              <a:t>(tělesné hmotnosti, pohlaví, obsahu vody v těle a dalších)</a:t>
            </a:r>
          </a:p>
          <a:p>
            <a:pPr marL="360291" lvl="1" indent="-184113">
              <a:spcAft>
                <a:spcPts val="400"/>
              </a:spcAft>
              <a:buFont typeface="Wingdings" panose="05000000000000000000" pitchFamily="2" charset="2"/>
              <a:buChar char="§"/>
              <a:tabLst>
                <a:tab pos="176178" algn="l"/>
              </a:tabLst>
            </a:pPr>
            <a:r>
              <a:rPr lang="cs-CZ" sz="1200" dirty="0">
                <a:latin typeface="Tahoma" panose="020B0604030504040204" pitchFamily="34" charset="0"/>
                <a:ea typeface="Tahoma" panose="020B0604030504040204" pitchFamily="34" charset="0"/>
                <a:cs typeface="Tahoma" panose="020B0604030504040204" pitchFamily="34" charset="0"/>
              </a:rPr>
              <a:t>V gramech je nejčastěji uváděna hodnota </a:t>
            </a:r>
            <a:r>
              <a:rPr lang="cs-CZ" sz="1200" b="1" dirty="0">
                <a:latin typeface="Tahoma" panose="020B0604030504040204" pitchFamily="34" charset="0"/>
                <a:ea typeface="Tahoma" panose="020B0604030504040204" pitchFamily="34" charset="0"/>
                <a:cs typeface="Tahoma" panose="020B0604030504040204" pitchFamily="34" charset="0"/>
              </a:rPr>
              <a:t>50-60 g </a:t>
            </a:r>
            <a:r>
              <a:rPr lang="cs-CZ" sz="1000" dirty="0">
                <a:latin typeface="Tahoma" panose="020B0604030504040204" pitchFamily="34" charset="0"/>
                <a:ea typeface="Tahoma" panose="020B0604030504040204" pitchFamily="34" charset="0"/>
                <a:cs typeface="Tahoma" panose="020B0604030504040204" pitchFamily="34" charset="0"/>
              </a:rPr>
              <a:t>(to se bere i jako kritérium pro </a:t>
            </a:r>
            <a:r>
              <a:rPr lang="en-US" sz="1000" dirty="0">
                <a:latin typeface="Tahoma" panose="020B0604030504040204" pitchFamily="34" charset="0"/>
                <a:ea typeface="Tahoma" panose="020B0604030504040204" pitchFamily="34" charset="0"/>
                <a:cs typeface="Tahoma" panose="020B0604030504040204" pitchFamily="34" charset="0"/>
              </a:rPr>
              <a:t>binge drinking</a:t>
            </a:r>
            <a:r>
              <a:rPr lang="cs-CZ" sz="1000" dirty="0">
                <a:latin typeface="Tahoma" panose="020B0604030504040204" pitchFamily="34" charset="0"/>
                <a:ea typeface="Tahoma" panose="020B0604030504040204" pitchFamily="34" charset="0"/>
                <a:cs typeface="Tahoma" panose="020B0604030504040204" pitchFamily="34" charset="0"/>
              </a:rPr>
              <a:t>) </a:t>
            </a:r>
          </a:p>
          <a:p>
            <a:pPr marL="360291" lvl="1" indent="-184113">
              <a:spcAft>
                <a:spcPts val="400"/>
              </a:spcAft>
              <a:buFont typeface="Wingdings" panose="05000000000000000000" pitchFamily="2" charset="2"/>
              <a:buChar char="§"/>
              <a:tabLst>
                <a:tab pos="176178" algn="l"/>
              </a:tabLst>
            </a:pPr>
            <a:r>
              <a:rPr lang="pl-PL" sz="1200" dirty="0">
                <a:latin typeface="Tahoma" panose="020B0604030504040204" pitchFamily="34" charset="0"/>
                <a:ea typeface="Tahoma" panose="020B0604030504040204" pitchFamily="34" charset="0"/>
                <a:cs typeface="Tahoma" panose="020B0604030504040204" pitchFamily="34" charset="0"/>
              </a:rPr>
              <a:t>V UK 6-8 jednotek </a:t>
            </a:r>
            <a:r>
              <a:rPr lang="pl-PL" sz="1000" dirty="0">
                <a:latin typeface="Tahoma" panose="020B0604030504040204" pitchFamily="34" charset="0"/>
                <a:ea typeface="Tahoma" panose="020B0604030504040204" pitchFamily="34" charset="0"/>
                <a:cs typeface="Tahoma" panose="020B0604030504040204" pitchFamily="34" charset="0"/>
              </a:rPr>
              <a:t>(mají ale 1 Unit= 8g), v USA 3 a 4 jednotky</a:t>
            </a:r>
            <a:endParaRPr lang="cs-CZ" sz="1000" dirty="0">
              <a:latin typeface="Tahoma" panose="020B0604030504040204" pitchFamily="34" charset="0"/>
              <a:ea typeface="Tahoma" panose="020B0604030504040204" pitchFamily="34" charset="0"/>
              <a:cs typeface="Tahoma" panose="020B0604030504040204" pitchFamily="34" charset="0"/>
            </a:endParaRPr>
          </a:p>
        </p:txBody>
      </p:sp>
      <p:sp>
        <p:nvSpPr>
          <p:cNvPr id="18" name="Zástupný symbol pro obsah 4"/>
          <p:cNvSpPr txBox="1">
            <a:spLocks/>
          </p:cNvSpPr>
          <p:nvPr/>
        </p:nvSpPr>
        <p:spPr>
          <a:xfrm>
            <a:off x="1769825" y="2797367"/>
            <a:ext cx="4369721" cy="3614320"/>
          </a:xfrm>
          <a:prstGeom prst="rect">
            <a:avLst/>
          </a:prstGeom>
          <a:ln w="6350">
            <a:solidFill>
              <a:schemeClr val="accent1"/>
            </a:solidFill>
          </a:ln>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20000"/>
              </a:lnSpc>
              <a:buNone/>
            </a:pPr>
            <a:r>
              <a:rPr lang="cs-CZ" sz="1300" b="1" kern="0" dirty="0">
                <a:solidFill>
                  <a:srgbClr val="0000CC"/>
                </a:solidFill>
                <a:latin typeface="Tahoma" panose="020B0604030504040204" pitchFamily="34" charset="0"/>
                <a:ea typeface="Tahoma" panose="020B0604030504040204" pitchFamily="34" charset="0"/>
                <a:cs typeface="Tahoma" panose="020B0604030504040204" pitchFamily="34" charset="0"/>
              </a:rPr>
              <a:t>Riziko pravidelné dlouhodobé konzumace:</a:t>
            </a:r>
          </a:p>
          <a:p>
            <a:pPr marL="266700" lvl="1" indent="-179388">
              <a:spcAft>
                <a:spcPts val="200"/>
              </a:spcAft>
              <a:buFont typeface="Wingdings" panose="05000000000000000000" pitchFamily="2" charset="2"/>
              <a:buChar char="§"/>
            </a:pPr>
            <a:r>
              <a:rPr lang="pl-PL" sz="1200" b="1" kern="0" dirty="0">
                <a:latin typeface="Tahoma" panose="020B0604030504040204" pitchFamily="34" charset="0"/>
                <a:ea typeface="Tahoma" panose="020B0604030504040204" pitchFamily="34" charset="0"/>
                <a:cs typeface="Tahoma" panose="020B0604030504040204" pitchFamily="34" charset="0"/>
              </a:rPr>
              <a:t>WHO:  </a:t>
            </a:r>
            <a:endParaRPr lang="cs-CZ" sz="1200" b="1" kern="0" dirty="0">
              <a:latin typeface="Tahoma" panose="020B0604030504040204" pitchFamily="34" charset="0"/>
              <a:ea typeface="Tahoma" panose="020B0604030504040204" pitchFamily="34" charset="0"/>
              <a:cs typeface="Tahoma" panose="020B0604030504040204" pitchFamily="34" charset="0"/>
            </a:endParaRPr>
          </a:p>
          <a:p>
            <a:pPr marL="360291" lvl="2">
              <a:lnSpc>
                <a:spcPct val="100000"/>
              </a:lnSpc>
              <a:spcAft>
                <a:spcPts val="300"/>
              </a:spcAft>
              <a:buFont typeface="Wingdings" panose="05000000000000000000" pitchFamily="2" charset="2"/>
              <a:buChar char="§"/>
            </a:pPr>
            <a:r>
              <a:rPr lang="cs-CZ" sz="1100" kern="0" dirty="0">
                <a:latin typeface="Tahoma" panose="020B0604030504040204" pitchFamily="34" charset="0"/>
                <a:ea typeface="Tahoma" panose="020B0604030504040204" pitchFamily="34" charset="0"/>
                <a:cs typeface="Tahoma" panose="020B0604030504040204" pitchFamily="34" charset="0"/>
              </a:rPr>
              <a:t> Rizikové pití: 20-40 g/den ženy, 40-60 g/den muži </a:t>
            </a:r>
          </a:p>
          <a:p>
            <a:pPr marL="360291" lvl="2">
              <a:lnSpc>
                <a:spcPct val="100000"/>
              </a:lnSpc>
              <a:spcAft>
                <a:spcPts val="400"/>
              </a:spcAft>
              <a:buFont typeface="Wingdings" panose="05000000000000000000" pitchFamily="2" charset="2"/>
              <a:buChar char="§"/>
            </a:pPr>
            <a:r>
              <a:rPr lang="pl-PL" sz="1100" kern="0" dirty="0">
                <a:latin typeface="Tahoma" panose="020B0604030504040204" pitchFamily="34" charset="0"/>
                <a:ea typeface="Tahoma" panose="020B0604030504040204" pitchFamily="34" charset="0"/>
                <a:cs typeface="Tahoma" panose="020B0604030504040204" pitchFamily="34" charset="0"/>
              </a:rPr>
              <a:t> Škodlivé pití: &gt;40 g denně u žen, &gt;60 g u mužů</a:t>
            </a:r>
            <a:endParaRPr lang="cs-CZ" sz="1100" kern="0" dirty="0">
              <a:latin typeface="Tahoma" panose="020B0604030504040204" pitchFamily="34" charset="0"/>
              <a:ea typeface="Tahoma" panose="020B0604030504040204" pitchFamily="34" charset="0"/>
              <a:cs typeface="Tahoma" panose="020B0604030504040204" pitchFamily="34" charset="0"/>
            </a:endParaRPr>
          </a:p>
          <a:p>
            <a:pPr marL="266700" lvl="1" indent="-179388">
              <a:spcAft>
                <a:spcPts val="200"/>
              </a:spcAft>
              <a:buFont typeface="Wingdings" panose="05000000000000000000" pitchFamily="2" charset="2"/>
              <a:buChar char="§"/>
            </a:pPr>
            <a:r>
              <a:rPr lang="cs-CZ" sz="1200" b="1" kern="0" dirty="0">
                <a:latin typeface="Tahoma" panose="020B0604030504040204" pitchFamily="34" charset="0"/>
                <a:ea typeface="Tahoma" panose="020B0604030504040204" pitchFamily="34" charset="0"/>
                <a:cs typeface="Tahoma" panose="020B0604030504040204" pitchFamily="34" charset="0"/>
              </a:rPr>
              <a:t>Riziko rakoviny</a:t>
            </a:r>
            <a:r>
              <a:rPr lang="cs-CZ" sz="1200" kern="0" dirty="0">
                <a:latin typeface="Tahoma" panose="020B0604030504040204" pitchFamily="34" charset="0"/>
                <a:ea typeface="Tahoma" panose="020B0604030504040204" pitchFamily="34" charset="0"/>
                <a:cs typeface="Tahoma" panose="020B0604030504040204" pitchFamily="34" charset="0"/>
              </a:rPr>
              <a:t>:</a:t>
            </a:r>
          </a:p>
          <a:p>
            <a:pPr marL="446088" lvl="2" indent="-87313">
              <a:lnSpc>
                <a:spcPct val="100000"/>
              </a:lnSpc>
              <a:spcAft>
                <a:spcPts val="600"/>
              </a:spcAft>
              <a:buFont typeface="Wingdings" panose="05000000000000000000" pitchFamily="2" charset="2"/>
              <a:buChar char="§"/>
            </a:pPr>
            <a:r>
              <a:rPr lang="cs-CZ" sz="1100" kern="0" dirty="0">
                <a:latin typeface="Tahoma" panose="020B0604030504040204" pitchFamily="34" charset="0"/>
                <a:ea typeface="Tahoma" panose="020B0604030504040204" pitchFamily="34" charset="0"/>
                <a:cs typeface="Tahoma" panose="020B0604030504040204" pitchFamily="34" charset="0"/>
              </a:rPr>
              <a:t>V současnosti se doporučuje nepít alkohol, nejsou stanovovány žádné limitní hodnoty, protože riziko je bezprahové, i malé množství alkoholu zvyšuje riziko alespoň některých nádorů.</a:t>
            </a:r>
            <a:r>
              <a:rPr lang="cs-CZ" sz="1200" kern="0" dirty="0">
                <a:latin typeface="Tahoma" panose="020B0604030504040204" pitchFamily="34" charset="0"/>
                <a:ea typeface="Tahoma" panose="020B0604030504040204" pitchFamily="34" charset="0"/>
                <a:cs typeface="Tahoma" panose="020B0604030504040204" pitchFamily="34" charset="0"/>
              </a:rPr>
              <a:t> </a:t>
            </a:r>
          </a:p>
          <a:p>
            <a:pPr marL="266700" lvl="1" indent="-179388">
              <a:spcAft>
                <a:spcPts val="200"/>
              </a:spcAft>
              <a:buFont typeface="Wingdings" panose="05000000000000000000" pitchFamily="2" charset="2"/>
              <a:buChar char="§"/>
            </a:pPr>
            <a:r>
              <a:rPr lang="cs-CZ" sz="1200" b="1" kern="0" dirty="0">
                <a:latin typeface="Tahoma" panose="020B0604030504040204" pitchFamily="34" charset="0"/>
                <a:ea typeface="Tahoma" panose="020B0604030504040204" pitchFamily="34" charset="0"/>
                <a:cs typeface="Tahoma" panose="020B0604030504040204" pitchFamily="34" charset="0"/>
              </a:rPr>
              <a:t>Nejčastěji uváděné obecné týdenní limity</a:t>
            </a:r>
            <a:r>
              <a:rPr lang="cs-CZ" sz="1200" kern="0" dirty="0">
                <a:latin typeface="Tahoma" panose="020B0604030504040204" pitchFamily="34" charset="0"/>
                <a:ea typeface="Tahoma" panose="020B0604030504040204" pitchFamily="34" charset="0"/>
                <a:cs typeface="Tahoma" panose="020B0604030504040204" pitchFamily="34" charset="0"/>
              </a:rPr>
              <a:t>:</a:t>
            </a:r>
          </a:p>
          <a:p>
            <a:pPr marL="360291" lvl="2">
              <a:lnSpc>
                <a:spcPct val="100000"/>
              </a:lnSpc>
              <a:spcAft>
                <a:spcPts val="200"/>
              </a:spcAft>
              <a:buFont typeface="Wingdings" panose="05000000000000000000" pitchFamily="2" charset="2"/>
              <a:buChar char="§"/>
            </a:pPr>
            <a:r>
              <a:rPr lang="cs-CZ" sz="1300" kern="0" dirty="0">
                <a:latin typeface="Tahoma" panose="020B0604030504040204" pitchFamily="34" charset="0"/>
                <a:ea typeface="Tahoma" panose="020B0604030504040204" pitchFamily="34" charset="0"/>
                <a:cs typeface="Tahoma" panose="020B0604030504040204" pitchFamily="34" charset="0"/>
              </a:rPr>
              <a:t> </a:t>
            </a:r>
            <a:r>
              <a:rPr lang="cs-CZ" sz="1000" kern="0" dirty="0">
                <a:latin typeface="Tahoma" panose="020B0604030504040204" pitchFamily="34" charset="0"/>
                <a:ea typeface="Tahoma" panose="020B0604030504040204" pitchFamily="34" charset="0"/>
                <a:cs typeface="Tahoma" panose="020B0604030504040204" pitchFamily="34" charset="0"/>
              </a:rPr>
              <a:t>Dříve: muži 21 jednotek/týden, ženy 14 j/týden </a:t>
            </a:r>
          </a:p>
          <a:p>
            <a:pPr marL="447585" lvl="2" indent="-88882">
              <a:lnSpc>
                <a:spcPct val="100000"/>
              </a:lnSpc>
              <a:spcAft>
                <a:spcPts val="400"/>
              </a:spcAft>
              <a:buFont typeface="Wingdings" panose="05000000000000000000" pitchFamily="2" charset="2"/>
              <a:buChar char="§"/>
            </a:pPr>
            <a:r>
              <a:rPr lang="pl-PL" sz="1100" kern="0" dirty="0">
                <a:latin typeface="Tahoma" panose="020B0604030504040204" pitchFamily="34" charset="0"/>
                <a:ea typeface="Tahoma" panose="020B0604030504040204" pitchFamily="34" charset="0"/>
                <a:cs typeface="Tahoma" panose="020B0604030504040204" pitchFamily="34" charset="0"/>
              </a:rPr>
              <a:t>Dnes:  </a:t>
            </a:r>
            <a:r>
              <a:rPr lang="pl-PL" sz="1100" b="1" kern="0" dirty="0">
                <a:solidFill>
                  <a:srgbClr val="FF0000"/>
                </a:solidFill>
                <a:latin typeface="Tahoma" panose="020B0604030504040204" pitchFamily="34" charset="0"/>
                <a:ea typeface="Tahoma" panose="020B0604030504040204" pitchFamily="34" charset="0"/>
                <a:cs typeface="Tahoma" panose="020B0604030504040204" pitchFamily="34" charset="0"/>
              </a:rPr>
              <a:t>muži</a:t>
            </a:r>
            <a:r>
              <a:rPr lang="pl-PL" sz="1100" kern="0" dirty="0">
                <a:latin typeface="Tahoma" panose="020B0604030504040204" pitchFamily="34" charset="0"/>
                <a:ea typeface="Tahoma" panose="020B0604030504040204" pitchFamily="34" charset="0"/>
                <a:cs typeface="Tahoma" panose="020B0604030504040204" pitchFamily="34" charset="0"/>
              </a:rPr>
              <a:t> </a:t>
            </a:r>
            <a:r>
              <a:rPr lang="pl-PL" sz="1200" b="1" kern="0" dirty="0">
                <a:solidFill>
                  <a:srgbClr val="FF0000"/>
                </a:solidFill>
                <a:highlight>
                  <a:srgbClr val="FFFF00"/>
                </a:highlight>
                <a:latin typeface="Tahoma" panose="020B0604030504040204" pitchFamily="34" charset="0"/>
                <a:ea typeface="Tahoma" panose="020B0604030504040204" pitchFamily="34" charset="0"/>
                <a:cs typeface="Tahoma" panose="020B0604030504040204" pitchFamily="34" charset="0"/>
              </a:rPr>
              <a:t>14</a:t>
            </a:r>
            <a:r>
              <a:rPr lang="pl-PL" sz="1100" b="1" kern="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pl-PL" sz="900" b="1" kern="0" dirty="0">
                <a:latin typeface="Tahoma" panose="020B0604030504040204" pitchFamily="34" charset="0"/>
                <a:ea typeface="Tahoma" panose="020B0604030504040204" pitchFamily="34" charset="0"/>
                <a:cs typeface="Tahoma" panose="020B0604030504040204" pitchFamily="34" charset="0"/>
              </a:rPr>
              <a:t>jednotek/týden</a:t>
            </a:r>
            <a:r>
              <a:rPr lang="pl-PL" sz="1100" kern="0" dirty="0">
                <a:latin typeface="Tahoma" panose="020B0604030504040204" pitchFamily="34" charset="0"/>
                <a:ea typeface="Tahoma" panose="020B0604030504040204" pitchFamily="34" charset="0"/>
                <a:cs typeface="Tahoma" panose="020B0604030504040204" pitchFamily="34" charset="0"/>
              </a:rPr>
              <a:t>, </a:t>
            </a:r>
            <a:r>
              <a:rPr lang="pl-PL" sz="1100" b="1" kern="0" dirty="0">
                <a:solidFill>
                  <a:srgbClr val="FF0000"/>
                </a:solidFill>
                <a:latin typeface="Tahoma" panose="020B0604030504040204" pitchFamily="34" charset="0"/>
                <a:ea typeface="Tahoma" panose="020B0604030504040204" pitchFamily="34" charset="0"/>
                <a:cs typeface="Tahoma" panose="020B0604030504040204" pitchFamily="34" charset="0"/>
              </a:rPr>
              <a:t>ženy</a:t>
            </a:r>
            <a:r>
              <a:rPr lang="pl-PL" sz="1100" kern="0" dirty="0">
                <a:latin typeface="Tahoma" panose="020B0604030504040204" pitchFamily="34" charset="0"/>
                <a:ea typeface="Tahoma" panose="020B0604030504040204" pitchFamily="34" charset="0"/>
                <a:cs typeface="Tahoma" panose="020B0604030504040204" pitchFamily="34" charset="0"/>
              </a:rPr>
              <a:t> </a:t>
            </a:r>
            <a:r>
              <a:rPr lang="pl-PL" sz="1200" b="1" kern="0" dirty="0">
                <a:solidFill>
                  <a:srgbClr val="FF0000"/>
                </a:solidFill>
                <a:highlight>
                  <a:srgbClr val="FFFF00"/>
                </a:highlight>
                <a:latin typeface="Tahoma" panose="020B0604030504040204" pitchFamily="34" charset="0"/>
                <a:ea typeface="Tahoma" panose="020B0604030504040204" pitchFamily="34" charset="0"/>
                <a:cs typeface="Tahoma" panose="020B0604030504040204" pitchFamily="34" charset="0"/>
              </a:rPr>
              <a:t>7</a:t>
            </a:r>
            <a:r>
              <a:rPr lang="pl-PL" sz="1100" b="1" kern="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pl-PL" sz="900" b="1" kern="0" dirty="0">
                <a:latin typeface="Tahoma" panose="020B0604030504040204" pitchFamily="34" charset="0"/>
                <a:ea typeface="Tahoma" panose="020B0604030504040204" pitchFamily="34" charset="0"/>
                <a:cs typeface="Tahoma" panose="020B0604030504040204" pitchFamily="34" charset="0"/>
              </a:rPr>
              <a:t>jednotek/týden</a:t>
            </a:r>
            <a:r>
              <a:rPr lang="pl-PL" sz="1100" b="1" kern="0" dirty="0">
                <a:latin typeface="Tahoma" panose="020B0604030504040204" pitchFamily="34" charset="0"/>
                <a:ea typeface="Tahoma" panose="020B0604030504040204" pitchFamily="34" charset="0"/>
                <a:cs typeface="Tahoma" panose="020B0604030504040204" pitchFamily="34" charset="0"/>
              </a:rPr>
              <a:t>  </a:t>
            </a:r>
          </a:p>
          <a:p>
            <a:pPr marL="266700" lvl="1" indent="-179388">
              <a:spcAft>
                <a:spcPts val="200"/>
              </a:spcAft>
              <a:buFont typeface="Wingdings" panose="05000000000000000000" pitchFamily="2" charset="2"/>
              <a:buChar char="§"/>
            </a:pPr>
            <a:r>
              <a:rPr lang="cs-CZ" sz="1100" b="1" kern="0" dirty="0">
                <a:latin typeface="Tahoma" panose="020B0604030504040204" pitchFamily="34" charset="0"/>
                <a:ea typeface="Tahoma" panose="020B0604030504040204" pitchFamily="34" charset="0"/>
                <a:cs typeface="Tahoma" panose="020B0604030504040204" pitchFamily="34" charset="0"/>
              </a:rPr>
              <a:t>NIAA</a:t>
            </a:r>
            <a:r>
              <a:rPr lang="cs-CZ" sz="1300" kern="0" dirty="0">
                <a:latin typeface="Tahoma" panose="020B0604030504040204" pitchFamily="34" charset="0"/>
                <a:ea typeface="Tahoma" panose="020B0604030504040204" pitchFamily="34" charset="0"/>
                <a:cs typeface="Tahoma" panose="020B0604030504040204" pitchFamily="34" charset="0"/>
              </a:rPr>
              <a:t> </a:t>
            </a:r>
            <a:r>
              <a:rPr lang="cs-CZ" sz="900" kern="0" dirty="0">
                <a:latin typeface="Tahoma" panose="020B0604030504040204" pitchFamily="34" charset="0"/>
                <a:ea typeface="Tahoma" panose="020B0604030504040204" pitchFamily="34" charset="0"/>
                <a:cs typeface="Tahoma" panose="020B0604030504040204" pitchFamily="34" charset="0"/>
              </a:rPr>
              <a:t>(</a:t>
            </a:r>
            <a:r>
              <a:rPr lang="cs-CZ" sz="900" kern="0" dirty="0" err="1">
                <a:latin typeface="Tahoma" panose="020B0604030504040204" pitchFamily="34" charset="0"/>
                <a:ea typeface="Tahoma" panose="020B0604030504040204" pitchFamily="34" charset="0"/>
                <a:cs typeface="Tahoma" panose="020B0604030504040204" pitchFamily="34" charset="0"/>
              </a:rPr>
              <a:t>The</a:t>
            </a:r>
            <a:r>
              <a:rPr lang="cs-CZ" sz="900" kern="0" dirty="0">
                <a:latin typeface="Tahoma" panose="020B0604030504040204" pitchFamily="34" charset="0"/>
                <a:ea typeface="Tahoma" panose="020B0604030504040204" pitchFamily="34" charset="0"/>
                <a:cs typeface="Tahoma" panose="020B0604030504040204" pitchFamily="34" charset="0"/>
              </a:rPr>
              <a:t> </a:t>
            </a:r>
            <a:r>
              <a:rPr lang="cs-CZ" sz="900" kern="0" dirty="0" err="1">
                <a:latin typeface="Tahoma" panose="020B0604030504040204" pitchFamily="34" charset="0"/>
                <a:ea typeface="Tahoma" panose="020B0604030504040204" pitchFamily="34" charset="0"/>
                <a:cs typeface="Tahoma" panose="020B0604030504040204" pitchFamily="34" charset="0"/>
              </a:rPr>
              <a:t>National</a:t>
            </a:r>
            <a:r>
              <a:rPr lang="cs-CZ" sz="900" kern="0" dirty="0">
                <a:latin typeface="Tahoma" panose="020B0604030504040204" pitchFamily="34" charset="0"/>
                <a:ea typeface="Tahoma" panose="020B0604030504040204" pitchFamily="34" charset="0"/>
                <a:cs typeface="Tahoma" panose="020B0604030504040204" pitchFamily="34" charset="0"/>
              </a:rPr>
              <a:t> Institute on </a:t>
            </a:r>
            <a:r>
              <a:rPr lang="cs-CZ" sz="900" kern="0" dirty="0" err="1">
                <a:latin typeface="Tahoma" panose="020B0604030504040204" pitchFamily="34" charset="0"/>
                <a:ea typeface="Tahoma" panose="020B0604030504040204" pitchFamily="34" charset="0"/>
                <a:cs typeface="Tahoma" panose="020B0604030504040204" pitchFamily="34" charset="0"/>
              </a:rPr>
              <a:t>Alcohol</a:t>
            </a:r>
            <a:r>
              <a:rPr lang="cs-CZ" sz="900" kern="0" dirty="0">
                <a:latin typeface="Tahoma" panose="020B0604030504040204" pitchFamily="34" charset="0"/>
                <a:ea typeface="Tahoma" panose="020B0604030504040204" pitchFamily="34" charset="0"/>
                <a:cs typeface="Tahoma" panose="020B0604030504040204" pitchFamily="34" charset="0"/>
              </a:rPr>
              <a:t> Abuse and </a:t>
            </a:r>
            <a:r>
              <a:rPr lang="cs-CZ" sz="900" kern="0" dirty="0" err="1">
                <a:latin typeface="Tahoma" panose="020B0604030504040204" pitchFamily="34" charset="0"/>
                <a:ea typeface="Tahoma" panose="020B0604030504040204" pitchFamily="34" charset="0"/>
                <a:cs typeface="Tahoma" panose="020B0604030504040204" pitchFamily="34" charset="0"/>
              </a:rPr>
              <a:t>Alcoholism</a:t>
            </a:r>
            <a:r>
              <a:rPr lang="cs-CZ" sz="900" kern="0" dirty="0">
                <a:latin typeface="Tahoma" panose="020B0604030504040204" pitchFamily="34" charset="0"/>
                <a:ea typeface="Tahoma" panose="020B0604030504040204" pitchFamily="34" charset="0"/>
                <a:cs typeface="Tahoma" panose="020B0604030504040204" pitchFamily="34" charset="0"/>
              </a:rPr>
              <a:t>)</a:t>
            </a:r>
            <a:r>
              <a:rPr lang="cs-CZ" sz="1300" kern="0" dirty="0">
                <a:latin typeface="Tahoma" panose="020B0604030504040204" pitchFamily="34" charset="0"/>
                <a:ea typeface="Tahoma" panose="020B0604030504040204" pitchFamily="34" charset="0"/>
                <a:cs typeface="Tahoma" panose="020B0604030504040204" pitchFamily="34" charset="0"/>
              </a:rPr>
              <a:t>:</a:t>
            </a:r>
          </a:p>
          <a:p>
            <a:pPr marL="446088" lvl="2" indent="-87313">
              <a:lnSpc>
                <a:spcPct val="100000"/>
              </a:lnSpc>
              <a:spcAft>
                <a:spcPts val="400"/>
              </a:spcAft>
              <a:buFont typeface="Wingdings" panose="05000000000000000000" pitchFamily="2" charset="2"/>
              <a:buChar char="§"/>
            </a:pPr>
            <a:r>
              <a:rPr lang="cs-CZ" sz="1000" kern="0" dirty="0">
                <a:latin typeface="Tahoma" panose="020B0604030504040204" pitchFamily="34" charset="0"/>
                <a:ea typeface="Tahoma" panose="020B0604030504040204" pitchFamily="34" charset="0"/>
                <a:cs typeface="Tahoma" panose="020B0604030504040204" pitchFamily="34" charset="0"/>
              </a:rPr>
              <a:t>Ne víc než 4 drinky v jeden den a ne více než </a:t>
            </a:r>
            <a:r>
              <a:rPr lang="cs-CZ" sz="1000" b="1" kern="0" dirty="0">
                <a:solidFill>
                  <a:srgbClr val="FF0000"/>
                </a:solidFill>
                <a:latin typeface="Tahoma" panose="020B0604030504040204" pitchFamily="34" charset="0"/>
                <a:ea typeface="Tahoma" panose="020B0604030504040204" pitchFamily="34" charset="0"/>
                <a:cs typeface="Tahoma" panose="020B0604030504040204" pitchFamily="34" charset="0"/>
              </a:rPr>
              <a:t>14 drinků za týden</a:t>
            </a:r>
            <a:r>
              <a:rPr lang="cs-CZ" sz="1000" kern="0" dirty="0">
                <a:latin typeface="Tahoma" panose="020B0604030504040204" pitchFamily="34" charset="0"/>
                <a:ea typeface="Tahoma" panose="020B0604030504040204" pitchFamily="34" charset="0"/>
                <a:cs typeface="Tahoma" panose="020B0604030504040204" pitchFamily="34" charset="0"/>
              </a:rPr>
              <a:t> - muži věku 65 a mladší </a:t>
            </a:r>
          </a:p>
          <a:p>
            <a:pPr marL="446088" lvl="2" indent="-87313">
              <a:lnSpc>
                <a:spcPct val="100000"/>
              </a:lnSpc>
              <a:spcAft>
                <a:spcPts val="400"/>
              </a:spcAft>
              <a:buFont typeface="Wingdings" panose="05000000000000000000" pitchFamily="2" charset="2"/>
              <a:buChar char="§"/>
            </a:pPr>
            <a:r>
              <a:rPr lang="pl-PL" sz="1000" kern="0" dirty="0">
                <a:latin typeface="Tahoma" panose="020B0604030504040204" pitchFamily="34" charset="0"/>
                <a:ea typeface="Tahoma" panose="020B0604030504040204" pitchFamily="34" charset="0"/>
                <a:cs typeface="Tahoma" panose="020B0604030504040204" pitchFamily="34" charset="0"/>
              </a:rPr>
              <a:t>Ne víc než 3 drinky/den a ne víc než </a:t>
            </a:r>
            <a:r>
              <a:rPr lang="pl-PL" sz="1000" b="1" kern="0" dirty="0">
                <a:solidFill>
                  <a:srgbClr val="FF0000"/>
                </a:solidFill>
                <a:latin typeface="Tahoma" panose="020B0604030504040204" pitchFamily="34" charset="0"/>
                <a:ea typeface="Tahoma" panose="020B0604030504040204" pitchFamily="34" charset="0"/>
                <a:cs typeface="Tahoma" panose="020B0604030504040204" pitchFamily="34" charset="0"/>
              </a:rPr>
              <a:t>7 drinků/týden </a:t>
            </a:r>
            <a:r>
              <a:rPr lang="pl-PL" sz="1000" kern="0" dirty="0">
                <a:latin typeface="Tahoma" panose="020B0604030504040204" pitchFamily="34" charset="0"/>
                <a:ea typeface="Tahoma" panose="020B0604030504040204" pitchFamily="34" charset="0"/>
                <a:cs typeface="Tahoma" panose="020B0604030504040204" pitchFamily="34" charset="0"/>
              </a:rPr>
              <a:t>– ženy a muži +65 </a:t>
            </a:r>
          </a:p>
          <a:p>
            <a:pPr marL="266700" lvl="1" indent="-179388">
              <a:spcAft>
                <a:spcPts val="200"/>
              </a:spcAft>
              <a:buFont typeface="Wingdings" panose="05000000000000000000" pitchFamily="2" charset="2"/>
              <a:buChar char="§"/>
            </a:pPr>
            <a:r>
              <a:rPr lang="cs-CZ" sz="1000" b="1" kern="0" dirty="0">
                <a:latin typeface="Tahoma" panose="020B0604030504040204" pitchFamily="34" charset="0"/>
                <a:ea typeface="Tahoma" panose="020B0604030504040204" pitchFamily="34" charset="0"/>
                <a:cs typeface="Tahoma" panose="020B0604030504040204" pitchFamily="34" charset="0"/>
              </a:rPr>
              <a:t>Německo</a:t>
            </a:r>
            <a:r>
              <a:rPr lang="cs-CZ" sz="1000" kern="0" dirty="0">
                <a:latin typeface="Tahoma" panose="020B0604030504040204" pitchFamily="34" charset="0"/>
                <a:ea typeface="Tahoma" panose="020B0604030504040204" pitchFamily="34" charset="0"/>
                <a:cs typeface="Tahoma" panose="020B0604030504040204" pitchFamily="34" charset="0"/>
              </a:rPr>
              <a:t>: </a:t>
            </a:r>
            <a:r>
              <a:rPr lang="cs-CZ" sz="1000" b="1" kern="0" dirty="0">
                <a:solidFill>
                  <a:srgbClr val="FF0000"/>
                </a:solidFill>
                <a:latin typeface="Tahoma" panose="020B0604030504040204" pitchFamily="34" charset="0"/>
                <a:ea typeface="Tahoma" panose="020B0604030504040204" pitchFamily="34" charset="0"/>
                <a:cs typeface="Tahoma" panose="020B0604030504040204" pitchFamily="34" charset="0"/>
              </a:rPr>
              <a:t>12g/den</a:t>
            </a:r>
            <a:r>
              <a:rPr lang="cs-CZ" sz="1000" kern="0" dirty="0">
                <a:latin typeface="Tahoma" panose="020B0604030504040204" pitchFamily="34" charset="0"/>
                <a:ea typeface="Tahoma" panose="020B0604030504040204" pitchFamily="34" charset="0"/>
                <a:cs typeface="Tahoma" panose="020B0604030504040204" pitchFamily="34" charset="0"/>
              </a:rPr>
              <a:t> </a:t>
            </a:r>
            <a:r>
              <a:rPr lang="cs-CZ" sz="1000" b="1" kern="0" dirty="0">
                <a:latin typeface="Tahoma" panose="020B0604030504040204" pitchFamily="34" charset="0"/>
                <a:ea typeface="Tahoma" panose="020B0604030504040204" pitchFamily="34" charset="0"/>
                <a:cs typeface="Tahoma" panose="020B0604030504040204" pitchFamily="34" charset="0"/>
              </a:rPr>
              <a:t>ženy</a:t>
            </a:r>
            <a:r>
              <a:rPr lang="cs-CZ" sz="1000" kern="0" dirty="0">
                <a:latin typeface="Tahoma" panose="020B0604030504040204" pitchFamily="34" charset="0"/>
                <a:ea typeface="Tahoma" panose="020B0604030504040204" pitchFamily="34" charset="0"/>
                <a:cs typeface="Tahoma" panose="020B0604030504040204" pitchFamily="34" charset="0"/>
              </a:rPr>
              <a:t> a </a:t>
            </a:r>
            <a:r>
              <a:rPr lang="cs-CZ" sz="1000" b="1" kern="0" dirty="0">
                <a:solidFill>
                  <a:srgbClr val="FF0000"/>
                </a:solidFill>
                <a:latin typeface="Tahoma" panose="020B0604030504040204" pitchFamily="34" charset="0"/>
                <a:ea typeface="Tahoma" panose="020B0604030504040204" pitchFamily="34" charset="0"/>
                <a:cs typeface="Tahoma" panose="020B0604030504040204" pitchFamily="34" charset="0"/>
              </a:rPr>
              <a:t>24g/den</a:t>
            </a:r>
            <a:r>
              <a:rPr lang="cs-CZ" sz="1000" kern="0" dirty="0">
                <a:latin typeface="Tahoma" panose="020B0604030504040204" pitchFamily="34" charset="0"/>
                <a:ea typeface="Tahoma" panose="020B0604030504040204" pitchFamily="34" charset="0"/>
                <a:cs typeface="Tahoma" panose="020B0604030504040204" pitchFamily="34" charset="0"/>
              </a:rPr>
              <a:t> </a:t>
            </a:r>
            <a:r>
              <a:rPr lang="cs-CZ" sz="1000" b="1" kern="0" dirty="0">
                <a:latin typeface="Tahoma" panose="020B0604030504040204" pitchFamily="34" charset="0"/>
                <a:ea typeface="Tahoma" panose="020B0604030504040204" pitchFamily="34" charset="0"/>
                <a:cs typeface="Tahoma" panose="020B0604030504040204" pitchFamily="34" charset="0"/>
              </a:rPr>
              <a:t>muž</a:t>
            </a:r>
            <a:r>
              <a:rPr lang="cs-CZ" sz="1000" kern="0" dirty="0">
                <a:latin typeface="Tahoma" panose="020B0604030504040204" pitchFamily="34" charset="0"/>
                <a:ea typeface="Tahoma" panose="020B0604030504040204" pitchFamily="34" charset="0"/>
                <a:cs typeface="Tahoma" panose="020B0604030504040204" pitchFamily="34" charset="0"/>
              </a:rPr>
              <a:t>i, nejméně 2 dny v týdnu bez alkoholu </a:t>
            </a:r>
          </a:p>
        </p:txBody>
      </p:sp>
      <p:sp>
        <p:nvSpPr>
          <p:cNvPr id="11" name="Obdélník 10"/>
          <p:cNvSpPr/>
          <p:nvPr/>
        </p:nvSpPr>
        <p:spPr>
          <a:xfrm>
            <a:off x="8409229" y="702473"/>
            <a:ext cx="1748115" cy="461585"/>
          </a:xfrm>
          <a:prstGeom prst="rect">
            <a:avLst/>
          </a:prstGeom>
        </p:spPr>
        <p:txBody>
          <a:bodyPr wrap="square">
            <a:spAutoFit/>
          </a:bodyPr>
          <a:lstStyle/>
          <a:p>
            <a:r>
              <a:rPr lang="cs-CZ" sz="800" i="1" dirty="0">
                <a:solidFill>
                  <a:srgbClr val="FF0000"/>
                </a:solidFill>
              </a:rPr>
              <a:t>*Většina autorit a doporučení  v </a:t>
            </a:r>
            <a:r>
              <a:rPr lang="cs-CZ" sz="800" i="1" dirty="0" err="1">
                <a:solidFill>
                  <a:srgbClr val="FF0000"/>
                </a:solidFill>
              </a:rPr>
              <a:t>současnoti</a:t>
            </a:r>
            <a:r>
              <a:rPr lang="cs-CZ" sz="800" i="1" dirty="0">
                <a:solidFill>
                  <a:srgbClr val="FF0000"/>
                </a:solidFill>
              </a:rPr>
              <a:t> nastavuje přísnější limity, viz níže</a:t>
            </a:r>
            <a:r>
              <a:rPr lang="en-US" sz="800" i="1" dirty="0">
                <a:solidFill>
                  <a:srgbClr val="FF0000"/>
                </a:solidFill>
              </a:rPr>
              <a:t> </a:t>
            </a:r>
          </a:p>
        </p:txBody>
      </p:sp>
      <p:sp>
        <p:nvSpPr>
          <p:cNvPr id="12" name="Rectangle 3">
            <a:extLst>
              <a:ext uri="{FF2B5EF4-FFF2-40B4-BE49-F238E27FC236}">
                <a16:creationId xmlns:a16="http://schemas.microsoft.com/office/drawing/2014/main" id="{832F3345-6E3E-4A41-80F5-7754D9F22CEA}"/>
              </a:ext>
            </a:extLst>
          </p:cNvPr>
          <p:cNvSpPr txBox="1">
            <a:spLocks noChangeArrowheads="1"/>
          </p:cNvSpPr>
          <p:nvPr/>
        </p:nvSpPr>
        <p:spPr>
          <a:xfrm>
            <a:off x="1598676" y="-12188"/>
            <a:ext cx="8823503" cy="319589"/>
          </a:xfrm>
          <a:prstGeom prst="rect">
            <a:avLst/>
          </a:prstGeom>
        </p:spPr>
        <p:txBody>
          <a:bodyPr wrap="square" numCol="1" anchorCtr="0" compatLnSpc="1">
            <a:prstTxWarp prst="textNoShape">
              <a:avLst/>
            </a:prstTxWarp>
            <a:noAutofit/>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a:lnSpc>
                <a:spcPct val="100000"/>
              </a:lnSpc>
            </a:pPr>
            <a:r>
              <a:rPr lang="pl-PL"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Co je rizikové pití, co je již škodlivé pití</a:t>
            </a:r>
            <a:r>
              <a:rPr lang="cs-CZ" sz="1600" kern="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p>
        </p:txBody>
      </p:sp>
      <p:sp>
        <p:nvSpPr>
          <p:cNvPr id="15" name="Line 2">
            <a:extLst>
              <a:ext uri="{FF2B5EF4-FFF2-40B4-BE49-F238E27FC236}">
                <a16:creationId xmlns:a16="http://schemas.microsoft.com/office/drawing/2014/main" id="{D081C584-F4B7-4235-8A40-EF216095D70E}"/>
              </a:ext>
            </a:extLst>
          </p:cNvPr>
          <p:cNvSpPr>
            <a:spLocks noChangeShapeType="1"/>
          </p:cNvSpPr>
          <p:nvPr/>
        </p:nvSpPr>
        <p:spPr bwMode="auto">
          <a:xfrm flipV="1">
            <a:off x="1791490" y="280692"/>
            <a:ext cx="8696106" cy="53423"/>
          </a:xfrm>
          <a:prstGeom prst="line">
            <a:avLst/>
          </a:prstGeom>
          <a:noFill/>
          <a:ln w="3175"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Tree>
    <p:extLst>
      <p:ext uri="{BB962C8B-B14F-4D97-AF65-F5344CB8AC3E}">
        <p14:creationId xmlns:p14="http://schemas.microsoft.com/office/powerpoint/2010/main" val="4955688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A062F33-F412-4093-99C6-95E8BDB9EBA2}"/>
              </a:ext>
            </a:extLst>
          </p:cNvPr>
          <p:cNvSpPr>
            <a:spLocks noGrp="1"/>
          </p:cNvSpPr>
          <p:nvPr>
            <p:ph type="sldNum" sz="quarter" idx="11"/>
          </p:nvPr>
        </p:nvSpPr>
        <p:spPr/>
        <p:txBody>
          <a:bodyPr/>
          <a:lstStyle/>
          <a:p>
            <a:fld id="{0970407D-EE58-4A0B-824B-1D3AE42DD9CF}" type="slidenum">
              <a:rPr lang="cs-CZ" altLang="cs-CZ" smtClean="0"/>
              <a:pPr/>
              <a:t>71</a:t>
            </a:fld>
            <a:endParaRPr lang="cs-CZ" altLang="cs-CZ" dirty="0"/>
          </a:p>
        </p:txBody>
      </p:sp>
      <p:sp>
        <p:nvSpPr>
          <p:cNvPr id="4" name="Nadpis 3">
            <a:extLst>
              <a:ext uri="{FF2B5EF4-FFF2-40B4-BE49-F238E27FC236}">
                <a16:creationId xmlns:a16="http://schemas.microsoft.com/office/drawing/2014/main" id="{C8DF2832-77FA-42A6-B80F-522269A8CE9E}"/>
              </a:ext>
            </a:extLst>
          </p:cNvPr>
          <p:cNvSpPr>
            <a:spLocks noGrp="1"/>
          </p:cNvSpPr>
          <p:nvPr>
            <p:ph type="title"/>
          </p:nvPr>
        </p:nvSpPr>
        <p:spPr>
          <a:xfrm>
            <a:off x="720000" y="203200"/>
            <a:ext cx="10753200" cy="968376"/>
          </a:xfrm>
        </p:spPr>
        <p:txBody>
          <a:bodyPr/>
          <a:lstStyle/>
          <a:p>
            <a:r>
              <a:rPr lang="cs-CZ" dirty="0"/>
              <a:t>Cena léčby závislostí je jen špička ledovce,</a:t>
            </a:r>
            <a:br>
              <a:rPr lang="cs-CZ" dirty="0"/>
            </a:br>
            <a:r>
              <a:rPr lang="cs-CZ" dirty="0"/>
              <a:t>společnost na ni doplácí mnohem víc</a:t>
            </a:r>
          </a:p>
        </p:txBody>
      </p:sp>
      <p:pic>
        <p:nvPicPr>
          <p:cNvPr id="6" name="Zástupný symbol pro obsah 5">
            <a:extLst>
              <a:ext uri="{FF2B5EF4-FFF2-40B4-BE49-F238E27FC236}">
                <a16:creationId xmlns:a16="http://schemas.microsoft.com/office/drawing/2014/main" id="{E43A821C-252E-486A-9B81-47AE28935173}"/>
              </a:ext>
            </a:extLst>
          </p:cNvPr>
          <p:cNvPicPr>
            <a:picLocks noGrp="1" noChangeAspect="1"/>
          </p:cNvPicPr>
          <p:nvPr>
            <p:ph idx="1"/>
          </p:nvPr>
        </p:nvPicPr>
        <p:blipFill>
          <a:blip r:embed="rId2"/>
          <a:stretch>
            <a:fillRect/>
          </a:stretch>
        </p:blipFill>
        <p:spPr>
          <a:xfrm>
            <a:off x="622455" y="1692274"/>
            <a:ext cx="10070508" cy="4535725"/>
          </a:xfrm>
          <a:prstGeom prst="rect">
            <a:avLst/>
          </a:prstGeom>
        </p:spPr>
      </p:pic>
    </p:spTree>
    <p:extLst>
      <p:ext uri="{BB962C8B-B14F-4D97-AF65-F5344CB8AC3E}">
        <p14:creationId xmlns:p14="http://schemas.microsoft.com/office/powerpoint/2010/main" val="2023998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0CBAC19-8BDD-4E6D-9E02-E060B2D121DF}"/>
              </a:ext>
            </a:extLst>
          </p:cNvPr>
          <p:cNvSpPr>
            <a:spLocks noGrp="1"/>
          </p:cNvSpPr>
          <p:nvPr>
            <p:ph type="sldNum" sz="quarter" idx="11"/>
          </p:nvPr>
        </p:nvSpPr>
        <p:spPr/>
        <p:txBody>
          <a:bodyPr/>
          <a:lstStyle/>
          <a:p>
            <a:fld id="{0970407D-EE58-4A0B-824B-1D3AE42DD9CF}" type="slidenum">
              <a:rPr lang="cs-CZ" altLang="cs-CZ" smtClean="0"/>
              <a:pPr/>
              <a:t>72</a:t>
            </a:fld>
            <a:endParaRPr lang="cs-CZ" altLang="cs-CZ" dirty="0"/>
          </a:p>
        </p:txBody>
      </p:sp>
      <p:sp>
        <p:nvSpPr>
          <p:cNvPr id="4" name="Nadpis 3">
            <a:extLst>
              <a:ext uri="{FF2B5EF4-FFF2-40B4-BE49-F238E27FC236}">
                <a16:creationId xmlns:a16="http://schemas.microsoft.com/office/drawing/2014/main" id="{C67C88FA-BE68-4EBC-8BCE-4C212D9B175F}"/>
              </a:ext>
            </a:extLst>
          </p:cNvPr>
          <p:cNvSpPr>
            <a:spLocks noGrp="1"/>
          </p:cNvSpPr>
          <p:nvPr>
            <p:ph type="title"/>
          </p:nvPr>
        </p:nvSpPr>
        <p:spPr/>
        <p:txBody>
          <a:bodyPr/>
          <a:lstStyle/>
          <a:p>
            <a:r>
              <a:rPr lang="cs-CZ" dirty="0"/>
              <a:t>Náklady na léčení závislostí neseme všichni</a:t>
            </a:r>
          </a:p>
        </p:txBody>
      </p:sp>
      <p:pic>
        <p:nvPicPr>
          <p:cNvPr id="2" name="Zástupný symbol pro obsah 1">
            <a:extLst>
              <a:ext uri="{FF2B5EF4-FFF2-40B4-BE49-F238E27FC236}">
                <a16:creationId xmlns:a16="http://schemas.microsoft.com/office/drawing/2014/main" id="{6DBC3E50-1315-45FD-BD95-DC5F76DE111F}"/>
              </a:ext>
            </a:extLst>
          </p:cNvPr>
          <p:cNvPicPr>
            <a:picLocks noGrp="1" noChangeAspect="1"/>
          </p:cNvPicPr>
          <p:nvPr>
            <p:ph idx="1"/>
          </p:nvPr>
        </p:nvPicPr>
        <p:blipFill>
          <a:blip r:embed="rId2"/>
          <a:stretch>
            <a:fillRect/>
          </a:stretch>
        </p:blipFill>
        <p:spPr>
          <a:xfrm>
            <a:off x="1500625" y="1692275"/>
            <a:ext cx="9192338" cy="4140200"/>
          </a:xfrm>
          <a:prstGeom prst="rect">
            <a:avLst/>
          </a:prstGeom>
        </p:spPr>
      </p:pic>
    </p:spTree>
    <p:extLst>
      <p:ext uri="{BB962C8B-B14F-4D97-AF65-F5344CB8AC3E}">
        <p14:creationId xmlns:p14="http://schemas.microsoft.com/office/powerpoint/2010/main" val="7808615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DCAC1F1-C636-4D24-BC91-A20705F20ED9}"/>
              </a:ext>
            </a:extLst>
          </p:cNvPr>
          <p:cNvSpPr>
            <a:spLocks noGrp="1"/>
          </p:cNvSpPr>
          <p:nvPr>
            <p:ph type="ftr" sz="quarter" idx="10"/>
          </p:nvPr>
        </p:nvSpPr>
        <p:spPr>
          <a:xfrm>
            <a:off x="720000" y="6228000"/>
            <a:ext cx="2122054" cy="252000"/>
          </a:xfrm>
        </p:spPr>
        <p:txBody>
          <a:bodyPr/>
          <a:lstStyle/>
          <a:p>
            <a:r>
              <a:rPr lang="cs-CZ" dirty="0"/>
              <a:t>Ústav veřejného zdraví LF MU</a:t>
            </a:r>
          </a:p>
        </p:txBody>
      </p:sp>
      <p:sp>
        <p:nvSpPr>
          <p:cNvPr id="3" name="Zástupný symbol pro číslo snímku 2">
            <a:extLst>
              <a:ext uri="{FF2B5EF4-FFF2-40B4-BE49-F238E27FC236}">
                <a16:creationId xmlns:a16="http://schemas.microsoft.com/office/drawing/2014/main" id="{B0ECB8BE-37AC-4A4A-BE54-084E73E00D93}"/>
              </a:ext>
            </a:extLst>
          </p:cNvPr>
          <p:cNvSpPr>
            <a:spLocks noGrp="1"/>
          </p:cNvSpPr>
          <p:nvPr>
            <p:ph type="sldNum" sz="quarter" idx="11"/>
          </p:nvPr>
        </p:nvSpPr>
        <p:spPr/>
        <p:txBody>
          <a:bodyPr/>
          <a:lstStyle/>
          <a:p>
            <a:fld id="{0970407D-EE58-4A0B-824B-1D3AE42DD9CF}" type="slidenum">
              <a:rPr lang="cs-CZ" altLang="cs-CZ" smtClean="0"/>
              <a:pPr/>
              <a:t>73</a:t>
            </a:fld>
            <a:endParaRPr lang="cs-CZ" altLang="cs-CZ" dirty="0"/>
          </a:p>
        </p:txBody>
      </p:sp>
      <p:sp>
        <p:nvSpPr>
          <p:cNvPr id="4" name="Nadpis 3">
            <a:extLst>
              <a:ext uri="{FF2B5EF4-FFF2-40B4-BE49-F238E27FC236}">
                <a16:creationId xmlns:a16="http://schemas.microsoft.com/office/drawing/2014/main" id="{05E17343-30B5-4EF7-ABD4-20CD3325945D}"/>
              </a:ext>
            </a:extLst>
          </p:cNvPr>
          <p:cNvSpPr>
            <a:spLocks noGrp="1"/>
          </p:cNvSpPr>
          <p:nvPr>
            <p:ph type="title"/>
          </p:nvPr>
        </p:nvSpPr>
        <p:spPr/>
        <p:txBody>
          <a:bodyPr/>
          <a:lstStyle/>
          <a:p>
            <a:r>
              <a:rPr lang="cs-CZ" dirty="0"/>
              <a:t>Závěrem</a:t>
            </a:r>
          </a:p>
        </p:txBody>
      </p:sp>
      <p:sp>
        <p:nvSpPr>
          <p:cNvPr id="5" name="Zástupný symbol pro obsah 4">
            <a:extLst>
              <a:ext uri="{FF2B5EF4-FFF2-40B4-BE49-F238E27FC236}">
                <a16:creationId xmlns:a16="http://schemas.microsoft.com/office/drawing/2014/main" id="{6ADCDCDE-6D56-4639-9006-AF72C802EE95}"/>
              </a:ext>
            </a:extLst>
          </p:cNvPr>
          <p:cNvSpPr>
            <a:spLocks noGrp="1"/>
          </p:cNvSpPr>
          <p:nvPr>
            <p:ph idx="1"/>
          </p:nvPr>
        </p:nvSpPr>
        <p:spPr>
          <a:xfrm>
            <a:off x="3089190" y="1713469"/>
            <a:ext cx="7881502" cy="4316628"/>
          </a:xfrm>
        </p:spPr>
        <p:txBody>
          <a:bodyPr/>
          <a:lstStyle/>
          <a:p>
            <a:pPr marL="72000" indent="0" algn="ctr" hangingPunct="0">
              <a:spcAft>
                <a:spcPts val="600"/>
              </a:spcAft>
              <a:buNone/>
            </a:pPr>
            <a:r>
              <a:rPr lang="cs-CZ"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Demokritos z Abdér (cca 460 – 370 př.n.l.)</a:t>
            </a:r>
          </a:p>
          <a:p>
            <a:pPr marL="72000" indent="0" algn="ctr" hangingPunct="0">
              <a:spcAft>
                <a:spcPts val="600"/>
              </a:spcAft>
              <a:buNone/>
            </a:pPr>
            <a:r>
              <a:rPr lang="cs-CZ" b="1" dirty="0">
                <a:latin typeface="Times New Roman" panose="02020603050405020304" pitchFamily="18" charset="0"/>
                <a:ea typeface="Times New Roman" panose="02020603050405020304" pitchFamily="18" charset="0"/>
                <a:cs typeface="Times New Roman" panose="02020603050405020304" pitchFamily="18" charset="0"/>
              </a:rPr>
              <a:t>„Lidé žádají od bohů zdraví, ale že sami mají nad ním moc, nevědí.“</a:t>
            </a:r>
          </a:p>
          <a:p>
            <a:pPr marL="72000" indent="0" algn="ctr" hangingPunct="0">
              <a:spcAft>
                <a:spcPts val="600"/>
              </a:spcAft>
              <a:buNone/>
            </a:pPr>
            <a:endParaRPr lang="cs-CZ" sz="2400" b="1" dirty="0">
              <a:latin typeface="Times New Roman" panose="02020603050405020304" pitchFamily="18" charset="0"/>
              <a:ea typeface="Times New Roman" panose="02020603050405020304" pitchFamily="18" charset="0"/>
              <a:cs typeface="Times New Roman" panose="02020603050405020304" pitchFamily="18" charset="0"/>
            </a:endParaRPr>
          </a:p>
          <a:p>
            <a:pPr marL="72000" indent="0" algn="ctr" hangingPunct="0">
              <a:spcAft>
                <a:spcPts val="600"/>
              </a:spcAft>
              <a:buNone/>
            </a:pPr>
            <a:endParaRPr lang="cs-CZ" sz="2400" dirty="0">
              <a:latin typeface="Arial" panose="020B0604020202020204" pitchFamily="34" charset="0"/>
              <a:ea typeface="Times New Roman" panose="02020603050405020304" pitchFamily="18" charset="0"/>
              <a:cs typeface="Times New Roman" panose="02020603050405020304" pitchFamily="18" charset="0"/>
            </a:endParaRPr>
          </a:p>
          <a:p>
            <a:pPr marL="72000" indent="0" algn="ctr" hangingPunct="0">
              <a:spcAft>
                <a:spcPts val="600"/>
              </a:spcAft>
              <a:buNone/>
            </a:pPr>
            <a:r>
              <a:rPr lang="cs-CZ"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Hippokrates z </a:t>
            </a:r>
            <a:r>
              <a:rPr lang="cs-CZ"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Kou</a:t>
            </a:r>
            <a:r>
              <a:rPr lang="cs-CZ"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(cca 460 – 370 př.n.l.)</a:t>
            </a:r>
          </a:p>
          <a:p>
            <a:pPr marL="72000" indent="0" algn="ctr" hangingPunct="0">
              <a:spcAft>
                <a:spcPts val="600"/>
              </a:spcAft>
              <a:buNone/>
            </a:pPr>
            <a:r>
              <a:rPr lang="cs-CZ" b="1" dirty="0">
                <a:latin typeface="Times New Roman" panose="02020603050405020304" pitchFamily="18" charset="0"/>
                <a:ea typeface="Times New Roman" panose="02020603050405020304" pitchFamily="18" charset="0"/>
                <a:cs typeface="Times New Roman" panose="02020603050405020304" pitchFamily="18" charset="0"/>
              </a:rPr>
              <a:t>„Chceš udržet své zdraví? Nejez do sytosti a nelekej se námahy.“</a:t>
            </a:r>
            <a:endParaRPr lang="cs-CZ" sz="2400" dirty="0">
              <a:latin typeface="Arial" panose="020B0604020202020204" pitchFamily="34" charset="0"/>
              <a:ea typeface="Times New Roman" panose="02020603050405020304" pitchFamily="18" charset="0"/>
              <a:cs typeface="Times New Roman" panose="02020603050405020304" pitchFamily="18" charset="0"/>
            </a:endParaRPr>
          </a:p>
          <a:p>
            <a:pPr marL="72000" indent="0">
              <a:buNone/>
            </a:pPr>
            <a:endParaRPr lang="cs-CZ" dirty="0"/>
          </a:p>
        </p:txBody>
      </p:sp>
      <p:pic>
        <p:nvPicPr>
          <p:cNvPr id="3074" name="Picture 2" descr="Bust of an unknown Greek - Museo archeologico nazionale di Napoli.jpg">
            <a:extLst>
              <a:ext uri="{FF2B5EF4-FFF2-40B4-BE49-F238E27FC236}">
                <a16:creationId xmlns:a16="http://schemas.microsoft.com/office/drawing/2014/main" id="{A28EB7C0-C0F3-4CEC-9E8C-64F4AB258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309" y="1612410"/>
            <a:ext cx="1415934" cy="17935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ippokratés od Petra Paula Rubense">
            <a:extLst>
              <a:ext uri="{FF2B5EF4-FFF2-40B4-BE49-F238E27FC236}">
                <a16:creationId xmlns:a16="http://schemas.microsoft.com/office/drawing/2014/main" id="{F626CE98-A83D-4949-962D-6DB981B582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1309" y="3993650"/>
            <a:ext cx="1415935" cy="197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636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C67241F-8082-4124-ABCB-64C8A0A7FE0C}"/>
              </a:ext>
            </a:extLst>
          </p:cNvPr>
          <p:cNvSpPr>
            <a:spLocks noGrp="1"/>
          </p:cNvSpPr>
          <p:nvPr>
            <p:ph type="ftr" sz="quarter" idx="10"/>
          </p:nvPr>
        </p:nvSpPr>
        <p:spPr>
          <a:xfrm>
            <a:off x="720000" y="6343749"/>
            <a:ext cx="7920000" cy="252000"/>
          </a:xfrm>
        </p:spPr>
        <p:txBody>
          <a:bodyPr/>
          <a:lstStyle/>
          <a:p>
            <a:r>
              <a:rPr lang="cs-CZ" dirty="0"/>
              <a:t>Ústav veřejného zdraví LF MU</a:t>
            </a:r>
          </a:p>
          <a:p>
            <a:endParaRPr lang="cs-CZ" dirty="0"/>
          </a:p>
        </p:txBody>
      </p:sp>
      <p:sp>
        <p:nvSpPr>
          <p:cNvPr id="3" name="Zástupný symbol pro číslo snímku 2">
            <a:extLst>
              <a:ext uri="{FF2B5EF4-FFF2-40B4-BE49-F238E27FC236}">
                <a16:creationId xmlns:a16="http://schemas.microsoft.com/office/drawing/2014/main" id="{B715FAEB-4BF6-45E6-A3AA-86044BBF1B67}"/>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F2CC1208-C4D0-4855-A351-437BCE289A9D}"/>
              </a:ext>
            </a:extLst>
          </p:cNvPr>
          <p:cNvSpPr>
            <a:spLocks noGrp="1"/>
          </p:cNvSpPr>
          <p:nvPr>
            <p:ph type="title"/>
          </p:nvPr>
        </p:nvSpPr>
        <p:spPr/>
        <p:txBody>
          <a:bodyPr/>
          <a:lstStyle/>
          <a:p>
            <a:pPr algn="ctr"/>
            <a:r>
              <a:rPr lang="cs-CZ" dirty="0"/>
              <a:t>Faktory životního stylu</a:t>
            </a:r>
          </a:p>
        </p:txBody>
      </p:sp>
      <p:sp>
        <p:nvSpPr>
          <p:cNvPr id="5" name="Zástupný symbol pro obsah 4">
            <a:extLst>
              <a:ext uri="{FF2B5EF4-FFF2-40B4-BE49-F238E27FC236}">
                <a16:creationId xmlns:a16="http://schemas.microsoft.com/office/drawing/2014/main" id="{D46262DD-F86F-4262-A19F-7F449BF0FBD6}"/>
              </a:ext>
            </a:extLst>
          </p:cNvPr>
          <p:cNvSpPr>
            <a:spLocks noGrp="1"/>
          </p:cNvSpPr>
          <p:nvPr>
            <p:ph idx="1"/>
          </p:nvPr>
        </p:nvSpPr>
        <p:spPr>
          <a:xfrm>
            <a:off x="414000" y="1692002"/>
            <a:ext cx="5291231" cy="4139998"/>
          </a:xfrm>
        </p:spPr>
        <p:txBody>
          <a:bodyPr/>
          <a:lstStyle/>
          <a:p>
            <a:pPr>
              <a:buFont typeface="Wingdings" panose="05000000000000000000" pitchFamily="2" charset="2"/>
              <a:buChar char="§"/>
            </a:pPr>
            <a:r>
              <a:rPr lang="cs-CZ" b="1" dirty="0">
                <a:latin typeface="Tahoma" panose="020B0604030504040204" pitchFamily="34" charset="0"/>
                <a:ea typeface="Tahoma" panose="020B0604030504040204" pitchFamily="34" charset="0"/>
                <a:cs typeface="Tahoma" panose="020B0604030504040204" pitchFamily="34" charset="0"/>
              </a:rPr>
              <a:t>Výživa</a:t>
            </a:r>
            <a:r>
              <a:rPr lang="en-US" dirty="0">
                <a:latin typeface="Tahoma" panose="020B0604030504040204" pitchFamily="34" charset="0"/>
                <a:ea typeface="Tahoma" panose="020B0604030504040204" pitchFamily="34" charset="0"/>
                <a:cs typeface="Tahoma" panose="020B0604030504040204" pitchFamily="34" charset="0"/>
              </a:rPr>
              <a:t> – </a:t>
            </a:r>
            <a:r>
              <a:rPr lang="cs-CZ" dirty="0">
                <a:latin typeface="Tahoma" panose="020B0604030504040204" pitchFamily="34" charset="0"/>
                <a:ea typeface="Tahoma" panose="020B0604030504040204" pitchFamily="34" charset="0"/>
                <a:cs typeface="Tahoma" panose="020B0604030504040204" pitchFamily="34" charset="0"/>
              </a:rPr>
              <a:t>výživové chování</a:t>
            </a:r>
            <a:endParaRPr lang="en-US"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b="1" dirty="0">
                <a:latin typeface="Tahoma" panose="020B0604030504040204" pitchFamily="34" charset="0"/>
                <a:ea typeface="Tahoma" panose="020B0604030504040204" pitchFamily="34" charset="0"/>
                <a:cs typeface="Tahoma" panose="020B0604030504040204" pitchFamily="34" charset="0"/>
              </a:rPr>
              <a:t>P</a:t>
            </a:r>
            <a:r>
              <a:rPr lang="cs-CZ" b="1" dirty="0">
                <a:latin typeface="Tahoma" panose="020B0604030504040204" pitchFamily="34" charset="0"/>
                <a:ea typeface="Tahoma" panose="020B0604030504040204" pitchFamily="34" charset="0"/>
                <a:cs typeface="Tahoma" panose="020B0604030504040204" pitchFamily="34" charset="0"/>
              </a:rPr>
              <a:t>ohybová aktivita</a:t>
            </a:r>
          </a:p>
          <a:p>
            <a:pPr>
              <a:buFont typeface="Wingdings" panose="05000000000000000000" pitchFamily="2" charset="2"/>
              <a:buChar char="§"/>
            </a:pPr>
            <a:r>
              <a:rPr lang="cs-CZ" b="1" dirty="0">
                <a:latin typeface="Tahoma" panose="020B0604030504040204" pitchFamily="34" charset="0"/>
                <a:ea typeface="Tahoma" panose="020B0604030504040204" pitchFamily="34" charset="0"/>
                <a:cs typeface="Tahoma" panose="020B0604030504040204" pitchFamily="34" charset="0"/>
              </a:rPr>
              <a:t>Kouření</a:t>
            </a:r>
            <a:endParaRPr lang="en-US" b="1"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cs-CZ" b="1" dirty="0">
                <a:latin typeface="Tahoma" panose="020B0604030504040204" pitchFamily="34" charset="0"/>
                <a:ea typeface="Tahoma" panose="020B0604030504040204" pitchFamily="34" charset="0"/>
                <a:cs typeface="Tahoma" panose="020B0604030504040204" pitchFamily="34" charset="0"/>
              </a:rPr>
              <a:t>Alkohol</a:t>
            </a:r>
          </a:p>
          <a:p>
            <a:pPr>
              <a:buFont typeface="Wingdings" panose="05000000000000000000" pitchFamily="2" charset="2"/>
              <a:buChar char="§"/>
            </a:pPr>
            <a:r>
              <a:rPr lang="cs-CZ" dirty="0">
                <a:latin typeface="Tahoma" panose="020B0604030504040204" pitchFamily="34" charset="0"/>
                <a:ea typeface="Tahoma" panose="020B0604030504040204" pitchFamily="34" charset="0"/>
                <a:cs typeface="Tahoma" panose="020B0604030504040204" pitchFamily="34" charset="0"/>
              </a:rPr>
              <a:t>Nedovolené užívání drog</a:t>
            </a:r>
            <a:endParaRPr lang="en-US"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cs-CZ" dirty="0">
                <a:latin typeface="Tahoma" panose="020B0604030504040204" pitchFamily="34" charset="0"/>
                <a:ea typeface="Tahoma" panose="020B0604030504040204" pitchFamily="34" charset="0"/>
                <a:cs typeface="Tahoma" panose="020B0604030504040204" pitchFamily="34" charset="0"/>
              </a:rPr>
              <a:t>Osobní hygiena,</a:t>
            </a:r>
            <a:r>
              <a:rPr lang="en-US" dirty="0">
                <a:latin typeface="Tahoma" panose="020B0604030504040204" pitchFamily="34" charset="0"/>
                <a:ea typeface="Tahoma" panose="020B0604030504040204" pitchFamily="34" charset="0"/>
                <a:cs typeface="Tahoma" panose="020B0604030504040204" pitchFamily="34" charset="0"/>
              </a:rPr>
              <a:t> </a:t>
            </a:r>
            <a:r>
              <a:rPr lang="cs-CZ" dirty="0">
                <a:latin typeface="Tahoma" panose="020B0604030504040204" pitchFamily="34" charset="0"/>
                <a:ea typeface="Tahoma" panose="020B0604030504040204" pitchFamily="34" charset="0"/>
                <a:cs typeface="Tahoma" panose="020B0604030504040204" pitchFamily="34" charset="0"/>
              </a:rPr>
              <a:t>umývání rukou</a:t>
            </a:r>
            <a:r>
              <a:rPr lang="en-US" dirty="0">
                <a:latin typeface="Tahoma" panose="020B0604030504040204" pitchFamily="34" charset="0"/>
                <a:ea typeface="Tahoma" panose="020B0604030504040204" pitchFamily="34" charset="0"/>
                <a:cs typeface="Tahoma" panose="020B0604030504040204" pitchFamily="34" charset="0"/>
              </a:rPr>
              <a:t> </a:t>
            </a:r>
          </a:p>
          <a:p>
            <a:pPr>
              <a:buFont typeface="Wingdings" panose="05000000000000000000" pitchFamily="2" charset="2"/>
              <a:buChar char="§"/>
            </a:pPr>
            <a:r>
              <a:rPr lang="cs-CZ" dirty="0">
                <a:latin typeface="Tahoma" panose="020B0604030504040204" pitchFamily="34" charset="0"/>
                <a:ea typeface="Tahoma" panose="020B0604030504040204" pitchFamily="34" charset="0"/>
                <a:cs typeface="Tahoma" panose="020B0604030504040204" pitchFamily="34" charset="0"/>
              </a:rPr>
              <a:t>Sociální kontakty</a:t>
            </a:r>
          </a:p>
          <a:p>
            <a:pPr>
              <a:buFont typeface="Wingdings" panose="05000000000000000000" pitchFamily="2" charset="2"/>
              <a:buChar char="§"/>
            </a:pPr>
            <a:r>
              <a:rPr lang="cs-CZ" dirty="0">
                <a:latin typeface="Tahoma" panose="020B0604030504040204" pitchFamily="34" charset="0"/>
                <a:ea typeface="Tahoma" panose="020B0604030504040204" pitchFamily="34" charset="0"/>
                <a:cs typeface="Tahoma" panose="020B0604030504040204" pitchFamily="34" charset="0"/>
              </a:rPr>
              <a:t>Práce</a:t>
            </a:r>
            <a:endParaRPr lang="en-US"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cs-CZ" dirty="0">
                <a:latin typeface="Tahoma" panose="020B0604030504040204" pitchFamily="34" charset="0"/>
                <a:ea typeface="Tahoma" panose="020B0604030504040204" pitchFamily="34" charset="0"/>
                <a:cs typeface="Tahoma" panose="020B0604030504040204" pitchFamily="34" charset="0"/>
              </a:rPr>
              <a:t>Zvládání stresu</a:t>
            </a:r>
            <a:endParaRPr lang="en-US" dirty="0">
              <a:latin typeface="Tahoma" panose="020B0604030504040204" pitchFamily="34" charset="0"/>
              <a:ea typeface="Tahoma" panose="020B0604030504040204" pitchFamily="34" charset="0"/>
              <a:cs typeface="Tahoma" panose="020B0604030504040204" pitchFamily="34" charset="0"/>
            </a:endParaRPr>
          </a:p>
          <a:p>
            <a:pPr marL="72000" indent="0">
              <a:buNone/>
            </a:pPr>
            <a:endParaRPr lang="cs-CZ" dirty="0"/>
          </a:p>
        </p:txBody>
      </p:sp>
      <p:sp>
        <p:nvSpPr>
          <p:cNvPr id="6" name="Obdélník 5">
            <a:extLst>
              <a:ext uri="{FF2B5EF4-FFF2-40B4-BE49-F238E27FC236}">
                <a16:creationId xmlns:a16="http://schemas.microsoft.com/office/drawing/2014/main" id="{241305C8-4E24-4DC2-9592-6B6620AC9BAB}"/>
              </a:ext>
            </a:extLst>
          </p:cNvPr>
          <p:cNvSpPr/>
          <p:nvPr/>
        </p:nvSpPr>
        <p:spPr>
          <a:xfrm>
            <a:off x="6096000" y="2423173"/>
            <a:ext cx="5744308" cy="2677656"/>
          </a:xfrm>
          <a:prstGeom prst="rect">
            <a:avLst/>
          </a:prstGeom>
        </p:spPr>
        <p:txBody>
          <a:bodyPr wrap="square">
            <a:spAutoFit/>
          </a:bodyPr>
          <a:lstStyle/>
          <a:p>
            <a:pPr>
              <a:buFont typeface="Wingdings" panose="05000000000000000000" pitchFamily="2" charset="2"/>
              <a:buChar char="§"/>
            </a:pPr>
            <a:r>
              <a:rPr lang="cs-CZ" sz="2800" dirty="0">
                <a:ea typeface="Tahoma" panose="020B0604030504040204" pitchFamily="34" charset="0"/>
                <a:cs typeface="Tahoma" panose="020B0604030504040204" pitchFamily="34" charset="0"/>
              </a:rPr>
              <a:t>Sexuální život</a:t>
            </a:r>
          </a:p>
          <a:p>
            <a:pPr>
              <a:buFont typeface="Wingdings" panose="05000000000000000000" pitchFamily="2" charset="2"/>
              <a:buChar char="§"/>
            </a:pPr>
            <a:r>
              <a:rPr lang="cs-CZ" sz="2800" dirty="0">
                <a:ea typeface="Tahoma" panose="020B0604030504040204" pitchFamily="34" charset="0"/>
                <a:cs typeface="Tahoma" panose="020B0604030504040204" pitchFamily="34" charset="0"/>
              </a:rPr>
              <a:t>Spánek, spánkové návyky </a:t>
            </a:r>
          </a:p>
          <a:p>
            <a:pPr>
              <a:buFont typeface="Wingdings" panose="05000000000000000000" pitchFamily="2" charset="2"/>
              <a:buChar char="§"/>
            </a:pPr>
            <a:r>
              <a:rPr lang="cs-CZ" sz="2800" dirty="0">
                <a:ea typeface="Tahoma" panose="020B0604030504040204" pitchFamily="34" charset="0"/>
                <a:cs typeface="Tahoma" panose="020B0604030504040204" pitchFamily="34" charset="0"/>
              </a:rPr>
              <a:t>Chování vzhledem ke slunění</a:t>
            </a:r>
            <a:endParaRPr lang="en-US" sz="2800" dirty="0">
              <a:ea typeface="Tahoma" panose="020B0604030504040204" pitchFamily="34" charset="0"/>
              <a:cs typeface="Tahoma" panose="020B0604030504040204" pitchFamily="34" charset="0"/>
            </a:endParaRPr>
          </a:p>
          <a:p>
            <a:pPr>
              <a:buFont typeface="Wingdings" panose="05000000000000000000" pitchFamily="2" charset="2"/>
              <a:buChar char="§"/>
            </a:pPr>
            <a:r>
              <a:rPr lang="cs-CZ" sz="2800" dirty="0">
                <a:ea typeface="Tahoma" panose="020B0604030504040204" pitchFamily="34" charset="0"/>
                <a:cs typeface="Tahoma" panose="020B0604030504040204" pitchFamily="34" charset="0"/>
              </a:rPr>
              <a:t>Chování v silničním provozu</a:t>
            </a:r>
          </a:p>
          <a:p>
            <a:pPr>
              <a:buFont typeface="Wingdings" panose="05000000000000000000" pitchFamily="2" charset="2"/>
              <a:buChar char="§"/>
            </a:pPr>
            <a:r>
              <a:rPr lang="cs-CZ" sz="2800" dirty="0">
                <a:ea typeface="Tahoma" panose="020B0604030504040204" pitchFamily="34" charset="0"/>
                <a:cs typeface="Tahoma" panose="020B0604030504040204" pitchFamily="34" charset="0"/>
              </a:rPr>
              <a:t> A další: např. i nošení respirátorů</a:t>
            </a:r>
          </a:p>
          <a:p>
            <a:pPr>
              <a:buFont typeface="Wingdings" panose="05000000000000000000" pitchFamily="2" charset="2"/>
              <a:buChar char="§"/>
            </a:pPr>
            <a:r>
              <a:rPr lang="cs-CZ" sz="2800" dirty="0">
                <a:ea typeface="Tahoma" panose="020B0604030504040204" pitchFamily="34" charset="0"/>
                <a:cs typeface="Tahoma" panose="020B0604030504040204" pitchFamily="34" charset="0"/>
              </a:rPr>
              <a:t> …</a:t>
            </a:r>
            <a:endParaRPr lang="en-US" sz="2800" dirty="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69620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2842D1F-6C4A-423C-BEEE-005C2E15238C}"/>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A7F8D8D9-63FB-454B-B1D9-65FFDC46B7A7}"/>
              </a:ext>
            </a:extLst>
          </p:cNvPr>
          <p:cNvSpPr>
            <a:spLocks noGrp="1"/>
          </p:cNvSpPr>
          <p:nvPr>
            <p:ph type="title"/>
          </p:nvPr>
        </p:nvSpPr>
        <p:spPr>
          <a:xfrm>
            <a:off x="720000" y="720000"/>
            <a:ext cx="10753200" cy="1640246"/>
          </a:xfrm>
        </p:spPr>
        <p:txBody>
          <a:bodyPr/>
          <a:lstStyle/>
          <a:p>
            <a:pPr algn="ctr"/>
            <a:r>
              <a:rPr lang="cs-CZ" dirty="0"/>
              <a:t>Jak výživa ovlivňuje lidské zdraví</a:t>
            </a:r>
            <a:br>
              <a:rPr lang="cs-CZ" dirty="0"/>
            </a:br>
            <a:r>
              <a:rPr lang="cs-CZ" dirty="0"/>
              <a:t>aneb</a:t>
            </a:r>
            <a:br>
              <a:rPr lang="cs-CZ" dirty="0"/>
            </a:br>
            <a:r>
              <a:rPr lang="cs-CZ" dirty="0"/>
              <a:t>Učme se pomocí příběhů</a:t>
            </a:r>
          </a:p>
        </p:txBody>
      </p:sp>
      <p:sp>
        <p:nvSpPr>
          <p:cNvPr id="8" name="Zástupný symbol pro obsah 7">
            <a:extLst>
              <a:ext uri="{FF2B5EF4-FFF2-40B4-BE49-F238E27FC236}">
                <a16:creationId xmlns:a16="http://schemas.microsoft.com/office/drawing/2014/main" id="{ADCCD11D-A26E-4524-832B-C3A067782163}"/>
              </a:ext>
            </a:extLst>
          </p:cNvPr>
          <p:cNvSpPr>
            <a:spLocks noGrp="1"/>
          </p:cNvSpPr>
          <p:nvPr>
            <p:ph idx="1"/>
          </p:nvPr>
        </p:nvSpPr>
        <p:spPr>
          <a:xfrm>
            <a:off x="720000" y="2422768"/>
            <a:ext cx="10753200" cy="3574378"/>
          </a:xfrm>
        </p:spPr>
        <p:txBody>
          <a:bodyPr/>
          <a:lstStyle/>
          <a:p>
            <a:pPr marL="72000" indent="0">
              <a:buNone/>
            </a:pPr>
            <a:endParaRPr lang="cs-CZ" dirty="0"/>
          </a:p>
        </p:txBody>
      </p:sp>
      <p:pic>
        <p:nvPicPr>
          <p:cNvPr id="4098" name="Picture 2" descr="Vražda png | PNGEgg">
            <a:extLst>
              <a:ext uri="{FF2B5EF4-FFF2-40B4-BE49-F238E27FC236}">
                <a16:creationId xmlns:a16="http://schemas.microsoft.com/office/drawing/2014/main" id="{B34E0EFF-F4FE-4826-8A87-F3A22CC07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654" y="3806624"/>
            <a:ext cx="2126907" cy="19313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Top 21 Nutrition Myths of 2021 | Examine.com">
            <a:extLst>
              <a:ext uri="{FF2B5EF4-FFF2-40B4-BE49-F238E27FC236}">
                <a16:creationId xmlns:a16="http://schemas.microsoft.com/office/drawing/2014/main" id="{A37B10C2-E2A4-483B-9629-82C825FAA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8613" y="4209957"/>
            <a:ext cx="2819400"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961734"/>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cz-v11.potx" id="{AF0F71E7-5DF4-4053-86E5-72B8973D7F64}" vid="{53024889-B6B7-4D78-8AB9-6C3BF509ADE5}"/>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4-3-cz.potx" id="{C72545DF-B7E5-4E52-83DA-C125E0A0B8FD}" vid="{FF117BE7-DD54-4E19-84D2-24AC03D96F6C}"/>
    </a:ext>
  </a:ext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muni-med-prezentace-16-9-cz-v11</Template>
  <TotalTime>23858</TotalTime>
  <Words>6365</Words>
  <Application>Microsoft Office PowerPoint</Application>
  <PresentationFormat>Širokoúhlá obrazovka</PresentationFormat>
  <Paragraphs>737</Paragraphs>
  <Slides>73</Slides>
  <Notes>0</Notes>
  <HiddenSlides>0</HiddenSlides>
  <MMClips>0</MMClips>
  <ScaleCrop>false</ScaleCrop>
  <HeadingPairs>
    <vt:vector size="8" baseType="variant">
      <vt:variant>
        <vt:lpstr>Použitá písma</vt:lpstr>
      </vt:variant>
      <vt:variant>
        <vt:i4>10</vt:i4>
      </vt:variant>
      <vt:variant>
        <vt:lpstr>Motiv</vt:lpstr>
      </vt:variant>
      <vt:variant>
        <vt:i4>3</vt:i4>
      </vt:variant>
      <vt:variant>
        <vt:lpstr>Vložené servery OLE</vt:lpstr>
      </vt:variant>
      <vt:variant>
        <vt:i4>1</vt:i4>
      </vt:variant>
      <vt:variant>
        <vt:lpstr>Nadpisy snímků</vt:lpstr>
      </vt:variant>
      <vt:variant>
        <vt:i4>73</vt:i4>
      </vt:variant>
    </vt:vector>
  </HeadingPairs>
  <TitlesOfParts>
    <vt:vector size="87" baseType="lpstr">
      <vt:lpstr>Arial</vt:lpstr>
      <vt:lpstr>Calibri</vt:lpstr>
      <vt:lpstr>Calibri Light</vt:lpstr>
      <vt:lpstr>MyriadPro-LightIt</vt:lpstr>
      <vt:lpstr>Roboto</vt:lpstr>
      <vt:lpstr>Shaker2Lancet-Bold</vt:lpstr>
      <vt:lpstr>Symbol</vt:lpstr>
      <vt:lpstr>Tahoma</vt:lpstr>
      <vt:lpstr>Times New Roman</vt:lpstr>
      <vt:lpstr>Wingdings</vt:lpstr>
      <vt:lpstr>Prezentace_MU_CZ</vt:lpstr>
      <vt:lpstr>Motiv Office</vt:lpstr>
      <vt:lpstr>1_Prezentace_MU_CZ</vt:lpstr>
      <vt:lpstr>Fotografie</vt:lpstr>
      <vt:lpstr>Životní styl a zdraví</vt:lpstr>
      <vt:lpstr>Learning outcomes Po vyslechnutí přednášky</vt:lpstr>
      <vt:lpstr>Životní styl</vt:lpstr>
      <vt:lpstr>Podoba životního stylu jedince</vt:lpstr>
      <vt:lpstr>Volba jedince</vt:lpstr>
      <vt:lpstr>Životní styl (individuální chování) jako determinanta celkového zdraví </vt:lpstr>
      <vt:lpstr>Mimochodem, kam myslíte, že tečou naše finance?</vt:lpstr>
      <vt:lpstr>Faktory životního stylu</vt:lpstr>
      <vt:lpstr>Jak výživa ovlivňuje lidské zdraví aneb Učme se pomocí příběhů</vt:lpstr>
      <vt:lpstr>Středomořská strava</vt:lpstr>
      <vt:lpstr>Typické složky středomořské stravy: </vt:lpstr>
      <vt:lpstr>Středomořský způsob stravování  ve vztahu k úmrtnosti a nemocnosti </vt:lpstr>
      <vt:lpstr>Co tedy jíst?                                     za 1 den:</vt:lpstr>
      <vt:lpstr>Definice porce pro jednotlivé  potravinové skupiny  </vt:lpstr>
      <vt:lpstr>Spontánní velikost porce je ovlivněna např.</vt:lpstr>
      <vt:lpstr>Velikost porce trochu jinak, ze života…</vt:lpstr>
      <vt:lpstr>Konceptuální rámec klíčových determinant obezity</vt:lpstr>
      <vt:lpstr>Determinanty obezity – materiální</vt:lpstr>
      <vt:lpstr>Determinanty obezity - sociofyziologické</vt:lpstr>
      <vt:lpstr>Determinanty obezity – sociální</vt:lpstr>
      <vt:lpstr>Determinanty obezity – sociálně kognitivní</vt:lpstr>
      <vt:lpstr>Časy se mění aneb obvyklá velikost porcí</vt:lpstr>
      <vt:lpstr>Zdravá třináctka -  výživová doporučení pro obyvatelstvo, autor: Společnost pro výživu 2021 </vt:lpstr>
      <vt:lpstr>Výživová pyramida NZIP  -  nová pyramida, nová doporučení  (NZIP – Národní zdravotnický informační portál)</vt:lpstr>
      <vt:lpstr>Prezentace aplikace PowerPoint</vt:lpstr>
      <vt:lpstr>Prezentace aplikace PowerPoint</vt:lpstr>
      <vt:lpstr>Výživová doporučení na individuální úrovni:  dle vnímání rizika</vt:lpstr>
      <vt:lpstr>Jak lidé obvykle reagují na výživová doporučení  Doporučení odmítají</vt:lpstr>
      <vt:lpstr>Doporučení odmítají</vt:lpstr>
      <vt:lpstr>Doporučení přijímají</vt:lpstr>
      <vt:lpstr>Doporučení si uzpůsobí podle svých představ</vt:lpstr>
      <vt:lpstr>Fyzická aktivita a zdraví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Fakta o obezitě</vt:lpstr>
      <vt:lpstr>Délka cyklistických stezek…</vt:lpstr>
      <vt:lpstr>Bezpečnost cyklostezek</vt:lpstr>
      <vt:lpstr>Bezpečnost dopravního provozu</vt:lpstr>
      <vt:lpstr>Bezpečnost cyklostezek</vt:lpstr>
      <vt:lpstr>Bezpečnost chodníků</vt:lpstr>
      <vt:lpstr>Situace v EU</vt:lpstr>
      <vt:lpstr>Sociální percepce obezity I.</vt:lpstr>
      <vt:lpstr>Sociální percepce obezity II.</vt:lpstr>
      <vt:lpstr>Sociální percepce obezity III.</vt:lpstr>
      <vt:lpstr>Úvaha o odpovědnosti jednotlivce a společnosti vzhledem k životnímu stylu</vt:lpstr>
      <vt:lpstr>Prezentace aplikace PowerPoint</vt:lpstr>
      <vt:lpstr>DRUHY TABÁKU</vt:lpstr>
      <vt:lpstr>NIKOTIN</vt:lpstr>
      <vt:lpstr>DALŠÍ CHEMICKÉ LÁTKY</vt:lpstr>
      <vt:lpstr>NÁSLEDKY KOUŘENÍ</vt:lpstr>
      <vt:lpstr>NEJČASTĚJŠÍ PŘÍČINY</vt:lpstr>
      <vt:lpstr>VODNÍ DÝMKA</vt:lpstr>
      <vt:lpstr>ELEKTRONICKÝ SYSTÉM PŘÍVODU NIKOTINU (ENDS)</vt:lpstr>
      <vt:lpstr>PORUCHY REPRODUKCE</vt:lpstr>
      <vt:lpstr>OHROŽENÍ NEKUŘÁKŮ</vt:lpstr>
      <vt:lpstr>Stanovisko WHO</vt:lpstr>
      <vt:lpstr>Prezentace aplikace PowerPoint</vt:lpstr>
      <vt:lpstr>Prezentace aplikace PowerPoint</vt:lpstr>
      <vt:lpstr>Prezentace aplikace PowerPoint</vt:lpstr>
      <vt:lpstr>Prezentace aplikace PowerPoint</vt:lpstr>
      <vt:lpstr>Prezentace aplikace PowerPoint</vt:lpstr>
      <vt:lpstr>Cena léčby závislostí je jen špička ledovce, společnost na ni doplácí mnohem víc</vt:lpstr>
      <vt:lpstr>Náklady na léčení závislostí neseme všichni</vt:lpstr>
      <vt:lpstr>Závěrem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Zuzana Derflerová Brázdová</dc:creator>
  <cp:lastModifiedBy>Zuzana Derflerová Brázdová</cp:lastModifiedBy>
  <cp:revision>56</cp:revision>
  <cp:lastPrinted>1601-01-01T00:00:00Z</cp:lastPrinted>
  <dcterms:created xsi:type="dcterms:W3CDTF">2020-12-11T12:12:45Z</dcterms:created>
  <dcterms:modified xsi:type="dcterms:W3CDTF">2021-10-05T08:59:24Z</dcterms:modified>
</cp:coreProperties>
</file>