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258" r:id="rId3"/>
    <p:sldId id="259" r:id="rId4"/>
    <p:sldId id="260" r:id="rId5"/>
    <p:sldId id="261" r:id="rId6"/>
    <p:sldId id="262" r:id="rId7"/>
    <p:sldId id="263" r:id="rId8"/>
    <p:sldId id="264" r:id="rId9"/>
    <p:sldId id="265" r:id="rId10"/>
    <p:sldId id="269" r:id="rId11"/>
    <p:sldId id="266" r:id="rId12"/>
    <p:sldId id="267" r:id="rId13"/>
    <p:sldId id="268"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0000DC"/>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78" d="100"/>
          <a:sy n="78" d="100"/>
        </p:scale>
        <p:origin x="180" y="4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7FF51A3-052D-40CF-A548-9D229C9741F2}" type="slidenum">
              <a:rPr lang="cs-CZ"/>
              <a:pPr/>
              <a:t>7</a:t>
            </a:fld>
            <a:endParaRPr lang="cs-CZ"/>
          </a:p>
        </p:txBody>
      </p:sp>
      <p:sp>
        <p:nvSpPr>
          <p:cNvPr id="34819" name="Rectangle 2"/>
          <p:cNvSpPr>
            <a:spLocks noGrp="1" noRot="1" noChangeAspect="1" noChangeArrowheads="1" noTextEdit="1"/>
          </p:cNvSpPr>
          <p:nvPr>
            <p:ph type="sldImg"/>
          </p:nvPr>
        </p:nvSpPr>
        <p:spPr>
          <a:xfrm>
            <a:off x="381000" y="685800"/>
            <a:ext cx="6096000" cy="3429000"/>
          </a:xfrm>
          <a:ln/>
        </p:spPr>
      </p:sp>
      <p:sp>
        <p:nvSpPr>
          <p:cNvPr id="34820" name="Rectangle 3"/>
          <p:cNvSpPr>
            <a:spLocks noGrp="1" noChangeArrowheads="1"/>
          </p:cNvSpPr>
          <p:nvPr>
            <p:ph type="body" idx="1"/>
          </p:nvPr>
        </p:nvSpPr>
        <p:spPr>
          <a:noFill/>
          <a:ln/>
        </p:spPr>
        <p:txBody>
          <a:bodyPr/>
          <a:lstStyle/>
          <a:p>
            <a:pPr eaLnBrk="1" hangingPunct="1"/>
            <a:endParaRPr lang="cs-CZ"/>
          </a:p>
        </p:txBody>
      </p:sp>
    </p:spTree>
    <p:extLst>
      <p:ext uri="{BB962C8B-B14F-4D97-AF65-F5344CB8AC3E}">
        <p14:creationId xmlns:p14="http://schemas.microsoft.com/office/powerpoint/2010/main" val="2271767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69A5E790-73EE-491F-BBC3-7F93C33327E4}" type="slidenum">
              <a:rPr lang="cs-CZ"/>
              <a:pPr/>
              <a:t>‹#›</a:t>
            </a:fld>
            <a:endParaRPr lang="cs-CZ"/>
          </a:p>
        </p:txBody>
      </p:sp>
    </p:spTree>
    <p:extLst>
      <p:ext uri="{BB962C8B-B14F-4D97-AF65-F5344CB8AC3E}">
        <p14:creationId xmlns:p14="http://schemas.microsoft.com/office/powerpoint/2010/main" val="2510405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Tay3-2WKQ5Y" TargetMode="External"/><Relationship Id="rId2" Type="http://schemas.openxmlformats.org/officeDocument/2006/relationships/hyperlink" Target="https://www.youtube.com/watch?v=Y9nOV7u8Y4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Professor Vojtěch Mornstein</a:t>
            </a:r>
            <a:r>
              <a:rPr lang="cs-CZ" dirty="0"/>
              <a:t>, </a:t>
            </a:r>
            <a:r>
              <a:rPr lang="cs-CZ" dirty="0" err="1"/>
              <a:t>Dept</a:t>
            </a:r>
            <a:r>
              <a:rPr lang="cs-CZ" dirty="0"/>
              <a:t>. Of </a:t>
            </a:r>
            <a:r>
              <a:rPr lang="cs-CZ" dirty="0" err="1"/>
              <a:t>Biophysics</a:t>
            </a:r>
            <a:r>
              <a:rPr lang="cs-CZ" dirty="0"/>
              <a:t>, </a:t>
            </a:r>
            <a:r>
              <a:rPr lang="cs-CZ" dirty="0" err="1"/>
              <a:t>Medical</a:t>
            </a:r>
            <a:r>
              <a:rPr lang="cs-CZ" dirty="0"/>
              <a:t> </a:t>
            </a:r>
            <a:r>
              <a:rPr lang="cs-CZ" dirty="0" err="1"/>
              <a:t>Faculty</a:t>
            </a:r>
            <a:r>
              <a:rPr lang="cs-CZ" dirty="0"/>
              <a:t> MU</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US" dirty="0"/>
              <a:t>The Foundation Course on Physics</a:t>
            </a:r>
            <a:br>
              <a:rPr lang="en-US" dirty="0"/>
            </a:b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US" b="1" dirty="0">
                <a:solidFill>
                  <a:srgbClr val="0000DC"/>
                </a:solidFill>
              </a:rPr>
              <a:t>Thermodynamic Laws</a:t>
            </a:r>
            <a:endParaRPr lang="cs-CZ" b="1" dirty="0">
              <a:solidFill>
                <a:srgbClr val="0000DC"/>
              </a:solidFill>
            </a:endParaRPr>
          </a:p>
        </p:txBody>
      </p:sp>
      <p:sp>
        <p:nvSpPr>
          <p:cNvPr id="7" name="TextovéPole 6">
            <a:extLst>
              <a:ext uri="{FF2B5EF4-FFF2-40B4-BE49-F238E27FC236}">
                <a16:creationId xmlns:a16="http://schemas.microsoft.com/office/drawing/2014/main" id="{ED68E11D-36E7-44F5-AB80-849E7C48E58D}"/>
              </a:ext>
            </a:extLst>
          </p:cNvPr>
          <p:cNvSpPr txBox="1"/>
          <p:nvPr/>
        </p:nvSpPr>
        <p:spPr>
          <a:xfrm>
            <a:off x="6903721" y="5390740"/>
            <a:ext cx="6094674" cy="400110"/>
          </a:xfrm>
          <a:prstGeom prst="rect">
            <a:avLst/>
          </a:prstGeom>
          <a:noFill/>
        </p:spPr>
        <p:txBody>
          <a:bodyPr wrap="square">
            <a:spAutoFit/>
          </a:bodyPr>
          <a:lstStyle/>
          <a:p>
            <a:r>
              <a:rPr lang="cs-CZ" sz="2000" dirty="0" err="1"/>
              <a:t>See</a:t>
            </a:r>
            <a:r>
              <a:rPr lang="cs-CZ" sz="2000" dirty="0"/>
              <a:t> </a:t>
            </a:r>
            <a:r>
              <a:rPr lang="cs-CZ" sz="2000" dirty="0" err="1"/>
              <a:t>also</a:t>
            </a:r>
            <a:r>
              <a:rPr lang="cs-CZ" sz="2000" dirty="0"/>
              <a:t> </a:t>
            </a:r>
            <a:r>
              <a:rPr lang="en-US" sz="2000" dirty="0"/>
              <a:t>Glencoe pp. 318 – 355</a:t>
            </a:r>
            <a:r>
              <a:rPr lang="cs-CZ" sz="2000" dirty="0"/>
              <a:t>, 368-371</a:t>
            </a:r>
            <a:endParaRPr lang="en-GB" sz="2000" dirty="0"/>
          </a:p>
        </p:txBody>
      </p:sp>
      <p:pic>
        <p:nvPicPr>
          <p:cNvPr id="8" name="Picture 4" descr="Výsledek obrázku pro ageing">
            <a:extLst>
              <a:ext uri="{FF2B5EF4-FFF2-40B4-BE49-F238E27FC236}">
                <a16:creationId xmlns:a16="http://schemas.microsoft.com/office/drawing/2014/main" id="{F68A9D4F-146E-4786-96A0-742202300969}"/>
              </a:ext>
            </a:extLst>
          </p:cNvPr>
          <p:cNvPicPr>
            <a:picLocks noChangeAspect="1" noChangeArrowheads="1"/>
          </p:cNvPicPr>
          <p:nvPr/>
        </p:nvPicPr>
        <p:blipFill>
          <a:blip r:embed="rId2" cstate="print"/>
          <a:srcRect/>
          <a:stretch>
            <a:fillRect/>
          </a:stretch>
        </p:blipFill>
        <p:spPr bwMode="auto">
          <a:xfrm>
            <a:off x="6037118" y="235284"/>
            <a:ext cx="5753100" cy="1800225"/>
          </a:xfrm>
          <a:prstGeom prst="rect">
            <a:avLst/>
          </a:prstGeom>
          <a:noFill/>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8016" y="230587"/>
            <a:ext cx="10682835" cy="636104"/>
          </a:xfrm>
        </p:spPr>
        <p:txBody>
          <a:bodyPr/>
          <a:lstStyle/>
          <a:p>
            <a:r>
              <a:rPr lang="cs-CZ" dirty="0"/>
              <a:t>2nd </a:t>
            </a:r>
            <a:r>
              <a:rPr lang="cs-CZ" dirty="0" err="1"/>
              <a:t>Law</a:t>
            </a:r>
            <a:r>
              <a:rPr lang="cs-CZ" dirty="0"/>
              <a:t> of </a:t>
            </a:r>
            <a:r>
              <a:rPr lang="cs-CZ" dirty="0" err="1"/>
              <a:t>Thermodynamics</a:t>
            </a:r>
            <a:r>
              <a:rPr lang="cs-CZ" dirty="0"/>
              <a:t> - </a:t>
            </a:r>
            <a:r>
              <a:rPr lang="cs-CZ" dirty="0" err="1"/>
              <a:t>entropy</a:t>
            </a:r>
            <a:endParaRPr lang="en-GB" dirty="0"/>
          </a:p>
        </p:txBody>
      </p:sp>
      <p:sp>
        <p:nvSpPr>
          <p:cNvPr id="3" name="Zástupný symbol pro obsah 2"/>
          <p:cNvSpPr>
            <a:spLocks noGrp="1"/>
          </p:cNvSpPr>
          <p:nvPr>
            <p:ph idx="1"/>
          </p:nvPr>
        </p:nvSpPr>
        <p:spPr>
          <a:xfrm>
            <a:off x="1327868" y="908720"/>
            <a:ext cx="9160620" cy="5112568"/>
          </a:xfrm>
        </p:spPr>
        <p:txBody>
          <a:bodyPr>
            <a:noAutofit/>
          </a:bodyPr>
          <a:lstStyle/>
          <a:p>
            <a:pPr>
              <a:lnSpc>
                <a:spcPct val="100000"/>
              </a:lnSpc>
              <a:buNone/>
            </a:pPr>
            <a:r>
              <a:rPr lang="cs-CZ" sz="1800" dirty="0"/>
              <a:t>- </a:t>
            </a:r>
            <a:r>
              <a:rPr lang="cs-CZ" sz="2000" dirty="0"/>
              <a:t>4. </a:t>
            </a:r>
            <a:r>
              <a:rPr lang="en-GB" sz="2400" dirty="0"/>
              <a:t>There is an additive</a:t>
            </a:r>
            <a:r>
              <a:rPr lang="cs-CZ" sz="2400" dirty="0"/>
              <a:t>*</a:t>
            </a:r>
            <a:r>
              <a:rPr lang="en-GB" sz="2400" dirty="0"/>
              <a:t> state </a:t>
            </a:r>
            <a:r>
              <a:rPr lang="cs-CZ" sz="2400" dirty="0" err="1"/>
              <a:t>parameter</a:t>
            </a:r>
            <a:r>
              <a:rPr lang="cs-CZ" sz="2400" dirty="0"/>
              <a:t>/</a:t>
            </a:r>
            <a:r>
              <a:rPr lang="en-GB" sz="2400" dirty="0"/>
              <a:t>function </a:t>
            </a:r>
            <a:r>
              <a:rPr lang="en-GB" sz="2400" b="1" i="1" dirty="0"/>
              <a:t>S</a:t>
            </a:r>
            <a:r>
              <a:rPr lang="en-GB" sz="2400" b="1" dirty="0"/>
              <a:t>, entropy, </a:t>
            </a:r>
            <a:r>
              <a:rPr lang="en-GB" sz="2400" dirty="0"/>
              <a:t>defined by the relation:</a:t>
            </a:r>
            <a:endParaRPr lang="cs-CZ" sz="2400" dirty="0"/>
          </a:p>
          <a:p>
            <a:pPr>
              <a:lnSpc>
                <a:spcPct val="100000"/>
              </a:lnSpc>
              <a:buNone/>
            </a:pPr>
            <a:endParaRPr lang="cs-CZ" sz="2400" dirty="0"/>
          </a:p>
          <a:p>
            <a:pPr>
              <a:lnSpc>
                <a:spcPct val="100000"/>
              </a:lnSpc>
              <a:buNone/>
            </a:pPr>
            <a:endParaRPr lang="cs-CZ" sz="2400" dirty="0"/>
          </a:p>
          <a:p>
            <a:pPr indent="0">
              <a:lnSpc>
                <a:spcPct val="100000"/>
              </a:lnSpc>
              <a:spcBef>
                <a:spcPts val="0"/>
              </a:spcBef>
              <a:buNone/>
            </a:pPr>
            <a:r>
              <a:rPr lang="en-GB" sz="2400" dirty="0"/>
              <a:t>where </a:t>
            </a:r>
            <a:r>
              <a:rPr lang="en-GB" sz="2400" i="1" dirty="0">
                <a:latin typeface="Symbol" pitchFamily="18" charset="2"/>
              </a:rPr>
              <a:t>D</a:t>
            </a:r>
            <a:r>
              <a:rPr lang="en-GB" sz="2400" i="1" dirty="0"/>
              <a:t>S</a:t>
            </a:r>
            <a:r>
              <a:rPr lang="en-GB" sz="2400" dirty="0"/>
              <a:t> is change in entropy and </a:t>
            </a:r>
            <a:r>
              <a:rPr lang="en-GB" sz="2400" i="1" dirty="0"/>
              <a:t>Q</a:t>
            </a:r>
            <a:r>
              <a:rPr lang="en-GB" sz="2400" dirty="0"/>
              <a:t> is the amount of heat added to the system at temperature </a:t>
            </a:r>
            <a:r>
              <a:rPr lang="en-GB" sz="2400" i="1" dirty="0"/>
              <a:t>T</a:t>
            </a:r>
            <a:r>
              <a:rPr lang="en-GB" sz="2400" dirty="0"/>
              <a:t>. The inequality applies to irreversible processes. In a reversible process</a:t>
            </a:r>
            <a:r>
              <a:rPr lang="cs-CZ" sz="2400" dirty="0"/>
              <a:t>:</a:t>
            </a:r>
            <a:r>
              <a:rPr lang="en-GB" sz="2400" dirty="0"/>
              <a:t> </a:t>
            </a:r>
            <a:endParaRPr lang="cs-CZ" sz="2400" dirty="0"/>
          </a:p>
          <a:p>
            <a:pPr indent="0">
              <a:lnSpc>
                <a:spcPct val="100000"/>
              </a:lnSpc>
              <a:spcBef>
                <a:spcPts val="0"/>
              </a:spcBef>
              <a:buNone/>
            </a:pPr>
            <a:endParaRPr lang="cs-CZ" sz="2400" i="1" dirty="0"/>
          </a:p>
          <a:p>
            <a:pPr indent="0">
              <a:lnSpc>
                <a:spcPct val="100000"/>
              </a:lnSpc>
              <a:spcBef>
                <a:spcPts val="0"/>
              </a:spcBef>
              <a:buNone/>
            </a:pPr>
            <a:endParaRPr lang="cs-CZ" sz="2400" dirty="0"/>
          </a:p>
          <a:p>
            <a:pPr indent="0">
              <a:lnSpc>
                <a:spcPct val="100000"/>
              </a:lnSpc>
              <a:spcBef>
                <a:spcPts val="0"/>
              </a:spcBef>
              <a:buNone/>
            </a:pPr>
            <a:endParaRPr lang="cs-CZ" sz="2400" dirty="0"/>
          </a:p>
          <a:p>
            <a:pPr indent="0">
              <a:lnSpc>
                <a:spcPct val="100000"/>
              </a:lnSpc>
              <a:spcBef>
                <a:spcPts val="0"/>
              </a:spcBef>
              <a:buNone/>
            </a:pPr>
            <a:r>
              <a:rPr lang="en-GB" sz="2400" dirty="0"/>
              <a:t>Entropy is the result of efforts to find a thermodynamic quantity (a state </a:t>
            </a:r>
            <a:r>
              <a:rPr lang="en-GB" sz="2400" dirty="0" err="1"/>
              <a:t>parmeter</a:t>
            </a:r>
            <a:r>
              <a:rPr lang="en-GB" sz="2400" dirty="0"/>
              <a:t>) that would include heat transferred into or outside the system. Heat is not a state function</a:t>
            </a:r>
            <a:r>
              <a:rPr lang="cs-CZ" sz="2400" dirty="0"/>
              <a:t>.</a:t>
            </a:r>
          </a:p>
        </p:txBody>
      </p:sp>
      <p:graphicFrame>
        <p:nvGraphicFramePr>
          <p:cNvPr id="4" name="Objekt 3"/>
          <p:cNvGraphicFramePr>
            <a:graphicFrameLocks noChangeAspect="1"/>
          </p:cNvGraphicFramePr>
          <p:nvPr>
            <p:extLst>
              <p:ext uri="{D42A27DB-BD31-4B8C-83A1-F6EECF244321}">
                <p14:modId xmlns:p14="http://schemas.microsoft.com/office/powerpoint/2010/main" val="4177825217"/>
              </p:ext>
            </p:extLst>
          </p:nvPr>
        </p:nvGraphicFramePr>
        <p:xfrm>
          <a:off x="5768211" y="1398214"/>
          <a:ext cx="1224136" cy="925565"/>
        </p:xfrm>
        <a:graphic>
          <a:graphicData uri="http://schemas.openxmlformats.org/presentationml/2006/ole">
            <mc:AlternateContent xmlns:mc="http://schemas.openxmlformats.org/markup-compatibility/2006">
              <mc:Choice xmlns:v="urn:schemas-microsoft-com:vml" Requires="v">
                <p:oleObj name="Equation" r:id="rId2" imgW="520560" imgH="393480" progId="Equation.3">
                  <p:embed/>
                </p:oleObj>
              </mc:Choice>
              <mc:Fallback>
                <p:oleObj name="Equation" r:id="rId2" imgW="520560" imgH="393480" progId="Equation.3">
                  <p:embed/>
                  <p:pic>
                    <p:nvPicPr>
                      <p:cNvPr id="4" name="Objek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8211" y="1398214"/>
                        <a:ext cx="1224136" cy="9255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3"/>
          <p:cNvGraphicFramePr>
            <a:graphicFrameLocks noChangeAspect="1"/>
          </p:cNvGraphicFramePr>
          <p:nvPr>
            <p:extLst>
              <p:ext uri="{D42A27DB-BD31-4B8C-83A1-F6EECF244321}">
                <p14:modId xmlns:p14="http://schemas.microsoft.com/office/powerpoint/2010/main" val="74251408"/>
              </p:ext>
            </p:extLst>
          </p:nvPr>
        </p:nvGraphicFramePr>
        <p:xfrm>
          <a:off x="5767319" y="3565512"/>
          <a:ext cx="1358860" cy="1027431"/>
        </p:xfrm>
        <a:graphic>
          <a:graphicData uri="http://schemas.openxmlformats.org/presentationml/2006/ole">
            <mc:AlternateContent xmlns:mc="http://schemas.openxmlformats.org/markup-compatibility/2006">
              <mc:Choice xmlns:v="urn:schemas-microsoft-com:vml" Requires="v">
                <p:oleObj name="Equation" r:id="rId4" imgW="520560" imgH="393480" progId="Equation.3">
                  <p:embed/>
                </p:oleObj>
              </mc:Choice>
              <mc:Fallback>
                <p:oleObj name="Equation" r:id="rId4" imgW="520560" imgH="393480" progId="Equation.3">
                  <p:embed/>
                  <p:pic>
                    <p:nvPicPr>
                      <p:cNvPr id="6147"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67319" y="3565512"/>
                        <a:ext cx="1358860" cy="10274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ovéPole 5"/>
          <p:cNvSpPr txBox="1"/>
          <p:nvPr/>
        </p:nvSpPr>
        <p:spPr>
          <a:xfrm>
            <a:off x="620201" y="6021289"/>
            <a:ext cx="9879069" cy="584775"/>
          </a:xfrm>
          <a:prstGeom prst="rect">
            <a:avLst/>
          </a:prstGeom>
          <a:noFill/>
        </p:spPr>
        <p:txBody>
          <a:bodyPr wrap="square" rtlCol="0">
            <a:spAutoFit/>
          </a:bodyPr>
          <a:lstStyle/>
          <a:p>
            <a:r>
              <a:rPr lang="cs-CZ" sz="1600" b="1" dirty="0"/>
              <a:t>*</a:t>
            </a:r>
            <a:r>
              <a:rPr lang="en-GB" sz="1600" b="1" dirty="0"/>
              <a:t>Additive state pa</a:t>
            </a:r>
            <a:r>
              <a:rPr lang="cs-CZ" sz="1600" b="1" dirty="0" err="1"/>
              <a:t>ra</a:t>
            </a:r>
            <a:r>
              <a:rPr lang="en-GB" sz="1600" b="1" dirty="0"/>
              <a:t>meters: we can summarise their values in individual  compartments of the whole system.  Additive/non-additive = extensive/intensive.   Example: energy/temperature</a:t>
            </a:r>
          </a:p>
        </p:txBody>
      </p:sp>
    </p:spTree>
    <p:extLst>
      <p:ext uri="{BB962C8B-B14F-4D97-AF65-F5344CB8AC3E}">
        <p14:creationId xmlns:p14="http://schemas.microsoft.com/office/powerpoint/2010/main" val="475988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4341" y="250873"/>
            <a:ext cx="4511958" cy="1243972"/>
          </a:xfrm>
        </p:spPr>
        <p:txBody>
          <a:bodyPr/>
          <a:lstStyle/>
          <a:p>
            <a:r>
              <a:rPr lang="en-GB" dirty="0"/>
              <a:t>Perpetuum </a:t>
            </a:r>
            <a:br>
              <a:rPr lang="cs-CZ" dirty="0"/>
            </a:br>
            <a:r>
              <a:rPr lang="en-GB" dirty="0"/>
              <a:t>mobile</a:t>
            </a:r>
            <a:r>
              <a:rPr lang="cs-CZ" dirty="0"/>
              <a:t> (to </a:t>
            </a:r>
            <a:r>
              <a:rPr lang="cs-CZ" dirty="0" err="1"/>
              <a:t>relax</a:t>
            </a:r>
            <a:r>
              <a:rPr lang="cs-CZ" dirty="0"/>
              <a:t>)</a:t>
            </a:r>
            <a:endParaRPr lang="en-GB" dirty="0"/>
          </a:p>
        </p:txBody>
      </p:sp>
      <p:pic>
        <p:nvPicPr>
          <p:cNvPr id="31746" name="Picture 2" descr="Výsledek obrázku pro perpetuum mobile"/>
          <p:cNvPicPr>
            <a:picLocks noChangeAspect="1" noChangeArrowheads="1"/>
          </p:cNvPicPr>
          <p:nvPr/>
        </p:nvPicPr>
        <p:blipFill>
          <a:blip r:embed="rId2" cstate="print"/>
          <a:srcRect/>
          <a:stretch>
            <a:fillRect/>
          </a:stretch>
        </p:blipFill>
        <p:spPr bwMode="auto">
          <a:xfrm>
            <a:off x="5207956" y="0"/>
            <a:ext cx="6066844" cy="6066845"/>
          </a:xfrm>
          <a:prstGeom prst="rect">
            <a:avLst/>
          </a:prstGeom>
          <a:noFill/>
        </p:spPr>
      </p:pic>
    </p:spTree>
    <p:extLst>
      <p:ext uri="{BB962C8B-B14F-4D97-AF65-F5344CB8AC3E}">
        <p14:creationId xmlns:p14="http://schemas.microsoft.com/office/powerpoint/2010/main" val="990277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5903" y="417851"/>
            <a:ext cx="9266838" cy="451576"/>
          </a:xfrm>
        </p:spPr>
        <p:txBody>
          <a:bodyPr>
            <a:normAutofit fontScale="90000"/>
          </a:bodyPr>
          <a:lstStyle/>
          <a:p>
            <a:r>
              <a:rPr lang="cs-CZ" dirty="0"/>
              <a:t>Perpetuum mobile </a:t>
            </a:r>
            <a:r>
              <a:rPr lang="cs-CZ" dirty="0" err="1"/>
              <a:t>of</a:t>
            </a:r>
            <a:r>
              <a:rPr lang="cs-CZ" dirty="0"/>
              <a:t> 2nd </a:t>
            </a:r>
            <a:r>
              <a:rPr lang="cs-CZ" dirty="0" err="1"/>
              <a:t>kind</a:t>
            </a:r>
            <a:r>
              <a:rPr lang="cs-CZ" dirty="0"/>
              <a:t> „</a:t>
            </a:r>
            <a:r>
              <a:rPr lang="cs-CZ" dirty="0" err="1"/>
              <a:t>seriously</a:t>
            </a:r>
            <a:r>
              <a:rPr lang="cs-CZ" dirty="0"/>
              <a:t>“</a:t>
            </a:r>
            <a:endParaRPr lang="en-GB" dirty="0"/>
          </a:p>
        </p:txBody>
      </p:sp>
      <p:pic>
        <p:nvPicPr>
          <p:cNvPr id="36868" name="Picture 4" descr="Kasten2deutsch"/>
          <p:cNvPicPr>
            <a:picLocks noChangeAspect="1" noChangeArrowheads="1"/>
          </p:cNvPicPr>
          <p:nvPr/>
        </p:nvPicPr>
        <p:blipFill>
          <a:blip r:embed="rId2" cstate="print"/>
          <a:srcRect/>
          <a:stretch>
            <a:fillRect/>
          </a:stretch>
        </p:blipFill>
        <p:spPr bwMode="auto">
          <a:xfrm>
            <a:off x="1919537" y="1772816"/>
            <a:ext cx="4128459" cy="3096344"/>
          </a:xfrm>
          <a:prstGeom prst="rect">
            <a:avLst/>
          </a:prstGeom>
          <a:noFill/>
        </p:spPr>
      </p:pic>
      <p:pic>
        <p:nvPicPr>
          <p:cNvPr id="36870" name="Picture 6" descr="Kasten Wasserrad"/>
          <p:cNvPicPr>
            <a:picLocks noChangeAspect="1" noChangeArrowheads="1"/>
          </p:cNvPicPr>
          <p:nvPr/>
        </p:nvPicPr>
        <p:blipFill>
          <a:blip r:embed="rId3" cstate="print"/>
          <a:srcRect/>
          <a:stretch>
            <a:fillRect/>
          </a:stretch>
        </p:blipFill>
        <p:spPr bwMode="auto">
          <a:xfrm>
            <a:off x="6635552" y="1772816"/>
            <a:ext cx="4032448" cy="3024336"/>
          </a:xfrm>
          <a:prstGeom prst="rect">
            <a:avLst/>
          </a:prstGeom>
          <a:noFill/>
        </p:spPr>
      </p:pic>
      <p:sp>
        <p:nvSpPr>
          <p:cNvPr id="7" name="TextovéPole 6"/>
          <p:cNvSpPr txBox="1"/>
          <p:nvPr/>
        </p:nvSpPr>
        <p:spPr>
          <a:xfrm>
            <a:off x="1590261" y="5445224"/>
            <a:ext cx="8106139" cy="707886"/>
          </a:xfrm>
          <a:prstGeom prst="rect">
            <a:avLst/>
          </a:prstGeom>
          <a:noFill/>
        </p:spPr>
        <p:txBody>
          <a:bodyPr wrap="square" rtlCol="0">
            <a:spAutoFit/>
          </a:bodyPr>
          <a:lstStyle/>
          <a:p>
            <a:r>
              <a:rPr lang="en-US" sz="2000" dirty="0"/>
              <a:t>Can it work forever? Where is the problem? </a:t>
            </a:r>
            <a:endParaRPr lang="cs-CZ" sz="2000" dirty="0"/>
          </a:p>
          <a:p>
            <a:r>
              <a:rPr lang="en-US" sz="2000" dirty="0"/>
              <a:t>Is the problem influenced by the number of particles?</a:t>
            </a:r>
          </a:p>
        </p:txBody>
      </p:sp>
      <p:sp>
        <p:nvSpPr>
          <p:cNvPr id="6" name="TextovéPole 5"/>
          <p:cNvSpPr txBox="1"/>
          <p:nvPr/>
        </p:nvSpPr>
        <p:spPr>
          <a:xfrm>
            <a:off x="3071664" y="2636912"/>
            <a:ext cx="1510542" cy="523220"/>
          </a:xfrm>
          <a:prstGeom prst="rect">
            <a:avLst/>
          </a:prstGeom>
          <a:solidFill>
            <a:schemeClr val="bg1"/>
          </a:solidFill>
        </p:spPr>
        <p:txBody>
          <a:bodyPr wrap="square" rtlCol="0">
            <a:spAutoFit/>
          </a:bodyPr>
          <a:lstStyle/>
          <a:p>
            <a:r>
              <a:rPr lang="cs-CZ" sz="1400" b="1" dirty="0" err="1"/>
              <a:t>Original</a:t>
            </a:r>
            <a:r>
              <a:rPr lang="cs-CZ" sz="1400" b="1" dirty="0"/>
              <a:t> </a:t>
            </a:r>
            <a:r>
              <a:rPr lang="cs-CZ" sz="1400" b="1" dirty="0" err="1"/>
              <a:t>state</a:t>
            </a:r>
            <a:endParaRPr lang="cs-CZ" sz="1400" b="1" dirty="0"/>
          </a:p>
          <a:p>
            <a:r>
              <a:rPr lang="cs-CZ" sz="1400" b="1" dirty="0" err="1"/>
              <a:t>Equal</a:t>
            </a:r>
            <a:r>
              <a:rPr lang="cs-CZ" sz="1400" b="1" dirty="0"/>
              <a:t> </a:t>
            </a:r>
            <a:r>
              <a:rPr lang="cs-CZ" sz="1400" b="1" dirty="0" err="1"/>
              <a:t>distribution</a:t>
            </a:r>
            <a:endParaRPr lang="en-GB" sz="1400" b="1" dirty="0"/>
          </a:p>
        </p:txBody>
      </p:sp>
      <p:sp>
        <p:nvSpPr>
          <p:cNvPr id="8" name="TextovéPole 7"/>
          <p:cNvSpPr txBox="1"/>
          <p:nvPr/>
        </p:nvSpPr>
        <p:spPr>
          <a:xfrm>
            <a:off x="4727848" y="2636912"/>
            <a:ext cx="1880258" cy="523220"/>
          </a:xfrm>
          <a:prstGeom prst="rect">
            <a:avLst/>
          </a:prstGeom>
          <a:solidFill>
            <a:schemeClr val="bg1"/>
          </a:solidFill>
        </p:spPr>
        <p:txBody>
          <a:bodyPr wrap="square" rtlCol="0">
            <a:spAutoFit/>
          </a:bodyPr>
          <a:lstStyle/>
          <a:p>
            <a:r>
              <a:rPr lang="cs-CZ" sz="1400" b="1" dirty="0" err="1"/>
              <a:t>final</a:t>
            </a:r>
            <a:r>
              <a:rPr lang="cs-CZ" sz="1400" b="1" dirty="0"/>
              <a:t> </a:t>
            </a:r>
            <a:r>
              <a:rPr lang="cs-CZ" sz="1400" b="1" dirty="0" err="1"/>
              <a:t>state</a:t>
            </a:r>
            <a:endParaRPr lang="cs-CZ" sz="1400" b="1" dirty="0"/>
          </a:p>
          <a:p>
            <a:r>
              <a:rPr lang="cs-CZ" sz="1400" b="1" dirty="0"/>
              <a:t>Non-</a:t>
            </a:r>
            <a:r>
              <a:rPr lang="cs-CZ" sz="1400" b="1" dirty="0" err="1"/>
              <a:t>equal</a:t>
            </a:r>
            <a:r>
              <a:rPr lang="cs-CZ" sz="1400" b="1" dirty="0"/>
              <a:t> </a:t>
            </a:r>
            <a:r>
              <a:rPr lang="cs-CZ" sz="1400" b="1" dirty="0" err="1"/>
              <a:t>distribution</a:t>
            </a:r>
            <a:endParaRPr lang="en-GB" sz="1400" b="1" dirty="0"/>
          </a:p>
        </p:txBody>
      </p:sp>
    </p:spTree>
    <p:extLst>
      <p:ext uri="{BB962C8B-B14F-4D97-AF65-F5344CB8AC3E}">
        <p14:creationId xmlns:p14="http://schemas.microsoft.com/office/powerpoint/2010/main" val="3168762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Interesting </a:t>
            </a:r>
            <a:r>
              <a:rPr lang="en-GB" dirty="0" err="1"/>
              <a:t>vids</a:t>
            </a:r>
            <a:endParaRPr lang="en-GB" dirty="0"/>
          </a:p>
        </p:txBody>
      </p:sp>
      <p:sp>
        <p:nvSpPr>
          <p:cNvPr id="3" name="Zástupný symbol pro obsah 2"/>
          <p:cNvSpPr>
            <a:spLocks noGrp="1"/>
          </p:cNvSpPr>
          <p:nvPr>
            <p:ph idx="1"/>
          </p:nvPr>
        </p:nvSpPr>
        <p:spPr/>
        <p:txBody>
          <a:bodyPr/>
          <a:lstStyle/>
          <a:p>
            <a:r>
              <a:rPr lang="en-GB" dirty="0">
                <a:hlinkClick r:id="rId2"/>
              </a:rPr>
              <a:t>https://www.youtube.com/watch?v=Y9nOV7u8Y4A</a:t>
            </a:r>
            <a:endParaRPr lang="cs-CZ" dirty="0"/>
          </a:p>
          <a:p>
            <a:r>
              <a:rPr lang="cs-CZ" dirty="0">
                <a:hlinkClick r:id="rId3"/>
              </a:rPr>
              <a:t>https://www.youtube.com/watch?v=Tay3-2WKQ5Y</a:t>
            </a:r>
            <a:endParaRPr lang="cs-CZ" dirty="0"/>
          </a:p>
          <a:p>
            <a:endParaRPr lang="cs-CZ" dirty="0"/>
          </a:p>
          <a:p>
            <a:pPr>
              <a:buNone/>
            </a:pPr>
            <a:endParaRPr lang="cs-CZ" dirty="0"/>
          </a:p>
          <a:p>
            <a:endParaRPr lang="en-GB" dirty="0"/>
          </a:p>
        </p:txBody>
      </p:sp>
    </p:spTree>
    <p:extLst>
      <p:ext uri="{BB962C8B-B14F-4D97-AF65-F5344CB8AC3E}">
        <p14:creationId xmlns:p14="http://schemas.microsoft.com/office/powerpoint/2010/main" val="1320140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7465" y="314484"/>
            <a:ext cx="2357154" cy="451576"/>
          </a:xfrm>
        </p:spPr>
        <p:txBody>
          <a:bodyPr/>
          <a:lstStyle/>
          <a:p>
            <a:r>
              <a:rPr lang="cs-CZ" dirty="0" err="1"/>
              <a:t>Entropy</a:t>
            </a:r>
            <a:endParaRPr lang="en-GB" dirty="0"/>
          </a:p>
        </p:txBody>
      </p:sp>
      <p:sp>
        <p:nvSpPr>
          <p:cNvPr id="3" name="Zástupný symbol pro obsah 2"/>
          <p:cNvSpPr>
            <a:spLocks noGrp="1"/>
          </p:cNvSpPr>
          <p:nvPr>
            <p:ph idx="1"/>
          </p:nvPr>
        </p:nvSpPr>
        <p:spPr/>
        <p:txBody>
          <a:bodyPr>
            <a:normAutofit fontScale="85000" lnSpcReduction="20000"/>
          </a:bodyPr>
          <a:lstStyle/>
          <a:p>
            <a:pPr indent="0">
              <a:lnSpc>
                <a:spcPct val="120000"/>
              </a:lnSpc>
              <a:spcBef>
                <a:spcPts val="0"/>
              </a:spcBef>
              <a:buNone/>
            </a:pPr>
            <a:r>
              <a:rPr lang="en-GB" dirty="0"/>
              <a:t>In a thermally isolated system (e.g. during an adiabatic process, </a:t>
            </a:r>
            <a:r>
              <a:rPr lang="en-GB" i="1" dirty="0"/>
              <a:t>Q</a:t>
            </a:r>
            <a:r>
              <a:rPr lang="en-GB" dirty="0"/>
              <a:t> – amount of heat added - </a:t>
            </a:r>
            <a:r>
              <a:rPr lang="en-GB" i="1" dirty="0"/>
              <a:t>equals zero</a:t>
            </a:r>
            <a:r>
              <a:rPr lang="en-GB" dirty="0"/>
              <a:t>) the following relation applies:</a:t>
            </a:r>
          </a:p>
          <a:p>
            <a:pPr indent="0">
              <a:lnSpc>
                <a:spcPct val="120000"/>
              </a:lnSpc>
              <a:spcBef>
                <a:spcPts val="0"/>
              </a:spcBef>
              <a:buNone/>
            </a:pPr>
            <a:endParaRPr lang="cs-CZ" dirty="0"/>
          </a:p>
          <a:p>
            <a:pPr indent="0" algn="ctr">
              <a:lnSpc>
                <a:spcPct val="120000"/>
              </a:lnSpc>
              <a:spcBef>
                <a:spcPts val="0"/>
              </a:spcBef>
              <a:buNone/>
            </a:pPr>
            <a:r>
              <a:rPr lang="en-GB" dirty="0"/>
              <a:t> </a:t>
            </a:r>
            <a:r>
              <a:rPr lang="en-GB" sz="3600" i="1" dirty="0">
                <a:latin typeface="Symbol" pitchFamily="18" charset="2"/>
              </a:rPr>
              <a:t>D</a:t>
            </a:r>
            <a:r>
              <a:rPr lang="en-GB" sz="3600" i="1" dirty="0"/>
              <a:t>S</a:t>
            </a:r>
            <a:r>
              <a:rPr lang="en-GB" sz="3600" dirty="0"/>
              <a:t> </a:t>
            </a:r>
            <a:r>
              <a:rPr lang="en-GB" sz="3600" dirty="0">
                <a:sym typeface="Symbol"/>
              </a:rPr>
              <a:t></a:t>
            </a:r>
            <a:r>
              <a:rPr lang="en-GB" sz="3600" dirty="0"/>
              <a:t> 0</a:t>
            </a:r>
            <a:endParaRPr lang="cs-CZ" sz="3600" dirty="0"/>
          </a:p>
          <a:p>
            <a:pPr indent="0">
              <a:lnSpc>
                <a:spcPct val="120000"/>
              </a:lnSpc>
              <a:spcBef>
                <a:spcPts val="0"/>
              </a:spcBef>
            </a:pPr>
            <a:endParaRPr lang="cs-CZ" dirty="0"/>
          </a:p>
          <a:p>
            <a:pPr indent="0">
              <a:lnSpc>
                <a:spcPct val="120000"/>
              </a:lnSpc>
              <a:spcBef>
                <a:spcPts val="0"/>
              </a:spcBef>
              <a:buNone/>
            </a:pPr>
            <a:r>
              <a:rPr lang="en-GB" dirty="0"/>
              <a:t>As a result, the second law of thermodynamics is sometimes referred to as the </a:t>
            </a:r>
            <a:r>
              <a:rPr lang="en-GB" b="1" dirty="0"/>
              <a:t>increase-in-entropy law</a:t>
            </a:r>
            <a:r>
              <a:rPr lang="en-GB" dirty="0"/>
              <a:t>.  The change in entropy in an isolated system can be only positive, hence entropy can only increase. Processes in an isolated system tend towards establishing thermodynamic equilibrium, so that under thermodynamic equilibrium entropy reaches its </a:t>
            </a:r>
            <a:r>
              <a:rPr lang="en-GB" b="1" dirty="0"/>
              <a:t>maximum</a:t>
            </a:r>
            <a:r>
              <a:rPr lang="en-GB" dirty="0"/>
              <a:t>.</a:t>
            </a:r>
            <a:endParaRPr lang="cs-CZ" dirty="0"/>
          </a:p>
          <a:p>
            <a:endParaRPr lang="en-GB" dirty="0"/>
          </a:p>
        </p:txBody>
      </p:sp>
    </p:spTree>
    <p:extLst>
      <p:ext uri="{BB962C8B-B14F-4D97-AF65-F5344CB8AC3E}">
        <p14:creationId xmlns:p14="http://schemas.microsoft.com/office/powerpoint/2010/main" val="3823401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708" y="457607"/>
            <a:ext cx="10753200" cy="451576"/>
          </a:xfrm>
        </p:spPr>
        <p:txBody>
          <a:bodyPr>
            <a:normAutofit fontScale="90000"/>
          </a:bodyPr>
          <a:lstStyle/>
          <a:p>
            <a:r>
              <a:rPr lang="en-GB" dirty="0"/>
              <a:t>Combined Formulation of the 1st and 2nd law</a:t>
            </a:r>
          </a:p>
        </p:txBody>
      </p:sp>
      <p:sp>
        <p:nvSpPr>
          <p:cNvPr id="3" name="Zástupný symbol pro obsah 2"/>
          <p:cNvSpPr>
            <a:spLocks noGrp="1"/>
          </p:cNvSpPr>
          <p:nvPr>
            <p:ph idx="1"/>
          </p:nvPr>
        </p:nvSpPr>
        <p:spPr/>
        <p:txBody>
          <a:bodyPr>
            <a:normAutofit fontScale="70000" lnSpcReduction="20000"/>
          </a:bodyPr>
          <a:lstStyle/>
          <a:p>
            <a:pPr>
              <a:lnSpc>
                <a:spcPct val="120000"/>
              </a:lnSpc>
            </a:pPr>
            <a:r>
              <a:rPr lang="en-GB" sz="3200" dirty="0"/>
              <a:t>For a reversible process we can formulate </a:t>
            </a:r>
            <a:r>
              <a:rPr lang="en-GB" sz="3200" i="1" dirty="0"/>
              <a:t>Q = T</a:t>
            </a:r>
            <a:r>
              <a:rPr lang="en-GB" sz="3200" i="1" dirty="0">
                <a:latin typeface="Calibri" panose="020F0502020204030204" pitchFamily="34" charset="0"/>
                <a:cs typeface="Calibri" panose="020F0502020204030204" pitchFamily="34" charset="0"/>
              </a:rPr>
              <a:t>·</a:t>
            </a:r>
            <a:r>
              <a:rPr lang="en-GB" sz="3200" i="1" dirty="0">
                <a:sym typeface="Symbol"/>
              </a:rPr>
              <a:t></a:t>
            </a:r>
            <a:r>
              <a:rPr lang="en-GB" sz="3200" i="1" dirty="0"/>
              <a:t>S</a:t>
            </a:r>
            <a:r>
              <a:rPr lang="en-GB" sz="3200" dirty="0"/>
              <a:t> and </a:t>
            </a:r>
            <a:r>
              <a:rPr lang="en-GB" sz="3200" i="1" dirty="0"/>
              <a:t>W</a:t>
            </a:r>
            <a:r>
              <a:rPr lang="en-GB" sz="3200" dirty="0"/>
              <a:t> = </a:t>
            </a:r>
            <a:r>
              <a:rPr lang="en-GB" sz="3200" i="1" dirty="0"/>
              <a:t>-p</a:t>
            </a:r>
            <a:r>
              <a:rPr lang="en-GB" sz="3200" i="1" dirty="0">
                <a:latin typeface="Calibri" panose="020F0502020204030204" pitchFamily="34" charset="0"/>
                <a:cs typeface="Calibri" panose="020F0502020204030204" pitchFamily="34" charset="0"/>
              </a:rPr>
              <a:t>·</a:t>
            </a:r>
            <a:r>
              <a:rPr lang="en-GB" sz="3200" i="1" dirty="0">
                <a:sym typeface="Symbol"/>
              </a:rPr>
              <a:t></a:t>
            </a:r>
            <a:r>
              <a:rPr lang="en-GB" sz="3200" i="1" dirty="0"/>
              <a:t>V</a:t>
            </a:r>
            <a:r>
              <a:rPr lang="en-GB" sz="3200" dirty="0"/>
              <a:t> (taking into consideration only the volume work of the system). If we pass the following for </a:t>
            </a:r>
            <a:r>
              <a:rPr lang="en-GB" sz="3200" i="1" dirty="0"/>
              <a:t>Q</a:t>
            </a:r>
            <a:r>
              <a:rPr lang="en-GB" sz="3200" dirty="0"/>
              <a:t> in the first law of thermodynamics, we obtain:</a:t>
            </a:r>
            <a:endParaRPr lang="cs-CZ" sz="3200" dirty="0"/>
          </a:p>
          <a:p>
            <a:pPr>
              <a:lnSpc>
                <a:spcPct val="120000"/>
              </a:lnSpc>
              <a:buNone/>
            </a:pPr>
            <a:endParaRPr lang="cs-CZ" sz="3200" dirty="0"/>
          </a:p>
          <a:p>
            <a:pPr algn="ctr">
              <a:lnSpc>
                <a:spcPct val="120000"/>
              </a:lnSpc>
              <a:buNone/>
            </a:pPr>
            <a:r>
              <a:rPr lang="en-GB" sz="3200" i="1" dirty="0">
                <a:latin typeface="Symbol" pitchFamily="18" charset="2"/>
              </a:rPr>
              <a:t>D</a:t>
            </a:r>
            <a:r>
              <a:rPr lang="en-GB" sz="3200" i="1" dirty="0"/>
              <a:t>U = T</a:t>
            </a:r>
            <a:r>
              <a:rPr lang="en-GB" sz="3200" i="1" dirty="0">
                <a:latin typeface="Calibri" panose="020F0502020204030204" pitchFamily="34" charset="0"/>
                <a:cs typeface="Calibri" panose="020F0502020204030204" pitchFamily="34" charset="0"/>
              </a:rPr>
              <a:t>·</a:t>
            </a:r>
            <a:r>
              <a:rPr lang="en-GB" sz="3200" i="1" dirty="0">
                <a:latin typeface="Symbol" pitchFamily="18" charset="2"/>
              </a:rPr>
              <a:t>D</a:t>
            </a:r>
            <a:r>
              <a:rPr lang="en-GB" sz="3200" i="1" dirty="0"/>
              <a:t>S - </a:t>
            </a:r>
            <a:r>
              <a:rPr lang="en-GB" sz="3200" i="1" dirty="0" err="1"/>
              <a:t>p</a:t>
            </a:r>
            <a:r>
              <a:rPr lang="en-GB" sz="3200" i="1" dirty="0" err="1">
                <a:latin typeface="Calibri" panose="020F0502020204030204" pitchFamily="34" charset="0"/>
                <a:cs typeface="Calibri" panose="020F0502020204030204" pitchFamily="34" charset="0"/>
              </a:rPr>
              <a:t>·</a:t>
            </a:r>
            <a:r>
              <a:rPr lang="en-GB" sz="3200" i="1" dirty="0" err="1">
                <a:latin typeface="Symbol" pitchFamily="18" charset="2"/>
              </a:rPr>
              <a:t>D</a:t>
            </a:r>
            <a:r>
              <a:rPr lang="en-GB" sz="3200" i="1" dirty="0" err="1"/>
              <a:t>V</a:t>
            </a:r>
            <a:r>
              <a:rPr lang="en-GB" sz="3200" dirty="0"/>
              <a:t>.</a:t>
            </a:r>
            <a:endParaRPr lang="cs-CZ" sz="3200" dirty="0"/>
          </a:p>
          <a:p>
            <a:pPr>
              <a:lnSpc>
                <a:spcPct val="120000"/>
              </a:lnSpc>
            </a:pPr>
            <a:endParaRPr lang="cs-CZ" sz="3200" dirty="0"/>
          </a:p>
          <a:p>
            <a:pPr>
              <a:lnSpc>
                <a:spcPct val="120000"/>
              </a:lnSpc>
            </a:pPr>
            <a:r>
              <a:rPr lang="en-GB" sz="3200" dirty="0"/>
              <a:t>This equation is sometimes referred to as the combined formulation of the first and the second law of thermodynamics.</a:t>
            </a:r>
            <a:endParaRPr lang="cs-CZ" sz="3200" dirty="0"/>
          </a:p>
          <a:p>
            <a:pPr>
              <a:lnSpc>
                <a:spcPct val="120000"/>
              </a:lnSpc>
            </a:pPr>
            <a:r>
              <a:rPr lang="en-GB" sz="3200" b="1" dirty="0"/>
              <a:t>The third law of thermodynamics</a:t>
            </a:r>
            <a:r>
              <a:rPr lang="en-GB" sz="3200" dirty="0"/>
              <a:t> is mentioned merely for the sake of completeness: No finite process can bring the system to the temperature of absolute zero.</a:t>
            </a:r>
            <a:endParaRPr lang="cs-CZ" sz="3200" dirty="0"/>
          </a:p>
          <a:p>
            <a:endParaRPr lang="en-GB" dirty="0"/>
          </a:p>
        </p:txBody>
      </p:sp>
    </p:spTree>
    <p:extLst>
      <p:ext uri="{BB962C8B-B14F-4D97-AF65-F5344CB8AC3E}">
        <p14:creationId xmlns:p14="http://schemas.microsoft.com/office/powerpoint/2010/main" val="779890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2048" y="266775"/>
            <a:ext cx="6126074" cy="451576"/>
          </a:xfrm>
        </p:spPr>
        <p:txBody>
          <a:bodyPr>
            <a:normAutofit fontScale="90000"/>
          </a:bodyPr>
          <a:lstStyle/>
          <a:p>
            <a:r>
              <a:rPr lang="cs-CZ" dirty="0" err="1"/>
              <a:t>The</a:t>
            </a:r>
            <a:r>
              <a:rPr lang="cs-CZ" dirty="0"/>
              <a:t> </a:t>
            </a:r>
            <a:r>
              <a:rPr lang="cs-CZ" dirty="0" err="1"/>
              <a:t>Carnot</a:t>
            </a:r>
            <a:r>
              <a:rPr lang="cs-CZ" dirty="0"/>
              <a:t> </a:t>
            </a:r>
            <a:r>
              <a:rPr lang="cs-CZ" dirty="0" err="1"/>
              <a:t>cycle</a:t>
            </a:r>
            <a:r>
              <a:rPr lang="cs-CZ" dirty="0"/>
              <a:t> </a:t>
            </a:r>
            <a:r>
              <a:rPr lang="en-US" dirty="0"/>
              <a:t>(optional)</a:t>
            </a:r>
            <a:endParaRPr lang="en-GB" dirty="0"/>
          </a:p>
        </p:txBody>
      </p:sp>
      <p:sp>
        <p:nvSpPr>
          <p:cNvPr id="3" name="Zástupný symbol pro obsah 2"/>
          <p:cNvSpPr>
            <a:spLocks noGrp="1"/>
          </p:cNvSpPr>
          <p:nvPr>
            <p:ph idx="1"/>
          </p:nvPr>
        </p:nvSpPr>
        <p:spPr>
          <a:xfrm>
            <a:off x="858741" y="1039957"/>
            <a:ext cx="10471411" cy="1656184"/>
          </a:xfrm>
        </p:spPr>
        <p:txBody>
          <a:bodyPr>
            <a:normAutofit/>
          </a:bodyPr>
          <a:lstStyle/>
          <a:p>
            <a:pPr>
              <a:lnSpc>
                <a:spcPct val="100000"/>
              </a:lnSpc>
              <a:buNone/>
            </a:pPr>
            <a:r>
              <a:rPr lang="en-US" sz="1800" dirty="0"/>
              <a:t>Carnot cycle – a theoretical heat engine</a:t>
            </a:r>
          </a:p>
          <a:p>
            <a:pPr marL="0">
              <a:lnSpc>
                <a:spcPct val="100000"/>
              </a:lnSpc>
              <a:buNone/>
            </a:pPr>
            <a:r>
              <a:rPr lang="en-US" sz="1800" dirty="0"/>
              <a:t>The most efficient heat engine cycle is the </a:t>
            </a:r>
            <a:r>
              <a:rPr lang="en-US" sz="1800" b="1" dirty="0"/>
              <a:t>Carnot cycle</a:t>
            </a:r>
            <a:r>
              <a:rPr lang="en-US" sz="1800" dirty="0"/>
              <a:t>, consisting of two isothermal processes and two adiabatic processes. The Carnot cycle can be thought of as the most efficient heat engine cycle allowed by physical laws. When the </a:t>
            </a:r>
            <a:r>
              <a:rPr lang="cs-CZ" sz="1800" dirty="0"/>
              <a:t>2nd</a:t>
            </a:r>
            <a:r>
              <a:rPr lang="en-US" sz="1800" dirty="0"/>
              <a:t> law of thermodynamics states that not all the supplied heat in a heat engine can be used to do work, the Carnot efficiency sets the limiting value on the fraction of the heat which can be so used.</a:t>
            </a:r>
            <a:endParaRPr lang="en-GB" sz="1800" dirty="0"/>
          </a:p>
        </p:txBody>
      </p:sp>
      <p:pic>
        <p:nvPicPr>
          <p:cNvPr id="22536" name="Picture 8" descr="http://hyperphysics.phy-astr.gsu.edu/hbase/thermo/imgheat/carnot2.gif"/>
          <p:cNvPicPr>
            <a:picLocks noChangeAspect="1" noChangeArrowheads="1"/>
          </p:cNvPicPr>
          <p:nvPr/>
        </p:nvPicPr>
        <p:blipFill>
          <a:blip r:embed="rId2" cstate="print"/>
          <a:srcRect/>
          <a:stretch>
            <a:fillRect/>
          </a:stretch>
        </p:blipFill>
        <p:spPr bwMode="auto">
          <a:xfrm>
            <a:off x="3581012" y="2503098"/>
            <a:ext cx="4516449" cy="3836262"/>
          </a:xfrm>
          <a:prstGeom prst="rect">
            <a:avLst/>
          </a:prstGeom>
          <a:noFill/>
        </p:spPr>
      </p:pic>
      <p:sp>
        <p:nvSpPr>
          <p:cNvPr id="9" name="Obdélník 8"/>
          <p:cNvSpPr/>
          <p:nvPr/>
        </p:nvSpPr>
        <p:spPr>
          <a:xfrm>
            <a:off x="2606566" y="6400800"/>
            <a:ext cx="5901194" cy="307777"/>
          </a:xfrm>
          <a:prstGeom prst="rect">
            <a:avLst/>
          </a:prstGeom>
        </p:spPr>
        <p:txBody>
          <a:bodyPr wrap="square">
            <a:spAutoFit/>
          </a:bodyPr>
          <a:lstStyle/>
          <a:p>
            <a:r>
              <a:rPr lang="en-GB" sz="1400" dirty="0"/>
              <a:t>http://hyperphysics.phy-astr.gsu.edu/hbase/thermo/carnot.html</a:t>
            </a:r>
          </a:p>
        </p:txBody>
      </p:sp>
      <p:sp>
        <p:nvSpPr>
          <p:cNvPr id="10" name="TextovéPole 9"/>
          <p:cNvSpPr txBox="1"/>
          <p:nvPr/>
        </p:nvSpPr>
        <p:spPr>
          <a:xfrm>
            <a:off x="8976320" y="4077073"/>
            <a:ext cx="2301280" cy="1938992"/>
          </a:xfrm>
          <a:prstGeom prst="rect">
            <a:avLst/>
          </a:prstGeom>
          <a:noFill/>
        </p:spPr>
        <p:txBody>
          <a:bodyPr wrap="square" rtlCol="0">
            <a:spAutoFit/>
          </a:bodyPr>
          <a:lstStyle/>
          <a:p>
            <a:r>
              <a:rPr lang="en-US" sz="2000" dirty="0">
                <a:solidFill>
                  <a:srgbClr val="F01928"/>
                </a:solidFill>
              </a:rPr>
              <a:t>Red area </a:t>
            </a:r>
            <a:r>
              <a:rPr lang="en-US" sz="2000" dirty="0"/>
              <a:t>quantifies the useful work done.</a:t>
            </a:r>
          </a:p>
          <a:p>
            <a:r>
              <a:rPr lang="en-US" sz="2000" dirty="0"/>
              <a:t>Heat was transformed into work</a:t>
            </a:r>
            <a:r>
              <a:rPr lang="cs-CZ" sz="2000" dirty="0"/>
              <a:t>!</a:t>
            </a:r>
            <a:endParaRPr lang="en-GB" sz="2000" dirty="0"/>
          </a:p>
        </p:txBody>
      </p:sp>
    </p:spTree>
    <p:extLst>
      <p:ext uri="{BB962C8B-B14F-4D97-AF65-F5344CB8AC3E}">
        <p14:creationId xmlns:p14="http://schemas.microsoft.com/office/powerpoint/2010/main" val="2416356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Carnot</a:t>
            </a:r>
            <a:r>
              <a:rPr lang="cs-CZ" dirty="0"/>
              <a:t> </a:t>
            </a:r>
            <a:r>
              <a:rPr lang="cs-CZ" dirty="0" err="1"/>
              <a:t>cycle</a:t>
            </a:r>
            <a:r>
              <a:rPr lang="cs-CZ" dirty="0"/>
              <a:t> in T(S) diagram</a:t>
            </a:r>
            <a:endParaRPr lang="en-GB" dirty="0"/>
          </a:p>
        </p:txBody>
      </p:sp>
      <p:pic>
        <p:nvPicPr>
          <p:cNvPr id="33794" name="Picture 2" descr="https://upload.wikimedia.org/wikipedia/commons/thumb/b/b6/CarnotCycle1.png/220px-CarnotCycle1.png"/>
          <p:cNvPicPr>
            <a:picLocks noChangeAspect="1" noChangeArrowheads="1"/>
          </p:cNvPicPr>
          <p:nvPr/>
        </p:nvPicPr>
        <p:blipFill>
          <a:blip r:embed="rId2" cstate="print"/>
          <a:srcRect/>
          <a:stretch>
            <a:fillRect/>
          </a:stretch>
        </p:blipFill>
        <p:spPr bwMode="auto">
          <a:xfrm>
            <a:off x="1008994" y="1988841"/>
            <a:ext cx="5175490" cy="3881619"/>
          </a:xfrm>
          <a:prstGeom prst="rect">
            <a:avLst/>
          </a:prstGeom>
          <a:noFill/>
        </p:spPr>
      </p:pic>
      <p:sp>
        <p:nvSpPr>
          <p:cNvPr id="5" name="TextovéPole 4"/>
          <p:cNvSpPr txBox="1"/>
          <p:nvPr/>
        </p:nvSpPr>
        <p:spPr>
          <a:xfrm>
            <a:off x="6452911" y="1612033"/>
            <a:ext cx="4814178" cy="4062651"/>
          </a:xfrm>
          <a:prstGeom prst="rect">
            <a:avLst/>
          </a:prstGeom>
          <a:noFill/>
        </p:spPr>
        <p:txBody>
          <a:bodyPr wrap="square" rtlCol="0">
            <a:spAutoFit/>
          </a:bodyPr>
          <a:lstStyle/>
          <a:p>
            <a:r>
              <a:rPr lang="cs-CZ" sz="2000" dirty="0"/>
              <a:t>Q = T</a:t>
            </a:r>
            <a:r>
              <a:rPr lang="cs-CZ" sz="2000" dirty="0">
                <a:latin typeface="Symbol" pitchFamily="18" charset="2"/>
              </a:rPr>
              <a:t>D</a:t>
            </a:r>
            <a:r>
              <a:rPr lang="cs-CZ" sz="2000" dirty="0"/>
              <a:t>S</a:t>
            </a:r>
          </a:p>
          <a:p>
            <a:endParaRPr lang="cs-CZ" sz="2000" dirty="0"/>
          </a:p>
          <a:p>
            <a:r>
              <a:rPr lang="cs-CZ" sz="2000" dirty="0"/>
              <a:t>Q</a:t>
            </a:r>
            <a:r>
              <a:rPr lang="cs-CZ" sz="2000" baseline="-25000" dirty="0"/>
              <a:t>H</a:t>
            </a:r>
            <a:r>
              <a:rPr lang="cs-CZ" sz="2000" dirty="0"/>
              <a:t> = T</a:t>
            </a:r>
            <a:r>
              <a:rPr lang="cs-CZ" sz="2000" baseline="-25000" dirty="0"/>
              <a:t>H</a:t>
            </a:r>
            <a:r>
              <a:rPr lang="cs-CZ" sz="2000" dirty="0">
                <a:latin typeface="Symbol" pitchFamily="18" charset="2"/>
              </a:rPr>
              <a:t>D</a:t>
            </a:r>
            <a:r>
              <a:rPr lang="cs-CZ" sz="2000" dirty="0"/>
              <a:t>S</a:t>
            </a:r>
          </a:p>
          <a:p>
            <a:r>
              <a:rPr lang="cs-CZ" sz="2000" dirty="0"/>
              <a:t>Q</a:t>
            </a:r>
            <a:r>
              <a:rPr lang="cs-CZ" sz="2000" baseline="-25000" dirty="0"/>
              <a:t>C</a:t>
            </a:r>
            <a:r>
              <a:rPr lang="cs-CZ" sz="2000" dirty="0"/>
              <a:t> = T</a:t>
            </a:r>
            <a:r>
              <a:rPr lang="cs-CZ" sz="2000" baseline="-25000" dirty="0"/>
              <a:t>C</a:t>
            </a:r>
            <a:r>
              <a:rPr lang="cs-CZ" sz="2000" dirty="0">
                <a:latin typeface="Symbol" pitchFamily="18" charset="2"/>
              </a:rPr>
              <a:t>D</a:t>
            </a:r>
            <a:r>
              <a:rPr lang="cs-CZ" sz="2000" dirty="0"/>
              <a:t>S</a:t>
            </a:r>
          </a:p>
          <a:p>
            <a:endParaRPr lang="cs-CZ" sz="2000" dirty="0"/>
          </a:p>
          <a:p>
            <a:r>
              <a:rPr lang="cs-CZ" sz="2000" dirty="0"/>
              <a:t>Q</a:t>
            </a:r>
            <a:r>
              <a:rPr lang="cs-CZ" sz="2000" baseline="-25000" dirty="0"/>
              <a:t>H</a:t>
            </a:r>
            <a:r>
              <a:rPr lang="cs-CZ" sz="2000" dirty="0"/>
              <a:t> – Q</a:t>
            </a:r>
            <a:r>
              <a:rPr lang="cs-CZ" sz="2000" baseline="-25000" dirty="0"/>
              <a:t>C</a:t>
            </a:r>
            <a:r>
              <a:rPr lang="cs-CZ" sz="2000" dirty="0"/>
              <a:t> = </a:t>
            </a:r>
            <a:r>
              <a:rPr lang="cs-CZ" sz="2000" dirty="0" err="1"/>
              <a:t>heat</a:t>
            </a:r>
            <a:r>
              <a:rPr lang="cs-CZ" sz="2000" dirty="0"/>
              <a:t> </a:t>
            </a:r>
            <a:r>
              <a:rPr lang="cs-CZ" sz="2000" dirty="0" err="1"/>
              <a:t>absorbed</a:t>
            </a:r>
            <a:r>
              <a:rPr lang="cs-CZ" sz="2000" dirty="0"/>
              <a:t> </a:t>
            </a:r>
            <a:r>
              <a:rPr lang="cs-CZ" sz="2000" dirty="0" err="1"/>
              <a:t>which</a:t>
            </a:r>
            <a:r>
              <a:rPr lang="cs-CZ" sz="2000" dirty="0"/>
              <a:t> </a:t>
            </a:r>
            <a:r>
              <a:rPr lang="cs-CZ" sz="2000" dirty="0" err="1"/>
              <a:t>can</a:t>
            </a:r>
            <a:r>
              <a:rPr lang="cs-CZ" sz="2000" dirty="0"/>
              <a:t> </a:t>
            </a:r>
            <a:r>
              <a:rPr lang="cs-CZ" sz="2000" dirty="0" err="1"/>
              <a:t>be</a:t>
            </a:r>
            <a:r>
              <a:rPr lang="cs-CZ" sz="2000" dirty="0"/>
              <a:t> </a:t>
            </a:r>
            <a:r>
              <a:rPr lang="cs-CZ" sz="2000" dirty="0" err="1"/>
              <a:t>changed</a:t>
            </a:r>
            <a:r>
              <a:rPr lang="cs-CZ" sz="2000" dirty="0"/>
              <a:t> in </a:t>
            </a:r>
            <a:r>
              <a:rPr lang="cs-CZ" sz="2000" dirty="0" err="1"/>
              <a:t>useful</a:t>
            </a:r>
            <a:r>
              <a:rPr lang="cs-CZ" sz="2000" dirty="0"/>
              <a:t> </a:t>
            </a:r>
            <a:r>
              <a:rPr lang="cs-CZ" sz="2000" dirty="0" err="1"/>
              <a:t>work</a:t>
            </a:r>
            <a:endParaRPr lang="cs-CZ" sz="2000" dirty="0"/>
          </a:p>
          <a:p>
            <a:endParaRPr lang="cs-CZ" sz="2000" dirty="0"/>
          </a:p>
          <a:p>
            <a:r>
              <a:rPr lang="cs-CZ" sz="2000" b="1" dirty="0" err="1"/>
              <a:t>Efficiency</a:t>
            </a:r>
            <a:r>
              <a:rPr lang="cs-CZ" sz="2000" dirty="0"/>
              <a:t> = </a:t>
            </a:r>
          </a:p>
          <a:p>
            <a:endParaRPr lang="cs-CZ" sz="2000" dirty="0"/>
          </a:p>
          <a:p>
            <a:r>
              <a:rPr lang="cs-CZ" sz="2000" dirty="0"/>
              <a:t>= </a:t>
            </a:r>
          </a:p>
          <a:p>
            <a:endParaRPr lang="cs-CZ" sz="2000" dirty="0"/>
          </a:p>
          <a:p>
            <a:endParaRPr lang="en-GB" sz="1800" dirty="0"/>
          </a:p>
        </p:txBody>
      </p:sp>
      <p:graphicFrame>
        <p:nvGraphicFramePr>
          <p:cNvPr id="6" name="Objekt 5"/>
          <p:cNvGraphicFramePr>
            <a:graphicFrameLocks noChangeAspect="1"/>
          </p:cNvGraphicFramePr>
          <p:nvPr>
            <p:extLst>
              <p:ext uri="{D42A27DB-BD31-4B8C-83A1-F6EECF244321}">
                <p14:modId xmlns:p14="http://schemas.microsoft.com/office/powerpoint/2010/main" val="2711534932"/>
              </p:ext>
            </p:extLst>
          </p:nvPr>
        </p:nvGraphicFramePr>
        <p:xfrm>
          <a:off x="6960096" y="4509120"/>
          <a:ext cx="4678034" cy="924728"/>
        </p:xfrm>
        <a:graphic>
          <a:graphicData uri="http://schemas.openxmlformats.org/presentationml/2006/ole">
            <mc:AlternateContent xmlns:mc="http://schemas.openxmlformats.org/markup-compatibility/2006">
              <mc:Choice xmlns:v="urn:schemas-microsoft-com:vml" Requires="v">
                <p:oleObj name="Equation" r:id="rId3" imgW="2184120" imgH="431640" progId="Equation.3">
                  <p:embed/>
                </p:oleObj>
              </mc:Choice>
              <mc:Fallback>
                <p:oleObj name="Equation" r:id="rId3" imgW="2184120" imgH="431640" progId="Equation.3">
                  <p:embed/>
                  <p:pic>
                    <p:nvPicPr>
                      <p:cNvPr id="6" name="Objek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0096" y="4509120"/>
                        <a:ext cx="4678034" cy="924728"/>
                      </a:xfrm>
                      <a:prstGeom prst="rect">
                        <a:avLst/>
                      </a:prstGeom>
                      <a:noFill/>
                    </p:spPr>
                  </p:pic>
                </p:oleObj>
              </mc:Fallback>
            </mc:AlternateContent>
          </a:graphicData>
        </a:graphic>
      </p:graphicFrame>
      <p:sp>
        <p:nvSpPr>
          <p:cNvPr id="8" name="Elipsa 7"/>
          <p:cNvSpPr/>
          <p:nvPr/>
        </p:nvSpPr>
        <p:spPr>
          <a:xfrm>
            <a:off x="10405240" y="4340772"/>
            <a:ext cx="1229711" cy="1124607"/>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 name="TextovéPole 2">
            <a:extLst>
              <a:ext uri="{FF2B5EF4-FFF2-40B4-BE49-F238E27FC236}">
                <a16:creationId xmlns:a16="http://schemas.microsoft.com/office/drawing/2014/main" id="{46E10D49-FCB5-711B-1558-B790CDE25D48}"/>
              </a:ext>
            </a:extLst>
          </p:cNvPr>
          <p:cNvSpPr txBox="1"/>
          <p:nvPr/>
        </p:nvSpPr>
        <p:spPr>
          <a:xfrm>
            <a:off x="6178163" y="5876014"/>
            <a:ext cx="3482672" cy="400110"/>
          </a:xfrm>
          <a:prstGeom prst="rect">
            <a:avLst/>
          </a:prstGeom>
          <a:noFill/>
        </p:spPr>
        <p:txBody>
          <a:bodyPr wrap="square" rtlCol="0">
            <a:spAutoFit/>
          </a:bodyPr>
          <a:lstStyle/>
          <a:p>
            <a:pPr algn="l"/>
            <a:r>
              <a:rPr lang="cs-CZ" sz="2000" dirty="0">
                <a:latin typeface="+mn-lt"/>
              </a:rPr>
              <a:t>H – hot      C - </a:t>
            </a:r>
            <a:r>
              <a:rPr lang="cs-CZ" sz="2000" dirty="0" err="1">
                <a:latin typeface="+mn-lt"/>
              </a:rPr>
              <a:t>cold</a:t>
            </a:r>
            <a:endParaRPr lang="en-GB" sz="2000" dirty="0" err="1">
              <a:latin typeface="+mn-lt"/>
            </a:endParaRPr>
          </a:p>
        </p:txBody>
      </p:sp>
    </p:spTree>
    <p:extLst>
      <p:ext uri="{BB962C8B-B14F-4D97-AF65-F5344CB8AC3E}">
        <p14:creationId xmlns:p14="http://schemas.microsoft.com/office/powerpoint/2010/main" val="2441364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0511" y="467752"/>
            <a:ext cx="10753200" cy="451576"/>
          </a:xfrm>
        </p:spPr>
        <p:txBody>
          <a:bodyPr/>
          <a:lstStyle/>
          <a:p>
            <a:r>
              <a:rPr lang="cs-CZ" dirty="0" err="1"/>
              <a:t>Carnot</a:t>
            </a:r>
            <a:r>
              <a:rPr lang="cs-CZ" dirty="0"/>
              <a:t> </a:t>
            </a:r>
            <a:r>
              <a:rPr lang="cs-CZ" dirty="0" err="1"/>
              <a:t>cycle</a:t>
            </a:r>
            <a:endParaRPr lang="en-GB" dirty="0"/>
          </a:p>
        </p:txBody>
      </p:sp>
      <p:sp>
        <p:nvSpPr>
          <p:cNvPr id="3" name="Zástupný symbol pro obsah 2"/>
          <p:cNvSpPr>
            <a:spLocks noGrp="1"/>
          </p:cNvSpPr>
          <p:nvPr>
            <p:ph idx="1"/>
          </p:nvPr>
        </p:nvSpPr>
        <p:spPr>
          <a:xfrm>
            <a:off x="720000" y="1240221"/>
            <a:ext cx="10753200" cy="4591779"/>
          </a:xfrm>
        </p:spPr>
        <p:txBody>
          <a:bodyPr>
            <a:normAutofit fontScale="85000" lnSpcReduction="20000"/>
          </a:bodyPr>
          <a:lstStyle/>
          <a:p>
            <a:pPr>
              <a:lnSpc>
                <a:spcPct val="120000"/>
              </a:lnSpc>
            </a:pPr>
            <a:r>
              <a:rPr lang="en-GB" dirty="0"/>
              <a:t>(Carnot’s theorem) </a:t>
            </a:r>
            <a:r>
              <a:rPr lang="en-GB" i="1" dirty="0"/>
              <a:t>The efficiency of any heat engine operating between two specified temperatures can never exceed the efficiency of a Carnot engine operating between the same two temperatures.</a:t>
            </a:r>
            <a:endParaRPr lang="cs-CZ" dirty="0"/>
          </a:p>
          <a:p>
            <a:pPr>
              <a:lnSpc>
                <a:spcPct val="120000"/>
              </a:lnSpc>
            </a:pPr>
            <a:r>
              <a:rPr lang="en-GB" dirty="0"/>
              <a:t>Maximum achievable efficiency of this engine </a:t>
            </a:r>
            <a:r>
              <a:rPr lang="en-GB" i="1" dirty="0"/>
              <a:t>η</a:t>
            </a:r>
            <a:r>
              <a:rPr lang="cs-CZ" dirty="0"/>
              <a:t> (</a:t>
            </a:r>
            <a:r>
              <a:rPr lang="cs-CZ" dirty="0" err="1"/>
              <a:t>eta</a:t>
            </a:r>
            <a:r>
              <a:rPr lang="cs-CZ" dirty="0"/>
              <a:t>)</a:t>
            </a:r>
            <a:r>
              <a:rPr lang="en-GB" dirty="0"/>
              <a:t> could be equal to </a:t>
            </a:r>
            <a:r>
              <a:rPr lang="en-GB" i="1" dirty="0"/>
              <a:t>1</a:t>
            </a:r>
            <a:r>
              <a:rPr lang="en-GB" dirty="0"/>
              <a:t> (i.e. 100%) but only if the lower temperature </a:t>
            </a:r>
            <a:r>
              <a:rPr lang="en-GB" i="1" dirty="0"/>
              <a:t>T</a:t>
            </a:r>
            <a:r>
              <a:rPr lang="en-GB" i="1" baseline="-25000" dirty="0"/>
              <a:t>2</a:t>
            </a:r>
            <a:r>
              <a:rPr lang="en-GB" dirty="0"/>
              <a:t> = 0 K. Efficiency of real heat engines (e.g. diesel engines) does not exceed about 50 %.</a:t>
            </a:r>
          </a:p>
          <a:p>
            <a:pPr>
              <a:lnSpc>
                <a:spcPct val="120000"/>
              </a:lnSpc>
            </a:pPr>
            <a:r>
              <a:rPr lang="en-GB" dirty="0"/>
              <a:t>The heat engine is a system that converts heat or thermal energy</a:t>
            </a:r>
            <a:r>
              <a:rPr lang="cs-CZ" dirty="0"/>
              <a:t> (</a:t>
            </a:r>
            <a:r>
              <a:rPr lang="en-GB" dirty="0"/>
              <a:t>and chemical energy</a:t>
            </a:r>
            <a:r>
              <a:rPr lang="cs-CZ" dirty="0"/>
              <a:t>!) </a:t>
            </a:r>
            <a:r>
              <a:rPr lang="en-GB" dirty="0"/>
              <a:t>to mechanical energy, which can be used to do mechanical work.</a:t>
            </a:r>
          </a:p>
          <a:p>
            <a:pPr>
              <a:lnSpc>
                <a:spcPct val="120000"/>
              </a:lnSpc>
            </a:pPr>
            <a:r>
              <a:rPr lang="en-GB" dirty="0"/>
              <a:t>25 </a:t>
            </a:r>
            <a:r>
              <a:rPr lang="cs-CZ" dirty="0"/>
              <a:t>%</a:t>
            </a:r>
            <a:r>
              <a:rPr lang="en-GB" dirty="0"/>
              <a:t> for most automotive gasoline engines.</a:t>
            </a:r>
          </a:p>
          <a:p>
            <a:pPr>
              <a:lnSpc>
                <a:spcPct val="120000"/>
              </a:lnSpc>
            </a:pPr>
            <a:r>
              <a:rPr lang="en-GB" dirty="0"/>
              <a:t>49 </a:t>
            </a:r>
            <a:r>
              <a:rPr lang="cs-CZ" dirty="0"/>
              <a:t>%</a:t>
            </a:r>
            <a:r>
              <a:rPr lang="en-GB" dirty="0"/>
              <a:t> for a modern coal-fired power stations</a:t>
            </a:r>
          </a:p>
          <a:p>
            <a:pPr>
              <a:lnSpc>
                <a:spcPct val="120000"/>
              </a:lnSpc>
            </a:pPr>
            <a:r>
              <a:rPr lang="en-GB" dirty="0"/>
              <a:t>60 </a:t>
            </a:r>
            <a:r>
              <a:rPr lang="cs-CZ" dirty="0"/>
              <a:t>%</a:t>
            </a:r>
            <a:r>
              <a:rPr lang="en-GB" dirty="0"/>
              <a:t> for a steam-cooled</a:t>
            </a:r>
            <a:r>
              <a:rPr lang="en-US" dirty="0"/>
              <a:t> gas turbine.</a:t>
            </a:r>
          </a:p>
          <a:p>
            <a:endParaRPr lang="cs-CZ" dirty="0"/>
          </a:p>
        </p:txBody>
      </p:sp>
    </p:spTree>
    <p:extLst>
      <p:ext uri="{BB962C8B-B14F-4D97-AF65-F5344CB8AC3E}">
        <p14:creationId xmlns:p14="http://schemas.microsoft.com/office/powerpoint/2010/main" val="1913945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Entropy and disorder </a:t>
            </a:r>
            <a:r>
              <a:rPr lang="en-GB" sz="2400" dirty="0"/>
              <a:t>(</a:t>
            </a:r>
            <a:r>
              <a:rPr lang="cs-CZ" sz="2400" dirty="0" err="1"/>
              <a:t>formula</a:t>
            </a:r>
            <a:r>
              <a:rPr lang="cs-CZ" sz="2400" dirty="0"/>
              <a:t> </a:t>
            </a:r>
            <a:r>
              <a:rPr lang="cs-CZ" sz="2400" dirty="0" err="1"/>
              <a:t>is</a:t>
            </a:r>
            <a:r>
              <a:rPr lang="cs-CZ" sz="2400" dirty="0"/>
              <a:t> </a:t>
            </a:r>
            <a:r>
              <a:rPr lang="en-GB" sz="2400" dirty="0"/>
              <a:t>optional)</a:t>
            </a:r>
          </a:p>
        </p:txBody>
      </p:sp>
      <p:sp>
        <p:nvSpPr>
          <p:cNvPr id="3" name="Zástupný symbol pro obsah 2"/>
          <p:cNvSpPr>
            <a:spLocks noGrp="1"/>
          </p:cNvSpPr>
          <p:nvPr>
            <p:ph idx="1"/>
          </p:nvPr>
        </p:nvSpPr>
        <p:spPr>
          <a:xfrm>
            <a:off x="719999" y="1514475"/>
            <a:ext cx="10814775" cy="5143499"/>
          </a:xfrm>
        </p:spPr>
        <p:txBody>
          <a:bodyPr>
            <a:normAutofit fontScale="85000" lnSpcReduction="20000"/>
          </a:bodyPr>
          <a:lstStyle/>
          <a:p>
            <a:pPr>
              <a:lnSpc>
                <a:spcPct val="120000"/>
              </a:lnSpc>
            </a:pPr>
            <a:r>
              <a:rPr lang="en-GB" dirty="0"/>
              <a:t>We can easily imagine that absorption of heat in a system can influence its structure – the increased thermal motion can disintegrate molecules, for example.</a:t>
            </a:r>
          </a:p>
          <a:p>
            <a:pPr>
              <a:lnSpc>
                <a:spcPct val="120000"/>
              </a:lnSpc>
            </a:pPr>
            <a:r>
              <a:rPr lang="cs-CZ" dirty="0"/>
              <a:t>M</a:t>
            </a:r>
            <a:r>
              <a:rPr lang="en-GB" dirty="0"/>
              <a:t>ore</a:t>
            </a:r>
            <a:r>
              <a:rPr lang="cs-CZ" dirty="0" err="1"/>
              <a:t>over</a:t>
            </a:r>
            <a:r>
              <a:rPr lang="en-GB" dirty="0"/>
              <a:t>, it can be relatively easily shown that any </a:t>
            </a:r>
            <a:r>
              <a:rPr lang="en-GB" b="1" dirty="0"/>
              <a:t>increase of entropy </a:t>
            </a:r>
            <a:r>
              <a:rPr lang="en-GB" dirty="0"/>
              <a:t>is connected with </a:t>
            </a:r>
            <a:r>
              <a:rPr lang="en-GB" b="1" dirty="0"/>
              <a:t>increase of disorder</a:t>
            </a:r>
            <a:r>
              <a:rPr lang="en-GB" dirty="0"/>
              <a:t>.</a:t>
            </a:r>
          </a:p>
          <a:p>
            <a:pPr>
              <a:lnSpc>
                <a:spcPct val="120000"/>
              </a:lnSpc>
            </a:pPr>
            <a:r>
              <a:rPr lang="en-GB" dirty="0"/>
              <a:t>Disorder has higher probability compared with an ordered state.</a:t>
            </a:r>
          </a:p>
          <a:p>
            <a:pPr>
              <a:lnSpc>
                <a:spcPct val="120000"/>
              </a:lnSpc>
            </a:pPr>
            <a:r>
              <a:rPr lang="en-GB" dirty="0"/>
              <a:t>Thus, there is an equation showing relation between entropy and probability of a thermodynamic state. It is very famous formula called </a:t>
            </a:r>
            <a:r>
              <a:rPr lang="en-GB" b="1" dirty="0"/>
              <a:t>Boltzmann principle</a:t>
            </a:r>
            <a:r>
              <a:rPr lang="en-GB" dirty="0"/>
              <a:t>:</a:t>
            </a:r>
          </a:p>
          <a:p>
            <a:pPr>
              <a:lnSpc>
                <a:spcPct val="120000"/>
              </a:lnSpc>
              <a:buNone/>
            </a:pPr>
            <a:endParaRPr lang="cs-CZ" dirty="0">
              <a:latin typeface="Symbol" pitchFamily="18" charset="2"/>
            </a:endParaRPr>
          </a:p>
          <a:p>
            <a:pPr algn="ctr">
              <a:lnSpc>
                <a:spcPct val="120000"/>
              </a:lnSpc>
              <a:buNone/>
            </a:pPr>
            <a:r>
              <a:rPr lang="en-GB" sz="4600" i="1" dirty="0">
                <a:latin typeface="Symbol" pitchFamily="18" charset="2"/>
              </a:rPr>
              <a:t>D</a:t>
            </a:r>
            <a:r>
              <a:rPr lang="en-GB" sz="4600" i="1" dirty="0"/>
              <a:t>S</a:t>
            </a:r>
            <a:r>
              <a:rPr lang="en-GB" sz="4600" dirty="0"/>
              <a:t> = </a:t>
            </a:r>
            <a:r>
              <a:rPr lang="en-GB" sz="4600" i="1" dirty="0"/>
              <a:t>k</a:t>
            </a:r>
            <a:r>
              <a:rPr lang="en-GB" sz="4600" dirty="0"/>
              <a:t> ln(</a:t>
            </a:r>
            <a:r>
              <a:rPr lang="en-GB" sz="4600" i="1" dirty="0"/>
              <a:t>P</a:t>
            </a:r>
            <a:r>
              <a:rPr lang="en-GB" sz="4600" i="1" baseline="-25000" dirty="0"/>
              <a:t>1</a:t>
            </a:r>
            <a:r>
              <a:rPr lang="en-GB" sz="4600" i="1" dirty="0"/>
              <a:t>/P</a:t>
            </a:r>
            <a:r>
              <a:rPr lang="en-GB" sz="4600" i="1" baseline="-25000" dirty="0"/>
              <a:t>2</a:t>
            </a:r>
            <a:r>
              <a:rPr lang="en-GB" sz="4600" dirty="0"/>
              <a:t>) </a:t>
            </a:r>
            <a:endParaRPr lang="cs-CZ" sz="4600" dirty="0"/>
          </a:p>
          <a:p>
            <a:pPr algn="ctr">
              <a:lnSpc>
                <a:spcPct val="120000"/>
              </a:lnSpc>
              <a:buNone/>
            </a:pPr>
            <a:endParaRPr lang="cs-CZ" sz="3100" dirty="0"/>
          </a:p>
          <a:p>
            <a:pPr algn="ctr">
              <a:lnSpc>
                <a:spcPct val="120000"/>
              </a:lnSpc>
              <a:buNone/>
            </a:pPr>
            <a:r>
              <a:rPr lang="en-GB" sz="3100" dirty="0"/>
              <a:t>k is the Boltzmann constant</a:t>
            </a:r>
          </a:p>
          <a:p>
            <a:pPr algn="ctr">
              <a:lnSpc>
                <a:spcPct val="120000"/>
              </a:lnSpc>
              <a:buNone/>
            </a:pPr>
            <a:endParaRPr lang="en-GB" sz="4600" dirty="0"/>
          </a:p>
        </p:txBody>
      </p:sp>
    </p:spTree>
    <p:extLst>
      <p:ext uri="{BB962C8B-B14F-4D97-AF65-F5344CB8AC3E}">
        <p14:creationId xmlns:p14="http://schemas.microsoft.com/office/powerpoint/2010/main" val="982026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1st Law of Thermodynamics</a:t>
            </a:r>
          </a:p>
        </p:txBody>
      </p:sp>
      <p:sp>
        <p:nvSpPr>
          <p:cNvPr id="3" name="Zástupný symbol pro obsah 2"/>
          <p:cNvSpPr>
            <a:spLocks noGrp="1"/>
          </p:cNvSpPr>
          <p:nvPr>
            <p:ph idx="1"/>
          </p:nvPr>
        </p:nvSpPr>
        <p:spPr>
          <a:xfrm>
            <a:off x="764771" y="1600200"/>
            <a:ext cx="10432473" cy="5069160"/>
          </a:xfrm>
        </p:spPr>
        <p:txBody>
          <a:bodyPr>
            <a:normAutofit fontScale="77500" lnSpcReduction="20000"/>
          </a:bodyPr>
          <a:lstStyle/>
          <a:p>
            <a:pPr>
              <a:lnSpc>
                <a:spcPct val="120000"/>
              </a:lnSpc>
              <a:buNone/>
            </a:pPr>
            <a:r>
              <a:rPr lang="en-GB" dirty="0"/>
              <a:t>In general, the laws of thermodynamics belong to the most important laws in natural sciences. They are of crucial importance also for description and explanation of the processes in living systems.</a:t>
            </a:r>
          </a:p>
          <a:p>
            <a:pPr>
              <a:lnSpc>
                <a:spcPct val="120000"/>
              </a:lnSpc>
              <a:buNone/>
            </a:pPr>
            <a:endParaRPr lang="cs-CZ" dirty="0"/>
          </a:p>
          <a:p>
            <a:pPr>
              <a:lnSpc>
                <a:spcPct val="120000"/>
              </a:lnSpc>
              <a:buNone/>
            </a:pPr>
            <a:r>
              <a:rPr lang="en-GB" b="1" dirty="0"/>
              <a:t>The </a:t>
            </a:r>
            <a:r>
              <a:rPr lang="cs-CZ" b="1" dirty="0"/>
              <a:t>1st</a:t>
            </a:r>
            <a:r>
              <a:rPr lang="en-GB" b="1" dirty="0"/>
              <a:t> </a:t>
            </a:r>
            <a:r>
              <a:rPr lang="cs-CZ" b="1" dirty="0"/>
              <a:t>L</a:t>
            </a:r>
            <a:r>
              <a:rPr lang="en-GB" b="1" dirty="0"/>
              <a:t>aw of </a:t>
            </a:r>
            <a:r>
              <a:rPr lang="cs-CZ" b="1" dirty="0"/>
              <a:t>T</a:t>
            </a:r>
            <a:r>
              <a:rPr lang="en-GB" b="1" dirty="0" err="1"/>
              <a:t>hermodynamics</a:t>
            </a:r>
            <a:r>
              <a:rPr lang="en-GB" dirty="0"/>
              <a:t> is a special form of the </a:t>
            </a:r>
            <a:r>
              <a:rPr lang="en-GB" b="1" dirty="0"/>
              <a:t>principle of conservation of energy</a:t>
            </a:r>
            <a:r>
              <a:rPr lang="en-GB" dirty="0"/>
              <a:t> and is usually written as follows:</a:t>
            </a:r>
            <a:endParaRPr lang="cs-CZ" dirty="0"/>
          </a:p>
          <a:p>
            <a:pPr>
              <a:lnSpc>
                <a:spcPct val="120000"/>
              </a:lnSpc>
              <a:buNone/>
            </a:pPr>
            <a:r>
              <a:rPr lang="en-GB" dirty="0"/>
              <a:t> </a:t>
            </a:r>
            <a:endParaRPr lang="cs-CZ" dirty="0"/>
          </a:p>
          <a:p>
            <a:pPr algn="ctr">
              <a:lnSpc>
                <a:spcPct val="120000"/>
              </a:lnSpc>
              <a:buNone/>
            </a:pPr>
            <a:r>
              <a:rPr lang="en-GB" sz="5100" i="1" dirty="0">
                <a:latin typeface="Symbol" pitchFamily="18" charset="2"/>
              </a:rPr>
              <a:t>D</a:t>
            </a:r>
            <a:r>
              <a:rPr lang="en-GB" sz="5100" i="1" dirty="0"/>
              <a:t>U = W + Q</a:t>
            </a:r>
            <a:endParaRPr lang="cs-CZ" sz="5100" i="1" dirty="0"/>
          </a:p>
          <a:p>
            <a:pPr algn="ctr">
              <a:lnSpc>
                <a:spcPct val="120000"/>
              </a:lnSpc>
              <a:buNone/>
            </a:pPr>
            <a:r>
              <a:rPr lang="cs-CZ" sz="4000" i="1" dirty="0"/>
              <a:t>(</a:t>
            </a:r>
            <a:r>
              <a:rPr lang="cs-CZ" sz="4000" i="1" dirty="0" err="1"/>
              <a:t>or</a:t>
            </a:r>
            <a:r>
              <a:rPr lang="cs-CZ" sz="4000" i="1" dirty="0"/>
              <a:t> </a:t>
            </a:r>
            <a:r>
              <a:rPr lang="cs-CZ" sz="4000" i="1" dirty="0" err="1"/>
              <a:t>better</a:t>
            </a:r>
            <a:r>
              <a:rPr lang="cs-CZ" sz="4000" i="1" dirty="0"/>
              <a:t> </a:t>
            </a:r>
            <a:r>
              <a:rPr lang="cs-CZ" sz="4000" i="1" dirty="0" err="1"/>
              <a:t>dU</a:t>
            </a:r>
            <a:r>
              <a:rPr lang="cs-CZ" sz="4000" i="1" dirty="0"/>
              <a:t> = </a:t>
            </a:r>
            <a:r>
              <a:rPr lang="cs-CZ" sz="4000" i="1" dirty="0" err="1"/>
              <a:t>dW</a:t>
            </a:r>
            <a:r>
              <a:rPr lang="cs-CZ" sz="4000" i="1" dirty="0"/>
              <a:t> + </a:t>
            </a:r>
            <a:r>
              <a:rPr lang="cs-CZ" sz="4000" i="1" dirty="0" err="1"/>
              <a:t>dQ</a:t>
            </a:r>
            <a:r>
              <a:rPr lang="cs-CZ" sz="4000" i="1" dirty="0"/>
              <a:t>)</a:t>
            </a:r>
            <a:endParaRPr lang="cs-CZ" sz="4000" dirty="0"/>
          </a:p>
          <a:p>
            <a:pPr>
              <a:lnSpc>
                <a:spcPct val="120000"/>
              </a:lnSpc>
              <a:buNone/>
            </a:pPr>
            <a:r>
              <a:rPr lang="en-GB" dirty="0"/>
              <a:t> </a:t>
            </a:r>
            <a:endParaRPr lang="cs-CZ" dirty="0"/>
          </a:p>
          <a:p>
            <a:pPr>
              <a:lnSpc>
                <a:spcPct val="120000"/>
              </a:lnSpc>
              <a:buNone/>
            </a:pPr>
            <a:r>
              <a:rPr lang="en-GB" dirty="0"/>
              <a:t>The right way of reading: </a:t>
            </a:r>
            <a:r>
              <a:rPr lang="en-GB" b="1" dirty="0"/>
              <a:t>The internal energy of a thermodynamic system increases by </a:t>
            </a:r>
            <a:r>
              <a:rPr lang="en-GB" b="1" i="1" dirty="0">
                <a:latin typeface="Symbol" pitchFamily="18" charset="2"/>
              </a:rPr>
              <a:t>D</a:t>
            </a:r>
            <a:r>
              <a:rPr lang="en-GB" b="1" i="1" dirty="0"/>
              <a:t>U</a:t>
            </a:r>
            <a:r>
              <a:rPr lang="en-GB" b="1" dirty="0"/>
              <a:t> if the surroundings does work </a:t>
            </a:r>
            <a:r>
              <a:rPr lang="en-GB" b="1" i="1" dirty="0"/>
              <a:t>W</a:t>
            </a:r>
            <a:r>
              <a:rPr lang="en-GB" b="1" dirty="0"/>
              <a:t> on the thermodynamic system and heat </a:t>
            </a:r>
            <a:r>
              <a:rPr lang="en-GB" b="1" i="1" dirty="0"/>
              <a:t>Q</a:t>
            </a:r>
            <a:r>
              <a:rPr lang="en-GB" b="1" dirty="0"/>
              <a:t> is absorbed by the system from its surroundings</a:t>
            </a:r>
            <a:r>
              <a:rPr lang="en-GB" dirty="0"/>
              <a:t>. </a:t>
            </a:r>
            <a:endParaRPr lang="cs-CZ" dirty="0"/>
          </a:p>
          <a:p>
            <a:pPr>
              <a:lnSpc>
                <a:spcPct val="120000"/>
              </a:lnSpc>
            </a:pPr>
            <a:endParaRPr lang="cs-CZ" dirty="0"/>
          </a:p>
          <a:p>
            <a:endParaRPr lang="en-GB" dirty="0"/>
          </a:p>
        </p:txBody>
      </p:sp>
    </p:spTree>
    <p:extLst>
      <p:ext uri="{BB962C8B-B14F-4D97-AF65-F5344CB8AC3E}">
        <p14:creationId xmlns:p14="http://schemas.microsoft.com/office/powerpoint/2010/main" val="1100980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2</a:t>
            </a:r>
            <a:r>
              <a:rPr lang="en-US" baseline="30000" dirty="0"/>
              <a:t>nd</a:t>
            </a:r>
            <a:r>
              <a:rPr lang="en-US" dirty="0"/>
              <a:t> Law of Thermodynamics</a:t>
            </a:r>
            <a:endParaRPr lang="en-GB" dirty="0"/>
          </a:p>
        </p:txBody>
      </p:sp>
      <p:sp>
        <p:nvSpPr>
          <p:cNvPr id="3" name="Zástupný symbol pro obsah 2"/>
          <p:cNvSpPr>
            <a:spLocks noGrp="1"/>
          </p:cNvSpPr>
          <p:nvPr>
            <p:ph idx="1"/>
          </p:nvPr>
        </p:nvSpPr>
        <p:spPr>
          <a:xfrm>
            <a:off x="1271752" y="1600201"/>
            <a:ext cx="4752240" cy="1180728"/>
          </a:xfrm>
        </p:spPr>
        <p:txBody>
          <a:bodyPr>
            <a:normAutofit fontScale="77500" lnSpcReduction="20000"/>
          </a:bodyPr>
          <a:lstStyle/>
          <a:p>
            <a:pPr>
              <a:lnSpc>
                <a:spcPct val="120000"/>
              </a:lnSpc>
            </a:pPr>
            <a:r>
              <a:rPr lang="en-US" dirty="0"/>
              <a:t>How to explain these jokes? </a:t>
            </a:r>
            <a:r>
              <a:rPr lang="en-US" i="1" dirty="0"/>
              <a:t>(Jokes of physicists are sometimes difficult to understand.)</a:t>
            </a:r>
            <a:endParaRPr lang="en-GB" i="1" dirty="0"/>
          </a:p>
        </p:txBody>
      </p:sp>
      <p:pic>
        <p:nvPicPr>
          <p:cNvPr id="1026" name="Picture 2" descr="Související obrázek"/>
          <p:cNvPicPr>
            <a:picLocks noChangeAspect="1" noChangeArrowheads="1"/>
          </p:cNvPicPr>
          <p:nvPr/>
        </p:nvPicPr>
        <p:blipFill>
          <a:blip r:embed="rId2" cstate="print"/>
          <a:srcRect/>
          <a:stretch>
            <a:fillRect/>
          </a:stretch>
        </p:blipFill>
        <p:spPr bwMode="auto">
          <a:xfrm>
            <a:off x="6240017" y="1484785"/>
            <a:ext cx="4242225" cy="3665284"/>
          </a:xfrm>
          <a:prstGeom prst="rect">
            <a:avLst/>
          </a:prstGeom>
          <a:noFill/>
        </p:spPr>
      </p:pic>
      <p:pic>
        <p:nvPicPr>
          <p:cNvPr id="1030" name="Picture 6" descr="Výsledek obrázku pro entropy jokes"/>
          <p:cNvPicPr>
            <a:picLocks noChangeAspect="1" noChangeArrowheads="1"/>
          </p:cNvPicPr>
          <p:nvPr/>
        </p:nvPicPr>
        <p:blipFill>
          <a:blip r:embed="rId3" cstate="print"/>
          <a:srcRect/>
          <a:stretch>
            <a:fillRect/>
          </a:stretch>
        </p:blipFill>
        <p:spPr bwMode="auto">
          <a:xfrm>
            <a:off x="2639616" y="3068960"/>
            <a:ext cx="2857500" cy="2857500"/>
          </a:xfrm>
          <a:prstGeom prst="rect">
            <a:avLst/>
          </a:prstGeom>
          <a:noFill/>
        </p:spPr>
      </p:pic>
    </p:spTree>
    <p:extLst>
      <p:ext uri="{BB962C8B-B14F-4D97-AF65-F5344CB8AC3E}">
        <p14:creationId xmlns:p14="http://schemas.microsoft.com/office/powerpoint/2010/main" val="1900166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05647BF-6902-401E-BFAB-A5917F7BDFB1}"/>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3CCE276A-E17C-4758-9FEE-9448CC52B373}"/>
              </a:ext>
            </a:extLst>
          </p:cNvPr>
          <p:cNvSpPr>
            <a:spLocks noGrp="1"/>
          </p:cNvSpPr>
          <p:nvPr>
            <p:ph type="title"/>
          </p:nvPr>
        </p:nvSpPr>
        <p:spPr>
          <a:xfrm>
            <a:off x="877655" y="394179"/>
            <a:ext cx="10753200" cy="451576"/>
          </a:xfrm>
        </p:spPr>
        <p:txBody>
          <a:bodyPr/>
          <a:lstStyle/>
          <a:p>
            <a:r>
              <a:rPr lang="cs-CZ" dirty="0">
                <a:sym typeface="Wingdings" panose="05000000000000000000" pitchFamily="2" charset="2"/>
              </a:rPr>
              <a:t></a:t>
            </a:r>
            <a:endParaRPr lang="en-GB" dirty="0"/>
          </a:p>
        </p:txBody>
      </p:sp>
      <p:pic>
        <p:nvPicPr>
          <p:cNvPr id="6" name="Picture 2" descr="Image result for thermodynamic laws joke">
            <a:extLst>
              <a:ext uri="{FF2B5EF4-FFF2-40B4-BE49-F238E27FC236}">
                <a16:creationId xmlns:a16="http://schemas.microsoft.com/office/drawing/2014/main" id="{6F599402-CD1A-4229-A473-7093F9A828BA}"/>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55567" y="1324413"/>
            <a:ext cx="7306983" cy="383616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a:extLst>
              <a:ext uri="{FF2B5EF4-FFF2-40B4-BE49-F238E27FC236}">
                <a16:creationId xmlns:a16="http://schemas.microsoft.com/office/drawing/2014/main" id="{0EB15724-972F-406D-B9BB-E52D2A71D056}"/>
              </a:ext>
            </a:extLst>
          </p:cNvPr>
          <p:cNvSpPr txBox="1"/>
          <p:nvPr/>
        </p:nvSpPr>
        <p:spPr>
          <a:xfrm>
            <a:off x="6888088" y="5733256"/>
            <a:ext cx="2664296" cy="369332"/>
          </a:xfrm>
          <a:prstGeom prst="rect">
            <a:avLst/>
          </a:prstGeom>
          <a:noFill/>
        </p:spPr>
        <p:txBody>
          <a:bodyPr wrap="square" rtlCol="0">
            <a:spAutoFit/>
          </a:bodyPr>
          <a:lstStyle/>
          <a:p>
            <a:r>
              <a:rPr lang="cs-CZ" sz="1800" dirty="0" err="1"/>
              <a:t>Version</a:t>
            </a:r>
            <a:r>
              <a:rPr lang="cs-CZ" sz="1800" dirty="0"/>
              <a:t> </a:t>
            </a:r>
            <a:r>
              <a:rPr lang="cs-CZ" sz="1800" dirty="0" err="1"/>
              <a:t>December</a:t>
            </a:r>
            <a:r>
              <a:rPr lang="cs-CZ" sz="1800" dirty="0"/>
              <a:t> 2024</a:t>
            </a:r>
            <a:endParaRPr lang="en-GB" sz="1800" dirty="0"/>
          </a:p>
        </p:txBody>
      </p:sp>
    </p:spTree>
    <p:extLst>
      <p:ext uri="{BB962C8B-B14F-4D97-AF65-F5344CB8AC3E}">
        <p14:creationId xmlns:p14="http://schemas.microsoft.com/office/powerpoint/2010/main" val="188454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445680"/>
            <a:ext cx="4508705" cy="451576"/>
          </a:xfrm>
        </p:spPr>
        <p:txBody>
          <a:bodyPr/>
          <a:lstStyle/>
          <a:p>
            <a:r>
              <a:rPr lang="cs-CZ" dirty="0"/>
              <a:t>Joule experiment</a:t>
            </a:r>
            <a:endParaRPr lang="en-GB" dirty="0"/>
          </a:p>
        </p:txBody>
      </p:sp>
      <p:sp>
        <p:nvSpPr>
          <p:cNvPr id="6" name="Obdélník 5"/>
          <p:cNvSpPr/>
          <p:nvPr/>
        </p:nvSpPr>
        <p:spPr>
          <a:xfrm>
            <a:off x="1991544" y="5949280"/>
            <a:ext cx="3364832" cy="369332"/>
          </a:xfrm>
          <a:prstGeom prst="rect">
            <a:avLst/>
          </a:prstGeom>
        </p:spPr>
        <p:txBody>
          <a:bodyPr wrap="square">
            <a:spAutoFit/>
          </a:bodyPr>
          <a:lstStyle/>
          <a:p>
            <a:r>
              <a:rPr lang="cs-CZ" sz="1800" dirty="0" err="1"/>
              <a:t>James</a:t>
            </a:r>
            <a:r>
              <a:rPr lang="cs-CZ" sz="1800" dirty="0"/>
              <a:t> </a:t>
            </a:r>
            <a:r>
              <a:rPr lang="cs-CZ" sz="1800" dirty="0" err="1"/>
              <a:t>Prescott</a:t>
            </a:r>
            <a:r>
              <a:rPr lang="cs-CZ" sz="1800" dirty="0"/>
              <a:t> Joule (1818–1889)</a:t>
            </a:r>
            <a:endParaRPr lang="en-GB" sz="1800" dirty="0"/>
          </a:p>
        </p:txBody>
      </p:sp>
      <p:pic>
        <p:nvPicPr>
          <p:cNvPr id="1028" name="Picture 4" descr="http://d29qn7q9z0j1p6.cloudfront.net/content/roypta/373/2039/20140348/F1.large.jpg?width=800&amp;height=600&amp;carousel=1"/>
          <p:cNvPicPr>
            <a:picLocks noChangeAspect="1" noChangeArrowheads="1"/>
          </p:cNvPicPr>
          <p:nvPr/>
        </p:nvPicPr>
        <p:blipFill>
          <a:blip r:embed="rId2" cstate="print"/>
          <a:srcRect/>
          <a:stretch>
            <a:fillRect/>
          </a:stretch>
        </p:blipFill>
        <p:spPr bwMode="auto">
          <a:xfrm>
            <a:off x="1991544" y="1340768"/>
            <a:ext cx="3672408" cy="4397270"/>
          </a:xfrm>
          <a:prstGeom prst="rect">
            <a:avLst/>
          </a:prstGeom>
          <a:noFill/>
        </p:spPr>
      </p:pic>
      <p:pic>
        <p:nvPicPr>
          <p:cNvPr id="1030" name="Picture 6" descr="Výsledek obrázku pro Joule experiment"/>
          <p:cNvPicPr>
            <a:picLocks noChangeAspect="1" noChangeArrowheads="1"/>
          </p:cNvPicPr>
          <p:nvPr/>
        </p:nvPicPr>
        <p:blipFill>
          <a:blip r:embed="rId3" cstate="print"/>
          <a:srcRect/>
          <a:stretch>
            <a:fillRect/>
          </a:stretch>
        </p:blipFill>
        <p:spPr bwMode="auto">
          <a:xfrm>
            <a:off x="6023992" y="2852936"/>
            <a:ext cx="2553440" cy="2376264"/>
          </a:xfrm>
          <a:prstGeom prst="rect">
            <a:avLst/>
          </a:prstGeom>
          <a:noFill/>
        </p:spPr>
      </p:pic>
      <p:sp>
        <p:nvSpPr>
          <p:cNvPr id="9" name="TextovéPole 8"/>
          <p:cNvSpPr txBox="1"/>
          <p:nvPr/>
        </p:nvSpPr>
        <p:spPr>
          <a:xfrm>
            <a:off x="6240016" y="1340769"/>
            <a:ext cx="3816424" cy="1323439"/>
          </a:xfrm>
          <a:prstGeom prst="rect">
            <a:avLst/>
          </a:prstGeom>
          <a:noFill/>
        </p:spPr>
        <p:txBody>
          <a:bodyPr wrap="square" rtlCol="0">
            <a:spAutoFit/>
          </a:bodyPr>
          <a:lstStyle/>
          <a:p>
            <a:r>
              <a:rPr lang="en-GB" sz="2000" dirty="0"/>
              <a:t>Transformation of mechanical energy in heat – one of the crucial experiments to verify energy con</a:t>
            </a:r>
            <a:r>
              <a:rPr lang="cs-CZ" sz="2000" dirty="0"/>
              <a:t>s</a:t>
            </a:r>
            <a:r>
              <a:rPr lang="en-GB" sz="2000" dirty="0" err="1"/>
              <a:t>ervation</a:t>
            </a:r>
            <a:r>
              <a:rPr lang="en-GB" sz="2000" dirty="0"/>
              <a:t> law.</a:t>
            </a:r>
          </a:p>
        </p:txBody>
      </p:sp>
      <p:sp>
        <p:nvSpPr>
          <p:cNvPr id="10" name="TextovéPole 9"/>
          <p:cNvSpPr txBox="1"/>
          <p:nvPr/>
        </p:nvSpPr>
        <p:spPr>
          <a:xfrm>
            <a:off x="9051379" y="2888357"/>
            <a:ext cx="1683296" cy="2246769"/>
          </a:xfrm>
          <a:prstGeom prst="rect">
            <a:avLst/>
          </a:prstGeom>
          <a:noFill/>
        </p:spPr>
        <p:txBody>
          <a:bodyPr wrap="square" rtlCol="0">
            <a:spAutoFit/>
          </a:bodyPr>
          <a:lstStyle/>
          <a:p>
            <a:r>
              <a:rPr lang="en-GB" sz="2000" dirty="0"/>
              <a:t>Rotating paddles in water.</a:t>
            </a:r>
          </a:p>
          <a:p>
            <a:r>
              <a:rPr lang="en-GB" sz="2000" dirty="0"/>
              <a:t>Temperature</a:t>
            </a:r>
            <a:r>
              <a:rPr lang="cs-CZ" sz="2000" dirty="0"/>
              <a:t> </a:t>
            </a:r>
            <a:r>
              <a:rPr lang="en-GB" sz="2000" dirty="0"/>
              <a:t>increase due to friction is measured.</a:t>
            </a:r>
          </a:p>
        </p:txBody>
      </p:sp>
      <p:sp>
        <p:nvSpPr>
          <p:cNvPr id="11" name="TextovéPole 10"/>
          <p:cNvSpPr txBox="1"/>
          <p:nvPr/>
        </p:nvSpPr>
        <p:spPr>
          <a:xfrm>
            <a:off x="6023992" y="5445224"/>
            <a:ext cx="2592288" cy="707886"/>
          </a:xfrm>
          <a:prstGeom prst="rect">
            <a:avLst/>
          </a:prstGeom>
          <a:noFill/>
        </p:spPr>
        <p:txBody>
          <a:bodyPr wrap="square" rtlCol="0">
            <a:spAutoFit/>
          </a:bodyPr>
          <a:lstStyle/>
          <a:p>
            <a:r>
              <a:rPr lang="en-GB" sz="2000" dirty="0"/>
              <a:t>Weight moves down</a:t>
            </a:r>
            <a:r>
              <a:rPr lang="cs-CZ" sz="2000" dirty="0"/>
              <a:t> </a:t>
            </a:r>
            <a:r>
              <a:rPr lang="cs-CZ" sz="2000" dirty="0" err="1"/>
              <a:t>with</a:t>
            </a:r>
            <a:r>
              <a:rPr lang="cs-CZ" sz="2000" dirty="0"/>
              <a:t> a </a:t>
            </a:r>
            <a:r>
              <a:rPr lang="cs-CZ" sz="2000" dirty="0" err="1"/>
              <a:t>constant</a:t>
            </a:r>
            <a:r>
              <a:rPr lang="cs-CZ" sz="2000" dirty="0"/>
              <a:t> speed</a:t>
            </a:r>
            <a:endParaRPr lang="en-GB" sz="2000" dirty="0"/>
          </a:p>
        </p:txBody>
      </p:sp>
      <p:sp>
        <p:nvSpPr>
          <p:cNvPr id="13" name="Zaoblený obdélníkový popisek 12"/>
          <p:cNvSpPr/>
          <p:nvPr/>
        </p:nvSpPr>
        <p:spPr>
          <a:xfrm rot="10800000">
            <a:off x="5879976" y="5445224"/>
            <a:ext cx="2592288" cy="1096892"/>
          </a:xfrm>
          <a:prstGeom prst="wedgeRoundRectCallout">
            <a:avLst>
              <a:gd name="adj1" fmla="val 32716"/>
              <a:gd name="adj2" fmla="val 71425"/>
              <a:gd name="adj3" fmla="val 16667"/>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4" name="Zaoblený obdélníkový popisek 13"/>
          <p:cNvSpPr/>
          <p:nvPr/>
        </p:nvSpPr>
        <p:spPr>
          <a:xfrm>
            <a:off x="9020379" y="2824248"/>
            <a:ext cx="1608482" cy="2338302"/>
          </a:xfrm>
          <a:prstGeom prst="wedgeRoundRectCallout">
            <a:avLst>
              <a:gd name="adj1" fmla="val -96904"/>
              <a:gd name="adj2" fmla="val -553"/>
              <a:gd name="adj3" fmla="val 16667"/>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Tree>
    <p:extLst>
      <p:ext uri="{BB962C8B-B14F-4D97-AF65-F5344CB8AC3E}">
        <p14:creationId xmlns:p14="http://schemas.microsoft.com/office/powerpoint/2010/main" val="145211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8437" y="437368"/>
            <a:ext cx="10753200" cy="451576"/>
          </a:xfrm>
        </p:spPr>
        <p:txBody>
          <a:bodyPr/>
          <a:lstStyle/>
          <a:p>
            <a:r>
              <a:rPr lang="en-GB" dirty="0"/>
              <a:t>1st Law of Thermodynamics</a:t>
            </a:r>
          </a:p>
        </p:txBody>
      </p:sp>
      <p:sp>
        <p:nvSpPr>
          <p:cNvPr id="3" name="Zástupný symbol pro obsah 2"/>
          <p:cNvSpPr>
            <a:spLocks noGrp="1"/>
          </p:cNvSpPr>
          <p:nvPr>
            <p:ph idx="1"/>
          </p:nvPr>
        </p:nvSpPr>
        <p:spPr/>
        <p:txBody>
          <a:bodyPr>
            <a:normAutofit fontScale="85000" lnSpcReduction="20000"/>
          </a:bodyPr>
          <a:lstStyle/>
          <a:p>
            <a:pPr>
              <a:lnSpc>
                <a:spcPct val="120000"/>
              </a:lnSpc>
              <a:buNone/>
            </a:pPr>
            <a:r>
              <a:rPr lang="en-GB" dirty="0"/>
              <a:t>The following statement is another valid formulation of the 1st law of thermodynamics: </a:t>
            </a:r>
          </a:p>
          <a:p>
            <a:pPr>
              <a:lnSpc>
                <a:spcPct val="120000"/>
              </a:lnSpc>
              <a:buNone/>
            </a:pPr>
            <a:r>
              <a:rPr lang="en-GB" b="1" dirty="0"/>
              <a:t>In a </a:t>
            </a:r>
            <a:r>
              <a:rPr lang="en-GB" b="1" i="1" dirty="0"/>
              <a:t>cyclic</a:t>
            </a:r>
            <a:r>
              <a:rPr lang="en-GB" b="1" dirty="0"/>
              <a:t> (and reversible) process, the change in the internal energy of the system equals zero</a:t>
            </a:r>
            <a:r>
              <a:rPr lang="en-GB" dirty="0"/>
              <a:t>. </a:t>
            </a:r>
          </a:p>
          <a:p>
            <a:pPr>
              <a:lnSpc>
                <a:spcPct val="120000"/>
              </a:lnSpc>
              <a:buNone/>
            </a:pPr>
            <a:r>
              <a:rPr lang="en-GB" dirty="0"/>
              <a:t>Therefore, the 1st law of thermodynamics provides a complete definition of internal energy </a:t>
            </a:r>
            <a:r>
              <a:rPr lang="en-GB" i="1" dirty="0"/>
              <a:t>U</a:t>
            </a:r>
            <a:r>
              <a:rPr lang="en-GB" dirty="0"/>
              <a:t>, which is one of the basic state parameters. </a:t>
            </a:r>
          </a:p>
          <a:p>
            <a:pPr>
              <a:lnSpc>
                <a:spcPct val="120000"/>
              </a:lnSpc>
              <a:buNone/>
            </a:pPr>
            <a:r>
              <a:rPr lang="en-GB" dirty="0"/>
              <a:t>The absolute value of the internal energy in a real system is very difficult to determine (just consider the calculation of the potential energies of all the particles present in the system). </a:t>
            </a:r>
          </a:p>
          <a:p>
            <a:pPr>
              <a:lnSpc>
                <a:spcPct val="120000"/>
              </a:lnSpc>
            </a:pPr>
            <a:r>
              <a:rPr lang="en-GB" dirty="0"/>
              <a:t>As a result, classical thermodynamics deals almost only with its change (</a:t>
            </a:r>
            <a:r>
              <a:rPr lang="en-GB" i="1" dirty="0">
                <a:latin typeface="Symbol" pitchFamily="18" charset="2"/>
              </a:rPr>
              <a:t>D</a:t>
            </a:r>
            <a:r>
              <a:rPr lang="en-GB" i="1" dirty="0"/>
              <a:t>U, </a:t>
            </a:r>
            <a:r>
              <a:rPr lang="en-GB" i="1" dirty="0" err="1"/>
              <a:t>dU</a:t>
            </a:r>
            <a:r>
              <a:rPr lang="en-GB" dirty="0"/>
              <a:t>).</a:t>
            </a:r>
          </a:p>
          <a:p>
            <a:endParaRPr lang="en-GB" dirty="0"/>
          </a:p>
        </p:txBody>
      </p:sp>
    </p:spTree>
    <p:extLst>
      <p:ext uri="{BB962C8B-B14F-4D97-AF65-F5344CB8AC3E}">
        <p14:creationId xmlns:p14="http://schemas.microsoft.com/office/powerpoint/2010/main" val="181743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82931" y="274320"/>
            <a:ext cx="8229600" cy="631767"/>
          </a:xfrm>
        </p:spPr>
        <p:txBody>
          <a:bodyPr/>
          <a:lstStyle/>
          <a:p>
            <a:r>
              <a:rPr lang="cs-CZ" dirty="0"/>
              <a:t>2nd</a:t>
            </a:r>
            <a:r>
              <a:rPr lang="en-GB" dirty="0"/>
              <a:t> Law of Thermodynamics</a:t>
            </a:r>
          </a:p>
        </p:txBody>
      </p:sp>
      <p:sp>
        <p:nvSpPr>
          <p:cNvPr id="3" name="Zástupný symbol pro obsah 2"/>
          <p:cNvSpPr>
            <a:spLocks noGrp="1"/>
          </p:cNvSpPr>
          <p:nvPr>
            <p:ph idx="1"/>
          </p:nvPr>
        </p:nvSpPr>
        <p:spPr>
          <a:xfrm>
            <a:off x="980902" y="1196752"/>
            <a:ext cx="10033462" cy="5472608"/>
          </a:xfrm>
        </p:spPr>
        <p:txBody>
          <a:bodyPr>
            <a:normAutofit fontScale="70000" lnSpcReduction="20000"/>
          </a:bodyPr>
          <a:lstStyle/>
          <a:p>
            <a:pPr>
              <a:lnSpc>
                <a:spcPct val="120000"/>
              </a:lnSpc>
            </a:pPr>
            <a:r>
              <a:rPr lang="en-GB" dirty="0"/>
              <a:t>One can imagine many processes which </a:t>
            </a:r>
            <a:r>
              <a:rPr lang="cs-CZ" dirty="0"/>
              <a:t>are in </a:t>
            </a:r>
            <a:r>
              <a:rPr lang="en-GB" dirty="0"/>
              <a:t>agree</a:t>
            </a:r>
            <a:r>
              <a:rPr lang="cs-CZ" dirty="0" err="1"/>
              <a:t>ment</a:t>
            </a:r>
            <a:r>
              <a:rPr lang="en-GB" dirty="0"/>
              <a:t> with the 1st law of thermodynamics (during which energy is conserved), which </a:t>
            </a:r>
            <a:r>
              <a:rPr lang="cs-CZ" dirty="0"/>
              <a:t>(</a:t>
            </a:r>
            <a:r>
              <a:rPr lang="cs-CZ" dirty="0" err="1"/>
              <a:t>given</a:t>
            </a:r>
            <a:r>
              <a:rPr lang="cs-CZ" dirty="0"/>
              <a:t> by </a:t>
            </a:r>
            <a:r>
              <a:rPr lang="cs-CZ" dirty="0" err="1"/>
              <a:t>our</a:t>
            </a:r>
            <a:r>
              <a:rPr lang="en-GB" dirty="0"/>
              <a:t> experience</a:t>
            </a:r>
            <a:r>
              <a:rPr lang="cs-CZ" dirty="0"/>
              <a:t>)</a:t>
            </a:r>
            <a:r>
              <a:rPr lang="en-GB" dirty="0"/>
              <a:t> </a:t>
            </a:r>
            <a:r>
              <a:rPr lang="cs-CZ" dirty="0" err="1"/>
              <a:t>definitely</a:t>
            </a:r>
            <a:r>
              <a:rPr lang="en-GB" dirty="0"/>
              <a:t> </a:t>
            </a:r>
            <a:r>
              <a:rPr lang="en-GB" b="1" dirty="0"/>
              <a:t>cannot</a:t>
            </a:r>
            <a:r>
              <a:rPr lang="en-GB" dirty="0"/>
              <a:t> happen in nature: </a:t>
            </a:r>
          </a:p>
          <a:p>
            <a:pPr>
              <a:lnSpc>
                <a:spcPct val="120000"/>
              </a:lnSpc>
            </a:pPr>
            <a:endParaRPr lang="en-GB" dirty="0"/>
          </a:p>
          <a:p>
            <a:pPr lvl="1">
              <a:lnSpc>
                <a:spcPct val="120000"/>
              </a:lnSpc>
            </a:pPr>
            <a:r>
              <a:rPr lang="en-GB" sz="2600" dirty="0"/>
              <a:t>In an isolated system consisting of a colder body and a hotter one, the hotter body is never heated solely by the cooling of the colder body, i.e. at the expense of the internal energy of the colder body. </a:t>
            </a:r>
          </a:p>
          <a:p>
            <a:pPr lvl="1">
              <a:lnSpc>
                <a:spcPct val="120000"/>
              </a:lnSpc>
            </a:pPr>
            <a:r>
              <a:rPr lang="en-GB" sz="2600" dirty="0"/>
              <a:t>Gas, which leaves an enclosure and is dispersed in space, will never spontaneously return into the enclosure. </a:t>
            </a:r>
          </a:p>
          <a:p>
            <a:pPr lvl="1">
              <a:lnSpc>
                <a:spcPct val="120000"/>
              </a:lnSpc>
            </a:pPr>
            <a:r>
              <a:rPr lang="en-GB" sz="2600" dirty="0"/>
              <a:t>A wheel will not be turned by the heat from a hot brake.</a:t>
            </a:r>
          </a:p>
          <a:p>
            <a:pPr lvl="1">
              <a:lnSpc>
                <a:spcPct val="120000"/>
              </a:lnSpc>
            </a:pPr>
            <a:r>
              <a:rPr lang="en-GB" sz="2600" dirty="0"/>
              <a:t>Rubbing hands produces heat but heated palms will not start to rub mutually </a:t>
            </a:r>
            <a:r>
              <a:rPr lang="en-GB" sz="2600" dirty="0">
                <a:sym typeface="Wingdings"/>
              </a:rPr>
              <a:t></a:t>
            </a:r>
            <a:r>
              <a:rPr lang="en-GB" sz="2600" dirty="0"/>
              <a:t>.</a:t>
            </a:r>
          </a:p>
          <a:p>
            <a:pPr lvl="1">
              <a:lnSpc>
                <a:spcPct val="120000"/>
              </a:lnSpc>
            </a:pPr>
            <a:r>
              <a:rPr lang="en-GB" sz="2600" dirty="0"/>
              <a:t>Etc. </a:t>
            </a:r>
          </a:p>
          <a:p>
            <a:pPr lvl="1">
              <a:lnSpc>
                <a:spcPct val="120000"/>
              </a:lnSpc>
            </a:pPr>
            <a:endParaRPr lang="en-GB" dirty="0"/>
          </a:p>
          <a:p>
            <a:pPr>
              <a:lnSpc>
                <a:spcPct val="120000"/>
              </a:lnSpc>
            </a:pPr>
            <a:r>
              <a:rPr lang="en-GB" dirty="0"/>
              <a:t>These practically impossible processes are characterised by the fact that they are (better: would be) </a:t>
            </a:r>
            <a:r>
              <a:rPr lang="en-GB" i="1" dirty="0"/>
              <a:t>reversed</a:t>
            </a:r>
            <a:r>
              <a:rPr lang="en-GB" dirty="0"/>
              <a:t> irreversible processes, sequences of non-equilibrium states. We know already that their course </a:t>
            </a:r>
            <a:r>
              <a:rPr lang="en-GB" i="1" dirty="0"/>
              <a:t>cannot be reversed</a:t>
            </a:r>
            <a:r>
              <a:rPr lang="en-GB" dirty="0"/>
              <a:t>. The law determining the sense or direction of the processes running in isolated systems (and with sufficient accuracy in similar systems) is the </a:t>
            </a:r>
            <a:r>
              <a:rPr lang="en-GB" b="1" dirty="0"/>
              <a:t>2nd law of thermodynamics.</a:t>
            </a:r>
            <a:endParaRPr lang="en-GB" dirty="0"/>
          </a:p>
        </p:txBody>
      </p:sp>
    </p:spTree>
    <p:extLst>
      <p:ext uri="{BB962C8B-B14F-4D97-AF65-F5344CB8AC3E}">
        <p14:creationId xmlns:p14="http://schemas.microsoft.com/office/powerpoint/2010/main" val="1923846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6625" y="287738"/>
            <a:ext cx="10753200" cy="451576"/>
          </a:xfrm>
        </p:spPr>
        <p:txBody>
          <a:bodyPr/>
          <a:lstStyle/>
          <a:p>
            <a:r>
              <a:rPr lang="en-US" dirty="0"/>
              <a:t>Irreversible processes once again</a:t>
            </a:r>
          </a:p>
        </p:txBody>
      </p:sp>
      <p:pic>
        <p:nvPicPr>
          <p:cNvPr id="1026" name="Picture 2" descr="Výsledek obrázku pro irreversible process"/>
          <p:cNvPicPr>
            <a:picLocks noChangeAspect="1" noChangeArrowheads="1"/>
          </p:cNvPicPr>
          <p:nvPr/>
        </p:nvPicPr>
        <p:blipFill>
          <a:blip r:embed="rId2" cstate="print"/>
          <a:srcRect/>
          <a:stretch>
            <a:fillRect/>
          </a:stretch>
        </p:blipFill>
        <p:spPr bwMode="auto">
          <a:xfrm>
            <a:off x="1991544" y="1700808"/>
            <a:ext cx="2705100" cy="752476"/>
          </a:xfrm>
          <a:prstGeom prst="rect">
            <a:avLst/>
          </a:prstGeom>
          <a:noFill/>
        </p:spPr>
      </p:pic>
      <p:pic>
        <p:nvPicPr>
          <p:cNvPr id="1028" name="Picture 4" descr="Výsledek obrázku pro ageing"/>
          <p:cNvPicPr>
            <a:picLocks noChangeAspect="1" noChangeArrowheads="1"/>
          </p:cNvPicPr>
          <p:nvPr/>
        </p:nvPicPr>
        <p:blipFill>
          <a:blip r:embed="rId3" cstate="print"/>
          <a:srcRect/>
          <a:stretch>
            <a:fillRect/>
          </a:stretch>
        </p:blipFill>
        <p:spPr bwMode="auto">
          <a:xfrm>
            <a:off x="4914900" y="1124745"/>
            <a:ext cx="5753100" cy="1800225"/>
          </a:xfrm>
          <a:prstGeom prst="rect">
            <a:avLst/>
          </a:prstGeom>
          <a:noFill/>
        </p:spPr>
      </p:pic>
      <p:pic>
        <p:nvPicPr>
          <p:cNvPr id="1030" name="Picture 6" descr="Výsledek obrázku pro denaturation"/>
          <p:cNvPicPr>
            <a:picLocks noChangeAspect="1" noChangeArrowheads="1"/>
          </p:cNvPicPr>
          <p:nvPr/>
        </p:nvPicPr>
        <p:blipFill>
          <a:blip r:embed="rId4" cstate="print"/>
          <a:srcRect/>
          <a:stretch>
            <a:fillRect/>
          </a:stretch>
        </p:blipFill>
        <p:spPr bwMode="auto">
          <a:xfrm>
            <a:off x="2783632" y="3212977"/>
            <a:ext cx="6076950" cy="3419475"/>
          </a:xfrm>
          <a:prstGeom prst="rect">
            <a:avLst/>
          </a:prstGeom>
          <a:noFill/>
        </p:spPr>
      </p:pic>
      <p:sp>
        <p:nvSpPr>
          <p:cNvPr id="3" name="TextovéPole 2">
            <a:extLst>
              <a:ext uri="{FF2B5EF4-FFF2-40B4-BE49-F238E27FC236}">
                <a16:creationId xmlns:a16="http://schemas.microsoft.com/office/drawing/2014/main" id="{98F1844E-4DB5-43BA-8A2A-AA9D70E76B82}"/>
              </a:ext>
            </a:extLst>
          </p:cNvPr>
          <p:cNvSpPr txBox="1"/>
          <p:nvPr/>
        </p:nvSpPr>
        <p:spPr>
          <a:xfrm>
            <a:off x="1512916" y="2564905"/>
            <a:ext cx="2062804" cy="369332"/>
          </a:xfrm>
          <a:prstGeom prst="rect">
            <a:avLst/>
          </a:prstGeom>
          <a:noFill/>
        </p:spPr>
        <p:txBody>
          <a:bodyPr wrap="square" rtlCol="0">
            <a:spAutoFit/>
          </a:bodyPr>
          <a:lstStyle/>
          <a:p>
            <a:r>
              <a:rPr lang="en-GB" sz="1800" dirty="0"/>
              <a:t>Dough and bread</a:t>
            </a:r>
          </a:p>
        </p:txBody>
      </p:sp>
      <p:sp>
        <p:nvSpPr>
          <p:cNvPr id="4" name="TextovéPole 3">
            <a:extLst>
              <a:ext uri="{FF2B5EF4-FFF2-40B4-BE49-F238E27FC236}">
                <a16:creationId xmlns:a16="http://schemas.microsoft.com/office/drawing/2014/main" id="{B1B91F54-07BF-81FA-BDB9-08A1EF6BC8CB}"/>
              </a:ext>
            </a:extLst>
          </p:cNvPr>
          <p:cNvSpPr txBox="1"/>
          <p:nvPr/>
        </p:nvSpPr>
        <p:spPr>
          <a:xfrm>
            <a:off x="10772775" y="1228725"/>
            <a:ext cx="1133475" cy="400110"/>
          </a:xfrm>
          <a:prstGeom prst="rect">
            <a:avLst/>
          </a:prstGeom>
          <a:noFill/>
        </p:spPr>
        <p:txBody>
          <a:bodyPr wrap="square" rtlCol="0">
            <a:spAutoFit/>
          </a:bodyPr>
          <a:lstStyle/>
          <a:p>
            <a:pPr algn="l"/>
            <a:r>
              <a:rPr lang="cs-CZ" sz="2000" dirty="0" err="1">
                <a:latin typeface="+mn-lt"/>
              </a:rPr>
              <a:t>ageing</a:t>
            </a:r>
            <a:endParaRPr lang="en-GB" sz="2000" dirty="0" err="1">
              <a:latin typeface="+mn-lt"/>
            </a:endParaRPr>
          </a:p>
        </p:txBody>
      </p:sp>
    </p:spTree>
    <p:extLst>
      <p:ext uri="{BB962C8B-B14F-4D97-AF65-F5344CB8AC3E}">
        <p14:creationId xmlns:p14="http://schemas.microsoft.com/office/powerpoint/2010/main" val="716284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pPr eaLnBrk="1" hangingPunct="1"/>
            <a:r>
              <a:rPr lang="en-GB" sz="3600" dirty="0">
                <a:solidFill>
                  <a:srgbClr val="0000DC"/>
                </a:solidFill>
              </a:rPr>
              <a:t>Back to ideal gas: Its free expansion is a simple example of an irreversible process</a:t>
            </a:r>
          </a:p>
        </p:txBody>
      </p:sp>
      <p:pic>
        <p:nvPicPr>
          <p:cNvPr id="16388" name="Picture 4"/>
          <p:cNvPicPr>
            <a:picLocks noGrp="1" noChangeAspect="1" noChangeArrowheads="1"/>
          </p:cNvPicPr>
          <p:nvPr>
            <p:ph sz="half" idx="2"/>
          </p:nvPr>
        </p:nvPicPr>
        <p:blipFill>
          <a:blip r:embed="rId3" cstate="print"/>
          <a:srcRect/>
          <a:stretch>
            <a:fillRect/>
          </a:stretch>
        </p:blipFill>
        <p:spPr>
          <a:xfrm>
            <a:off x="2927648" y="1484785"/>
            <a:ext cx="6480522" cy="1914525"/>
          </a:xfrm>
          <a:noFill/>
        </p:spPr>
      </p:pic>
      <p:sp>
        <p:nvSpPr>
          <p:cNvPr id="16389" name="Text Box 6"/>
          <p:cNvSpPr txBox="1">
            <a:spLocks noChangeArrowheads="1"/>
          </p:cNvSpPr>
          <p:nvPr/>
        </p:nvSpPr>
        <p:spPr bwMode="auto">
          <a:xfrm>
            <a:off x="1014536" y="3163441"/>
            <a:ext cx="10249231" cy="1631216"/>
          </a:xfrm>
          <a:prstGeom prst="rect">
            <a:avLst/>
          </a:prstGeom>
          <a:noFill/>
          <a:ln w="9525" algn="ctr">
            <a:noFill/>
            <a:miter lim="800000"/>
            <a:headEnd/>
            <a:tailEnd/>
          </a:ln>
        </p:spPr>
        <p:txBody>
          <a:bodyPr wrap="square">
            <a:spAutoFit/>
          </a:bodyPr>
          <a:lstStyle/>
          <a:p>
            <a:pPr>
              <a:buFontTx/>
              <a:buNone/>
            </a:pPr>
            <a:r>
              <a:rPr lang="en-GB" sz="2000" dirty="0">
                <a:solidFill>
                  <a:schemeClr val="tx1"/>
                </a:solidFill>
              </a:rPr>
              <a:t>A) A box is divided into two compartments by a wall. There is compressed ideal gas in equilibrium state in the left compartment. In the right compartment, there is vacuum.</a:t>
            </a:r>
          </a:p>
          <a:p>
            <a:pPr>
              <a:buFontTx/>
              <a:buNone/>
            </a:pPr>
            <a:r>
              <a:rPr lang="en-GB" sz="2000" dirty="0">
                <a:solidFill>
                  <a:schemeClr val="tx1"/>
                </a:solidFill>
              </a:rPr>
              <a:t>B) We make someway an opening in the wall; the gas expands in the second part of the box – an </a:t>
            </a:r>
            <a:r>
              <a:rPr lang="en-GB" sz="2000" b="1" dirty="0">
                <a:solidFill>
                  <a:schemeClr val="tx1"/>
                </a:solidFill>
              </a:rPr>
              <a:t>irreversible process</a:t>
            </a:r>
            <a:r>
              <a:rPr lang="en-GB" sz="2000" dirty="0">
                <a:solidFill>
                  <a:schemeClr val="tx1"/>
                </a:solidFill>
              </a:rPr>
              <a:t> is in progress.</a:t>
            </a:r>
          </a:p>
          <a:p>
            <a:pPr>
              <a:buFontTx/>
              <a:buNone/>
            </a:pPr>
            <a:r>
              <a:rPr lang="en-GB" sz="2000" dirty="0">
                <a:solidFill>
                  <a:schemeClr val="tx1"/>
                </a:solidFill>
              </a:rPr>
              <a:t>C) After certain time, t</a:t>
            </a:r>
            <a:r>
              <a:rPr lang="en-GB" sz="2000" dirty="0"/>
              <a:t>hermodynamic</a:t>
            </a:r>
            <a:r>
              <a:rPr lang="en-GB" sz="2000" dirty="0">
                <a:solidFill>
                  <a:schemeClr val="tx1"/>
                </a:solidFill>
              </a:rPr>
              <a:t> equilibrium is </a:t>
            </a:r>
            <a:r>
              <a:rPr lang="en-GB" sz="2000" dirty="0"/>
              <a:t>reached in both parts of the box.</a:t>
            </a:r>
            <a:endParaRPr lang="en-GB" sz="2000" dirty="0">
              <a:solidFill>
                <a:schemeClr val="tx1"/>
              </a:solidFill>
            </a:endParaRPr>
          </a:p>
        </p:txBody>
      </p:sp>
      <p:sp>
        <p:nvSpPr>
          <p:cNvPr id="5" name="Obdélník 4"/>
          <p:cNvSpPr/>
          <p:nvPr/>
        </p:nvSpPr>
        <p:spPr>
          <a:xfrm>
            <a:off x="990600" y="4817716"/>
            <a:ext cx="9953625" cy="156966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 about a change of temperature in this process?</a:t>
            </a:r>
            <a:r>
              <a:rPr lang="cs-CZ"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400" b="1" cap="none"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Discuss</a:t>
            </a:r>
            <a:r>
              <a:rPr lang="cs-CZ"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400" b="1" cap="none"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a:t>
            </a:r>
            <a:r>
              <a:rPr lang="cs-CZ"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400" b="1" cap="none"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problem</a:t>
            </a:r>
            <a:r>
              <a:rPr lang="cs-CZ"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p>
          <a:p>
            <a:pPr algn="ct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about</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same</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situation</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with</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small</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number</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of </a:t>
            </a:r>
            <a:r>
              <a:rPr lang="cs-CZ"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molecules</a:t>
            </a:r>
            <a:r>
              <a:rPr lang="cs-CZ"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en-GB"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86530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639762"/>
          </a:xfrm>
        </p:spPr>
        <p:txBody>
          <a:bodyPr>
            <a:normAutofit/>
          </a:bodyPr>
          <a:lstStyle/>
          <a:p>
            <a:r>
              <a:rPr lang="cs-CZ" dirty="0"/>
              <a:t>„</a:t>
            </a:r>
            <a:r>
              <a:rPr lang="en-US" dirty="0"/>
              <a:t>Ghosts</a:t>
            </a:r>
            <a:r>
              <a:rPr lang="cs-CZ" dirty="0"/>
              <a:t>“</a:t>
            </a:r>
            <a:r>
              <a:rPr lang="en-US" dirty="0"/>
              <a:t> in physics: Maxwell´s D</a:t>
            </a:r>
            <a:r>
              <a:rPr lang="cs-CZ" dirty="0"/>
              <a:t>a</a:t>
            </a:r>
            <a:r>
              <a:rPr lang="en-US" dirty="0" err="1"/>
              <a:t>emon</a:t>
            </a:r>
            <a:endParaRPr lang="en-US" dirty="0"/>
          </a:p>
        </p:txBody>
      </p:sp>
      <p:sp>
        <p:nvSpPr>
          <p:cNvPr id="3" name="Zástupný symbol pro text 2"/>
          <p:cNvSpPr>
            <a:spLocks noGrp="1"/>
          </p:cNvSpPr>
          <p:nvPr>
            <p:ph type="body" sz="half" idx="1"/>
          </p:nvPr>
        </p:nvSpPr>
        <p:spPr>
          <a:xfrm>
            <a:off x="2207567" y="5893296"/>
            <a:ext cx="8725475" cy="560040"/>
          </a:xfrm>
        </p:spPr>
        <p:txBody>
          <a:bodyPr>
            <a:normAutofit fontScale="62500" lnSpcReduction="20000"/>
          </a:bodyPr>
          <a:lstStyle/>
          <a:p>
            <a:r>
              <a:rPr lang="en-GB" dirty="0"/>
              <a:t>http://www.pitt.edu/~jdnorton/Goodies/exorcism_phase_vol/exorcism_phase_vol.html</a:t>
            </a:r>
          </a:p>
        </p:txBody>
      </p:sp>
      <p:sp>
        <p:nvSpPr>
          <p:cNvPr id="4" name="Zástupný symbol pro obsah 3"/>
          <p:cNvSpPr>
            <a:spLocks noGrp="1"/>
          </p:cNvSpPr>
          <p:nvPr>
            <p:ph sz="half" idx="2"/>
          </p:nvPr>
        </p:nvSpPr>
        <p:spPr>
          <a:xfrm>
            <a:off x="2135560" y="1916833"/>
            <a:ext cx="6588224" cy="604663"/>
          </a:xfrm>
        </p:spPr>
        <p:txBody>
          <a:bodyPr/>
          <a:lstStyle/>
          <a:p>
            <a:pPr>
              <a:buNone/>
            </a:pPr>
            <a:r>
              <a:rPr lang="en-GB" dirty="0"/>
              <a:t>How to </a:t>
            </a:r>
            <a:r>
              <a:rPr lang="cs-CZ" dirty="0" err="1"/>
              <a:t>break</a:t>
            </a:r>
            <a:r>
              <a:rPr lang="cs-CZ" dirty="0"/>
              <a:t>       </a:t>
            </a:r>
            <a:r>
              <a:rPr lang="en-GB" dirty="0"/>
              <a:t> the 2nd law?!?!</a:t>
            </a:r>
          </a:p>
        </p:txBody>
      </p:sp>
      <p:pic>
        <p:nvPicPr>
          <p:cNvPr id="24578" name="Picture 2" descr="Výsledek obrázku pro maxwell demon"/>
          <p:cNvPicPr>
            <a:picLocks noChangeAspect="1" noChangeArrowheads="1"/>
          </p:cNvPicPr>
          <p:nvPr/>
        </p:nvPicPr>
        <p:blipFill>
          <a:blip r:embed="rId2" cstate="print"/>
          <a:srcRect/>
          <a:stretch>
            <a:fillRect/>
          </a:stretch>
        </p:blipFill>
        <p:spPr bwMode="auto">
          <a:xfrm>
            <a:off x="1848421" y="1636751"/>
            <a:ext cx="5734050" cy="4095750"/>
          </a:xfrm>
          <a:prstGeom prst="rect">
            <a:avLst/>
          </a:prstGeom>
          <a:noFill/>
        </p:spPr>
      </p:pic>
      <p:sp>
        <p:nvSpPr>
          <p:cNvPr id="6" name="TextovéPole 5"/>
          <p:cNvSpPr txBox="1"/>
          <p:nvPr/>
        </p:nvSpPr>
        <p:spPr>
          <a:xfrm>
            <a:off x="8177173" y="2384701"/>
            <a:ext cx="2095912" cy="2308324"/>
          </a:xfrm>
          <a:prstGeom prst="rect">
            <a:avLst/>
          </a:prstGeom>
          <a:noFill/>
        </p:spPr>
        <p:txBody>
          <a:bodyPr wrap="square" rtlCol="0">
            <a:spAutoFit/>
          </a:bodyPr>
          <a:lstStyle/>
          <a:p>
            <a:r>
              <a:rPr lang="en-GB" sz="1800" dirty="0"/>
              <a:t>The ghost separates fast and slow particles, temperature difference appears.  What has happened to the 2nd law? </a:t>
            </a:r>
          </a:p>
        </p:txBody>
      </p:sp>
      <p:sp>
        <p:nvSpPr>
          <p:cNvPr id="5" name="TextovéPole 4">
            <a:extLst>
              <a:ext uri="{FF2B5EF4-FFF2-40B4-BE49-F238E27FC236}">
                <a16:creationId xmlns:a16="http://schemas.microsoft.com/office/drawing/2014/main" id="{2360C0A5-3F51-40DA-B072-B04A0CC49DFA}"/>
              </a:ext>
            </a:extLst>
          </p:cNvPr>
          <p:cNvSpPr txBox="1"/>
          <p:nvPr/>
        </p:nvSpPr>
        <p:spPr>
          <a:xfrm rot="10800000">
            <a:off x="7211832" y="4818490"/>
            <a:ext cx="3021496" cy="400110"/>
          </a:xfrm>
          <a:prstGeom prst="rect">
            <a:avLst/>
          </a:prstGeom>
          <a:noFill/>
        </p:spPr>
        <p:txBody>
          <a:bodyPr wrap="square" rtlCol="0">
            <a:spAutoFit/>
          </a:bodyPr>
          <a:lstStyle/>
          <a:p>
            <a:pPr algn="l"/>
            <a:r>
              <a:rPr lang="en-GB" sz="2000" dirty="0">
                <a:solidFill>
                  <a:srgbClr val="FF0000"/>
                </a:solidFill>
                <a:latin typeface="+mn-lt"/>
              </a:rPr>
              <a:t>Answer: nothing</a:t>
            </a:r>
          </a:p>
        </p:txBody>
      </p:sp>
    </p:spTree>
    <p:extLst>
      <p:ext uri="{BB962C8B-B14F-4D97-AF65-F5344CB8AC3E}">
        <p14:creationId xmlns:p14="http://schemas.microsoft.com/office/powerpoint/2010/main" val="342033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7464" y="433753"/>
            <a:ext cx="10753200" cy="451576"/>
          </a:xfrm>
        </p:spPr>
        <p:txBody>
          <a:bodyPr/>
          <a:lstStyle/>
          <a:p>
            <a:r>
              <a:rPr lang="cs-CZ" dirty="0"/>
              <a:t>2nd </a:t>
            </a:r>
            <a:r>
              <a:rPr lang="cs-CZ" dirty="0" err="1"/>
              <a:t>Law</a:t>
            </a:r>
            <a:r>
              <a:rPr lang="cs-CZ" dirty="0"/>
              <a:t> </a:t>
            </a:r>
            <a:r>
              <a:rPr lang="cs-CZ" dirty="0" err="1"/>
              <a:t>of</a:t>
            </a:r>
            <a:r>
              <a:rPr lang="cs-CZ" dirty="0"/>
              <a:t> </a:t>
            </a:r>
            <a:r>
              <a:rPr lang="cs-CZ" dirty="0" err="1"/>
              <a:t>Thermodynamics</a:t>
            </a:r>
            <a:endParaRPr lang="en-GB" dirty="0"/>
          </a:p>
        </p:txBody>
      </p:sp>
      <p:sp>
        <p:nvSpPr>
          <p:cNvPr id="3" name="Zástupný symbol pro obsah 2"/>
          <p:cNvSpPr>
            <a:spLocks noGrp="1"/>
          </p:cNvSpPr>
          <p:nvPr>
            <p:ph idx="1"/>
          </p:nvPr>
        </p:nvSpPr>
        <p:spPr>
          <a:xfrm>
            <a:off x="1400754" y="1321904"/>
            <a:ext cx="8800769" cy="4853136"/>
          </a:xfrm>
        </p:spPr>
        <p:txBody>
          <a:bodyPr>
            <a:normAutofit fontScale="70000" lnSpcReduction="20000"/>
          </a:bodyPr>
          <a:lstStyle/>
          <a:p>
            <a:pPr>
              <a:lnSpc>
                <a:spcPct val="120000"/>
              </a:lnSpc>
              <a:buNone/>
            </a:pPr>
            <a:r>
              <a:rPr lang="en-GB" b="1" dirty="0"/>
              <a:t>2nd Law of Thermodynamics </a:t>
            </a:r>
            <a:r>
              <a:rPr lang="en-GB" dirty="0"/>
              <a:t>has many mathematical formulations or wordings</a:t>
            </a:r>
            <a:r>
              <a:rPr lang="cs-CZ" dirty="0"/>
              <a:t>. </a:t>
            </a:r>
            <a:r>
              <a:rPr lang="cs-CZ" dirty="0" err="1"/>
              <a:t>We</a:t>
            </a:r>
            <a:r>
              <a:rPr lang="en-GB" dirty="0"/>
              <a:t> mention only four:</a:t>
            </a:r>
            <a:endParaRPr lang="cs-CZ" dirty="0"/>
          </a:p>
          <a:p>
            <a:pPr>
              <a:lnSpc>
                <a:spcPct val="120000"/>
              </a:lnSpc>
              <a:buNone/>
            </a:pPr>
            <a:endParaRPr lang="en-GB" dirty="0"/>
          </a:p>
          <a:p>
            <a:pPr>
              <a:lnSpc>
                <a:spcPct val="120000"/>
              </a:lnSpc>
            </a:pPr>
            <a:r>
              <a:rPr lang="en-GB" dirty="0"/>
              <a:t>1. It is impossible to make a cyclic </a:t>
            </a:r>
            <a:r>
              <a:rPr lang="cs-CZ" dirty="0"/>
              <a:t>(</a:t>
            </a:r>
            <a:r>
              <a:rPr lang="cs-CZ" dirty="0" err="1"/>
              <a:t>working</a:t>
            </a:r>
            <a:r>
              <a:rPr lang="cs-CZ" dirty="0"/>
              <a:t>) </a:t>
            </a:r>
            <a:r>
              <a:rPr lang="en-GB" dirty="0"/>
              <a:t>engine that would only extract heat from a reservoir and convert it to equivalent work, without a certain amount of heat being transferred from the hotter to the colder body, i.e. it is impossible to construct the so-called </a:t>
            </a:r>
            <a:r>
              <a:rPr lang="en-GB" i="1" dirty="0" err="1"/>
              <a:t>perpetuum</a:t>
            </a:r>
            <a:r>
              <a:rPr lang="en-GB" i="1" dirty="0"/>
              <a:t> mobile of the second kind. </a:t>
            </a:r>
          </a:p>
          <a:p>
            <a:pPr>
              <a:lnSpc>
                <a:spcPct val="120000"/>
              </a:lnSpc>
              <a:buNone/>
            </a:pPr>
            <a:r>
              <a:rPr lang="en-GB" dirty="0"/>
              <a:t>(Note: A </a:t>
            </a:r>
            <a:r>
              <a:rPr lang="en-GB" i="1" dirty="0"/>
              <a:t>perpetuum mobile</a:t>
            </a:r>
            <a:r>
              <a:rPr lang="en-GB" dirty="0"/>
              <a:t> of the </a:t>
            </a:r>
            <a:r>
              <a:rPr lang="en-GB" i="1" dirty="0"/>
              <a:t>first kind </a:t>
            </a:r>
            <a:r>
              <a:rPr lang="en-GB" dirty="0"/>
              <a:t>contradicts the law of conservation of energy.)</a:t>
            </a:r>
            <a:endParaRPr lang="cs-CZ" dirty="0"/>
          </a:p>
          <a:p>
            <a:pPr>
              <a:lnSpc>
                <a:spcPct val="120000"/>
              </a:lnSpc>
              <a:buNone/>
            </a:pPr>
            <a:endParaRPr lang="en-GB" dirty="0"/>
          </a:p>
          <a:p>
            <a:pPr lvl="0">
              <a:lnSpc>
                <a:spcPct val="120000"/>
              </a:lnSpc>
            </a:pPr>
            <a:r>
              <a:rPr lang="en-GB" dirty="0"/>
              <a:t>2. It is impossible to transfer heat from a colder to a warmer body without doing work.</a:t>
            </a:r>
            <a:endParaRPr lang="cs-CZ" dirty="0"/>
          </a:p>
          <a:p>
            <a:pPr lvl="0">
              <a:lnSpc>
                <a:spcPct val="120000"/>
              </a:lnSpc>
            </a:pPr>
            <a:endParaRPr lang="en-GB" dirty="0"/>
          </a:p>
          <a:p>
            <a:pPr lvl="0">
              <a:lnSpc>
                <a:spcPct val="120000"/>
              </a:lnSpc>
            </a:pPr>
            <a:r>
              <a:rPr lang="en-GB" dirty="0"/>
              <a:t>3. Heat cannot spontaneously flow from a colder to a warmer body.</a:t>
            </a:r>
          </a:p>
          <a:p>
            <a:pPr>
              <a:buNone/>
            </a:pPr>
            <a:endParaRPr lang="en-GB" dirty="0"/>
          </a:p>
          <a:p>
            <a:endParaRPr lang="en-GB" dirty="0"/>
          </a:p>
        </p:txBody>
      </p:sp>
    </p:spTree>
    <p:extLst>
      <p:ext uri="{BB962C8B-B14F-4D97-AF65-F5344CB8AC3E}">
        <p14:creationId xmlns:p14="http://schemas.microsoft.com/office/powerpoint/2010/main" val="38839208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286</TotalTime>
  <Words>1691</Words>
  <Application>Microsoft Office PowerPoint</Application>
  <PresentationFormat>Širokoúhlá obrazovka</PresentationFormat>
  <Paragraphs>134</Paragraphs>
  <Slides>21</Slides>
  <Notes>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21</vt:i4>
      </vt:variant>
    </vt:vector>
  </HeadingPairs>
  <TitlesOfParts>
    <vt:vector size="28" baseType="lpstr">
      <vt:lpstr>Arial</vt:lpstr>
      <vt:lpstr>Calibri</vt:lpstr>
      <vt:lpstr>Symbol</vt:lpstr>
      <vt:lpstr>Tahoma</vt:lpstr>
      <vt:lpstr>Wingdings</vt:lpstr>
      <vt:lpstr>Prezentace_MU_CZ</vt:lpstr>
      <vt:lpstr>Equation</vt:lpstr>
      <vt:lpstr>The Foundation Course on Physics </vt:lpstr>
      <vt:lpstr>1st Law of Thermodynamics</vt:lpstr>
      <vt:lpstr>Joule experiment</vt:lpstr>
      <vt:lpstr>1st Law of Thermodynamics</vt:lpstr>
      <vt:lpstr>2nd Law of Thermodynamics</vt:lpstr>
      <vt:lpstr>Irreversible processes once again</vt:lpstr>
      <vt:lpstr>Back to ideal gas: Its free expansion is a simple example of an irreversible process</vt:lpstr>
      <vt:lpstr>„Ghosts“ in physics: Maxwell´s Daemon</vt:lpstr>
      <vt:lpstr>2nd Law of Thermodynamics</vt:lpstr>
      <vt:lpstr>2nd Law of Thermodynamics - entropy</vt:lpstr>
      <vt:lpstr>Perpetuum  mobile (to relax)</vt:lpstr>
      <vt:lpstr>Perpetuum mobile of 2nd kind „seriously“</vt:lpstr>
      <vt:lpstr>Interesting vids</vt:lpstr>
      <vt:lpstr>Entropy</vt:lpstr>
      <vt:lpstr>Combined Formulation of the 1st and 2nd law</vt:lpstr>
      <vt:lpstr>The Carnot cycle (optional)</vt:lpstr>
      <vt:lpstr>Carnot cycle in T(S) diagram</vt:lpstr>
      <vt:lpstr>Carnot cycle</vt:lpstr>
      <vt:lpstr>Entropy and disorder (formula is optional)</vt:lpstr>
      <vt:lpstr>The 2nd Law of Thermodynamics</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 Course on Physics</dc:title>
  <dc:creator>Vojtěch Mornstein</dc:creator>
  <cp:lastModifiedBy>Vojtěch Mornstein</cp:lastModifiedBy>
  <cp:revision>7</cp:revision>
  <cp:lastPrinted>1601-01-01T00:00:00Z</cp:lastPrinted>
  <dcterms:created xsi:type="dcterms:W3CDTF">2021-11-28T14:13:22Z</dcterms:created>
  <dcterms:modified xsi:type="dcterms:W3CDTF">2024-12-28T16:02:27Z</dcterms:modified>
</cp:coreProperties>
</file>