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1" r:id="rId12"/>
    <p:sldId id="340" r:id="rId13"/>
    <p:sldId id="297" r:id="rId14"/>
    <p:sldId id="305" r:id="rId15"/>
    <p:sldId id="306" r:id="rId16"/>
    <p:sldId id="309" r:id="rId17"/>
    <p:sldId id="307" r:id="rId18"/>
    <p:sldId id="311" r:id="rId19"/>
    <p:sldId id="312" r:id="rId20"/>
    <p:sldId id="313" r:id="rId21"/>
    <p:sldId id="303" r:id="rId22"/>
    <p:sldId id="302" r:id="rId23"/>
    <p:sldId id="330" r:id="rId24"/>
    <p:sldId id="318" r:id="rId25"/>
    <p:sldId id="308" r:id="rId26"/>
    <p:sldId id="314" r:id="rId27"/>
    <p:sldId id="359" r:id="rId28"/>
    <p:sldId id="300" r:id="rId29"/>
    <p:sldId id="341" r:id="rId30"/>
    <p:sldId id="349" r:id="rId31"/>
    <p:sldId id="319" r:id="rId32"/>
    <p:sldId id="350" r:id="rId33"/>
    <p:sldId id="351" r:id="rId34"/>
    <p:sldId id="324" r:id="rId35"/>
    <p:sldId id="329" r:id="rId36"/>
    <p:sldId id="317" r:id="rId37"/>
    <p:sldId id="315" r:id="rId38"/>
    <p:sldId id="316" r:id="rId39"/>
    <p:sldId id="301" r:id="rId40"/>
    <p:sldId id="326" r:id="rId41"/>
    <p:sldId id="345" r:id="rId42"/>
    <p:sldId id="343" r:id="rId43"/>
    <p:sldId id="344" r:id="rId44"/>
    <p:sldId id="360" r:id="rId45"/>
    <p:sldId id="347" r:id="rId46"/>
    <p:sldId id="283" r:id="rId47"/>
    <p:sldId id="284" r:id="rId48"/>
    <p:sldId id="286" r:id="rId49"/>
    <p:sldId id="361" r:id="rId50"/>
    <p:sldId id="362" r:id="rId51"/>
    <p:sldId id="258" r:id="rId52"/>
    <p:sldId id="259" r:id="rId53"/>
    <p:sldId id="363" r:id="rId54"/>
    <p:sldId id="285" r:id="rId55"/>
    <p:sldId id="364" r:id="rId56"/>
    <p:sldId id="279" r:id="rId57"/>
    <p:sldId id="332" r:id="rId58"/>
    <p:sldId id="334" r:id="rId59"/>
    <p:sldId id="338" r:id="rId60"/>
    <p:sldId id="337" r:id="rId61"/>
    <p:sldId id="365" r:id="rId62"/>
    <p:sldId id="366" r:id="rId63"/>
    <p:sldId id="352" r:id="rId64"/>
    <p:sldId id="339" r:id="rId65"/>
    <p:sldId id="367" r:id="rId66"/>
    <p:sldId id="353" r:id="rId67"/>
    <p:sldId id="354" r:id="rId68"/>
    <p:sldId id="281" r:id="rId69"/>
    <p:sldId id="278" r:id="rId70"/>
    <p:sldId id="355" r:id="rId71"/>
    <p:sldId id="348" r:id="rId72"/>
    <p:sldId id="358" r:id="rId7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5F52ED-F31A-455F-9DEB-FBC05F085122}">
          <p14:sldIdLst>
            <p14:sldId id="256"/>
            <p14:sldId id="257"/>
            <p14:sldId id="293"/>
            <p14:sldId id="310"/>
            <p14:sldId id="298"/>
            <p14:sldId id="325"/>
            <p14:sldId id="294"/>
            <p14:sldId id="304"/>
            <p14:sldId id="296"/>
            <p14:sldId id="335"/>
            <p14:sldId id="331"/>
            <p14:sldId id="340"/>
            <p14:sldId id="297"/>
            <p14:sldId id="305"/>
            <p14:sldId id="306"/>
            <p14:sldId id="309"/>
            <p14:sldId id="307"/>
            <p14:sldId id="311"/>
            <p14:sldId id="312"/>
            <p14:sldId id="313"/>
            <p14:sldId id="303"/>
            <p14:sldId id="302"/>
            <p14:sldId id="330"/>
            <p14:sldId id="318"/>
            <p14:sldId id="308"/>
            <p14:sldId id="314"/>
            <p14:sldId id="359"/>
            <p14:sldId id="300"/>
            <p14:sldId id="341"/>
            <p14:sldId id="349"/>
            <p14:sldId id="319"/>
            <p14:sldId id="350"/>
            <p14:sldId id="351"/>
            <p14:sldId id="324"/>
            <p14:sldId id="329"/>
            <p14:sldId id="317"/>
            <p14:sldId id="315"/>
            <p14:sldId id="316"/>
            <p14:sldId id="301"/>
            <p14:sldId id="326"/>
            <p14:sldId id="345"/>
            <p14:sldId id="343"/>
            <p14:sldId id="344"/>
            <p14:sldId id="360"/>
            <p14:sldId id="347"/>
            <p14:sldId id="283"/>
            <p14:sldId id="284"/>
            <p14:sldId id="286"/>
            <p14:sldId id="361"/>
            <p14:sldId id="362"/>
            <p14:sldId id="258"/>
            <p14:sldId id="259"/>
            <p14:sldId id="363"/>
            <p14:sldId id="285"/>
            <p14:sldId id="364"/>
            <p14:sldId id="279"/>
            <p14:sldId id="332"/>
            <p14:sldId id="334"/>
            <p14:sldId id="338"/>
            <p14:sldId id="337"/>
            <p14:sldId id="365"/>
            <p14:sldId id="366"/>
            <p14:sldId id="352"/>
            <p14:sldId id="339"/>
            <p14:sldId id="367"/>
            <p14:sldId id="353"/>
            <p14:sldId id="354"/>
            <p14:sldId id="281"/>
            <p14:sldId id="278"/>
            <p14:sldId id="355"/>
            <p14:sldId id="348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72123" autoAdjust="0"/>
  </p:normalViewPr>
  <p:slideViewPr>
    <p:cSldViewPr snapToGrid="0">
      <p:cViewPr varScale="1">
        <p:scale>
          <a:sx n="78" d="100"/>
          <a:sy n="78" d="100"/>
        </p:scale>
        <p:origin x="187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-342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Erytropoéza je proces tvorby erytrocytů, který probíhá převážně v kostní dřeni. 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Stimulus pro erytropoézu</a:t>
            </a:r>
            <a:r>
              <a:rPr lang="cs-CZ" dirty="0"/>
              <a:t>: Pokles hladiny kyslíku (hypoxie) v těle stimuluje produkci erytropoetinu (EPO) v ledvinách.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HIF (hypoxický </a:t>
            </a:r>
            <a:r>
              <a:rPr lang="cs-CZ" b="1" dirty="0" err="1"/>
              <a:t>indukovatelný</a:t>
            </a:r>
            <a:r>
              <a:rPr lang="cs-CZ" b="1" dirty="0"/>
              <a:t> faktor)</a:t>
            </a:r>
            <a:r>
              <a:rPr lang="cs-CZ" dirty="0"/>
              <a:t>: Hypoxický </a:t>
            </a:r>
            <a:r>
              <a:rPr lang="cs-CZ" dirty="0" err="1"/>
              <a:t>indukovatelný</a:t>
            </a:r>
            <a:r>
              <a:rPr lang="cs-CZ" dirty="0"/>
              <a:t> faktor (HIF) je transkripční faktor, který hraje klíčovou roli v regulaci buněčné odpovědi na hypoxii, tedy na nízkou hladinu kyslíku v prostředí. Jeho hlavní funkce a mechanismus působení zahrnují následující aspekty:</a:t>
            </a:r>
          </a:p>
          <a:p>
            <a:r>
              <a:rPr lang="cs-CZ" b="1" dirty="0"/>
              <a:t>1. Stabilizace a aktivace HIF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Normální podmínky</a:t>
            </a:r>
            <a:r>
              <a:rPr lang="cs-CZ" dirty="0"/>
              <a:t>: V přítomnosti dostatečného množství kyslíku je HIF </a:t>
            </a:r>
            <a:r>
              <a:rPr lang="cs-CZ" dirty="0" err="1"/>
              <a:t>hydroxylačně</a:t>
            </a:r>
            <a:r>
              <a:rPr lang="cs-CZ" dirty="0"/>
              <a:t> destabilizován pomocí enzymů zvaných hydroxylázy (např. </a:t>
            </a:r>
            <a:r>
              <a:rPr lang="cs-CZ" dirty="0" err="1"/>
              <a:t>prolylhydroxyláza</a:t>
            </a:r>
            <a:r>
              <a:rPr lang="cs-CZ" dirty="0"/>
              <a:t>). To vede k jeho degradaci v </a:t>
            </a:r>
            <a:r>
              <a:rPr lang="cs-CZ" dirty="0" err="1"/>
              <a:t>proteazomech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Hypoxie</a:t>
            </a:r>
            <a:r>
              <a:rPr lang="cs-CZ" dirty="0"/>
              <a:t>: Při nízké hladině kyslíku se aktivita hydroxyláz snižuje, což umožňuje HIF stabilizaci. Stabilizovaný HIF se </a:t>
            </a:r>
            <a:r>
              <a:rPr lang="cs-CZ" dirty="0" err="1"/>
              <a:t>dimerizuje</a:t>
            </a:r>
            <a:r>
              <a:rPr lang="cs-CZ" dirty="0"/>
              <a:t> s HIF-</a:t>
            </a:r>
            <a:r>
              <a:rPr lang="el-GR" dirty="0"/>
              <a:t>β (</a:t>
            </a:r>
            <a:r>
              <a:rPr lang="cs-CZ" dirty="0"/>
              <a:t>ARNT) a vytváří aktivní komplex.</a:t>
            </a:r>
          </a:p>
          <a:p>
            <a:r>
              <a:rPr lang="cs-CZ" b="1" dirty="0"/>
              <a:t>2. Transkripční aktivita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Cílové geny</a:t>
            </a:r>
            <a:r>
              <a:rPr lang="cs-CZ" dirty="0"/>
              <a:t>: Aktivovaný HIF se váže na specifické sekvence DNA v promotorových oblastech genů, které regulují různé biologické procesy. Mezi tyto geny patří: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Erytropoetin (EPO)</a:t>
            </a:r>
            <a:r>
              <a:rPr lang="cs-CZ" dirty="0"/>
              <a:t>: Zvyšuje produkci červených krvinek.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Vaskulární endoteliální růstový faktor (VEGF)</a:t>
            </a:r>
            <a:r>
              <a:rPr lang="cs-CZ" dirty="0"/>
              <a:t>: Podporuje angiogenezi (tvorbu nových cév).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Glukózový </a:t>
            </a:r>
            <a:r>
              <a:rPr lang="cs-CZ" b="1" dirty="0" err="1"/>
              <a:t>transporter</a:t>
            </a:r>
            <a:r>
              <a:rPr lang="cs-CZ" b="1" dirty="0"/>
              <a:t> (GLUT1)</a:t>
            </a:r>
            <a:r>
              <a:rPr lang="cs-CZ" dirty="0"/>
              <a:t>: Zvyšuje příjem glukózy.</a:t>
            </a:r>
          </a:p>
          <a:p>
            <a:r>
              <a:rPr lang="cs-CZ" b="1" dirty="0"/>
              <a:t>3. Odpověď na hypoxii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Zvýšení EPO</a:t>
            </a:r>
            <a:r>
              <a:rPr lang="cs-CZ" dirty="0"/>
              <a:t>: EPO zvyšuje erytropoézu v kostní dřeni, což zvyšuje počet červených krvinek a zlepšuje transport kyslíku.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Angiogeneze</a:t>
            </a:r>
            <a:r>
              <a:rPr lang="cs-CZ" dirty="0"/>
              <a:t>: VEGF podporuje tvorbu nových cév, což zajišťuje lepší prokrvení a přísun kyslíku do tkání.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Metabolické přizpůsobení</a:t>
            </a:r>
            <a:r>
              <a:rPr lang="cs-CZ" dirty="0"/>
              <a:t>: HIF ovlivňuje metabolismus buněk, podporuje anaerobní glykolýzu a snižuje oxidační metabolismus, což je výhodné při nedostatku kyslíku.</a:t>
            </a:r>
          </a:p>
          <a:p>
            <a:pPr>
              <a:buFont typeface="+mj-lt"/>
              <a:buNone/>
            </a:pPr>
            <a:endParaRPr lang="cs-CZ" b="1" dirty="0"/>
          </a:p>
          <a:p>
            <a:pPr>
              <a:buFont typeface="+mj-lt"/>
              <a:buNone/>
            </a:pPr>
            <a:r>
              <a:rPr lang="cs-CZ" b="1" dirty="0"/>
              <a:t>Hlavní kroky erytropoézy</a:t>
            </a:r>
            <a:r>
              <a:rPr lang="cs-CZ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 err="1"/>
              <a:t>Proerytroblast</a:t>
            </a:r>
            <a:r>
              <a:rPr lang="cs-CZ" dirty="0"/>
              <a:t>: Nejranější stádium vývoje erytrocytů.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/>
              <a:t>Erytroblast</a:t>
            </a:r>
            <a:r>
              <a:rPr lang="cs-CZ" dirty="0"/>
              <a:t>: Prekurzory, které ztrácejí jádro a začínají syntetizovat hemoglobin.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/>
              <a:t>Retikulocyt</a:t>
            </a:r>
            <a:r>
              <a:rPr lang="cs-CZ" dirty="0"/>
              <a:t>: Mladé červené krvinky, které se uvolňují do krevního oběhu.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/>
              <a:t>Erytrocyt</a:t>
            </a:r>
            <a:r>
              <a:rPr lang="cs-CZ" dirty="0"/>
              <a:t>: Zralé červené krvinky, které transportují kyslík.</a:t>
            </a:r>
          </a:p>
          <a:p>
            <a:r>
              <a:rPr lang="cs-CZ" dirty="0"/>
              <a:t>Erytropoéza probíhá především v červené kostní dřeni, a to jak u dospělých, tak u dětí (u nich i v játrech a slezině). Tato regulace je důležitá pro udržení adekvátního množství červených krvinek a kyslíkové kapacity krve.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952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1. Životní cyklus erytrocytů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Erytrocyty mají průměrnou životnost přibližně 120 dní. Po uplynutí této doby ztrácejí schopnost efektivně transportovat kyslík a stávají se náchylnými k poškození.</a:t>
            </a:r>
          </a:p>
          <a:p>
            <a:r>
              <a:rPr lang="cs-CZ" b="1" dirty="0"/>
              <a:t>2. Identifikace a odstranění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Slezina</a:t>
            </a:r>
            <a:r>
              <a:rPr lang="cs-CZ" dirty="0"/>
              <a:t>: Slezina hraje hlavní roli v odstraňování starých nebo poškozených erytrocytů. Speciální buňky (makrofágy) detekují změny v membráně červených krvinek, jako je ztluštění nebo oxidace lipidů, a iniciují jejich odstranění.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Játra</a:t>
            </a:r>
            <a:r>
              <a:rPr lang="cs-CZ" dirty="0"/>
              <a:t>: I když je slezina hlavním místem, játra také podílejí na procesu odstranění erytrocytů, zejména v případě, že je slezina nefunkční.</a:t>
            </a:r>
          </a:p>
          <a:p>
            <a:r>
              <a:rPr lang="cs-CZ" b="1" dirty="0"/>
              <a:t>3. Degradace hemoglobinu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Rozklad hemoglobinu</a:t>
            </a:r>
            <a:r>
              <a:rPr lang="cs-CZ" dirty="0"/>
              <a:t>: Když jsou erytrocyty zničeny, hemoglobin se uvolňuje a štěpí na dvě hlavní složky: globin (bílkovinná část) a heme (železo obsahující porfyrin).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Metabolismus heme</a:t>
            </a:r>
            <a:r>
              <a:rPr lang="cs-CZ" dirty="0"/>
              <a:t>: Heme se přeměňuje na bilirubin v makrofázích sleziny a jater. Tento proces zahrnuje enzymy, jako je heme </a:t>
            </a:r>
            <a:r>
              <a:rPr lang="cs-CZ" dirty="0" err="1"/>
              <a:t>oxygenáza</a:t>
            </a:r>
            <a:r>
              <a:rPr lang="cs-CZ" dirty="0"/>
              <a:t>, která rozkládá heme na biliverdin (zelený pigment) a poté na bilirubin.</a:t>
            </a:r>
          </a:p>
          <a:p>
            <a:r>
              <a:rPr lang="cs-CZ" b="1" dirty="0"/>
              <a:t>Transport bilirubinu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Nepřímý (volný) bilirubin</a:t>
            </a:r>
            <a:r>
              <a:rPr lang="cs-CZ" dirty="0"/>
              <a:t>: Po vzniku se bilirubin váže na albumin v krvi, což zvyšuje jeho rozpustnost a usnadňuje transport do jater. Tento typ bilirubinu je lipofilní (rozpustný v tucích) a nemůže být vylučován močí.</a:t>
            </a:r>
          </a:p>
          <a:p>
            <a:r>
              <a:rPr lang="cs-CZ" b="1" dirty="0"/>
              <a:t>Metabolismus v játrech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Ukončení metabolismu</a:t>
            </a:r>
            <a:r>
              <a:rPr lang="cs-CZ" dirty="0"/>
              <a:t>: V játrech se bilirubin přeměňuje na konjugovaný bilirubin (přímý bilirubin) pomocí enzymu UDP-</a:t>
            </a:r>
            <a:r>
              <a:rPr lang="cs-CZ" dirty="0" err="1"/>
              <a:t>glukuronyltransferázy</a:t>
            </a:r>
            <a:r>
              <a:rPr lang="cs-CZ" dirty="0"/>
              <a:t>, který přidává kyselinu </a:t>
            </a:r>
            <a:r>
              <a:rPr lang="cs-CZ" dirty="0" err="1"/>
              <a:t>glukuronovou</a:t>
            </a:r>
            <a:r>
              <a:rPr lang="cs-CZ" dirty="0"/>
              <a:t>. Tato konjugace zvyšuje vodní rozpustnost bilirubinu.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Konjugovaný bilirubin</a:t>
            </a:r>
            <a:r>
              <a:rPr lang="cs-CZ" dirty="0"/>
              <a:t>: Tento typ bilirubinu je vodou rozpustný a může být vylučován do žluči.</a:t>
            </a:r>
          </a:p>
          <a:p>
            <a:r>
              <a:rPr lang="cs-CZ" b="1" dirty="0"/>
              <a:t>Vylučování bilirubinu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Žluč</a:t>
            </a:r>
            <a:r>
              <a:rPr lang="cs-CZ" dirty="0"/>
              <a:t>: Konjugovaný bilirubin je vylučován do žluči a poté do střev, kde se podílí na trávení tuků.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Střevní metabolismus</a:t>
            </a:r>
            <a:r>
              <a:rPr lang="cs-CZ" dirty="0"/>
              <a:t>: V tlustém střevě se bilirubin metabolizuje na </a:t>
            </a:r>
            <a:r>
              <a:rPr lang="cs-CZ" dirty="0" err="1"/>
              <a:t>urobilinogen</a:t>
            </a:r>
            <a:r>
              <a:rPr lang="cs-CZ" dirty="0"/>
              <a:t> a </a:t>
            </a:r>
            <a:r>
              <a:rPr lang="cs-CZ" dirty="0" err="1"/>
              <a:t>stercobilin</a:t>
            </a:r>
            <a:r>
              <a:rPr lang="cs-CZ" dirty="0"/>
              <a:t>. </a:t>
            </a:r>
            <a:r>
              <a:rPr lang="cs-CZ" dirty="0" err="1"/>
              <a:t>Urobilinogen</a:t>
            </a:r>
            <a:r>
              <a:rPr lang="cs-CZ" dirty="0"/>
              <a:t> může být </a:t>
            </a:r>
            <a:r>
              <a:rPr lang="cs-CZ" dirty="0" err="1"/>
              <a:t>reabsorvován</a:t>
            </a:r>
            <a:r>
              <a:rPr lang="cs-CZ" dirty="0"/>
              <a:t> a vylučován močí jako urobilin, což dává moči její žlutou barvu. </a:t>
            </a:r>
            <a:r>
              <a:rPr lang="cs-CZ" dirty="0" err="1"/>
              <a:t>Stercobilin</a:t>
            </a:r>
            <a:r>
              <a:rPr lang="cs-CZ" dirty="0"/>
              <a:t> je zodpovědný za hnědou barvu stolice.</a:t>
            </a:r>
          </a:p>
          <a:p>
            <a:r>
              <a:rPr lang="cs-CZ" b="1" dirty="0"/>
              <a:t>4. Regulace zániku erytrocytů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Homeostáza</a:t>
            </a:r>
            <a:r>
              <a:rPr lang="cs-CZ" dirty="0"/>
              <a:t>: Tělo reguluje množství nově vytvářených erytrocytů v kostní dřeni na základě potřeby a zániku starých červených krvinek, což zajišťuje stabilní hladinu červených krvinek v oběhu.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0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Hemoglobin</a:t>
            </a:r>
            <a:r>
              <a:rPr lang="cs-CZ" dirty="0"/>
              <a:t> je železo obsahující bílkovina, která se nachází v červených krvinkách a je klíčová pro přenos kyslíku v těle. Jeho hlavní funkcí je vázat kyslík v plicích a přenášet ho do tkání a orgánů, kde ho uvolňuje, a zároveň přebírat oxid uhličitý, který je následně transportován zpět do plic, aby byl vydechnut.</a:t>
            </a:r>
          </a:p>
          <a:p>
            <a:r>
              <a:rPr lang="cs-CZ" b="1" dirty="0"/>
              <a:t>Struktura hemoglobinu:</a:t>
            </a:r>
          </a:p>
          <a:p>
            <a:r>
              <a:rPr lang="cs-CZ" dirty="0"/>
              <a:t>Hemoglobin se skládá ze čtyř podjednotek, z nichž každá obsahuje: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Globinová část</a:t>
            </a:r>
            <a:r>
              <a:rPr lang="cs-CZ" dirty="0"/>
              <a:t> – proteinová část.</a:t>
            </a:r>
          </a:p>
          <a:p>
            <a:pPr>
              <a:buFont typeface="+mj-lt"/>
              <a:buAutoNum type="arabicPeriod"/>
            </a:pPr>
            <a:r>
              <a:rPr lang="cs-CZ" b="1" dirty="0" err="1"/>
              <a:t>Hém</a:t>
            </a:r>
            <a:r>
              <a:rPr lang="cs-CZ" dirty="0"/>
              <a:t> – neproteinová část obsahující železo, na které se váže kyslík.</a:t>
            </a:r>
          </a:p>
          <a:p>
            <a:r>
              <a:rPr lang="cs-CZ" dirty="0"/>
              <a:t>Každá molekula hemoglobinu může vázat až čtyři molekuly kyslíku, což umožňuje efektivní transport kyslíku krví.</a:t>
            </a:r>
          </a:p>
          <a:p>
            <a:r>
              <a:rPr lang="cs-CZ" b="1" dirty="0"/>
              <a:t>Typy hemoglobinu: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HbA</a:t>
            </a:r>
            <a:r>
              <a:rPr lang="cs-CZ" b="1" dirty="0"/>
              <a:t> (dospělý hemoglobin)</a:t>
            </a:r>
            <a:r>
              <a:rPr lang="cs-CZ" dirty="0"/>
              <a:t> – převládající forma hemoglobinu u dospělých.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HbF</a:t>
            </a:r>
            <a:r>
              <a:rPr lang="cs-CZ" b="1" dirty="0"/>
              <a:t> (fetální hemoglobin)</a:t>
            </a:r>
            <a:r>
              <a:rPr lang="cs-CZ" dirty="0"/>
              <a:t> – forma přítomná u plodu, která má vyšší afinitu ke kyslíku, což umožňuje efektivnější přenos kyslíku z matky na plod.</a:t>
            </a:r>
          </a:p>
          <a:p>
            <a:r>
              <a:rPr lang="cs-CZ" b="1" dirty="0"/>
              <a:t>Hladina hemoglobinu:</a:t>
            </a:r>
          </a:p>
          <a:p>
            <a:r>
              <a:rPr lang="cs-CZ" dirty="0"/>
              <a:t>Normální hladiny hemoglobinu se liší v závislosti na věku, pohlaví a dalších faktorech: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 mužů: 130–170 g/l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 žen: 120–160 g/l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 dětí se hladiny liší v závislosti na věku.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65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Helmholtzova</a:t>
            </a:r>
            <a:r>
              <a:rPr lang="cs-CZ" b="1" dirty="0"/>
              <a:t> dvojvrstva erytrocytů:</a:t>
            </a:r>
          </a:p>
          <a:p>
            <a:r>
              <a:rPr lang="cs-CZ" dirty="0"/>
              <a:t>Povrch erytrocytů je nabitý záporně kvůli fosfolipidům a specifickým bílkovinám, které jsou součástí jejich membrány (zejména </a:t>
            </a:r>
            <a:r>
              <a:rPr lang="cs-CZ" b="1" dirty="0"/>
              <a:t>kyselina sialová</a:t>
            </a:r>
            <a:r>
              <a:rPr lang="cs-CZ" dirty="0"/>
              <a:t>). Když se erytrocyty nacházejí v prostředí krevní plazmy, která je roztokem obsahujícím různé ionty (např. sodík, draslík, chlorid), dochází k vytvoření dvojvrstvy podobné </a:t>
            </a:r>
            <a:r>
              <a:rPr lang="cs-CZ" dirty="0" err="1"/>
              <a:t>Helmholtzově</a:t>
            </a:r>
            <a:r>
              <a:rPr lang="cs-CZ" dirty="0"/>
              <a:t> dvojvrstvě.</a:t>
            </a:r>
          </a:p>
          <a:p>
            <a:r>
              <a:rPr lang="cs-CZ" dirty="0"/>
              <a:t>Tato dvojvrstva by se mohla skládat z: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Vnitřní vrstvy (povrch erytrocytu)</a:t>
            </a:r>
            <a:r>
              <a:rPr lang="cs-CZ" dirty="0"/>
              <a:t> – povrch erytrocytu je záporně nabitý kvůli specifickým molekulám na membráně, což přitahuje kladně nabité ionty (např. ionty sodíku) z okolního prostředí.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Vnější vrstvy (difúzní vrstva)</a:t>
            </a:r>
            <a:r>
              <a:rPr lang="cs-CZ" dirty="0"/>
              <a:t> – tato vrstva je tvořena ionty z plazmy, které kompenzují záporný náboj povrchu erytrocytů. Ionty jsou v této vrstvě uspořádány méně pevně než v první vrstvě a jejich koncentrace klesá s rostoucí vzdáleností od buněčné membrány.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99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55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Vazokonstrikce</a:t>
            </a:r>
            <a:r>
              <a:rPr lang="cs-CZ" dirty="0"/>
              <a:t>: Po poranění cévy se spouští reflexní vazokonstrikce, což zúží cévu a sníží prokrvení.</a:t>
            </a:r>
          </a:p>
          <a:p>
            <a:r>
              <a:rPr lang="cs-CZ" b="1" dirty="0"/>
              <a:t>Adheze trombocytů</a:t>
            </a:r>
            <a:r>
              <a:rPr lang="cs-CZ" dirty="0"/>
              <a:t>: Trombocyty se vážou na exponované kolagenní vlákna v místě poranění. Tento proces je zprostředkován von </a:t>
            </a:r>
            <a:r>
              <a:rPr lang="cs-CZ" dirty="0" err="1"/>
              <a:t>Willebrandovým</a:t>
            </a:r>
            <a:r>
              <a:rPr lang="cs-CZ" dirty="0"/>
              <a:t> faktorem (</a:t>
            </a:r>
            <a:r>
              <a:rPr lang="cs-CZ" dirty="0" err="1"/>
              <a:t>vWF</a:t>
            </a:r>
            <a:r>
              <a:rPr lang="cs-CZ" dirty="0"/>
              <a:t>), který se váže na kolagen a trombocyty.</a:t>
            </a:r>
          </a:p>
          <a:p>
            <a:r>
              <a:rPr lang="cs-CZ" b="1" dirty="0"/>
              <a:t>Aktivace trombocytů</a:t>
            </a:r>
            <a:r>
              <a:rPr lang="cs-CZ" dirty="0"/>
              <a:t>: Po adhezi se trombocyty aktivují, mění svůj tvar (z kulatého na hvězdicový) a začínají uvolňovat různé látky (ADP, </a:t>
            </a:r>
            <a:r>
              <a:rPr lang="cs-CZ" dirty="0" err="1"/>
              <a:t>tromboxan</a:t>
            </a:r>
            <a:r>
              <a:rPr lang="cs-CZ" dirty="0"/>
              <a:t> A2), které podporují další adhezi a agregaci.</a:t>
            </a:r>
          </a:p>
          <a:p>
            <a:r>
              <a:rPr lang="cs-CZ" b="1" dirty="0"/>
              <a:t>Agregace trombocytů</a:t>
            </a:r>
            <a:r>
              <a:rPr lang="cs-CZ" dirty="0"/>
              <a:t>: Aktivované trombocyty se spojují dohromady, čímž vytvářejí primární zátku, která uzavírá poškozenou cévu.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53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Buněčný model krevního srážení</a:t>
            </a:r>
            <a:r>
              <a:rPr lang="cs-CZ" dirty="0"/>
              <a:t>, známý také jako </a:t>
            </a:r>
            <a:r>
              <a:rPr lang="cs-CZ" b="1" dirty="0"/>
              <a:t>FAZR model</a:t>
            </a:r>
            <a:r>
              <a:rPr lang="cs-CZ" dirty="0"/>
              <a:t> (zkratka z anglických fází: </a:t>
            </a:r>
            <a:r>
              <a:rPr lang="cs-CZ" b="1" dirty="0" err="1"/>
              <a:t>F</a:t>
            </a:r>
            <a:r>
              <a:rPr lang="cs-CZ" dirty="0" err="1"/>
              <a:t>ormation</a:t>
            </a:r>
            <a:r>
              <a:rPr lang="cs-CZ" dirty="0"/>
              <a:t>, </a:t>
            </a:r>
            <a:r>
              <a:rPr lang="cs-CZ" b="1" dirty="0" err="1"/>
              <a:t>A</a:t>
            </a:r>
            <a:r>
              <a:rPr lang="cs-CZ" dirty="0" err="1"/>
              <a:t>mplification</a:t>
            </a:r>
            <a:r>
              <a:rPr lang="cs-CZ" dirty="0"/>
              <a:t>, </a:t>
            </a:r>
            <a:r>
              <a:rPr lang="cs-CZ" b="1" dirty="0" err="1"/>
              <a:t>Z</a:t>
            </a:r>
            <a:r>
              <a:rPr lang="cs-CZ" dirty="0" err="1"/>
              <a:t>onation</a:t>
            </a:r>
            <a:r>
              <a:rPr lang="cs-CZ" dirty="0"/>
              <a:t>, </a:t>
            </a:r>
            <a:r>
              <a:rPr lang="cs-CZ" b="1" dirty="0" err="1"/>
              <a:t>R</a:t>
            </a:r>
            <a:r>
              <a:rPr lang="cs-CZ" dirty="0" err="1"/>
              <a:t>estriction</a:t>
            </a:r>
            <a:r>
              <a:rPr lang="cs-CZ" dirty="0"/>
              <a:t>), představuje moderní pohled na hemostázu, tedy na proces zastavení krvácení prostřednictvím tvorby krevní sraženiny. </a:t>
            </a:r>
          </a:p>
          <a:p>
            <a:r>
              <a:rPr lang="cs-CZ" dirty="0"/>
              <a:t>FAZR model zahrnuje čtyři hlavní fáze:</a:t>
            </a:r>
          </a:p>
          <a:p>
            <a:r>
              <a:rPr lang="cs-CZ" b="1" dirty="0"/>
              <a:t>1. </a:t>
            </a:r>
            <a:r>
              <a:rPr lang="cs-CZ" b="1" dirty="0" err="1"/>
              <a:t>Formation</a:t>
            </a:r>
            <a:r>
              <a:rPr lang="cs-CZ" b="1" dirty="0"/>
              <a:t>/</a:t>
            </a:r>
            <a:r>
              <a:rPr lang="cs-CZ" b="1"/>
              <a:t>Iniciation </a:t>
            </a:r>
            <a:r>
              <a:rPr lang="cs-CZ" b="1" dirty="0"/>
              <a:t>(Tvorba)</a:t>
            </a:r>
          </a:p>
          <a:p>
            <a:r>
              <a:rPr lang="cs-CZ" dirty="0"/>
              <a:t>Tato fáze zahrnuje primární odpověď cévního systému na poranění. Proces začíná: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Cévní poranění</a:t>
            </a:r>
            <a:r>
              <a:rPr lang="cs-CZ" dirty="0"/>
              <a:t>: Po poranění cévní stěny dochází k expozici podkladového kolagenu a </a:t>
            </a:r>
            <a:r>
              <a:rPr lang="cs-CZ" dirty="0" err="1"/>
              <a:t>subendoteliálních</a:t>
            </a:r>
            <a:r>
              <a:rPr lang="cs-CZ" dirty="0"/>
              <a:t> struktur.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Adheze trombocytů</a:t>
            </a:r>
            <a:r>
              <a:rPr lang="cs-CZ" dirty="0"/>
              <a:t>: Trombocyty (destičky) se okamžitě vážou na </a:t>
            </a:r>
            <a:r>
              <a:rPr lang="cs-CZ" dirty="0" err="1"/>
              <a:t>expozovaný</a:t>
            </a:r>
            <a:r>
              <a:rPr lang="cs-CZ" dirty="0"/>
              <a:t> kolagen přes specifické receptory, jako je </a:t>
            </a:r>
            <a:r>
              <a:rPr lang="cs-CZ" b="1" dirty="0"/>
              <a:t>glykoprotein </a:t>
            </a:r>
            <a:r>
              <a:rPr lang="cs-CZ" b="1" dirty="0" err="1"/>
              <a:t>Ib</a:t>
            </a:r>
            <a:r>
              <a:rPr lang="cs-CZ" dirty="0"/>
              <a:t> a </a:t>
            </a:r>
            <a:r>
              <a:rPr lang="cs-CZ" b="1" dirty="0"/>
              <a:t>fibrinogenový receptor</a:t>
            </a:r>
            <a:r>
              <a:rPr lang="cs-CZ" dirty="0"/>
              <a:t> (</a:t>
            </a:r>
            <a:r>
              <a:rPr lang="cs-CZ" dirty="0" err="1"/>
              <a:t>GPIIb</a:t>
            </a:r>
            <a:r>
              <a:rPr lang="cs-CZ" dirty="0"/>
              <a:t>/</a:t>
            </a:r>
            <a:r>
              <a:rPr lang="cs-CZ" dirty="0" err="1"/>
              <a:t>IIIa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Iniciace srážení</a:t>
            </a:r>
            <a:r>
              <a:rPr lang="cs-CZ" dirty="0"/>
              <a:t>: Expozice tkáňového faktoru (TF) na poškozené buněčné povrchy spouští </a:t>
            </a:r>
            <a:r>
              <a:rPr lang="cs-CZ" dirty="0" err="1"/>
              <a:t>extrinzickou</a:t>
            </a:r>
            <a:r>
              <a:rPr lang="cs-CZ" dirty="0"/>
              <a:t> dráhu koagulace. Tkáňový faktor aktivuje </a:t>
            </a:r>
            <a:r>
              <a:rPr lang="cs-CZ" b="1" dirty="0"/>
              <a:t>faktor </a:t>
            </a:r>
            <a:r>
              <a:rPr lang="cs-CZ" b="1" dirty="0" err="1"/>
              <a:t>VIIa</a:t>
            </a:r>
            <a:r>
              <a:rPr lang="cs-CZ" dirty="0"/>
              <a:t>, což vede ke spuštění koagulační kaskády a produkci malého množství trombinu.</a:t>
            </a:r>
          </a:p>
          <a:p>
            <a:r>
              <a:rPr lang="cs-CZ" b="1" dirty="0"/>
              <a:t>2. </a:t>
            </a:r>
            <a:r>
              <a:rPr lang="cs-CZ" b="1" dirty="0" err="1"/>
              <a:t>Amplification</a:t>
            </a:r>
            <a:r>
              <a:rPr lang="cs-CZ" b="1" dirty="0"/>
              <a:t> (Amplifikace)</a:t>
            </a:r>
          </a:p>
          <a:p>
            <a:r>
              <a:rPr lang="cs-CZ" dirty="0"/>
              <a:t>V této fázi dochází k výraznému zesílení koagulačního procesu, aby byl zajištěn dostatek trombinu pro efektivní tvorbu fibrinu: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Aktivace trombocytů</a:t>
            </a:r>
            <a:r>
              <a:rPr lang="cs-CZ" dirty="0"/>
              <a:t>: Malé množství trombinu vytvořené v první fázi aktivuje trombocyty. Aktivované trombocyty uvolňují látky, jako je </a:t>
            </a:r>
            <a:r>
              <a:rPr lang="cs-CZ" b="1" dirty="0"/>
              <a:t>adenosin </a:t>
            </a:r>
            <a:r>
              <a:rPr lang="cs-CZ" b="1" dirty="0" err="1"/>
              <a:t>difosfát</a:t>
            </a:r>
            <a:r>
              <a:rPr lang="cs-CZ" b="1" dirty="0"/>
              <a:t> (ADP)</a:t>
            </a:r>
            <a:r>
              <a:rPr lang="cs-CZ" dirty="0"/>
              <a:t> a </a:t>
            </a:r>
            <a:r>
              <a:rPr lang="cs-CZ" b="1" dirty="0" err="1"/>
              <a:t>thromboxan</a:t>
            </a:r>
            <a:r>
              <a:rPr lang="cs-CZ" b="1" dirty="0"/>
              <a:t> A₂</a:t>
            </a:r>
            <a:r>
              <a:rPr lang="cs-CZ" dirty="0"/>
              <a:t>, které dále stimulují další destičky k hromadění na místě poranění.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Aktivace faktorů V a VIII</a:t>
            </a:r>
            <a:r>
              <a:rPr lang="cs-CZ" dirty="0"/>
              <a:t>: Trombocytový povrch poskytuje prostředí, kde se aktivují klíčové koagulační faktory (faktor V a faktor VIII), čímž se zvýší produkce trombinu.</a:t>
            </a:r>
          </a:p>
          <a:p>
            <a:r>
              <a:rPr lang="cs-CZ" b="1" dirty="0"/>
              <a:t>3. </a:t>
            </a:r>
            <a:r>
              <a:rPr lang="cs-CZ" b="1" dirty="0" err="1"/>
              <a:t>Zonation</a:t>
            </a:r>
            <a:r>
              <a:rPr lang="cs-CZ" b="1" dirty="0"/>
              <a:t> (Zonace)</a:t>
            </a:r>
          </a:p>
          <a:p>
            <a:r>
              <a:rPr lang="cs-CZ" dirty="0"/>
              <a:t>Tato fáze představuje organizaci sraženiny na buněčné úrovni. Dochází k tomu, že krevní sraženina se vytváří jako struktura s různými zónami aktivace, přičemž různé buněčné a molekulární procesy probíhají současně: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Tvorba fibrinu</a:t>
            </a:r>
            <a:r>
              <a:rPr lang="cs-CZ" dirty="0"/>
              <a:t>: Trombin konvertuje fibrinogen na nerozpustný </a:t>
            </a:r>
            <a:r>
              <a:rPr lang="cs-CZ" b="1" dirty="0"/>
              <a:t>fibrin</a:t>
            </a:r>
            <a:r>
              <a:rPr lang="cs-CZ" dirty="0"/>
              <a:t>, který tvoří síťovitou strukturu a poskytuje základ pro mechanickou stabilitu sraženiny.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Zonace krevní sraženiny</a:t>
            </a:r>
            <a:r>
              <a:rPr lang="cs-CZ" dirty="0"/>
              <a:t>: V krevní sraženině vznikají zóny s vyšší a nižší koncentrací aktivovaných trombocytů a fibrinu. Na periferii sraženiny je menší koncentrace trombinu a aktivovaných faktorů, zatímco v centrální části je aktivita koagulačních faktorů nejvyšší.</a:t>
            </a:r>
          </a:p>
          <a:p>
            <a:r>
              <a:rPr lang="cs-CZ" b="1" dirty="0"/>
              <a:t>4. </a:t>
            </a:r>
            <a:r>
              <a:rPr lang="cs-CZ" b="1" dirty="0" err="1"/>
              <a:t>Restriction</a:t>
            </a:r>
            <a:r>
              <a:rPr lang="cs-CZ" b="1" dirty="0"/>
              <a:t> (Omezení)</a:t>
            </a:r>
          </a:p>
          <a:p>
            <a:r>
              <a:rPr lang="cs-CZ" dirty="0"/>
              <a:t>Tato fáze zahrnuje procesy, které zabraňují nekontrolovanému rozšíření srážení mimo poškozené místo. K tomu dochází prostřednictvím inhibičních mechanismů, které omezují šíření koagulačního procesu: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Antikoagulační faktory</a:t>
            </a:r>
            <a:r>
              <a:rPr lang="cs-CZ" dirty="0"/>
              <a:t>: Bílkoviny jako </a:t>
            </a:r>
            <a:r>
              <a:rPr lang="cs-CZ" b="1" dirty="0"/>
              <a:t>antitrombin III</a:t>
            </a:r>
            <a:r>
              <a:rPr lang="cs-CZ" dirty="0"/>
              <a:t>, </a:t>
            </a:r>
            <a:r>
              <a:rPr lang="cs-CZ" b="1" dirty="0"/>
              <a:t>protein C</a:t>
            </a:r>
            <a:r>
              <a:rPr lang="cs-CZ" dirty="0"/>
              <a:t> a </a:t>
            </a:r>
            <a:r>
              <a:rPr lang="cs-CZ" b="1" dirty="0"/>
              <a:t>protein S</a:t>
            </a:r>
            <a:r>
              <a:rPr lang="cs-CZ" dirty="0"/>
              <a:t> se vážou na aktivní koagulační faktory a inaktivují je, aby nedošlo k nekontrolovanému srážení.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Fibrinolýza</a:t>
            </a:r>
            <a:r>
              <a:rPr lang="cs-CZ" dirty="0"/>
              <a:t>: Po vytvoření sraženiny začíná její odbourávání pomocí enzymu </a:t>
            </a:r>
            <a:r>
              <a:rPr lang="cs-CZ" b="1" dirty="0"/>
              <a:t>plazminu</a:t>
            </a:r>
            <a:r>
              <a:rPr lang="cs-CZ" dirty="0"/>
              <a:t>, který rozkládá fibrinovou síť. Tento proces je regulován, aby se zabránilo příliš rychlé degradaci sraženiny.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64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1. Antikoagulační proteiny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Antitrombin III (ATIII)</a:t>
            </a:r>
            <a:r>
              <a:rPr lang="cs-CZ" dirty="0"/>
              <a:t>: Tento protein inhibuje aktivované koagulační faktory, zejména trombin (faktor </a:t>
            </a:r>
            <a:r>
              <a:rPr lang="cs-CZ" dirty="0" err="1"/>
              <a:t>IIa</a:t>
            </a:r>
            <a:r>
              <a:rPr lang="cs-CZ" dirty="0"/>
              <a:t>) a faktory </a:t>
            </a:r>
            <a:r>
              <a:rPr lang="cs-CZ" dirty="0" err="1"/>
              <a:t>Xa</a:t>
            </a:r>
            <a:r>
              <a:rPr lang="cs-CZ" dirty="0"/>
              <a:t>, </a:t>
            </a:r>
            <a:r>
              <a:rPr lang="cs-CZ" dirty="0" err="1"/>
              <a:t>IXa</a:t>
            </a:r>
            <a:r>
              <a:rPr lang="cs-CZ" dirty="0"/>
              <a:t> a </a:t>
            </a:r>
            <a:r>
              <a:rPr lang="cs-CZ" dirty="0" err="1"/>
              <a:t>XIa</a:t>
            </a:r>
            <a:r>
              <a:rPr lang="cs-CZ" dirty="0"/>
              <a:t>. Je aktivován heparinem, což zvyšuje jeho antikoagulační účinek.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Proteiny C a S</a:t>
            </a:r>
            <a:r>
              <a:rPr lang="cs-CZ" dirty="0"/>
              <a:t>: Aktivovaný protein C (APC) inaktivuje faktory </a:t>
            </a:r>
            <a:r>
              <a:rPr lang="cs-CZ" dirty="0" err="1"/>
              <a:t>Va</a:t>
            </a:r>
            <a:r>
              <a:rPr lang="cs-CZ" dirty="0"/>
              <a:t> a </a:t>
            </a:r>
            <a:r>
              <a:rPr lang="cs-CZ" dirty="0" err="1"/>
              <a:t>VIIIa</a:t>
            </a:r>
            <a:r>
              <a:rPr lang="cs-CZ" dirty="0"/>
              <a:t>, což snižuje tvorbu trombinu a zabraňuje dalšímu srážení. Protein S slouží jako kofaktor pro APC.</a:t>
            </a:r>
          </a:p>
          <a:p>
            <a:r>
              <a:rPr lang="cs-CZ" b="1" dirty="0"/>
              <a:t>2. Inhibice trombocytů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Aspirin</a:t>
            </a:r>
            <a:r>
              <a:rPr lang="cs-CZ" dirty="0"/>
              <a:t>: Tento lék inhibuje </a:t>
            </a:r>
            <a:r>
              <a:rPr lang="cs-CZ" dirty="0" err="1"/>
              <a:t>cyklooxygenázu</a:t>
            </a:r>
            <a:r>
              <a:rPr lang="cs-CZ" dirty="0"/>
              <a:t> (COX), enzym, který je zodpovědný za syntézu </a:t>
            </a:r>
            <a:r>
              <a:rPr lang="cs-CZ" dirty="0" err="1"/>
              <a:t>tromboxanu</a:t>
            </a:r>
            <a:r>
              <a:rPr lang="cs-CZ" dirty="0"/>
              <a:t> A2, což je faktor podporující agregaci trombocytů. Tímto způsobem aspirin snižuje agregaci trombocytů.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P2Y12 inhibitory</a:t>
            </a:r>
            <a:r>
              <a:rPr lang="cs-CZ" dirty="0"/>
              <a:t>: Látky jako </a:t>
            </a:r>
            <a:r>
              <a:rPr lang="cs-CZ" dirty="0" err="1"/>
              <a:t>clopidogrel</a:t>
            </a:r>
            <a:r>
              <a:rPr lang="cs-CZ" dirty="0"/>
              <a:t> a </a:t>
            </a:r>
            <a:r>
              <a:rPr lang="cs-CZ" dirty="0" err="1"/>
              <a:t>ticagrelor</a:t>
            </a:r>
            <a:r>
              <a:rPr lang="cs-CZ" dirty="0"/>
              <a:t> blokují receptor P2Y12 na trombocytech, což zabraňuje účinkům ADP a snižuje agregaci trombocytů.</a:t>
            </a:r>
          </a:p>
          <a:p>
            <a:r>
              <a:rPr lang="cs-CZ" b="1" dirty="0"/>
              <a:t>3. </a:t>
            </a:r>
            <a:r>
              <a:rPr lang="cs-CZ" b="1" dirty="0" err="1"/>
              <a:t>Fibrinolýza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Plasminogen</a:t>
            </a:r>
            <a:r>
              <a:rPr lang="cs-CZ" b="1" dirty="0"/>
              <a:t> a </a:t>
            </a:r>
            <a:r>
              <a:rPr lang="cs-CZ" b="1" dirty="0" err="1"/>
              <a:t>plasmin</a:t>
            </a:r>
            <a:r>
              <a:rPr lang="cs-CZ" dirty="0"/>
              <a:t>: </a:t>
            </a:r>
            <a:r>
              <a:rPr lang="cs-CZ" dirty="0" err="1"/>
              <a:t>Plasminogen</a:t>
            </a:r>
            <a:r>
              <a:rPr lang="cs-CZ" dirty="0"/>
              <a:t> je aktivován na </a:t>
            </a:r>
            <a:r>
              <a:rPr lang="cs-CZ" dirty="0" err="1"/>
              <a:t>plasmin</a:t>
            </a:r>
            <a:r>
              <a:rPr lang="cs-CZ" dirty="0"/>
              <a:t>, což je enzym, který štěpí fibrin a rozpouští sraženiny. Regulace </a:t>
            </a:r>
            <a:r>
              <a:rPr lang="cs-CZ" dirty="0" err="1"/>
              <a:t>fibrinolýzy</a:t>
            </a:r>
            <a:r>
              <a:rPr lang="cs-CZ" dirty="0"/>
              <a:t> je klíčová pro udržení rovnováhy v srážecím procesu.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Tkáňový aktivátor </a:t>
            </a:r>
            <a:r>
              <a:rPr lang="cs-CZ" b="1" dirty="0" err="1"/>
              <a:t>plasminogenu</a:t>
            </a:r>
            <a:r>
              <a:rPr lang="cs-CZ" b="1" dirty="0"/>
              <a:t> (</a:t>
            </a:r>
            <a:r>
              <a:rPr lang="cs-CZ" b="1" dirty="0" err="1"/>
              <a:t>tPA</a:t>
            </a:r>
            <a:r>
              <a:rPr lang="cs-CZ" b="1" dirty="0"/>
              <a:t>)</a:t>
            </a:r>
            <a:r>
              <a:rPr lang="cs-CZ" dirty="0"/>
              <a:t>: Tento faktor je produkován endotelovými buňkami a stimuluje aktivaci </a:t>
            </a:r>
            <a:r>
              <a:rPr lang="cs-CZ" dirty="0" err="1"/>
              <a:t>plasminogenu</a:t>
            </a:r>
            <a:r>
              <a:rPr lang="cs-CZ" dirty="0"/>
              <a:t> na </a:t>
            </a:r>
            <a:r>
              <a:rPr lang="cs-CZ" dirty="0" err="1"/>
              <a:t>plasmin</a:t>
            </a:r>
            <a:r>
              <a:rPr lang="cs-CZ" dirty="0"/>
              <a:t>.</a:t>
            </a:r>
          </a:p>
          <a:p>
            <a:r>
              <a:rPr lang="cs-CZ" b="1" dirty="0"/>
              <a:t>4. Endotelová funkce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Endoteliální buňky</a:t>
            </a:r>
            <a:r>
              <a:rPr lang="cs-CZ" dirty="0"/>
              <a:t>: Tyto buňky, které vystýlají cévy, produkují různé faktory, které inhibují srážení, jako je </a:t>
            </a:r>
            <a:r>
              <a:rPr lang="cs-CZ" dirty="0" err="1"/>
              <a:t>prostacyklin</a:t>
            </a:r>
            <a:r>
              <a:rPr lang="cs-CZ" dirty="0"/>
              <a:t> (PGI2), který zabraňuje agregaci trombocytů a vazokonstrikci.</a:t>
            </a:r>
          </a:p>
          <a:p>
            <a:r>
              <a:rPr lang="cs-CZ" b="1" dirty="0"/>
              <a:t>5. Základní mechanizmy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Přítomnost aniontových povrchů</a:t>
            </a:r>
            <a:r>
              <a:rPr lang="cs-CZ" dirty="0"/>
              <a:t>: Srážení krve je aktivováno kontaktem s negativně nabitými plochami. V přítomnosti dostatečných aniontových povrchů, jako je endoteliální vrstva, je srážení omezováno.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pH a iontové prostředí</a:t>
            </a:r>
            <a:r>
              <a:rPr lang="cs-CZ" dirty="0"/>
              <a:t>: Změny v pH a koncentraci iontů (např. </a:t>
            </a:r>
            <a:r>
              <a:rPr lang="cs-CZ"/>
              <a:t>vápníku) mohou ovlivnit aktivaci koagulačních faktorů a trombocytů.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3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85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qFPegEYV0" TargetMode="External"/><Relationship Id="rId2" Type="http://schemas.openxmlformats.org/officeDocument/2006/relationships/hyperlink" Target="https://www.youtube.com/watch?v=k9QAyP3bYmc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Fyziologie krve.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</a:t>
            </a:r>
            <a:r>
              <a:rPr lang="cs-CZ" sz="2400" dirty="0" err="1"/>
              <a:t>obratlech</a:t>
            </a:r>
            <a:r>
              <a:rPr lang="cs-CZ" sz="2400" dirty="0"/>
              <a:t>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A59BF4-5A1B-41C2-8F12-3D1E68228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8" r="2826" b="1716"/>
          <a:stretch/>
        </p:blipFill>
        <p:spPr>
          <a:xfrm>
            <a:off x="6569748" y="1392842"/>
            <a:ext cx="5308743" cy="529751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82F0C9-41BE-4CA2-9663-5E034787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1" y="1325160"/>
            <a:ext cx="6246857" cy="4139998"/>
          </a:xfrm>
        </p:spPr>
        <p:txBody>
          <a:bodyPr/>
          <a:lstStyle/>
          <a:p>
            <a:r>
              <a:rPr lang="cs-CZ" dirty="0"/>
              <a:t>Erytropoetin - tvorba v ledvinách</a:t>
            </a:r>
          </a:p>
          <a:p>
            <a:pPr lvl="1"/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pPr lvl="1"/>
            <a:r>
              <a:rPr lang="cs-CZ" dirty="0"/>
              <a:t>stimuluje syntézu nukleových kyselin </a:t>
            </a:r>
          </a:p>
          <a:p>
            <a:pPr lvl="1"/>
            <a:r>
              <a:rPr lang="cs-CZ" dirty="0"/>
              <a:t>aktivuje geny potřebné k syntéze hemoglobinu</a:t>
            </a:r>
          </a:p>
          <a:p>
            <a:pPr lvl="1"/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Látky potřebné pro tvorbu erytrocytů</a:t>
            </a:r>
          </a:p>
          <a:p>
            <a:pPr lvl="1"/>
            <a:r>
              <a:rPr lang="cs-CZ" dirty="0"/>
              <a:t>aminokyseliny: bílkovinná část hemoglobinu</a:t>
            </a:r>
          </a:p>
          <a:p>
            <a:pPr lvl="1"/>
            <a:r>
              <a:rPr lang="cs-CZ" dirty="0"/>
              <a:t>železo: vazba kyslíku na hemoglobin a myoglobin</a:t>
            </a:r>
          </a:p>
          <a:p>
            <a:pPr lvl="1"/>
            <a:r>
              <a:rPr lang="cs-CZ" dirty="0"/>
              <a:t>vitamín B12: důležitý pro syntézu DNA</a:t>
            </a:r>
          </a:p>
          <a:p>
            <a:pPr lvl="1"/>
            <a:r>
              <a:rPr lang="cs-CZ" dirty="0"/>
              <a:t>kyselina listová: důležitý pro syntézu DNA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0507DD-0772-4C30-8C06-5E9F749AF832}"/>
              </a:ext>
            </a:extLst>
          </p:cNvPr>
          <p:cNvGrpSpPr/>
          <p:nvPr/>
        </p:nvGrpSpPr>
        <p:grpSpPr>
          <a:xfrm>
            <a:off x="180068" y="5465158"/>
            <a:ext cx="7948258" cy="1292884"/>
            <a:chOff x="180068" y="5465158"/>
            <a:chExt cx="7948258" cy="1292884"/>
          </a:xfrm>
        </p:grpSpPr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222CD431-987D-407E-A7E7-78CF5735968E}"/>
                </a:ext>
              </a:extLst>
            </p:cNvPr>
            <p:cNvSpPr txBox="1">
              <a:spLocks/>
            </p:cNvSpPr>
            <p:nvPr/>
          </p:nvSpPr>
          <p:spPr>
            <a:xfrm>
              <a:off x="322891" y="5465158"/>
              <a:ext cx="7805435" cy="1292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cs-CZ" sz="1600" kern="0" dirty="0"/>
                <a:t>androgeny ↑ erytropoézu</a:t>
              </a:r>
            </a:p>
            <a:p>
              <a:pPr lvl="1"/>
              <a:r>
                <a:rPr lang="cs-CZ" sz="1600" kern="0" dirty="0"/>
                <a:t>hormony štítné žlázy ↑ erytropoézu</a:t>
              </a:r>
            </a:p>
            <a:p>
              <a:pPr lvl="1"/>
              <a:r>
                <a:rPr lang="cs-CZ" sz="1600" kern="0" dirty="0"/>
                <a:t>růstový hormon ↑ erytropoézu</a:t>
              </a:r>
            </a:p>
            <a:p>
              <a:pPr lvl="1"/>
              <a:r>
                <a:rPr lang="cs-CZ" sz="1600" kern="0" dirty="0"/>
                <a:t>hormony kůry nadledvin ↑ erytropoézu</a:t>
              </a:r>
            </a:p>
            <a:p>
              <a:pPr lvl="1"/>
              <a:r>
                <a:rPr lang="cs-CZ" sz="1600" kern="0" dirty="0"/>
                <a:t>prostaglandin E ↑ produkci erytropoetinu v ledvinách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067890A-A1FE-4DD9-ABDA-E455E9F353D4}"/>
                </a:ext>
              </a:extLst>
            </p:cNvPr>
            <p:cNvSpPr txBox="1"/>
            <p:nvPr/>
          </p:nvSpPr>
          <p:spPr>
            <a:xfrm>
              <a:off x="180068" y="5465158"/>
              <a:ext cx="53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D5C65DB-72C1-4472-B039-5282520A1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8" y="0"/>
            <a:ext cx="5081482" cy="6858000"/>
          </a:xfrm>
          <a:prstGeom prst="rect">
            <a:avLst/>
          </a:prstGeom>
        </p:spPr>
      </p:pic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C2C8E3-8674-4A73-BFAD-87C3BC00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" y="1427920"/>
            <a:ext cx="10753200" cy="4139998"/>
          </a:xfrm>
        </p:spPr>
        <p:txBody>
          <a:bodyPr/>
          <a:lstStyle/>
          <a:p>
            <a:r>
              <a:rPr lang="cs-CZ" sz="2400" dirty="0"/>
              <a:t>Slezina: fagocytóza starých a poškozených erytrocytů</a:t>
            </a:r>
          </a:p>
          <a:p>
            <a:r>
              <a:rPr lang="cs-CZ" sz="2400" dirty="0"/>
              <a:t>Hemoglobin=</a:t>
            </a:r>
            <a:r>
              <a:rPr lang="cs-CZ" sz="2400" dirty="0" err="1"/>
              <a:t>globin+hem</a:t>
            </a:r>
            <a:endParaRPr lang="cs-CZ" sz="2400" dirty="0"/>
          </a:p>
          <a:p>
            <a:r>
              <a:rPr lang="cs-CZ" sz="2400" dirty="0"/>
              <a:t>Globin – aminokyseliny</a:t>
            </a:r>
          </a:p>
          <a:p>
            <a:r>
              <a:rPr lang="cs-CZ" sz="2400" dirty="0"/>
              <a:t>Hem=CO</a:t>
            </a:r>
            <a:r>
              <a:rPr lang="cs-CZ" sz="2400" baseline="-25000" dirty="0"/>
              <a:t>2</a:t>
            </a:r>
            <a:r>
              <a:rPr lang="cs-CZ" sz="2400" dirty="0"/>
              <a:t>+Fe+biliverdin</a:t>
            </a:r>
          </a:p>
          <a:p>
            <a:r>
              <a:rPr lang="cs-CZ" sz="2400" dirty="0" err="1"/>
              <a:t>Fe</a:t>
            </a:r>
            <a:r>
              <a:rPr lang="cs-CZ" sz="2400" dirty="0"/>
              <a:t> – syntéza dalšího hemoglobinu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0632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Krevní plazma a proteiny krevní plazmy, viskozita 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Hemostáza (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fibrinolýza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Imunita  (vrozená –buněčná a humorální; získaná – buněčná a humorální; očkování (imunizace – pasivní, aktivní)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3BCBF8E-D7CD-4C1A-BA9B-FB2D58C53D9C}"/>
              </a:ext>
            </a:extLst>
          </p:cNvPr>
          <p:cNvSpPr/>
          <p:nvPr/>
        </p:nvSpPr>
        <p:spPr bwMode="auto">
          <a:xfrm>
            <a:off x="9072288" y="290456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Bezjaderné, bezbarvé, granulované, nejmenší formované elementy krevní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hladké, okrouhlé disky</a:t>
            </a:r>
          </a:p>
          <a:p>
            <a:pPr lvl="1"/>
            <a:r>
              <a:rPr lang="cs-CZ" dirty="0"/>
              <a:t>tvar udržován cytoskeletem </a:t>
            </a:r>
          </a:p>
          <a:p>
            <a:pPr lvl="1"/>
            <a:r>
              <a:rPr lang="cs-CZ" u="sng" dirty="0"/>
              <a:t>membrána</a:t>
            </a:r>
            <a:r>
              <a:rPr lang="cs-CZ" dirty="0"/>
              <a:t>: obsahuje receptory pro přilnutí na vhodné povrchy</a:t>
            </a:r>
          </a:p>
          <a:p>
            <a:pPr lvl="1"/>
            <a:r>
              <a:rPr lang="cs-CZ" u="sng" dirty="0"/>
              <a:t>cytoplasma</a:t>
            </a:r>
            <a:r>
              <a:rPr lang="cs-CZ" dirty="0"/>
              <a:t>: obsahuje aktin, </a:t>
            </a:r>
            <a:r>
              <a:rPr lang="cs-CZ" dirty="0" err="1"/>
              <a:t>myosin</a:t>
            </a:r>
            <a:r>
              <a:rPr lang="cs-CZ" dirty="0"/>
              <a:t>, glykogen, lysozomy a</a:t>
            </a:r>
          </a:p>
          <a:p>
            <a:pPr lvl="1"/>
            <a:r>
              <a:rPr lang="cs-CZ" u="sng" dirty="0"/>
              <a:t>granula</a:t>
            </a:r>
            <a:r>
              <a:rPr lang="cs-CZ" dirty="0"/>
              <a:t>: </a:t>
            </a:r>
            <a:r>
              <a:rPr lang="cs-CZ" i="1" dirty="0" err="1"/>
              <a:t>denzní</a:t>
            </a:r>
            <a:r>
              <a:rPr lang="cs-CZ" i="1" dirty="0"/>
              <a:t> granula </a:t>
            </a:r>
            <a:r>
              <a:rPr lang="cs-CZ" dirty="0"/>
              <a:t>(neproteinové substance –serotonin, ADP, </a:t>
            </a:r>
            <a:r>
              <a:rPr lang="cs-CZ" dirty="0" err="1"/>
              <a:t>adenonukleotidy</a:t>
            </a:r>
            <a:r>
              <a:rPr lang="cs-CZ" dirty="0"/>
              <a:t>) a </a:t>
            </a:r>
            <a:r>
              <a:rPr lang="el-GR" i="1" dirty="0"/>
              <a:t>α</a:t>
            </a:r>
            <a:r>
              <a:rPr lang="cs-CZ" i="1" dirty="0"/>
              <a:t>granula </a:t>
            </a:r>
            <a:r>
              <a:rPr lang="cs-CZ" dirty="0"/>
              <a:t>(proteinový obsah: faktory srážení, destičkový růstový faktor)</a:t>
            </a:r>
          </a:p>
          <a:p>
            <a:r>
              <a:rPr lang="cs-CZ" dirty="0"/>
              <a:t>Velikost: 2 –4 mm průměr, 0,5 –1 mm tloušťka</a:t>
            </a:r>
          </a:p>
          <a:p>
            <a:r>
              <a:rPr lang="cs-CZ" dirty="0"/>
              <a:t>Počet: 200 000 –500 000 v  ml, z toho třetina ve slezině a dvě třetiny v cirkulaci</a:t>
            </a:r>
          </a:p>
          <a:p>
            <a:r>
              <a:rPr lang="cs-CZ" altLang="cs-CZ" dirty="0"/>
              <a:t>Produkce </a:t>
            </a:r>
            <a:r>
              <a:rPr lang="cs-CZ" altLang="cs-CZ" dirty="0" err="1"/>
              <a:t>vazokonstrikčních</a:t>
            </a:r>
            <a:r>
              <a:rPr lang="cs-CZ" altLang="cs-CZ" dirty="0"/>
              <a:t> látek (serotonin, </a:t>
            </a:r>
            <a:r>
              <a:rPr lang="cs-CZ" altLang="cs-CZ" dirty="0" err="1"/>
              <a:t>thromboxan</a:t>
            </a:r>
            <a:r>
              <a:rPr lang="cs-CZ" altLang="cs-CZ" dirty="0"/>
              <a:t> 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1319911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Funkce:</a:t>
            </a:r>
          </a:p>
          <a:p>
            <a:r>
              <a:rPr lang="cs-CZ" dirty="0"/>
              <a:t>Neproteinové substance – serotonin, ADP, </a:t>
            </a:r>
            <a:r>
              <a:rPr lang="cs-CZ" dirty="0" err="1"/>
              <a:t>thromboxan</a:t>
            </a:r>
            <a:r>
              <a:rPr lang="cs-CZ" dirty="0"/>
              <a:t> A – vazokonstrikce  </a:t>
            </a:r>
          </a:p>
          <a:p>
            <a:r>
              <a:rPr lang="cs-CZ" dirty="0"/>
              <a:t>Proteinové substance</a:t>
            </a:r>
            <a:r>
              <a:rPr lang="cs-CZ" i="1" dirty="0"/>
              <a:t> </a:t>
            </a:r>
            <a:r>
              <a:rPr lang="cs-CZ" dirty="0"/>
              <a:t>– faktory srážení krve</a:t>
            </a:r>
          </a:p>
          <a:p>
            <a:r>
              <a:rPr lang="cs-CZ" dirty="0"/>
              <a:t>Prezentace antigenů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49" y="3638493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2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Hemostáza (zástava krvácení)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Cévy – vazokonstrikce (zúžení) v místě poškození</a:t>
            </a:r>
          </a:p>
          <a:p>
            <a:r>
              <a:rPr lang="cs-CZ" dirty="0"/>
              <a:t>Trombocyty – dočasná zátka (bílý trombus), postupně zpevňován vlákny fibrinu, pak se nalepují i erytrocyty </a:t>
            </a:r>
          </a:p>
          <a:p>
            <a:r>
              <a:rPr lang="cs-CZ" dirty="0"/>
              <a:t>Tvorba definitivního trombu (červený trombus)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55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F1C555-C8DC-4779-837E-802ECC7A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9998"/>
            <a:ext cx="10753200" cy="4139998"/>
          </a:xfrm>
        </p:spPr>
        <p:txBody>
          <a:bodyPr/>
          <a:lstStyle/>
          <a:p>
            <a:r>
              <a:rPr lang="cs-CZ" dirty="0"/>
              <a:t>Složitý řetězec enzymových reakcí, na kterých se  podílí látky uvolňující se z krevní plazmy, z trombocytů a cévní stěny</a:t>
            </a:r>
          </a:p>
          <a:p>
            <a:r>
              <a:rPr lang="cs-CZ" dirty="0"/>
              <a:t>Sérum - plazma bez faktorů, které se spotřebovaly při srážení krve</a:t>
            </a:r>
          </a:p>
          <a:p>
            <a:r>
              <a:rPr lang="cs-CZ" dirty="0"/>
              <a:t>Látky důležité pro koagulaci:</a:t>
            </a:r>
          </a:p>
          <a:p>
            <a:pPr lvl="1"/>
            <a:r>
              <a:rPr lang="cs-CZ" dirty="0"/>
              <a:t>Vitamín K</a:t>
            </a:r>
          </a:p>
          <a:p>
            <a:pPr lvl="1"/>
            <a:r>
              <a:rPr lang="cs-CZ" dirty="0"/>
              <a:t>Ca</a:t>
            </a:r>
            <a:r>
              <a:rPr lang="cs-CZ" baseline="30000" dirty="0"/>
              <a:t>2+</a:t>
            </a:r>
          </a:p>
          <a:p>
            <a:r>
              <a:rPr lang="cs-CZ" dirty="0"/>
              <a:t>Důležité látky bránící koagulaci:</a:t>
            </a:r>
          </a:p>
          <a:p>
            <a:pPr lvl="1"/>
            <a:r>
              <a:rPr lang="cs-CZ" dirty="0"/>
              <a:t>Tělu vlastní – plazmin, heparin</a:t>
            </a:r>
          </a:p>
          <a:p>
            <a:pPr lvl="1"/>
            <a:r>
              <a:rPr lang="cs-CZ" dirty="0"/>
              <a:t>Tělu cizí - látky blokující funkci vitamínu K(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                - látky vyvazující Ca2+ (pouze ve zkumavce)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FC0BDB-0A81-4CD7-8EEE-DA6E5802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3ACC4-53B1-4A86-BA4A-FA9CF517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Srážení krve - hemokoagulace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3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05A8B-0687-4F85-BED2-194A5278C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A4136-11B3-47DE-832B-453BCDDB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Hemokoagulace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3C4E1F-3B4A-41DC-B633-1EB46CCF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primární hemostázu</a:t>
            </a:r>
          </a:p>
          <a:p>
            <a:r>
              <a:rPr lang="cs-CZ" dirty="0"/>
              <a:t>účastní se jí faktory krevního srážení</a:t>
            </a:r>
          </a:p>
          <a:p>
            <a:r>
              <a:rPr lang="cs-CZ" dirty="0"/>
              <a:t>dnes dva náhledy:</a:t>
            </a:r>
          </a:p>
          <a:p>
            <a:pPr lvl="1"/>
            <a:r>
              <a:rPr lang="cs-CZ" dirty="0"/>
              <a:t>bílkovinný model</a:t>
            </a:r>
          </a:p>
          <a:p>
            <a:pPr lvl="1"/>
            <a:r>
              <a:rPr lang="cs-CZ" b="1" dirty="0"/>
              <a:t>buněčný model</a:t>
            </a:r>
          </a:p>
          <a:p>
            <a:r>
              <a:rPr lang="cs-CZ" dirty="0"/>
              <a:t>výsledek je vznik fibrinu a následně definitivního trombu</a:t>
            </a:r>
          </a:p>
          <a:p>
            <a:endParaRPr lang="cs-CZ" dirty="0"/>
          </a:p>
        </p:txBody>
      </p:sp>
      <p:pic>
        <p:nvPicPr>
          <p:cNvPr id="6" name="Picture 5" descr="Srážení lidské tělo">
            <a:extLst>
              <a:ext uri="{FF2B5EF4-FFF2-40B4-BE49-F238E27FC236}">
                <a16:creationId xmlns:a16="http://schemas.microsoft.com/office/drawing/2014/main" id="{72657551-12F7-4DCF-8404-E5BB1077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2" y="1692002"/>
            <a:ext cx="4714699" cy="2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98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Prokoagulační</a:t>
            </a:r>
            <a:r>
              <a:rPr lang="cs-CZ" dirty="0"/>
              <a:t>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667"/>
            <a:ext cx="5474612" cy="5264610"/>
          </a:xfrm>
        </p:spPr>
        <p:txBody>
          <a:bodyPr/>
          <a:lstStyle/>
          <a:p>
            <a:r>
              <a:rPr lang="cs-CZ" b="1" dirty="0"/>
              <a:t>I</a:t>
            </a:r>
            <a:r>
              <a:rPr lang="cs-CZ" dirty="0"/>
              <a:t>: fibrinogen</a:t>
            </a:r>
          </a:p>
          <a:p>
            <a:r>
              <a:rPr lang="cs-CZ" b="1" dirty="0"/>
              <a:t>II</a:t>
            </a:r>
            <a:r>
              <a:rPr lang="cs-CZ" dirty="0"/>
              <a:t>: protrombin</a:t>
            </a:r>
          </a:p>
          <a:p>
            <a:r>
              <a:rPr lang="cs-CZ" b="1" dirty="0"/>
              <a:t>III</a:t>
            </a:r>
            <a:r>
              <a:rPr lang="cs-CZ" dirty="0"/>
              <a:t>: tromboplastin, trombokináza</a:t>
            </a:r>
          </a:p>
          <a:p>
            <a:r>
              <a:rPr lang="cs-CZ" b="1" dirty="0"/>
              <a:t>IV</a:t>
            </a:r>
            <a:r>
              <a:rPr lang="cs-CZ" dirty="0"/>
              <a:t>: ionty vápníku</a:t>
            </a:r>
          </a:p>
          <a:p>
            <a:r>
              <a:rPr lang="cs-CZ" b="1" dirty="0"/>
              <a:t>V</a:t>
            </a:r>
            <a:r>
              <a:rPr lang="cs-CZ" dirty="0"/>
              <a:t>: </a:t>
            </a:r>
            <a:r>
              <a:rPr lang="cs-CZ" dirty="0" err="1"/>
              <a:t>proakcelerin</a:t>
            </a:r>
            <a:endParaRPr lang="cs-CZ" dirty="0"/>
          </a:p>
          <a:p>
            <a:r>
              <a:rPr lang="cs-CZ" b="1" dirty="0"/>
              <a:t>VII</a:t>
            </a:r>
            <a:r>
              <a:rPr lang="cs-CZ" dirty="0"/>
              <a:t>: </a:t>
            </a:r>
            <a:r>
              <a:rPr lang="cs-CZ" dirty="0" err="1"/>
              <a:t>prokonvertin</a:t>
            </a:r>
            <a:endParaRPr lang="cs-CZ" dirty="0"/>
          </a:p>
          <a:p>
            <a:r>
              <a:rPr lang="cs-CZ" b="1" dirty="0"/>
              <a:t>VIII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A</a:t>
            </a:r>
          </a:p>
          <a:p>
            <a:r>
              <a:rPr lang="cs-CZ" b="1" dirty="0"/>
              <a:t>IX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B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8F13B61-9B9C-48EA-902F-7E4552EF04CE}"/>
              </a:ext>
            </a:extLst>
          </p:cNvPr>
          <p:cNvSpPr txBox="1">
            <a:spLocks/>
          </p:cNvSpPr>
          <p:nvPr/>
        </p:nvSpPr>
        <p:spPr>
          <a:xfrm>
            <a:off x="6385694" y="1521670"/>
            <a:ext cx="705185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X</a:t>
            </a:r>
            <a:r>
              <a:rPr lang="cs-CZ" kern="0" dirty="0"/>
              <a:t>: </a:t>
            </a:r>
            <a:r>
              <a:rPr lang="cs-CZ" kern="0" dirty="0" err="1"/>
              <a:t>Stuart</a:t>
            </a:r>
            <a:r>
              <a:rPr lang="cs-CZ" kern="0" dirty="0"/>
              <a:t> – </a:t>
            </a:r>
            <a:r>
              <a:rPr lang="cs-CZ" kern="0" dirty="0" err="1"/>
              <a:t>Prower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</a:t>
            </a:r>
            <a:r>
              <a:rPr lang="cs-CZ" kern="0" dirty="0"/>
              <a:t>: </a:t>
            </a:r>
            <a:r>
              <a:rPr lang="cs-CZ" kern="0" dirty="0" err="1"/>
              <a:t>antihemofilní</a:t>
            </a:r>
            <a:r>
              <a:rPr lang="cs-CZ" kern="0" dirty="0"/>
              <a:t> faktor C</a:t>
            </a:r>
          </a:p>
          <a:p>
            <a:r>
              <a:rPr lang="cs-CZ" b="1" kern="0" dirty="0"/>
              <a:t>XII</a:t>
            </a:r>
            <a:r>
              <a:rPr lang="cs-CZ" kern="0" dirty="0"/>
              <a:t>: </a:t>
            </a:r>
            <a:r>
              <a:rPr lang="cs-CZ" kern="0" dirty="0" err="1"/>
              <a:t>Hageman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XIII</a:t>
            </a:r>
            <a:r>
              <a:rPr lang="cs-CZ" kern="0" dirty="0"/>
              <a:t>: faktor stabilizující fibrin</a:t>
            </a:r>
          </a:p>
          <a:p>
            <a:r>
              <a:rPr lang="cs-CZ" b="1" kern="0" dirty="0"/>
              <a:t>HMW-K</a:t>
            </a:r>
            <a:r>
              <a:rPr lang="cs-CZ" kern="0" dirty="0"/>
              <a:t>: Fitzgerald faktor</a:t>
            </a:r>
          </a:p>
          <a:p>
            <a:r>
              <a:rPr lang="cs-CZ" b="1" kern="0" dirty="0" err="1"/>
              <a:t>Pre</a:t>
            </a:r>
            <a:r>
              <a:rPr lang="cs-CZ" b="1" kern="0" dirty="0"/>
              <a:t>-K</a:t>
            </a:r>
            <a:r>
              <a:rPr lang="cs-CZ" kern="0" dirty="0"/>
              <a:t>: </a:t>
            </a:r>
            <a:r>
              <a:rPr lang="cs-CZ" kern="0" dirty="0" err="1"/>
              <a:t>prekallikrein</a:t>
            </a:r>
            <a:endParaRPr lang="cs-CZ" kern="0" dirty="0"/>
          </a:p>
          <a:p>
            <a:r>
              <a:rPr lang="cs-CZ" b="1" kern="0" dirty="0" err="1"/>
              <a:t>Ka</a:t>
            </a:r>
            <a:r>
              <a:rPr lang="cs-CZ" kern="0" dirty="0"/>
              <a:t>: </a:t>
            </a:r>
            <a:r>
              <a:rPr lang="cs-CZ" kern="0" dirty="0" err="1"/>
              <a:t>kallikrein</a:t>
            </a:r>
            <a:endParaRPr lang="cs-CZ" kern="0" dirty="0"/>
          </a:p>
          <a:p>
            <a:r>
              <a:rPr lang="cs-CZ" b="1" kern="0" dirty="0"/>
              <a:t>PL</a:t>
            </a:r>
            <a:r>
              <a:rPr lang="cs-CZ" kern="0" dirty="0"/>
              <a:t>: destičkové fosfolipidy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7911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37BAB-863F-4B44-82D9-10535FB1E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B33BB-0B71-40B9-A218-AA873A5AE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D3B914-92BA-4A0D-B109-7E58E9FE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61433-3F62-4DB5-8B4D-CD0DCA62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Iniciace</a:t>
            </a:r>
          </a:p>
          <a:p>
            <a:r>
              <a:rPr lang="cs-CZ" dirty="0"/>
              <a:t>Amplifikace</a:t>
            </a:r>
          </a:p>
          <a:p>
            <a:r>
              <a:rPr lang="cs-CZ" dirty="0"/>
              <a:t>Propagace</a:t>
            </a:r>
          </a:p>
          <a:p>
            <a:r>
              <a:rPr lang="cs-CZ" dirty="0"/>
              <a:t>Stabilizace trombu</a:t>
            </a:r>
          </a:p>
        </p:txBody>
      </p:sp>
    </p:spTree>
    <p:extLst>
      <p:ext uri="{BB962C8B-B14F-4D97-AF65-F5344CB8AC3E}">
        <p14:creationId xmlns:p14="http://schemas.microsoft.com/office/powerpoint/2010/main" val="40368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37D5F-A770-446A-994D-FE410CCFF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F1B5B-3091-4EC6-95C8-1A502D0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AC5FB9-A557-4CAD-8224-88C1393EB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1171576"/>
            <a:ext cx="5059680" cy="56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5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 srážení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B21EAB-9F90-4981-BF41-A4228A12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7" y="1153303"/>
            <a:ext cx="5051565" cy="57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1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srážení krve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7" y="1691992"/>
            <a:ext cx="11794730" cy="4139998"/>
          </a:xfrm>
        </p:spPr>
        <p:txBody>
          <a:bodyPr/>
          <a:lstStyle/>
          <a:p>
            <a:r>
              <a:rPr lang="cs-CZ" b="1" dirty="0"/>
              <a:t>Antitrombin III: </a:t>
            </a:r>
            <a:r>
              <a:rPr lang="cs-CZ" dirty="0" err="1"/>
              <a:t>IIa</a:t>
            </a:r>
            <a:r>
              <a:rPr lang="cs-CZ" dirty="0"/>
              <a:t>, </a:t>
            </a:r>
            <a:r>
              <a:rPr lang="cs-CZ" dirty="0" err="1"/>
              <a:t>IXa</a:t>
            </a:r>
            <a:r>
              <a:rPr lang="cs-CZ" dirty="0"/>
              <a:t>, </a:t>
            </a:r>
            <a:r>
              <a:rPr lang="cs-CZ" dirty="0" err="1"/>
              <a:t>Xa</a:t>
            </a:r>
            <a:r>
              <a:rPr lang="cs-CZ" dirty="0"/>
              <a:t>, </a:t>
            </a:r>
            <a:r>
              <a:rPr lang="cs-CZ" dirty="0" err="1"/>
              <a:t>XIa</a:t>
            </a:r>
            <a:r>
              <a:rPr lang="cs-CZ" dirty="0"/>
              <a:t>, </a:t>
            </a:r>
            <a:r>
              <a:rPr lang="cs-CZ" dirty="0" err="1"/>
              <a:t>XIIa</a:t>
            </a:r>
            <a:r>
              <a:rPr lang="cs-CZ" dirty="0"/>
              <a:t> </a:t>
            </a:r>
          </a:p>
          <a:p>
            <a:r>
              <a:rPr lang="cs-CZ" b="1" dirty="0" err="1"/>
              <a:t>Trombomodulin</a:t>
            </a:r>
            <a:r>
              <a:rPr lang="cs-CZ" b="1" dirty="0"/>
              <a:t> (</a:t>
            </a:r>
            <a:r>
              <a:rPr lang="cs-CZ" dirty="0"/>
              <a:t>na membráně nepoškozeného endotelu</a:t>
            </a:r>
            <a:r>
              <a:rPr lang="cs-CZ" b="1" dirty="0"/>
              <a:t>): </a:t>
            </a:r>
          </a:p>
          <a:p>
            <a:pPr lvl="1"/>
            <a:r>
              <a:rPr lang="cs-CZ" dirty="0"/>
              <a:t>komplex </a:t>
            </a:r>
            <a:r>
              <a:rPr lang="cs-CZ" dirty="0" err="1"/>
              <a:t>trombomodulin</a:t>
            </a:r>
            <a:r>
              <a:rPr lang="cs-CZ" dirty="0"/>
              <a:t>-trombin působí na protein C →protein Ca</a:t>
            </a:r>
          </a:p>
          <a:p>
            <a:pPr lvl="1"/>
            <a:r>
              <a:rPr lang="cs-CZ" dirty="0"/>
              <a:t>protein </a:t>
            </a:r>
            <a:r>
              <a:rPr lang="cs-CZ" dirty="0" err="1"/>
              <a:t>Ca+protein</a:t>
            </a:r>
            <a:r>
              <a:rPr lang="cs-CZ" dirty="0"/>
              <a:t> S → komplex „protein Ca – protein S“</a:t>
            </a:r>
          </a:p>
          <a:p>
            <a:pPr lvl="1"/>
            <a:r>
              <a:rPr lang="cs-CZ" dirty="0"/>
              <a:t>komplex pak inhibuje faktory </a:t>
            </a:r>
            <a:r>
              <a:rPr lang="cs-CZ" dirty="0" err="1"/>
              <a:t>Va</a:t>
            </a:r>
            <a:r>
              <a:rPr lang="cs-CZ" dirty="0"/>
              <a:t> a </a:t>
            </a:r>
            <a:r>
              <a:rPr lang="cs-CZ" dirty="0" err="1"/>
              <a:t>VIIIa</a:t>
            </a:r>
            <a:endParaRPr lang="cs-CZ" dirty="0"/>
          </a:p>
          <a:p>
            <a:pPr lvl="1"/>
            <a:r>
              <a:rPr lang="cs-CZ" dirty="0"/>
              <a:t>syntéza proteinu C a S je závislá na vitaminu K</a:t>
            </a:r>
          </a:p>
          <a:p>
            <a:r>
              <a:rPr lang="cs-CZ" b="1" dirty="0"/>
              <a:t>Inhibitor tkáňového tromboplastinu (III)</a:t>
            </a:r>
          </a:p>
          <a:p>
            <a:r>
              <a:rPr lang="cs-CZ" b="1" dirty="0"/>
              <a:t>Kumarinové preparáty </a:t>
            </a:r>
            <a:r>
              <a:rPr lang="cs-CZ" dirty="0"/>
              <a:t>(antivitamin K; např. 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337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hemostázy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1" y="1037569"/>
            <a:ext cx="11794730" cy="4139998"/>
          </a:xfrm>
        </p:spPr>
        <p:txBody>
          <a:bodyPr/>
          <a:lstStyle/>
          <a:p>
            <a:r>
              <a:rPr lang="cs-CZ" dirty="0"/>
              <a:t>Krvácivé stavy = chorobné stavy, u kterých vznikají krvácivé projevy buď spontánně nebo po neúměrně malém podnětu</a:t>
            </a:r>
          </a:p>
          <a:p>
            <a:r>
              <a:rPr lang="cs-CZ" dirty="0" err="1"/>
              <a:t>Vasogenní</a:t>
            </a:r>
            <a:r>
              <a:rPr lang="cs-CZ" dirty="0"/>
              <a:t> poruchy krevního srážení</a:t>
            </a:r>
          </a:p>
          <a:p>
            <a:r>
              <a:rPr lang="cs-CZ" dirty="0" err="1"/>
              <a:t>Trombocytární</a:t>
            </a:r>
            <a:r>
              <a:rPr lang="cs-CZ" dirty="0"/>
              <a:t> krvácení:</a:t>
            </a:r>
          </a:p>
          <a:p>
            <a:pPr lvl="1"/>
            <a:r>
              <a:rPr lang="cs-CZ" dirty="0"/>
              <a:t>1)trombocytopenie</a:t>
            </a:r>
          </a:p>
          <a:p>
            <a:pPr lvl="1"/>
            <a:r>
              <a:rPr lang="cs-CZ" dirty="0"/>
              <a:t>2)</a:t>
            </a:r>
            <a:r>
              <a:rPr lang="cs-CZ" dirty="0" err="1"/>
              <a:t>trombocytopatie</a:t>
            </a:r>
            <a:endParaRPr lang="cs-CZ" dirty="0"/>
          </a:p>
          <a:p>
            <a:r>
              <a:rPr lang="cs-CZ" dirty="0" err="1"/>
              <a:t>Koagulopatie</a:t>
            </a:r>
            <a:r>
              <a:rPr lang="cs-CZ" dirty="0"/>
              <a:t>–chybění nebo nedostatek plazmatických koagulačních faktorů:</a:t>
            </a:r>
          </a:p>
          <a:p>
            <a:pPr lvl="1"/>
            <a:r>
              <a:rPr lang="cs-CZ" dirty="0"/>
              <a:t>Poruchy syntézy: dědičné (hemofilie), získané (karence vitamínu K, terapie deriváty kumarinu)</a:t>
            </a:r>
          </a:p>
          <a:p>
            <a:pPr lvl="1"/>
            <a:r>
              <a:rPr lang="cs-CZ" dirty="0"/>
              <a:t>Poruchy </a:t>
            </a:r>
            <a:r>
              <a:rPr lang="cs-CZ" dirty="0" err="1"/>
              <a:t>přeměny:konsumpční</a:t>
            </a:r>
            <a:r>
              <a:rPr lang="cs-CZ" dirty="0"/>
              <a:t> </a:t>
            </a:r>
            <a:r>
              <a:rPr lang="cs-CZ" dirty="0" err="1"/>
              <a:t>koagulopatie</a:t>
            </a:r>
            <a:r>
              <a:rPr lang="cs-CZ" dirty="0"/>
              <a:t> a </a:t>
            </a:r>
            <a:r>
              <a:rPr lang="cs-CZ" dirty="0" err="1"/>
              <a:t>hyperfibrinolýza</a:t>
            </a:r>
            <a:r>
              <a:rPr lang="cs-CZ" dirty="0"/>
              <a:t>, mnohočetné transfuze, </a:t>
            </a:r>
            <a:r>
              <a:rPr lang="cs-CZ" dirty="0" err="1"/>
              <a:t>imunokoagulopatie</a:t>
            </a:r>
            <a:r>
              <a:rPr lang="cs-CZ" dirty="0"/>
              <a:t>, terapie heparinem</a:t>
            </a:r>
          </a:p>
        </p:txBody>
      </p:sp>
    </p:spTree>
    <p:extLst>
      <p:ext uri="{BB962C8B-B14F-4D97-AF65-F5344CB8AC3E}">
        <p14:creationId xmlns:p14="http://schemas.microsoft.com/office/powerpoint/2010/main" val="36852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1F77C6-E0FB-40B3-A5E4-6C3463B82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4E04E9-BEC4-4014-8A29-263C75DB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B3E3B4-DCE9-453F-B12F-B17E6858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Základní</a:t>
            </a:r>
            <a:r>
              <a:rPr lang="en-US" b="1" dirty="0"/>
              <a:t> </a:t>
            </a:r>
            <a:r>
              <a:rPr lang="en-US" b="1" dirty="0" err="1"/>
              <a:t>koncepce</a:t>
            </a:r>
            <a:r>
              <a:rPr lang="en-US" dirty="0"/>
              <a:t>:</a:t>
            </a:r>
          </a:p>
          <a:p>
            <a:r>
              <a:rPr lang="en-US" dirty="0" err="1"/>
              <a:t>ochrana</a:t>
            </a:r>
            <a:r>
              <a:rPr lang="en-US" dirty="0"/>
              <a:t> </a:t>
            </a:r>
            <a:r>
              <a:rPr lang="en-US" dirty="0" err="1"/>
              <a:t>organismu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patogenními</a:t>
            </a:r>
            <a:r>
              <a:rPr lang="en-US" dirty="0"/>
              <a:t> </a:t>
            </a:r>
            <a:r>
              <a:rPr lang="en-US" dirty="0" err="1"/>
              <a:t>mikroorganismy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toxiny</a:t>
            </a:r>
            <a:r>
              <a:rPr lang="cs-CZ" dirty="0"/>
              <a:t>;</a:t>
            </a:r>
            <a:endParaRPr lang="en-US" dirty="0"/>
          </a:p>
          <a:p>
            <a:r>
              <a:rPr lang="cs-CZ" dirty="0" err="1"/>
              <a:t>autotolerance</a:t>
            </a:r>
            <a:r>
              <a:rPr lang="cs-CZ" dirty="0"/>
              <a:t>: rozpoznává vlastní tkáně a buňky;</a:t>
            </a:r>
            <a:endParaRPr lang="en-US" dirty="0"/>
          </a:p>
          <a:p>
            <a:r>
              <a:rPr lang="cs-CZ" dirty="0"/>
              <a:t>imunitní dozor (rozpoznává vnitřní škodliviny; odstraňuje staré, poškozené a zmutované buňky);</a:t>
            </a:r>
            <a:endParaRPr lang="en-US" dirty="0"/>
          </a:p>
          <a:p>
            <a:r>
              <a:rPr lang="cs-CZ" dirty="0"/>
              <a:t>antigeny: látky, které imunitní systém rozpoznává a reaguje na ně.</a:t>
            </a:r>
          </a:p>
        </p:txBody>
      </p:sp>
    </p:spTree>
    <p:extLst>
      <p:ext uri="{BB962C8B-B14F-4D97-AF65-F5344CB8AC3E}">
        <p14:creationId xmlns:p14="http://schemas.microsoft.com/office/powerpoint/2010/main" val="3635627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9D778C-91ED-4748-AA1D-17338409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42</a:t>
            </a:fld>
            <a:endParaRPr lang="en-GB" altLang="cs-CZ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D53004-0392-4C3C-AF3F-8CD4CCAE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9" t="13155" r="59289" b="20655"/>
          <a:stretch/>
        </p:blipFill>
        <p:spPr>
          <a:xfrm>
            <a:off x="1284514" y="109478"/>
            <a:ext cx="9622971" cy="66390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754DC35-7C87-458A-A486-2B480A78E756}"/>
              </a:ext>
            </a:extLst>
          </p:cNvPr>
          <p:cNvSpPr/>
          <p:nvPr/>
        </p:nvSpPr>
        <p:spPr bwMode="auto">
          <a:xfrm>
            <a:off x="9248503" y="2168434"/>
            <a:ext cx="1793966" cy="3535680"/>
          </a:xfrm>
          <a:prstGeom prst="rect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6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DE7AEE-B854-4711-8327-EE343FEF4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01B63-6BF1-4563-A749-733322B3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bariéry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D06D0F-5843-425A-A2EE-91CCC80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85" y="1263669"/>
            <a:ext cx="7591612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en-US" dirty="0" err="1"/>
              <a:t>Bariérová</a:t>
            </a:r>
            <a:r>
              <a:rPr lang="en-US" dirty="0"/>
              <a:t> </a:t>
            </a:r>
            <a:r>
              <a:rPr lang="en-US" dirty="0" err="1"/>
              <a:t>obrana</a:t>
            </a:r>
            <a:r>
              <a:rPr lang="cs-CZ" dirty="0"/>
              <a:t>:</a:t>
            </a:r>
            <a:endParaRPr lang="en-US" dirty="0"/>
          </a:p>
          <a:p>
            <a:pPr algn="just"/>
            <a:r>
              <a:rPr lang="en-US" dirty="0" err="1"/>
              <a:t>zahrnují</a:t>
            </a:r>
            <a:r>
              <a:rPr lang="en-US" dirty="0"/>
              <a:t> </a:t>
            </a:r>
            <a:r>
              <a:rPr lang="en-US" dirty="0" err="1"/>
              <a:t>kůži</a:t>
            </a:r>
            <a:r>
              <a:rPr lang="en-US" dirty="0"/>
              <a:t> a </a:t>
            </a:r>
            <a:r>
              <a:rPr lang="en-US" dirty="0" err="1"/>
              <a:t>sliznice</a:t>
            </a:r>
            <a:r>
              <a:rPr lang="en-US" dirty="0"/>
              <a:t> </a:t>
            </a:r>
            <a:r>
              <a:rPr lang="en-US" dirty="0" err="1"/>
              <a:t>dýchacích</a:t>
            </a:r>
            <a:r>
              <a:rPr lang="en-US" dirty="0"/>
              <a:t>, </a:t>
            </a:r>
            <a:r>
              <a:rPr lang="en-US" dirty="0" err="1"/>
              <a:t>močových</a:t>
            </a:r>
            <a:r>
              <a:rPr lang="en-US" dirty="0"/>
              <a:t> a </a:t>
            </a:r>
            <a:r>
              <a:rPr lang="en-US" dirty="0" err="1"/>
              <a:t>reprodukčních</a:t>
            </a:r>
            <a:r>
              <a:rPr lang="en-US" dirty="0"/>
              <a:t> </a:t>
            </a:r>
            <a:r>
              <a:rPr lang="en-US" dirty="0" err="1"/>
              <a:t>cest</a:t>
            </a:r>
            <a:r>
              <a:rPr lang="cs-CZ" dirty="0"/>
              <a:t>;</a:t>
            </a:r>
            <a:endParaRPr lang="en-US" dirty="0"/>
          </a:p>
          <a:p>
            <a:pPr algn="just"/>
            <a:r>
              <a:rPr lang="cs-CZ" dirty="0"/>
              <a:t>hlen zachycuje a umožňuje odstranění mikrobů;</a:t>
            </a:r>
            <a:endParaRPr lang="en-US" dirty="0"/>
          </a:p>
          <a:p>
            <a:pPr algn="just"/>
            <a:r>
              <a:rPr lang="cs-CZ" dirty="0"/>
              <a:t>tělesné tekutiny (sliny, hlen, slzy) jsou nepřátelské pro hodně patogenů;</a:t>
            </a:r>
            <a:endParaRPr lang="en-US" dirty="0"/>
          </a:p>
          <a:p>
            <a:pPr algn="just"/>
            <a:r>
              <a:rPr lang="cs-CZ" dirty="0"/>
              <a:t>nízké pH kůže a trávicího systému brání růstu mnoha bakterií.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0336C3-46F7-4210-B63C-1F7596D1B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t="13714" r="26500" b="5512"/>
          <a:stretch/>
        </p:blipFill>
        <p:spPr>
          <a:xfrm>
            <a:off x="200298" y="1263669"/>
            <a:ext cx="4295587" cy="41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2066E4-9A0A-4315-BA03-78A44C208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DEEABA-A4BA-4BD7-9FD2-E4F15D30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Mukózní imunitní systém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7FA17CA-3268-493E-B1E8-93FAFF206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1291680"/>
            <a:ext cx="4872915" cy="4140200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C9D3FEB-9C8C-47AE-ADA1-CD111AD59955}"/>
              </a:ext>
            </a:extLst>
          </p:cNvPr>
          <p:cNvSpPr txBox="1">
            <a:spLocks/>
          </p:cNvSpPr>
          <p:nvPr/>
        </p:nvSpPr>
        <p:spPr>
          <a:xfrm>
            <a:off x="5082995" y="1291882"/>
            <a:ext cx="701047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buNone/>
            </a:pPr>
            <a:r>
              <a:rPr lang="en-US" sz="2400" kern="0" dirty="0"/>
              <a:t>MALT mucosa associated lymphoid tissue</a:t>
            </a:r>
            <a:r>
              <a:rPr lang="cs-CZ" sz="2400" kern="0" dirty="0"/>
              <a:t>:</a:t>
            </a:r>
          </a:p>
          <a:p>
            <a:pPr algn="just"/>
            <a:r>
              <a:rPr lang="en-US" sz="2400" kern="0" dirty="0"/>
              <a:t>GALT (GIT)</a:t>
            </a:r>
            <a:r>
              <a:rPr lang="cs-CZ" sz="2400" kern="0" dirty="0"/>
              <a:t>;</a:t>
            </a:r>
          </a:p>
          <a:p>
            <a:pPr algn="just"/>
            <a:r>
              <a:rPr lang="en-US" sz="2400" kern="0" dirty="0"/>
              <a:t>BALT (</a:t>
            </a:r>
            <a:r>
              <a:rPr lang="cs-CZ" sz="2400" kern="0" dirty="0"/>
              <a:t>bronchioly</a:t>
            </a:r>
            <a:r>
              <a:rPr lang="en-US" sz="2400" kern="0" dirty="0"/>
              <a:t>)</a:t>
            </a:r>
            <a:r>
              <a:rPr lang="cs-CZ" sz="2400" kern="0" dirty="0"/>
              <a:t>;</a:t>
            </a:r>
          </a:p>
          <a:p>
            <a:pPr algn="just"/>
            <a:r>
              <a:rPr lang="cs-CZ" sz="2400" kern="0" dirty="0" err="1"/>
              <a:t>Peyerovy</a:t>
            </a:r>
            <a:r>
              <a:rPr lang="cs-CZ" sz="2400" kern="0" dirty="0"/>
              <a:t> pláty v distálním úseku ilea;</a:t>
            </a:r>
            <a:endParaRPr lang="en-US" sz="2400" kern="0" dirty="0"/>
          </a:p>
          <a:p>
            <a:pPr algn="just"/>
            <a:r>
              <a:rPr lang="en-US" sz="2400" kern="0" dirty="0"/>
              <a:t>d-MALT - </a:t>
            </a:r>
            <a:r>
              <a:rPr lang="en-US" sz="2400" kern="0" dirty="0" err="1"/>
              <a:t>difúzní</a:t>
            </a:r>
            <a:r>
              <a:rPr lang="en-US" sz="2400" kern="0" dirty="0"/>
              <a:t> </a:t>
            </a:r>
            <a:r>
              <a:rPr lang="en-US" sz="2400" kern="0" dirty="0" err="1"/>
              <a:t>lymfatická</a:t>
            </a:r>
            <a:r>
              <a:rPr lang="en-US" sz="2400" kern="0" dirty="0"/>
              <a:t> </a:t>
            </a:r>
            <a:r>
              <a:rPr lang="en-US" sz="2400" kern="0" dirty="0" err="1"/>
              <a:t>tkáň</a:t>
            </a:r>
            <a:r>
              <a:rPr lang="en-US" sz="2400" kern="0" dirty="0"/>
              <a:t> (</a:t>
            </a:r>
            <a:r>
              <a:rPr lang="en-US" sz="2400" kern="0" dirty="0" err="1"/>
              <a:t>buňky</a:t>
            </a:r>
            <a:r>
              <a:rPr lang="en-US" sz="2400" kern="0" dirty="0"/>
              <a:t> </a:t>
            </a:r>
            <a:r>
              <a:rPr lang="en-US" sz="2400" kern="0" dirty="0" err="1"/>
              <a:t>jsou</a:t>
            </a:r>
            <a:r>
              <a:rPr lang="en-US" sz="2400" kern="0" dirty="0"/>
              <a:t> </a:t>
            </a:r>
            <a:r>
              <a:rPr lang="en-US" sz="2400" kern="0" dirty="0" err="1"/>
              <a:t>rozptýleny</a:t>
            </a:r>
            <a:r>
              <a:rPr lang="en-US" sz="2400" kern="0" dirty="0"/>
              <a:t> </a:t>
            </a:r>
            <a:r>
              <a:rPr lang="en-US" sz="2400" kern="0" dirty="0" err="1"/>
              <a:t>ve</a:t>
            </a:r>
            <a:r>
              <a:rPr lang="en-US" sz="2400" kern="0" dirty="0"/>
              <a:t> </a:t>
            </a:r>
            <a:r>
              <a:rPr lang="en-US" sz="2400" kern="0" dirty="0" err="1"/>
              <a:t>sliznici</a:t>
            </a:r>
            <a:r>
              <a:rPr lang="en-US" sz="2400" kern="0" dirty="0"/>
              <a:t> </a:t>
            </a:r>
            <a:r>
              <a:rPr lang="en-US" sz="2400" kern="0" dirty="0" err="1"/>
              <a:t>nebo</a:t>
            </a:r>
            <a:r>
              <a:rPr lang="en-US" sz="2400" kern="0" dirty="0"/>
              <a:t> </a:t>
            </a:r>
            <a:r>
              <a:rPr lang="en-US" sz="2400" kern="0" dirty="0" err="1"/>
              <a:t>podsliznici</a:t>
            </a:r>
            <a:r>
              <a:rPr lang="en-US" sz="2400" kern="0" dirty="0"/>
              <a:t>)</a:t>
            </a:r>
            <a:r>
              <a:rPr lang="cs-CZ" sz="2400" kern="0" dirty="0"/>
              <a:t>;</a:t>
            </a:r>
            <a:endParaRPr lang="en-US" sz="2400" kern="0" dirty="0"/>
          </a:p>
          <a:p>
            <a:pPr algn="just"/>
            <a:r>
              <a:rPr lang="en-US" sz="2400" kern="0" dirty="0"/>
              <a:t>o-MALT - </a:t>
            </a:r>
            <a:r>
              <a:rPr lang="cs-CZ" sz="2400" kern="0" dirty="0"/>
              <a:t>organizovaná lymfatická tkáň (buňky jsou uspořádány v lymfatických folikulech, které mohou být izolované nebo spojené s tzv. folikulárními lymfatickými agregáty)</a:t>
            </a:r>
            <a:r>
              <a:rPr lang="en-US" sz="2400" kern="0" dirty="0"/>
              <a:t>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895A1EF-3541-424E-A72F-6AFB88E5D9BC}"/>
              </a:ext>
            </a:extLst>
          </p:cNvPr>
          <p:cNvSpPr/>
          <p:nvPr/>
        </p:nvSpPr>
        <p:spPr bwMode="auto">
          <a:xfrm>
            <a:off x="96720" y="1470658"/>
            <a:ext cx="315469" cy="2236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529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9D778C-91ED-4748-AA1D-17338409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45</a:t>
            </a:fld>
            <a:endParaRPr lang="en-GB" altLang="cs-CZ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D53004-0392-4C3C-AF3F-8CD4CCAE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9" t="13155" r="59289" b="20655"/>
          <a:stretch/>
        </p:blipFill>
        <p:spPr>
          <a:xfrm>
            <a:off x="1284514" y="109478"/>
            <a:ext cx="9622971" cy="66390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754DC35-7C87-458A-A486-2B480A78E756}"/>
              </a:ext>
            </a:extLst>
          </p:cNvPr>
          <p:cNvSpPr/>
          <p:nvPr/>
        </p:nvSpPr>
        <p:spPr bwMode="auto">
          <a:xfrm>
            <a:off x="6209211" y="2142308"/>
            <a:ext cx="3074125" cy="4606214"/>
          </a:xfrm>
          <a:prstGeom prst="rect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2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F867F5-3D07-4B71-9EB2-D6229B790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027218-D00D-40E8-A7DD-5EC6D499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851008-7F2B-4908-A904-64909D1E9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2719"/>
          <a:stretch/>
        </p:blipFill>
        <p:spPr>
          <a:xfrm>
            <a:off x="1552161" y="945788"/>
            <a:ext cx="9209598" cy="58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2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7B6A1-D32F-4B84-9A8C-FFFD9BCAD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016EE-D163-4938-803F-42E8CDF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Vrozený imunitní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B0B1FA-069A-450B-9BF8-09A971AA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je </a:t>
            </a:r>
            <a:r>
              <a:rPr lang="en-US" dirty="0" err="1"/>
              <a:t>zapnuta</a:t>
            </a:r>
            <a:r>
              <a:rPr lang="cs-CZ" dirty="0"/>
              <a:t>“</a:t>
            </a:r>
          </a:p>
          <a:p>
            <a:r>
              <a:rPr lang="en-US" dirty="0" err="1"/>
              <a:t>rychlá</a:t>
            </a:r>
            <a:r>
              <a:rPr lang="en-US" dirty="0"/>
              <a:t> </a:t>
            </a:r>
            <a:r>
              <a:rPr lang="en-US" dirty="0" err="1"/>
              <a:t>reakce</a:t>
            </a:r>
            <a:endParaRPr lang="cs-CZ" dirty="0"/>
          </a:p>
          <a:p>
            <a:r>
              <a:rPr lang="en-US" dirty="0" err="1"/>
              <a:t>nespecifický</a:t>
            </a:r>
            <a:r>
              <a:rPr lang="en-US" dirty="0"/>
              <a:t> </a:t>
            </a:r>
            <a:r>
              <a:rPr lang="en-US" dirty="0" err="1"/>
              <a:t>vzor</a:t>
            </a:r>
            <a:r>
              <a:rPr lang="en-US" dirty="0"/>
              <a:t> </a:t>
            </a:r>
            <a:r>
              <a:rPr lang="en-US" dirty="0" err="1"/>
              <a:t>odpovědi</a:t>
            </a:r>
            <a:endParaRPr lang="cs-CZ" dirty="0"/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fyzikální bariera</a:t>
            </a:r>
          </a:p>
          <a:p>
            <a:pPr lvl="1"/>
            <a:r>
              <a:rPr lang="cs-CZ" dirty="0"/>
              <a:t>nábor leukocytů (zánět)</a:t>
            </a:r>
          </a:p>
          <a:p>
            <a:pPr lvl="1"/>
            <a:r>
              <a:rPr lang="cs-CZ" dirty="0"/>
              <a:t>protivirová obrana</a:t>
            </a:r>
          </a:p>
          <a:p>
            <a:r>
              <a:rPr lang="cs-CZ" dirty="0"/>
              <a:t>Součásti systému:</a:t>
            </a:r>
          </a:p>
          <a:p>
            <a:pPr lvl="1"/>
            <a:r>
              <a:rPr lang="cs-CZ" dirty="0" err="1"/>
              <a:t>fyzikalní</a:t>
            </a:r>
            <a:r>
              <a:rPr lang="cs-CZ" dirty="0"/>
              <a:t>/chemické bariery</a:t>
            </a:r>
          </a:p>
          <a:p>
            <a:pPr lvl="1"/>
            <a:r>
              <a:rPr lang="cs-CZ" dirty="0"/>
              <a:t>fagocytóza (neutrofily, makrofágy, dendritické buňky, žírné buňky, NKC)</a:t>
            </a:r>
          </a:p>
          <a:p>
            <a:pPr lvl="1"/>
            <a:r>
              <a:rPr lang="cs-CZ" dirty="0"/>
              <a:t>systém komplementu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9076EA-0CDA-44AF-96C2-ADDD371D1A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91" y="945788"/>
            <a:ext cx="4981235" cy="409078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AD4E47BF-F4AA-4B48-88D1-AB9269715721}"/>
              </a:ext>
            </a:extLst>
          </p:cNvPr>
          <p:cNvGrpSpPr/>
          <p:nvPr/>
        </p:nvGrpSpPr>
        <p:grpSpPr>
          <a:xfrm>
            <a:off x="7376160" y="2429691"/>
            <a:ext cx="3021874" cy="2606881"/>
            <a:chOff x="7376160" y="2429691"/>
            <a:chExt cx="3021874" cy="2606881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72E9B53-7A98-4AA7-857B-809461DDB8CE}"/>
                </a:ext>
              </a:extLst>
            </p:cNvPr>
            <p:cNvSpPr/>
            <p:nvPr/>
          </p:nvSpPr>
          <p:spPr bwMode="auto">
            <a:xfrm>
              <a:off x="7376160" y="2429691"/>
              <a:ext cx="1695651" cy="8050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65F1EA5-5DB8-495F-A699-24261C2C0B10}"/>
                </a:ext>
              </a:extLst>
            </p:cNvPr>
            <p:cNvSpPr/>
            <p:nvPr/>
          </p:nvSpPr>
          <p:spPr bwMode="auto">
            <a:xfrm>
              <a:off x="7376160" y="2429691"/>
              <a:ext cx="3021874" cy="2606881"/>
            </a:xfrm>
            <a:prstGeom prst="rect">
              <a:avLst/>
            </a:prstGeom>
            <a:noFill/>
            <a:ln w="3810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7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81491A-B6BC-4610-8DF2-0E15E09F6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28F51F-1D47-4CD4-BEF9-72C6D583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Rozpoznávání patogenů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7FB4F8-F9E6-4C14-B8B5-1D362085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7" y="1282699"/>
            <a:ext cx="7318102" cy="3437347"/>
          </a:xfrm>
        </p:spPr>
        <p:txBody>
          <a:bodyPr/>
          <a:lstStyle/>
          <a:p>
            <a:r>
              <a:rPr lang="cs-CZ" b="1" dirty="0" err="1"/>
              <a:t>PAMPs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</a:t>
            </a:r>
          </a:p>
          <a:p>
            <a:pPr lvl="1"/>
            <a:r>
              <a:rPr lang="en-US" dirty="0" err="1"/>
              <a:t>běžné</a:t>
            </a:r>
            <a:r>
              <a:rPr lang="en-US" dirty="0"/>
              <a:t> </a:t>
            </a:r>
            <a:r>
              <a:rPr lang="en-US" dirty="0" err="1"/>
              <a:t>molekulární</a:t>
            </a:r>
            <a:r>
              <a:rPr lang="en-US" dirty="0"/>
              <a:t> </a:t>
            </a:r>
            <a:r>
              <a:rPr lang="en-US" dirty="0" err="1"/>
              <a:t>vzory</a:t>
            </a:r>
            <a:r>
              <a:rPr lang="en-US" dirty="0"/>
              <a:t> </a:t>
            </a:r>
            <a:r>
              <a:rPr lang="en-US" dirty="0" err="1"/>
              <a:t>typické</a:t>
            </a:r>
            <a:r>
              <a:rPr lang="en-US" dirty="0"/>
              <a:t> pro </a:t>
            </a:r>
            <a:r>
              <a:rPr lang="en-US" dirty="0" err="1"/>
              <a:t>patogeny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bakteriální</a:t>
            </a:r>
            <a:r>
              <a:rPr lang="en-US" dirty="0"/>
              <a:t> </a:t>
            </a:r>
            <a:r>
              <a:rPr lang="en-US" dirty="0" err="1"/>
              <a:t>lipopolysacharidy</a:t>
            </a:r>
            <a:r>
              <a:rPr lang="en-US" dirty="0"/>
              <a:t>, </a:t>
            </a:r>
            <a:r>
              <a:rPr lang="en-US" dirty="0" err="1"/>
              <a:t>manóza</a:t>
            </a:r>
            <a:r>
              <a:rPr lang="en-US" dirty="0"/>
              <a:t>, </a:t>
            </a:r>
            <a:r>
              <a:rPr lang="en-US" dirty="0" err="1"/>
              <a:t>virové</a:t>
            </a:r>
            <a:r>
              <a:rPr lang="en-US" dirty="0"/>
              <a:t> </a:t>
            </a:r>
            <a:r>
              <a:rPr lang="en-US" dirty="0" err="1"/>
              <a:t>nukleové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).</a:t>
            </a:r>
            <a:endParaRPr lang="cs-CZ" dirty="0"/>
          </a:p>
          <a:p>
            <a:r>
              <a:rPr lang="en-US" b="1" dirty="0"/>
              <a:t>DAMPs</a:t>
            </a:r>
            <a:r>
              <a:rPr lang="cs-CZ" b="1" dirty="0"/>
              <a:t> </a:t>
            </a:r>
            <a:r>
              <a:rPr lang="cs-CZ" dirty="0"/>
              <a:t>(d</a:t>
            </a:r>
            <a:r>
              <a:rPr lang="en-US" dirty="0" err="1"/>
              <a:t>amage</a:t>
            </a:r>
            <a:r>
              <a:rPr lang="en-US" dirty="0"/>
              <a:t>-associated molecular proteins)</a:t>
            </a:r>
            <a:r>
              <a:rPr lang="cs-CZ" dirty="0"/>
              <a:t>:</a:t>
            </a:r>
          </a:p>
          <a:p>
            <a:pPr lvl="1"/>
            <a:r>
              <a:rPr lang="en-US" dirty="0" err="1"/>
              <a:t>běžné</a:t>
            </a:r>
            <a:r>
              <a:rPr lang="en-US" dirty="0"/>
              <a:t> </a:t>
            </a:r>
            <a:r>
              <a:rPr lang="en-US" dirty="0" err="1"/>
              <a:t>molekulární</a:t>
            </a:r>
            <a:r>
              <a:rPr lang="en-US" dirty="0"/>
              <a:t> </a:t>
            </a:r>
            <a:r>
              <a:rPr lang="en-US" dirty="0" err="1"/>
              <a:t>vzory</a:t>
            </a:r>
            <a:r>
              <a:rPr lang="en-US" dirty="0"/>
              <a:t> </a:t>
            </a:r>
            <a:r>
              <a:rPr lang="en-US" dirty="0" err="1"/>
              <a:t>nacházející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  <a:r>
              <a:rPr lang="en-US" dirty="0" err="1"/>
              <a:t>poškozených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mrtvých</a:t>
            </a:r>
            <a:r>
              <a:rPr lang="en-US" dirty="0"/>
              <a:t> </a:t>
            </a:r>
            <a:r>
              <a:rPr lang="en-US" dirty="0" err="1"/>
              <a:t>hostitelských</a:t>
            </a:r>
            <a:r>
              <a:rPr lang="en-US" dirty="0"/>
              <a:t> </a:t>
            </a:r>
            <a:r>
              <a:rPr lang="en-US" dirty="0" err="1"/>
              <a:t>buněk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proteiny</a:t>
            </a:r>
            <a:r>
              <a:rPr lang="en-US" dirty="0"/>
              <a:t> </a:t>
            </a:r>
            <a:r>
              <a:rPr lang="en-US" dirty="0" err="1"/>
              <a:t>tepelného</a:t>
            </a:r>
            <a:r>
              <a:rPr lang="en-US" dirty="0"/>
              <a:t> </a:t>
            </a:r>
            <a:r>
              <a:rPr lang="en-US" dirty="0" err="1"/>
              <a:t>šoku</a:t>
            </a:r>
            <a:r>
              <a:rPr lang="en-US" dirty="0"/>
              <a:t>).</a:t>
            </a:r>
            <a:endParaRPr lang="cs-CZ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8A9B059-8625-405B-8570-0E6CDD7556EE}"/>
              </a:ext>
            </a:extLst>
          </p:cNvPr>
          <p:cNvSpPr txBox="1">
            <a:spLocks/>
          </p:cNvSpPr>
          <p:nvPr/>
        </p:nvSpPr>
        <p:spPr>
          <a:xfrm>
            <a:off x="147434" y="4917379"/>
            <a:ext cx="11897132" cy="18491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Pattern</a:t>
            </a:r>
            <a:r>
              <a:rPr lang="cs-CZ" kern="0" dirty="0"/>
              <a:t> </a:t>
            </a:r>
            <a:r>
              <a:rPr lang="cs-CZ" kern="0" dirty="0" err="1"/>
              <a:t>recognition</a:t>
            </a:r>
            <a:r>
              <a:rPr lang="cs-CZ" kern="0" dirty="0"/>
              <a:t> receptory:</a:t>
            </a:r>
          </a:p>
          <a:p>
            <a:pPr lvl="1"/>
            <a:r>
              <a:rPr lang="cs-CZ" kern="0" dirty="0"/>
              <a:t>receptory na buňkách imunitního systému, které rozpoznávají </a:t>
            </a:r>
            <a:r>
              <a:rPr lang="cs-CZ" kern="0" dirty="0" err="1"/>
              <a:t>PAMPs</a:t>
            </a:r>
            <a:r>
              <a:rPr lang="cs-CZ" kern="0" dirty="0"/>
              <a:t> a </a:t>
            </a:r>
            <a:r>
              <a:rPr lang="cs-CZ" kern="0" dirty="0" err="1"/>
              <a:t>DAMPs</a:t>
            </a:r>
            <a:r>
              <a:rPr lang="cs-CZ" kern="0" dirty="0"/>
              <a:t>;</a:t>
            </a:r>
          </a:p>
          <a:p>
            <a:pPr lvl="1"/>
            <a:r>
              <a:rPr lang="cs-CZ" kern="0" dirty="0"/>
              <a:t>receptor + ligand (PAMP nebo DAMP) → aktivace signální dráhy → transkripční faktory → genová exprese zánětlivých a protivirových produktů → nábor/aktivace imunitních buněk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0D96D0-C444-4098-8BF4-9F9F700A5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/>
          <a:stretch/>
        </p:blipFill>
        <p:spPr>
          <a:xfrm>
            <a:off x="7384959" y="1171576"/>
            <a:ext cx="474018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4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E7EAB6-4978-4430-B142-824B7B86F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6C6592-52E0-4A69-A1EC-6E25C9DC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Makrofágy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E65876-9319-4777-986F-EB70EF3E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367497" cy="4139998"/>
          </a:xfrm>
        </p:spPr>
        <p:txBody>
          <a:bodyPr/>
          <a:lstStyle/>
          <a:p>
            <a:r>
              <a:rPr lang="en-US" dirty="0" err="1"/>
              <a:t>fagocytární</a:t>
            </a:r>
            <a:r>
              <a:rPr lang="en-US" dirty="0"/>
              <a:t> </a:t>
            </a:r>
            <a:r>
              <a:rPr lang="en-US" dirty="0" err="1"/>
              <a:t>buňka</a:t>
            </a:r>
            <a:r>
              <a:rPr lang="en-US" dirty="0"/>
              <a:t> </a:t>
            </a:r>
            <a:r>
              <a:rPr lang="en-US" dirty="0" err="1"/>
              <a:t>vrozeného</a:t>
            </a:r>
            <a:r>
              <a:rPr lang="en-US" dirty="0"/>
              <a:t> </a:t>
            </a:r>
            <a:r>
              <a:rPr lang="en-US" dirty="0" err="1"/>
              <a:t>imunitního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makrofágy pocházející z monocytů:</a:t>
            </a:r>
          </a:p>
          <a:p>
            <a:pPr lvl="1"/>
            <a:r>
              <a:rPr lang="en-US" dirty="0" err="1"/>
              <a:t>monocyty</a:t>
            </a:r>
            <a:r>
              <a:rPr lang="en-US" dirty="0"/>
              <a:t> v </a:t>
            </a:r>
            <a:r>
              <a:rPr lang="en-US" dirty="0" err="1"/>
              <a:t>krvi</a:t>
            </a:r>
            <a:endParaRPr lang="cs-CZ" dirty="0"/>
          </a:p>
          <a:p>
            <a:pPr lvl="1"/>
            <a:r>
              <a:rPr lang="cs-CZ" dirty="0"/>
              <a:t>d</a:t>
            </a:r>
            <a:r>
              <a:rPr lang="en-US" dirty="0" err="1"/>
              <a:t>ozrávají</a:t>
            </a:r>
            <a:r>
              <a:rPr lang="cs-CZ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tkáni</a:t>
            </a:r>
            <a:endParaRPr lang="cs-CZ" dirty="0"/>
          </a:p>
          <a:p>
            <a:pPr lvl="1"/>
            <a:r>
              <a:rPr lang="en-US" dirty="0"/>
              <a:t>CD14+</a:t>
            </a:r>
            <a:endParaRPr lang="cs-CZ" dirty="0"/>
          </a:p>
          <a:p>
            <a:r>
              <a:rPr lang="cs-CZ" dirty="0"/>
              <a:t>makrofágy nepocházející z monocytů:</a:t>
            </a:r>
          </a:p>
          <a:p>
            <a:pPr lvl="1"/>
            <a:r>
              <a:rPr lang="cs-CZ" dirty="0"/>
              <a:t>vznikají ve tkáních z embryologických struktur (např. </a:t>
            </a:r>
            <a:r>
              <a:rPr lang="cs-CZ" dirty="0" err="1"/>
              <a:t>Kupfferovy</a:t>
            </a:r>
            <a:r>
              <a:rPr lang="cs-CZ" dirty="0"/>
              <a:t> buňky v játrech, alveolární makrofágy)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fagocytóza buněk určených k </a:t>
            </a:r>
            <a:r>
              <a:rPr lang="cs-CZ" dirty="0" err="1"/>
              <a:t>likvidac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APC (exprimují více MHCII): IFN-𝜸 (vylučovaný </a:t>
            </a:r>
            <a:r>
              <a:rPr lang="cs-CZ" dirty="0" err="1"/>
              <a:t>Th</a:t>
            </a:r>
            <a:r>
              <a:rPr lang="cs-CZ" dirty="0"/>
              <a:t>-buňkami a NKC) aktivuje makrofágy;</a:t>
            </a:r>
          </a:p>
          <a:p>
            <a:pPr lvl="1"/>
            <a:r>
              <a:rPr lang="cs-CZ" dirty="0"/>
              <a:t>přímé zabíjení patogenu (rozpoznává PAMP → fagocytóza);</a:t>
            </a:r>
          </a:p>
          <a:p>
            <a:pPr lvl="1"/>
            <a:r>
              <a:rPr lang="cs-CZ" dirty="0"/>
              <a:t>vylučují TNF-ɑ, ROS a NO (přímo ničí patogeny);</a:t>
            </a:r>
          </a:p>
          <a:p>
            <a:pPr lvl="1"/>
            <a:r>
              <a:rPr lang="cs-CZ" dirty="0"/>
              <a:t>podpora angiogeneze a fibrózy.</a:t>
            </a:r>
          </a:p>
        </p:txBody>
      </p:sp>
    </p:spTree>
    <p:extLst>
      <p:ext uri="{BB962C8B-B14F-4D97-AF65-F5344CB8AC3E}">
        <p14:creationId xmlns:p14="http://schemas.microsoft.com/office/powerpoint/2010/main" val="48840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CDD45-D220-4008-85A2-6517E3B8D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FF024-1AA1-4801-AE92-0ADF7825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Neutrofily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CD872F-B072-4F6E-B653-F00649E4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67" y="1291408"/>
            <a:ext cx="11907430" cy="4139998"/>
          </a:xfrm>
        </p:spPr>
        <p:txBody>
          <a:bodyPr/>
          <a:lstStyle/>
          <a:p>
            <a:r>
              <a:rPr lang="en-US" dirty="0" err="1"/>
              <a:t>fagocytující</a:t>
            </a:r>
            <a:r>
              <a:rPr lang="en-US" dirty="0"/>
              <a:t> </a:t>
            </a:r>
            <a:r>
              <a:rPr lang="en-US" dirty="0" err="1"/>
              <a:t>leukocyty</a:t>
            </a:r>
            <a:endParaRPr lang="cs-CZ" dirty="0"/>
          </a:p>
          <a:p>
            <a:r>
              <a:rPr lang="en-US" dirty="0" err="1"/>
              <a:t>rychlá</a:t>
            </a:r>
            <a:r>
              <a:rPr lang="en-US" dirty="0"/>
              <a:t> </a:t>
            </a:r>
            <a:r>
              <a:rPr lang="en-US" dirty="0" err="1"/>
              <a:t>reakce</a:t>
            </a:r>
            <a:endParaRPr lang="cs-CZ" dirty="0"/>
          </a:p>
          <a:p>
            <a:r>
              <a:rPr lang="en-US" dirty="0" err="1"/>
              <a:t>krátká</a:t>
            </a:r>
            <a:r>
              <a:rPr lang="en-US" dirty="0"/>
              <a:t> </a:t>
            </a:r>
            <a:r>
              <a:rPr lang="en-US" dirty="0" err="1"/>
              <a:t>životnost</a:t>
            </a:r>
            <a:endParaRPr lang="cs-CZ" dirty="0"/>
          </a:p>
          <a:p>
            <a:r>
              <a:rPr lang="cs-CZ" dirty="0"/>
              <a:t>Podněcování zranění:</a:t>
            </a:r>
          </a:p>
          <a:p>
            <a:pPr lvl="1"/>
            <a:r>
              <a:rPr lang="cs-CZ" dirty="0"/>
              <a:t>makrofág rozpozná patogen a vylučuje IL-1 a TNF=&gt;endoteliální buňky exprimují </a:t>
            </a:r>
            <a:r>
              <a:rPr lang="cs-CZ" b="1" dirty="0" err="1"/>
              <a:t>selektin</a:t>
            </a:r>
            <a:r>
              <a:rPr lang="cs-CZ" dirty="0"/>
              <a:t> </a:t>
            </a:r>
          </a:p>
          <a:p>
            <a:r>
              <a:rPr lang="cs-CZ" dirty="0"/>
              <a:t>Rolování:</a:t>
            </a:r>
          </a:p>
          <a:p>
            <a:pPr lvl="1"/>
            <a:r>
              <a:rPr lang="cs-CZ" dirty="0" err="1"/>
              <a:t>selektin+selektinový</a:t>
            </a:r>
            <a:r>
              <a:rPr lang="cs-CZ" dirty="0"/>
              <a:t> ligand =&gt;zpomalení </a:t>
            </a:r>
            <a:r>
              <a:rPr lang="cs-CZ" dirty="0" err="1"/>
              <a:t>neutrofilů+rolování</a:t>
            </a:r>
            <a:r>
              <a:rPr lang="cs-CZ" dirty="0"/>
              <a:t>=&gt;</a:t>
            </a:r>
            <a:r>
              <a:rPr lang="pt-BR" dirty="0"/>
              <a:t>detekují LPS a exprimují </a:t>
            </a:r>
            <a:r>
              <a:rPr lang="pt-BR" b="1" dirty="0"/>
              <a:t>integrin</a:t>
            </a:r>
            <a:endParaRPr lang="cs-CZ" b="1" dirty="0"/>
          </a:p>
          <a:p>
            <a:r>
              <a:rPr lang="cs-CZ" dirty="0"/>
              <a:t>Adheze:</a:t>
            </a:r>
          </a:p>
          <a:p>
            <a:pPr lvl="1"/>
            <a:r>
              <a:rPr lang="cs-CZ" dirty="0" err="1"/>
              <a:t>integrin+ICAM</a:t>
            </a:r>
            <a:r>
              <a:rPr lang="cs-CZ" dirty="0"/>
              <a:t> =&gt;zastavuje migraci neutrofilů</a:t>
            </a:r>
          </a:p>
          <a:p>
            <a:r>
              <a:rPr lang="cs-CZ" dirty="0"/>
              <a:t>Diapedéza:</a:t>
            </a:r>
          </a:p>
          <a:p>
            <a:pPr lvl="1"/>
            <a:r>
              <a:rPr lang="cs-CZ" dirty="0"/>
              <a:t>PMN se vytlačují z vaskulárního prostoru pomocí PECAM-1</a:t>
            </a:r>
          </a:p>
          <a:p>
            <a:r>
              <a:rPr lang="cs-CZ" dirty="0"/>
              <a:t>Migrace k infekci:</a:t>
            </a:r>
          </a:p>
          <a:p>
            <a:pPr lvl="1"/>
            <a:r>
              <a:rPr lang="cs-CZ" dirty="0"/>
              <a:t>IL-8 spouští migraci PMN do místa infekce a signalizuje zvýšení fagocytózy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02A8158-D7C4-4035-93B0-FFE551F2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50" y="121051"/>
            <a:ext cx="6949441" cy="28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20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22ED63-8584-4025-A71F-E1C7B3BCE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48D6A9-5AE3-473E-A94A-8DF5B252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komplementu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717329-05DB-4EF8-8182-42239FDA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64" y="1692002"/>
            <a:ext cx="11190951" cy="4139998"/>
          </a:xfrm>
        </p:spPr>
        <p:txBody>
          <a:bodyPr/>
          <a:lstStyle/>
          <a:p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;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vrozeného</a:t>
            </a:r>
            <a:r>
              <a:rPr lang="en-US" dirty="0"/>
              <a:t> </a:t>
            </a:r>
            <a:r>
              <a:rPr lang="en-US" dirty="0" err="1"/>
              <a:t>imunitního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endParaRPr lang="cs-CZ" dirty="0"/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buněčná </a:t>
            </a:r>
            <a:r>
              <a:rPr lang="cs-CZ" dirty="0" err="1"/>
              <a:t>lýza</a:t>
            </a:r>
            <a:r>
              <a:rPr lang="cs-CZ" dirty="0"/>
              <a:t>(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– MAC)</a:t>
            </a:r>
            <a:endParaRPr lang="en-US" dirty="0"/>
          </a:p>
          <a:p>
            <a:pPr lvl="1"/>
            <a:r>
              <a:rPr lang="en-US" dirty="0" err="1"/>
              <a:t>opsoniz</a:t>
            </a:r>
            <a:r>
              <a:rPr lang="cs-CZ" dirty="0" err="1"/>
              <a:t>ac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 err="1"/>
              <a:t>chemoatrakce</a:t>
            </a:r>
            <a:endParaRPr lang="cs-CZ" dirty="0"/>
          </a:p>
          <a:p>
            <a:r>
              <a:rPr lang="cs-CZ" dirty="0"/>
              <a:t>cesty aktivace komplementu:</a:t>
            </a:r>
          </a:p>
          <a:p>
            <a:pPr lvl="1"/>
            <a:r>
              <a:rPr lang="cs-CZ" dirty="0"/>
              <a:t>klasická </a:t>
            </a:r>
          </a:p>
          <a:p>
            <a:pPr lvl="1"/>
            <a:r>
              <a:rPr lang="cs-CZ" dirty="0"/>
              <a:t>alternativní</a:t>
            </a:r>
          </a:p>
          <a:p>
            <a:pPr lvl="1"/>
            <a:r>
              <a:rPr lang="cs-CZ" dirty="0" err="1"/>
              <a:t>lektinová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F6CA17-A4E6-41AE-A077-67AD241CB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9"/>
          <a:stretch/>
        </p:blipFill>
        <p:spPr>
          <a:xfrm>
            <a:off x="6315474" y="2256311"/>
            <a:ext cx="5397065" cy="34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6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EBE419-C644-4C22-B754-5BAF54483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4CD237-8C5E-495B-8394-17DA51C6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Cesty aktivace komplementu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DC204AF-85B4-43B8-8955-548FA766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klasická (AB závislá) dráha aktivace komplementu:</a:t>
            </a:r>
          </a:p>
          <a:p>
            <a:pPr lvl="1"/>
            <a:r>
              <a:rPr lang="en-US" dirty="0"/>
              <a:t>IgM/IgG </a:t>
            </a:r>
            <a:r>
              <a:rPr lang="cs-CZ" dirty="0"/>
              <a:t>aktivují</a:t>
            </a:r>
            <a:r>
              <a:rPr lang="en-US" dirty="0"/>
              <a:t> C1 </a:t>
            </a:r>
            <a:r>
              <a:rPr lang="cs-CZ" dirty="0"/>
              <a:t>proteinové komplexy (inaktivace inhibice)</a:t>
            </a:r>
          </a:p>
          <a:p>
            <a:pPr lvl="1"/>
            <a:r>
              <a:rPr lang="en-US" dirty="0"/>
              <a:t>C1 </a:t>
            </a:r>
            <a:r>
              <a:rPr lang="en-US" dirty="0" err="1"/>
              <a:t>spustí</a:t>
            </a:r>
            <a:r>
              <a:rPr lang="en-US" dirty="0"/>
              <a:t> </a:t>
            </a:r>
            <a:r>
              <a:rPr lang="en-US" dirty="0" err="1"/>
              <a:t>kaskádu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štěpíC3</a:t>
            </a:r>
            <a:endParaRPr lang="cs-CZ" dirty="0"/>
          </a:p>
          <a:p>
            <a:r>
              <a:rPr lang="cs-CZ" dirty="0"/>
              <a:t>a</a:t>
            </a:r>
            <a:r>
              <a:rPr lang="en-US" dirty="0" err="1"/>
              <a:t>lternativ</a:t>
            </a:r>
            <a:r>
              <a:rPr lang="cs-CZ" dirty="0"/>
              <a:t>ní</a:t>
            </a:r>
            <a:r>
              <a:rPr lang="en-US" dirty="0"/>
              <a:t> (A</a:t>
            </a:r>
            <a:r>
              <a:rPr lang="cs-CZ" dirty="0"/>
              <a:t>B</a:t>
            </a:r>
            <a:r>
              <a:rPr lang="en-US" dirty="0"/>
              <a:t> </a:t>
            </a:r>
            <a:r>
              <a:rPr lang="cs-CZ" dirty="0" err="1"/>
              <a:t>NEzávislá</a:t>
            </a:r>
            <a:r>
              <a:rPr lang="en-US" dirty="0"/>
              <a:t>) </a:t>
            </a:r>
            <a:r>
              <a:rPr lang="cs-CZ" dirty="0"/>
              <a:t>dráha aktivace komplementu:</a:t>
            </a:r>
          </a:p>
          <a:p>
            <a:pPr lvl="1"/>
            <a:r>
              <a:rPr lang="cs-CZ" dirty="0"/>
              <a:t>spontánní štěpení </a:t>
            </a:r>
            <a:r>
              <a:rPr lang="en-US" dirty="0"/>
              <a:t>C3</a:t>
            </a:r>
            <a:endParaRPr lang="cs-CZ" dirty="0"/>
          </a:p>
          <a:p>
            <a:r>
              <a:rPr lang="cs-CZ" dirty="0" err="1"/>
              <a:t>lektinová</a:t>
            </a:r>
            <a:r>
              <a:rPr lang="cs-CZ" dirty="0"/>
              <a:t> dráha aktivace komplementu :</a:t>
            </a:r>
          </a:p>
          <a:p>
            <a:pPr lvl="1"/>
            <a:r>
              <a:rPr lang="cs-CZ" dirty="0" err="1"/>
              <a:t>mannose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/>
              <a:t> (MBL) váže manózu na povrch patogenu</a:t>
            </a:r>
          </a:p>
          <a:p>
            <a:pPr lvl="1"/>
            <a:r>
              <a:rPr lang="cs-CZ" dirty="0"/>
              <a:t>aktivace MASP</a:t>
            </a:r>
          </a:p>
          <a:p>
            <a:pPr lvl="1"/>
            <a:r>
              <a:rPr lang="cs-CZ" dirty="0"/>
              <a:t>MASP štěpí C3</a:t>
            </a:r>
          </a:p>
        </p:txBody>
      </p:sp>
    </p:spTree>
    <p:extLst>
      <p:ext uri="{BB962C8B-B14F-4D97-AF65-F5344CB8AC3E}">
        <p14:creationId xmlns:p14="http://schemas.microsoft.com/office/powerpoint/2010/main" val="1912696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7EA718-4711-4671-9FF5-571C099D6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3B9C89-EA93-407D-A5F6-7B6139B6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Společná</a:t>
            </a:r>
            <a:r>
              <a:rPr lang="en-US" dirty="0"/>
              <a:t> cesta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1A690A1-BE43-4AB1-97A6-13589D5EC629}"/>
              </a:ext>
            </a:extLst>
          </p:cNvPr>
          <p:cNvSpPr/>
          <p:nvPr/>
        </p:nvSpPr>
        <p:spPr bwMode="auto">
          <a:xfrm>
            <a:off x="3388141" y="1419322"/>
            <a:ext cx="5415719" cy="683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242D541C-C7E5-47AD-B8EB-B57CE587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11" y="1570723"/>
            <a:ext cx="2996977" cy="380260"/>
          </a:xfrm>
          <a:ln>
            <a:noFill/>
          </a:ln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C3 =&gt; C3a + C3b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F3BEB227-8E99-42CC-B2BB-234D00221CC2}"/>
              </a:ext>
            </a:extLst>
          </p:cNvPr>
          <p:cNvGrpSpPr/>
          <p:nvPr/>
        </p:nvGrpSpPr>
        <p:grpSpPr>
          <a:xfrm>
            <a:off x="7315077" y="2164451"/>
            <a:ext cx="4467664" cy="1524727"/>
            <a:chOff x="7315077" y="2164451"/>
            <a:chExt cx="4467664" cy="1524727"/>
          </a:xfrm>
        </p:grpSpPr>
        <p:sp>
          <p:nvSpPr>
            <p:cNvPr id="10" name="Zástupný obsah 4">
              <a:extLst>
                <a:ext uri="{FF2B5EF4-FFF2-40B4-BE49-F238E27FC236}">
                  <a16:creationId xmlns:a16="http://schemas.microsoft.com/office/drawing/2014/main" id="{9713A05C-5146-492A-A590-FEE84AAA2AAF}"/>
                </a:ext>
              </a:extLst>
            </p:cNvPr>
            <p:cNvSpPr txBox="1">
              <a:spLocks/>
            </p:cNvSpPr>
            <p:nvPr/>
          </p:nvSpPr>
          <p:spPr>
            <a:xfrm>
              <a:off x="10289190" y="2438746"/>
              <a:ext cx="878727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C3b</a:t>
              </a:r>
            </a:p>
          </p:txBody>
        </p:sp>
        <p:sp>
          <p:nvSpPr>
            <p:cNvPr id="15" name="Zástupný obsah 4">
              <a:extLst>
                <a:ext uri="{FF2B5EF4-FFF2-40B4-BE49-F238E27FC236}">
                  <a16:creationId xmlns:a16="http://schemas.microsoft.com/office/drawing/2014/main" id="{FB3533F8-6A17-42A7-8EF3-28177F5BE6FD}"/>
                </a:ext>
              </a:extLst>
            </p:cNvPr>
            <p:cNvSpPr txBox="1">
              <a:spLocks/>
            </p:cNvSpPr>
            <p:nvPr/>
          </p:nvSpPr>
          <p:spPr>
            <a:xfrm>
              <a:off x="9674364" y="3237602"/>
              <a:ext cx="2108377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en-US" kern="0" dirty="0" err="1"/>
                <a:t>opsoniza</a:t>
              </a:r>
              <a:r>
                <a:rPr lang="cs-CZ" kern="0" dirty="0" err="1"/>
                <a:t>ce</a:t>
              </a:r>
              <a:endParaRPr lang="en-US" kern="0" dirty="0"/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451FBC03-141F-4EF9-9D2B-85F1B5DB5ECB}"/>
                </a:ext>
              </a:extLst>
            </p:cNvPr>
            <p:cNvCxnSpPr/>
            <p:nvPr/>
          </p:nvCxnSpPr>
          <p:spPr bwMode="auto">
            <a:xfrm>
              <a:off x="7315077" y="2164451"/>
              <a:ext cx="3167943" cy="2852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D747EAE6-B7FA-46F1-922A-36FE37645684}"/>
                </a:ext>
              </a:extLst>
            </p:cNvPr>
            <p:cNvCxnSpPr>
              <a:endCxn id="15" idx="0"/>
            </p:cNvCxnSpPr>
            <p:nvPr/>
          </p:nvCxnSpPr>
          <p:spPr bwMode="auto">
            <a:xfrm>
              <a:off x="10728553" y="2828241"/>
              <a:ext cx="0" cy="4093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B9537285-D6AC-49B3-8702-05FEE914C668}"/>
              </a:ext>
            </a:extLst>
          </p:cNvPr>
          <p:cNvGrpSpPr/>
          <p:nvPr/>
        </p:nvGrpSpPr>
        <p:grpSpPr>
          <a:xfrm>
            <a:off x="4901619" y="2165332"/>
            <a:ext cx="3587224" cy="1599912"/>
            <a:chOff x="4901619" y="2165332"/>
            <a:chExt cx="3587224" cy="1599912"/>
          </a:xfrm>
        </p:grpSpPr>
        <p:sp>
          <p:nvSpPr>
            <p:cNvPr id="11" name="Zástupný obsah 4">
              <a:extLst>
                <a:ext uri="{FF2B5EF4-FFF2-40B4-BE49-F238E27FC236}">
                  <a16:creationId xmlns:a16="http://schemas.microsoft.com/office/drawing/2014/main" id="{0B19602D-0606-4296-B810-481EAE00DABA}"/>
                </a:ext>
              </a:extLst>
            </p:cNvPr>
            <p:cNvSpPr txBox="1">
              <a:spLocks/>
            </p:cNvSpPr>
            <p:nvPr/>
          </p:nvSpPr>
          <p:spPr>
            <a:xfrm>
              <a:off x="4901619" y="2436393"/>
              <a:ext cx="2401704" cy="522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C3b + </a:t>
              </a:r>
              <a:r>
                <a:rPr lang="en-US" kern="0" dirty="0"/>
                <a:t>protein</a:t>
              </a:r>
              <a:r>
                <a:rPr lang="cs-CZ" kern="0" dirty="0"/>
                <a:t>y</a:t>
              </a:r>
              <a:endParaRPr lang="en-US" kern="0" dirty="0"/>
            </a:p>
          </p:txBody>
        </p:sp>
        <p:sp>
          <p:nvSpPr>
            <p:cNvPr id="14" name="Zástupný obsah 4">
              <a:extLst>
                <a:ext uri="{FF2B5EF4-FFF2-40B4-BE49-F238E27FC236}">
                  <a16:creationId xmlns:a16="http://schemas.microsoft.com/office/drawing/2014/main" id="{0D11522C-F095-4B79-B91C-A09C9E7A6F1F}"/>
                </a:ext>
              </a:extLst>
            </p:cNvPr>
            <p:cNvSpPr txBox="1">
              <a:spLocks/>
            </p:cNvSpPr>
            <p:nvPr/>
          </p:nvSpPr>
          <p:spPr>
            <a:xfrm>
              <a:off x="5522598" y="3242489"/>
              <a:ext cx="2966245" cy="522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C5 =&gt; C5a + C5b</a:t>
              </a:r>
            </a:p>
          </p:txBody>
        </p: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A17453E9-A7B7-4A39-8141-5DBA7D090DAA}"/>
                </a:ext>
              </a:extLst>
            </p:cNvPr>
            <p:cNvCxnSpPr/>
            <p:nvPr/>
          </p:nvCxnSpPr>
          <p:spPr bwMode="auto">
            <a:xfrm flipH="1">
              <a:off x="5771232" y="2165332"/>
              <a:ext cx="1508165" cy="3325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4FDCF6C8-07B4-47D3-AA5E-29A15469E83F}"/>
                </a:ext>
              </a:extLst>
            </p:cNvPr>
            <p:cNvCxnSpPr/>
            <p:nvPr/>
          </p:nvCxnSpPr>
          <p:spPr bwMode="auto">
            <a:xfrm>
              <a:off x="5842482" y="2828241"/>
              <a:ext cx="0" cy="4093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FE5CF26C-61D8-45C6-BE5C-0AABE5F235E1}"/>
              </a:ext>
            </a:extLst>
          </p:cNvPr>
          <p:cNvGrpSpPr/>
          <p:nvPr/>
        </p:nvGrpSpPr>
        <p:grpSpPr>
          <a:xfrm>
            <a:off x="891631" y="2102385"/>
            <a:ext cx="6139584" cy="3652780"/>
            <a:chOff x="891631" y="2102385"/>
            <a:chExt cx="6139584" cy="3652780"/>
          </a:xfrm>
        </p:grpSpPr>
        <p:sp>
          <p:nvSpPr>
            <p:cNvPr id="9" name="Zástupný obsah 4">
              <a:extLst>
                <a:ext uri="{FF2B5EF4-FFF2-40B4-BE49-F238E27FC236}">
                  <a16:creationId xmlns:a16="http://schemas.microsoft.com/office/drawing/2014/main" id="{3B84B623-FCD6-4270-BFDB-C9FC547175E2}"/>
                </a:ext>
              </a:extLst>
            </p:cNvPr>
            <p:cNvSpPr txBox="1">
              <a:spLocks/>
            </p:cNvSpPr>
            <p:nvPr/>
          </p:nvSpPr>
          <p:spPr>
            <a:xfrm>
              <a:off x="891631" y="2471983"/>
              <a:ext cx="830291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C3a</a:t>
              </a:r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E3F9E9F2-77FD-4EAC-BAF6-8764D94DD601}"/>
                </a:ext>
              </a:extLst>
            </p:cNvPr>
            <p:cNvGrpSpPr/>
            <p:nvPr/>
          </p:nvGrpSpPr>
          <p:grpSpPr>
            <a:xfrm>
              <a:off x="1005050" y="4078757"/>
              <a:ext cx="4766182" cy="1676408"/>
              <a:chOff x="1005050" y="3924382"/>
              <a:chExt cx="4766182" cy="1676408"/>
            </a:xfrm>
          </p:grpSpPr>
          <p:sp>
            <p:nvSpPr>
              <p:cNvPr id="12" name="Zástupný obsah 4">
                <a:extLst>
                  <a:ext uri="{FF2B5EF4-FFF2-40B4-BE49-F238E27FC236}">
                    <a16:creationId xmlns:a16="http://schemas.microsoft.com/office/drawing/2014/main" id="{29E5BB42-672C-4EDA-9A90-0D2BB846D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050" y="3924382"/>
                <a:ext cx="4766182" cy="167640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kern="0" dirty="0" err="1"/>
                  <a:t>Chemoatrakce</a:t>
                </a:r>
                <a:r>
                  <a:rPr lang="cs-CZ" kern="0" dirty="0"/>
                  <a:t>:</a:t>
                </a:r>
              </a:p>
              <a:p>
                <a:pPr>
                  <a:buFontTx/>
                  <a:buChar char="-"/>
                </a:pPr>
                <a:r>
                  <a:rPr lang="cs-CZ" kern="0" dirty="0"/>
                  <a:t>atrakce</a:t>
                </a:r>
              </a:p>
              <a:p>
                <a:pPr>
                  <a:buFontTx/>
                  <a:buChar char="-"/>
                </a:pPr>
                <a:r>
                  <a:rPr lang="cs-CZ" kern="0" dirty="0"/>
                  <a:t>aktivace</a:t>
                </a:r>
              </a:p>
            </p:txBody>
          </p:sp>
          <p:sp>
            <p:nvSpPr>
              <p:cNvPr id="16" name="Zástupný obsah 4">
                <a:extLst>
                  <a:ext uri="{FF2B5EF4-FFF2-40B4-BE49-F238E27FC236}">
                    <a16:creationId xmlns:a16="http://schemas.microsoft.com/office/drawing/2014/main" id="{F33F66E6-86DF-4345-A353-0031C1548B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3535" y="4528641"/>
                <a:ext cx="2417023" cy="57767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kern="0" dirty="0"/>
                  <a:t>makrofágů</a:t>
                </a:r>
              </a:p>
            </p:txBody>
          </p:sp>
          <p:sp>
            <p:nvSpPr>
              <p:cNvPr id="17" name="Pravá složená závorka 16">
                <a:extLst>
                  <a:ext uri="{FF2B5EF4-FFF2-40B4-BE49-F238E27FC236}">
                    <a16:creationId xmlns:a16="http://schemas.microsoft.com/office/drawing/2014/main" id="{E402CD03-0CB1-4769-BA91-201BE5AF990A}"/>
                  </a:ext>
                </a:extLst>
              </p:cNvPr>
              <p:cNvSpPr/>
              <p:nvPr/>
            </p:nvSpPr>
            <p:spPr bwMode="auto">
              <a:xfrm>
                <a:off x="2667983" y="4434491"/>
                <a:ext cx="368135" cy="755026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247AA680-01B5-4EFD-A76D-6A40DACCE0CE}"/>
                </a:ext>
              </a:extLst>
            </p:cNvPr>
            <p:cNvCxnSpPr/>
            <p:nvPr/>
          </p:nvCxnSpPr>
          <p:spPr bwMode="auto">
            <a:xfrm flipH="1">
              <a:off x="1531917" y="2102385"/>
              <a:ext cx="4400202" cy="3695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311EB80A-043E-438B-8567-2C1FB2594A58}"/>
                </a:ext>
              </a:extLst>
            </p:cNvPr>
            <p:cNvCxnSpPr/>
            <p:nvPr/>
          </p:nvCxnSpPr>
          <p:spPr bwMode="auto">
            <a:xfrm>
              <a:off x="1302640" y="2923559"/>
              <a:ext cx="4136" cy="11425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412A4CCA-71A9-450D-B073-8FB6A5DC788C}"/>
                </a:ext>
              </a:extLst>
            </p:cNvPr>
            <p:cNvCxnSpPr/>
            <p:nvPr/>
          </p:nvCxnSpPr>
          <p:spPr bwMode="auto">
            <a:xfrm flipH="1">
              <a:off x="4059560" y="3669396"/>
              <a:ext cx="2971655" cy="6580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4193EAF4-D3BC-46E5-A35B-075F4EFF9D4E}"/>
              </a:ext>
            </a:extLst>
          </p:cNvPr>
          <p:cNvGrpSpPr/>
          <p:nvPr/>
        </p:nvGrpSpPr>
        <p:grpSpPr>
          <a:xfrm>
            <a:off x="6733309" y="3669396"/>
            <a:ext cx="5293224" cy="3188604"/>
            <a:chOff x="6733309" y="3669396"/>
            <a:chExt cx="5293224" cy="3188604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224E5BE7-1E3F-47D6-8552-A83396D2D836}"/>
                </a:ext>
              </a:extLst>
            </p:cNvPr>
            <p:cNvGrpSpPr/>
            <p:nvPr/>
          </p:nvGrpSpPr>
          <p:grpSpPr>
            <a:xfrm>
              <a:off x="7016559" y="3669396"/>
              <a:ext cx="4766182" cy="919470"/>
              <a:chOff x="7016559" y="3669396"/>
              <a:chExt cx="4766182" cy="919470"/>
            </a:xfrm>
          </p:grpSpPr>
          <p:sp>
            <p:nvSpPr>
              <p:cNvPr id="13" name="Zástupný obsah 4">
                <a:extLst>
                  <a:ext uri="{FF2B5EF4-FFF2-40B4-BE49-F238E27FC236}">
                    <a16:creationId xmlns:a16="http://schemas.microsoft.com/office/drawing/2014/main" id="{42F55F66-DBE4-4534-BF49-639B8C0795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6559" y="4066111"/>
                <a:ext cx="4766182" cy="52275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 algn="ctr">
                  <a:buFont typeface="Arial" panose="020B0604020202020204" pitchFamily="34" charset="0"/>
                  <a:buNone/>
                </a:pPr>
                <a:r>
                  <a:rPr lang="cs-CZ" kern="0" dirty="0"/>
                  <a:t>C5b + C6 – 9=&gt;MAC</a:t>
                </a:r>
              </a:p>
            </p:txBody>
          </p:sp>
          <p:cxnSp>
            <p:nvCxnSpPr>
              <p:cNvPr id="29" name="Přímá spojnice se šipkou 28">
                <a:extLst>
                  <a:ext uri="{FF2B5EF4-FFF2-40B4-BE49-F238E27FC236}">
                    <a16:creationId xmlns:a16="http://schemas.microsoft.com/office/drawing/2014/main" id="{EF6E067E-7AE8-43F1-B204-234D9BC97FA1}"/>
                  </a:ext>
                </a:extLst>
              </p:cNvPr>
              <p:cNvCxnSpPr/>
              <p:nvPr/>
            </p:nvCxnSpPr>
            <p:spPr bwMode="auto">
              <a:xfrm>
                <a:off x="8132441" y="3669396"/>
                <a:ext cx="0" cy="40936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" name="Zástupný obsah 4">
              <a:extLst>
                <a:ext uri="{FF2B5EF4-FFF2-40B4-BE49-F238E27FC236}">
                  <a16:creationId xmlns:a16="http://schemas.microsoft.com/office/drawing/2014/main" id="{1DC315CC-392C-48AC-8D0E-F6B2BA0EB83F}"/>
                </a:ext>
              </a:extLst>
            </p:cNvPr>
            <p:cNvSpPr txBox="1">
              <a:spLocks/>
            </p:cNvSpPr>
            <p:nvPr/>
          </p:nvSpPr>
          <p:spPr>
            <a:xfrm>
              <a:off x="6733309" y="4551592"/>
              <a:ext cx="5293224" cy="230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en-US" sz="1600" kern="0" dirty="0"/>
                <a:t>The membrane attack complex (</a:t>
              </a:r>
              <a:r>
                <a:rPr lang="en-US" sz="1600" b="1" kern="0" dirty="0"/>
                <a:t>MAC</a:t>
              </a:r>
              <a:r>
                <a:rPr lang="en-US" sz="1600" kern="0" dirty="0"/>
                <a:t>)</a:t>
              </a:r>
              <a:r>
                <a:rPr lang="cs-CZ" sz="1600" kern="0" dirty="0"/>
                <a:t> </a:t>
              </a:r>
              <a:r>
                <a:rPr lang="en-US" sz="1600" kern="0" dirty="0"/>
                <a:t>je </a:t>
              </a:r>
              <a:r>
                <a:rPr lang="en-US" sz="1600" kern="0" dirty="0" err="1"/>
                <a:t>komplex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proteinů</a:t>
              </a:r>
              <a:r>
                <a:rPr lang="en-US" sz="1600" kern="0" dirty="0"/>
                <a:t>, </a:t>
              </a:r>
              <a:r>
                <a:rPr lang="en-US" sz="1600" kern="0" dirty="0" err="1"/>
                <a:t>který</a:t>
              </a:r>
              <a:r>
                <a:rPr lang="en-US" sz="1600" kern="0" dirty="0"/>
                <a:t> se </a:t>
              </a:r>
              <a:r>
                <a:rPr lang="en-US" sz="1600" kern="0" dirty="0" err="1"/>
                <a:t>obvykle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tvoří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na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povrchu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patogenní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buňky</a:t>
              </a:r>
              <a:r>
                <a:rPr lang="en-US" sz="1600" kern="0" dirty="0"/>
                <a:t>. MAC </a:t>
              </a:r>
              <a:r>
                <a:rPr lang="en-US" sz="1600" kern="0" dirty="0" err="1"/>
                <a:t>vede</a:t>
              </a:r>
              <a:r>
                <a:rPr lang="en-US" sz="1600" kern="0" dirty="0"/>
                <a:t> k </a:t>
              </a:r>
              <a:r>
                <a:rPr lang="en-US" sz="1600" kern="0" dirty="0" err="1"/>
                <a:t>vytvoření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pórů</a:t>
              </a:r>
              <a:r>
                <a:rPr lang="en-US" sz="1600" kern="0" dirty="0"/>
                <a:t>, </a:t>
              </a:r>
              <a:r>
                <a:rPr lang="en-US" sz="1600" kern="0" dirty="0" err="1"/>
                <a:t>které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narušují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buněčnou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membránu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cílových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buněk</a:t>
              </a:r>
              <a:r>
                <a:rPr lang="en-US" sz="1600" kern="0" dirty="0"/>
                <a:t>, </a:t>
              </a:r>
              <a:r>
                <a:rPr lang="en-US" sz="1600" kern="0" dirty="0" err="1"/>
                <a:t>což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vede</a:t>
              </a:r>
              <a:r>
                <a:rPr lang="en-US" sz="1600" kern="0" dirty="0"/>
                <a:t> k </a:t>
              </a:r>
              <a:r>
                <a:rPr lang="en-US" sz="1600" kern="0" dirty="0" err="1"/>
                <a:t>jejich</a:t>
              </a:r>
              <a:r>
                <a:rPr lang="en-US" sz="1600" kern="0" dirty="0"/>
                <a:t> </a:t>
              </a:r>
              <a:r>
                <a:rPr lang="en-US" sz="1600" kern="0" dirty="0" err="1"/>
                <a:t>lýze</a:t>
              </a:r>
              <a:r>
                <a:rPr lang="en-US" sz="1600" kern="0" dirty="0"/>
                <a:t> a </a:t>
              </a:r>
              <a:r>
                <a:rPr lang="en-US" sz="1600" kern="0" dirty="0" err="1"/>
                <a:t>smrti</a:t>
              </a:r>
              <a:r>
                <a:rPr lang="en-US" sz="1600" kern="0" dirty="0"/>
                <a:t>..</a:t>
              </a:r>
              <a:endParaRPr lang="cs-CZ" sz="16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57D367-DCA6-4D8C-BA9E-F87A44A56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4958FE-5F72-4F3C-B730-1ED5FFC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D03CFE-3C68-4872-9D75-77E7085B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25" y="1768202"/>
            <a:ext cx="10753200" cy="4139998"/>
          </a:xfrm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vyvíjí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 (antigen)</a:t>
            </a:r>
            <a:endParaRPr lang="cs-CZ" dirty="0"/>
          </a:p>
          <a:p>
            <a:r>
              <a:rPr lang="en-US" dirty="0" err="1"/>
              <a:t>specifický</a:t>
            </a:r>
            <a:r>
              <a:rPr lang="en-US" dirty="0"/>
              <a:t> (</a:t>
            </a:r>
            <a:r>
              <a:rPr lang="en-US" dirty="0" err="1"/>
              <a:t>reaguje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 err="1"/>
              <a:t>konkretní</a:t>
            </a:r>
            <a:r>
              <a:rPr lang="cs-CZ" dirty="0"/>
              <a:t> antigen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různorodé</a:t>
            </a:r>
            <a:r>
              <a:rPr lang="en-US" dirty="0"/>
              <a:t> (</a:t>
            </a:r>
            <a:r>
              <a:rPr lang="en-US" dirty="0" err="1"/>
              <a:t>uznává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cs-CZ" dirty="0"/>
              <a:t>antigenů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imunologická</a:t>
            </a:r>
            <a:r>
              <a:rPr lang="en-US" dirty="0"/>
              <a:t> </a:t>
            </a:r>
            <a:r>
              <a:rPr lang="en-US" dirty="0" err="1"/>
              <a:t>paměť</a:t>
            </a:r>
            <a:endParaRPr lang="cs-CZ" dirty="0"/>
          </a:p>
          <a:p>
            <a:r>
              <a:rPr lang="en-US" dirty="0" err="1"/>
              <a:t>humorální</a:t>
            </a:r>
            <a:r>
              <a:rPr lang="en-US" dirty="0"/>
              <a:t> </a:t>
            </a:r>
            <a:r>
              <a:rPr lang="en-US" dirty="0" err="1"/>
              <a:t>imunita</a:t>
            </a:r>
            <a:r>
              <a:rPr lang="cs-CZ" dirty="0"/>
              <a:t>:</a:t>
            </a:r>
          </a:p>
          <a:p>
            <a:pPr lvl="1"/>
            <a:r>
              <a:rPr lang="en-US" dirty="0" err="1"/>
              <a:t>zaměřuje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extracelulární</a:t>
            </a:r>
            <a:r>
              <a:rPr lang="en-US" dirty="0"/>
              <a:t> </a:t>
            </a:r>
            <a:r>
              <a:rPr lang="en-US" dirty="0" err="1"/>
              <a:t>patogeny</a:t>
            </a:r>
            <a:r>
              <a:rPr lang="en-US" dirty="0"/>
              <a:t> v </a:t>
            </a:r>
            <a:r>
              <a:rPr lang="en-US" dirty="0" err="1"/>
              <a:t>krvi</a:t>
            </a:r>
            <a:r>
              <a:rPr lang="en-US" dirty="0"/>
              <a:t> + </a:t>
            </a:r>
            <a:r>
              <a:rPr lang="en-US" dirty="0" err="1"/>
              <a:t>slizniční</a:t>
            </a:r>
            <a:r>
              <a:rPr lang="en-US" dirty="0"/>
              <a:t> </a:t>
            </a:r>
            <a:r>
              <a:rPr lang="en-US" dirty="0" err="1"/>
              <a:t>sekrety</a:t>
            </a:r>
            <a:endParaRPr lang="cs-CZ" dirty="0"/>
          </a:p>
          <a:p>
            <a:pPr lvl="1"/>
            <a:r>
              <a:rPr lang="en-US" dirty="0"/>
              <a:t>B-</a:t>
            </a:r>
            <a:r>
              <a:rPr lang="en-US" dirty="0" err="1"/>
              <a:t>buňky</a:t>
            </a:r>
            <a:r>
              <a:rPr lang="en-US" dirty="0"/>
              <a:t> →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protilátky</a:t>
            </a:r>
            <a:endParaRPr lang="cs-CZ" dirty="0"/>
          </a:p>
          <a:p>
            <a:r>
              <a:rPr lang="cs-CZ" dirty="0"/>
              <a:t>Buněčná imunita:</a:t>
            </a:r>
          </a:p>
          <a:p>
            <a:pPr lvl="1"/>
            <a:r>
              <a:rPr lang="cs-CZ" dirty="0"/>
              <a:t>cílí na intracelulární patogeny</a:t>
            </a:r>
          </a:p>
          <a:p>
            <a:pPr lvl="1"/>
            <a:r>
              <a:rPr lang="cs-CZ" dirty="0"/>
              <a:t>T-buňky (Cytotoxické T-buňky (CD8+), </a:t>
            </a:r>
            <a:r>
              <a:rPr lang="cs-CZ" dirty="0" err="1"/>
              <a:t>Helper</a:t>
            </a:r>
            <a:r>
              <a:rPr lang="cs-CZ" dirty="0"/>
              <a:t> T-buňky(CD4+)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C84A83-3703-4D28-AC73-E77661112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7645251" y="1497300"/>
            <a:ext cx="4194679" cy="44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2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9D778C-91ED-4748-AA1D-17338409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55</a:t>
            </a:fld>
            <a:endParaRPr lang="en-GB" altLang="cs-CZ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D53004-0392-4C3C-AF3F-8CD4CCAE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9" t="13155" r="59289" b="20655"/>
          <a:stretch/>
        </p:blipFill>
        <p:spPr>
          <a:xfrm>
            <a:off x="1284514" y="109478"/>
            <a:ext cx="9622971" cy="66390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754DC35-7C87-458A-A486-2B480A78E756}"/>
              </a:ext>
            </a:extLst>
          </p:cNvPr>
          <p:cNvSpPr/>
          <p:nvPr/>
        </p:nvSpPr>
        <p:spPr bwMode="auto">
          <a:xfrm>
            <a:off x="1122996" y="2229393"/>
            <a:ext cx="2552022" cy="3717939"/>
          </a:xfrm>
          <a:prstGeom prst="rect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2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CE22CD-7C97-4B87-ADEB-92F2DF01C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3BDB60-EFAE-489D-8B4A-138B470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</a:t>
            </a:r>
            <a:r>
              <a:rPr lang="cs-CZ" dirty="0" err="1"/>
              <a:t>histokompatibilní</a:t>
            </a:r>
            <a:r>
              <a:rPr lang="cs-CZ" dirty="0"/>
              <a:t> komplex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353C62-AD00-43D3-BF99-3D0243CA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5" y="1282689"/>
            <a:ext cx="6879285" cy="1556295"/>
          </a:xfrm>
        </p:spPr>
        <p:txBody>
          <a:bodyPr/>
          <a:lstStyle/>
          <a:p>
            <a:r>
              <a:rPr lang="en-US" b="1" dirty="0"/>
              <a:t>MHC I</a:t>
            </a:r>
            <a:r>
              <a:rPr lang="cs-CZ" b="1" dirty="0"/>
              <a:t>:</a:t>
            </a:r>
          </a:p>
          <a:p>
            <a:r>
              <a:rPr lang="en-US" dirty="0" err="1"/>
              <a:t>exprimován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jaderních </a:t>
            </a:r>
            <a:r>
              <a:rPr lang="en-US" dirty="0" err="1"/>
              <a:t>buňkách</a:t>
            </a:r>
            <a:endParaRPr lang="cs-CZ" dirty="0"/>
          </a:p>
          <a:p>
            <a:r>
              <a:rPr lang="en-US" dirty="0"/>
              <a:t>endogen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peptid</a:t>
            </a:r>
            <a:r>
              <a:rPr lang="cs-CZ" dirty="0"/>
              <a:t>y</a:t>
            </a:r>
          </a:p>
          <a:p>
            <a:r>
              <a:rPr lang="en-US" dirty="0" err="1"/>
              <a:t>uznávaný</a:t>
            </a:r>
            <a:r>
              <a:rPr lang="cs-CZ" dirty="0"/>
              <a:t> </a:t>
            </a:r>
            <a:r>
              <a:rPr lang="en-US" dirty="0"/>
              <a:t>CD8+ T cells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835722-1CAE-4DA5-97EC-AE3FF1084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15737" r="12186" b="7815"/>
          <a:stretch/>
        </p:blipFill>
        <p:spPr>
          <a:xfrm>
            <a:off x="2416628" y="3209880"/>
            <a:ext cx="7358743" cy="3648120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506C14A1-EEF5-4233-A9ED-F634B137ADAC}"/>
              </a:ext>
            </a:extLst>
          </p:cNvPr>
          <p:cNvSpPr txBox="1">
            <a:spLocks/>
          </p:cNvSpPr>
          <p:nvPr/>
        </p:nvSpPr>
        <p:spPr>
          <a:xfrm>
            <a:off x="6251547" y="1284344"/>
            <a:ext cx="5670488" cy="1556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MHC II</a:t>
            </a:r>
            <a:r>
              <a:rPr lang="cs-CZ" b="1" kern="0" dirty="0"/>
              <a:t>:</a:t>
            </a:r>
          </a:p>
          <a:p>
            <a:r>
              <a:rPr lang="cs-CZ" kern="0" dirty="0"/>
              <a:t>Exprimován na </a:t>
            </a:r>
            <a:r>
              <a:rPr lang="en-US" kern="0" dirty="0"/>
              <a:t>APCs</a:t>
            </a:r>
            <a:endParaRPr lang="cs-CZ" kern="0" dirty="0"/>
          </a:p>
          <a:p>
            <a:r>
              <a:rPr lang="en-US" kern="0" dirty="0"/>
              <a:t>exogen</a:t>
            </a:r>
            <a:r>
              <a:rPr lang="cs-CZ" kern="0" dirty="0"/>
              <a:t>ní</a:t>
            </a:r>
            <a:r>
              <a:rPr lang="en-US" kern="0" dirty="0"/>
              <a:t> </a:t>
            </a:r>
            <a:r>
              <a:rPr lang="en-US" kern="0" dirty="0" err="1"/>
              <a:t>peptid</a:t>
            </a:r>
            <a:r>
              <a:rPr lang="cs-CZ" kern="0" dirty="0"/>
              <a:t>y</a:t>
            </a:r>
          </a:p>
          <a:p>
            <a:r>
              <a:rPr lang="en-US" dirty="0" err="1"/>
              <a:t>uznávaný</a:t>
            </a:r>
            <a:r>
              <a:rPr lang="en-US" dirty="0"/>
              <a:t> </a:t>
            </a:r>
            <a:r>
              <a:rPr lang="en-US" kern="0" dirty="0"/>
              <a:t>CD4+ T cells</a:t>
            </a:r>
            <a:endParaRPr lang="cs-CZ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262502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32C0BF-5E98-42ED-8FEF-F5DB6F160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C8649A-6B08-456E-B13E-CFCF501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Zrání a selekce T-lymfocytů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0A44C1-8BA4-4A2E-9C56-930A0DA1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1" y="1692002"/>
            <a:ext cx="5733052" cy="4139998"/>
          </a:xfrm>
        </p:spPr>
        <p:txBody>
          <a:bodyPr/>
          <a:lstStyle/>
          <a:p>
            <a:r>
              <a:rPr lang="en-US" sz="1800" dirty="0" err="1"/>
              <a:t>Kmenové</a:t>
            </a:r>
            <a:r>
              <a:rPr lang="en-US" sz="1800" dirty="0"/>
              <a:t> </a:t>
            </a:r>
            <a:r>
              <a:rPr lang="en-US" sz="1800" dirty="0" err="1"/>
              <a:t>buňky</a:t>
            </a:r>
            <a:r>
              <a:rPr lang="en-US" sz="1800" dirty="0"/>
              <a:t> </a:t>
            </a:r>
            <a:r>
              <a:rPr lang="en-US" sz="1800" dirty="0" err="1"/>
              <a:t>migrují</a:t>
            </a:r>
            <a:r>
              <a:rPr lang="en-US" sz="1800" dirty="0"/>
              <a:t> z </a:t>
            </a:r>
            <a:r>
              <a:rPr lang="en-US" sz="1800" dirty="0" err="1"/>
              <a:t>kostní</a:t>
            </a:r>
            <a:r>
              <a:rPr lang="en-US" sz="1800" dirty="0"/>
              <a:t> </a:t>
            </a:r>
            <a:r>
              <a:rPr lang="en-US" sz="1800" dirty="0" err="1"/>
              <a:t>dřeně</a:t>
            </a:r>
            <a:r>
              <a:rPr lang="en-US" sz="1800" dirty="0"/>
              <a:t> do </a:t>
            </a:r>
            <a:r>
              <a:rPr lang="en-US" sz="1800" dirty="0" err="1"/>
              <a:t>thymu</a:t>
            </a:r>
            <a:endParaRPr lang="cs-CZ" sz="1800" dirty="0"/>
          </a:p>
          <a:p>
            <a:r>
              <a:rPr lang="en-US" sz="1800" dirty="0" err="1"/>
              <a:t>Dvojité</a:t>
            </a:r>
            <a:r>
              <a:rPr lang="en-US" sz="1800" dirty="0"/>
              <a:t> </a:t>
            </a:r>
            <a:r>
              <a:rPr lang="en-US" sz="1800" dirty="0" err="1"/>
              <a:t>negativní</a:t>
            </a:r>
            <a:r>
              <a:rPr lang="en-US" sz="1800" dirty="0"/>
              <a:t> T-</a:t>
            </a:r>
            <a:r>
              <a:rPr lang="en-US" sz="1800" dirty="0" err="1"/>
              <a:t>buňky</a:t>
            </a:r>
            <a:r>
              <a:rPr lang="en-US" sz="1800" dirty="0"/>
              <a:t> (bez CD4/CD8</a:t>
            </a:r>
            <a:r>
              <a:rPr lang="cs-CZ" sz="1800" dirty="0"/>
              <a:t> označení</a:t>
            </a:r>
            <a:r>
              <a:rPr lang="en-US" sz="1800" dirty="0"/>
              <a:t>)</a:t>
            </a:r>
            <a:endParaRPr lang="cs-CZ" sz="1800" dirty="0"/>
          </a:p>
          <a:p>
            <a:r>
              <a:rPr lang="en-US" sz="1800" dirty="0"/>
              <a:t>TCR </a:t>
            </a:r>
            <a:r>
              <a:rPr lang="en-US" sz="1800" dirty="0" err="1"/>
              <a:t>genová</a:t>
            </a:r>
            <a:r>
              <a:rPr lang="en-US" sz="1800" dirty="0"/>
              <a:t> </a:t>
            </a:r>
            <a:r>
              <a:rPr lang="en-US" sz="1800" dirty="0" err="1"/>
              <a:t>přestavba</a:t>
            </a:r>
            <a:r>
              <a:rPr lang="en-US" sz="1800" dirty="0"/>
              <a:t> (</a:t>
            </a:r>
            <a:r>
              <a:rPr lang="en-US" sz="1800" dirty="0" err="1"/>
              <a:t>řetězce</a:t>
            </a:r>
            <a:r>
              <a:rPr lang="en-US" sz="1800" dirty="0"/>
              <a:t> </a:t>
            </a:r>
            <a:r>
              <a:rPr lang="el-GR" sz="1800" dirty="0"/>
              <a:t>β) </a:t>
            </a:r>
            <a:r>
              <a:rPr lang="en-US" sz="1800" dirty="0" err="1"/>
              <a:t>prostřednictvím</a:t>
            </a:r>
            <a:r>
              <a:rPr lang="en-US" sz="1800" dirty="0"/>
              <a:t> </a:t>
            </a:r>
            <a:r>
              <a:rPr lang="en-US" sz="1800" dirty="0" err="1"/>
              <a:t>rekombinace</a:t>
            </a:r>
            <a:r>
              <a:rPr lang="en-US" sz="1800" dirty="0"/>
              <a:t> VDJ</a:t>
            </a:r>
            <a:endParaRPr lang="cs-CZ" sz="1800" dirty="0"/>
          </a:p>
          <a:p>
            <a:r>
              <a:rPr lang="cs-CZ" sz="1800" dirty="0"/>
              <a:t>Dvojitě pozitivní T-buňky (CD4+CD8+ označení)</a:t>
            </a:r>
          </a:p>
          <a:p>
            <a:r>
              <a:rPr lang="cs-CZ" sz="1800" dirty="0"/>
              <a:t>TCR </a:t>
            </a:r>
            <a:r>
              <a:rPr lang="en-US" sz="1800" dirty="0" err="1"/>
              <a:t>genová</a:t>
            </a:r>
            <a:r>
              <a:rPr lang="en-US" sz="1800" dirty="0"/>
              <a:t> </a:t>
            </a:r>
            <a:r>
              <a:rPr lang="en-US" sz="1800" dirty="0" err="1"/>
              <a:t>přestavba</a:t>
            </a:r>
            <a:r>
              <a:rPr lang="en-US" sz="1800" dirty="0"/>
              <a:t> </a:t>
            </a:r>
            <a:r>
              <a:rPr lang="cs-CZ" sz="1800" dirty="0"/>
              <a:t>(řetězce </a:t>
            </a:r>
            <a:r>
              <a:rPr lang="el-GR" sz="1800" dirty="0"/>
              <a:t>α) </a:t>
            </a:r>
            <a:r>
              <a:rPr lang="cs-CZ" sz="1800" dirty="0"/>
              <a:t>prostřednictvím rekombinace VDJ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7B45F3-8A59-4B3F-96E9-D4BC8834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"/>
          <a:stretch/>
        </p:blipFill>
        <p:spPr>
          <a:xfrm>
            <a:off x="5667375" y="1171576"/>
            <a:ext cx="6524625" cy="5590767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096FBFA-3D38-425C-824B-75BE22638A15}"/>
              </a:ext>
            </a:extLst>
          </p:cNvPr>
          <p:cNvSpPr txBox="1">
            <a:spLocks/>
          </p:cNvSpPr>
          <p:nvPr/>
        </p:nvSpPr>
        <p:spPr>
          <a:xfrm>
            <a:off x="666000" y="6390259"/>
            <a:ext cx="5001375" cy="4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100" i="1" kern="0" dirty="0"/>
              <a:t>* </a:t>
            </a:r>
            <a:r>
              <a:rPr lang="en-US" sz="1100" i="1" kern="0" dirty="0"/>
              <a:t>V(D)J </a:t>
            </a:r>
            <a:r>
              <a:rPr lang="en-US" sz="1100" i="1" kern="0" dirty="0" err="1"/>
              <a:t>Rekombinace</a:t>
            </a:r>
            <a:r>
              <a:rPr lang="en-US" sz="1100" i="1" kern="0" dirty="0"/>
              <a:t> je </a:t>
            </a:r>
            <a:r>
              <a:rPr lang="en-US" sz="1100" i="1" kern="0" dirty="0" err="1"/>
              <a:t>proces</a:t>
            </a:r>
            <a:r>
              <a:rPr lang="en-US" sz="1100" i="1" kern="0" dirty="0"/>
              <a:t>, </a:t>
            </a:r>
            <a:r>
              <a:rPr lang="en-US" sz="1100" i="1" kern="0" dirty="0" err="1"/>
              <a:t>který</a:t>
            </a:r>
            <a:r>
              <a:rPr lang="en-US" sz="1100" i="1" kern="0" dirty="0"/>
              <a:t> </a:t>
            </a:r>
            <a:r>
              <a:rPr lang="en-US" sz="1100" i="1" kern="0" dirty="0" err="1"/>
              <a:t>probíhá</a:t>
            </a:r>
            <a:r>
              <a:rPr lang="en-US" sz="1100" i="1" kern="0" dirty="0"/>
              <a:t> </a:t>
            </a:r>
            <a:r>
              <a:rPr lang="en-US" sz="1100" i="1" kern="0" dirty="0" err="1"/>
              <a:t>ve</a:t>
            </a:r>
            <a:r>
              <a:rPr lang="en-US" sz="1100" i="1" kern="0" dirty="0"/>
              <a:t> </a:t>
            </a:r>
            <a:r>
              <a:rPr lang="en-US" sz="1100" i="1" kern="0" dirty="0" err="1"/>
              <a:t>vyvíjejících</a:t>
            </a:r>
            <a:r>
              <a:rPr lang="en-US" sz="1100" i="1" kern="0" dirty="0"/>
              <a:t> se B a T </a:t>
            </a:r>
            <a:r>
              <a:rPr lang="en-US" sz="1100" i="1" kern="0" dirty="0" err="1"/>
              <a:t>buňkách</a:t>
            </a:r>
            <a:r>
              <a:rPr lang="en-US" sz="1100" i="1" kern="0" dirty="0"/>
              <a:t> a </a:t>
            </a:r>
            <a:r>
              <a:rPr lang="en-US" sz="1100" i="1" kern="0" dirty="0" err="1"/>
              <a:t>vytváří</a:t>
            </a:r>
            <a:r>
              <a:rPr lang="en-US" sz="1100" i="1" kern="0" dirty="0"/>
              <a:t> </a:t>
            </a:r>
            <a:r>
              <a:rPr lang="en-US" sz="1100" i="1" kern="0" dirty="0" err="1"/>
              <a:t>jedinečné</a:t>
            </a:r>
            <a:r>
              <a:rPr lang="en-US" sz="1100" i="1" kern="0" dirty="0"/>
              <a:t> antigen-</a:t>
            </a:r>
            <a:r>
              <a:rPr lang="en-US" sz="1100" i="1" kern="0" dirty="0" err="1"/>
              <a:t>vázající</a:t>
            </a:r>
            <a:r>
              <a:rPr lang="en-US" sz="1100" i="1" kern="0" dirty="0"/>
              <a:t> </a:t>
            </a:r>
            <a:r>
              <a:rPr lang="en-US" sz="1100" i="1" kern="0" dirty="0" err="1"/>
              <a:t>oblasti</a:t>
            </a:r>
            <a:r>
              <a:rPr lang="en-US" sz="1100" i="1" kern="0" dirty="0"/>
              <a:t> </a:t>
            </a:r>
            <a:r>
              <a:rPr lang="en-US" sz="1100" i="1" kern="0" dirty="0" err="1"/>
              <a:t>protilátek</a:t>
            </a:r>
            <a:r>
              <a:rPr lang="en-US" sz="1100" i="1" kern="0" dirty="0"/>
              <a:t> a T </a:t>
            </a:r>
            <a:r>
              <a:rPr lang="en-US" sz="1100" i="1" kern="0" dirty="0" err="1"/>
              <a:t>buněčných</a:t>
            </a:r>
            <a:r>
              <a:rPr lang="en-US" sz="1100" i="1" kern="0" dirty="0"/>
              <a:t> </a:t>
            </a:r>
            <a:r>
              <a:rPr lang="en-US" sz="1100" i="1" kern="0" dirty="0" err="1"/>
              <a:t>receptorů</a:t>
            </a:r>
            <a:r>
              <a:rPr lang="en-US" sz="1100" i="1" kern="0" dirty="0"/>
              <a:t>.</a:t>
            </a:r>
            <a:endParaRPr lang="cs-CZ" sz="1100" i="1" kern="0" dirty="0"/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0A6173D9-97B4-4DFB-B02D-588DD0D1B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3" t="8749"/>
          <a:stretch/>
        </p:blipFill>
        <p:spPr>
          <a:xfrm>
            <a:off x="3587931" y="4355656"/>
            <a:ext cx="1754003" cy="18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7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32C0BF-5E98-42ED-8FEF-F5DB6F160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C8649A-6B08-456E-B13E-CFCF501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Zrání a selekce T-lymfocytů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0A44C1-8BA4-4A2E-9C56-930A0DA1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2" y="1543956"/>
            <a:ext cx="11907978" cy="4139998"/>
          </a:xfrm>
        </p:spPr>
        <p:txBody>
          <a:bodyPr/>
          <a:lstStyle/>
          <a:p>
            <a:r>
              <a:rPr lang="cs-CZ" dirty="0"/>
              <a:t>Pozitivní selekce:</a:t>
            </a:r>
          </a:p>
          <a:p>
            <a:r>
              <a:rPr lang="cs-CZ" dirty="0"/>
              <a:t>zajišťuje restrikci MHC</a:t>
            </a:r>
          </a:p>
          <a:p>
            <a:r>
              <a:rPr lang="cs-CZ" dirty="0"/>
              <a:t>umožňuje dozrávání TCR, které mohou </a:t>
            </a:r>
          </a:p>
          <a:p>
            <a:pPr marL="72000" indent="0">
              <a:buNone/>
            </a:pPr>
            <a:r>
              <a:rPr lang="cs-CZ" dirty="0"/>
              <a:t>  rozpoznávat  vlastní MHC; </a:t>
            </a:r>
          </a:p>
          <a:p>
            <a:pPr lvl="1"/>
            <a:r>
              <a:rPr lang="cs-CZ" dirty="0"/>
              <a:t>rozpoznávání MHC I → CD8+</a:t>
            </a:r>
          </a:p>
          <a:p>
            <a:pPr lvl="1"/>
            <a:r>
              <a:rPr lang="cs-CZ" dirty="0"/>
              <a:t>rozpoznávání MHC II → CD4+</a:t>
            </a:r>
          </a:p>
          <a:p>
            <a:pPr lvl="1"/>
            <a:r>
              <a:rPr lang="cs-CZ" dirty="0"/>
              <a:t>žádné rozpoznání → apoptóza</a:t>
            </a:r>
          </a:p>
          <a:p>
            <a:r>
              <a:rPr lang="en-US" dirty="0" err="1"/>
              <a:t>Centrální</a:t>
            </a:r>
            <a:r>
              <a:rPr lang="en-US" dirty="0"/>
              <a:t> tolerance (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selekce</a:t>
            </a:r>
            <a:r>
              <a:rPr lang="en-US" dirty="0"/>
              <a:t>)</a:t>
            </a:r>
            <a:r>
              <a:rPr lang="cs-CZ" dirty="0"/>
              <a:t>:</a:t>
            </a:r>
          </a:p>
          <a:p>
            <a:r>
              <a:rPr lang="en-US" dirty="0" err="1"/>
              <a:t>zajišťuje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TCR </a:t>
            </a:r>
            <a:r>
              <a:rPr lang="en-US" dirty="0" err="1"/>
              <a:t>neinteraguje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silně</a:t>
            </a:r>
            <a:r>
              <a:rPr lang="en-US" dirty="0"/>
              <a:t> s </a:t>
            </a:r>
            <a:r>
              <a:rPr lang="en-US" dirty="0" err="1"/>
              <a:t>vlastními</a:t>
            </a:r>
            <a:r>
              <a:rPr lang="en-US" dirty="0"/>
              <a:t> MHC</a:t>
            </a:r>
            <a:endParaRPr lang="cs-CZ" dirty="0"/>
          </a:p>
          <a:p>
            <a:pPr lvl="1"/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silná</a:t>
            </a:r>
            <a:r>
              <a:rPr lang="en-US" dirty="0"/>
              <a:t> </a:t>
            </a:r>
            <a:r>
              <a:rPr lang="cs-CZ" dirty="0"/>
              <a:t>interakce</a:t>
            </a:r>
            <a:r>
              <a:rPr lang="en-US" dirty="0"/>
              <a:t>→ </a:t>
            </a:r>
            <a:r>
              <a:rPr lang="en-US" dirty="0" err="1"/>
              <a:t>apoptóza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945B77-D23A-49F7-9874-FA37A60F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0"/>
          <a:stretch/>
        </p:blipFill>
        <p:spPr>
          <a:xfrm>
            <a:off x="7892740" y="1241105"/>
            <a:ext cx="3297773" cy="35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1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ADD87C-0DF0-41FF-BE6D-D8AB50563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52ADC9-5B80-46C4-B4A2-C217C13D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Pomocné T-buňky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DB5261-4D7F-4BA2-943A-1897727F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37" y="1692002"/>
            <a:ext cx="10753200" cy="4139998"/>
          </a:xfrm>
        </p:spPr>
        <p:txBody>
          <a:bodyPr/>
          <a:lstStyle/>
          <a:p>
            <a:r>
              <a:rPr lang="en-US" dirty="0" err="1"/>
              <a:t>Naivní</a:t>
            </a:r>
            <a:r>
              <a:rPr lang="en-US" dirty="0"/>
              <a:t> </a:t>
            </a:r>
            <a:r>
              <a:rPr lang="en-US" dirty="0" err="1"/>
              <a:t>pomocné</a:t>
            </a:r>
            <a:r>
              <a:rPr lang="en-US" dirty="0"/>
              <a:t> T </a:t>
            </a:r>
            <a:r>
              <a:rPr lang="en-US" dirty="0" err="1"/>
              <a:t>buňky</a:t>
            </a:r>
            <a:r>
              <a:rPr lang="cs-CZ" dirty="0"/>
              <a:t> (CD4+):</a:t>
            </a:r>
          </a:p>
          <a:p>
            <a:r>
              <a:rPr lang="en-US" dirty="0"/>
              <a:t>Th1</a:t>
            </a:r>
            <a:endParaRPr lang="cs-CZ" dirty="0"/>
          </a:p>
          <a:p>
            <a:r>
              <a:rPr lang="en-US" dirty="0"/>
              <a:t>Th2</a:t>
            </a:r>
            <a:endParaRPr lang="cs-CZ" dirty="0"/>
          </a:p>
          <a:p>
            <a:r>
              <a:rPr lang="en-US" dirty="0"/>
              <a:t>Th17</a:t>
            </a:r>
            <a:endParaRPr lang="cs-CZ" dirty="0"/>
          </a:p>
          <a:p>
            <a:r>
              <a:rPr lang="cs-CZ" dirty="0"/>
              <a:t>regulační T-buňky</a:t>
            </a:r>
          </a:p>
          <a:p>
            <a:r>
              <a:rPr lang="cs-CZ" dirty="0"/>
              <a:t>Aktivujte fagocyty a </a:t>
            </a:r>
            <a:r>
              <a:rPr lang="cs-CZ" dirty="0" err="1"/>
              <a:t>IgE</a:t>
            </a:r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DF6F76F-90D4-468E-9E4E-0D2F46109549}"/>
              </a:ext>
            </a:extLst>
          </p:cNvPr>
          <p:cNvGrpSpPr/>
          <p:nvPr/>
        </p:nvGrpSpPr>
        <p:grpSpPr>
          <a:xfrm>
            <a:off x="6190379" y="1298505"/>
            <a:ext cx="4722876" cy="3634424"/>
            <a:chOff x="5955248" y="1263671"/>
            <a:chExt cx="4722876" cy="3634424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C3C55291-172E-483A-9C56-3DAB4EA67F21}"/>
                </a:ext>
              </a:extLst>
            </p:cNvPr>
            <p:cNvGrpSpPr/>
            <p:nvPr/>
          </p:nvGrpSpPr>
          <p:grpSpPr>
            <a:xfrm>
              <a:off x="5955248" y="1263671"/>
              <a:ext cx="4722876" cy="3634424"/>
              <a:chOff x="5955248" y="1263671"/>
              <a:chExt cx="4722876" cy="3634424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D9217F4F-06BB-4F52-90DA-3AD077395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632" b="7372"/>
              <a:stretch/>
            </p:blipFill>
            <p:spPr>
              <a:xfrm>
                <a:off x="5955248" y="1263671"/>
                <a:ext cx="4722876" cy="3634424"/>
              </a:xfrm>
              <a:prstGeom prst="rect">
                <a:avLst/>
              </a:prstGeom>
            </p:spPr>
          </p:pic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3BAE3B4-6C87-4F0E-BD14-22FBCE918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632" r="67978" b="47747"/>
              <a:stretch/>
            </p:blipFill>
            <p:spPr>
              <a:xfrm>
                <a:off x="9165772" y="1381235"/>
                <a:ext cx="1512352" cy="865576"/>
              </a:xfrm>
              <a:prstGeom prst="rect">
                <a:avLst/>
              </a:prstGeom>
            </p:spPr>
          </p:pic>
        </p:grp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5BD89048-339F-4756-9331-392088037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32" r="67978" b="47747"/>
            <a:stretch/>
          </p:blipFill>
          <p:spPr>
            <a:xfrm>
              <a:off x="7560510" y="1264443"/>
              <a:ext cx="1512352" cy="16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44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043D5-BC0E-4222-8D52-6A3B70D0D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79F594-CCF6-41B6-9C44-DD63332C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Th1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C0F3B7-3596-4496-A894-729C2286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51" y="1692002"/>
            <a:ext cx="1239429" cy="59835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APC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DC2D252-40F1-4377-885B-95CA54E0A6A3}"/>
              </a:ext>
            </a:extLst>
          </p:cNvPr>
          <p:cNvSpPr txBox="1">
            <a:spLocks/>
          </p:cNvSpPr>
          <p:nvPr/>
        </p:nvSpPr>
        <p:spPr>
          <a:xfrm>
            <a:off x="1760690" y="1692500"/>
            <a:ext cx="2785200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IL-12 a IFN-</a:t>
            </a:r>
            <a:r>
              <a:rPr lang="el-GR" kern="0" dirty="0"/>
              <a:t>γ</a:t>
            </a:r>
            <a:endParaRPr lang="cs-CZ" kern="0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5E349F1A-C056-455C-B897-E2D9A157991C}"/>
              </a:ext>
            </a:extLst>
          </p:cNvPr>
          <p:cNvSpPr txBox="1">
            <a:spLocks/>
          </p:cNvSpPr>
          <p:nvPr/>
        </p:nvSpPr>
        <p:spPr>
          <a:xfrm>
            <a:off x="4511950" y="1692002"/>
            <a:ext cx="1239429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Th1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7AC8587-90C7-4F1D-AB78-219C59235065}"/>
              </a:ext>
            </a:extLst>
          </p:cNvPr>
          <p:cNvSpPr txBox="1">
            <a:spLocks/>
          </p:cNvSpPr>
          <p:nvPr/>
        </p:nvSpPr>
        <p:spPr>
          <a:xfrm>
            <a:off x="3491504" y="3429000"/>
            <a:ext cx="2785200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Makrofágy</a:t>
            </a:r>
          </a:p>
          <a:p>
            <a:pPr marL="72000" indent="0" algn="ctr">
              <a:buNone/>
            </a:pPr>
            <a:r>
              <a:rPr lang="cs-CZ" kern="0" dirty="0"/>
              <a:t>+</a:t>
            </a:r>
          </a:p>
          <a:p>
            <a:pPr marL="72000" indent="0" algn="ctr">
              <a:buNone/>
            </a:pPr>
            <a:r>
              <a:rPr lang="cs-CZ" kern="0" dirty="0"/>
              <a:t>TKC</a:t>
            </a:r>
          </a:p>
          <a:p>
            <a:pPr marL="72000" indent="0" algn="ctr">
              <a:buFont typeface="Arial" panose="020B0604020202020204" pitchFamily="34" charset="0"/>
              <a:buNone/>
            </a:pPr>
            <a:endParaRPr lang="cs-CZ" kern="0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1C8BC42-7A0D-442D-8E5E-A8F04EFF25EB}"/>
              </a:ext>
            </a:extLst>
          </p:cNvPr>
          <p:cNvCxnSpPr/>
          <p:nvPr/>
        </p:nvCxnSpPr>
        <p:spPr bwMode="auto">
          <a:xfrm>
            <a:off x="1288871" y="1898469"/>
            <a:ext cx="4354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187E1AD-529E-4EC4-92B5-4E7C405527C5}"/>
              </a:ext>
            </a:extLst>
          </p:cNvPr>
          <p:cNvCxnSpPr/>
          <p:nvPr/>
        </p:nvCxnSpPr>
        <p:spPr bwMode="auto">
          <a:xfrm>
            <a:off x="4027719" y="1902818"/>
            <a:ext cx="4354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9D54052-A113-459D-9120-FB07B553625C}"/>
              </a:ext>
            </a:extLst>
          </p:cNvPr>
          <p:cNvCxnSpPr/>
          <p:nvPr/>
        </p:nvCxnSpPr>
        <p:spPr bwMode="auto">
          <a:xfrm>
            <a:off x="4884104" y="2098765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314A82B6-19B1-4CFD-A7ED-89DD82E39886}"/>
              </a:ext>
            </a:extLst>
          </p:cNvPr>
          <p:cNvSpPr txBox="1">
            <a:spLocks/>
          </p:cNvSpPr>
          <p:nvPr/>
        </p:nvSpPr>
        <p:spPr>
          <a:xfrm>
            <a:off x="3687358" y="2511604"/>
            <a:ext cx="2393492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Font typeface="Arial" panose="020B0604020202020204" pitchFamily="34" charset="0"/>
              <a:buNone/>
            </a:pPr>
            <a:r>
              <a:rPr lang="cs-CZ" kern="0" dirty="0"/>
              <a:t>IL-2 a IFN-</a:t>
            </a:r>
            <a:r>
              <a:rPr lang="el-GR" kern="0" dirty="0"/>
              <a:t>γ</a:t>
            </a:r>
            <a:endParaRPr lang="cs-CZ" kern="0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8E65279-C52A-4ADE-B544-5093E7711140}"/>
              </a:ext>
            </a:extLst>
          </p:cNvPr>
          <p:cNvCxnSpPr/>
          <p:nvPr/>
        </p:nvCxnSpPr>
        <p:spPr bwMode="auto">
          <a:xfrm>
            <a:off x="4888452" y="2939143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ástupný obsah 4">
            <a:extLst>
              <a:ext uri="{FF2B5EF4-FFF2-40B4-BE49-F238E27FC236}">
                <a16:creationId xmlns:a16="http://schemas.microsoft.com/office/drawing/2014/main" id="{0DB8F339-5F78-4994-98A6-40FE3513EBAF}"/>
              </a:ext>
            </a:extLst>
          </p:cNvPr>
          <p:cNvSpPr txBox="1">
            <a:spLocks/>
          </p:cNvSpPr>
          <p:nvPr/>
        </p:nvSpPr>
        <p:spPr>
          <a:xfrm>
            <a:off x="6453004" y="1658177"/>
            <a:ext cx="5644589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proti </a:t>
            </a:r>
            <a:r>
              <a:rPr lang="cs-CZ" b="1" kern="0" dirty="0"/>
              <a:t>intracelulárním</a:t>
            </a:r>
            <a:r>
              <a:rPr lang="cs-CZ" kern="0" dirty="0"/>
              <a:t> patogenům</a:t>
            </a:r>
          </a:p>
          <a:p>
            <a:r>
              <a:rPr lang="en-US" kern="0" dirty="0"/>
              <a:t>Th1 </a:t>
            </a:r>
            <a:r>
              <a:rPr lang="en-US" kern="0" dirty="0" err="1"/>
              <a:t>jsou</a:t>
            </a:r>
            <a:r>
              <a:rPr lang="en-US" kern="0" dirty="0"/>
              <a:t> </a:t>
            </a:r>
            <a:r>
              <a:rPr lang="en-US" kern="0" dirty="0" err="1"/>
              <a:t>spojeny</a:t>
            </a:r>
            <a:r>
              <a:rPr lang="cs-CZ" kern="0" dirty="0"/>
              <a:t> s:</a:t>
            </a:r>
          </a:p>
          <a:p>
            <a:r>
              <a:rPr lang="en-US" kern="0" dirty="0" err="1"/>
              <a:t>autoimunitní</a:t>
            </a:r>
            <a:r>
              <a:rPr lang="cs-CZ" kern="0" dirty="0"/>
              <a:t>m</a:t>
            </a:r>
            <a:r>
              <a:rPr lang="en-US" kern="0" dirty="0"/>
              <a:t> </a:t>
            </a:r>
            <a:r>
              <a:rPr lang="en-US" kern="0" dirty="0" err="1"/>
              <a:t>onemocnění</a:t>
            </a:r>
            <a:r>
              <a:rPr lang="cs-CZ" kern="0" dirty="0"/>
              <a:t>m</a:t>
            </a:r>
          </a:p>
          <a:p>
            <a:r>
              <a:rPr lang="en-US" kern="0" dirty="0" err="1"/>
              <a:t>chronick</a:t>
            </a:r>
            <a:r>
              <a:rPr lang="cs-CZ" kern="0" dirty="0" err="1"/>
              <a:t>ým</a:t>
            </a:r>
            <a:r>
              <a:rPr lang="en-US" kern="0" dirty="0"/>
              <a:t> </a:t>
            </a:r>
            <a:r>
              <a:rPr lang="en-US" kern="0" dirty="0" err="1"/>
              <a:t>záněté</a:t>
            </a:r>
            <a:r>
              <a:rPr lang="cs-CZ" kern="0" dirty="0"/>
              <a:t>m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178C3A8-C820-4695-9060-0BEC5326D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t="53199" r="14736" b="34976"/>
          <a:stretch/>
        </p:blipFill>
        <p:spPr>
          <a:xfrm>
            <a:off x="2069171" y="4188690"/>
            <a:ext cx="1280161" cy="116399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FA5E106-D8F1-4462-A5FC-146AE9561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9" t="82845" r="46327"/>
          <a:stretch/>
        </p:blipFill>
        <p:spPr>
          <a:xfrm>
            <a:off x="273898" y="2818218"/>
            <a:ext cx="1653102" cy="13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043D5-BC0E-4222-8D52-6A3B70D0D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79F594-CCF6-41B6-9C44-DD63332C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Th2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C0F3B7-3596-4496-A894-729C2286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" y="1692002"/>
            <a:ext cx="1239429" cy="59835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APC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DC2D252-40F1-4377-885B-95CA54E0A6A3}"/>
              </a:ext>
            </a:extLst>
          </p:cNvPr>
          <p:cNvSpPr txBox="1">
            <a:spLocks/>
          </p:cNvSpPr>
          <p:nvPr/>
        </p:nvSpPr>
        <p:spPr>
          <a:xfrm>
            <a:off x="1342670" y="1692500"/>
            <a:ext cx="726499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IL-4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5E349F1A-C056-455C-B897-E2D9A157991C}"/>
              </a:ext>
            </a:extLst>
          </p:cNvPr>
          <p:cNvSpPr txBox="1">
            <a:spLocks/>
          </p:cNvSpPr>
          <p:nvPr/>
        </p:nvSpPr>
        <p:spPr>
          <a:xfrm>
            <a:off x="2604756" y="1692002"/>
            <a:ext cx="1239429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Th2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7AC8587-90C7-4F1D-AB78-219C59235065}"/>
              </a:ext>
            </a:extLst>
          </p:cNvPr>
          <p:cNvSpPr txBox="1">
            <a:spLocks/>
          </p:cNvSpPr>
          <p:nvPr/>
        </p:nvSpPr>
        <p:spPr>
          <a:xfrm>
            <a:off x="1627863" y="3429000"/>
            <a:ext cx="2785200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en-US" kern="0" dirty="0" err="1"/>
              <a:t>eosino</a:t>
            </a:r>
            <a:r>
              <a:rPr lang="cs-CZ" kern="0" dirty="0" err="1"/>
              <a:t>fily</a:t>
            </a:r>
            <a:endParaRPr lang="cs-CZ" kern="0" dirty="0"/>
          </a:p>
          <a:p>
            <a:pPr marL="72000" indent="0" algn="ctr">
              <a:buNone/>
            </a:pPr>
            <a:r>
              <a:rPr lang="cs-CZ" kern="0" dirty="0"/>
              <a:t>+</a:t>
            </a:r>
          </a:p>
          <a:p>
            <a:pPr marL="72000" indent="0" algn="ctr">
              <a:buNone/>
            </a:pPr>
            <a:r>
              <a:rPr lang="en-US" kern="0" dirty="0" err="1"/>
              <a:t>žírné</a:t>
            </a:r>
            <a:r>
              <a:rPr lang="en-US" kern="0" dirty="0"/>
              <a:t> </a:t>
            </a:r>
            <a:r>
              <a:rPr lang="en-US" kern="0" dirty="0" err="1"/>
              <a:t>buňky</a:t>
            </a:r>
            <a:endParaRPr lang="cs-CZ" kern="0" dirty="0"/>
          </a:p>
          <a:p>
            <a:pPr marL="72000" indent="0" algn="ctr">
              <a:buNone/>
            </a:pPr>
            <a:r>
              <a:rPr lang="cs-CZ" kern="0" dirty="0"/>
              <a:t>+</a:t>
            </a:r>
          </a:p>
          <a:p>
            <a:pPr marL="72000" indent="0" algn="ctr">
              <a:buNone/>
            </a:pPr>
            <a:r>
              <a:rPr lang="en-US" kern="0" dirty="0" err="1"/>
              <a:t>IgE</a:t>
            </a:r>
            <a:endParaRPr lang="cs-CZ" kern="0" dirty="0"/>
          </a:p>
          <a:p>
            <a:pPr marL="72000" indent="0" algn="ctr">
              <a:buNone/>
            </a:pPr>
            <a:r>
              <a:rPr lang="cs-CZ" kern="0" dirty="0"/>
              <a:t>+</a:t>
            </a:r>
          </a:p>
          <a:p>
            <a:pPr marL="72000" indent="0" algn="ctr">
              <a:buNone/>
            </a:pPr>
            <a:r>
              <a:rPr lang="en-US" kern="0" dirty="0"/>
              <a:t>ma</a:t>
            </a:r>
            <a:r>
              <a:rPr lang="cs-CZ" kern="0" dirty="0"/>
              <a:t>k</a:t>
            </a:r>
            <a:r>
              <a:rPr lang="en-US" kern="0" dirty="0" err="1"/>
              <a:t>ro</a:t>
            </a:r>
            <a:r>
              <a:rPr lang="cs-CZ" kern="0" dirty="0"/>
              <a:t>fágy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1C8BC42-7A0D-442D-8E5E-A8F04EFF25EB}"/>
              </a:ext>
            </a:extLst>
          </p:cNvPr>
          <p:cNvCxnSpPr/>
          <p:nvPr/>
        </p:nvCxnSpPr>
        <p:spPr bwMode="auto">
          <a:xfrm>
            <a:off x="931818" y="1898469"/>
            <a:ext cx="4354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187E1AD-529E-4EC4-92B5-4E7C405527C5}"/>
              </a:ext>
            </a:extLst>
          </p:cNvPr>
          <p:cNvCxnSpPr/>
          <p:nvPr/>
        </p:nvCxnSpPr>
        <p:spPr bwMode="auto">
          <a:xfrm>
            <a:off x="2120525" y="1902818"/>
            <a:ext cx="4354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9D54052-A113-459D-9120-FB07B553625C}"/>
              </a:ext>
            </a:extLst>
          </p:cNvPr>
          <p:cNvCxnSpPr/>
          <p:nvPr/>
        </p:nvCxnSpPr>
        <p:spPr bwMode="auto">
          <a:xfrm>
            <a:off x="3020463" y="2098765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314A82B6-19B1-4CFD-A7ED-89DD82E39886}"/>
              </a:ext>
            </a:extLst>
          </p:cNvPr>
          <p:cNvSpPr txBox="1">
            <a:spLocks/>
          </p:cNvSpPr>
          <p:nvPr/>
        </p:nvSpPr>
        <p:spPr>
          <a:xfrm>
            <a:off x="1823717" y="2511604"/>
            <a:ext cx="2393492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Font typeface="Arial" panose="020B0604020202020204" pitchFamily="34" charset="0"/>
              <a:buNone/>
            </a:pPr>
            <a:r>
              <a:rPr lang="cs-CZ" kern="0" dirty="0"/>
              <a:t>IL-4 a IL-5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8E65279-C52A-4ADE-B544-5093E7711140}"/>
              </a:ext>
            </a:extLst>
          </p:cNvPr>
          <p:cNvCxnSpPr/>
          <p:nvPr/>
        </p:nvCxnSpPr>
        <p:spPr bwMode="auto">
          <a:xfrm>
            <a:off x="3024811" y="2939143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ástupný obsah 4">
            <a:extLst>
              <a:ext uri="{FF2B5EF4-FFF2-40B4-BE49-F238E27FC236}">
                <a16:creationId xmlns:a16="http://schemas.microsoft.com/office/drawing/2014/main" id="{0DB8F339-5F78-4994-98A6-40FE3513EBAF}"/>
              </a:ext>
            </a:extLst>
          </p:cNvPr>
          <p:cNvSpPr txBox="1">
            <a:spLocks/>
          </p:cNvSpPr>
          <p:nvPr/>
        </p:nvSpPr>
        <p:spPr>
          <a:xfrm>
            <a:off x="6188199" y="1658177"/>
            <a:ext cx="4288212" cy="1693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proti helmintům</a:t>
            </a:r>
          </a:p>
          <a:p>
            <a:r>
              <a:rPr lang="en-US" kern="0" dirty="0"/>
              <a:t>Th</a:t>
            </a:r>
            <a:r>
              <a:rPr lang="cs-CZ" kern="0" dirty="0"/>
              <a:t>2</a:t>
            </a:r>
            <a:r>
              <a:rPr lang="en-US" kern="0" dirty="0"/>
              <a:t> </a:t>
            </a:r>
            <a:r>
              <a:rPr lang="en-US" kern="0" dirty="0" err="1"/>
              <a:t>jsou</a:t>
            </a:r>
            <a:r>
              <a:rPr lang="en-US" kern="0" dirty="0"/>
              <a:t> </a:t>
            </a:r>
            <a:r>
              <a:rPr lang="en-US" kern="0" dirty="0" err="1"/>
              <a:t>spojeny</a:t>
            </a:r>
            <a:r>
              <a:rPr lang="en-US" kern="0" dirty="0"/>
              <a:t> s</a:t>
            </a:r>
            <a:r>
              <a:rPr lang="cs-CZ" kern="0" dirty="0"/>
              <a:t>:</a:t>
            </a:r>
          </a:p>
          <a:p>
            <a:r>
              <a:rPr lang="en-US" kern="0" dirty="0" err="1"/>
              <a:t>alergick</a:t>
            </a:r>
            <a:r>
              <a:rPr lang="cs-CZ" kern="0" dirty="0"/>
              <a:t>ou</a:t>
            </a:r>
            <a:r>
              <a:rPr lang="en-US" kern="0" dirty="0"/>
              <a:t> </a:t>
            </a:r>
            <a:r>
              <a:rPr lang="en-US" kern="0" dirty="0" err="1"/>
              <a:t>reakc</a:t>
            </a:r>
            <a:r>
              <a:rPr lang="cs-CZ" kern="0" dirty="0"/>
              <a:t>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CAE335-5396-4DB5-AFB1-FAA8C000E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6" t="81753" r="45940"/>
          <a:stretch/>
        </p:blipFill>
        <p:spPr>
          <a:xfrm>
            <a:off x="5168070" y="3470598"/>
            <a:ext cx="1702993" cy="156142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2EB5340-3F8C-4806-A3F5-97CD8C72B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4" t="61685" r="52332" b="26560"/>
          <a:stretch/>
        </p:blipFill>
        <p:spPr>
          <a:xfrm>
            <a:off x="7539666" y="4807131"/>
            <a:ext cx="1162582" cy="109131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77457A3-FD18-4825-8AA3-D131C4B1D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39585" r="64873" b="48660"/>
          <a:stretch/>
        </p:blipFill>
        <p:spPr>
          <a:xfrm>
            <a:off x="9066218" y="3024512"/>
            <a:ext cx="1302065" cy="16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043D5-BC0E-4222-8D52-6A3B70D0D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79F594-CCF6-41B6-9C44-DD63332C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Th17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5E349F1A-C056-455C-B897-E2D9A157991C}"/>
              </a:ext>
            </a:extLst>
          </p:cNvPr>
          <p:cNvSpPr txBox="1">
            <a:spLocks/>
          </p:cNvSpPr>
          <p:nvPr/>
        </p:nvSpPr>
        <p:spPr>
          <a:xfrm>
            <a:off x="2453003" y="1614531"/>
            <a:ext cx="1239429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Th17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7AC8587-90C7-4F1D-AB78-219C59235065}"/>
              </a:ext>
            </a:extLst>
          </p:cNvPr>
          <p:cNvSpPr txBox="1">
            <a:spLocks/>
          </p:cNvSpPr>
          <p:nvPr/>
        </p:nvSpPr>
        <p:spPr>
          <a:xfrm>
            <a:off x="1476110" y="3351529"/>
            <a:ext cx="2785200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en-US" kern="0" dirty="0"/>
              <a:t> </a:t>
            </a:r>
            <a:r>
              <a:rPr lang="en-US" kern="0" dirty="0" err="1"/>
              <a:t>neutro</a:t>
            </a:r>
            <a:r>
              <a:rPr lang="cs-CZ" kern="0" dirty="0" err="1"/>
              <a:t>fily</a:t>
            </a:r>
            <a:endParaRPr lang="cs-CZ" kern="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9D54052-A113-459D-9120-FB07B553625C}"/>
              </a:ext>
            </a:extLst>
          </p:cNvPr>
          <p:cNvCxnSpPr/>
          <p:nvPr/>
        </p:nvCxnSpPr>
        <p:spPr bwMode="auto">
          <a:xfrm>
            <a:off x="2868710" y="2021294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314A82B6-19B1-4CFD-A7ED-89DD82E39886}"/>
              </a:ext>
            </a:extLst>
          </p:cNvPr>
          <p:cNvSpPr txBox="1">
            <a:spLocks/>
          </p:cNvSpPr>
          <p:nvPr/>
        </p:nvSpPr>
        <p:spPr>
          <a:xfrm>
            <a:off x="1616488" y="2434133"/>
            <a:ext cx="2504443" cy="59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Font typeface="Arial" panose="020B0604020202020204" pitchFamily="34" charset="0"/>
              <a:buNone/>
            </a:pPr>
            <a:r>
              <a:rPr lang="cs-CZ" kern="0" dirty="0"/>
              <a:t>IL-17 a IL-22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8E65279-C52A-4ADE-B544-5093E7711140}"/>
              </a:ext>
            </a:extLst>
          </p:cNvPr>
          <p:cNvCxnSpPr/>
          <p:nvPr/>
        </p:nvCxnSpPr>
        <p:spPr bwMode="auto">
          <a:xfrm>
            <a:off x="2873058" y="2861672"/>
            <a:ext cx="0" cy="412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ástupný obsah 4">
            <a:extLst>
              <a:ext uri="{FF2B5EF4-FFF2-40B4-BE49-F238E27FC236}">
                <a16:creationId xmlns:a16="http://schemas.microsoft.com/office/drawing/2014/main" id="{0DB8F339-5F78-4994-98A6-40FE3513EBAF}"/>
              </a:ext>
            </a:extLst>
          </p:cNvPr>
          <p:cNvSpPr txBox="1">
            <a:spLocks/>
          </p:cNvSpPr>
          <p:nvPr/>
        </p:nvSpPr>
        <p:spPr>
          <a:xfrm>
            <a:off x="6188199" y="1658177"/>
            <a:ext cx="5385492" cy="1693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proti extracelulárním patogenům</a:t>
            </a:r>
          </a:p>
          <a:p>
            <a:r>
              <a:rPr lang="en-US" kern="0" dirty="0"/>
              <a:t>Th</a:t>
            </a:r>
            <a:r>
              <a:rPr lang="cs-CZ" kern="0" dirty="0"/>
              <a:t>17</a:t>
            </a:r>
            <a:r>
              <a:rPr lang="en-US" kern="0" dirty="0"/>
              <a:t> </a:t>
            </a:r>
            <a:r>
              <a:rPr lang="en-US" kern="0" dirty="0" err="1"/>
              <a:t>jsou</a:t>
            </a:r>
            <a:r>
              <a:rPr lang="en-US" kern="0" dirty="0"/>
              <a:t> </a:t>
            </a:r>
            <a:r>
              <a:rPr lang="en-US" kern="0" dirty="0" err="1"/>
              <a:t>spojeny</a:t>
            </a:r>
            <a:r>
              <a:rPr lang="en-US" kern="0" dirty="0"/>
              <a:t> s</a:t>
            </a:r>
            <a:r>
              <a:rPr lang="cs-CZ" kern="0" dirty="0"/>
              <a:t>:</a:t>
            </a:r>
          </a:p>
          <a:p>
            <a:r>
              <a:rPr lang="en-US" kern="0" dirty="0" err="1"/>
              <a:t>psoria</a:t>
            </a:r>
            <a:r>
              <a:rPr lang="cs-CZ" kern="0" dirty="0" err="1"/>
              <a:t>zou</a:t>
            </a:r>
            <a:endParaRPr lang="cs-CZ" kern="0" dirty="0"/>
          </a:p>
          <a:p>
            <a:r>
              <a:rPr lang="en-US" kern="0" dirty="0" err="1"/>
              <a:t>revmatoidní</a:t>
            </a:r>
            <a:r>
              <a:rPr lang="en-US" kern="0" dirty="0"/>
              <a:t> </a:t>
            </a:r>
            <a:r>
              <a:rPr lang="en-US" kern="0" dirty="0" err="1"/>
              <a:t>artritid</a:t>
            </a:r>
            <a:r>
              <a:rPr lang="cs-CZ" kern="0" dirty="0"/>
              <a:t>ou</a:t>
            </a:r>
          </a:p>
          <a:p>
            <a:r>
              <a:rPr lang="en-US" kern="0" dirty="0" err="1"/>
              <a:t>autoimunitní</a:t>
            </a:r>
            <a:r>
              <a:rPr lang="cs-CZ" kern="0" dirty="0"/>
              <a:t>m</a:t>
            </a:r>
            <a:r>
              <a:rPr lang="en-US" kern="0" dirty="0"/>
              <a:t> </a:t>
            </a:r>
            <a:r>
              <a:rPr lang="en-US" kern="0" dirty="0" err="1"/>
              <a:t>onemocnění</a:t>
            </a:r>
            <a:r>
              <a:rPr lang="cs-CZ" kern="0" dirty="0"/>
              <a:t>m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67FF6A8-94AF-46C3-AF84-0036BEA86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1686" r="62136" b="24776"/>
          <a:stretch/>
        </p:blipFill>
        <p:spPr>
          <a:xfrm>
            <a:off x="7393576" y="4475841"/>
            <a:ext cx="1968138" cy="18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D3EA36-F5A6-4E83-96E6-2840B8E00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B2E9E-C6B3-4E25-B295-EB50B6C2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Regulační T-buňky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9AB90E-D69C-42B3-8E8C-D4584B6B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4" y="1256573"/>
            <a:ext cx="12033095" cy="4139998"/>
          </a:xfrm>
        </p:spPr>
        <p:txBody>
          <a:bodyPr/>
          <a:lstStyle/>
          <a:p>
            <a:r>
              <a:rPr lang="en-US" dirty="0" err="1"/>
              <a:t>exprimují</a:t>
            </a:r>
            <a:r>
              <a:rPr lang="en-US" dirty="0"/>
              <a:t> CD4 a CD25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otlač</a:t>
            </a:r>
            <a:r>
              <a:rPr lang="cs-CZ" dirty="0"/>
              <a:t>jí</a:t>
            </a:r>
            <a:r>
              <a:rPr lang="en-US" dirty="0"/>
              <a:t> </a:t>
            </a:r>
            <a:r>
              <a:rPr lang="en-US" dirty="0" err="1"/>
              <a:t>imunitní</a:t>
            </a:r>
            <a:r>
              <a:rPr lang="en-US" dirty="0"/>
              <a:t> </a:t>
            </a:r>
            <a:r>
              <a:rPr lang="en-US" dirty="0" err="1"/>
              <a:t>odpově</a:t>
            </a:r>
            <a:r>
              <a:rPr lang="cs-CZ" dirty="0"/>
              <a:t>ď:</a:t>
            </a:r>
          </a:p>
          <a:p>
            <a:pPr lvl="1"/>
            <a:r>
              <a:rPr lang="en-US" dirty="0"/>
              <a:t>eliminate self-reactive T-cells (important for maintaining self-tolerance)</a:t>
            </a:r>
            <a:endParaRPr lang="cs-CZ" dirty="0"/>
          </a:p>
          <a:p>
            <a:pPr lvl="1"/>
            <a:r>
              <a:rPr lang="en-US" dirty="0" err="1"/>
              <a:t>inhibují</a:t>
            </a:r>
            <a:r>
              <a:rPr lang="en-US" dirty="0"/>
              <a:t> </a:t>
            </a:r>
            <a:r>
              <a:rPr lang="en-US" dirty="0" err="1"/>
              <a:t>aktivaci</a:t>
            </a:r>
            <a:r>
              <a:rPr lang="en-US" dirty="0"/>
              <a:t> a </a:t>
            </a:r>
            <a:r>
              <a:rPr lang="en-US" dirty="0" err="1"/>
              <a:t>proliferaci</a:t>
            </a:r>
            <a:r>
              <a:rPr lang="en-US" dirty="0"/>
              <a:t> B-</a:t>
            </a:r>
            <a:r>
              <a:rPr lang="en-US" dirty="0" err="1"/>
              <a:t>buněk</a:t>
            </a:r>
            <a:endParaRPr lang="cs-CZ" dirty="0"/>
          </a:p>
          <a:p>
            <a:pPr lvl="1"/>
            <a:r>
              <a:rPr lang="en-US" dirty="0" err="1"/>
              <a:t>inhibují</a:t>
            </a:r>
            <a:r>
              <a:rPr lang="en-US" dirty="0"/>
              <a:t> </a:t>
            </a:r>
            <a:r>
              <a:rPr lang="en-US" dirty="0" err="1"/>
              <a:t>aktivaci</a:t>
            </a:r>
            <a:r>
              <a:rPr lang="en-US" dirty="0"/>
              <a:t> a </a:t>
            </a:r>
            <a:r>
              <a:rPr lang="en-US" dirty="0" err="1"/>
              <a:t>proliferaci</a:t>
            </a:r>
            <a:r>
              <a:rPr lang="en-US" dirty="0"/>
              <a:t> </a:t>
            </a:r>
            <a:r>
              <a:rPr lang="en-US" dirty="0" err="1"/>
              <a:t>dendritických</a:t>
            </a:r>
            <a:r>
              <a:rPr lang="en-US" dirty="0"/>
              <a:t> </a:t>
            </a:r>
            <a:r>
              <a:rPr lang="en-US" dirty="0" err="1"/>
              <a:t>buněk</a:t>
            </a:r>
            <a:endParaRPr lang="cs-CZ" dirty="0"/>
          </a:p>
          <a:p>
            <a:pPr lvl="1"/>
            <a:r>
              <a:rPr lang="en-US" dirty="0" err="1"/>
              <a:t>inhibují</a:t>
            </a:r>
            <a:r>
              <a:rPr lang="en-US" dirty="0"/>
              <a:t> </a:t>
            </a:r>
            <a:r>
              <a:rPr lang="en-US" dirty="0" err="1"/>
              <a:t>aktivaci</a:t>
            </a:r>
            <a:r>
              <a:rPr lang="en-US" dirty="0"/>
              <a:t> a </a:t>
            </a:r>
            <a:r>
              <a:rPr lang="en-US" dirty="0" err="1"/>
              <a:t>proliferaci</a:t>
            </a:r>
            <a:r>
              <a:rPr lang="en-US" dirty="0"/>
              <a:t> </a:t>
            </a:r>
            <a:r>
              <a:rPr lang="en-US" dirty="0" err="1"/>
              <a:t>makrofágů</a:t>
            </a:r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26829C5-8BF1-4608-814B-65A1F028C2FF}"/>
              </a:ext>
            </a:extLst>
          </p:cNvPr>
          <p:cNvSpPr txBox="1">
            <a:spLocks/>
          </p:cNvSpPr>
          <p:nvPr/>
        </p:nvSpPr>
        <p:spPr>
          <a:xfrm>
            <a:off x="132778" y="3589199"/>
            <a:ext cx="5854969" cy="32688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IL-2</a:t>
            </a:r>
            <a:r>
              <a:rPr lang="cs-CZ" kern="0" dirty="0"/>
              <a:t>:</a:t>
            </a:r>
          </a:p>
          <a:p>
            <a:pPr lvl="1"/>
            <a:r>
              <a:rPr lang="cs-CZ" kern="0" dirty="0"/>
              <a:t>↑ </a:t>
            </a:r>
            <a:r>
              <a:rPr lang="cs-CZ" kern="0" dirty="0" err="1"/>
              <a:t>Treg</a:t>
            </a:r>
            <a:endParaRPr lang="cs-CZ" kern="0" dirty="0"/>
          </a:p>
          <a:p>
            <a:pPr lvl="1"/>
            <a:r>
              <a:rPr lang="en-US" kern="0" dirty="0"/>
              <a:t>IL-10 → ↓ </a:t>
            </a:r>
            <a:r>
              <a:rPr lang="cs-CZ" kern="0" dirty="0"/>
              <a:t>makrofágy</a:t>
            </a:r>
            <a:r>
              <a:rPr lang="en-US" kern="0" dirty="0"/>
              <a:t>, </a:t>
            </a:r>
            <a:r>
              <a:rPr lang="cs-CZ" kern="0" dirty="0"/>
              <a:t>dendritické buňky</a:t>
            </a:r>
            <a:r>
              <a:rPr lang="en-US" kern="0" dirty="0"/>
              <a:t>, </a:t>
            </a:r>
            <a:r>
              <a:rPr lang="cs-CZ" kern="0" dirty="0"/>
              <a:t>expresi </a:t>
            </a:r>
            <a:r>
              <a:rPr lang="en-US" kern="0" dirty="0"/>
              <a:t>MHC II, Th1 </a:t>
            </a:r>
            <a:r>
              <a:rPr lang="cs-CZ" kern="0" dirty="0"/>
              <a:t>produkci cytokinů</a:t>
            </a:r>
          </a:p>
          <a:p>
            <a:pPr lvl="1"/>
            <a:r>
              <a:rPr lang="cs-CZ" kern="0" dirty="0"/>
              <a:t>IL-35 → ↑ </a:t>
            </a:r>
            <a:r>
              <a:rPr lang="cs-CZ" kern="0" dirty="0" err="1"/>
              <a:t>Treg</a:t>
            </a:r>
            <a:r>
              <a:rPr lang="cs-CZ" kern="0" dirty="0"/>
              <a:t>, ↓ makrofágy + pro-</a:t>
            </a:r>
            <a:r>
              <a:rPr lang="cs-CZ" kern="0" dirty="0" err="1"/>
              <a:t>inflamační</a:t>
            </a:r>
            <a:r>
              <a:rPr lang="cs-CZ" kern="0" dirty="0"/>
              <a:t> T-buňky </a:t>
            </a:r>
          </a:p>
          <a:p>
            <a:r>
              <a:rPr lang="cs-CZ" b="1" kern="0" dirty="0"/>
              <a:t>IL-6</a:t>
            </a:r>
            <a:r>
              <a:rPr lang="cs-CZ" kern="0" dirty="0"/>
              <a:t>:</a:t>
            </a:r>
          </a:p>
          <a:p>
            <a:pPr lvl="1"/>
            <a:r>
              <a:rPr lang="cs-CZ" dirty="0"/>
              <a:t>↓ </a:t>
            </a:r>
            <a:r>
              <a:rPr lang="cs-CZ" dirty="0" err="1"/>
              <a:t>Treg</a:t>
            </a:r>
            <a:endParaRPr lang="cs-CZ" dirty="0"/>
          </a:p>
          <a:p>
            <a:pPr marL="324000" lvl="1" indent="0">
              <a:buNone/>
            </a:pPr>
            <a:endParaRPr lang="cs-CZ" kern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9B3B1BB-9218-4A08-B66D-C79C4201F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69" y="2717075"/>
            <a:ext cx="550841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0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EBA0A6-A3DF-4C37-A009-10E81D11E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93709F-F935-45A6-9248-E3FA8821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Cytotoxické T-buňky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16804B-F1B5-4206-BE9A-FF158A7D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864" y="1349283"/>
            <a:ext cx="6299109" cy="1839596"/>
          </a:xfrm>
        </p:spPr>
        <p:txBody>
          <a:bodyPr/>
          <a:lstStyle/>
          <a:p>
            <a:r>
              <a:rPr lang="cs-CZ" dirty="0"/>
              <a:t>Cytotoxické T-buňky (CD8+)</a:t>
            </a:r>
          </a:p>
          <a:p>
            <a:r>
              <a:rPr lang="cs-CZ" dirty="0"/>
              <a:t>buňky infikované virem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transplantační buňky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38A9E9-AA82-44F8-8F0A-141D68CB3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8599" r="5786" b="7774"/>
          <a:stretch/>
        </p:blipFill>
        <p:spPr>
          <a:xfrm>
            <a:off x="5811427" y="778966"/>
            <a:ext cx="5991498" cy="3091542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5E5462A7-EFA0-4C10-827C-E9FBC52C7D89}"/>
              </a:ext>
            </a:extLst>
          </p:cNvPr>
          <p:cNvSpPr txBox="1">
            <a:spLocks/>
          </p:cNvSpPr>
          <p:nvPr/>
        </p:nvSpPr>
        <p:spPr>
          <a:xfrm>
            <a:off x="317863" y="3366586"/>
            <a:ext cx="11726091" cy="2279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A</a:t>
            </a:r>
            <a:r>
              <a:rPr lang="en-US" kern="0" dirty="0" err="1"/>
              <a:t>ktivace</a:t>
            </a:r>
            <a:r>
              <a:rPr lang="en-US" kern="0" dirty="0"/>
              <a:t> </a:t>
            </a:r>
            <a:r>
              <a:rPr lang="en-US" kern="0" dirty="0" err="1"/>
              <a:t>cytotoxických</a:t>
            </a:r>
            <a:r>
              <a:rPr lang="en-US" kern="0" dirty="0"/>
              <a:t> T-</a:t>
            </a:r>
            <a:r>
              <a:rPr lang="en-US" kern="0" dirty="0" err="1"/>
              <a:t>buněk</a:t>
            </a:r>
            <a:r>
              <a:rPr lang="cs-CZ" kern="0" dirty="0"/>
              <a:t>:</a:t>
            </a:r>
          </a:p>
          <a:p>
            <a:pPr lvl="1"/>
            <a:r>
              <a:rPr lang="en-US" kern="0" dirty="0"/>
              <a:t>Antigen </a:t>
            </a:r>
            <a:r>
              <a:rPr lang="en-US" kern="0" dirty="0" err="1"/>
              <a:t>na</a:t>
            </a:r>
            <a:r>
              <a:rPr lang="en-US" kern="0" dirty="0"/>
              <a:t> MHC I </a:t>
            </a:r>
            <a:r>
              <a:rPr lang="en-US" kern="0" dirty="0" err="1"/>
              <a:t>infikované</a:t>
            </a:r>
            <a:r>
              <a:rPr lang="en-US" kern="0" dirty="0"/>
              <a:t> </a:t>
            </a:r>
            <a:r>
              <a:rPr lang="en-US" kern="0" dirty="0" err="1"/>
              <a:t>buňky</a:t>
            </a:r>
            <a:endParaRPr lang="cs-CZ" kern="0" dirty="0"/>
          </a:p>
          <a:p>
            <a:pPr lvl="1"/>
            <a:r>
              <a:rPr lang="en-US" kern="0" dirty="0"/>
              <a:t>TCR </a:t>
            </a:r>
            <a:r>
              <a:rPr lang="en-US" kern="0" dirty="0" err="1"/>
              <a:t>cytotoxické</a:t>
            </a:r>
            <a:r>
              <a:rPr lang="en-US" kern="0" dirty="0"/>
              <a:t> T-</a:t>
            </a:r>
            <a:r>
              <a:rPr lang="en-US" kern="0" dirty="0" err="1"/>
              <a:t>buňky</a:t>
            </a:r>
            <a:r>
              <a:rPr lang="en-US" kern="0" dirty="0"/>
              <a:t> se </a:t>
            </a:r>
            <a:r>
              <a:rPr lang="en-US" kern="0" dirty="0" err="1"/>
              <a:t>váže</a:t>
            </a:r>
            <a:r>
              <a:rPr lang="en-US" kern="0" dirty="0"/>
              <a:t> </a:t>
            </a:r>
            <a:r>
              <a:rPr lang="en-US" kern="0" dirty="0" err="1"/>
              <a:t>na</a:t>
            </a:r>
            <a:r>
              <a:rPr lang="en-US" kern="0" dirty="0"/>
              <a:t> antigen</a:t>
            </a:r>
            <a:endParaRPr lang="cs-CZ" kern="0" dirty="0"/>
          </a:p>
          <a:p>
            <a:pPr lvl="1"/>
            <a:r>
              <a:rPr lang="en-US" kern="0" dirty="0"/>
              <a:t>CD28 </a:t>
            </a:r>
            <a:r>
              <a:rPr lang="en-US" kern="0" dirty="0" err="1"/>
              <a:t>na</a:t>
            </a:r>
            <a:r>
              <a:rPr lang="en-US" kern="0" dirty="0"/>
              <a:t> </a:t>
            </a:r>
            <a:r>
              <a:rPr lang="en-US" kern="0" dirty="0" err="1"/>
              <a:t>cytotoxických</a:t>
            </a:r>
            <a:r>
              <a:rPr lang="en-US" kern="0" dirty="0"/>
              <a:t> T-</a:t>
            </a:r>
            <a:r>
              <a:rPr lang="en-US" kern="0" dirty="0" err="1"/>
              <a:t>buňkách</a:t>
            </a:r>
            <a:r>
              <a:rPr lang="en-US" kern="0" dirty="0"/>
              <a:t> se </a:t>
            </a:r>
            <a:r>
              <a:rPr lang="en-US" kern="0" dirty="0" err="1"/>
              <a:t>váže</a:t>
            </a:r>
            <a:r>
              <a:rPr lang="en-US" kern="0" dirty="0"/>
              <a:t> </a:t>
            </a:r>
            <a:r>
              <a:rPr lang="en-US" kern="0" dirty="0" err="1"/>
              <a:t>na</a:t>
            </a:r>
            <a:r>
              <a:rPr lang="en-US" kern="0" dirty="0"/>
              <a:t> B7 (CD80/86) </a:t>
            </a:r>
            <a:r>
              <a:rPr lang="en-US" kern="0" dirty="0" err="1"/>
              <a:t>na</a:t>
            </a:r>
            <a:r>
              <a:rPr lang="en-US" kern="0" dirty="0"/>
              <a:t> APC</a:t>
            </a:r>
            <a:endParaRPr lang="cs-CZ" kern="0" dirty="0"/>
          </a:p>
          <a:p>
            <a:pPr lvl="1"/>
            <a:r>
              <a:rPr lang="en-US" kern="0" dirty="0"/>
              <a:t>Th1 (</a:t>
            </a:r>
            <a:r>
              <a:rPr lang="en-US" kern="0" dirty="0" err="1"/>
              <a:t>podskupina</a:t>
            </a:r>
            <a:r>
              <a:rPr lang="en-US" kern="0" dirty="0"/>
              <a:t> </a:t>
            </a:r>
            <a:r>
              <a:rPr lang="en-US" kern="0" dirty="0" err="1"/>
              <a:t>pomocných</a:t>
            </a:r>
            <a:r>
              <a:rPr lang="en-US" kern="0" dirty="0"/>
              <a:t> T-</a:t>
            </a:r>
            <a:r>
              <a:rPr lang="en-US" kern="0" dirty="0" err="1"/>
              <a:t>buněk</a:t>
            </a:r>
            <a:r>
              <a:rPr lang="en-US" kern="0" dirty="0"/>
              <a:t>) </a:t>
            </a:r>
            <a:r>
              <a:rPr lang="en-US" kern="0" dirty="0" err="1"/>
              <a:t>uvolňují</a:t>
            </a:r>
            <a:r>
              <a:rPr lang="en-US" kern="0" dirty="0"/>
              <a:t> IL-2 → ↑ </a:t>
            </a:r>
            <a:r>
              <a:rPr lang="en-US" kern="0" dirty="0" err="1"/>
              <a:t>cytotoxické</a:t>
            </a:r>
            <a:r>
              <a:rPr lang="en-US" kern="0" dirty="0"/>
              <a:t> T-</a:t>
            </a:r>
            <a:r>
              <a:rPr lang="en-US" kern="0" dirty="0" err="1"/>
              <a:t>buňky</a:t>
            </a:r>
            <a:endParaRPr lang="cs-CZ" kern="0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4A6C47D0-6096-4B9A-A3F9-A73A0F0BAF55}"/>
              </a:ext>
            </a:extLst>
          </p:cNvPr>
          <p:cNvSpPr txBox="1">
            <a:spLocks/>
          </p:cNvSpPr>
          <p:nvPr/>
        </p:nvSpPr>
        <p:spPr>
          <a:xfrm>
            <a:off x="317863" y="5223777"/>
            <a:ext cx="11556274" cy="14382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Perforin</a:t>
            </a:r>
            <a:r>
              <a:rPr lang="cs-CZ" kern="0" dirty="0"/>
              <a:t> vytváří v cílové buňce póry → </a:t>
            </a:r>
            <a:r>
              <a:rPr lang="cs-CZ" kern="0" dirty="0" err="1"/>
              <a:t>granzym</a:t>
            </a:r>
            <a:r>
              <a:rPr lang="cs-CZ" kern="0" dirty="0"/>
              <a:t> B vstupuje do buňky → spouští intracelulární signální kaskádu → vyvolává apoptózu</a:t>
            </a:r>
          </a:p>
        </p:txBody>
      </p:sp>
    </p:spTree>
    <p:extLst>
      <p:ext uri="{BB962C8B-B14F-4D97-AF65-F5344CB8AC3E}">
        <p14:creationId xmlns:p14="http://schemas.microsoft.com/office/powerpoint/2010/main" val="2853063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D53004-0392-4C3C-AF3F-8CD4CCAE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9" t="13155" r="59289" b="20655"/>
          <a:stretch/>
        </p:blipFill>
        <p:spPr>
          <a:xfrm>
            <a:off x="1284514" y="109478"/>
            <a:ext cx="9622971" cy="663904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9D778C-91ED-4748-AA1D-17338409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65</a:t>
            </a:fld>
            <a:endParaRPr lang="en-GB" altLang="cs-CZ" noProof="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54DC35-7C87-458A-A486-2B480A78E756}"/>
              </a:ext>
            </a:extLst>
          </p:cNvPr>
          <p:cNvSpPr/>
          <p:nvPr/>
        </p:nvSpPr>
        <p:spPr bwMode="auto">
          <a:xfrm>
            <a:off x="3666308" y="2203269"/>
            <a:ext cx="2560321" cy="4545253"/>
          </a:xfrm>
          <a:prstGeom prst="rect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3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CC2A6-4621-4844-8B28-E44F987D1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69F93-F03F-490F-B1BF-81C4FFEC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Zrání B-buněk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5F4705-C4FA-4B24-8996-FBB76708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00" y="1241248"/>
            <a:ext cx="11985000" cy="5603693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Vývoj</a:t>
            </a:r>
            <a:r>
              <a:rPr lang="en-US" dirty="0"/>
              <a:t> B-</a:t>
            </a:r>
            <a:r>
              <a:rPr lang="en-US" dirty="0" err="1"/>
              <a:t>buněk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 v </a:t>
            </a:r>
            <a:r>
              <a:rPr lang="en-US" dirty="0" err="1"/>
              <a:t>kostní</a:t>
            </a:r>
            <a:r>
              <a:rPr lang="en-US" dirty="0"/>
              <a:t> </a:t>
            </a:r>
            <a:r>
              <a:rPr lang="en-US" dirty="0" err="1"/>
              <a:t>dřeni</a:t>
            </a:r>
            <a:endParaRPr lang="cs-CZ" dirty="0"/>
          </a:p>
          <a:p>
            <a:r>
              <a:rPr lang="cs-CZ" dirty="0"/>
              <a:t>Fáze vývoje B-buněk:</a:t>
            </a:r>
          </a:p>
          <a:p>
            <a:pPr lvl="1"/>
            <a:r>
              <a:rPr lang="en-US" dirty="0" err="1"/>
              <a:t>hematopoetická</a:t>
            </a:r>
            <a:r>
              <a:rPr lang="en-US" dirty="0"/>
              <a:t> </a:t>
            </a:r>
            <a:r>
              <a:rPr lang="en-US" dirty="0" err="1"/>
              <a:t>kmenová</a:t>
            </a:r>
            <a:r>
              <a:rPr lang="en-US" dirty="0"/>
              <a:t> 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společná</a:t>
            </a:r>
            <a:r>
              <a:rPr lang="en-US" dirty="0"/>
              <a:t> </a:t>
            </a:r>
            <a:r>
              <a:rPr lang="en-US" dirty="0" err="1"/>
              <a:t>lymfoidní</a:t>
            </a:r>
            <a:r>
              <a:rPr lang="en-US" dirty="0"/>
              <a:t> </a:t>
            </a:r>
            <a:r>
              <a:rPr lang="en-US" dirty="0" err="1"/>
              <a:t>progenitorová</a:t>
            </a:r>
            <a:r>
              <a:rPr lang="en-US" dirty="0"/>
              <a:t> 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časná</a:t>
            </a:r>
            <a:r>
              <a:rPr lang="en-US" dirty="0"/>
              <a:t> pro-B-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pozdní</a:t>
            </a:r>
            <a:r>
              <a:rPr lang="en-US" dirty="0"/>
              <a:t> pro-B-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velká</a:t>
            </a:r>
            <a:r>
              <a:rPr lang="en-US" dirty="0"/>
              <a:t> pre-B-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malá</a:t>
            </a:r>
            <a:r>
              <a:rPr lang="en-US" dirty="0"/>
              <a:t> pre-B-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nezralá</a:t>
            </a:r>
            <a:r>
              <a:rPr lang="en-US" dirty="0"/>
              <a:t> B-</a:t>
            </a:r>
            <a:r>
              <a:rPr lang="en-US" dirty="0" err="1"/>
              <a:t>buňka</a:t>
            </a:r>
            <a:r>
              <a:rPr lang="en-US" dirty="0"/>
              <a:t> → </a:t>
            </a:r>
            <a:r>
              <a:rPr lang="en-US" dirty="0" err="1"/>
              <a:t>zralá</a:t>
            </a:r>
            <a:r>
              <a:rPr lang="en-US" dirty="0"/>
              <a:t> (</a:t>
            </a:r>
            <a:r>
              <a:rPr lang="en-US" dirty="0" err="1"/>
              <a:t>naivní</a:t>
            </a:r>
            <a:r>
              <a:rPr lang="en-US" dirty="0"/>
              <a:t>) B-</a:t>
            </a:r>
            <a:r>
              <a:rPr lang="en-US" dirty="0" err="1"/>
              <a:t>buňka</a:t>
            </a:r>
            <a:endParaRPr lang="cs-CZ" dirty="0"/>
          </a:p>
          <a:p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selekce</a:t>
            </a:r>
            <a:endParaRPr lang="cs-CZ" dirty="0"/>
          </a:p>
          <a:p>
            <a:pPr lvl="1"/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proliferaci</a:t>
            </a:r>
            <a:r>
              <a:rPr lang="en-US" dirty="0"/>
              <a:t> B-</a:t>
            </a:r>
            <a:r>
              <a:rPr lang="en-US" dirty="0" err="1"/>
              <a:t>buněk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silnou</a:t>
            </a:r>
            <a:r>
              <a:rPr lang="en-US" dirty="0"/>
              <a:t> </a:t>
            </a:r>
            <a:r>
              <a:rPr lang="en-US" dirty="0" err="1"/>
              <a:t>afinitu</a:t>
            </a:r>
            <a:r>
              <a:rPr lang="en-US" dirty="0"/>
              <a:t> k </a:t>
            </a:r>
            <a:r>
              <a:rPr lang="en-US" dirty="0" err="1"/>
              <a:t>molekulám</a:t>
            </a:r>
            <a:r>
              <a:rPr lang="en-US" dirty="0"/>
              <a:t> MHC</a:t>
            </a:r>
            <a:endParaRPr lang="cs-CZ" dirty="0"/>
          </a:p>
          <a:p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selekce</a:t>
            </a:r>
            <a:r>
              <a:rPr lang="cs-CZ" dirty="0"/>
              <a:t>:</a:t>
            </a:r>
          </a:p>
          <a:p>
            <a:pPr lvl="1"/>
            <a:r>
              <a:rPr lang="en-US" dirty="0" err="1"/>
              <a:t>odstranění</a:t>
            </a:r>
            <a:r>
              <a:rPr lang="en-US" dirty="0"/>
              <a:t> </a:t>
            </a:r>
            <a:r>
              <a:rPr lang="en-US" dirty="0" err="1"/>
              <a:t>samoreaktivních</a:t>
            </a:r>
            <a:r>
              <a:rPr lang="en-US" dirty="0"/>
              <a:t> B-</a:t>
            </a:r>
            <a:r>
              <a:rPr lang="en-US" dirty="0" err="1"/>
              <a:t>buněk</a:t>
            </a:r>
            <a:endParaRPr lang="cs-CZ" dirty="0"/>
          </a:p>
          <a:p>
            <a:r>
              <a:rPr lang="cs-CZ" dirty="0"/>
              <a:t>nezralé B-buňky migrují do sekundární lymfoidní tkání (lymfatické uzliny, slezina)</a:t>
            </a:r>
          </a:p>
          <a:p>
            <a:r>
              <a:rPr lang="cs-CZ" dirty="0"/>
              <a:t>folikulární B-buňky</a:t>
            </a:r>
          </a:p>
          <a:p>
            <a:r>
              <a:rPr lang="cs-CZ" dirty="0"/>
              <a:t>B-buňky marginální zóny</a:t>
            </a:r>
          </a:p>
        </p:txBody>
      </p:sp>
    </p:spTree>
    <p:extLst>
      <p:ext uri="{BB962C8B-B14F-4D97-AF65-F5344CB8AC3E}">
        <p14:creationId xmlns:p14="http://schemas.microsoft.com/office/powerpoint/2010/main" val="29752256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86B63-A385-412F-B193-83B583AAA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E69F7D-729B-4365-8FF0-DB69757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472000" cy="451576"/>
          </a:xfrm>
        </p:spPr>
        <p:txBody>
          <a:bodyPr/>
          <a:lstStyle/>
          <a:p>
            <a:r>
              <a:rPr lang="pt-BR" dirty="0"/>
              <a:t>Somatická hypermutace a afinitní maturace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952FC0-0927-4043-872E-ADCECB1F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</a:t>
            </a:r>
            <a:r>
              <a:rPr lang="en-US" dirty="0" err="1"/>
              <a:t>buňky</a:t>
            </a:r>
            <a:r>
              <a:rPr lang="en-US" dirty="0"/>
              <a:t> </a:t>
            </a:r>
            <a:r>
              <a:rPr lang="en-US" dirty="0" err="1"/>
              <a:t>procházejí</a:t>
            </a:r>
            <a:r>
              <a:rPr lang="en-US" dirty="0"/>
              <a:t> </a:t>
            </a:r>
            <a:r>
              <a:rPr lang="en-US" dirty="0" err="1"/>
              <a:t>náhodnými</a:t>
            </a:r>
            <a:r>
              <a:rPr lang="en-US" dirty="0"/>
              <a:t> </a:t>
            </a:r>
            <a:r>
              <a:rPr lang="en-US" dirty="0" err="1"/>
              <a:t>mutacemi</a:t>
            </a:r>
            <a:r>
              <a:rPr lang="en-US" dirty="0"/>
              <a:t> v B-</a:t>
            </a:r>
            <a:r>
              <a:rPr lang="en-US" dirty="0" err="1"/>
              <a:t>buněčném</a:t>
            </a:r>
            <a:r>
              <a:rPr lang="en-US" dirty="0"/>
              <a:t> </a:t>
            </a:r>
            <a:r>
              <a:rPr lang="en-US" dirty="0" err="1"/>
              <a:t>receptoru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B-</a:t>
            </a:r>
            <a:r>
              <a:rPr lang="en-US" dirty="0" err="1"/>
              <a:t>buněk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afinitou</a:t>
            </a:r>
            <a:r>
              <a:rPr lang="en-US" dirty="0"/>
              <a:t> k </a:t>
            </a:r>
            <a:r>
              <a:rPr lang="en-US" dirty="0" err="1"/>
              <a:t>antigenu</a:t>
            </a:r>
            <a:r>
              <a:rPr lang="en-US" dirty="0"/>
              <a:t> a </a:t>
            </a:r>
            <a:r>
              <a:rPr lang="en-US" dirty="0" err="1"/>
              <a:t>specifitou</a:t>
            </a:r>
            <a:r>
              <a:rPr lang="en-US" dirty="0"/>
              <a:t> (</a:t>
            </a:r>
            <a:r>
              <a:rPr lang="en-US" dirty="0" err="1"/>
              <a:t>afinitní</a:t>
            </a:r>
            <a:r>
              <a:rPr lang="en-US" dirty="0"/>
              <a:t> </a:t>
            </a:r>
            <a:r>
              <a:rPr lang="en-US" dirty="0" err="1"/>
              <a:t>zrání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Aktivace</a:t>
            </a:r>
            <a:r>
              <a:rPr lang="en-US" dirty="0"/>
              <a:t> </a:t>
            </a:r>
            <a:r>
              <a:rPr lang="en-US" dirty="0" err="1"/>
              <a:t>indukovaná</a:t>
            </a:r>
            <a:r>
              <a:rPr lang="en-US" dirty="0"/>
              <a:t> </a:t>
            </a:r>
            <a:r>
              <a:rPr lang="en-US" dirty="0" err="1"/>
              <a:t>cytidindeaminázou</a:t>
            </a:r>
            <a:r>
              <a:rPr lang="en-US" dirty="0"/>
              <a:t>(AID)</a:t>
            </a:r>
            <a:r>
              <a:rPr lang="cs-CZ" dirty="0"/>
              <a:t>:</a:t>
            </a:r>
          </a:p>
          <a:p>
            <a:pPr lvl="1"/>
            <a:r>
              <a:rPr lang="en-US" dirty="0" err="1"/>
              <a:t>přidává</a:t>
            </a:r>
            <a:r>
              <a:rPr lang="en-US" dirty="0"/>
              <a:t> </a:t>
            </a:r>
            <a:r>
              <a:rPr lang="en-US" dirty="0" err="1"/>
              <a:t>bodové</a:t>
            </a:r>
            <a:r>
              <a:rPr lang="en-US" dirty="0"/>
              <a:t> </a:t>
            </a:r>
            <a:r>
              <a:rPr lang="en-US" dirty="0" err="1"/>
              <a:t>mutace</a:t>
            </a:r>
            <a:r>
              <a:rPr lang="en-US" dirty="0"/>
              <a:t> (</a:t>
            </a:r>
            <a:r>
              <a:rPr lang="en-US" dirty="0" err="1"/>
              <a:t>cytosin</a:t>
            </a:r>
            <a:r>
              <a:rPr lang="en-US" dirty="0"/>
              <a:t> → uracil) do </a:t>
            </a:r>
            <a:r>
              <a:rPr lang="en-US" dirty="0" err="1"/>
              <a:t>variabilních</a:t>
            </a:r>
            <a:r>
              <a:rPr lang="en-US" dirty="0"/>
              <a:t> </a:t>
            </a:r>
            <a:r>
              <a:rPr lang="en-US" dirty="0" err="1"/>
              <a:t>oblastí</a:t>
            </a:r>
            <a:r>
              <a:rPr lang="en-US" dirty="0"/>
              <a:t> </a:t>
            </a:r>
            <a:r>
              <a:rPr lang="en-US" dirty="0" err="1"/>
              <a:t>těžkých</a:t>
            </a:r>
            <a:r>
              <a:rPr lang="en-US" dirty="0"/>
              <a:t> a </a:t>
            </a:r>
            <a:r>
              <a:rPr lang="en-US" dirty="0" err="1"/>
              <a:t>lehkých</a:t>
            </a:r>
            <a:r>
              <a:rPr lang="en-US" dirty="0"/>
              <a:t> </a:t>
            </a:r>
            <a:r>
              <a:rPr lang="en-US" dirty="0" err="1"/>
              <a:t>řetězců</a:t>
            </a:r>
            <a:r>
              <a:rPr lang="en-US" dirty="0"/>
              <a:t> (</a:t>
            </a:r>
            <a:r>
              <a:rPr lang="en-US" dirty="0" err="1"/>
              <a:t>somatická</a:t>
            </a:r>
            <a:r>
              <a:rPr lang="en-US" dirty="0"/>
              <a:t> </a:t>
            </a:r>
            <a:r>
              <a:rPr lang="en-US" dirty="0" err="1"/>
              <a:t>hypermutace</a:t>
            </a:r>
            <a:r>
              <a:rPr lang="en-US" dirty="0"/>
              <a:t>);</a:t>
            </a:r>
            <a:endParaRPr lang="cs-CZ" dirty="0"/>
          </a:p>
          <a:p>
            <a:pPr lvl="1"/>
            <a:r>
              <a:rPr lang="en-US" dirty="0"/>
              <a:t>se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podílí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modifikaci</a:t>
            </a:r>
            <a:r>
              <a:rPr lang="en-US" dirty="0"/>
              <a:t> </a:t>
            </a:r>
            <a:r>
              <a:rPr lang="en-US" dirty="0" err="1"/>
              <a:t>konstantních</a:t>
            </a:r>
            <a:r>
              <a:rPr lang="en-US" dirty="0"/>
              <a:t> </a:t>
            </a:r>
            <a:r>
              <a:rPr lang="en-US" dirty="0" err="1"/>
              <a:t>oblastí</a:t>
            </a:r>
            <a:r>
              <a:rPr lang="en-US" dirty="0"/>
              <a:t> BCR (</a:t>
            </a:r>
            <a:r>
              <a:rPr lang="en-US" dirty="0" err="1"/>
              <a:t>přepínání</a:t>
            </a:r>
            <a:r>
              <a:rPr lang="en-US" dirty="0"/>
              <a:t> </a:t>
            </a:r>
            <a:r>
              <a:rPr lang="en-US" dirty="0" err="1"/>
              <a:t>izotypových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Imunoglobuliny produkované B-buňkami→ IgD,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129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4F9F8-D712-4203-BFE4-7D5D69831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4AFC00-F3FB-4B7D-A523-09776C7F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imunoglobulinu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72498DE-B104-4DC3-9C97-A5666A70C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324"/>
            <a:ext cx="4357674" cy="4048050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EE599E9-EE25-4DAE-93F4-E420787F0604}"/>
              </a:ext>
            </a:extLst>
          </p:cNvPr>
          <p:cNvSpPr txBox="1">
            <a:spLocks/>
          </p:cNvSpPr>
          <p:nvPr/>
        </p:nvSpPr>
        <p:spPr>
          <a:xfrm>
            <a:off x="4493622" y="1147376"/>
            <a:ext cx="753291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400" kern="0" dirty="0"/>
              <a:t>2 </a:t>
            </a:r>
            <a:r>
              <a:rPr lang="en-US" sz="2400" kern="0" dirty="0" err="1"/>
              <a:t>identické</a:t>
            </a:r>
            <a:r>
              <a:rPr lang="en-US" sz="2400" kern="0" dirty="0"/>
              <a:t> </a:t>
            </a:r>
            <a:r>
              <a:rPr lang="en-US" sz="2400" kern="0" dirty="0" err="1"/>
              <a:t>těžké</a:t>
            </a:r>
            <a:r>
              <a:rPr lang="en-US" sz="2400" kern="0" dirty="0"/>
              <a:t> </a:t>
            </a:r>
            <a:r>
              <a:rPr lang="en-US" sz="2400" kern="0" dirty="0" err="1"/>
              <a:t>řetěz</a:t>
            </a:r>
            <a:r>
              <a:rPr lang="cs-CZ" sz="2400" kern="0" dirty="0" err="1"/>
              <a:t>ce</a:t>
            </a:r>
            <a:endParaRPr lang="cs-CZ" sz="2400" kern="0" dirty="0"/>
          </a:p>
          <a:p>
            <a:pPr algn="just"/>
            <a:r>
              <a:rPr lang="en-US" sz="2400" kern="0" dirty="0"/>
              <a:t>2 </a:t>
            </a:r>
            <a:r>
              <a:rPr lang="en-US" sz="2400" kern="0" dirty="0" err="1"/>
              <a:t>identické</a:t>
            </a:r>
            <a:r>
              <a:rPr lang="en-US" sz="2400" kern="0" dirty="0"/>
              <a:t> </a:t>
            </a:r>
            <a:r>
              <a:rPr lang="en-US" sz="2400" kern="0" dirty="0" err="1"/>
              <a:t>lehké</a:t>
            </a:r>
            <a:r>
              <a:rPr lang="en-US" sz="2400" kern="0" dirty="0"/>
              <a:t> </a:t>
            </a:r>
            <a:r>
              <a:rPr lang="en-US" sz="2400" kern="0" dirty="0" err="1"/>
              <a:t>řetězce</a:t>
            </a:r>
            <a:endParaRPr lang="cs-CZ" sz="2400" kern="0" dirty="0"/>
          </a:p>
          <a:p>
            <a:pPr algn="just"/>
            <a:r>
              <a:rPr lang="en-US" sz="2400" kern="0" dirty="0" err="1"/>
              <a:t>konstantní</a:t>
            </a:r>
            <a:r>
              <a:rPr lang="en-US" sz="2400" kern="0" dirty="0"/>
              <a:t> oblast (</a:t>
            </a:r>
            <a:r>
              <a:rPr lang="en-US" sz="2400" b="1" kern="0" dirty="0"/>
              <a:t>Fc</a:t>
            </a:r>
            <a:r>
              <a:rPr lang="en-US" sz="2400" kern="0" dirty="0"/>
              <a:t>) </a:t>
            </a:r>
            <a:r>
              <a:rPr lang="en-US" sz="2400" kern="0" dirty="0" err="1"/>
              <a:t>zůstává</a:t>
            </a:r>
            <a:r>
              <a:rPr lang="en-US" sz="2400" kern="0" dirty="0"/>
              <a:t> u </a:t>
            </a:r>
            <a:r>
              <a:rPr lang="en-US" sz="2400" kern="0" dirty="0" err="1"/>
              <a:t>všech</a:t>
            </a:r>
            <a:r>
              <a:rPr lang="en-US" sz="2400" kern="0" dirty="0"/>
              <a:t> </a:t>
            </a:r>
            <a:r>
              <a:rPr lang="en-US" sz="2400" kern="0" dirty="0" err="1"/>
              <a:t>protilátek</a:t>
            </a:r>
            <a:r>
              <a:rPr lang="en-US" sz="2400" kern="0" dirty="0"/>
              <a:t> v </a:t>
            </a:r>
            <a:r>
              <a:rPr lang="en-US" sz="2400" kern="0" dirty="0" err="1"/>
              <a:t>dané</a:t>
            </a:r>
            <a:r>
              <a:rPr lang="en-US" sz="2400" kern="0" dirty="0"/>
              <a:t> </a:t>
            </a:r>
            <a:r>
              <a:rPr lang="en-US" sz="2400" kern="0" dirty="0" err="1"/>
              <a:t>třídě</a:t>
            </a:r>
            <a:r>
              <a:rPr lang="en-US" sz="2400" kern="0" dirty="0"/>
              <a:t> </a:t>
            </a:r>
            <a:r>
              <a:rPr lang="en-US" sz="2400" kern="0" dirty="0" err="1"/>
              <a:t>stejná</a:t>
            </a:r>
            <a:endParaRPr lang="cs-CZ" sz="2400" kern="0" dirty="0"/>
          </a:p>
          <a:p>
            <a:pPr algn="just"/>
            <a:r>
              <a:rPr lang="en-US" sz="2400" b="1" kern="0" dirty="0"/>
              <a:t>Fab </a:t>
            </a:r>
            <a:r>
              <a:rPr lang="en-US" sz="2400" kern="0" dirty="0" err="1"/>
              <a:t>fragmenty</a:t>
            </a:r>
            <a:r>
              <a:rPr lang="en-US" sz="2400" kern="0" dirty="0"/>
              <a:t> (oblast </a:t>
            </a:r>
            <a:r>
              <a:rPr lang="en-US" sz="2400" kern="0" dirty="0" err="1"/>
              <a:t>vázající</a:t>
            </a:r>
            <a:r>
              <a:rPr lang="en-US" sz="2400" kern="0" dirty="0"/>
              <a:t> </a:t>
            </a:r>
            <a:r>
              <a:rPr lang="en-US" sz="2400" kern="0" dirty="0" err="1"/>
              <a:t>fragmenty</a:t>
            </a:r>
            <a:r>
              <a:rPr lang="en-US" sz="2400" kern="0" dirty="0"/>
              <a:t> </a:t>
            </a:r>
            <a:r>
              <a:rPr lang="en-US" sz="2400" kern="0" dirty="0" err="1"/>
              <a:t>antigenu</a:t>
            </a:r>
            <a:r>
              <a:rPr lang="en-US" sz="2400" kern="0" dirty="0"/>
              <a:t>) </a:t>
            </a:r>
            <a:r>
              <a:rPr lang="en-US" sz="2400" kern="0" dirty="0" err="1"/>
              <a:t>jsou</a:t>
            </a:r>
            <a:r>
              <a:rPr lang="en-US" sz="2400" kern="0" dirty="0"/>
              <a:t> </a:t>
            </a:r>
            <a:r>
              <a:rPr lang="en-US" sz="2400" kern="0" dirty="0" err="1"/>
              <a:t>zodpovědné</a:t>
            </a:r>
            <a:r>
              <a:rPr lang="en-US" sz="2400" kern="0" dirty="0"/>
              <a:t> za </a:t>
            </a:r>
            <a:r>
              <a:rPr lang="en-US" sz="2400" kern="0" dirty="0" err="1"/>
              <a:t>rozpoznání</a:t>
            </a:r>
            <a:r>
              <a:rPr lang="en-US" sz="2400" kern="0" dirty="0"/>
              <a:t> a </a:t>
            </a:r>
            <a:r>
              <a:rPr lang="en-US" sz="2400" kern="0" dirty="0" err="1"/>
              <a:t>vazbu</a:t>
            </a:r>
            <a:r>
              <a:rPr lang="en-US" sz="2400" kern="0" dirty="0"/>
              <a:t> </a:t>
            </a:r>
            <a:r>
              <a:rPr lang="en-US" sz="2400" kern="0" dirty="0" err="1"/>
              <a:t>antigenu</a:t>
            </a:r>
            <a:r>
              <a:rPr lang="en-US" sz="2400" kern="0" dirty="0"/>
              <a:t>; </a:t>
            </a:r>
            <a:r>
              <a:rPr lang="en-US" sz="2400" kern="0" dirty="0" err="1"/>
              <a:t>tvoří</a:t>
            </a:r>
            <a:r>
              <a:rPr lang="en-US" sz="2400" kern="0" dirty="0"/>
              <a:t> "</a:t>
            </a:r>
            <a:r>
              <a:rPr lang="en-US" sz="2400" kern="0" dirty="0" err="1"/>
              <a:t>ramena</a:t>
            </a:r>
            <a:r>
              <a:rPr lang="en-US" sz="2400" kern="0" dirty="0"/>
              <a:t>" Y; </a:t>
            </a:r>
            <a:endParaRPr lang="cs-CZ" sz="2400" kern="0" dirty="0"/>
          </a:p>
          <a:p>
            <a:pPr algn="just"/>
            <a:r>
              <a:rPr lang="cs-CZ" sz="2400" kern="0" dirty="0"/>
              <a:t>v</a:t>
            </a:r>
            <a:r>
              <a:rPr lang="en-US" sz="2400" kern="0" dirty="0" err="1"/>
              <a:t>ariabilní</a:t>
            </a:r>
            <a:r>
              <a:rPr lang="en-US" sz="2400" kern="0" dirty="0"/>
              <a:t> oblast (</a:t>
            </a:r>
            <a:r>
              <a:rPr lang="en-US" sz="2400" b="1" kern="0" dirty="0" err="1"/>
              <a:t>Fv</a:t>
            </a:r>
            <a:r>
              <a:rPr lang="en-US" sz="2400" kern="0" dirty="0"/>
              <a:t>) je </a:t>
            </a:r>
            <a:r>
              <a:rPr lang="en-US" sz="2400" kern="0" dirty="0" err="1"/>
              <a:t>horní</a:t>
            </a:r>
            <a:r>
              <a:rPr lang="en-US" sz="2400" kern="0" dirty="0"/>
              <a:t> </a:t>
            </a:r>
            <a:r>
              <a:rPr lang="en-US" sz="2400" kern="0" dirty="0" err="1"/>
              <a:t>část</a:t>
            </a:r>
            <a:r>
              <a:rPr lang="en-US" sz="2400" kern="0" dirty="0"/>
              <a:t> Fab </a:t>
            </a:r>
            <a:r>
              <a:rPr lang="en-US" sz="2400" kern="0" dirty="0" err="1"/>
              <a:t>fragmentu</a:t>
            </a:r>
            <a:r>
              <a:rPr lang="en-US" sz="2400" kern="0" dirty="0"/>
              <a:t>; </a:t>
            </a:r>
            <a:r>
              <a:rPr lang="en-US" sz="2400" kern="0" dirty="0" err="1"/>
              <a:t>tato</a:t>
            </a:r>
            <a:r>
              <a:rPr lang="en-US" sz="2400" kern="0" dirty="0"/>
              <a:t> oblast se u </a:t>
            </a:r>
            <a:r>
              <a:rPr lang="en-US" sz="2400" kern="0" dirty="0" err="1"/>
              <a:t>různých</a:t>
            </a:r>
            <a:r>
              <a:rPr lang="en-US" sz="2400" kern="0" dirty="0"/>
              <a:t> </a:t>
            </a:r>
            <a:r>
              <a:rPr lang="en-US" sz="2400" kern="0" dirty="0" err="1"/>
              <a:t>protilátek</a:t>
            </a:r>
            <a:r>
              <a:rPr lang="en-US" sz="2400" kern="0" dirty="0"/>
              <a:t> </a:t>
            </a:r>
            <a:r>
              <a:rPr lang="en-US" sz="2400" kern="0" dirty="0" err="1"/>
              <a:t>liší</a:t>
            </a:r>
            <a:r>
              <a:rPr lang="en-US" sz="2400" kern="0" dirty="0"/>
              <a:t>; </a:t>
            </a:r>
            <a:r>
              <a:rPr lang="en-US" sz="2400" kern="0" dirty="0" err="1"/>
              <a:t>obsahuje</a:t>
            </a:r>
            <a:r>
              <a:rPr lang="en-US" sz="2400" kern="0" dirty="0"/>
              <a:t> </a:t>
            </a:r>
            <a:r>
              <a:rPr lang="en-US" sz="2400" kern="0" dirty="0" err="1"/>
              <a:t>paratop</a:t>
            </a:r>
            <a:r>
              <a:rPr lang="en-US" sz="2400" kern="0" dirty="0"/>
              <a:t> (</a:t>
            </a:r>
            <a:r>
              <a:rPr lang="en-US" sz="2400" kern="0" dirty="0" err="1"/>
              <a:t>vazebné</a:t>
            </a:r>
            <a:r>
              <a:rPr lang="en-US" sz="2400" kern="0" dirty="0"/>
              <a:t> </a:t>
            </a:r>
            <a:r>
              <a:rPr lang="en-US" sz="2400" kern="0" dirty="0" err="1"/>
              <a:t>místo</a:t>
            </a:r>
            <a:r>
              <a:rPr lang="en-US" sz="2400" kern="0" dirty="0"/>
              <a:t> pro antigen)</a:t>
            </a:r>
          </a:p>
          <a:p>
            <a:pPr algn="just"/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31958299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CE22CD-7C97-4B87-ADEB-92F2DF01C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69</a:t>
            </a:fld>
            <a:endParaRPr lang="en-GB" alt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353C62-AD00-43D3-BF99-3D0243CA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4110"/>
            <a:ext cx="11393623" cy="4139998"/>
          </a:xfrm>
        </p:spPr>
        <p:txBody>
          <a:bodyPr/>
          <a:lstStyle/>
          <a:p>
            <a:r>
              <a:rPr lang="en-US" dirty="0"/>
              <a:t>IgM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protilátkou</a:t>
            </a:r>
            <a:r>
              <a:rPr lang="en-US" dirty="0"/>
              <a:t> </a:t>
            </a:r>
            <a:r>
              <a:rPr lang="en-US" dirty="0" err="1"/>
              <a:t>produkovanou</a:t>
            </a:r>
            <a:r>
              <a:rPr lang="en-US" dirty="0"/>
              <a:t> </a:t>
            </a:r>
            <a:r>
              <a:rPr lang="en-US" dirty="0" err="1"/>
              <a:t>aktivovanými</a:t>
            </a:r>
            <a:r>
              <a:rPr lang="en-US" dirty="0"/>
              <a:t> </a:t>
            </a:r>
            <a:r>
              <a:rPr lang="en-US" dirty="0" err="1"/>
              <a:t>naivními</a:t>
            </a:r>
            <a:r>
              <a:rPr lang="en-US" dirty="0"/>
              <a:t> B-</a:t>
            </a:r>
            <a:r>
              <a:rPr lang="en-US" dirty="0" err="1"/>
              <a:t>buňkami</a:t>
            </a:r>
            <a:endParaRPr lang="cs-CZ" dirty="0"/>
          </a:p>
          <a:p>
            <a:pPr lvl="1"/>
            <a:r>
              <a:rPr lang="pl-PL" dirty="0"/>
              <a:t>první reakce na časnou infekci</a:t>
            </a:r>
          </a:p>
          <a:p>
            <a:pPr lvl="1"/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vázány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</a:t>
            </a:r>
            <a:r>
              <a:rPr lang="en-US" dirty="0"/>
              <a:t> </a:t>
            </a:r>
            <a:r>
              <a:rPr lang="en-US" dirty="0" err="1"/>
              <a:t>buněk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vylučovány</a:t>
            </a:r>
            <a:r>
              <a:rPr lang="en-US" dirty="0"/>
              <a:t> do </a:t>
            </a:r>
            <a:r>
              <a:rPr lang="en-US" dirty="0" err="1"/>
              <a:t>krve</a:t>
            </a:r>
            <a:r>
              <a:rPr lang="en-US" dirty="0"/>
              <a:t> a </a:t>
            </a:r>
            <a:r>
              <a:rPr lang="en-US" dirty="0" err="1"/>
              <a:t>lymfy</a:t>
            </a:r>
            <a:endParaRPr lang="cs-CZ" dirty="0"/>
          </a:p>
          <a:p>
            <a:pPr lvl="1"/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aktivovat</a:t>
            </a:r>
            <a:r>
              <a:rPr lang="en-US" dirty="0"/>
              <a:t> </a:t>
            </a:r>
            <a:r>
              <a:rPr lang="en-US" dirty="0" err="1"/>
              <a:t>klasickou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komplementu</a:t>
            </a:r>
            <a:endParaRPr lang="cs-CZ" dirty="0"/>
          </a:p>
          <a:p>
            <a:r>
              <a:rPr lang="en-US" dirty="0"/>
              <a:t>IgG</a:t>
            </a:r>
            <a:endParaRPr lang="cs-CZ" dirty="0"/>
          </a:p>
          <a:p>
            <a:pPr lvl="1"/>
            <a:r>
              <a:rPr lang="en-US" dirty="0"/>
              <a:t>je </a:t>
            </a:r>
            <a:r>
              <a:rPr lang="en-US" dirty="0" err="1"/>
              <a:t>nejhojnějším</a:t>
            </a:r>
            <a:r>
              <a:rPr lang="en-US" dirty="0"/>
              <a:t> </a:t>
            </a:r>
            <a:r>
              <a:rPr lang="en-US" dirty="0" err="1"/>
              <a:t>množstvím</a:t>
            </a:r>
            <a:r>
              <a:rPr lang="en-US" dirty="0"/>
              <a:t> v </a:t>
            </a:r>
            <a:r>
              <a:rPr lang="en-US" dirty="0" err="1"/>
              <a:t>krvi</a:t>
            </a:r>
            <a:endParaRPr lang="cs-CZ" dirty="0"/>
          </a:p>
          <a:p>
            <a:pPr lvl="1"/>
            <a:r>
              <a:rPr lang="pl-PL" dirty="0"/>
              <a:t>může přecházet placentou</a:t>
            </a:r>
          </a:p>
          <a:p>
            <a:pPr lvl="1"/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antigeny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opsonizace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dirty="0" err="1"/>
              <a:t>schopné</a:t>
            </a:r>
            <a:r>
              <a:rPr lang="en-US" dirty="0"/>
              <a:t> </a:t>
            </a:r>
            <a:r>
              <a:rPr lang="en-US" dirty="0" err="1"/>
              <a:t>buněčné</a:t>
            </a:r>
            <a:r>
              <a:rPr lang="en-US" dirty="0"/>
              <a:t> cytotoxicity </a:t>
            </a:r>
            <a:r>
              <a:rPr lang="en-US" dirty="0" err="1"/>
              <a:t>závislé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protilátkách</a:t>
            </a:r>
            <a:endParaRPr lang="cs-CZ" dirty="0"/>
          </a:p>
          <a:p>
            <a:r>
              <a:rPr lang="en-US" dirty="0"/>
              <a:t>IgA</a:t>
            </a:r>
            <a:r>
              <a:rPr lang="cs-CZ" dirty="0"/>
              <a:t>:</a:t>
            </a:r>
          </a:p>
          <a:p>
            <a:pPr lvl="1"/>
            <a:r>
              <a:rPr lang="pl-PL" dirty="0"/>
              <a:t>je zodpovědný za slizniční imunitu</a:t>
            </a:r>
          </a:p>
          <a:p>
            <a:pPr lvl="1"/>
            <a:r>
              <a:rPr lang="en-US" dirty="0" err="1"/>
              <a:t>vylučují</a:t>
            </a:r>
            <a:r>
              <a:rPr lang="en-US" dirty="0"/>
              <a:t> se v </a:t>
            </a:r>
            <a:r>
              <a:rPr lang="en-US" dirty="0" err="1"/>
              <a:t>trávicím</a:t>
            </a:r>
            <a:r>
              <a:rPr lang="en-US" dirty="0"/>
              <a:t>, </a:t>
            </a:r>
            <a:r>
              <a:rPr lang="en-US" dirty="0" err="1"/>
              <a:t>dýchacím</a:t>
            </a:r>
            <a:r>
              <a:rPr lang="en-US" dirty="0"/>
              <a:t> a </a:t>
            </a:r>
            <a:r>
              <a:rPr lang="en-US" dirty="0" err="1"/>
              <a:t>urogenitálním</a:t>
            </a:r>
            <a:r>
              <a:rPr lang="en-US" dirty="0"/>
              <a:t> </a:t>
            </a:r>
            <a:r>
              <a:rPr lang="en-US" dirty="0" err="1"/>
              <a:t>traktu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nacházejí</a:t>
            </a:r>
            <a:r>
              <a:rPr lang="en-US" dirty="0"/>
              <a:t> se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slinách</a:t>
            </a:r>
            <a:r>
              <a:rPr lang="en-US" dirty="0"/>
              <a:t>, </a:t>
            </a:r>
            <a:r>
              <a:rPr lang="en-US" dirty="0" err="1"/>
              <a:t>slzách</a:t>
            </a:r>
            <a:r>
              <a:rPr lang="en-US" dirty="0"/>
              <a:t> a </a:t>
            </a:r>
            <a:r>
              <a:rPr lang="en-US" dirty="0" err="1"/>
              <a:t>mléce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IgE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poskytuje ochranu proti helmintům</a:t>
            </a:r>
          </a:p>
          <a:p>
            <a:pPr lvl="1"/>
            <a:r>
              <a:rPr lang="cs-CZ" dirty="0"/>
              <a:t>je zodpovědný za </a:t>
            </a:r>
            <a:r>
              <a:rPr lang="cs-CZ" dirty="0" err="1"/>
              <a:t>degranulaci</a:t>
            </a:r>
            <a:r>
              <a:rPr lang="cs-CZ" dirty="0"/>
              <a:t> žírných buněk</a:t>
            </a:r>
          </a:p>
          <a:p>
            <a:r>
              <a:rPr lang="en-US" dirty="0" err="1"/>
              <a:t>IgD</a:t>
            </a:r>
            <a:endParaRPr lang="cs-CZ" dirty="0"/>
          </a:p>
          <a:p>
            <a:pPr lvl="1"/>
            <a:r>
              <a:rPr lang="cs-CZ" dirty="0" err="1"/>
              <a:t>koexprese</a:t>
            </a:r>
            <a:r>
              <a:rPr lang="cs-CZ" dirty="0"/>
              <a:t> s </a:t>
            </a:r>
            <a:r>
              <a:rPr lang="cs-CZ" dirty="0" err="1"/>
              <a:t>IgM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801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14651" cy="4139998"/>
          </a:xfrm>
        </p:spPr>
        <p:txBody>
          <a:bodyPr/>
          <a:lstStyle/>
          <a:p>
            <a:r>
              <a:rPr lang="cs-CZ" dirty="0"/>
              <a:t>Pasivní imunizace</a:t>
            </a:r>
          </a:p>
          <a:p>
            <a:pPr lvl="1"/>
            <a:r>
              <a:rPr lang="cs-CZ" dirty="0"/>
              <a:t>podání specifických protilátek (</a:t>
            </a:r>
            <a:r>
              <a:rPr lang="cs-CZ" dirty="0" err="1"/>
              <a:t>IgG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okamžitá reakce s antigenem, omezená délka ochrany</a:t>
            </a:r>
          </a:p>
          <a:p>
            <a:pPr lvl="1"/>
            <a:r>
              <a:rPr lang="cs-CZ" dirty="0"/>
              <a:t>neaktivuje se vlastní imunitní systém</a:t>
            </a:r>
          </a:p>
          <a:p>
            <a:pPr lvl="1"/>
            <a:r>
              <a:rPr lang="cs-CZ" dirty="0"/>
              <a:t>nevznikají paměťové buňky</a:t>
            </a:r>
          </a:p>
          <a:p>
            <a:r>
              <a:rPr lang="cs-CZ" dirty="0"/>
              <a:t>Aktivní imunizace</a:t>
            </a:r>
          </a:p>
          <a:p>
            <a:pPr lvl="1"/>
            <a:r>
              <a:rPr lang="cs-CZ" dirty="0"/>
              <a:t>podání antigenního materiálu (mrtvé/oslabené viry, bakterie, toxiny)</a:t>
            </a:r>
          </a:p>
          <a:p>
            <a:pPr lvl="1"/>
            <a:r>
              <a:rPr lang="cs-CZ" dirty="0"/>
              <a:t>nutnost podání dlouho před stykem s antigenem</a:t>
            </a:r>
          </a:p>
          <a:p>
            <a:pPr lvl="1"/>
            <a:r>
              <a:rPr lang="cs-CZ" dirty="0"/>
              <a:t>aktivace vlastního imunitního systému</a:t>
            </a:r>
          </a:p>
          <a:p>
            <a:pPr lvl="1"/>
            <a:r>
              <a:rPr lang="cs-CZ" dirty="0"/>
              <a:t>vznikají paměťové buňky – dlouhodobá imunita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0210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3C8BD-F5F3-4184-A474-4B838ACB0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1F23-FDBB-4CDA-A973-5B73298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 </a:t>
            </a:r>
            <a:r>
              <a:rPr lang="cs-CZ" dirty="0" err="1"/>
              <a:t>histokompatibilní</a:t>
            </a:r>
            <a:r>
              <a:rPr lang="cs-CZ" dirty="0"/>
              <a:t>  komplex  (MHC)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B848E-007F-43C4-9E16-58D7B99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třída</a:t>
            </a:r>
          </a:p>
          <a:p>
            <a:pPr lvl="1"/>
            <a:r>
              <a:rPr lang="cs-CZ" dirty="0"/>
              <a:t>přítomný na všech jaderných buňkách</a:t>
            </a:r>
          </a:p>
          <a:p>
            <a:pPr lvl="1"/>
            <a:r>
              <a:rPr lang="cs-CZ" dirty="0"/>
              <a:t>předkládá „cizí“ molekulu (virovou, nádorovou) cytotoxickým T lymfocytům</a:t>
            </a:r>
          </a:p>
          <a:p>
            <a:pPr lvl="1"/>
            <a:r>
              <a:rPr lang="cs-CZ" dirty="0"/>
              <a:t>buňky specifické imunity se na HLA </a:t>
            </a:r>
            <a:r>
              <a:rPr lang="cs-CZ" dirty="0" err="1"/>
              <a:t>I.tř</a:t>
            </a:r>
            <a:r>
              <a:rPr lang="cs-CZ" dirty="0"/>
              <a:t> napojí a zkontrolují, zda protein(antigen) vystavený patří našemu organismu</a:t>
            </a:r>
          </a:p>
          <a:p>
            <a:r>
              <a:rPr lang="cs-CZ" dirty="0"/>
              <a:t>II. Třída</a:t>
            </a:r>
          </a:p>
          <a:p>
            <a:pPr lvl="1"/>
            <a:r>
              <a:rPr lang="cs-CZ" dirty="0"/>
              <a:t>na povrchu antigen prezentujících buněk</a:t>
            </a:r>
          </a:p>
          <a:p>
            <a:pPr lvl="1"/>
            <a:r>
              <a:rPr lang="cs-CZ" dirty="0"/>
              <a:t>lymfocyty B, makrofágy; po aktivaci buňky T, buňky štítné žlázy, endotelové buňky </a:t>
            </a:r>
          </a:p>
          <a:p>
            <a:pPr lvl="1"/>
            <a:r>
              <a:rPr lang="cs-CZ" dirty="0"/>
              <a:t>předkládá cizí molekuly pomocným buňkám T</a:t>
            </a:r>
          </a:p>
        </p:txBody>
      </p:sp>
    </p:spTree>
    <p:extLst>
      <p:ext uri="{BB962C8B-B14F-4D97-AF65-F5344CB8AC3E}">
        <p14:creationId xmlns:p14="http://schemas.microsoft.com/office/powerpoint/2010/main" val="23144241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6921D-7515-4097-A50C-4D297294B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39C74-A4FA-4D0D-B6F1-76D3B47EA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6303E9-0A26-4476-9BE4-1A175D61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https://www.youtube.com/watch?v=k9QAyP3bYmc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https://www.youtube.com/watch?v=d6qFPegEYV0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9221</TotalTime>
  <Words>5620</Words>
  <Application>Microsoft Office PowerPoint</Application>
  <PresentationFormat>Širokoúhlá obrazovka</PresentationFormat>
  <Paragraphs>801</Paragraphs>
  <Slides>72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9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Fyziologie krve. Imunitní systém.</vt:lpstr>
      <vt:lpstr>Úvod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Hematokrit (Hct)</vt:lpstr>
      <vt:lpstr>Hemoglobin (Hb)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Krevní destičky (trombocyty)</vt:lpstr>
      <vt:lpstr>Krevní destičky (trombocyty)</vt:lpstr>
      <vt:lpstr>Hemostáza (zástava krvácení) </vt:lpstr>
      <vt:lpstr>Srážení krve - hemokoagulace </vt:lpstr>
      <vt:lpstr>Hemokoagulace</vt:lpstr>
      <vt:lpstr>Prokoagulační faktory</vt:lpstr>
      <vt:lpstr>Koagulační kaskáda. Moderní pojetí.</vt:lpstr>
      <vt:lpstr>Koagulační kaskáda. Moderní pojetí.</vt:lpstr>
      <vt:lpstr>Inhibice  srážení </vt:lpstr>
      <vt:lpstr>Inhibice srážení krve</vt:lpstr>
      <vt:lpstr>Poruchy hemostázy</vt:lpstr>
      <vt:lpstr>Hematopoéza</vt:lpstr>
      <vt:lpstr>Bílé  krvinky (leukocyty) </vt:lpstr>
      <vt:lpstr>Granulocyty </vt:lpstr>
      <vt:lpstr>Agranulocyty</vt:lpstr>
      <vt:lpstr>Imunitní systém</vt:lpstr>
      <vt:lpstr>Prezentace aplikace PowerPoint</vt:lpstr>
      <vt:lpstr>Fyzikální bariéry</vt:lpstr>
      <vt:lpstr>Mukózní imunitní systém</vt:lpstr>
      <vt:lpstr>Prezentace aplikace PowerPoint</vt:lpstr>
      <vt:lpstr>Hematopoéza</vt:lpstr>
      <vt:lpstr>Vrozený imunitní systém</vt:lpstr>
      <vt:lpstr>Rozpoznávání patogenů</vt:lpstr>
      <vt:lpstr>Makrofágy</vt:lpstr>
      <vt:lpstr>Neutrofily</vt:lpstr>
      <vt:lpstr>Systém komplementu</vt:lpstr>
      <vt:lpstr>Cesty aktivace komplementu</vt:lpstr>
      <vt:lpstr>Společná cesta</vt:lpstr>
      <vt:lpstr>Adaptivní imunitní systém</vt:lpstr>
      <vt:lpstr>Prezentace aplikace PowerPoint</vt:lpstr>
      <vt:lpstr>Hlavní histokompatibilní komplex</vt:lpstr>
      <vt:lpstr>Zrání a selekce T-lymfocytů</vt:lpstr>
      <vt:lpstr>Zrání a selekce T-lymfocytů</vt:lpstr>
      <vt:lpstr>Pomocné T-buňky</vt:lpstr>
      <vt:lpstr> Th1</vt:lpstr>
      <vt:lpstr> Th2</vt:lpstr>
      <vt:lpstr> Th17</vt:lpstr>
      <vt:lpstr>Regulační T-buňky</vt:lpstr>
      <vt:lpstr> Cytotoxické T-buňky</vt:lpstr>
      <vt:lpstr>Prezentace aplikace PowerPoint</vt:lpstr>
      <vt:lpstr>Zrání B-buněk</vt:lpstr>
      <vt:lpstr>Somatická hypermutace a afinitní maturace</vt:lpstr>
      <vt:lpstr>Struktura imunoglobulinu</vt:lpstr>
      <vt:lpstr>Prezentace aplikace PowerPoint</vt:lpstr>
      <vt:lpstr>Imunizace</vt:lpstr>
      <vt:lpstr>Hlavní  histokompatibilní  komplex  (MHC)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Xenie Budínská</cp:lastModifiedBy>
  <cp:revision>193</cp:revision>
  <cp:lastPrinted>1601-01-01T00:00:00Z</cp:lastPrinted>
  <dcterms:created xsi:type="dcterms:W3CDTF">2019-10-07T09:26:17Z</dcterms:created>
  <dcterms:modified xsi:type="dcterms:W3CDTF">2024-10-09T13:29:12Z</dcterms:modified>
</cp:coreProperties>
</file>