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6"/>
  </p:notesMasterIdLst>
  <p:sldIdLst>
    <p:sldId id="256" r:id="rId2"/>
    <p:sldId id="257" r:id="rId3"/>
    <p:sldId id="298" r:id="rId4"/>
    <p:sldId id="275" r:id="rId5"/>
    <p:sldId id="260" r:id="rId6"/>
    <p:sldId id="262" r:id="rId7"/>
    <p:sldId id="267" r:id="rId8"/>
    <p:sldId id="263" r:id="rId9"/>
    <p:sldId id="276" r:id="rId10"/>
    <p:sldId id="294" r:id="rId11"/>
    <p:sldId id="295" r:id="rId12"/>
    <p:sldId id="296" r:id="rId13"/>
    <p:sldId id="297" r:id="rId14"/>
    <p:sldId id="265" r:id="rId15"/>
    <p:sldId id="269" r:id="rId16"/>
    <p:sldId id="273" r:id="rId17"/>
    <p:sldId id="274" r:id="rId18"/>
    <p:sldId id="278" r:id="rId19"/>
    <p:sldId id="277" r:id="rId20"/>
    <p:sldId id="279" r:id="rId21"/>
    <p:sldId id="280" r:id="rId22"/>
    <p:sldId id="281" r:id="rId23"/>
    <p:sldId id="282" r:id="rId24"/>
    <p:sldId id="292" r:id="rId25"/>
    <p:sldId id="283" r:id="rId26"/>
    <p:sldId id="284" r:id="rId27"/>
    <p:sldId id="285" r:id="rId28"/>
    <p:sldId id="286" r:id="rId29"/>
    <p:sldId id="293" r:id="rId30"/>
    <p:sldId id="287" r:id="rId31"/>
    <p:sldId id="288" r:id="rId32"/>
    <p:sldId id="289" r:id="rId33"/>
    <p:sldId id="299" r:id="rId34"/>
    <p:sldId id="291" r:id="rId35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2B233-024B-48B8-83FA-29CFCFCCAE2A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FC7AE-DED5-4038-B1EA-6D0F4FEA7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9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Upraveno dle (Plebani, Laposata, and Lundberg 2011)</a:t>
            </a:r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FC7AE-DED5-4038-B1EA-6D0F4FEA71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66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FC7AE-DED5-4038-B1EA-6D0F4FEA712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13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CD10-051A-47BD-BEED-C3D19E1BB0F4}" type="datetime1">
              <a:rPr lang="en-US" smtClean="0"/>
              <a:t>9/19/2023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7DCC-CA09-4AA1-9E6C-FFEBA96F2BC4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FFB0-6AD4-4AB4-A0F3-BB2EE22DB094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AC8A4-C0BE-4120-88B2-D94992F4C229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FF4E-5C7F-4E1F-831B-FA24C75A45C7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05C9-7493-4AC8-BB07-D7FE461FBEC4}" type="datetime1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155A-4DC4-4F27-9E90-BE7A1348F252}" type="datetime1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5549-4736-4848-A7F2-D48F80929112}" type="datetime1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F5BA-A199-480F-91F6-29A850635603}" type="datetime1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28A1-7FBC-4EC7-9961-F0E1239BF59F}" type="datetime1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54B7-81E4-4EFB-8071-D73C5534F9D4}" type="datetime1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F07770A-6F41-4235-8FF4-F661EE99183A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2239889"/>
          </a:xfrm>
        </p:spPr>
        <p:txBody>
          <a:bodyPr/>
          <a:lstStyle/>
          <a:p>
            <a:r>
              <a:rPr lang="cs-CZ" sz="5000" dirty="0"/>
              <a:t>Preanalytická a </a:t>
            </a:r>
            <a:r>
              <a:rPr lang="cs-CZ" sz="5000" dirty="0" err="1"/>
              <a:t>postanalytická</a:t>
            </a:r>
            <a:r>
              <a:rPr lang="cs-CZ" sz="5000" dirty="0"/>
              <a:t> fáze laboratorního vyšetření</a:t>
            </a:r>
            <a:endParaRPr lang="en-US" sz="5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Martina Kvěchová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70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– muži/ženy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10</a:t>
            </a:fld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623776"/>
              </p:ext>
            </p:extLst>
          </p:nvPr>
        </p:nvGraphicFramePr>
        <p:xfrm>
          <a:off x="611560" y="1487572"/>
          <a:ext cx="7577278" cy="5370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Fotografie" r:id="rId3" imgW="4866667" imgH="4382112" progId="MSPhotoEd.3">
                  <p:embed/>
                </p:oleObj>
              </mc:Choice>
              <mc:Fallback>
                <p:oleObj name="Fotografie" r:id="rId3" imgW="4866667" imgH="4382112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487572"/>
                        <a:ext cx="7577278" cy="53704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7458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– rasa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11</a:t>
            </a:fld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617775"/>
              </p:ext>
            </p:extLst>
          </p:nvPr>
        </p:nvGraphicFramePr>
        <p:xfrm>
          <a:off x="827584" y="1595110"/>
          <a:ext cx="7683624" cy="5262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Fotografie" r:id="rId3" imgW="3172268" imgH="3086531" progId="MSPhotoEd.3">
                  <p:embed/>
                </p:oleObj>
              </mc:Choice>
              <mc:Fallback>
                <p:oleObj name="Fotografie" r:id="rId3" imgW="3172268" imgH="3086531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595110"/>
                        <a:ext cx="7683624" cy="5262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574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– cykly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12</a:t>
            </a:fld>
            <a:endParaRPr lang="en-US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2550056" cy="4526280"/>
          </a:xfrm>
        </p:spPr>
        <p:txBody>
          <a:bodyPr/>
          <a:lstStyle/>
          <a:p>
            <a:r>
              <a:rPr lang="cs-CZ" dirty="0"/>
              <a:t>Cirkadiánní (diurnální)</a:t>
            </a:r>
          </a:p>
          <a:p>
            <a:pPr lvl="1"/>
            <a:r>
              <a:rPr lang="cs-CZ" dirty="0"/>
              <a:t>24 hodin</a:t>
            </a:r>
          </a:p>
          <a:p>
            <a:r>
              <a:rPr lang="cs-CZ" dirty="0"/>
              <a:t>Infradiánní</a:t>
            </a:r>
          </a:p>
          <a:p>
            <a:pPr lvl="1"/>
            <a:r>
              <a:rPr lang="cs-CZ" dirty="0"/>
              <a:t>&gt; 24 hod (fertilní hormony)</a:t>
            </a:r>
          </a:p>
          <a:p>
            <a:r>
              <a:rPr lang="cs-CZ" dirty="0"/>
              <a:t>Ultradiánní</a:t>
            </a:r>
          </a:p>
          <a:p>
            <a:pPr lvl="1"/>
            <a:r>
              <a:rPr lang="cs-CZ" dirty="0"/>
              <a:t>&lt; 24 hod inzulin/</a:t>
            </a:r>
            <a:r>
              <a:rPr lang="cs-CZ" dirty="0" err="1"/>
              <a:t>glukagon</a:t>
            </a:r>
            <a:endParaRPr lang="cs-CZ" dirty="0"/>
          </a:p>
          <a:p>
            <a:r>
              <a:rPr lang="cs-CZ" dirty="0" err="1"/>
              <a:t>Cirkanuální</a:t>
            </a:r>
            <a:endParaRPr lang="cs-CZ" dirty="0"/>
          </a:p>
          <a:p>
            <a:pPr lvl="1"/>
            <a:r>
              <a:rPr lang="cs-CZ" dirty="0"/>
              <a:t>vit D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7873" r="7798" b="2295"/>
          <a:stretch/>
        </p:blipFill>
        <p:spPr bwMode="auto">
          <a:xfrm>
            <a:off x="2988527" y="1567778"/>
            <a:ext cx="6155473" cy="5270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338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- léky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Mohou tlumit</a:t>
            </a:r>
          </a:p>
          <a:p>
            <a:endParaRPr lang="cs-CZ" dirty="0"/>
          </a:p>
          <a:p>
            <a:r>
              <a:rPr lang="cs-CZ" dirty="0" err="1"/>
              <a:t>Asparagináza</a:t>
            </a:r>
            <a:endParaRPr lang="cs-CZ" dirty="0"/>
          </a:p>
          <a:p>
            <a:pPr lvl="1"/>
            <a:r>
              <a:rPr lang="cs-CZ" dirty="0"/>
              <a:t>snížení fibrinogenu, faktorů IX, X, XIII</a:t>
            </a:r>
          </a:p>
          <a:p>
            <a:r>
              <a:rPr lang="cs-CZ" dirty="0" err="1"/>
              <a:t>Valproát</a:t>
            </a:r>
            <a:endParaRPr lang="cs-CZ" dirty="0"/>
          </a:p>
          <a:p>
            <a:pPr lvl="1"/>
            <a:r>
              <a:rPr lang="cs-CZ" dirty="0"/>
              <a:t>snížení von </a:t>
            </a:r>
            <a:r>
              <a:rPr lang="cs-CZ" dirty="0" err="1"/>
              <a:t>Willebrandův</a:t>
            </a:r>
            <a:r>
              <a:rPr lang="cs-CZ" dirty="0"/>
              <a:t> faktor, VIII, IX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13</a:t>
            </a:fld>
            <a:endParaRPr lang="en-US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Mohou indukovat</a:t>
            </a:r>
          </a:p>
          <a:p>
            <a:endParaRPr lang="cs-CZ" dirty="0"/>
          </a:p>
          <a:p>
            <a:r>
              <a:rPr lang="cs-CZ" dirty="0"/>
              <a:t>Barbituráty, </a:t>
            </a:r>
            <a:r>
              <a:rPr lang="cs-CZ" dirty="0" err="1"/>
              <a:t>fenytoin</a:t>
            </a:r>
            <a:endParaRPr lang="cs-CZ" dirty="0"/>
          </a:p>
          <a:p>
            <a:pPr lvl="1"/>
            <a:r>
              <a:rPr lang="cs-CZ" dirty="0"/>
              <a:t>zvýšení jaterních enzymů</a:t>
            </a:r>
          </a:p>
        </p:txBody>
      </p:sp>
    </p:spTree>
    <p:extLst>
      <p:ext uri="{BB962C8B-B14F-4D97-AF65-F5344CB8AC3E}">
        <p14:creationId xmlns:p14="http://schemas.microsoft.com/office/powerpoint/2010/main" val="1263980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3164"/>
          </a:xfrm>
        </p:spPr>
        <p:txBody>
          <a:bodyPr/>
          <a:lstStyle/>
          <a:p>
            <a:r>
              <a:rPr lang="cs-CZ" dirty="0"/>
              <a:t>Informovanost pacienta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980728"/>
            <a:ext cx="6732748" cy="587727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b="1" u="sng" dirty="0">
                <a:solidFill>
                  <a:schemeClr val="tx1"/>
                </a:solidFill>
              </a:rPr>
              <a:t>G-</a:t>
            </a:r>
            <a:r>
              <a:rPr lang="en-US" sz="2000" b="1" u="sng" dirty="0" err="1">
                <a:solidFill>
                  <a:schemeClr val="tx1"/>
                </a:solidFill>
              </a:rPr>
              <a:t>01a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Orální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glukózový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toleranční</a:t>
            </a:r>
            <a:r>
              <a:rPr lang="en-US" sz="2000" b="1" u="sng" dirty="0">
                <a:solidFill>
                  <a:schemeClr val="tx1"/>
                </a:solidFill>
              </a:rPr>
              <a:t> test (oGTT)</a:t>
            </a:r>
          </a:p>
          <a:p>
            <a:pPr lvl="1"/>
            <a:r>
              <a:rPr lang="en-US" sz="2000" b="1" dirty="0" err="1">
                <a:solidFill>
                  <a:schemeClr val="tx1"/>
                </a:solidFill>
              </a:rPr>
              <a:t>POKYNY</a:t>
            </a:r>
            <a:r>
              <a:rPr lang="en-US" sz="2000" b="1" dirty="0">
                <a:solidFill>
                  <a:schemeClr val="tx1"/>
                </a:solidFill>
              </a:rPr>
              <a:t> PRO </a:t>
            </a:r>
            <a:r>
              <a:rPr lang="en-US" sz="2000" b="1" dirty="0" err="1">
                <a:solidFill>
                  <a:schemeClr val="tx1"/>
                </a:solidFill>
              </a:rPr>
              <a:t>PACIENTY</a:t>
            </a:r>
            <a:endParaRPr lang="en-US" sz="2000" b="1" dirty="0">
              <a:solidFill>
                <a:schemeClr val="tx1"/>
              </a:solidFill>
            </a:endParaRPr>
          </a:p>
          <a:p>
            <a:pPr lvl="1"/>
            <a:r>
              <a:rPr lang="en-US" sz="2000" dirty="0" err="1">
                <a:solidFill>
                  <a:schemeClr val="tx1"/>
                </a:solidFill>
              </a:rPr>
              <a:t>Vážená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paní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vážený</a:t>
            </a:r>
            <a:r>
              <a:rPr lang="en-US" sz="2000" dirty="0">
                <a:solidFill>
                  <a:schemeClr val="tx1"/>
                </a:solidFill>
              </a:rPr>
              <a:t> pane,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Váš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ošetřující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lékař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Vám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doporučil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vyšetření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glykemické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křivky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tj</a:t>
            </a:r>
            <a:r>
              <a:rPr lang="en-US" sz="2000" dirty="0">
                <a:solidFill>
                  <a:schemeClr val="tx1"/>
                </a:solidFill>
              </a:rPr>
              <a:t>. "</a:t>
            </a:r>
            <a:r>
              <a:rPr lang="en-US" sz="2000" dirty="0" err="1">
                <a:solidFill>
                  <a:schemeClr val="tx1"/>
                </a:solidFill>
              </a:rPr>
              <a:t>orálního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glukózového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tolerančního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testu</a:t>
            </a:r>
            <a:r>
              <a:rPr lang="en-US" sz="2000" dirty="0">
                <a:solidFill>
                  <a:schemeClr val="tx1"/>
                </a:solidFill>
              </a:rPr>
              <a:t>" (oGTT).</a:t>
            </a:r>
          </a:p>
          <a:p>
            <a:pPr lvl="1"/>
            <a:endParaRPr lang="cs-CZ" sz="2000" b="1" dirty="0">
              <a:solidFill>
                <a:schemeClr val="tx1"/>
              </a:solidFill>
            </a:endParaRPr>
          </a:p>
          <a:p>
            <a:pPr lvl="1"/>
            <a:r>
              <a:rPr lang="en-US" sz="2000" b="1" dirty="0" err="1">
                <a:solidFill>
                  <a:schemeClr val="tx1"/>
                </a:solidFill>
              </a:rPr>
              <a:t>Účel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vyšetření</a:t>
            </a:r>
            <a:r>
              <a:rPr lang="en-US" sz="2000" b="1" dirty="0">
                <a:solidFill>
                  <a:schemeClr val="tx1"/>
                </a:solidFill>
              </a:rPr>
              <a:t>:</a:t>
            </a:r>
            <a:endParaRPr lang="cs-CZ" sz="2000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	</a:t>
            </a:r>
            <a:r>
              <a:rPr lang="en-US" sz="2000" dirty="0">
                <a:solidFill>
                  <a:schemeClr val="tx1"/>
                </a:solidFill>
              </a:rPr>
              <a:t>oGTT (</a:t>
            </a:r>
            <a:r>
              <a:rPr lang="en-US" sz="2000" dirty="0" err="1">
                <a:solidFill>
                  <a:schemeClr val="tx1"/>
                </a:solidFill>
              </a:rPr>
              <a:t>glykemická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křivka</a:t>
            </a:r>
            <a:r>
              <a:rPr lang="en-US" sz="2000" dirty="0">
                <a:solidFill>
                  <a:schemeClr val="tx1"/>
                </a:solidFill>
              </a:rPr>
              <a:t>) je </a:t>
            </a:r>
            <a:r>
              <a:rPr lang="en-US" sz="2000" dirty="0" err="1">
                <a:solidFill>
                  <a:schemeClr val="tx1"/>
                </a:solidFill>
              </a:rPr>
              <a:t>vyšetření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které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slouží</a:t>
            </a:r>
            <a:r>
              <a:rPr lang="en-US" sz="2000" dirty="0">
                <a:solidFill>
                  <a:schemeClr val="tx1"/>
                </a:solidFill>
              </a:rPr>
              <a:t> k </a:t>
            </a:r>
            <a:r>
              <a:rPr lang="en-US" sz="2000" dirty="0" err="1">
                <a:solidFill>
                  <a:schemeClr val="tx1"/>
                </a:solidFill>
              </a:rPr>
              <a:t>odhalení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onemocnění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cukrovkou</a:t>
            </a:r>
            <a:r>
              <a:rPr lang="en-US" sz="2000" dirty="0">
                <a:solidFill>
                  <a:schemeClr val="tx1"/>
                </a:solidFill>
              </a:rPr>
              <a:t> (Diabetes mellitus).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Vzhledem</a:t>
            </a:r>
            <a:r>
              <a:rPr lang="en-US" sz="2000" dirty="0">
                <a:solidFill>
                  <a:schemeClr val="tx1"/>
                </a:solidFill>
              </a:rPr>
              <a:t> k </a:t>
            </a:r>
            <a:r>
              <a:rPr lang="en-US" sz="2000" dirty="0" err="1">
                <a:solidFill>
                  <a:schemeClr val="tx1"/>
                </a:solidFill>
              </a:rPr>
              <a:t>tomu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že</a:t>
            </a:r>
            <a:r>
              <a:rPr lang="en-US" sz="2000" dirty="0">
                <a:solidFill>
                  <a:schemeClr val="tx1"/>
                </a:solidFill>
              </a:rPr>
              <a:t> se </a:t>
            </a:r>
            <a:r>
              <a:rPr lang="en-US" sz="2000" dirty="0" err="1">
                <a:solidFill>
                  <a:schemeClr val="tx1"/>
                </a:solidFill>
              </a:rPr>
              <a:t>jedná</a:t>
            </a:r>
            <a:r>
              <a:rPr lang="en-US" sz="2000" dirty="0">
                <a:solidFill>
                  <a:schemeClr val="tx1"/>
                </a:solidFill>
              </a:rPr>
              <a:t> o </a:t>
            </a:r>
            <a:r>
              <a:rPr lang="en-US" sz="2000" dirty="0" err="1">
                <a:solidFill>
                  <a:schemeClr val="tx1"/>
                </a:solidFill>
              </a:rPr>
              <a:t>stanovení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závažné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diagnózy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prosíme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Vás</a:t>
            </a:r>
            <a:r>
              <a:rPr lang="en-US" sz="2000" dirty="0">
                <a:solidFill>
                  <a:schemeClr val="tx1"/>
                </a:solidFill>
              </a:rPr>
              <a:t> o </a:t>
            </a:r>
            <a:r>
              <a:rPr lang="en-US" sz="2000" dirty="0" err="1">
                <a:solidFill>
                  <a:schemeClr val="tx1"/>
                </a:solidFill>
              </a:rPr>
              <a:t>spolupráci</a:t>
            </a:r>
            <a:r>
              <a:rPr lang="en-US" sz="2000" dirty="0">
                <a:solidFill>
                  <a:schemeClr val="tx1"/>
                </a:solidFill>
              </a:rPr>
              <a:t> a </a:t>
            </a:r>
            <a:r>
              <a:rPr lang="en-US" sz="2000" dirty="0" err="1">
                <a:solidFill>
                  <a:schemeClr val="tx1"/>
                </a:solidFill>
              </a:rPr>
              <a:t>důsledné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dodržení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všech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uvedených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pokynů</a:t>
            </a:r>
            <a:r>
              <a:rPr lang="en-US" sz="2000" dirty="0">
                <a:solidFill>
                  <a:schemeClr val="tx1"/>
                </a:solidFill>
              </a:rPr>
              <a:t> pro </a:t>
            </a:r>
            <a:r>
              <a:rPr lang="en-US" sz="2000" dirty="0" err="1">
                <a:solidFill>
                  <a:schemeClr val="tx1"/>
                </a:solidFill>
              </a:rPr>
              <a:t>vyšetření</a:t>
            </a:r>
            <a:r>
              <a:rPr lang="cs-CZ" sz="2000" dirty="0">
                <a:solidFill>
                  <a:schemeClr val="tx1"/>
                </a:solidFill>
              </a:rPr>
              <a:t>!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05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3164"/>
          </a:xfrm>
        </p:spPr>
        <p:txBody>
          <a:bodyPr/>
          <a:lstStyle/>
          <a:p>
            <a:r>
              <a:rPr lang="cs-CZ" dirty="0"/>
              <a:t>Informovanost pacienta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980728"/>
            <a:ext cx="6732748" cy="5877272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b="1" u="sng" dirty="0" err="1">
                <a:solidFill>
                  <a:schemeClr val="tx1"/>
                </a:solidFill>
              </a:rPr>
              <a:t>Příprava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na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vyšetření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</a:p>
          <a:p>
            <a:r>
              <a:rPr lang="en-US" sz="2000" dirty="0" err="1">
                <a:solidFill>
                  <a:schemeClr val="tx1"/>
                </a:solidFill>
              </a:rPr>
              <a:t>dostavte</a:t>
            </a:r>
            <a:r>
              <a:rPr lang="en-US" sz="2000" dirty="0">
                <a:solidFill>
                  <a:schemeClr val="tx1"/>
                </a:solidFill>
              </a:rPr>
              <a:t> se v 6:45 </a:t>
            </a:r>
            <a:r>
              <a:rPr lang="en-US" sz="2000" dirty="0" err="1">
                <a:solidFill>
                  <a:schemeClr val="tx1"/>
                </a:solidFill>
              </a:rPr>
              <a:t>hodin</a:t>
            </a:r>
            <a:r>
              <a:rPr lang="en-US" sz="2000" dirty="0">
                <a:solidFill>
                  <a:schemeClr val="tx1"/>
                </a:solidFill>
              </a:rPr>
              <a:t> do </a:t>
            </a:r>
            <a:r>
              <a:rPr lang="en-US" sz="2000" dirty="0" err="1">
                <a:solidFill>
                  <a:schemeClr val="tx1"/>
                </a:solidFill>
              </a:rPr>
              <a:t>odběrové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místnosti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laboratoře</a:t>
            </a:r>
            <a:r>
              <a:rPr lang="en-US" sz="2000" dirty="0">
                <a:solidFill>
                  <a:schemeClr val="tx1"/>
                </a:solidFill>
              </a:rPr>
              <a:t> - </a:t>
            </a:r>
            <a:r>
              <a:rPr lang="en-US" sz="2000" dirty="0" err="1">
                <a:solidFill>
                  <a:schemeClr val="tx1"/>
                </a:solidFill>
              </a:rPr>
              <a:t>viz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adresa</a:t>
            </a:r>
            <a:r>
              <a:rPr lang="en-US" sz="2000" dirty="0">
                <a:solidFill>
                  <a:schemeClr val="tx1"/>
                </a:solidFill>
              </a:rPr>
              <a:t> v </a:t>
            </a:r>
            <a:r>
              <a:rPr lang="en-US" sz="2000" dirty="0" err="1">
                <a:solidFill>
                  <a:schemeClr val="tx1"/>
                </a:solidFill>
              </a:rPr>
              <a:t>záhlaví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přijďte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LAČNÝ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tj</a:t>
            </a:r>
            <a:r>
              <a:rPr lang="en-US" sz="2000" dirty="0">
                <a:solidFill>
                  <a:schemeClr val="tx1"/>
                </a:solidFill>
              </a:rPr>
              <a:t>. od </a:t>
            </a:r>
            <a:r>
              <a:rPr lang="en-US" sz="2000" dirty="0" err="1">
                <a:solidFill>
                  <a:schemeClr val="tx1"/>
                </a:solidFill>
              </a:rPr>
              <a:t>večera</a:t>
            </a:r>
            <a:r>
              <a:rPr lang="en-US" sz="2000" dirty="0">
                <a:solidFill>
                  <a:schemeClr val="tx1"/>
                </a:solidFill>
              </a:rPr>
              <a:t> 18 </a:t>
            </a:r>
            <a:r>
              <a:rPr lang="en-US" sz="2000" dirty="0" err="1">
                <a:solidFill>
                  <a:schemeClr val="tx1"/>
                </a:solidFill>
              </a:rPr>
              <a:t>hodin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již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nic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nejezte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nepijte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slazené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tekutiny</a:t>
            </a:r>
            <a:r>
              <a:rPr lang="en-US" sz="2000" dirty="0">
                <a:solidFill>
                  <a:schemeClr val="tx1"/>
                </a:solidFill>
              </a:rPr>
              <a:t> (</a:t>
            </a:r>
            <a:r>
              <a:rPr lang="en-US" sz="2000" dirty="0" err="1">
                <a:solidFill>
                  <a:schemeClr val="tx1"/>
                </a:solidFill>
              </a:rPr>
              <a:t>lačnění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má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trvat</a:t>
            </a:r>
            <a:r>
              <a:rPr lang="en-US" sz="2000" dirty="0">
                <a:solidFill>
                  <a:schemeClr val="tx1"/>
                </a:solidFill>
              </a:rPr>
              <a:t> 10 –14 </a:t>
            </a:r>
            <a:r>
              <a:rPr lang="en-US" sz="2000" dirty="0" err="1">
                <a:solidFill>
                  <a:schemeClr val="tx1"/>
                </a:solidFill>
              </a:rPr>
              <a:t>hodin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en-US" sz="2000" dirty="0" err="1">
                <a:solidFill>
                  <a:schemeClr val="tx1"/>
                </a:solidFill>
              </a:rPr>
              <a:t>není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vhodné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žíznit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pijte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neslazené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tekutiny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tj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neslazený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čaj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minerálku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bez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příchutí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nebo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čistou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vodu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....................................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cs-CZ" sz="2000" b="1" u="sng" dirty="0">
                <a:solidFill>
                  <a:schemeClr val="tx1"/>
                </a:solidFill>
              </a:rPr>
              <a:t>Průběh vyšetření</a:t>
            </a:r>
          </a:p>
          <a:p>
            <a:r>
              <a:rPr lang="cs-CZ" sz="2000" dirty="0">
                <a:solidFill>
                  <a:schemeClr val="tx1"/>
                </a:solidFill>
              </a:rPr>
              <a:t>.......................................</a:t>
            </a:r>
          </a:p>
          <a:p>
            <a:r>
              <a:rPr lang="cs-CZ" sz="2000" b="1" u="sng" dirty="0">
                <a:solidFill>
                  <a:schemeClr val="tx1"/>
                </a:solidFill>
              </a:rPr>
              <a:t>Upozornění na možná rizika</a:t>
            </a:r>
          </a:p>
          <a:p>
            <a:r>
              <a:rPr lang="cs-CZ" sz="2000" dirty="0">
                <a:solidFill>
                  <a:schemeClr val="tx1"/>
                </a:solidFill>
              </a:rPr>
              <a:t>.......................................</a:t>
            </a:r>
          </a:p>
          <a:p>
            <a:r>
              <a:rPr lang="cs-CZ" sz="2000" b="1" u="sng" dirty="0">
                <a:solidFill>
                  <a:schemeClr val="tx1"/>
                </a:solidFill>
              </a:rPr>
              <a:t>Termín a místo vyšetření</a:t>
            </a:r>
          </a:p>
          <a:p>
            <a:r>
              <a:rPr lang="cs-CZ" sz="2000" dirty="0">
                <a:solidFill>
                  <a:schemeClr val="tx1"/>
                </a:solidFill>
              </a:rPr>
              <a:t>.......................................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53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3164"/>
          </a:xfrm>
        </p:spPr>
        <p:txBody>
          <a:bodyPr/>
          <a:lstStyle/>
          <a:p>
            <a:r>
              <a:rPr lang="cs-CZ" dirty="0"/>
              <a:t>Informovanost pacienta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0728"/>
            <a:ext cx="8964488" cy="5877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err="1">
                <a:solidFill>
                  <a:schemeClr val="tx1"/>
                </a:solidFill>
              </a:rPr>
              <a:t>Vyhodnocení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vyšetření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S </a:t>
            </a:r>
            <a:r>
              <a:rPr lang="en-US" sz="2000" dirty="0" err="1">
                <a:solidFill>
                  <a:schemeClr val="tx1"/>
                </a:solidFill>
              </a:rPr>
              <a:t>výsledkem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vyšetření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Vás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seznámí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Váš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ošetřující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lékař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kterému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výsledky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zašleme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chemeClr val="tx1"/>
                </a:solidFill>
              </a:rPr>
              <a:t>Upozornění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1"/>
                </a:solidFill>
              </a:rPr>
              <a:t>Vyšetření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nemá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být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prováděno</a:t>
            </a:r>
            <a:r>
              <a:rPr lang="en-US" sz="2000" dirty="0">
                <a:solidFill>
                  <a:schemeClr val="tx1"/>
                </a:solidFill>
              </a:rPr>
              <a:t> v </a:t>
            </a:r>
            <a:r>
              <a:rPr lang="en-US" sz="2000" dirty="0" err="1">
                <a:solidFill>
                  <a:schemeClr val="tx1"/>
                </a:solidFill>
              </a:rPr>
              <a:t>případě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že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předchozí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hladina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glukózy</a:t>
            </a:r>
            <a:r>
              <a:rPr lang="en-US" sz="2000" dirty="0">
                <a:solidFill>
                  <a:schemeClr val="tx1"/>
                </a:solidFill>
              </a:rPr>
              <a:t> v </a:t>
            </a:r>
            <a:r>
              <a:rPr lang="en-US" sz="2000" dirty="0" err="1">
                <a:solidFill>
                  <a:schemeClr val="tx1"/>
                </a:solidFill>
              </a:rPr>
              <a:t>krvi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nalačno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přesahuje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hodnotu</a:t>
            </a:r>
            <a:r>
              <a:rPr lang="en-US" sz="2000" dirty="0">
                <a:solidFill>
                  <a:schemeClr val="tx1"/>
                </a:solidFill>
              </a:rPr>
              <a:t> 7,0 mmol/l. 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tx1"/>
                </a:solidFill>
              </a:rPr>
              <a:t>Děkujeme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Vám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za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spolupráci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2000" b="1" i="1" dirty="0" err="1">
                <a:solidFill>
                  <a:schemeClr val="tx1"/>
                </a:solidFill>
              </a:rPr>
              <a:t>Informovaný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souhlas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pacienta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chemeClr val="tx1"/>
                </a:solidFill>
              </a:rPr>
              <a:t>Prohlašuji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že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jsem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byl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poučen</a:t>
            </a:r>
            <a:r>
              <a:rPr lang="en-US" sz="2000" b="1" dirty="0">
                <a:solidFill>
                  <a:schemeClr val="tx1"/>
                </a:solidFill>
              </a:rPr>
              <a:t> o </a:t>
            </a:r>
            <a:r>
              <a:rPr lang="en-US" sz="2000" b="1" dirty="0" err="1">
                <a:solidFill>
                  <a:schemeClr val="tx1"/>
                </a:solidFill>
              </a:rPr>
              <a:t>vyšetření</a:t>
            </a:r>
            <a:r>
              <a:rPr lang="en-US" sz="2000" b="1" dirty="0">
                <a:solidFill>
                  <a:schemeClr val="tx1"/>
                </a:solidFill>
              </a:rPr>
              <a:t> a </a:t>
            </a:r>
            <a:r>
              <a:rPr lang="en-US" sz="2000" b="1" dirty="0" err="1">
                <a:solidFill>
                  <a:schemeClr val="tx1"/>
                </a:solidFill>
              </a:rPr>
              <a:t>souhlasím</a:t>
            </a:r>
            <a:r>
              <a:rPr lang="en-US" sz="2000" b="1" dirty="0">
                <a:solidFill>
                  <a:schemeClr val="tx1"/>
                </a:solidFill>
              </a:rPr>
              <a:t> s </a:t>
            </a:r>
            <a:r>
              <a:rPr lang="en-US" sz="2000" b="1" dirty="0" err="1">
                <a:solidFill>
                  <a:schemeClr val="tx1"/>
                </a:solidFill>
              </a:rPr>
              <a:t>jeho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provedením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V ……………………………………………………….</a:t>
            </a:r>
            <a:r>
              <a:rPr lang="en-US" sz="2000" b="1" dirty="0" err="1">
                <a:solidFill>
                  <a:schemeClr val="tx1"/>
                </a:solidFill>
              </a:rPr>
              <a:t>podpis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pacienta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endParaRPr lang="cs-CZ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chemeClr val="tx1"/>
              </a:solidFill>
            </a:endParaRPr>
          </a:p>
          <a:p>
            <a:r>
              <a:rPr lang="cs-CZ" sz="2000" u="sng" dirty="0">
                <a:solidFill>
                  <a:schemeClr val="tx1"/>
                </a:solidFill>
              </a:rPr>
              <a:t>Pacient má právo a příležitost se na veškeré nejasnosti před zeptat svého ošetřujícího lékaře</a:t>
            </a:r>
            <a:endParaRPr lang="en-US" sz="2000" u="sng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1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3164"/>
          </a:xfrm>
        </p:spPr>
        <p:txBody>
          <a:bodyPr/>
          <a:lstStyle/>
          <a:p>
            <a:r>
              <a:rPr lang="cs-CZ" dirty="0"/>
              <a:t>Odběr materiálu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5328592" cy="5760640"/>
          </a:xfrm>
        </p:spPr>
        <p:txBody>
          <a:bodyPr>
            <a:normAutofit/>
          </a:bodyPr>
          <a:lstStyle/>
          <a:p>
            <a:pPr lvl="1"/>
            <a:r>
              <a:rPr lang="cs-CZ" sz="2200" b="1" dirty="0">
                <a:solidFill>
                  <a:schemeClr val="tx1"/>
                </a:solidFill>
              </a:rPr>
              <a:t>Plná krev</a:t>
            </a:r>
          </a:p>
          <a:p>
            <a:pPr lvl="1"/>
            <a:endParaRPr lang="cs-CZ" sz="2200" b="1" dirty="0">
              <a:solidFill>
                <a:schemeClr val="tx1"/>
              </a:solidFill>
            </a:endParaRPr>
          </a:p>
          <a:p>
            <a:pPr lvl="1"/>
            <a:r>
              <a:rPr lang="cs-CZ" sz="2200" b="1" dirty="0">
                <a:solidFill>
                  <a:schemeClr val="tx1"/>
                </a:solidFill>
              </a:rPr>
              <a:t>Sérum</a:t>
            </a:r>
          </a:p>
          <a:p>
            <a:pPr lvl="1"/>
            <a:endParaRPr lang="cs-CZ" sz="2200" b="1" dirty="0">
              <a:solidFill>
                <a:schemeClr val="tx1"/>
              </a:solidFill>
            </a:endParaRPr>
          </a:p>
          <a:p>
            <a:pPr lvl="1"/>
            <a:r>
              <a:rPr lang="cs-CZ" sz="2200" b="1" dirty="0">
                <a:solidFill>
                  <a:schemeClr val="tx1"/>
                </a:solidFill>
              </a:rPr>
              <a:t>Plasma</a:t>
            </a:r>
          </a:p>
          <a:p>
            <a:pPr lvl="1"/>
            <a:endParaRPr lang="cs-CZ" sz="2200" b="1" dirty="0">
              <a:solidFill>
                <a:schemeClr val="tx1"/>
              </a:solidFill>
            </a:endParaRPr>
          </a:p>
          <a:p>
            <a:pPr lvl="1"/>
            <a:r>
              <a:rPr lang="cs-CZ" sz="2200" b="1" dirty="0">
                <a:solidFill>
                  <a:schemeClr val="tx1"/>
                </a:solidFill>
              </a:rPr>
              <a:t>Moč</a:t>
            </a:r>
          </a:p>
          <a:p>
            <a:pPr lvl="1"/>
            <a:endParaRPr lang="cs-CZ" sz="2200" b="1" dirty="0">
              <a:solidFill>
                <a:schemeClr val="tx1"/>
              </a:solidFill>
            </a:endParaRPr>
          </a:p>
          <a:p>
            <a:pPr lvl="1"/>
            <a:r>
              <a:rPr lang="cs-CZ" sz="2200" b="1" dirty="0">
                <a:solidFill>
                  <a:schemeClr val="tx1"/>
                </a:solidFill>
              </a:rPr>
              <a:t>Cerebrospinální tekutina (</a:t>
            </a:r>
            <a:r>
              <a:rPr lang="cs-CZ" sz="2200" b="1" dirty="0" err="1">
                <a:solidFill>
                  <a:schemeClr val="tx1"/>
                </a:solidFill>
              </a:rPr>
              <a:t>Likvor</a:t>
            </a:r>
            <a:r>
              <a:rPr lang="cs-CZ" sz="2200" b="1" dirty="0">
                <a:solidFill>
                  <a:schemeClr val="tx1"/>
                </a:solidFill>
              </a:rPr>
              <a:t>)</a:t>
            </a:r>
          </a:p>
          <a:p>
            <a:pPr lvl="1"/>
            <a:endParaRPr lang="cs-CZ" sz="2200" b="1" dirty="0">
              <a:solidFill>
                <a:schemeClr val="tx1"/>
              </a:solidFill>
            </a:endParaRPr>
          </a:p>
          <a:p>
            <a:pPr lvl="1"/>
            <a:r>
              <a:rPr lang="cs-CZ" sz="2200" b="1" dirty="0">
                <a:solidFill>
                  <a:schemeClr val="tx1"/>
                </a:solidFill>
              </a:rPr>
              <a:t>Punktáty</a:t>
            </a:r>
          </a:p>
          <a:p>
            <a:pPr lvl="1"/>
            <a:endParaRPr lang="cs-CZ" sz="2200" b="1" dirty="0">
              <a:solidFill>
                <a:schemeClr val="tx1"/>
              </a:solidFill>
            </a:endParaRPr>
          </a:p>
          <a:p>
            <a:pPr lvl="1"/>
            <a:r>
              <a:rPr lang="cs-CZ" sz="2200" b="1" dirty="0">
                <a:solidFill>
                  <a:schemeClr val="tx1"/>
                </a:solidFill>
              </a:rPr>
              <a:t>Stolice</a:t>
            </a:r>
          </a:p>
          <a:p>
            <a:pPr lvl="1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17</a:t>
            </a:fld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5508104" y="1051541"/>
            <a:ext cx="3456384" cy="1729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dirty="0"/>
              <a:t>Změřit se dá všechno, je ovšem třeba brát v potaz</a:t>
            </a:r>
          </a:p>
          <a:p>
            <a:pPr marL="342900" indent="-342900">
              <a:buAutoNum type="arabicPeriod"/>
            </a:pPr>
            <a:r>
              <a:rPr lang="cs-CZ" b="1" dirty="0"/>
              <a:t>Různé vlastnosti jednotlivých matricí</a:t>
            </a:r>
          </a:p>
          <a:p>
            <a:pPr marL="342900" indent="-342900">
              <a:buAutoNum type="arabicPeriod"/>
            </a:pPr>
            <a:r>
              <a:rPr lang="cs-CZ" b="1" dirty="0"/>
              <a:t>Referenční rozmezí pro konkrétní matrici</a:t>
            </a:r>
          </a:p>
        </p:txBody>
      </p:sp>
      <p:sp>
        <p:nvSpPr>
          <p:cNvPr id="6" name="Obdélník 5"/>
          <p:cNvSpPr/>
          <p:nvPr/>
        </p:nvSpPr>
        <p:spPr>
          <a:xfrm>
            <a:off x="5508104" y="2873198"/>
            <a:ext cx="3456384" cy="2151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b="1" dirty="0"/>
              <a:t>Zvolit správný odběrový systém:</a:t>
            </a:r>
          </a:p>
          <a:p>
            <a:r>
              <a:rPr lang="cs-CZ" b="1" dirty="0"/>
              <a:t>Pokud laboratoř  vysloveně požaduje plasmu, neposílat sérum...</a:t>
            </a:r>
          </a:p>
          <a:p>
            <a:r>
              <a:rPr lang="cs-CZ" b="1" dirty="0"/>
              <a:t>Při použití </a:t>
            </a:r>
            <a:r>
              <a:rPr lang="cs-CZ" b="1" dirty="0" err="1"/>
              <a:t>EDTA</a:t>
            </a:r>
            <a:r>
              <a:rPr lang="cs-CZ" b="1" dirty="0"/>
              <a:t> nelze měřit Ca atd.</a:t>
            </a:r>
          </a:p>
        </p:txBody>
      </p:sp>
      <p:sp>
        <p:nvSpPr>
          <p:cNvPr id="7" name="Obdélník 6"/>
          <p:cNvSpPr/>
          <p:nvPr/>
        </p:nvSpPr>
        <p:spPr>
          <a:xfrm>
            <a:off x="5508104" y="5125167"/>
            <a:ext cx="3456384" cy="1500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b="1" dirty="0"/>
              <a:t>Správné načasování u např. u cirkadiánních cyklů parametrů</a:t>
            </a:r>
          </a:p>
        </p:txBody>
      </p:sp>
    </p:spTree>
    <p:extLst>
      <p:ext uri="{BB962C8B-B14F-4D97-AF65-F5344CB8AC3E}">
        <p14:creationId xmlns:p14="http://schemas.microsoft.com/office/powerpoint/2010/main" val="2346343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Odběr materiálu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7507" y="1628800"/>
            <a:ext cx="8229600" cy="4925144"/>
          </a:xfrm>
        </p:spPr>
        <p:txBody>
          <a:bodyPr/>
          <a:lstStyle/>
          <a:p>
            <a:r>
              <a:rPr lang="cs-CZ" dirty="0"/>
              <a:t>Žilní krev - nejčastější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Zaškrcení je krátké a bez dlouhého cvičení (jinak zvýšení parametrů anaerobního metabolismu)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29" y="2060848"/>
            <a:ext cx="8550003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581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Odběr materiálu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128" y="1988840"/>
            <a:ext cx="6464224" cy="293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27584" y="4929266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+mj-lt"/>
              </a:rPr>
              <a:t>Vždy po </a:t>
            </a:r>
            <a:r>
              <a:rPr lang="cs-CZ" b="1" dirty="0" err="1">
                <a:latin typeface="+mj-lt"/>
              </a:rPr>
              <a:t>hyperemizaci</a:t>
            </a:r>
            <a:r>
              <a:rPr lang="cs-CZ" b="1" dirty="0">
                <a:latin typeface="+mj-lt"/>
              </a:rPr>
              <a:t>!!!</a:t>
            </a:r>
          </a:p>
          <a:p>
            <a:endParaRPr lang="cs-CZ" b="1" dirty="0">
              <a:latin typeface="+mj-lt"/>
            </a:endParaRPr>
          </a:p>
          <a:p>
            <a:r>
              <a:rPr lang="cs-CZ" b="1" dirty="0">
                <a:latin typeface="+mj-lt"/>
              </a:rPr>
              <a:t>Jinak nedostatečné prokrvení =&gt; málo materiálu =&gt; „pomáhání“ vymačkáváním – naředění tkáňovým mokem</a:t>
            </a:r>
            <a:endParaRPr lang="en-GB" b="1" dirty="0">
              <a:latin typeface="+mj-lt"/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377507" y="1628800"/>
            <a:ext cx="8229600" cy="4925144"/>
          </a:xfrm>
        </p:spPr>
        <p:txBody>
          <a:bodyPr/>
          <a:lstStyle/>
          <a:p>
            <a:r>
              <a:rPr lang="cs-CZ" dirty="0"/>
              <a:t>Kapilární krev</a:t>
            </a:r>
          </a:p>
        </p:txBody>
      </p:sp>
    </p:spTree>
    <p:extLst>
      <p:ext uri="{BB962C8B-B14F-4D97-AF65-F5344CB8AC3E}">
        <p14:creationId xmlns:p14="http://schemas.microsoft.com/office/powerpoint/2010/main" val="2947885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3164"/>
          </a:xfrm>
        </p:spPr>
        <p:txBody>
          <a:bodyPr/>
          <a:lstStyle/>
          <a:p>
            <a:r>
              <a:rPr lang="cs-CZ" dirty="0"/>
              <a:t>Časový sled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980728"/>
            <a:ext cx="6732748" cy="5877272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Objednání pacienta pro odběr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Informovanost – požadavky na dietu, vysazení léků…</a:t>
            </a:r>
          </a:p>
          <a:p>
            <a:pPr lvl="1"/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Odběr biologického materiálu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Plasma/sérum (přídavná činidla)…</a:t>
            </a:r>
          </a:p>
          <a:p>
            <a:pPr lvl="1"/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Transport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Svoz, potrubní pošta…</a:t>
            </a:r>
          </a:p>
          <a:p>
            <a:pPr lvl="1"/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Příjem materiálu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Kontrola žádanky, dodržení podmínek preanalytiky, načtení do LIS…</a:t>
            </a:r>
          </a:p>
          <a:p>
            <a:pPr lvl="1"/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Zpracování materiálu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Centrifugace, </a:t>
            </a:r>
            <a:r>
              <a:rPr lang="cs-CZ" b="1" dirty="0" err="1">
                <a:solidFill>
                  <a:schemeClr val="tx1"/>
                </a:solidFill>
              </a:rPr>
              <a:t>alikvotace</a:t>
            </a:r>
            <a:r>
              <a:rPr lang="cs-CZ" b="1" dirty="0">
                <a:solidFill>
                  <a:schemeClr val="tx1"/>
                </a:solidFill>
              </a:rPr>
              <a:t>…</a:t>
            </a:r>
          </a:p>
          <a:p>
            <a:pPr lvl="1"/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Analýza</a:t>
            </a:r>
          </a:p>
          <a:p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Kontrola výsledků</a:t>
            </a:r>
          </a:p>
          <a:p>
            <a:pPr lvl="1"/>
            <a:r>
              <a:rPr lang="el-GR" b="1" dirty="0">
                <a:solidFill>
                  <a:schemeClr val="tx1"/>
                </a:solidFill>
              </a:rPr>
              <a:t>Δ</a:t>
            </a:r>
            <a:r>
              <a:rPr lang="cs-CZ" b="1" dirty="0">
                <a:solidFill>
                  <a:schemeClr val="tx1"/>
                </a:solidFill>
              </a:rPr>
              <a:t>check, plausibilita vzhledem k diagnóze, historii</a:t>
            </a:r>
          </a:p>
          <a:p>
            <a:pPr lvl="1"/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Vydání výsledků lékaři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Elektronicky, tiskem…</a:t>
            </a:r>
          </a:p>
          <a:p>
            <a:pPr lvl="1"/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Archivace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Stabilita analytů v biologickém materiálu, </a:t>
            </a:r>
          </a:p>
          <a:p>
            <a:pPr lvl="1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2</a:t>
            </a:fld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99651" y="980728"/>
            <a:ext cx="1152128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sz="1500" dirty="0"/>
              <a:t>Mimolaboratorní </a:t>
            </a:r>
            <a:r>
              <a:rPr lang="cs-CZ" sz="1500" dirty="0" err="1"/>
              <a:t>preanalytická</a:t>
            </a:r>
            <a:r>
              <a:rPr lang="cs-CZ" sz="1500" dirty="0"/>
              <a:t> fáze</a:t>
            </a:r>
          </a:p>
          <a:p>
            <a:pPr algn="ctr"/>
            <a:r>
              <a:rPr lang="cs-CZ" sz="1500" dirty="0"/>
              <a:t>(</a:t>
            </a:r>
            <a:r>
              <a:rPr lang="cs-CZ" sz="1500" dirty="0" err="1"/>
              <a:t>Pre-preanalytics</a:t>
            </a:r>
            <a:r>
              <a:rPr lang="cs-CZ" sz="1500" dirty="0"/>
              <a:t>)</a:t>
            </a:r>
            <a:endParaRPr lang="en-US" sz="1500" dirty="0"/>
          </a:p>
        </p:txBody>
      </p:sp>
      <p:sp>
        <p:nvSpPr>
          <p:cNvPr id="6" name="Obdélník 5"/>
          <p:cNvSpPr/>
          <p:nvPr/>
        </p:nvSpPr>
        <p:spPr>
          <a:xfrm>
            <a:off x="72267" y="2878088"/>
            <a:ext cx="115212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sz="1500" dirty="0"/>
              <a:t>Laboratorní </a:t>
            </a:r>
            <a:r>
              <a:rPr lang="cs-CZ" sz="1500" dirty="0" err="1"/>
              <a:t>preanalytická</a:t>
            </a:r>
            <a:r>
              <a:rPr lang="cs-CZ" sz="1500" dirty="0"/>
              <a:t> fáze</a:t>
            </a:r>
          </a:p>
          <a:p>
            <a:pPr algn="ctr"/>
            <a:r>
              <a:rPr lang="cs-CZ" sz="1500" dirty="0"/>
              <a:t>(</a:t>
            </a:r>
            <a:r>
              <a:rPr lang="cs-CZ" sz="1500" dirty="0" err="1"/>
              <a:t>Preanalytics</a:t>
            </a:r>
            <a:r>
              <a:rPr lang="cs-CZ" sz="1500" dirty="0"/>
              <a:t>)</a:t>
            </a:r>
            <a:endParaRPr lang="en-US" sz="1500" dirty="0"/>
          </a:p>
        </p:txBody>
      </p:sp>
      <p:sp>
        <p:nvSpPr>
          <p:cNvPr id="7" name="Obdélník 6"/>
          <p:cNvSpPr/>
          <p:nvPr/>
        </p:nvSpPr>
        <p:spPr>
          <a:xfrm>
            <a:off x="99651" y="4869160"/>
            <a:ext cx="1152127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sz="1500" dirty="0"/>
              <a:t>Postanalytická fáze</a:t>
            </a:r>
            <a:endParaRPr lang="en-US" sz="1500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xmlns="" id="{249A7581-0EE0-4BA1-A44E-9DBD5E14E662}"/>
              </a:ext>
            </a:extLst>
          </p:cNvPr>
          <p:cNvSpPr/>
          <p:nvPr/>
        </p:nvSpPr>
        <p:spPr>
          <a:xfrm>
            <a:off x="99651" y="4343400"/>
            <a:ext cx="1132597" cy="3817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591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Odběr materiálu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Artérie 	- méně časté (</a:t>
            </a:r>
            <a:r>
              <a:rPr lang="cs-CZ" dirty="0" err="1">
                <a:solidFill>
                  <a:schemeClr val="tx1"/>
                </a:solidFill>
              </a:rPr>
              <a:t>ABR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r>
              <a:rPr lang="cs-CZ" dirty="0" err="1">
                <a:solidFill>
                  <a:schemeClr val="tx1"/>
                </a:solidFill>
              </a:rPr>
              <a:t>Likvor</a:t>
            </a:r>
            <a:r>
              <a:rPr lang="cs-CZ" dirty="0">
                <a:solidFill>
                  <a:schemeClr val="tx1"/>
                </a:solidFill>
              </a:rPr>
              <a:t>	- lumbální punkce	mezi obratli </a:t>
            </a:r>
            <a:r>
              <a:rPr lang="en-GB" dirty="0" err="1">
                <a:solidFill>
                  <a:schemeClr val="tx1"/>
                </a:solidFill>
              </a:rPr>
              <a:t>L3</a:t>
            </a:r>
            <a:r>
              <a:rPr lang="en-GB" dirty="0">
                <a:solidFill>
                  <a:schemeClr val="tx1"/>
                </a:solidFill>
              </a:rPr>
              <a:t>/</a:t>
            </a:r>
            <a:r>
              <a:rPr lang="en-GB" dirty="0" err="1">
                <a:solidFill>
                  <a:schemeClr val="tx1"/>
                </a:solidFill>
              </a:rPr>
              <a:t>L4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cs-CZ" dirty="0">
                <a:solidFill>
                  <a:schemeClr val="tx1"/>
                </a:solidFill>
              </a:rPr>
              <a:t>			  </a:t>
            </a:r>
            <a:r>
              <a:rPr lang="en-GB" dirty="0" err="1">
                <a:solidFill>
                  <a:schemeClr val="tx1"/>
                </a:solidFill>
              </a:rPr>
              <a:t>L4</a:t>
            </a:r>
            <a:r>
              <a:rPr lang="en-GB" dirty="0">
                <a:solidFill>
                  <a:schemeClr val="tx1"/>
                </a:solidFill>
              </a:rPr>
              <a:t>/L</a:t>
            </a:r>
            <a:r>
              <a:rPr lang="cs-CZ" dirty="0">
                <a:solidFill>
                  <a:schemeClr val="tx1"/>
                </a:solidFill>
              </a:rPr>
              <a:t>5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	- v sedě nebo fetální pozici na boku</a:t>
            </a:r>
          </a:p>
          <a:p>
            <a:r>
              <a:rPr lang="cs-CZ" dirty="0">
                <a:solidFill>
                  <a:schemeClr val="tx1"/>
                </a:solidFill>
              </a:rPr>
              <a:t>Moč	- první ranní moč, střední proud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	- sbíraná moč (</a:t>
            </a:r>
            <a:r>
              <a:rPr lang="cs-CZ" dirty="0" err="1">
                <a:solidFill>
                  <a:schemeClr val="tx1"/>
                </a:solidFill>
              </a:rPr>
              <a:t>24hodin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r>
              <a:rPr lang="cs-CZ" dirty="0">
                <a:solidFill>
                  <a:schemeClr val="tx1"/>
                </a:solidFill>
              </a:rPr>
              <a:t>Punktát	- ..... punkce</a:t>
            </a:r>
          </a:p>
          <a:p>
            <a:r>
              <a:rPr lang="cs-CZ" dirty="0">
                <a:solidFill>
                  <a:schemeClr val="tx1"/>
                </a:solidFill>
              </a:rPr>
              <a:t>Stolice	-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20</a:t>
            </a:fld>
            <a:endParaRPr lang="en-US"/>
          </a:p>
        </p:txBody>
      </p:sp>
      <p:pic>
        <p:nvPicPr>
          <p:cNvPr id="1026" name="Picture 2" descr="C:\Users\75224\Downloads\03-03-01_hemoglobin_stolice_popisk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rot="5400000">
            <a:off x="3972183" y="3956809"/>
            <a:ext cx="1975720" cy="351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75224\Downloads\03-03-01_hemoglobin_stolice_popisk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092280" y="3284984"/>
            <a:ext cx="1975720" cy="351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850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Uzavřený odběrový systém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21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2376264" cy="483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>
          <a:xfrm>
            <a:off x="3275856" y="1844824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/>
              <a:t>Venipunkce</a:t>
            </a:r>
            <a:endParaRPr lang="cs-CZ" b="1" dirty="0"/>
          </a:p>
        </p:txBody>
      </p:sp>
      <p:sp>
        <p:nvSpPr>
          <p:cNvPr id="9" name="Obdélník 8"/>
          <p:cNvSpPr/>
          <p:nvPr/>
        </p:nvSpPr>
        <p:spPr>
          <a:xfrm>
            <a:off x="3275856" y="2852936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Aspirace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269658" y="3889249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Oddělení jehly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300941" y="5013176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Odlomení pístu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5677205" y="1784769"/>
            <a:ext cx="3466795" cy="4525963"/>
          </a:xfrm>
        </p:spPr>
        <p:txBody>
          <a:bodyPr/>
          <a:lstStyle/>
          <a:p>
            <a:r>
              <a:rPr lang="cs-CZ" b="1" u="sng" dirty="0">
                <a:solidFill>
                  <a:schemeClr val="tx1"/>
                </a:solidFill>
              </a:rPr>
              <a:t>Snižuje </a:t>
            </a:r>
          </a:p>
          <a:p>
            <a:r>
              <a:rPr lang="cs-CZ" dirty="0">
                <a:solidFill>
                  <a:schemeClr val="tx1"/>
                </a:solidFill>
              </a:rPr>
              <a:t>riziko infekce</a:t>
            </a:r>
          </a:p>
          <a:p>
            <a:r>
              <a:rPr lang="cs-CZ" dirty="0">
                <a:solidFill>
                  <a:schemeClr val="tx1"/>
                </a:solidFill>
              </a:rPr>
              <a:t>riziko hemolýzy vzorku</a:t>
            </a:r>
          </a:p>
          <a:p>
            <a:r>
              <a:rPr lang="cs-CZ" dirty="0">
                <a:solidFill>
                  <a:schemeClr val="tx1"/>
                </a:solidFill>
              </a:rPr>
              <a:t>rizika při transportu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3300941" y="6017719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Transport do laboratoře</a:t>
            </a:r>
          </a:p>
        </p:txBody>
      </p:sp>
    </p:spTree>
    <p:extLst>
      <p:ext uri="{BB962C8B-B14F-4D97-AF65-F5344CB8AC3E}">
        <p14:creationId xmlns:p14="http://schemas.microsoft.com/office/powerpoint/2010/main" val="2162158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Odběr materiálu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22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44614"/>
            <a:ext cx="4238438" cy="5304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4499992" y="1844824"/>
            <a:ext cx="4186808" cy="4824536"/>
          </a:xfrm>
        </p:spPr>
        <p:txBody>
          <a:bodyPr>
            <a:normAutofit lnSpcReduction="10000"/>
          </a:bodyPr>
          <a:lstStyle/>
          <a:p>
            <a:r>
              <a:rPr lang="cs-CZ" dirty="0" err="1">
                <a:solidFill>
                  <a:schemeClr val="tx1"/>
                </a:solidFill>
              </a:rPr>
              <a:t>Serum</a:t>
            </a:r>
            <a:r>
              <a:rPr lang="cs-CZ" dirty="0">
                <a:solidFill>
                  <a:schemeClr val="tx1"/>
                </a:solidFill>
              </a:rPr>
              <a:t> - Aktivátor srážení (promíchat, pak alespoň </a:t>
            </a:r>
            <a:r>
              <a:rPr lang="cs-CZ">
                <a:solidFill>
                  <a:schemeClr val="tx1"/>
                </a:solidFill>
              </a:rPr>
              <a:t>30 min nechat stát)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Plasma – promíchat, poslat</a:t>
            </a:r>
          </a:p>
          <a:p>
            <a:r>
              <a:rPr lang="cs-CZ" dirty="0">
                <a:solidFill>
                  <a:schemeClr val="tx1"/>
                </a:solidFill>
              </a:rPr>
              <a:t>Gel – odděluje sérum/plasmu od krevního koláče</a:t>
            </a:r>
          </a:p>
          <a:p>
            <a:r>
              <a:rPr lang="cs-CZ" dirty="0">
                <a:solidFill>
                  <a:schemeClr val="tx1"/>
                </a:solidFill>
              </a:rPr>
              <a:t>Fluorid – inhibitor glykolýzy</a:t>
            </a:r>
          </a:p>
          <a:p>
            <a:r>
              <a:rPr lang="cs-CZ" dirty="0" err="1">
                <a:solidFill>
                  <a:schemeClr val="tx1"/>
                </a:solidFill>
              </a:rPr>
              <a:t>EDTA</a:t>
            </a:r>
            <a:r>
              <a:rPr lang="cs-CZ" dirty="0">
                <a:solidFill>
                  <a:schemeClr val="tx1"/>
                </a:solidFill>
              </a:rPr>
              <a:t>, citrát, oxalát – vyváže Ca</a:t>
            </a:r>
            <a:r>
              <a:rPr lang="cs-CZ" baseline="30000" dirty="0">
                <a:solidFill>
                  <a:schemeClr val="tx1"/>
                </a:solidFill>
              </a:rPr>
              <a:t>2+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cs-CZ" dirty="0" err="1">
                <a:solidFill>
                  <a:schemeClr val="tx1"/>
                </a:solidFill>
              </a:rPr>
              <a:t>kofaktor</a:t>
            </a:r>
            <a:r>
              <a:rPr lang="cs-CZ" dirty="0">
                <a:solidFill>
                  <a:schemeClr val="tx1"/>
                </a:solidFill>
              </a:rPr>
              <a:t> srážení)</a:t>
            </a:r>
          </a:p>
        </p:txBody>
      </p:sp>
    </p:spTree>
    <p:extLst>
      <p:ext uri="{BB962C8B-B14F-4D97-AF65-F5344CB8AC3E}">
        <p14:creationId xmlns:p14="http://schemas.microsoft.com/office/powerpoint/2010/main" val="2843971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Vyplnění žádanky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5257800"/>
          </a:xfrm>
        </p:spPr>
        <p:txBody>
          <a:bodyPr>
            <a:normAutofit fontScale="92500" lnSpcReduction="10000"/>
          </a:bodyPr>
          <a:lstStyle/>
          <a:p>
            <a:r>
              <a:rPr lang="cs-CZ" b="1" u="sng" dirty="0"/>
              <a:t>Požadavky ISO 15189</a:t>
            </a:r>
          </a:p>
          <a:p>
            <a:pPr lvl="1"/>
            <a:r>
              <a:rPr lang="cs-CZ" dirty="0"/>
              <a:t>Vyplnit Jméno, příjmení pacienta</a:t>
            </a:r>
          </a:p>
          <a:p>
            <a:pPr lvl="1"/>
            <a:r>
              <a:rPr lang="cs-CZ" dirty="0"/>
              <a:t>Č. pojištěnce (</a:t>
            </a:r>
            <a:r>
              <a:rPr lang="cs-CZ" dirty="0" err="1"/>
              <a:t>RČ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Zákl. diagnóza (+</a:t>
            </a:r>
            <a:r>
              <a:rPr lang="cs-CZ" dirty="0" err="1"/>
              <a:t>ost</a:t>
            </a:r>
            <a:r>
              <a:rPr lang="cs-CZ" dirty="0"/>
              <a:t>. diagnózy)</a:t>
            </a:r>
          </a:p>
          <a:p>
            <a:pPr lvl="1"/>
            <a:r>
              <a:rPr lang="cs-CZ" dirty="0"/>
              <a:t>Pojišťovna (kód)</a:t>
            </a:r>
          </a:p>
          <a:p>
            <a:pPr lvl="1"/>
            <a:r>
              <a:rPr lang="cs-CZ" dirty="0"/>
              <a:t>Doplňující údaje (výška, váha, léky)</a:t>
            </a:r>
          </a:p>
          <a:p>
            <a:pPr lvl="1"/>
            <a:r>
              <a:rPr lang="cs-CZ" dirty="0"/>
              <a:t>Žadatel – oddělení + kontakt</a:t>
            </a:r>
          </a:p>
          <a:p>
            <a:pPr lvl="1"/>
            <a:r>
              <a:rPr lang="cs-CZ" dirty="0"/>
              <a:t>Kam odesláno</a:t>
            </a:r>
          </a:p>
          <a:p>
            <a:pPr lvl="1"/>
            <a:r>
              <a:rPr lang="cs-CZ" dirty="0"/>
              <a:t>Čas odběru</a:t>
            </a:r>
          </a:p>
          <a:p>
            <a:pPr lvl="1"/>
            <a:r>
              <a:rPr lang="cs-CZ" dirty="0"/>
              <a:t>Požadované parametry</a:t>
            </a:r>
          </a:p>
          <a:p>
            <a:pPr lvl="1"/>
            <a:r>
              <a:rPr lang="cs-CZ" dirty="0"/>
              <a:t>Nároky (</a:t>
            </a:r>
            <a:r>
              <a:rPr lang="cs-CZ" dirty="0" err="1"/>
              <a:t>Statim</a:t>
            </a:r>
            <a:r>
              <a:rPr lang="cs-CZ" dirty="0"/>
              <a:t>/Rutina)</a:t>
            </a:r>
          </a:p>
          <a:p>
            <a:pPr lvl="1"/>
            <a:r>
              <a:rPr lang="cs-CZ" dirty="0"/>
              <a:t>Materiál</a:t>
            </a:r>
          </a:p>
          <a:p>
            <a:pPr lvl="1"/>
            <a:r>
              <a:rPr lang="cs-CZ" dirty="0"/>
              <a:t>Vystaveno</a:t>
            </a:r>
          </a:p>
          <a:p>
            <a:pPr lvl="1"/>
            <a:r>
              <a:rPr lang="cs-CZ" dirty="0"/>
              <a:t>Podpis + razítko lékaře</a:t>
            </a:r>
          </a:p>
          <a:p>
            <a:pPr lvl="1"/>
            <a:r>
              <a:rPr lang="cs-CZ" dirty="0"/>
              <a:t>Podpis + razítko sestry provádějící odběr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23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1772816"/>
            <a:ext cx="535051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285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Vyplnění žádanky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2890664" cy="5247677"/>
          </a:xfrm>
        </p:spPr>
        <p:txBody>
          <a:bodyPr/>
          <a:lstStyle/>
          <a:p>
            <a:r>
              <a:rPr lang="cs-CZ" dirty="0"/>
              <a:t>Externí pracoviště – papírové</a:t>
            </a:r>
          </a:p>
          <a:p>
            <a:r>
              <a:rPr lang="cs-CZ" dirty="0"/>
              <a:t>Postupný přechod na elektronické žádanky</a:t>
            </a:r>
          </a:p>
          <a:p>
            <a:pPr marL="0" indent="0">
              <a:buNone/>
            </a:pPr>
            <a:r>
              <a:rPr lang="cs-CZ" dirty="0"/>
              <a:t> -&gt; usnadnění převzetí v laboratoři, méně chyb „</a:t>
            </a:r>
            <a:r>
              <a:rPr lang="cs-CZ" dirty="0" err="1"/>
              <a:t>překliknutí</a:t>
            </a:r>
            <a:r>
              <a:rPr lang="cs-CZ" dirty="0"/>
              <a:t>“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24</a:t>
            </a:fld>
            <a:endParaRPr lang="en-US"/>
          </a:p>
        </p:txBody>
      </p:sp>
      <p:pic>
        <p:nvPicPr>
          <p:cNvPr id="1026" name="Picture 2" descr="C:\Users\75224\Documents\Projekty\ENIS\Zadanka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9" t="5644" r="9265"/>
          <a:stretch/>
        </p:blipFill>
        <p:spPr bwMode="auto">
          <a:xfrm>
            <a:off x="3275856" y="1484784"/>
            <a:ext cx="5783065" cy="53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920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Transport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cs-CZ" dirty="0"/>
              <a:t>Svoz materiálu	- musí být monitorována teplota po 			celou dobu cesty</a:t>
            </a:r>
          </a:p>
          <a:p>
            <a:r>
              <a:rPr lang="cs-CZ" dirty="0"/>
              <a:t>Potrubní pošta	- Musí být citlivý, otřesy mohou 				způsobit hemolýzu – </a:t>
            </a:r>
            <a:r>
              <a:rPr lang="cs-CZ" dirty="0" err="1"/>
              <a:t>Profiterm</a:t>
            </a:r>
            <a:endParaRPr lang="cs-CZ" dirty="0"/>
          </a:p>
          <a:p>
            <a:pPr marL="0" indent="0"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		</a:t>
            </a:r>
          </a:p>
          <a:p>
            <a:pPr marL="0" indent="0">
              <a:buNone/>
            </a:pPr>
            <a:r>
              <a:rPr lang="cs-CZ" b="1">
                <a:solidFill>
                  <a:schemeClr val="accent1">
                    <a:lumMod val="75000"/>
                  </a:schemeClr>
                </a:solidFill>
              </a:rPr>
              <a:t>	Časová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odezva – </a:t>
            </a:r>
            <a:r>
              <a:rPr lang="cs-CZ" b="1" err="1">
                <a:solidFill>
                  <a:schemeClr val="accent1">
                    <a:lumMod val="75000"/>
                  </a:schemeClr>
                </a:solidFill>
              </a:rPr>
              <a:t>Turn-Around</a:t>
            </a:r>
            <a:r>
              <a:rPr lang="cs-CZ" b="1">
                <a:solidFill>
                  <a:schemeClr val="accent1">
                    <a:lumMod val="75000"/>
                  </a:schemeClr>
                </a:solidFill>
              </a:rPr>
              <a:t> Time (TAT)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Laboratorní – 	Od příjmu materiálu po vydání 			výsledku</a:t>
            </a:r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Celkový-		Od indikace vyšetření po převzetí 			výsledku</a:t>
            </a:r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Velký rozdíl TAT</a:t>
            </a:r>
            <a:r>
              <a:rPr lang="cs-CZ" baseline="-25000" dirty="0">
                <a:solidFill>
                  <a:schemeClr val="bg1">
                    <a:lumMod val="50000"/>
                  </a:schemeClr>
                </a:solidFill>
              </a:rPr>
              <a:t>lab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a TAT</a:t>
            </a:r>
            <a:r>
              <a:rPr lang="cs-CZ" baseline="-25000" dirty="0">
                <a:solidFill>
                  <a:schemeClr val="bg1">
                    <a:lumMod val="50000"/>
                  </a:schemeClr>
                </a:solidFill>
              </a:rPr>
              <a:t>tot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-&gt; zvážit POCT přístroj</a:t>
            </a:r>
            <a:endParaRPr lang="cs-CZ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52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Laboratorní </a:t>
            </a:r>
            <a:r>
              <a:rPr lang="cs-CZ" dirty="0" err="1"/>
              <a:t>preanalytika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2458616" cy="5141168"/>
          </a:xfrm>
        </p:spPr>
        <p:txBody>
          <a:bodyPr>
            <a:normAutofit/>
          </a:bodyPr>
          <a:lstStyle/>
          <a:p>
            <a:r>
              <a:rPr lang="cs-CZ" dirty="0"/>
              <a:t>Příjem materiálu – kontrola údajů na vzorku a žádance</a:t>
            </a:r>
          </a:p>
          <a:p>
            <a:r>
              <a:rPr lang="cs-CZ" dirty="0"/>
              <a:t>Výdej vytištěných výsledků</a:t>
            </a:r>
          </a:p>
          <a:p>
            <a:r>
              <a:rPr lang="cs-CZ" dirty="0"/>
              <a:t>Osobní donáška/ potrubní pošta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26</a:t>
            </a:fld>
            <a:endParaRPr lang="en-US"/>
          </a:p>
        </p:txBody>
      </p:sp>
      <p:pic>
        <p:nvPicPr>
          <p:cNvPr id="2050" name="Picture 2" descr="C:\Users\75224\Desktop\Preanalytika\P10509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41870"/>
            <a:ext cx="6370101" cy="477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523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C119648-F069-4169-8CEE-521A1404C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Laboratorní preanalytika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27CF563-AC31-472A-A3A3-F9EA30223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2746648" cy="2332856"/>
          </a:xfrm>
        </p:spPr>
        <p:txBody>
          <a:bodyPr/>
          <a:lstStyle/>
          <a:p>
            <a:r>
              <a:rPr lang="cs-CZ" dirty="0"/>
              <a:t>Roztřídění dle pracovišť - (</a:t>
            </a:r>
            <a:r>
              <a:rPr lang="cs-CZ" dirty="0" err="1"/>
              <a:t>sorter</a:t>
            </a:r>
            <a:r>
              <a:rPr lang="cs-CZ" dirty="0"/>
              <a:t> – hematologie, biochemie, imunologie....)</a:t>
            </a:r>
          </a:p>
        </p:txBody>
      </p:sp>
      <p:pic>
        <p:nvPicPr>
          <p:cNvPr id="3074" name="Picture 2" descr="C:\Users\75224\Desktop\Preanalytika\P10509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4784"/>
            <a:ext cx="4632515" cy="347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3" r="12577"/>
          <a:stretch/>
        </p:blipFill>
        <p:spPr>
          <a:xfrm>
            <a:off x="611560" y="3933056"/>
            <a:ext cx="3223882" cy="2787774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xmlns="" id="{A27CF563-AC31-472A-A3A3-F9EA3022398D}"/>
              </a:ext>
            </a:extLst>
          </p:cNvPr>
          <p:cNvSpPr txBox="1">
            <a:spLocks/>
          </p:cNvSpPr>
          <p:nvPr/>
        </p:nvSpPr>
        <p:spPr>
          <a:xfrm>
            <a:off x="4151953" y="5002845"/>
            <a:ext cx="4896544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cs-CZ" dirty="0"/>
              <a:t>Automatická </a:t>
            </a:r>
            <a:r>
              <a:rPr lang="cs-CZ" dirty="0" err="1"/>
              <a:t>preanalytika</a:t>
            </a:r>
            <a:endParaRPr lang="cs-CZ" dirty="0"/>
          </a:p>
          <a:p>
            <a:r>
              <a:rPr lang="cs-CZ" dirty="0"/>
              <a:t>Centrifugace, odvíčkování, </a:t>
            </a:r>
            <a:r>
              <a:rPr lang="cs-CZ" dirty="0" err="1"/>
              <a:t>alikvotace</a:t>
            </a:r>
            <a:r>
              <a:rPr lang="cs-CZ" dirty="0"/>
              <a:t>, zavíčkování, archivace</a:t>
            </a:r>
          </a:p>
        </p:txBody>
      </p:sp>
    </p:spTree>
    <p:extLst>
      <p:ext uri="{BB962C8B-B14F-4D97-AF65-F5344CB8AC3E}">
        <p14:creationId xmlns:p14="http://schemas.microsoft.com/office/powerpoint/2010/main" val="528598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BBEA6FB-9F6D-4DD2-BE83-9CD9365CD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Laboratorní preanalytika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28B8108-5468-4A0E-B066-CC610F85A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Centrifugace – dodržovat doporučení výrobce odběrového systému</a:t>
            </a:r>
          </a:p>
          <a:p>
            <a:pPr marL="342900" lvl="1" indent="0">
              <a:buNone/>
            </a:pPr>
            <a:r>
              <a:rPr lang="cs-CZ" dirty="0"/>
              <a:t>Obvykle cca 2000 g / 10 min</a:t>
            </a:r>
          </a:p>
          <a:p>
            <a:pPr marL="342900" lvl="1" indent="0">
              <a:buNone/>
            </a:pPr>
            <a:r>
              <a:rPr lang="cs-CZ" dirty="0"/>
              <a:t>Nastavení teploty</a:t>
            </a:r>
          </a:p>
          <a:p>
            <a:pPr marL="342900" lvl="1" indent="0">
              <a:buNone/>
            </a:pPr>
            <a:r>
              <a:rPr lang="cs-CZ" dirty="0"/>
              <a:t>r = poloměr centrifugy v cm; n = počet otáček/min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12976"/>
            <a:ext cx="4860032" cy="3645024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xmlns="" id="{928B8108-5468-4A0E-B066-CC610F85A688}"/>
              </a:ext>
            </a:extLst>
          </p:cNvPr>
          <p:cNvSpPr txBox="1">
            <a:spLocks/>
          </p:cNvSpPr>
          <p:nvPr/>
        </p:nvSpPr>
        <p:spPr>
          <a:xfrm>
            <a:off x="467544" y="3222104"/>
            <a:ext cx="3888432" cy="3519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cs-CZ" dirty="0"/>
              <a:t>Oddělení séra/plasmy od buněk; sedimentu v moči</a:t>
            </a:r>
          </a:p>
          <a:p>
            <a:r>
              <a:rPr lang="cs-CZ" dirty="0"/>
              <a:t>Nyní je možné vyhodnotit ikterus / hemolýzu / </a:t>
            </a:r>
            <a:r>
              <a:rPr lang="cs-CZ" dirty="0" err="1"/>
              <a:t>chylozitu</a:t>
            </a:r>
            <a:r>
              <a:rPr lang="cs-CZ" dirty="0"/>
              <a:t> vzorku</a:t>
            </a:r>
          </a:p>
          <a:p>
            <a:pPr lvl="1"/>
            <a:r>
              <a:rPr lang="cs-CZ" dirty="0"/>
              <a:t>Nejčetnější interference v klinické biochemii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88840"/>
            <a:ext cx="4607965" cy="58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513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Sérové indexy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199"/>
            <a:ext cx="3707904" cy="5164163"/>
          </a:xfrm>
        </p:spPr>
        <p:txBody>
          <a:bodyPr>
            <a:normAutofit/>
          </a:bodyPr>
          <a:lstStyle/>
          <a:p>
            <a:r>
              <a:rPr lang="cs-CZ" dirty="0"/>
              <a:t>Měřitelné spektrofotometricky</a:t>
            </a:r>
          </a:p>
          <a:p>
            <a:r>
              <a:rPr lang="cs-CZ" dirty="0"/>
              <a:t>Hemolýza nejčastěji (ovlivňuje &gt;40 analytů)</a:t>
            </a:r>
          </a:p>
          <a:p>
            <a:r>
              <a:rPr lang="cs-CZ" dirty="0"/>
              <a:t>Ikterus – zvýšené množství bilirubinu – redukční vlastnosti</a:t>
            </a:r>
          </a:p>
          <a:p>
            <a:r>
              <a:rPr lang="cs-CZ" dirty="0" err="1"/>
              <a:t>Chylosita</a:t>
            </a:r>
            <a:r>
              <a:rPr lang="cs-CZ" dirty="0"/>
              <a:t> – lipémie – plošně celé spektrum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 descr="sejmout0015"/>
          <p:cNvPicPr>
            <a:picLocks noChangeAspect="1" noChangeArrowheads="1"/>
          </p:cNvPicPr>
          <p:nvPr/>
        </p:nvPicPr>
        <p:blipFill rotWithShape="1"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" t="2307" r="2357"/>
          <a:stretch/>
        </p:blipFill>
        <p:spPr>
          <a:xfrm>
            <a:off x="3576119" y="1747319"/>
            <a:ext cx="5323438" cy="501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979B12EB-25EB-408A-AA36-8C76173074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0" t="21651" r="37990" b="5194"/>
          <a:stretch/>
        </p:blipFill>
        <p:spPr>
          <a:xfrm>
            <a:off x="7417422" y="1747319"/>
            <a:ext cx="1482135" cy="30524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1483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4660BE9D-0A01-4A8C-8073-161B21299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3</a:t>
            </a:fld>
            <a:endParaRPr lang="en-US"/>
          </a:p>
        </p:txBody>
      </p:sp>
      <p:pic>
        <p:nvPicPr>
          <p:cNvPr id="5" name="Obrázek 4" descr="Obsah obrázku text, mapa&#10;&#10;Popis byl vytvořen automaticky">
            <a:extLst>
              <a:ext uri="{FF2B5EF4-FFF2-40B4-BE49-F238E27FC236}">
                <a16:creationId xmlns:a16="http://schemas.microsoft.com/office/drawing/2014/main" xmlns="" id="{3A05EFD2-603C-4133-937B-886A5ECAAA5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957" y="329565"/>
            <a:ext cx="5760085" cy="6198870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0C09BD3-627D-4E68-864D-1D0909436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3164"/>
          </a:xfrm>
        </p:spPr>
        <p:txBody>
          <a:bodyPr/>
          <a:lstStyle/>
          <a:p>
            <a:r>
              <a:rPr lang="cs-CZ"/>
              <a:t>„Brain to brain“ loop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70D700C-32C0-4F39-A5B5-70F7E3211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Alikvotace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5E348BF7-1FA3-4513-9001-3100FA062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Rozdělení primárního materiálu na jednotlivé úseky</a:t>
            </a:r>
          </a:p>
          <a:p>
            <a:pPr lvl="1"/>
            <a:r>
              <a:rPr lang="cs-CZ" b="1" u="sng" dirty="0"/>
              <a:t>Vzorek se může pustit do více analyzátorů současně -&gt; rychlejší </a:t>
            </a:r>
            <a:r>
              <a:rPr lang="cs-CZ" b="1" u="sng" dirty="0" err="1"/>
              <a:t>TAT</a:t>
            </a:r>
            <a:r>
              <a:rPr lang="cs-CZ" b="1" u="sng" dirty="0"/>
              <a:t> </a:t>
            </a:r>
            <a:r>
              <a:rPr lang="cs-CZ" u="sng" dirty="0"/>
              <a:t>!</a:t>
            </a:r>
          </a:p>
          <a:p>
            <a:pPr lvl="1"/>
            <a:r>
              <a:rPr lang="cs-CZ" dirty="0"/>
              <a:t>Součet pipetovaný objem každého vyšetření + mrtvý objem</a:t>
            </a:r>
          </a:p>
          <a:p>
            <a:r>
              <a:rPr lang="cs-CZ" dirty="0"/>
              <a:t>Zdroj chyb -&gt; polepení nesprávné zkumavky – záměna pacienta!</a:t>
            </a:r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539552" y="4410412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Primární vzorek</a:t>
            </a:r>
          </a:p>
          <a:p>
            <a:pPr algn="ctr"/>
            <a:r>
              <a:rPr lang="cs-CZ" b="1" dirty="0"/>
              <a:t>3 ml séra</a:t>
            </a:r>
          </a:p>
        </p:txBody>
      </p:sp>
      <p:sp>
        <p:nvSpPr>
          <p:cNvPr id="5" name="Obdélník 4"/>
          <p:cNvSpPr/>
          <p:nvPr/>
        </p:nvSpPr>
        <p:spPr>
          <a:xfrm>
            <a:off x="3851920" y="3140968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/>
              <a:t>Alikvot</a:t>
            </a:r>
            <a:r>
              <a:rPr lang="cs-CZ" b="1" dirty="0"/>
              <a:t> </a:t>
            </a:r>
            <a:r>
              <a:rPr lang="cs-CZ" b="1" dirty="0" err="1"/>
              <a:t>IMUNO</a:t>
            </a:r>
            <a:endParaRPr lang="cs-CZ" b="1" dirty="0"/>
          </a:p>
          <a:p>
            <a:pPr algn="ctr"/>
            <a:r>
              <a:rPr lang="cs-CZ" b="1" dirty="0"/>
              <a:t>(300 </a:t>
            </a:r>
            <a:r>
              <a:rPr lang="cs-CZ" b="1" dirty="0" err="1"/>
              <a:t>ul</a:t>
            </a:r>
            <a:r>
              <a:rPr lang="cs-CZ" b="1" dirty="0"/>
              <a:t>)</a:t>
            </a:r>
          </a:p>
        </p:txBody>
      </p:sp>
      <p:sp>
        <p:nvSpPr>
          <p:cNvPr id="6" name="Obdélník 5"/>
          <p:cNvSpPr/>
          <p:nvPr/>
        </p:nvSpPr>
        <p:spPr>
          <a:xfrm>
            <a:off x="3851920" y="4035339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/>
              <a:t>Alikvot</a:t>
            </a:r>
            <a:r>
              <a:rPr lang="cs-CZ" b="1" dirty="0"/>
              <a:t> </a:t>
            </a:r>
            <a:r>
              <a:rPr lang="cs-CZ" b="1" dirty="0" err="1"/>
              <a:t>PROT</a:t>
            </a:r>
            <a:endParaRPr lang="cs-CZ" b="1" dirty="0"/>
          </a:p>
          <a:p>
            <a:pPr algn="ctr"/>
            <a:r>
              <a:rPr lang="cs-CZ" b="1" dirty="0"/>
              <a:t>(500 </a:t>
            </a:r>
            <a:r>
              <a:rPr lang="cs-CZ" b="1" dirty="0" err="1"/>
              <a:t>ul</a:t>
            </a:r>
            <a:r>
              <a:rPr lang="cs-CZ" b="1" dirty="0"/>
              <a:t>)</a:t>
            </a:r>
          </a:p>
        </p:txBody>
      </p:sp>
      <p:sp>
        <p:nvSpPr>
          <p:cNvPr id="7" name="Obdélník 6"/>
          <p:cNvSpPr/>
          <p:nvPr/>
        </p:nvSpPr>
        <p:spPr>
          <a:xfrm>
            <a:off x="3851920" y="4937884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/>
              <a:t>Alikvot</a:t>
            </a:r>
            <a:r>
              <a:rPr lang="cs-CZ" b="1" dirty="0"/>
              <a:t> </a:t>
            </a:r>
            <a:r>
              <a:rPr lang="cs-CZ" b="1" dirty="0" err="1"/>
              <a:t>SPEC</a:t>
            </a:r>
            <a:endParaRPr lang="cs-CZ" b="1" dirty="0"/>
          </a:p>
          <a:p>
            <a:pPr algn="ctr"/>
            <a:r>
              <a:rPr lang="cs-CZ" b="1" dirty="0"/>
              <a:t>(300 </a:t>
            </a:r>
            <a:r>
              <a:rPr lang="cs-CZ" b="1" dirty="0" err="1"/>
              <a:t>ul</a:t>
            </a:r>
            <a:r>
              <a:rPr lang="cs-CZ" b="1" dirty="0"/>
              <a:t>)</a:t>
            </a:r>
          </a:p>
        </p:txBody>
      </p:sp>
      <p:sp>
        <p:nvSpPr>
          <p:cNvPr id="8" name="Obdélník 7"/>
          <p:cNvSpPr/>
          <p:nvPr/>
        </p:nvSpPr>
        <p:spPr>
          <a:xfrm>
            <a:off x="3852940" y="5877272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Primární vzorek RUTI (1900 </a:t>
            </a:r>
            <a:r>
              <a:rPr lang="cs-CZ" b="1" dirty="0" err="1"/>
              <a:t>ul</a:t>
            </a:r>
            <a:r>
              <a:rPr lang="cs-CZ" b="1" dirty="0"/>
              <a:t>)</a:t>
            </a:r>
          </a:p>
        </p:txBody>
      </p:sp>
      <p:sp>
        <p:nvSpPr>
          <p:cNvPr id="9" name="Obdélník 8"/>
          <p:cNvSpPr/>
          <p:nvPr/>
        </p:nvSpPr>
        <p:spPr>
          <a:xfrm>
            <a:off x="6516216" y="4410412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Primární vzorek</a:t>
            </a:r>
          </a:p>
          <a:p>
            <a:pPr algn="ctr"/>
            <a:r>
              <a:rPr lang="cs-CZ" b="1" dirty="0"/>
              <a:t>ARCHIV</a:t>
            </a:r>
          </a:p>
        </p:txBody>
      </p:sp>
      <p:sp>
        <p:nvSpPr>
          <p:cNvPr id="10" name="Šipka doprava 9"/>
          <p:cNvSpPr/>
          <p:nvPr/>
        </p:nvSpPr>
        <p:spPr>
          <a:xfrm rot="19516038">
            <a:off x="2858448" y="3917950"/>
            <a:ext cx="916129" cy="2847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Šipka doprava 10"/>
          <p:cNvSpPr/>
          <p:nvPr/>
        </p:nvSpPr>
        <p:spPr>
          <a:xfrm rot="2760867">
            <a:off x="2745159" y="5573682"/>
            <a:ext cx="1122793" cy="284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Šipka doprava 11"/>
          <p:cNvSpPr/>
          <p:nvPr/>
        </p:nvSpPr>
        <p:spPr>
          <a:xfrm rot="20586878">
            <a:off x="2985640" y="4349861"/>
            <a:ext cx="766789" cy="2847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Šipka doprava 13"/>
          <p:cNvSpPr/>
          <p:nvPr/>
        </p:nvSpPr>
        <p:spPr>
          <a:xfrm rot="1125504">
            <a:off x="2986235" y="4975523"/>
            <a:ext cx="766789" cy="2847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Šipka doprava 14"/>
          <p:cNvSpPr/>
          <p:nvPr/>
        </p:nvSpPr>
        <p:spPr>
          <a:xfrm rot="19136777">
            <a:off x="6234366" y="5584730"/>
            <a:ext cx="1122793" cy="284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6227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C229605-8F50-4AFB-A954-5E6EDF32D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Analytická fáze</a:t>
            </a:r>
            <a:endParaRPr lang="en-GB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988840"/>
            <a:ext cx="2968724" cy="423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024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BBE6145-158D-4386-A943-8965950D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Post-analytická fáze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E372C18-EBB3-47CD-8C1C-27058D940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5364088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/>
              <a:t>Získání čísla z analyzátoru není vše!</a:t>
            </a:r>
            <a:endParaRPr lang="cs-CZ" dirty="0"/>
          </a:p>
          <a:p>
            <a:pPr marL="457200" lvl="1" indent="0">
              <a:buNone/>
            </a:pPr>
            <a:r>
              <a:rPr lang="cs-CZ"/>
              <a:t>Je potřeba zkontrolovat průběh reakce a případné chybové hlášky analyzátorů</a:t>
            </a:r>
          </a:p>
          <a:p>
            <a:pPr lvl="1">
              <a:buFontTx/>
              <a:buChar char="-"/>
            </a:pPr>
            <a:r>
              <a:rPr lang="cs-CZ"/>
              <a:t>Automatické spektrofotometry mají automatickou kontrolu tvaru reakční křivky, detekce bublin/pěny ve vzorku, nestabilitu elektrického zdroje, toku záření atd.</a:t>
            </a:r>
          </a:p>
          <a:p>
            <a:pPr lvl="1">
              <a:buFontTx/>
              <a:buChar char="-"/>
            </a:pPr>
            <a:r>
              <a:rPr lang="cs-CZ"/>
              <a:t>Separační metody (chromatografie, elektroforéza) lze vyhodnotit opticky dle chromatogramu, elektroforegramu</a:t>
            </a:r>
          </a:p>
          <a:p>
            <a:pPr lvl="1">
              <a:buFontTx/>
              <a:buChar char="-"/>
            </a:pPr>
            <a:r>
              <a:rPr lang="cs-CZ"/>
              <a:t>Vliv sérových indexů na výsledek</a:t>
            </a:r>
          </a:p>
          <a:p>
            <a:pPr lvl="1">
              <a:buFontTx/>
              <a:buChar char="-"/>
            </a:pPr>
            <a:r>
              <a:rPr lang="cs-CZ"/>
              <a:t>Pokud se nachází vzorek mimo měřící rozsah, je potřeba analýzu opakovat po naředění / po použití většího objemu vzorku</a:t>
            </a:r>
          </a:p>
          <a:p>
            <a:pPr lvl="1">
              <a:buFontTx/>
              <a:buChar char="-"/>
            </a:pPr>
            <a:r>
              <a:rPr lang="cs-CZ"/>
              <a:t>Podezřele vysoké / nízké hodnoty konzultovat a případně opakovat</a:t>
            </a:r>
          </a:p>
          <a:p>
            <a:pPr lvl="1"/>
            <a:endParaRPr lang="cs-CZ"/>
          </a:p>
          <a:p>
            <a:pPr marL="457200" lvl="1" indent="0">
              <a:buNone/>
            </a:pPr>
            <a:endParaRPr lang="en-GB" dirty="0"/>
          </a:p>
          <a:p>
            <a:pPr marL="685800" lvl="2" indent="0">
              <a:buNone/>
            </a:pPr>
            <a:endParaRPr lang="cs-CZ" dirty="0"/>
          </a:p>
        </p:txBody>
      </p:sp>
      <p:pic>
        <p:nvPicPr>
          <p:cNvPr id="5" name="Obrázek 4" descr="Obsah obrázku muž, osoba, nošení, mobilní telefon&#10;&#10;Popis byl vytvořen automaticky">
            <a:extLst>
              <a:ext uri="{FF2B5EF4-FFF2-40B4-BE49-F238E27FC236}">
                <a16:creationId xmlns:a16="http://schemas.microsoft.com/office/drawing/2014/main" xmlns="" id="{6EDEEEC2-2798-4C85-9FAA-1C341015FA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/>
          <a:stretch/>
        </p:blipFill>
        <p:spPr>
          <a:xfrm>
            <a:off x="5220072" y="1772817"/>
            <a:ext cx="3896223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728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BBE6145-158D-4386-A943-8965950D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Post-analytická fáze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E372C18-EBB3-47CD-8C1C-27058D940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Schválení výsledků atestovaným lékařem</a:t>
            </a:r>
          </a:p>
          <a:p>
            <a:pPr lvl="1"/>
            <a:r>
              <a:rPr lang="cs-CZ" dirty="0" err="1"/>
              <a:t>Plausabilita</a:t>
            </a:r>
            <a:r>
              <a:rPr lang="cs-CZ" dirty="0"/>
              <a:t> vzhledem k historii, diagnóze, dosavadní léčbě</a:t>
            </a:r>
          </a:p>
          <a:p>
            <a:pPr lvl="1"/>
            <a:r>
              <a:rPr lang="cs-CZ" dirty="0"/>
              <a:t>Často obtížné – v žádance nedostatek informací o terapii, sekundární nemoci apod.</a:t>
            </a:r>
          </a:p>
          <a:p>
            <a:pPr lvl="1"/>
            <a:r>
              <a:rPr lang="el-GR" dirty="0"/>
              <a:t>Δ</a:t>
            </a:r>
            <a:r>
              <a:rPr lang="cs-CZ" dirty="0" err="1"/>
              <a:t>Check</a:t>
            </a:r>
            <a:r>
              <a:rPr lang="cs-CZ" dirty="0"/>
              <a:t> – nastavení limitní % změny oproti minulému výsledku téhož parametru... &gt; specifická značka u výsledku</a:t>
            </a:r>
          </a:p>
          <a:p>
            <a:pPr marL="685800" lvl="2" indent="0">
              <a:buNone/>
            </a:pPr>
            <a:r>
              <a:rPr lang="cs-CZ" dirty="0"/>
              <a:t>Opakování, primární zkumavka, kontakt oddělení</a:t>
            </a:r>
          </a:p>
          <a:p>
            <a:r>
              <a:rPr lang="cs-CZ" dirty="0"/>
              <a:t>Zpětná vazba ošetřujícího lékaře</a:t>
            </a:r>
          </a:p>
          <a:p>
            <a:pPr lvl="1"/>
            <a:r>
              <a:rPr lang="cs-CZ" dirty="0"/>
              <a:t>Doordinovaná vyšetření – archivovaný primární vzorek</a:t>
            </a:r>
          </a:p>
          <a:p>
            <a:r>
              <a:rPr lang="cs-CZ" dirty="0"/>
              <a:t>Skladování primárních výtisků</a:t>
            </a:r>
          </a:p>
          <a:p>
            <a:pPr lvl="1"/>
            <a:r>
              <a:rPr lang="cs-CZ" dirty="0"/>
              <a:t>(pozor na zimní/letní čas)</a:t>
            </a:r>
          </a:p>
          <a:p>
            <a:r>
              <a:rPr lang="cs-CZ" dirty="0"/>
              <a:t>Skladování primárních vzorků</a:t>
            </a:r>
          </a:p>
          <a:p>
            <a:pPr lvl="1"/>
            <a:r>
              <a:rPr lang="cs-CZ" dirty="0" err="1"/>
              <a:t>Doordinovávky</a:t>
            </a:r>
            <a:r>
              <a:rPr lang="cs-CZ" dirty="0"/>
              <a:t>, ověření výsledků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685800" lvl="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90067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854242F-BE79-4DCC-969F-3688EB86D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0F32092-9127-4C6F-A512-67917CBD7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 smtClean="0"/>
              <a:t>Kvechova.martina@fnbrno.cz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512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Indikace vyšetření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042832" cy="4997152"/>
          </a:xfrm>
        </p:spPr>
        <p:txBody>
          <a:bodyPr/>
          <a:lstStyle/>
          <a:p>
            <a:r>
              <a:rPr lang="cs-CZ" b="1" dirty="0" err="1">
                <a:solidFill>
                  <a:schemeClr val="tx1"/>
                </a:solidFill>
              </a:rPr>
              <a:t>Screening</a:t>
            </a:r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Určení diagnózy</a:t>
            </a:r>
          </a:p>
          <a:p>
            <a:r>
              <a:rPr lang="cs-CZ" b="1" dirty="0">
                <a:solidFill>
                  <a:schemeClr val="tx1"/>
                </a:solidFill>
              </a:rPr>
              <a:t>Monitorování stavu pacienta</a:t>
            </a:r>
          </a:p>
          <a:p>
            <a:r>
              <a:rPr lang="cs-CZ" b="1" dirty="0">
                <a:solidFill>
                  <a:schemeClr val="tx1"/>
                </a:solidFill>
              </a:rPr>
              <a:t>Monitorování odpovědi pacienta na léčbu</a:t>
            </a:r>
          </a:p>
          <a:p>
            <a:endParaRPr lang="cs-CZ" b="1" dirty="0"/>
          </a:p>
          <a:p>
            <a:r>
              <a:rPr lang="cs-CZ" b="1" dirty="0">
                <a:solidFill>
                  <a:schemeClr val="tx1"/>
                </a:solidFill>
              </a:rPr>
              <a:t>„</a:t>
            </a:r>
            <a:r>
              <a:rPr lang="cs-CZ" b="1" dirty="0" err="1">
                <a:solidFill>
                  <a:schemeClr val="tx1"/>
                </a:solidFill>
              </a:rPr>
              <a:t>Choosing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Wisely</a:t>
            </a:r>
            <a:r>
              <a:rPr lang="cs-CZ" b="1" dirty="0">
                <a:solidFill>
                  <a:schemeClr val="tx1"/>
                </a:solidFill>
              </a:rPr>
              <a:t>“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4</a:t>
            </a:fld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023" y="1556792"/>
            <a:ext cx="5658825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55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3164"/>
          </a:xfrm>
        </p:spPr>
        <p:txBody>
          <a:bodyPr/>
          <a:lstStyle/>
          <a:p>
            <a:r>
              <a:rPr lang="cs-CZ" dirty="0"/>
              <a:t>Preanalytická fáze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980728"/>
            <a:ext cx="6732748" cy="587727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Proč je preanalytická fáze tak důležitá?</a:t>
            </a:r>
          </a:p>
          <a:p>
            <a:pPr marL="457200" lvl="1" indent="0"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Chyba v </a:t>
            </a:r>
            <a:r>
              <a:rPr lang="cs-CZ" sz="2000" dirty="0" err="1">
                <a:solidFill>
                  <a:schemeClr val="tx1"/>
                </a:solidFill>
              </a:rPr>
              <a:t>preanalytické</a:t>
            </a:r>
            <a:r>
              <a:rPr lang="cs-CZ" sz="2000" dirty="0">
                <a:solidFill>
                  <a:schemeClr val="tx1"/>
                </a:solidFill>
              </a:rPr>
              <a:t> fázi může významně ovlivnit výsledek!</a:t>
            </a:r>
          </a:p>
          <a:p>
            <a:pPr marL="457200" lvl="1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-&gt; Systém „</a:t>
            </a:r>
            <a:r>
              <a:rPr lang="cs-CZ" sz="2000" dirty="0" err="1">
                <a:solidFill>
                  <a:schemeClr val="tx1"/>
                </a:solidFill>
              </a:rPr>
              <a:t>Garbage</a:t>
            </a:r>
            <a:r>
              <a:rPr lang="cs-CZ" sz="2000" dirty="0">
                <a:solidFill>
                  <a:schemeClr val="tx1"/>
                </a:solidFill>
              </a:rPr>
              <a:t> in, </a:t>
            </a:r>
            <a:r>
              <a:rPr lang="cs-CZ" sz="2000" dirty="0" err="1">
                <a:solidFill>
                  <a:schemeClr val="tx1"/>
                </a:solidFill>
              </a:rPr>
              <a:t>Garbage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out</a:t>
            </a:r>
            <a:r>
              <a:rPr lang="cs-CZ" sz="2000" dirty="0">
                <a:solidFill>
                  <a:schemeClr val="tx1"/>
                </a:solidFill>
              </a:rPr>
              <a:t>“ (GIGO)</a:t>
            </a:r>
          </a:p>
          <a:p>
            <a:pPr marL="457200" lvl="1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	</a:t>
            </a:r>
          </a:p>
          <a:p>
            <a:pPr marL="457200" lvl="1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	- Analytická fáze nemůže kompenzovat chyby </a:t>
            </a:r>
            <a:r>
              <a:rPr lang="cs-CZ" sz="2000" dirty="0" err="1">
                <a:solidFill>
                  <a:schemeClr val="tx1"/>
                </a:solidFill>
              </a:rPr>
              <a:t>preanalytické</a:t>
            </a:r>
            <a:r>
              <a:rPr lang="cs-CZ" sz="2000" dirty="0">
                <a:solidFill>
                  <a:schemeClr val="tx1"/>
                </a:solidFill>
              </a:rPr>
              <a:t> fáze (</a:t>
            </a:r>
            <a:r>
              <a:rPr lang="cs-CZ" sz="2000" dirty="0" err="1">
                <a:solidFill>
                  <a:schemeClr val="tx1"/>
                </a:solidFill>
              </a:rPr>
              <a:t>G.von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Boroviczeny</a:t>
            </a:r>
            <a:r>
              <a:rPr lang="cs-CZ" sz="2000" dirty="0">
                <a:solidFill>
                  <a:schemeClr val="tx1"/>
                </a:solidFill>
              </a:rPr>
              <a:t>)</a:t>
            </a:r>
          </a:p>
          <a:p>
            <a:pPr marL="457200" lvl="1" indent="0">
              <a:buNone/>
            </a:pPr>
            <a:r>
              <a:rPr lang="cs-CZ" sz="2000" dirty="0">
                <a:solidFill>
                  <a:schemeClr val="tx1"/>
                </a:solidFill>
              </a:rPr>
              <a:t/>
            </a:r>
            <a:br>
              <a:rPr lang="cs-CZ" sz="2000" dirty="0">
                <a:solidFill>
                  <a:schemeClr val="tx1"/>
                </a:solidFill>
              </a:rPr>
            </a:b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5</a:t>
            </a:fld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323527" y="980728"/>
            <a:ext cx="720081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sz="1200" dirty="0" err="1"/>
              <a:t>Pre</a:t>
            </a:r>
            <a:r>
              <a:rPr lang="cs-CZ" sz="1200" dirty="0"/>
              <a:t>-analytická chyba</a:t>
            </a:r>
            <a:endParaRPr lang="en-US" sz="1200" dirty="0"/>
          </a:p>
        </p:txBody>
      </p:sp>
      <p:sp>
        <p:nvSpPr>
          <p:cNvPr id="6" name="Obdélník 5"/>
          <p:cNvSpPr/>
          <p:nvPr/>
        </p:nvSpPr>
        <p:spPr>
          <a:xfrm>
            <a:off x="183437" y="3059435"/>
            <a:ext cx="1000259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sz="1500" dirty="0"/>
              <a:t>Analytická chyba</a:t>
            </a:r>
            <a:endParaRPr lang="en-US" sz="1500" dirty="0"/>
          </a:p>
        </p:txBody>
      </p:sp>
      <p:sp>
        <p:nvSpPr>
          <p:cNvPr id="7" name="Obdélník 6"/>
          <p:cNvSpPr/>
          <p:nvPr/>
        </p:nvSpPr>
        <p:spPr>
          <a:xfrm>
            <a:off x="31568" y="4869160"/>
            <a:ext cx="1303997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b="1" dirty="0"/>
              <a:t>Post-Analytická chyba</a:t>
            </a:r>
            <a:endParaRPr lang="en-US" b="1" dirty="0"/>
          </a:p>
        </p:txBody>
      </p:sp>
      <p:sp>
        <p:nvSpPr>
          <p:cNvPr id="8" name="Šipka dolů 7"/>
          <p:cNvSpPr/>
          <p:nvPr/>
        </p:nvSpPr>
        <p:spPr>
          <a:xfrm>
            <a:off x="567702" y="2574688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Šipka dolů 8"/>
          <p:cNvSpPr/>
          <p:nvPr/>
        </p:nvSpPr>
        <p:spPr>
          <a:xfrm>
            <a:off x="481619" y="4437112"/>
            <a:ext cx="38819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bdélník 9"/>
          <p:cNvSpPr/>
          <p:nvPr/>
        </p:nvSpPr>
        <p:spPr>
          <a:xfrm>
            <a:off x="2627784" y="4679322"/>
            <a:ext cx="3888432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cs-CZ" b="1" u="sng" dirty="0"/>
              <a:t>Incidence chyb</a:t>
            </a:r>
          </a:p>
          <a:p>
            <a:pPr lvl="1"/>
            <a:r>
              <a:rPr lang="cs-CZ" dirty="0"/>
              <a:t>Preanalytická fáze 	46 - 68% </a:t>
            </a:r>
          </a:p>
          <a:p>
            <a:pPr lvl="1"/>
            <a:r>
              <a:rPr lang="cs-CZ" dirty="0"/>
              <a:t>Analytická fáze 	7 – 13%</a:t>
            </a:r>
          </a:p>
          <a:p>
            <a:pPr lvl="1"/>
            <a:r>
              <a:rPr lang="cs-CZ" dirty="0"/>
              <a:t>	-POCT 		až 40%</a:t>
            </a:r>
          </a:p>
          <a:p>
            <a:pPr lvl="1"/>
            <a:r>
              <a:rPr lang="cs-CZ" dirty="0"/>
              <a:t>Postanalytická fáze 	18 – 47%</a:t>
            </a:r>
          </a:p>
        </p:txBody>
      </p:sp>
    </p:spTree>
    <p:extLst>
      <p:ext uri="{BB962C8B-B14F-4D97-AF65-F5344CB8AC3E}">
        <p14:creationId xmlns:p14="http://schemas.microsoft.com/office/powerpoint/2010/main" val="3624913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3164"/>
          </a:xfrm>
        </p:spPr>
        <p:txBody>
          <a:bodyPr/>
          <a:lstStyle/>
          <a:p>
            <a:r>
              <a:rPr lang="cs-CZ" dirty="0"/>
              <a:t>Jak tomu předejít?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980728"/>
            <a:ext cx="6732748" cy="5877272"/>
          </a:xfrm>
        </p:spPr>
        <p:txBody>
          <a:bodyPr>
            <a:normAutofit/>
          </a:bodyPr>
          <a:lstStyle/>
          <a:p>
            <a:pPr lvl="1"/>
            <a:r>
              <a:rPr lang="cs-CZ" b="1" dirty="0">
                <a:solidFill>
                  <a:schemeClr val="tx1"/>
                </a:solidFill>
              </a:rPr>
              <a:t>Dodržovat postupy!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5" r="18125" b="82924"/>
          <a:stretch/>
        </p:blipFill>
        <p:spPr bwMode="auto">
          <a:xfrm>
            <a:off x="2688095" y="1324383"/>
            <a:ext cx="6252007" cy="166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5" r="31815" b="83036"/>
          <a:stretch/>
        </p:blipFill>
        <p:spPr bwMode="auto">
          <a:xfrm>
            <a:off x="2710734" y="4884514"/>
            <a:ext cx="6222844" cy="165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2688095" y="2991346"/>
            <a:ext cx="6252007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1500" dirty="0"/>
          </a:p>
        </p:txBody>
      </p:sp>
      <p:sp>
        <p:nvSpPr>
          <p:cNvPr id="14" name="Obdélník 13"/>
          <p:cNvSpPr/>
          <p:nvPr/>
        </p:nvSpPr>
        <p:spPr>
          <a:xfrm>
            <a:off x="2555775" y="1356466"/>
            <a:ext cx="124701" cy="5501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15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5" r="33243" b="84226"/>
          <a:stretch/>
        </p:blipFill>
        <p:spPr bwMode="auto">
          <a:xfrm>
            <a:off x="2703342" y="3140968"/>
            <a:ext cx="6237628" cy="153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2680476" y="4776502"/>
            <a:ext cx="6252007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15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93" r="85952" b="29823"/>
          <a:stretch/>
        </p:blipFill>
        <p:spPr bwMode="auto">
          <a:xfrm>
            <a:off x="110529" y="1356466"/>
            <a:ext cx="2411760" cy="44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319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7" t="15485" r="16071" b="6710"/>
          <a:stretch/>
        </p:blipFill>
        <p:spPr bwMode="auto">
          <a:xfrm>
            <a:off x="718268" y="-26402"/>
            <a:ext cx="7583452" cy="688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50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3164"/>
          </a:xfrm>
        </p:spPr>
        <p:txBody>
          <a:bodyPr/>
          <a:lstStyle/>
          <a:p>
            <a:r>
              <a:rPr lang="cs-CZ" dirty="0"/>
              <a:t>Laboratorní příručka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980728"/>
            <a:ext cx="6732748" cy="5877272"/>
          </a:xfrm>
        </p:spPr>
        <p:txBody>
          <a:bodyPr>
            <a:normAutofit/>
          </a:bodyPr>
          <a:lstStyle/>
          <a:p>
            <a:pPr lvl="1"/>
            <a:r>
              <a:rPr lang="cs-CZ" b="1" dirty="0">
                <a:solidFill>
                  <a:schemeClr val="tx1"/>
                </a:solidFill>
              </a:rPr>
              <a:t>Nedílná součást klinické laboratoře</a:t>
            </a:r>
          </a:p>
          <a:p>
            <a:pPr lvl="2"/>
            <a:r>
              <a:rPr lang="cs-CZ" b="1" dirty="0">
                <a:solidFill>
                  <a:schemeClr val="tx1"/>
                </a:solidFill>
              </a:rPr>
              <a:t>Obsahuje seznam vyšetření i požadavky preanalytiky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8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4524" b="47862"/>
          <a:stretch/>
        </p:blipFill>
        <p:spPr bwMode="auto">
          <a:xfrm>
            <a:off x="-58057" y="1772816"/>
            <a:ext cx="9202057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47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Faktory preanalytické fáze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41168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Neovlivnitelné</a:t>
            </a:r>
          </a:p>
          <a:p>
            <a:r>
              <a:rPr lang="cs-CZ" dirty="0">
                <a:solidFill>
                  <a:schemeClr val="tx1"/>
                </a:solidFill>
              </a:rPr>
              <a:t>věk, rasa, pohlaví</a:t>
            </a:r>
          </a:p>
          <a:p>
            <a:r>
              <a:rPr lang="cs-CZ" dirty="0" err="1">
                <a:solidFill>
                  <a:schemeClr val="tx1"/>
                </a:solidFill>
              </a:rPr>
              <a:t>intraindividuální</a:t>
            </a:r>
            <a:r>
              <a:rPr lang="cs-CZ" dirty="0">
                <a:solidFill>
                  <a:schemeClr val="tx1"/>
                </a:solidFill>
              </a:rPr>
              <a:t> variabilita</a:t>
            </a:r>
          </a:p>
          <a:p>
            <a:r>
              <a:rPr lang="cs-CZ" dirty="0" err="1">
                <a:solidFill>
                  <a:schemeClr val="tx1"/>
                </a:solidFill>
              </a:rPr>
              <a:t>interindividuální</a:t>
            </a:r>
            <a:r>
              <a:rPr lang="cs-CZ" dirty="0">
                <a:solidFill>
                  <a:schemeClr val="tx1"/>
                </a:solidFill>
              </a:rPr>
              <a:t> variabilita</a:t>
            </a:r>
          </a:p>
          <a:p>
            <a:r>
              <a:rPr lang="cs-CZ" dirty="0">
                <a:solidFill>
                  <a:schemeClr val="tx1"/>
                </a:solidFill>
              </a:rPr>
              <a:t>gravidita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-&gt; mohou být různé </a:t>
            </a:r>
            <a:r>
              <a:rPr lang="cs-CZ" b="1" dirty="0" err="1">
                <a:solidFill>
                  <a:schemeClr val="tx1"/>
                </a:solidFill>
              </a:rPr>
              <a:t>refereční</a:t>
            </a:r>
            <a:r>
              <a:rPr lang="cs-CZ" b="1" dirty="0">
                <a:solidFill>
                  <a:schemeClr val="tx1"/>
                </a:solidFill>
              </a:rPr>
              <a:t> rozmezí pro geograficky odlišnou populaci, muže, ženy, děti atd.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9</a:t>
            </a:fld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514116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Ovlivnitelné</a:t>
            </a:r>
          </a:p>
          <a:p>
            <a:r>
              <a:rPr lang="cs-CZ" dirty="0">
                <a:solidFill>
                  <a:schemeClr val="tx1"/>
                </a:solidFill>
              </a:rPr>
              <a:t>strava (množství + složení), životospráva</a:t>
            </a:r>
          </a:p>
          <a:p>
            <a:r>
              <a:rPr lang="cs-CZ" dirty="0">
                <a:solidFill>
                  <a:schemeClr val="tx1"/>
                </a:solidFill>
              </a:rPr>
              <a:t>životní prostředí (nadmořská výška)</a:t>
            </a:r>
          </a:p>
          <a:p>
            <a:r>
              <a:rPr lang="cs-CZ" dirty="0">
                <a:solidFill>
                  <a:schemeClr val="tx1"/>
                </a:solidFill>
              </a:rPr>
              <a:t>fyzická zátěž</a:t>
            </a:r>
          </a:p>
          <a:p>
            <a:r>
              <a:rPr lang="cs-CZ" dirty="0">
                <a:solidFill>
                  <a:schemeClr val="tx1"/>
                </a:solidFill>
              </a:rPr>
              <a:t>poloha při odběru</a:t>
            </a:r>
          </a:p>
          <a:p>
            <a:r>
              <a:rPr lang="cs-CZ" dirty="0">
                <a:solidFill>
                  <a:schemeClr val="tx1"/>
                </a:solidFill>
              </a:rPr>
              <a:t>diagnostické a terapeutické zásahy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.....</a:t>
            </a:r>
          </a:p>
          <a:p>
            <a:r>
              <a:rPr lang="cs-CZ" dirty="0">
                <a:solidFill>
                  <a:schemeClr val="tx1"/>
                </a:solidFill>
              </a:rPr>
              <a:t>stres</a:t>
            </a:r>
          </a:p>
          <a:p>
            <a:r>
              <a:rPr lang="cs-CZ" dirty="0">
                <a:solidFill>
                  <a:schemeClr val="tx1"/>
                </a:solidFill>
              </a:rPr>
              <a:t>zdravotní stav a léky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58116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Preanalytická fáze[20181116100207822].mdb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954</TotalTime>
  <Words>1171</Words>
  <Application>Microsoft Office PowerPoint</Application>
  <PresentationFormat>Předvádění na obrazovce (4:3)</PresentationFormat>
  <Paragraphs>311</Paragraphs>
  <Slides>34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2" baseType="lpstr">
      <vt:lpstr>Arial</vt:lpstr>
      <vt:lpstr>Calibri</vt:lpstr>
      <vt:lpstr>Century Gothic</vt:lpstr>
      <vt:lpstr>Courier New</vt:lpstr>
      <vt:lpstr>Palatino Linotype</vt:lpstr>
      <vt:lpstr>Times New Roman</vt:lpstr>
      <vt:lpstr>Exekutivní</vt:lpstr>
      <vt:lpstr>Fotografie</vt:lpstr>
      <vt:lpstr>Preanalytická a postanalytická fáze laboratorního vyšetření</vt:lpstr>
      <vt:lpstr>Časový sled</vt:lpstr>
      <vt:lpstr>„Brain to brain“ loop</vt:lpstr>
      <vt:lpstr>Indikace vyšetření</vt:lpstr>
      <vt:lpstr>Preanalytická fáze</vt:lpstr>
      <vt:lpstr>Jak tomu předejít?</vt:lpstr>
      <vt:lpstr>Prezentace aplikace PowerPoint</vt:lpstr>
      <vt:lpstr>Laboratorní příručka</vt:lpstr>
      <vt:lpstr>Faktory preanalytické fáze</vt:lpstr>
      <vt:lpstr>Příklady – muži/ženy</vt:lpstr>
      <vt:lpstr>Příklady – rasa</vt:lpstr>
      <vt:lpstr>Příklady – cykly</vt:lpstr>
      <vt:lpstr>Příklady - léky</vt:lpstr>
      <vt:lpstr>Informovanost pacienta</vt:lpstr>
      <vt:lpstr>Informovanost pacienta</vt:lpstr>
      <vt:lpstr>Informovanost pacienta</vt:lpstr>
      <vt:lpstr>Odběr materiálu</vt:lpstr>
      <vt:lpstr>Odběr materiálu</vt:lpstr>
      <vt:lpstr>Odběr materiálu</vt:lpstr>
      <vt:lpstr>Odběr materiálu</vt:lpstr>
      <vt:lpstr>Uzavřený odběrový systém</vt:lpstr>
      <vt:lpstr>Odběr materiálu</vt:lpstr>
      <vt:lpstr>Vyplnění žádanky</vt:lpstr>
      <vt:lpstr>Vyplnění žádanky</vt:lpstr>
      <vt:lpstr>Transport</vt:lpstr>
      <vt:lpstr>Laboratorní preanalytika</vt:lpstr>
      <vt:lpstr>Laboratorní preanalytika</vt:lpstr>
      <vt:lpstr>Laboratorní preanalytika</vt:lpstr>
      <vt:lpstr>Sérové indexy</vt:lpstr>
      <vt:lpstr>Alikvotace</vt:lpstr>
      <vt:lpstr>Analytická fáze</vt:lpstr>
      <vt:lpstr>Post-analytická fáze</vt:lpstr>
      <vt:lpstr>Post-analytická fáze</vt:lpstr>
      <vt:lpstr>Děkuji za pozornost</vt:lpstr>
    </vt:vector>
  </TitlesOfParts>
  <Company>FN Brno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Wiewiorka Ondrej</dc:creator>
  <cp:lastModifiedBy>Kvěchová Martina</cp:lastModifiedBy>
  <cp:revision>47</cp:revision>
  <dcterms:created xsi:type="dcterms:W3CDTF">2016-08-29T13:46:31Z</dcterms:created>
  <dcterms:modified xsi:type="dcterms:W3CDTF">2023-09-19T10:19:24Z</dcterms:modified>
</cp:coreProperties>
</file>