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70" r:id="rId10"/>
    <p:sldId id="258" r:id="rId11"/>
    <p:sldId id="260" r:id="rId12"/>
    <p:sldId id="261" r:id="rId13"/>
    <p:sldId id="263" r:id="rId14"/>
    <p:sldId id="267" r:id="rId15"/>
    <p:sldId id="282" r:id="rId16"/>
    <p:sldId id="262" r:id="rId17"/>
    <p:sldId id="269" r:id="rId18"/>
    <p:sldId id="283" r:id="rId19"/>
    <p:sldId id="268" r:id="rId20"/>
    <p:sldId id="272" r:id="rId21"/>
    <p:sldId id="273" r:id="rId22"/>
    <p:sldId id="275" r:id="rId23"/>
    <p:sldId id="279" r:id="rId24"/>
    <p:sldId id="271" r:id="rId25"/>
    <p:sldId id="274" r:id="rId26"/>
    <p:sldId id="277" r:id="rId27"/>
    <p:sldId id="276" r:id="rId28"/>
    <p:sldId id="278" r:id="rId29"/>
    <p:sldId id="280" r:id="rId30"/>
    <p:sldId id="281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Jednoslou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:a16="http://schemas.microsoft.com/office/drawing/2014/main" id="{8C46FDBB-DD7E-234F-96FA-47084613F6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8606" y="947990"/>
            <a:ext cx="8586788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7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  <p:sp>
        <p:nvSpPr>
          <p:cNvPr id="9" name="Zástupný text 7">
            <a:extLst>
              <a:ext uri="{FF2B5EF4-FFF2-40B4-BE49-F238E27FC236}">
                <a16:creationId xmlns:a16="http://schemas.microsoft.com/office/drawing/2014/main" id="{19EB06EF-3E34-594B-B6A7-05A110BB2A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8607" y="1591588"/>
            <a:ext cx="8586788" cy="48981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0" i="0">
                <a:latin typeface="+mn-lt"/>
              </a:defRPr>
            </a:lvl1pPr>
          </a:lstStyle>
          <a:p>
            <a:pPr lvl="0"/>
            <a:r>
              <a:rPr lang="cs-CZ" dirty="0"/>
              <a:t>Zástupný text</a:t>
            </a:r>
          </a:p>
        </p:txBody>
      </p:sp>
    </p:spTree>
    <p:extLst>
      <p:ext uri="{BB962C8B-B14F-4D97-AF65-F5344CB8AC3E}">
        <p14:creationId xmlns:p14="http://schemas.microsoft.com/office/powerpoint/2010/main" val="329457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628D1B1-7755-443A-A1B7-6C23B0B10EBA}" type="datetimeFigureOut">
              <a:rPr lang="cs-CZ" smtClean="0"/>
              <a:t>21.10.2024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Tumorové </a:t>
            </a:r>
            <a:r>
              <a:rPr lang="cs-CZ" dirty="0" err="1" smtClean="0"/>
              <a:t>markery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54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Biologická povaha nádorových </a:t>
            </a:r>
            <a:r>
              <a:rPr lang="cs-CZ" sz="2800" dirty="0" err="1" smtClean="0"/>
              <a:t>markerů</a:t>
            </a:r>
            <a:r>
              <a:rPr lang="cs-CZ" sz="2800" dirty="0"/>
              <a:t>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Markery</a:t>
            </a:r>
            <a:r>
              <a:rPr lang="cs-CZ" sz="2800" dirty="0" smtClean="0"/>
              <a:t> </a:t>
            </a:r>
            <a:r>
              <a:rPr lang="cs-CZ" sz="2800" dirty="0"/>
              <a:t>produkované tumorem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Enzymy (LD,NSE, PSA)</a:t>
            </a:r>
          </a:p>
          <a:p>
            <a:pPr lvl="1"/>
            <a:r>
              <a:rPr lang="cs-CZ" dirty="0" smtClean="0"/>
              <a:t>Imunoglobuliny (kompletní molekula nebo fragmenty)</a:t>
            </a:r>
          </a:p>
          <a:p>
            <a:pPr lvl="1"/>
            <a:r>
              <a:rPr lang="cs-CZ" dirty="0" smtClean="0"/>
              <a:t>Hormony (</a:t>
            </a:r>
            <a:r>
              <a:rPr lang="cs-CZ" dirty="0" err="1" smtClean="0"/>
              <a:t>hCG,PTH</a:t>
            </a:r>
            <a:r>
              <a:rPr lang="cs-CZ" dirty="0" smtClean="0"/>
              <a:t>, ACTH, kalcitonin, gastrin, </a:t>
            </a:r>
            <a:r>
              <a:rPr lang="cs-CZ" dirty="0" err="1" smtClean="0"/>
              <a:t>prolaktin,norepinefrin</a:t>
            </a:r>
            <a:r>
              <a:rPr lang="cs-CZ" dirty="0" smtClean="0"/>
              <a:t>, epinefrin)</a:t>
            </a:r>
          </a:p>
          <a:p>
            <a:pPr lvl="1"/>
            <a:r>
              <a:rPr lang="cs-CZ" dirty="0" smtClean="0"/>
              <a:t>Fragmenty glykoproteinů (CA19-9,CA125,CA15-3)</a:t>
            </a:r>
          </a:p>
          <a:p>
            <a:pPr lvl="1"/>
            <a:r>
              <a:rPr lang="cs-CZ" dirty="0" smtClean="0"/>
              <a:t>Fragmenty </a:t>
            </a:r>
            <a:r>
              <a:rPr lang="cs-CZ" dirty="0" err="1" smtClean="0"/>
              <a:t>cytokeratinů</a:t>
            </a:r>
            <a:r>
              <a:rPr lang="cs-CZ" dirty="0" smtClean="0"/>
              <a:t> (TPS,CYFRA)</a:t>
            </a:r>
          </a:p>
          <a:p>
            <a:pPr lvl="1"/>
            <a:r>
              <a:rPr lang="cs-CZ" dirty="0" err="1" smtClean="0"/>
              <a:t>Onkofetální</a:t>
            </a:r>
            <a:r>
              <a:rPr lang="cs-CZ" dirty="0" smtClean="0"/>
              <a:t> antigeny (AFP,CEA)</a:t>
            </a:r>
          </a:p>
          <a:p>
            <a:pPr lvl="1"/>
            <a:r>
              <a:rPr lang="cs-CZ" dirty="0" smtClean="0"/>
              <a:t>Molekuly receptorové povahy (</a:t>
            </a:r>
            <a:r>
              <a:rPr lang="cs-CZ" dirty="0" err="1" smtClean="0"/>
              <a:t>estrogenový</a:t>
            </a:r>
            <a:r>
              <a:rPr lang="cs-CZ" dirty="0" smtClean="0"/>
              <a:t> a progesteronový receptor)</a:t>
            </a:r>
          </a:p>
          <a:p>
            <a:pPr lvl="1"/>
            <a:r>
              <a:rPr lang="cs-CZ" dirty="0" smtClean="0"/>
              <a:t>Cirkulující buněčné elementy (cirkulující nádorové buňky)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63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Preanalytické</a:t>
            </a:r>
            <a:r>
              <a:rPr lang="cs-CZ" dirty="0" smtClean="0"/>
              <a:t>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Materiál – sérum</a:t>
            </a:r>
          </a:p>
          <a:p>
            <a:endParaRPr lang="cs-CZ" dirty="0" smtClean="0"/>
          </a:p>
          <a:p>
            <a:r>
              <a:rPr lang="cs-CZ" dirty="0" smtClean="0"/>
              <a:t>PSA – odběr 48 hod  po rektálním vyšetření prostaty, jízdy na kole, sexuální aktivitě</a:t>
            </a:r>
          </a:p>
          <a:p>
            <a:r>
              <a:rPr lang="cs-CZ" dirty="0" smtClean="0"/>
              <a:t>SCCA,CA19-9 – kontaminace vzorku slinami nebo potem</a:t>
            </a:r>
          </a:p>
          <a:p>
            <a:r>
              <a:rPr lang="cs-CZ" dirty="0" smtClean="0"/>
              <a:t>NSE, LD  – hemolýza (oddělení séra od krvinek do 1 hodiny)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4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Vlastní laboratorní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Metody imunoanalýzy</a:t>
            </a:r>
          </a:p>
          <a:p>
            <a:r>
              <a:rPr lang="cs-CZ" dirty="0" smtClean="0"/>
              <a:t>Enzymatická aktivita</a:t>
            </a:r>
          </a:p>
          <a:p>
            <a:endParaRPr lang="cs-CZ" dirty="0"/>
          </a:p>
          <a:p>
            <a:r>
              <a:rPr lang="cs-CZ" dirty="0" smtClean="0"/>
              <a:t>Dlouhodobé sledování pacienta – vysoká reprodukovatelnost, stejná analytická nejistota</a:t>
            </a:r>
          </a:p>
          <a:p>
            <a:endParaRPr lang="cs-CZ" dirty="0"/>
          </a:p>
          <a:p>
            <a:r>
              <a:rPr lang="cs-CZ" dirty="0" smtClean="0"/>
              <a:t>Při změně technologie – nutno provést srovnávací měření (</a:t>
            </a:r>
            <a:r>
              <a:rPr lang="cs-CZ" dirty="0" err="1" smtClean="0"/>
              <a:t>rebaselining</a:t>
            </a:r>
            <a:r>
              <a:rPr lang="cs-CZ" dirty="0" smtClean="0"/>
              <a:t>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1137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Neexistuje univerzální nádorový </a:t>
            </a:r>
            <a:r>
              <a:rPr lang="cs-CZ" dirty="0" err="1" smtClean="0"/>
              <a:t>marker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Vztah sensitivity a specificity – ROC křivka</a:t>
            </a:r>
          </a:p>
          <a:p>
            <a:r>
              <a:rPr lang="cs-CZ" dirty="0" smtClean="0"/>
              <a:t>Senzitivita- správný záchyt nemocných</a:t>
            </a:r>
          </a:p>
          <a:p>
            <a:r>
              <a:rPr lang="cs-CZ" dirty="0" smtClean="0"/>
              <a:t>Specificita - správná negativita u lidí bez nádorového onemocnění</a:t>
            </a:r>
          </a:p>
          <a:p>
            <a:endParaRPr lang="cs-CZ" dirty="0" smtClean="0"/>
          </a:p>
          <a:p>
            <a:r>
              <a:rPr lang="cs-CZ" dirty="0" smtClean="0"/>
              <a:t>Neexistuje </a:t>
            </a:r>
            <a:r>
              <a:rPr lang="cs-CZ" dirty="0" err="1" smtClean="0"/>
              <a:t>marker</a:t>
            </a:r>
            <a:r>
              <a:rPr lang="cs-CZ" dirty="0" smtClean="0"/>
              <a:t> se 100% senzitivitou a specificitou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198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</a:t>
            </a:r>
            <a:endParaRPr lang="cs-CZ" dirty="0" smtClean="0"/>
          </a:p>
          <a:p>
            <a:pPr lvl="1"/>
            <a:r>
              <a:rPr lang="cs-CZ" dirty="0" smtClean="0"/>
              <a:t>zvýšená </a:t>
            </a:r>
            <a:r>
              <a:rPr lang="cs-CZ" dirty="0"/>
              <a:t>hladina u nemaligních </a:t>
            </a:r>
            <a:r>
              <a:rPr lang="cs-CZ" dirty="0" smtClean="0"/>
              <a:t>onemocnění</a:t>
            </a:r>
          </a:p>
          <a:p>
            <a:pPr lvl="1"/>
            <a:r>
              <a:rPr lang="cs-CZ" dirty="0" smtClean="0"/>
              <a:t>poruchy vylučování</a:t>
            </a:r>
          </a:p>
          <a:p>
            <a:pPr lvl="1"/>
            <a:r>
              <a:rPr lang="cs-CZ" dirty="0" err="1" smtClean="0"/>
              <a:t>heterofilní</a:t>
            </a:r>
            <a:r>
              <a:rPr lang="cs-CZ" dirty="0" smtClean="0"/>
              <a:t> </a:t>
            </a:r>
            <a:r>
              <a:rPr lang="cs-CZ" dirty="0"/>
              <a:t>protilátky u autoimunitních chorob</a:t>
            </a:r>
          </a:p>
          <a:p>
            <a:endParaRPr lang="cs-CZ" dirty="0" smtClean="0"/>
          </a:p>
          <a:p>
            <a:r>
              <a:rPr lang="cs-CZ" dirty="0" smtClean="0"/>
              <a:t>Nutno </a:t>
            </a:r>
            <a:r>
              <a:rPr lang="cs-CZ" dirty="0"/>
              <a:t>znát biologický poločas</a:t>
            </a:r>
          </a:p>
          <a:p>
            <a:endParaRPr lang="cs-CZ" dirty="0" smtClean="0"/>
          </a:p>
          <a:p>
            <a:r>
              <a:rPr lang="cs-CZ" dirty="0" smtClean="0"/>
              <a:t>Signifikantní </a:t>
            </a:r>
            <a:r>
              <a:rPr lang="cs-CZ" dirty="0"/>
              <a:t>změny:	</a:t>
            </a:r>
          </a:p>
          <a:p>
            <a:pPr lvl="1"/>
            <a:r>
              <a:rPr lang="cs-CZ" dirty="0"/>
              <a:t>Bez terapie: stoupající trend ve třech </a:t>
            </a:r>
            <a:r>
              <a:rPr lang="cs-CZ" dirty="0" err="1"/>
              <a:t>následujích</a:t>
            </a:r>
            <a:r>
              <a:rPr lang="cs-CZ" dirty="0"/>
              <a:t> odběrech i v hladinách do </a:t>
            </a:r>
            <a:r>
              <a:rPr lang="cs-CZ" dirty="0" err="1"/>
              <a:t>cut-off</a:t>
            </a:r>
            <a:endParaRPr lang="cs-CZ" dirty="0"/>
          </a:p>
          <a:p>
            <a:pPr lvl="1"/>
            <a:r>
              <a:rPr lang="cs-CZ" dirty="0"/>
              <a:t>Během </a:t>
            </a:r>
            <a:r>
              <a:rPr lang="cs-CZ" dirty="0" err="1"/>
              <a:t>trapie</a:t>
            </a:r>
            <a:r>
              <a:rPr lang="cs-CZ" dirty="0"/>
              <a:t>: nárůst o více než 25% značí progresi onemocnění, pokles o více jak 50% parciální remisi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Biologický poločas nádorových </a:t>
            </a:r>
            <a:r>
              <a:rPr lang="cs-CZ" sz="3200" dirty="0" err="1"/>
              <a:t>markerů</a:t>
            </a:r>
            <a:r>
              <a:rPr lang="cs-CZ" sz="3200" dirty="0"/>
              <a:t>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v </a:t>
            </a:r>
            <a:r>
              <a:rPr lang="cs-CZ" sz="3200" dirty="0"/>
              <a:t>séru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Marker</a:t>
            </a:r>
            <a:r>
              <a:rPr lang="cs-CZ" dirty="0" smtClean="0"/>
              <a:t>                          </a:t>
            </a:r>
            <a:r>
              <a:rPr lang="cs-CZ" dirty="0"/>
              <a:t>Dny                          Hodiny</a:t>
            </a:r>
          </a:p>
          <a:p>
            <a:r>
              <a:rPr lang="cs-CZ" dirty="0"/>
              <a:t>ACTH                                         –                                0,2</a:t>
            </a:r>
          </a:p>
          <a:p>
            <a:r>
              <a:rPr lang="cs-CZ" dirty="0"/>
              <a:t>AFP                                            5                                 –</a:t>
            </a:r>
          </a:p>
          <a:p>
            <a:r>
              <a:rPr lang="cs-CZ" dirty="0"/>
              <a:t>B2M                                           –                                0,7</a:t>
            </a:r>
          </a:p>
          <a:p>
            <a:r>
              <a:rPr lang="cs-CZ" dirty="0" err="1"/>
              <a:t>hCG</a:t>
            </a:r>
            <a:r>
              <a:rPr lang="cs-CZ" dirty="0"/>
              <a:t>                                          –                                 1</a:t>
            </a:r>
          </a:p>
          <a:p>
            <a:r>
              <a:rPr lang="cs-CZ" dirty="0"/>
              <a:t>CA 125                                       4                                 –</a:t>
            </a:r>
          </a:p>
          <a:p>
            <a:r>
              <a:rPr lang="cs-CZ" dirty="0"/>
              <a:t>CA 15-3                                     7                                 –</a:t>
            </a:r>
          </a:p>
          <a:p>
            <a:r>
              <a:rPr lang="cs-CZ" dirty="0"/>
              <a:t>CA 19-9                                     5                                 –</a:t>
            </a:r>
          </a:p>
          <a:p>
            <a:r>
              <a:rPr lang="cs-CZ" dirty="0"/>
              <a:t>CEA                                          14                                –</a:t>
            </a:r>
          </a:p>
          <a:p>
            <a:r>
              <a:rPr lang="cs-CZ" dirty="0"/>
              <a:t>CT                                              –                                0,2</a:t>
            </a:r>
          </a:p>
          <a:p>
            <a:r>
              <a:rPr lang="cs-CZ" dirty="0"/>
              <a:t>CYFRA 21-1                              –                                 3</a:t>
            </a:r>
          </a:p>
          <a:p>
            <a:r>
              <a:rPr lang="cs-CZ" dirty="0"/>
              <a:t>FER                                           2                                 –</a:t>
            </a:r>
          </a:p>
          <a:p>
            <a:r>
              <a:rPr lang="cs-CZ" dirty="0" err="1"/>
              <a:t>fPSA</a:t>
            </a:r>
            <a:r>
              <a:rPr lang="cs-CZ" dirty="0"/>
              <a:t>                                          –                                 7</a:t>
            </a:r>
          </a:p>
          <a:p>
            <a:r>
              <a:rPr lang="cs-CZ" dirty="0" err="1"/>
              <a:t>hCG</a:t>
            </a:r>
            <a:r>
              <a:rPr lang="cs-CZ" dirty="0"/>
              <a:t>                                           1                                 –</a:t>
            </a:r>
          </a:p>
          <a:p>
            <a:r>
              <a:rPr lang="cs-CZ" dirty="0"/>
              <a:t>NSE                                           1                                 –</a:t>
            </a:r>
          </a:p>
          <a:p>
            <a:r>
              <a:rPr lang="cs-CZ" dirty="0"/>
              <a:t>P-ACP                                        –                                 2</a:t>
            </a:r>
          </a:p>
          <a:p>
            <a:r>
              <a:rPr lang="cs-CZ" dirty="0"/>
              <a:t>PRL                                            –                                0,3</a:t>
            </a:r>
          </a:p>
          <a:p>
            <a:r>
              <a:rPr lang="cs-CZ" dirty="0"/>
              <a:t>PSA                                           2                                 –</a:t>
            </a:r>
          </a:p>
          <a:p>
            <a:r>
              <a:rPr lang="cs-CZ" dirty="0"/>
              <a:t>SCCA                                         –                                0,3</a:t>
            </a:r>
          </a:p>
          <a:p>
            <a:r>
              <a:rPr lang="cs-CZ" dirty="0"/>
              <a:t>TG                                            2,5                                –</a:t>
            </a:r>
          </a:p>
          <a:p>
            <a:r>
              <a:rPr lang="cs-CZ" dirty="0"/>
              <a:t>TK                                              2                                 –</a:t>
            </a:r>
          </a:p>
          <a:p>
            <a:r>
              <a:rPr lang="cs-CZ" dirty="0"/>
              <a:t>TPA                                            7 </a:t>
            </a:r>
          </a:p>
        </p:txBody>
      </p:sp>
    </p:spTree>
    <p:extLst>
      <p:ext uri="{BB962C8B-B14F-4D97-AF65-F5344CB8AC3E}">
        <p14:creationId xmlns:p14="http://schemas.microsoft.com/office/powerpoint/2010/main" val="541963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2715" y="1268760"/>
            <a:ext cx="7056784" cy="4525963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Onkofetální</a:t>
            </a:r>
            <a:r>
              <a:rPr lang="cs-CZ" sz="2400" dirty="0" smtClean="0"/>
              <a:t> glykoprotein</a:t>
            </a:r>
          </a:p>
          <a:p>
            <a:r>
              <a:rPr lang="cs-CZ" sz="2400" dirty="0" smtClean="0"/>
              <a:t>V dospělosti omezeně syntetizován epiteliálními buňkami střevní sliznice, žaludku, bronchů</a:t>
            </a:r>
          </a:p>
          <a:p>
            <a:r>
              <a:rPr lang="cs-CZ" sz="2400" dirty="0" err="1" smtClean="0"/>
              <a:t>Cut-off</a:t>
            </a:r>
            <a:r>
              <a:rPr lang="cs-CZ" sz="2400" dirty="0" smtClean="0"/>
              <a:t> 5,0 </a:t>
            </a:r>
            <a:r>
              <a:rPr lang="cs-CZ" sz="2400" dirty="0" err="1" smtClean="0"/>
              <a:t>ug</a:t>
            </a:r>
            <a:r>
              <a:rPr lang="cs-CZ" sz="2400" dirty="0" smtClean="0"/>
              <a:t>/l</a:t>
            </a:r>
          </a:p>
          <a:p>
            <a:endParaRPr lang="cs-CZ" sz="2400" dirty="0" smtClean="0"/>
          </a:p>
          <a:p>
            <a:r>
              <a:rPr lang="cs-CZ" sz="2400" dirty="0" smtClean="0"/>
              <a:t>Nelze použít pro </a:t>
            </a:r>
            <a:r>
              <a:rPr lang="cs-CZ" sz="2400" dirty="0" err="1" smtClean="0"/>
              <a:t>screening</a:t>
            </a:r>
            <a:r>
              <a:rPr lang="cs-CZ" sz="2400" dirty="0" smtClean="0"/>
              <a:t> a diagnostiku</a:t>
            </a:r>
          </a:p>
          <a:p>
            <a:r>
              <a:rPr lang="cs-CZ" sz="2400" dirty="0" smtClean="0"/>
              <a:t>Monitorování průběhu onemocnění- karcinomy zažívacího traktu, mléčné žlázy, močového měchýře</a:t>
            </a:r>
          </a:p>
          <a:p>
            <a:r>
              <a:rPr lang="cs-CZ" sz="2400" dirty="0" smtClean="0"/>
              <a:t>Zvýšení u benigních nebo </a:t>
            </a:r>
            <a:r>
              <a:rPr lang="cs-CZ" sz="2400" dirty="0" err="1" smtClean="0"/>
              <a:t>premaligních</a:t>
            </a:r>
            <a:r>
              <a:rPr lang="cs-CZ" sz="2400" dirty="0" smtClean="0"/>
              <a:t> lézí</a:t>
            </a:r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28" name="Picture 4" descr="http://www.magazin-legalizace.cz/data/resized/files/magazin/29-3-2015/800x600-3f77-stre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157192"/>
            <a:ext cx="2664296" cy="1501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09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39136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Onkofetální</a:t>
            </a:r>
            <a:r>
              <a:rPr lang="cs-CZ" dirty="0" smtClean="0"/>
              <a:t> glykoprotein, embryonální žloutkový vak, fetální játra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 10ug/l, poločas 5 dnů</a:t>
            </a:r>
          </a:p>
          <a:p>
            <a:endParaRPr lang="cs-CZ" dirty="0" smtClean="0"/>
          </a:p>
          <a:p>
            <a:r>
              <a:rPr lang="cs-CZ" dirty="0" err="1" smtClean="0"/>
              <a:t>Screening</a:t>
            </a:r>
            <a:r>
              <a:rPr lang="cs-CZ" dirty="0" smtClean="0"/>
              <a:t> u pacientů s jaterní cirhózou, tumory ze zárodečných buněk</a:t>
            </a:r>
          </a:p>
          <a:p>
            <a:r>
              <a:rPr lang="cs-CZ" dirty="0" smtClean="0"/>
              <a:t>Monitorování průběhu onemocnění</a:t>
            </a:r>
          </a:p>
          <a:p>
            <a:endParaRPr lang="cs-CZ" dirty="0" smtClean="0"/>
          </a:p>
          <a:p>
            <a:r>
              <a:rPr lang="cs-CZ" dirty="0" smtClean="0"/>
              <a:t>Primární karcinom jater </a:t>
            </a:r>
          </a:p>
          <a:p>
            <a:r>
              <a:rPr lang="cs-CZ" dirty="0" smtClean="0"/>
              <a:t>Embryonální nádory</a:t>
            </a:r>
          </a:p>
          <a:p>
            <a:r>
              <a:rPr lang="cs-CZ" dirty="0" smtClean="0"/>
              <a:t>Nemaligní příčiny zvýšení – hepatitidy, těhotenství</a:t>
            </a:r>
          </a:p>
        </p:txBody>
      </p:sp>
      <p:pic>
        <p:nvPicPr>
          <p:cNvPr id="4098" name="Picture 2" descr="http://files.rizenadetoxikace.com/200000225-b6686b7631/jatr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8" y="3501008"/>
            <a:ext cx="1940911" cy="198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102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6633"/>
            <a:ext cx="4896544" cy="39604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179513" y="4293096"/>
            <a:ext cx="74888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Pacient , muž 29 let, přichází pro bolesti břicha, které trvají asi 1 měsíc, hubnutí, nahmatal si rezistenci v břiše</a:t>
            </a:r>
          </a:p>
          <a:p>
            <a:r>
              <a:rPr lang="cs-CZ" dirty="0"/>
              <a:t>Provedena zobrazovací vyšetření – </a:t>
            </a:r>
            <a:r>
              <a:rPr lang="cs-CZ" dirty="0" err="1"/>
              <a:t>tumorozní</a:t>
            </a:r>
            <a:r>
              <a:rPr lang="cs-CZ" dirty="0"/>
              <a:t> masa v </a:t>
            </a:r>
            <a:r>
              <a:rPr lang="cs-CZ" dirty="0" err="1"/>
              <a:t>retroperitoneu,ultrazvuk</a:t>
            </a:r>
            <a:r>
              <a:rPr lang="cs-CZ" dirty="0"/>
              <a:t> varlete </a:t>
            </a:r>
          </a:p>
          <a:p>
            <a:endParaRPr lang="cs-CZ" dirty="0" smtClean="0"/>
          </a:p>
          <a:p>
            <a:r>
              <a:rPr lang="cs-CZ" dirty="0" smtClean="0"/>
              <a:t>Tumor </a:t>
            </a:r>
            <a:r>
              <a:rPr lang="cs-CZ" dirty="0"/>
              <a:t>varlete, provedena </a:t>
            </a:r>
            <a:r>
              <a:rPr lang="cs-CZ" dirty="0" err="1"/>
              <a:t>orchiektomie</a:t>
            </a:r>
            <a:r>
              <a:rPr lang="cs-CZ" dirty="0"/>
              <a:t>, histologický nález – </a:t>
            </a:r>
            <a:r>
              <a:rPr lang="cs-CZ" dirty="0" err="1"/>
              <a:t>germinativní</a:t>
            </a:r>
            <a:r>
              <a:rPr lang="cs-CZ" dirty="0"/>
              <a:t> tumor </a:t>
            </a:r>
          </a:p>
          <a:p>
            <a:r>
              <a:rPr lang="cs-CZ" dirty="0"/>
              <a:t>Zahájena chemoterapie</a:t>
            </a:r>
          </a:p>
        </p:txBody>
      </p:sp>
    </p:spTree>
    <p:extLst>
      <p:ext uri="{BB962C8B-B14F-4D97-AF65-F5344CB8AC3E}">
        <p14:creationId xmlns:p14="http://schemas.microsoft.com/office/powerpoint/2010/main" val="290010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 19-9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Cut-off</a:t>
            </a:r>
            <a:r>
              <a:rPr lang="cs-CZ" dirty="0" smtClean="0"/>
              <a:t>  40kU/l</a:t>
            </a:r>
          </a:p>
          <a:p>
            <a:r>
              <a:rPr lang="cs-CZ" dirty="0" smtClean="0"/>
              <a:t>Není vhodný pro </a:t>
            </a:r>
            <a:r>
              <a:rPr lang="cs-CZ" dirty="0" err="1" smtClean="0"/>
              <a:t>screening</a:t>
            </a:r>
            <a:r>
              <a:rPr lang="cs-CZ" dirty="0" smtClean="0"/>
              <a:t> a stanovení dg. maligního onemocnění</a:t>
            </a:r>
          </a:p>
          <a:p>
            <a:r>
              <a:rPr lang="cs-CZ" dirty="0" smtClean="0"/>
              <a:t>Nádory slinivky břišní</a:t>
            </a:r>
          </a:p>
          <a:p>
            <a:r>
              <a:rPr lang="cs-CZ" dirty="0" smtClean="0"/>
              <a:t>Střevo, žlučové cesty, žaludek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Zvýšení u cholestázy, zánětlivá onemocnění žaludku, střeva, slinivky a jater</a:t>
            </a:r>
            <a:endParaRPr lang="cs-CZ" dirty="0"/>
          </a:p>
        </p:txBody>
      </p:sp>
      <p:pic>
        <p:nvPicPr>
          <p:cNvPr id="2050" name="Picture 2" descr="http://www.my-personaltrainer.it/salute/img/CA-19-9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0072" y="2780928"/>
            <a:ext cx="2937520" cy="192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62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98" y="1128343"/>
            <a:ext cx="8992802" cy="459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27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 15-3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196753"/>
            <a:ext cx="8003232" cy="30243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Antigen epiteliálního mucinu, syntetizován v dospělosti v epiteliálních buňkách vývodů mléčné žlázy, slinných žláz a bronchů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  35 </a:t>
            </a:r>
            <a:r>
              <a:rPr lang="cs-CZ" dirty="0" err="1" smtClean="0"/>
              <a:t>kU</a:t>
            </a:r>
            <a:r>
              <a:rPr lang="cs-CZ" dirty="0" smtClean="0"/>
              <a:t>/l</a:t>
            </a:r>
          </a:p>
          <a:p>
            <a:endParaRPr lang="cs-CZ" dirty="0" smtClean="0"/>
          </a:p>
          <a:p>
            <a:r>
              <a:rPr lang="cs-CZ" dirty="0" smtClean="0"/>
              <a:t>Nelze pro </a:t>
            </a:r>
            <a:r>
              <a:rPr lang="cs-CZ" dirty="0" err="1" smtClean="0"/>
              <a:t>screening</a:t>
            </a:r>
            <a:r>
              <a:rPr lang="cs-CZ" dirty="0" smtClean="0"/>
              <a:t> (</a:t>
            </a:r>
            <a:r>
              <a:rPr lang="cs-CZ" dirty="0" err="1" smtClean="0"/>
              <a:t>vyjímka</a:t>
            </a:r>
            <a:r>
              <a:rPr lang="cs-CZ" dirty="0" smtClean="0"/>
              <a:t> vybrané skupiny pacientů)</a:t>
            </a:r>
          </a:p>
          <a:p>
            <a:r>
              <a:rPr lang="cs-CZ" dirty="0" smtClean="0"/>
              <a:t>Monitorování nemocných s karcinomem prsu</a:t>
            </a:r>
          </a:p>
          <a:p>
            <a:r>
              <a:rPr lang="cs-CZ" dirty="0" smtClean="0"/>
              <a:t>Nemaligní příčiny zvýšení: benigní onemocnění prsu, </a:t>
            </a:r>
            <a:r>
              <a:rPr lang="cs-CZ" dirty="0" err="1" smtClean="0"/>
              <a:t>GIT,hepatitidy</a:t>
            </a:r>
            <a:r>
              <a:rPr lang="cs-CZ" dirty="0" smtClean="0"/>
              <a:t>, </a:t>
            </a:r>
            <a:r>
              <a:rPr lang="cs-CZ" dirty="0" err="1" smtClean="0"/>
              <a:t>CHRI,chronická</a:t>
            </a:r>
            <a:r>
              <a:rPr lang="cs-CZ" dirty="0" smtClean="0"/>
              <a:t> bronchitida, pneumonie</a:t>
            </a:r>
            <a:endParaRPr lang="cs-CZ" dirty="0"/>
          </a:p>
        </p:txBody>
      </p:sp>
      <p:pic>
        <p:nvPicPr>
          <p:cNvPr id="6146" name="Picture 2" descr="http://www.apotheken-umschau.de/multimedia/216/267/160/9357561857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5126" y="4221089"/>
            <a:ext cx="3657600" cy="243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834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CA-125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99512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Glykoprotein s vysokým podílem sacharidů</a:t>
            </a:r>
          </a:p>
          <a:p>
            <a:r>
              <a:rPr lang="cs-CZ" dirty="0" smtClean="0"/>
              <a:t>Produkován fetálními epiteliálními tkáněmi </a:t>
            </a:r>
          </a:p>
          <a:p>
            <a:endParaRPr lang="cs-CZ" dirty="0" smtClean="0"/>
          </a:p>
          <a:p>
            <a:r>
              <a:rPr lang="cs-CZ" dirty="0" smtClean="0"/>
              <a:t>Zvýšení u karcinomu </a:t>
            </a:r>
            <a:r>
              <a:rPr lang="cs-CZ" dirty="0" err="1" smtClean="0"/>
              <a:t>ovárií</a:t>
            </a:r>
            <a:r>
              <a:rPr lang="cs-CZ" dirty="0" smtClean="0"/>
              <a:t> serózního typu</a:t>
            </a:r>
          </a:p>
          <a:p>
            <a:r>
              <a:rPr lang="cs-CZ" dirty="0" err="1" smtClean="0"/>
              <a:t>Screening</a:t>
            </a:r>
            <a:r>
              <a:rPr lang="cs-CZ" dirty="0" smtClean="0"/>
              <a:t> v případě rodinné dispozice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Nemaligní příčiny zvýšení: chronická onemocnění jater, peritonitis, benigní onemocnění ovarií</a:t>
            </a:r>
            <a:endParaRPr lang="cs-CZ" dirty="0"/>
          </a:p>
        </p:txBody>
      </p:sp>
      <p:pic>
        <p:nvPicPr>
          <p:cNvPr id="7170" name="Picture 2" descr="http://www.ladycarehealth.com/wp-content/uploads/2013/01/ovarian-canc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8184" y="4293096"/>
            <a:ext cx="1993031" cy="199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CA 72-4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Fyziologicky produkuje plod v žaludku, jícnu a pankreatu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: 7kU/l</a:t>
            </a:r>
          </a:p>
          <a:p>
            <a:endParaRPr lang="cs-CZ" dirty="0" smtClean="0"/>
          </a:p>
          <a:p>
            <a:r>
              <a:rPr lang="cs-CZ" dirty="0" smtClean="0"/>
              <a:t>Monitorování maligní nádory horního GIT, </a:t>
            </a:r>
            <a:r>
              <a:rPr lang="cs-CZ" dirty="0" err="1" smtClean="0"/>
              <a:t>mucinózní</a:t>
            </a:r>
            <a:r>
              <a:rPr lang="cs-CZ" dirty="0" smtClean="0"/>
              <a:t> typ ovariálního karcinomu</a:t>
            </a:r>
          </a:p>
          <a:p>
            <a:endParaRPr lang="cs-CZ" dirty="0" smtClean="0"/>
          </a:p>
          <a:p>
            <a:r>
              <a:rPr lang="cs-CZ" dirty="0" smtClean="0"/>
              <a:t>Příčiny nemaligního zvýšení chronické záněty GIT, jaterní cirhóza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01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CYFRA 21-1(fragment </a:t>
            </a:r>
            <a:r>
              <a:rPr lang="cs-CZ" dirty="0" err="1" smtClean="0"/>
              <a:t>cytokeratinu</a:t>
            </a:r>
            <a:r>
              <a:rPr lang="cs-CZ" dirty="0" smtClean="0"/>
              <a:t> 19)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Solubilní fragment </a:t>
            </a:r>
            <a:r>
              <a:rPr lang="cs-CZ" dirty="0" err="1" smtClean="0"/>
              <a:t>cytokeratinu</a:t>
            </a:r>
            <a:r>
              <a:rPr lang="cs-CZ" dirty="0" smtClean="0"/>
              <a:t> 19 (strukturální protein epitelových buněk)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: 3,3 </a:t>
            </a:r>
            <a:r>
              <a:rPr lang="cs-CZ" dirty="0" err="1" smtClean="0"/>
              <a:t>ug</a:t>
            </a:r>
            <a:r>
              <a:rPr lang="cs-CZ" dirty="0" smtClean="0"/>
              <a:t>/l</a:t>
            </a:r>
          </a:p>
          <a:p>
            <a:r>
              <a:rPr lang="cs-CZ" dirty="0" err="1" smtClean="0"/>
              <a:t>Screening</a:t>
            </a:r>
            <a:r>
              <a:rPr lang="cs-CZ" dirty="0" smtClean="0"/>
              <a:t> a stanovení diagnózy nelze použít</a:t>
            </a:r>
          </a:p>
          <a:p>
            <a:endParaRPr lang="cs-CZ" dirty="0"/>
          </a:p>
          <a:p>
            <a:r>
              <a:rPr lang="cs-CZ" dirty="0" err="1" smtClean="0"/>
              <a:t>Monitorání</a:t>
            </a:r>
            <a:r>
              <a:rPr lang="cs-CZ" dirty="0" smtClean="0"/>
              <a:t> průběhu choroby – </a:t>
            </a:r>
            <a:r>
              <a:rPr lang="cs-CZ" dirty="0" err="1" smtClean="0"/>
              <a:t>epidermoidní</a:t>
            </a:r>
            <a:r>
              <a:rPr lang="cs-CZ" dirty="0" smtClean="0"/>
              <a:t> karcinomy plic, karcinomy močového měchýře, </a:t>
            </a:r>
            <a:r>
              <a:rPr lang="cs-CZ" dirty="0" err="1" smtClean="0"/>
              <a:t>epidermoidní</a:t>
            </a:r>
            <a:r>
              <a:rPr lang="cs-CZ" dirty="0" smtClean="0"/>
              <a:t> nádory čípku děložního</a:t>
            </a:r>
          </a:p>
          <a:p>
            <a:endParaRPr lang="cs-CZ" dirty="0"/>
          </a:p>
          <a:p>
            <a:r>
              <a:rPr lang="cs-CZ" dirty="0" smtClean="0"/>
              <a:t>Nemaligní příčiny zvýšení: chronické záněty, astma, infekce respiračního traktu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25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hCG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552" y="1628800"/>
            <a:ext cx="6480720" cy="4525963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Glykoprotein (2 podjednotky)</a:t>
            </a:r>
          </a:p>
          <a:p>
            <a:r>
              <a:rPr lang="cs-CZ" dirty="0" smtClean="0"/>
              <a:t>Tvoří ho buňky trofoblastu a placenty v těhotenství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 10 IU/l</a:t>
            </a:r>
          </a:p>
          <a:p>
            <a:endParaRPr lang="cs-CZ" dirty="0" smtClean="0"/>
          </a:p>
          <a:p>
            <a:r>
              <a:rPr lang="cs-CZ" dirty="0" err="1" smtClean="0"/>
              <a:t>Screening</a:t>
            </a:r>
            <a:r>
              <a:rPr lang="cs-CZ" dirty="0" smtClean="0"/>
              <a:t> u symptomatických osob  při podezření na nádor varlat, </a:t>
            </a:r>
            <a:r>
              <a:rPr lang="cs-CZ" dirty="0" err="1" smtClean="0"/>
              <a:t>choriokarcinomy</a:t>
            </a:r>
            <a:endParaRPr lang="cs-CZ" dirty="0" smtClean="0"/>
          </a:p>
          <a:p>
            <a:r>
              <a:rPr lang="cs-CZ" dirty="0" smtClean="0"/>
              <a:t>Normální zvýšení v těhotenství, ovariální cysty</a:t>
            </a:r>
            <a:endParaRPr lang="cs-CZ" dirty="0"/>
          </a:p>
        </p:txBody>
      </p:sp>
      <p:pic>
        <p:nvPicPr>
          <p:cNvPr id="5122" name="Picture 2" descr="http://img.medscape.com/article/778/183/778183-fig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52120" y="255766"/>
            <a:ext cx="2112264" cy="1996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247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Proteáza – zkapalnění seminální tekutiny</a:t>
            </a:r>
          </a:p>
          <a:p>
            <a:r>
              <a:rPr lang="cs-CZ" dirty="0" smtClean="0"/>
              <a:t>V séru inaktivace vazbou na alfa1-antichymotrypsin, určitý </a:t>
            </a:r>
          </a:p>
          <a:p>
            <a:pPr marL="0" indent="0">
              <a:buNone/>
            </a:pPr>
            <a:r>
              <a:rPr lang="cs-CZ" dirty="0" smtClean="0"/>
              <a:t>      podíl volná frakce PSA</a:t>
            </a:r>
          </a:p>
          <a:p>
            <a:endParaRPr lang="cs-CZ" dirty="0" smtClean="0"/>
          </a:p>
          <a:p>
            <a:r>
              <a:rPr lang="cs-CZ" dirty="0" smtClean="0"/>
              <a:t>Zvýšení specifity: </a:t>
            </a:r>
            <a:r>
              <a:rPr lang="cs-CZ" dirty="0" err="1" smtClean="0"/>
              <a:t>Cut-off</a:t>
            </a:r>
            <a:r>
              <a:rPr lang="cs-CZ" dirty="0" smtClean="0"/>
              <a:t>: věková závislost</a:t>
            </a:r>
          </a:p>
          <a:p>
            <a:pPr lvl="1"/>
            <a:r>
              <a:rPr lang="cs-CZ" dirty="0" smtClean="0"/>
              <a:t>Do 50 let 2,5ug/l</a:t>
            </a:r>
          </a:p>
          <a:p>
            <a:pPr lvl="1"/>
            <a:r>
              <a:rPr lang="cs-CZ" dirty="0" smtClean="0"/>
              <a:t>Do 60 let 3,5 </a:t>
            </a:r>
            <a:r>
              <a:rPr lang="cs-CZ" dirty="0" err="1" smtClean="0"/>
              <a:t>ug</a:t>
            </a:r>
            <a:r>
              <a:rPr lang="cs-CZ" dirty="0" smtClean="0"/>
              <a:t>/l</a:t>
            </a:r>
          </a:p>
          <a:p>
            <a:pPr lvl="1"/>
            <a:r>
              <a:rPr lang="cs-CZ" dirty="0" smtClean="0"/>
              <a:t>Do 70 let 4,5 </a:t>
            </a:r>
            <a:r>
              <a:rPr lang="cs-CZ" dirty="0" err="1" smtClean="0"/>
              <a:t>ug</a:t>
            </a:r>
            <a:r>
              <a:rPr lang="cs-CZ" dirty="0" smtClean="0"/>
              <a:t>/l</a:t>
            </a:r>
          </a:p>
          <a:p>
            <a:pPr lvl="1"/>
            <a:r>
              <a:rPr lang="cs-CZ" dirty="0" smtClean="0"/>
              <a:t>Starší do 6,5 </a:t>
            </a:r>
            <a:r>
              <a:rPr lang="cs-CZ" dirty="0" err="1" smtClean="0"/>
              <a:t>ug</a:t>
            </a:r>
            <a:r>
              <a:rPr lang="cs-CZ" dirty="0" smtClean="0"/>
              <a:t>/l</a:t>
            </a:r>
          </a:p>
          <a:p>
            <a:r>
              <a:rPr lang="cs-CZ" dirty="0" smtClean="0"/>
              <a:t>Frakce </a:t>
            </a:r>
            <a:r>
              <a:rPr lang="cs-CZ" dirty="0" err="1" smtClean="0"/>
              <a:t>fPSA</a:t>
            </a:r>
            <a:r>
              <a:rPr lang="cs-CZ" dirty="0" smtClean="0"/>
              <a:t>/PSA u maligního nádoru 0-15%,u benigního onemocnění nad 20%</a:t>
            </a:r>
          </a:p>
          <a:p>
            <a:endParaRPr lang="cs-CZ" dirty="0" smtClean="0"/>
          </a:p>
          <a:p>
            <a:r>
              <a:rPr lang="cs-CZ" dirty="0" err="1" smtClean="0"/>
              <a:t>Screening</a:t>
            </a:r>
            <a:r>
              <a:rPr lang="cs-CZ" dirty="0" smtClean="0"/>
              <a:t> karcinomu prostaty , monitorování při terapii</a:t>
            </a:r>
          </a:p>
          <a:p>
            <a:r>
              <a:rPr lang="cs-CZ" dirty="0" smtClean="0"/>
              <a:t>Příčiny zvýšení z jiných příčin: digitální rektální vyšetření </a:t>
            </a:r>
            <a:r>
              <a:rPr lang="cs-CZ" dirty="0" err="1" smtClean="0"/>
              <a:t>prostaty,předchozí</a:t>
            </a:r>
            <a:r>
              <a:rPr lang="cs-CZ" dirty="0" smtClean="0"/>
              <a:t> biopsie </a:t>
            </a:r>
            <a:r>
              <a:rPr lang="cs-CZ" dirty="0" err="1" smtClean="0"/>
              <a:t>prostaty,zánět</a:t>
            </a:r>
            <a:r>
              <a:rPr lang="cs-CZ" dirty="0" smtClean="0"/>
              <a:t> prostaty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04864"/>
            <a:ext cx="2859840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14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NSE(neuron-specifická enoláza)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produkován v nervové a plicní tkáni plodu</a:t>
            </a:r>
          </a:p>
          <a:p>
            <a:r>
              <a:rPr lang="cs-CZ" dirty="0" smtClean="0"/>
              <a:t>V dospělosti – nervová tkáň, v procesu glykolýzy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: 15ug/l</a:t>
            </a:r>
          </a:p>
          <a:p>
            <a:endParaRPr lang="cs-CZ" dirty="0" smtClean="0"/>
          </a:p>
          <a:p>
            <a:r>
              <a:rPr lang="cs-CZ" dirty="0" smtClean="0"/>
              <a:t>Není vhodné pro </a:t>
            </a:r>
            <a:r>
              <a:rPr lang="cs-CZ" dirty="0" err="1" smtClean="0"/>
              <a:t>screening</a:t>
            </a:r>
            <a:r>
              <a:rPr lang="cs-CZ" dirty="0" smtClean="0"/>
              <a:t> a stanovení diagnózy</a:t>
            </a:r>
          </a:p>
          <a:p>
            <a:r>
              <a:rPr lang="cs-CZ" dirty="0" smtClean="0"/>
              <a:t>Monitorování pac. s neuroblastomy a malobuněčné karcinomy plic</a:t>
            </a:r>
          </a:p>
          <a:p>
            <a:endParaRPr lang="cs-CZ" dirty="0" smtClean="0"/>
          </a:p>
          <a:p>
            <a:r>
              <a:rPr lang="cs-CZ" dirty="0" smtClean="0"/>
              <a:t>Zvýšení z nemaligních příčin: plicní a jaterní choroby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32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S-100 beta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Poprvé popsán v centrálním nervovém systému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: 0,1ug/l</a:t>
            </a:r>
          </a:p>
          <a:p>
            <a:r>
              <a:rPr lang="cs-CZ" dirty="0" smtClean="0"/>
              <a:t>Ne pro </a:t>
            </a:r>
            <a:r>
              <a:rPr lang="cs-CZ" dirty="0" err="1" smtClean="0"/>
              <a:t>screening</a:t>
            </a:r>
            <a:r>
              <a:rPr lang="cs-CZ" dirty="0" smtClean="0"/>
              <a:t> a diagnostiku</a:t>
            </a:r>
          </a:p>
          <a:p>
            <a:endParaRPr lang="cs-CZ" dirty="0" smtClean="0"/>
          </a:p>
          <a:p>
            <a:r>
              <a:rPr lang="cs-CZ" dirty="0" smtClean="0"/>
              <a:t>Monitorování nemocných s maligním melanomem, mozkové maligní nádory</a:t>
            </a:r>
          </a:p>
          <a:p>
            <a:r>
              <a:rPr lang="cs-CZ" dirty="0" smtClean="0"/>
              <a:t>Zvýšené hladiny z nemaligních příčin – akutní poškození mozku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8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SCCA (antigen </a:t>
            </a:r>
            <a:r>
              <a:rPr lang="cs-CZ" dirty="0" err="1" smtClean="0"/>
              <a:t>skvamozních</a:t>
            </a:r>
            <a:r>
              <a:rPr lang="cs-CZ" dirty="0" smtClean="0"/>
              <a:t> buněk)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Prokázán u pacientek s karcinomem čípku děložního</a:t>
            </a:r>
          </a:p>
          <a:p>
            <a:r>
              <a:rPr lang="cs-CZ" dirty="0" smtClean="0"/>
              <a:t>Citlivý na kontaminaci slinami, potem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: 1,5 </a:t>
            </a:r>
            <a:r>
              <a:rPr lang="cs-CZ" dirty="0" err="1" smtClean="0"/>
              <a:t>ug</a:t>
            </a:r>
            <a:r>
              <a:rPr lang="cs-CZ" dirty="0" smtClean="0"/>
              <a:t>/l</a:t>
            </a:r>
          </a:p>
          <a:p>
            <a:endParaRPr lang="cs-CZ" dirty="0" smtClean="0"/>
          </a:p>
          <a:p>
            <a:r>
              <a:rPr lang="cs-CZ" dirty="0" smtClean="0"/>
              <a:t>Monitorace průběhu onemocnění (děložní čípek, tělo dělohy, </a:t>
            </a:r>
            <a:r>
              <a:rPr lang="cs-CZ" dirty="0" err="1" smtClean="0"/>
              <a:t>orofaciální</a:t>
            </a:r>
            <a:r>
              <a:rPr lang="cs-CZ" dirty="0" smtClean="0"/>
              <a:t> oblast, epitelové nádory plic)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63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Chromogranin</a:t>
            </a:r>
            <a:r>
              <a:rPr lang="cs-CZ" dirty="0" smtClean="0"/>
              <a:t>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Glykoprotein – sekreční granula v neuroendokrinních tkáních</a:t>
            </a:r>
          </a:p>
          <a:p>
            <a:endParaRPr lang="cs-CZ" dirty="0"/>
          </a:p>
          <a:p>
            <a:r>
              <a:rPr lang="cs-CZ" dirty="0" err="1" smtClean="0"/>
              <a:t>Cut-off</a:t>
            </a:r>
            <a:r>
              <a:rPr lang="cs-CZ" dirty="0" smtClean="0"/>
              <a:t>: 35ug/l</a:t>
            </a:r>
          </a:p>
          <a:p>
            <a:endParaRPr lang="cs-CZ" dirty="0"/>
          </a:p>
          <a:p>
            <a:r>
              <a:rPr lang="cs-CZ" dirty="0" smtClean="0"/>
              <a:t>Neuroendokrinní malignity (</a:t>
            </a:r>
            <a:r>
              <a:rPr lang="cs-CZ" dirty="0" err="1" smtClean="0"/>
              <a:t>gastro-enteropankreatické</a:t>
            </a:r>
            <a:r>
              <a:rPr lang="cs-CZ" dirty="0" smtClean="0"/>
              <a:t> neuroendokrinní tumory, neuroblastomy…)</a:t>
            </a:r>
          </a:p>
          <a:p>
            <a:endParaRPr lang="cs-CZ" dirty="0"/>
          </a:p>
          <a:p>
            <a:r>
              <a:rPr lang="cs-CZ" dirty="0" smtClean="0"/>
              <a:t>Nemaligní příčiny zvýšení: terapie kortikoidy, poruchy ledvin a jater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95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85" y="1062990"/>
            <a:ext cx="8778460" cy="451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7376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Beta2-mikroglobulin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Extracelulární doména lidského </a:t>
            </a:r>
            <a:r>
              <a:rPr lang="cs-CZ" dirty="0" err="1" smtClean="0"/>
              <a:t>leukocytárního</a:t>
            </a:r>
            <a:r>
              <a:rPr lang="cs-CZ" dirty="0" smtClean="0"/>
              <a:t> antigenu HLA </a:t>
            </a:r>
            <a:r>
              <a:rPr lang="cs-CZ" dirty="0" err="1" smtClean="0"/>
              <a:t>I.třídy</a:t>
            </a:r>
            <a:r>
              <a:rPr lang="cs-CZ" dirty="0" smtClean="0"/>
              <a:t>, přítomen ve </a:t>
            </a:r>
            <a:r>
              <a:rPr lang="cs-CZ" smtClean="0"/>
              <a:t>všech buňkách </a:t>
            </a:r>
            <a:r>
              <a:rPr lang="cs-CZ" dirty="0" smtClean="0"/>
              <a:t>kromě erytrocytů</a:t>
            </a:r>
          </a:p>
          <a:p>
            <a:endParaRPr lang="cs-CZ" dirty="0"/>
          </a:p>
          <a:p>
            <a:r>
              <a:rPr lang="cs-CZ" dirty="0" err="1" smtClean="0"/>
              <a:t>Cut-off</a:t>
            </a:r>
            <a:r>
              <a:rPr lang="cs-CZ" dirty="0" smtClean="0"/>
              <a:t>: 2,4 mg/l</a:t>
            </a:r>
          </a:p>
          <a:p>
            <a:endParaRPr lang="cs-CZ" dirty="0"/>
          </a:p>
          <a:p>
            <a:r>
              <a:rPr lang="cs-CZ" dirty="0" smtClean="0"/>
              <a:t>Nelze pro </a:t>
            </a:r>
            <a:r>
              <a:rPr lang="cs-CZ" dirty="0" err="1" smtClean="0"/>
              <a:t>screening</a:t>
            </a:r>
            <a:r>
              <a:rPr lang="cs-CZ" dirty="0" smtClean="0"/>
              <a:t> i diagnostiku</a:t>
            </a:r>
          </a:p>
          <a:p>
            <a:endParaRPr lang="cs-CZ" dirty="0"/>
          </a:p>
          <a:p>
            <a:r>
              <a:rPr lang="cs-CZ" dirty="0" smtClean="0"/>
              <a:t>Zvýšení – systémové onemocnění B-lymfocytárního původu, mnohočetný </a:t>
            </a:r>
            <a:r>
              <a:rPr lang="cs-CZ" dirty="0" err="1" smtClean="0"/>
              <a:t>myelom,leukemie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Nemaligní příčiny zvýšení – snížená funkce </a:t>
            </a:r>
            <a:r>
              <a:rPr lang="cs-CZ" dirty="0" err="1" smtClean="0"/>
              <a:t>ledvin,chronická</a:t>
            </a:r>
            <a:r>
              <a:rPr lang="cs-CZ" dirty="0" smtClean="0"/>
              <a:t> autoimunitní onemocnění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0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740" y="1019376"/>
            <a:ext cx="6135130" cy="457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5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08352" y="1067794"/>
            <a:ext cx="8586788" cy="34408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dirty="0"/>
              <a:t>Nádorová onemocnění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14313" indent="-214313">
              <a:buFont typeface="Arial" panose="020B0604020202020204" pitchFamily="34" charset="0"/>
              <a:buChar char="•"/>
            </a:pPr>
            <a:endParaRPr lang="cs-CZ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200 různých typů nádorů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Neomezená proliferace buněk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Kolonizace dalších tkání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85% nádorů – somatická mutace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15% nádorů – mutace v zárodečné linii</a:t>
            </a:r>
          </a:p>
        </p:txBody>
      </p:sp>
      <p:pic>
        <p:nvPicPr>
          <p:cNvPr id="1026" name="Picture 2" descr="Metabolic Intermediates in Tumorigenesis and Progre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01" y="2215648"/>
            <a:ext cx="4848101" cy="2512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974242" y="50342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900" dirty="0"/>
              <a:t>He Y, </a:t>
            </a:r>
            <a:r>
              <a:rPr lang="cs-CZ" sz="900" dirty="0" err="1"/>
              <a:t>Gao</a:t>
            </a:r>
            <a:r>
              <a:rPr lang="cs-CZ" sz="900" dirty="0"/>
              <a:t> M, Tang H, </a:t>
            </a:r>
            <a:r>
              <a:rPr lang="cs-CZ" sz="900" dirty="0" err="1"/>
              <a:t>Cao</a:t>
            </a:r>
            <a:r>
              <a:rPr lang="cs-CZ" sz="900" dirty="0"/>
              <a:t> Y, </a:t>
            </a:r>
            <a:r>
              <a:rPr lang="cs-CZ" sz="900" dirty="0" err="1"/>
              <a:t>Liu</a:t>
            </a:r>
            <a:r>
              <a:rPr lang="cs-CZ" sz="900" dirty="0"/>
              <a:t> S, </a:t>
            </a:r>
            <a:r>
              <a:rPr lang="cs-CZ" sz="900" dirty="0" err="1"/>
              <a:t>Tao</a:t>
            </a:r>
            <a:r>
              <a:rPr lang="cs-CZ" sz="900" dirty="0"/>
              <a:t> Y. </a:t>
            </a:r>
            <a:r>
              <a:rPr lang="cs-CZ" sz="900" dirty="0" err="1"/>
              <a:t>Metabolic</a:t>
            </a:r>
            <a:r>
              <a:rPr lang="cs-CZ" sz="900" dirty="0"/>
              <a:t> </a:t>
            </a:r>
            <a:r>
              <a:rPr lang="cs-CZ" sz="900" dirty="0" err="1"/>
              <a:t>Intermediates</a:t>
            </a:r>
            <a:r>
              <a:rPr lang="cs-CZ" sz="900" dirty="0"/>
              <a:t> in </a:t>
            </a:r>
            <a:r>
              <a:rPr lang="cs-CZ" sz="900" dirty="0" err="1"/>
              <a:t>Tumorigenesis</a:t>
            </a:r>
            <a:r>
              <a:rPr lang="cs-CZ" sz="900" dirty="0"/>
              <a:t> and </a:t>
            </a:r>
            <a:r>
              <a:rPr lang="cs-CZ" sz="900" dirty="0" err="1"/>
              <a:t>Progression</a:t>
            </a:r>
            <a:r>
              <a:rPr lang="cs-CZ" sz="900" dirty="0"/>
              <a:t>. </a:t>
            </a:r>
            <a:r>
              <a:rPr lang="cs-CZ" sz="900" dirty="0" err="1"/>
              <a:t>Int</a:t>
            </a:r>
            <a:r>
              <a:rPr lang="cs-CZ" sz="900" dirty="0"/>
              <a:t> J </a:t>
            </a:r>
            <a:r>
              <a:rPr lang="cs-CZ" sz="900" dirty="0" err="1"/>
              <a:t>Biol</a:t>
            </a:r>
            <a:r>
              <a:rPr lang="cs-CZ" sz="900" dirty="0"/>
              <a:t> </a:t>
            </a:r>
            <a:r>
              <a:rPr lang="cs-CZ" sz="900" dirty="0" err="1"/>
              <a:t>Sci</a:t>
            </a:r>
            <a:r>
              <a:rPr lang="cs-CZ" sz="900" dirty="0"/>
              <a:t> 2019; 15(6):1187-1199. doi:10.7150/ijbs.33496. </a:t>
            </a:r>
          </a:p>
        </p:txBody>
      </p:sp>
    </p:spTree>
    <p:extLst>
      <p:ext uri="{BB962C8B-B14F-4D97-AF65-F5344CB8AC3E}">
        <p14:creationId xmlns:p14="http://schemas.microsoft.com/office/powerpoint/2010/main" val="426652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60FAE6C0-B84E-D175-D5EA-3A818C506E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Onkogeny a tumor supresorové geny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238132-7076-94DB-2D51-7523123A14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57175" indent="-257175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2000" dirty="0"/>
              <a:t>Onkogeny -  HER2 NEU  - prs, ovarium</a:t>
            </a:r>
          </a:p>
          <a:p>
            <a:r>
              <a:rPr lang="cs-CZ" sz="2000" dirty="0"/>
              <a:t>                          K-ras, N-ras, H-ras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2000" dirty="0"/>
              <a:t>Tumor supresorové geny – </a:t>
            </a:r>
            <a:r>
              <a:rPr lang="cs-CZ" sz="2000" dirty="0" err="1"/>
              <a:t>Rb</a:t>
            </a:r>
            <a:r>
              <a:rPr lang="cs-CZ" sz="2000" dirty="0"/>
              <a:t> protein (retinoblastom)</a:t>
            </a:r>
          </a:p>
          <a:p>
            <a:r>
              <a:rPr lang="cs-CZ" sz="2000" dirty="0"/>
              <a:t>                                                 BRCA-1,BRCA-2  - časný karcinom prsu, ovaria</a:t>
            </a:r>
          </a:p>
          <a:p>
            <a:r>
              <a:rPr lang="cs-CZ" sz="2000" dirty="0"/>
              <a:t>                                           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2000" dirty="0"/>
              <a:t>Opravné geny</a:t>
            </a:r>
          </a:p>
        </p:txBody>
      </p:sp>
    </p:spTree>
    <p:extLst>
      <p:ext uri="{BB962C8B-B14F-4D97-AF65-F5344CB8AC3E}">
        <p14:creationId xmlns:p14="http://schemas.microsoft.com/office/powerpoint/2010/main" val="6808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88671" y="1111042"/>
            <a:ext cx="8586788" cy="34408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dirty="0"/>
              <a:t>Tumorové markery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278607" y="1882861"/>
            <a:ext cx="8586788" cy="3841664"/>
          </a:xfrm>
        </p:spPr>
        <p:txBody>
          <a:bodyPr>
            <a:normAutofit lnSpcReduction="10000"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>
                <a:latin typeface="+mj-lt"/>
              </a:rPr>
              <a:t>Laboratorně prokazatelné látky přítomné v organismu v důsledku vzniku a vývoje maligního procesu.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>
              <a:latin typeface="+mj-lt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>
                <a:latin typeface="+mj-lt"/>
              </a:rPr>
              <a:t>Jsou prokazatelné v séru nebo se vyskytují v nádorových buňkách nebo na jejich povrchu</a:t>
            </a:r>
          </a:p>
          <a:p>
            <a:pPr lvl="2" indent="0">
              <a:buNone/>
            </a:pPr>
            <a:endParaRPr lang="cs-CZ" dirty="0">
              <a:latin typeface="+mj-lt"/>
            </a:endParaRPr>
          </a:p>
          <a:p>
            <a:pPr lvl="2" indent="0">
              <a:buNone/>
            </a:pPr>
            <a:r>
              <a:rPr lang="cs-CZ" dirty="0">
                <a:latin typeface="+mj-lt"/>
              </a:rPr>
              <a:t>Produkován pouze  u maligních onemocnění</a:t>
            </a:r>
          </a:p>
          <a:p>
            <a:pPr lvl="2" indent="0">
              <a:buNone/>
            </a:pPr>
            <a:r>
              <a:rPr lang="cs-CZ" dirty="0">
                <a:latin typeface="+mj-lt"/>
              </a:rPr>
              <a:t>Orgánově specifický</a:t>
            </a:r>
          </a:p>
          <a:p>
            <a:pPr lvl="2" indent="0">
              <a:buNone/>
            </a:pPr>
            <a:r>
              <a:rPr lang="cs-CZ" dirty="0">
                <a:latin typeface="+mj-lt"/>
              </a:rPr>
              <a:t>Koreluje</a:t>
            </a:r>
          </a:p>
          <a:p>
            <a:pPr lvl="2" indent="0">
              <a:buNone/>
            </a:pPr>
            <a:r>
              <a:rPr lang="cs-CZ" dirty="0">
                <a:latin typeface="+mj-lt"/>
              </a:rPr>
              <a:t>	s velikostí nádoru</a:t>
            </a:r>
          </a:p>
          <a:p>
            <a:pPr lvl="2" indent="0">
              <a:buNone/>
            </a:pPr>
            <a:r>
              <a:rPr lang="cs-CZ" dirty="0">
                <a:latin typeface="+mj-lt"/>
              </a:rPr>
              <a:t>	se stadiem onemocnění</a:t>
            </a:r>
          </a:p>
          <a:p>
            <a:pPr lvl="2" indent="0">
              <a:buNone/>
            </a:pPr>
            <a:r>
              <a:rPr lang="cs-CZ" dirty="0">
                <a:latin typeface="+mj-lt"/>
              </a:rPr>
              <a:t>	s prognózou</a:t>
            </a:r>
          </a:p>
          <a:p>
            <a:pPr lvl="2" indent="0">
              <a:buNone/>
            </a:pPr>
            <a:r>
              <a:rPr lang="cs-CZ" dirty="0">
                <a:latin typeface="+mj-lt"/>
              </a:rPr>
              <a:t>	s účinností terapie</a:t>
            </a:r>
            <a:endParaRPr lang="cs-CZ" sz="1500" dirty="0">
              <a:solidFill>
                <a:srgbClr val="555555"/>
              </a:solidFill>
              <a:latin typeface="+mj-lt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>
                <a:latin typeface="+mj-lt"/>
              </a:rPr>
              <a:t>Ideální marker neexistuje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672081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0"/>
          </p:nvPr>
        </p:nvSpPr>
        <p:spPr>
          <a:xfrm>
            <a:off x="557212" y="1227292"/>
            <a:ext cx="8586788" cy="34408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Indikace vyšetření tumorových markerů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345281" y="2050941"/>
            <a:ext cx="8586788" cy="3673584"/>
          </a:xfrm>
        </p:spPr>
        <p:txBody>
          <a:bodyPr/>
          <a:lstStyle/>
          <a:p>
            <a:pPr marL="214313" indent="-214313">
              <a:buFont typeface="Arial" panose="020B0604020202020204" pitchFamily="34" charset="0"/>
              <a:buChar char="•"/>
            </a:pPr>
            <a:endParaRPr lang="cs-CZ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Monitorace léčby</a:t>
            </a:r>
          </a:p>
          <a:p>
            <a:pPr marL="728663" lvl="1" indent="-214313"/>
            <a:r>
              <a:rPr lang="cs-CZ" sz="1500" dirty="0"/>
              <a:t>Pooperační sledování (remise x progrese)</a:t>
            </a:r>
          </a:p>
          <a:p>
            <a:pPr marL="728663" lvl="1" indent="-214313"/>
            <a:r>
              <a:rPr lang="cs-CZ" sz="1500" dirty="0"/>
              <a:t>Podezření na recidivu</a:t>
            </a:r>
          </a:p>
          <a:p>
            <a:pPr marL="728663" lvl="1" indent="-214313"/>
            <a:r>
              <a:rPr lang="cs-CZ" sz="1500" dirty="0"/>
              <a:t>Účinnost onkologické terapie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Ne – obecně pro  screening </a:t>
            </a:r>
          </a:p>
          <a:p>
            <a:pPr marL="728663" lvl="1" indent="-214313"/>
            <a:r>
              <a:rPr lang="cs-CZ" sz="1500" dirty="0"/>
              <a:t>omezeně u rizikových skupin </a:t>
            </a:r>
          </a:p>
          <a:p>
            <a:pPr marL="728663" lvl="1" indent="-214313"/>
            <a:r>
              <a:rPr lang="cs-CZ" sz="1500" dirty="0" err="1"/>
              <a:t>iFOBT</a:t>
            </a:r>
            <a:endParaRPr lang="cs-CZ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Prognóza</a:t>
            </a:r>
          </a:p>
          <a:p>
            <a:pPr marL="728663" lvl="1" indent="-214313"/>
            <a:r>
              <a:rPr lang="cs-CZ" sz="1500" dirty="0"/>
              <a:t>AFP, HCG – zárodečné tumory</a:t>
            </a:r>
          </a:p>
          <a:p>
            <a:pPr marL="728663" lvl="1" indent="-214313"/>
            <a:r>
              <a:rPr lang="cs-CZ" sz="1500" dirty="0"/>
              <a:t>CEA – kolorektální karcinomy</a:t>
            </a:r>
          </a:p>
        </p:txBody>
      </p:sp>
      <p:sp>
        <p:nvSpPr>
          <p:cNvPr id="2" name="AutoShape 2" descr="Glomerular filtration (glomerulus) | Renal physiology (article) | Khan  Academy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350"/>
          </a:p>
        </p:txBody>
      </p:sp>
      <p:sp>
        <p:nvSpPr>
          <p:cNvPr id="3" name="AutoShape 4" descr="Glomerular filtration (glomerulus) | Renal physiology (article) | Khan  Academy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66733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medicine.um.edu.my/images/fom/Acad%20Prog/medInfo/image/pict-diagram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378151"/>
            <a:ext cx="7524328" cy="6022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32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2050</TotalTime>
  <Words>1152</Words>
  <Application>Microsoft Office PowerPoint</Application>
  <PresentationFormat>Předvádění na obrazovce (4:3)</PresentationFormat>
  <Paragraphs>248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Cambria</vt:lpstr>
      <vt:lpstr>Sousedství</vt:lpstr>
      <vt:lpstr>Tumorové markery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Biologická povaha nádorových markerů  Markery produkované tumorem </vt:lpstr>
      <vt:lpstr>Preanalytické aspekty</vt:lpstr>
      <vt:lpstr>Vlastní laboratorní analýza</vt:lpstr>
      <vt:lpstr>Interpretace</vt:lpstr>
      <vt:lpstr>Interpretace</vt:lpstr>
      <vt:lpstr>Biologický poločas nádorových markerů  v séru </vt:lpstr>
      <vt:lpstr>CEA</vt:lpstr>
      <vt:lpstr>AFP</vt:lpstr>
      <vt:lpstr>Prezentace aplikace PowerPoint</vt:lpstr>
      <vt:lpstr>CA 19-9</vt:lpstr>
      <vt:lpstr>CA 15-3</vt:lpstr>
      <vt:lpstr>CA-125</vt:lpstr>
      <vt:lpstr>CA 72-4</vt:lpstr>
      <vt:lpstr>CYFRA 21-1(fragment cytokeratinu 19)</vt:lpstr>
      <vt:lpstr>hCG</vt:lpstr>
      <vt:lpstr>PSA</vt:lpstr>
      <vt:lpstr>NSE(neuron-specifická enoláza)</vt:lpstr>
      <vt:lpstr>S-100 beta</vt:lpstr>
      <vt:lpstr>SCCA (antigen skvamozních buněk)</vt:lpstr>
      <vt:lpstr>Chromogranin A</vt:lpstr>
      <vt:lpstr>Beta2-mikroglobulin</vt:lpstr>
    </vt:vector>
  </TitlesOfParts>
  <Company>FN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Tumorové markery</dc:title>
  <dc:creator>Cermakova Zdenka</dc:creator>
  <cp:lastModifiedBy>MUDr. Zdeňka Čermáková, Ph.D.</cp:lastModifiedBy>
  <cp:revision>50</cp:revision>
  <dcterms:created xsi:type="dcterms:W3CDTF">2015-10-16T09:46:31Z</dcterms:created>
  <dcterms:modified xsi:type="dcterms:W3CDTF">2024-10-21T05:09:16Z</dcterms:modified>
</cp:coreProperties>
</file>