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62" r:id="rId4"/>
    <p:sldId id="257" r:id="rId5"/>
    <p:sldId id="260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61" autoAdjust="0"/>
  </p:normalViewPr>
  <p:slideViewPr>
    <p:cSldViewPr snapToGrid="0">
      <p:cViewPr varScale="1">
        <p:scale>
          <a:sx n="55" d="100"/>
          <a:sy n="55" d="100"/>
        </p:scale>
        <p:origin x="102" y="10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Metabolity katecholaminů a serotoninu </a:t>
            </a:r>
            <a:endParaRPr lang="fr-FR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4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8780" y="316523"/>
            <a:ext cx="9692640" cy="60107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Katecholaminy</a:t>
            </a:r>
            <a:endParaRPr lang="fr-F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917600"/>
            <a:ext cx="8595360" cy="526253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Skupina </a:t>
            </a:r>
            <a:r>
              <a:rPr lang="cs-CZ" dirty="0"/>
              <a:t>sobě podobných </a:t>
            </a:r>
            <a:r>
              <a:rPr lang="cs-CZ" dirty="0" smtClean="0"/>
              <a:t>hormonů.</a:t>
            </a:r>
          </a:p>
          <a:p>
            <a:r>
              <a:rPr lang="cs-CZ" dirty="0" smtClean="0"/>
              <a:t>Produkce </a:t>
            </a:r>
            <a:r>
              <a:rPr lang="cs-CZ" dirty="0"/>
              <a:t>v dřeni </a:t>
            </a:r>
            <a:r>
              <a:rPr lang="cs-CZ" dirty="0" smtClean="0"/>
              <a:t>nadledvin - </a:t>
            </a:r>
            <a:r>
              <a:rPr lang="cs-CZ" dirty="0"/>
              <a:t>uvolňovány do krevního oběhu </a:t>
            </a:r>
            <a:r>
              <a:rPr lang="cs-CZ" dirty="0" smtClean="0"/>
              <a:t>(odpověď </a:t>
            </a:r>
            <a:r>
              <a:rPr lang="cs-CZ" dirty="0"/>
              <a:t>na fyzický nebo duševní </a:t>
            </a:r>
            <a:r>
              <a:rPr lang="cs-CZ" dirty="0" smtClean="0"/>
              <a:t>stres) - </a:t>
            </a:r>
            <a:r>
              <a:rPr lang="cs-CZ" dirty="0"/>
              <a:t>vylučovány </a:t>
            </a:r>
            <a:r>
              <a:rPr lang="cs-CZ" dirty="0" smtClean="0"/>
              <a:t>močí (hormony i jejich metabolity).</a:t>
            </a:r>
            <a:endParaRPr lang="cs-CZ" dirty="0"/>
          </a:p>
          <a:p>
            <a:r>
              <a:rPr lang="cs-CZ" dirty="0" smtClean="0"/>
              <a:t>Primárními </a:t>
            </a:r>
            <a:r>
              <a:rPr lang="cs-CZ" dirty="0"/>
              <a:t>katecholaminy</a:t>
            </a:r>
            <a:r>
              <a:rPr lang="cs-CZ" dirty="0" smtClean="0"/>
              <a:t>: dopamin</a:t>
            </a:r>
            <a:r>
              <a:rPr lang="cs-CZ" dirty="0"/>
              <a:t>, epinefrin (adrenalin) a </a:t>
            </a:r>
            <a:r>
              <a:rPr lang="cs-CZ" dirty="0" err="1"/>
              <a:t>norepinefrin</a:t>
            </a:r>
            <a:r>
              <a:rPr lang="cs-CZ" dirty="0"/>
              <a:t>.</a:t>
            </a:r>
          </a:p>
          <a:p>
            <a:r>
              <a:rPr lang="cs-CZ" dirty="0" smtClean="0"/>
              <a:t>Vyšetřování </a:t>
            </a:r>
            <a:r>
              <a:rPr lang="cs-CZ" dirty="0"/>
              <a:t>katecholaminů - hladiny v krvi a/nebo v moči.</a:t>
            </a:r>
          </a:p>
          <a:p>
            <a:r>
              <a:rPr lang="cs-CZ" dirty="0" smtClean="0"/>
              <a:t>Dopamin </a:t>
            </a:r>
            <a:r>
              <a:rPr lang="cs-CZ" dirty="0"/>
              <a:t>se přeměňuje na </a:t>
            </a:r>
            <a:r>
              <a:rPr lang="cs-CZ" dirty="0" err="1"/>
              <a:t>homovanilovou</a:t>
            </a:r>
            <a:r>
              <a:rPr lang="cs-CZ" dirty="0"/>
              <a:t> kyselinu (HVA), </a:t>
            </a:r>
            <a:r>
              <a:rPr lang="cs-CZ" dirty="0" err="1"/>
              <a:t>norepinefrin</a:t>
            </a:r>
            <a:r>
              <a:rPr lang="cs-CZ" dirty="0"/>
              <a:t> </a:t>
            </a:r>
            <a:r>
              <a:rPr lang="cs-CZ" dirty="0" smtClean="0"/>
              <a:t>se mění </a:t>
            </a:r>
            <a:r>
              <a:rPr lang="cs-CZ" dirty="0"/>
              <a:t>na </a:t>
            </a:r>
            <a:r>
              <a:rPr lang="cs-CZ" dirty="0" err="1"/>
              <a:t>normetanefrin</a:t>
            </a:r>
            <a:r>
              <a:rPr lang="cs-CZ" dirty="0"/>
              <a:t> a </a:t>
            </a:r>
            <a:r>
              <a:rPr lang="cs-CZ" dirty="0" err="1" smtClean="0"/>
              <a:t>vanilmandlovou</a:t>
            </a:r>
            <a:r>
              <a:rPr lang="cs-CZ" dirty="0" smtClean="0"/>
              <a:t> </a:t>
            </a:r>
            <a:r>
              <a:rPr lang="cs-CZ" dirty="0"/>
              <a:t>kyselinu (VMA), epinefrin přechází </a:t>
            </a:r>
            <a:r>
              <a:rPr lang="cs-CZ" dirty="0" smtClean="0"/>
              <a:t>na </a:t>
            </a:r>
            <a:r>
              <a:rPr lang="cs-CZ" dirty="0" err="1" smtClean="0"/>
              <a:t>metanefrin</a:t>
            </a:r>
            <a:r>
              <a:rPr lang="cs-CZ" dirty="0" smtClean="0"/>
              <a:t> </a:t>
            </a:r>
            <a:r>
              <a:rPr lang="cs-CZ" dirty="0"/>
              <a:t>a VMA.</a:t>
            </a:r>
          </a:p>
          <a:p>
            <a:r>
              <a:rPr lang="cs-CZ" dirty="0" smtClean="0"/>
              <a:t>V organismu </a:t>
            </a:r>
            <a:r>
              <a:rPr lang="cs-CZ" dirty="0"/>
              <a:t>jen v malém a proměnlivém množství, hladiny zvýšené jen </a:t>
            </a:r>
            <a:r>
              <a:rPr lang="cs-CZ" dirty="0" smtClean="0"/>
              <a:t>v průběhu </a:t>
            </a:r>
            <a:r>
              <a:rPr lang="cs-CZ" dirty="0"/>
              <a:t>stresu a po něm</a:t>
            </a:r>
          </a:p>
          <a:p>
            <a:pPr marL="985838" indent="-985838">
              <a:buNone/>
            </a:pPr>
            <a:r>
              <a:rPr lang="cs-CZ" dirty="0" smtClean="0"/>
              <a:t>	- </a:t>
            </a:r>
            <a:r>
              <a:rPr lang="cs-CZ" dirty="0"/>
              <a:t>mohou ale být produkovány </a:t>
            </a:r>
            <a:r>
              <a:rPr lang="cs-CZ" dirty="0" err="1"/>
              <a:t>feochromocytomem</a:t>
            </a:r>
            <a:r>
              <a:rPr lang="cs-CZ" dirty="0"/>
              <a:t>, neuroblastomem a </a:t>
            </a:r>
            <a:r>
              <a:rPr lang="cs-CZ" dirty="0" smtClean="0"/>
              <a:t>jinými </a:t>
            </a:r>
            <a:r>
              <a:rPr lang="cs-CZ" dirty="0" err="1" smtClean="0"/>
              <a:t>neurokrinními</a:t>
            </a:r>
            <a:r>
              <a:rPr lang="cs-CZ" dirty="0" smtClean="0"/>
              <a:t> </a:t>
            </a:r>
            <a:r>
              <a:rPr lang="cs-CZ" dirty="0"/>
              <a:t>nádory</a:t>
            </a:r>
          </a:p>
          <a:p>
            <a:r>
              <a:rPr lang="cs-CZ" dirty="0"/>
              <a:t>K</a:t>
            </a:r>
            <a:r>
              <a:rPr lang="cs-CZ" dirty="0" smtClean="0"/>
              <a:t>atecholaminy </a:t>
            </a:r>
            <a:r>
              <a:rPr lang="cs-CZ" dirty="0"/>
              <a:t>- zvýšení v krvi a </a:t>
            </a:r>
            <a:r>
              <a:rPr lang="cs-CZ" dirty="0" smtClean="0"/>
              <a:t>moči:</a:t>
            </a:r>
            <a:endParaRPr lang="cs-CZ" dirty="0"/>
          </a:p>
          <a:p>
            <a:pPr marL="985838" indent="-985838">
              <a:buNone/>
            </a:pPr>
            <a:r>
              <a:rPr lang="cs-CZ" dirty="0" smtClean="0"/>
              <a:t>	- </a:t>
            </a:r>
            <a:r>
              <a:rPr lang="cs-CZ" dirty="0"/>
              <a:t>trvalá/nárazová hypertenze, bolest hlavy, bušení srdce, zrychlený tep, </a:t>
            </a:r>
            <a:r>
              <a:rPr lang="cs-CZ" dirty="0" smtClean="0"/>
              <a:t>pocení, zvracení</a:t>
            </a:r>
            <a:r>
              <a:rPr lang="cs-CZ" dirty="0"/>
              <a:t>, úzkost, brnění</a:t>
            </a:r>
          </a:p>
          <a:p>
            <a:r>
              <a:rPr lang="cs-CZ" dirty="0" smtClean="0"/>
              <a:t>Vyšetření </a:t>
            </a:r>
            <a:r>
              <a:rPr lang="cs-CZ" dirty="0"/>
              <a:t>katecholaminů v plasmě a v moči pomáhá v rozpoznání </a:t>
            </a:r>
            <a:r>
              <a:rPr lang="cs-CZ" dirty="0" smtClean="0"/>
              <a:t>přítomnosti </a:t>
            </a:r>
            <a:r>
              <a:rPr lang="cs-CZ" dirty="0" err="1" smtClean="0"/>
              <a:t>feochromocytomu</a:t>
            </a:r>
            <a:r>
              <a:rPr lang="cs-CZ" dirty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6315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38780" y="316523"/>
            <a:ext cx="9692640" cy="60107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Serotonin</a:t>
            </a:r>
            <a:endParaRPr lang="fr-F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61872" y="917600"/>
            <a:ext cx="8595360" cy="5262538"/>
          </a:xfrm>
        </p:spPr>
        <p:txBody>
          <a:bodyPr>
            <a:normAutofit/>
          </a:bodyPr>
          <a:lstStyle/>
          <a:p>
            <a:r>
              <a:rPr lang="cs-CZ" dirty="0" smtClean="0"/>
              <a:t>Po </a:t>
            </a:r>
            <a:r>
              <a:rPr lang="cs-CZ" dirty="0"/>
              <a:t>chemické stránce odvozen od tryptofanu.</a:t>
            </a:r>
          </a:p>
          <a:p>
            <a:r>
              <a:rPr lang="cs-CZ" dirty="0" smtClean="0"/>
              <a:t>Produkován </a:t>
            </a:r>
            <a:r>
              <a:rPr lang="cs-CZ" dirty="0"/>
              <a:t>nervovým systémem, především mozkem, ale také </a:t>
            </a:r>
            <a:r>
              <a:rPr lang="cs-CZ" dirty="0" smtClean="0"/>
              <a:t>speciálními buňkami </a:t>
            </a:r>
            <a:r>
              <a:rPr lang="cs-CZ" dirty="0"/>
              <a:t>v průduškách a gastrointestinálním </a:t>
            </a:r>
            <a:r>
              <a:rPr lang="cs-CZ" dirty="0" smtClean="0"/>
              <a:t>traktem – metabolizován </a:t>
            </a:r>
            <a:r>
              <a:rPr lang="cs-CZ" dirty="0"/>
              <a:t>v játrech a </a:t>
            </a:r>
            <a:r>
              <a:rPr lang="cs-CZ" dirty="0" smtClean="0"/>
              <a:t>– metabolity (především </a:t>
            </a:r>
            <a:r>
              <a:rPr lang="cs-CZ" dirty="0"/>
              <a:t>5-HIAA (kyselina </a:t>
            </a:r>
            <a:r>
              <a:rPr lang="cs-CZ" dirty="0" smtClean="0"/>
              <a:t>5-hydroxyindoloctová)) vylučovány </a:t>
            </a:r>
            <a:r>
              <a:rPr lang="cs-CZ" dirty="0"/>
              <a:t>močí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omáhá </a:t>
            </a:r>
            <a:r>
              <a:rPr lang="cs-CZ" dirty="0"/>
              <a:t>přenášet nervové impulsy, vliv na konstrikci cév, ovlivňuje náladu.</a:t>
            </a:r>
          </a:p>
          <a:p>
            <a:r>
              <a:rPr lang="cs-CZ" dirty="0" smtClean="0"/>
              <a:t>Běžně </a:t>
            </a:r>
            <a:r>
              <a:rPr lang="cs-CZ" dirty="0"/>
              <a:t>v krvi přítomen v malých proměnlivých množstvích</a:t>
            </a:r>
          </a:p>
          <a:p>
            <a:pPr marL="898525" indent="-898525">
              <a:buNone/>
            </a:pPr>
            <a:r>
              <a:rPr lang="cs-CZ" dirty="0" smtClean="0"/>
              <a:t>	- </a:t>
            </a:r>
            <a:r>
              <a:rPr lang="cs-CZ" dirty="0"/>
              <a:t>větší množství serotoninu a 5-HIAA může být produkováno kontinuálně </a:t>
            </a:r>
            <a:r>
              <a:rPr lang="cs-CZ" dirty="0" smtClean="0"/>
              <a:t>nebo přerušovaně </a:t>
            </a:r>
            <a:r>
              <a:rPr lang="cs-CZ" dirty="0"/>
              <a:t>některým </a:t>
            </a:r>
            <a:r>
              <a:rPr lang="cs-CZ" dirty="0" err="1"/>
              <a:t>karcinoidním</a:t>
            </a:r>
            <a:r>
              <a:rPr lang="cs-CZ" dirty="0"/>
              <a:t> tumorem. (pomalu rostoucí tumory, </a:t>
            </a:r>
            <a:r>
              <a:rPr lang="cs-CZ" dirty="0" smtClean="0"/>
              <a:t>v gastrointestinálním </a:t>
            </a:r>
            <a:r>
              <a:rPr lang="cs-CZ" dirty="0"/>
              <a:t>traktu, především v apendixu, ale i v plicích)</a:t>
            </a:r>
          </a:p>
          <a:p>
            <a:r>
              <a:rPr lang="cs-CZ" dirty="0" err="1" smtClean="0"/>
              <a:t>Karcinoidní</a:t>
            </a:r>
            <a:r>
              <a:rPr lang="cs-CZ" dirty="0" smtClean="0"/>
              <a:t> symptomy:</a:t>
            </a:r>
            <a:endParaRPr lang="cs-CZ" dirty="0"/>
          </a:p>
          <a:p>
            <a:pPr marL="898525" indent="-898525">
              <a:buNone/>
            </a:pPr>
            <a:r>
              <a:rPr lang="cs-CZ" dirty="0" smtClean="0"/>
              <a:t>	- </a:t>
            </a:r>
            <a:r>
              <a:rPr lang="cs-CZ" dirty="0"/>
              <a:t>rudnutí obličeje, průjem, rychlé bušení srdce a dýchavičnost, zejména </a:t>
            </a:r>
            <a:r>
              <a:rPr lang="cs-CZ" dirty="0" smtClean="0"/>
              <a:t>pokud jsou zasaženy játra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97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48017" y="775855"/>
            <a:ext cx="8595360" cy="5846618"/>
          </a:xfrm>
        </p:spPr>
        <p:txBody>
          <a:bodyPr/>
          <a:lstStyle/>
          <a:p>
            <a:r>
              <a:rPr lang="cs-CZ" sz="2800" b="1" dirty="0"/>
              <a:t>Kyselina 5-hydroxyindoloctová</a:t>
            </a:r>
          </a:p>
          <a:p>
            <a:pPr lvl="1"/>
            <a:r>
              <a:rPr lang="cs-CZ" dirty="0"/>
              <a:t>HIOK, HIAA</a:t>
            </a:r>
          </a:p>
          <a:p>
            <a:pPr lvl="1"/>
            <a:r>
              <a:rPr lang="cs-CZ" dirty="0"/>
              <a:t>Metabolit serotoninu (vyluč. u </a:t>
            </a:r>
            <a:r>
              <a:rPr lang="cs-CZ" dirty="0" err="1"/>
              <a:t>karcinoidu</a:t>
            </a:r>
            <a:r>
              <a:rPr lang="cs-CZ" dirty="0" smtClean="0"/>
              <a:t>) a svalový stimulant</a:t>
            </a:r>
            <a:endParaRPr lang="cs-CZ" dirty="0"/>
          </a:p>
          <a:p>
            <a:pPr lvl="1"/>
            <a:endParaRPr lang="cs-CZ" dirty="0"/>
          </a:p>
          <a:p>
            <a:r>
              <a:rPr lang="cs-CZ" sz="2800" b="1" dirty="0"/>
              <a:t>Kyselina </a:t>
            </a:r>
            <a:r>
              <a:rPr lang="cs-CZ" sz="2800" b="1" dirty="0" err="1"/>
              <a:t>vanilmandlová</a:t>
            </a:r>
            <a:endParaRPr lang="cs-CZ" sz="2800" b="1" dirty="0"/>
          </a:p>
          <a:p>
            <a:pPr lvl="1"/>
            <a:r>
              <a:rPr lang="cs-CZ" dirty="0"/>
              <a:t>VMK, VMA</a:t>
            </a:r>
          </a:p>
          <a:p>
            <a:pPr lvl="1"/>
            <a:r>
              <a:rPr lang="cs-CZ" dirty="0"/>
              <a:t>Hlavní metabolit hormonů adrenalinu a noradrenalinu (tumory nadledvin, produkující katecholaminy – </a:t>
            </a:r>
            <a:r>
              <a:rPr lang="cs-CZ" dirty="0" err="1"/>
              <a:t>fenochromocytom</a:t>
            </a:r>
            <a:r>
              <a:rPr lang="cs-CZ" dirty="0"/>
              <a:t>, neuroblastom…)</a:t>
            </a:r>
          </a:p>
          <a:p>
            <a:pPr lvl="1"/>
            <a:r>
              <a:rPr lang="cs-CZ" dirty="0"/>
              <a:t>Zvýšený obsah v moči není diagnostický – měl by ukazovat na nutnost dalších vyšetření</a:t>
            </a:r>
            <a:endParaRPr lang="cs-CZ" sz="2800" b="1" dirty="0"/>
          </a:p>
          <a:p>
            <a:pPr lvl="1"/>
            <a:endParaRPr lang="cs-CZ" sz="2800" b="1" dirty="0"/>
          </a:p>
          <a:p>
            <a:r>
              <a:rPr lang="cs-CZ" sz="2800" b="1" dirty="0"/>
              <a:t>Kyselina </a:t>
            </a:r>
            <a:r>
              <a:rPr lang="cs-CZ" sz="2800" b="1" dirty="0" err="1"/>
              <a:t>homovanilová</a:t>
            </a:r>
            <a:endParaRPr lang="cs-CZ" sz="2600" dirty="0"/>
          </a:p>
          <a:p>
            <a:pPr lvl="1"/>
            <a:r>
              <a:rPr lang="cs-CZ" dirty="0"/>
              <a:t>HVK, HVA</a:t>
            </a:r>
          </a:p>
          <a:p>
            <a:pPr lvl="1"/>
            <a:r>
              <a:rPr lang="cs-CZ" dirty="0"/>
              <a:t>Metabolit dopaminu</a:t>
            </a:r>
          </a:p>
          <a:p>
            <a:pPr lvl="1"/>
            <a:r>
              <a:rPr lang="cs-CZ" dirty="0"/>
              <a:t>Diagnostika a léčba neuroblastomu</a:t>
            </a:r>
          </a:p>
        </p:txBody>
      </p:sp>
    </p:spTree>
    <p:extLst>
      <p:ext uri="{BB962C8B-B14F-4D97-AF65-F5344CB8AC3E}">
        <p14:creationId xmlns:p14="http://schemas.microsoft.com/office/powerpoint/2010/main" val="378204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762" y="4934857"/>
            <a:ext cx="8595360" cy="4351337"/>
          </a:xfrm>
        </p:spPr>
        <p:txBody>
          <a:bodyPr/>
          <a:lstStyle/>
          <a:p>
            <a:r>
              <a:rPr lang="cs-CZ" dirty="0"/>
              <a:t>Lothar </a:t>
            </a:r>
            <a:r>
              <a:rPr lang="cs-CZ" dirty="0" err="1"/>
              <a:t>thomas</a:t>
            </a:r>
            <a:r>
              <a:rPr lang="cs-CZ" dirty="0"/>
              <a:t>,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Laboratory</a:t>
            </a:r>
            <a:r>
              <a:rPr lang="cs-CZ" dirty="0"/>
              <a:t> </a:t>
            </a:r>
            <a:r>
              <a:rPr lang="cs-CZ" dirty="0" err="1"/>
              <a:t>Diagnostics</a:t>
            </a:r>
            <a:r>
              <a:rPr lang="cs-CZ" dirty="0"/>
              <a:t> Use and 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Laboratory</a:t>
            </a:r>
            <a:r>
              <a:rPr lang="cs-CZ" dirty="0"/>
              <a:t> </a:t>
            </a:r>
            <a:r>
              <a:rPr lang="cs-CZ" dirty="0" err="1"/>
              <a:t>Results</a:t>
            </a:r>
            <a:r>
              <a:rPr lang="cs-CZ" dirty="0"/>
              <a:t>, 1998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2" y="0"/>
            <a:ext cx="7916213" cy="470262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168" y="138546"/>
            <a:ext cx="6743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9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Stanovení</a:t>
            </a:r>
            <a:endParaRPr lang="fr-FR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Materiál: </a:t>
            </a:r>
            <a:r>
              <a:rPr lang="cs-CZ" dirty="0" smtClean="0"/>
              <a:t>sbíraná, konzervovaná (zkumavky s přídavkem k. octové, pH</a:t>
            </a:r>
            <a:r>
              <a:rPr lang="en-US" dirty="0" smtClean="0"/>
              <a:t>&lt;3</a:t>
            </a:r>
            <a:r>
              <a:rPr lang="cs-CZ" dirty="0" smtClean="0"/>
              <a:t>) </a:t>
            </a:r>
            <a:r>
              <a:rPr lang="cs-CZ" dirty="0"/>
              <a:t>moč</a:t>
            </a:r>
          </a:p>
          <a:p>
            <a:r>
              <a:rPr lang="cs-CZ" dirty="0"/>
              <a:t>dieta </a:t>
            </a:r>
            <a:r>
              <a:rPr lang="cs-CZ" dirty="0" smtClean="0"/>
              <a:t>– vyloučit 24 hod. před sběrem:</a:t>
            </a:r>
          </a:p>
          <a:p>
            <a:pPr marL="900113" lvl="1" indent="-625475"/>
            <a:r>
              <a:rPr lang="cs-CZ" dirty="0" smtClean="0"/>
              <a:t>banány (VMK, HIOK)</a:t>
            </a:r>
          </a:p>
          <a:p>
            <a:pPr marL="900113" lvl="1" indent="-625475"/>
            <a:r>
              <a:rPr lang="cs-CZ" dirty="0" smtClean="0"/>
              <a:t>vanilka, čaj, antirevmatika s </a:t>
            </a:r>
            <a:r>
              <a:rPr lang="cs-CZ" dirty="0" err="1" smtClean="0"/>
              <a:t>kys</a:t>
            </a:r>
            <a:r>
              <a:rPr lang="cs-CZ" dirty="0" smtClean="0"/>
              <a:t>. </a:t>
            </a:r>
            <a:r>
              <a:rPr lang="cs-CZ" dirty="0" err="1" smtClean="0"/>
              <a:t>Gentisovou</a:t>
            </a:r>
            <a:r>
              <a:rPr lang="cs-CZ" dirty="0" smtClean="0"/>
              <a:t> a </a:t>
            </a:r>
            <a:r>
              <a:rPr lang="cs-CZ" dirty="0" err="1" smtClean="0"/>
              <a:t>homogentisovou</a:t>
            </a:r>
            <a:r>
              <a:rPr lang="cs-CZ" dirty="0" smtClean="0"/>
              <a:t>, léky obsahující </a:t>
            </a:r>
            <a:r>
              <a:rPr lang="cs-CZ" dirty="0" err="1" smtClean="0"/>
              <a:t>fenothiaziny</a:t>
            </a:r>
            <a:r>
              <a:rPr lang="cs-CZ" dirty="0" smtClean="0"/>
              <a:t> (VMK)</a:t>
            </a:r>
          </a:p>
          <a:p>
            <a:pPr marL="900113" lvl="1" indent="-625475"/>
            <a:r>
              <a:rPr lang="cs-CZ" dirty="0" smtClean="0"/>
              <a:t>čokoláda, káva (VMK, HVK)</a:t>
            </a:r>
          </a:p>
          <a:p>
            <a:pPr marL="900113" lvl="1" indent="-625475"/>
            <a:r>
              <a:rPr lang="cs-CZ" dirty="0"/>
              <a:t>o</a:t>
            </a:r>
            <a:r>
              <a:rPr lang="cs-CZ" dirty="0" smtClean="0"/>
              <a:t>řechy, zelenina (HIOK)</a:t>
            </a:r>
          </a:p>
          <a:p>
            <a:r>
              <a:rPr lang="cs-CZ" dirty="0" smtClean="0"/>
              <a:t>Extrakce </a:t>
            </a:r>
            <a:r>
              <a:rPr lang="cs-CZ" dirty="0"/>
              <a:t>na SPE kolonkách (solid </a:t>
            </a:r>
            <a:r>
              <a:rPr lang="cs-CZ" dirty="0" err="1"/>
              <a:t>phase</a:t>
            </a:r>
            <a:r>
              <a:rPr lang="cs-CZ" dirty="0"/>
              <a:t> </a:t>
            </a:r>
            <a:r>
              <a:rPr lang="cs-CZ" dirty="0" err="1"/>
              <a:t>extraction</a:t>
            </a:r>
            <a:r>
              <a:rPr lang="cs-CZ" dirty="0"/>
              <a:t>) - odstranění interferujících látek</a:t>
            </a:r>
          </a:p>
          <a:p>
            <a:r>
              <a:rPr lang="cs-CZ" dirty="0"/>
              <a:t>HPLC, elektrochemická detekce, vnitřní standard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6530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TM03457515[[fn=Pohled]]</Template>
  <TotalTime>1054</TotalTime>
  <Words>439</Words>
  <Application>Microsoft Office PowerPoint</Application>
  <PresentationFormat>Širokoúhlá obrazovka</PresentationFormat>
  <Paragraphs>43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Century Schoolbook</vt:lpstr>
      <vt:lpstr>Wingdings 2</vt:lpstr>
      <vt:lpstr>View</vt:lpstr>
      <vt:lpstr>Metabolity katecholaminů a serotoninu </vt:lpstr>
      <vt:lpstr>Katecholaminy</vt:lpstr>
      <vt:lpstr>Serotonin</vt:lpstr>
      <vt:lpstr>Prezentace aplikace PowerPoint</vt:lpstr>
      <vt:lpstr>Prezentace aplikace PowerPoint</vt:lpstr>
      <vt:lpstr>Stanovení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</dc:creator>
  <cp:lastModifiedBy>Tomanová Jana</cp:lastModifiedBy>
  <cp:revision>13</cp:revision>
  <dcterms:created xsi:type="dcterms:W3CDTF">2016-11-21T12:40:47Z</dcterms:created>
  <dcterms:modified xsi:type="dcterms:W3CDTF">2024-11-20T09:27:43Z</dcterms:modified>
</cp:coreProperties>
</file>