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49" r:id="rId2"/>
    <p:sldId id="754" r:id="rId3"/>
    <p:sldId id="650" r:id="rId4"/>
    <p:sldId id="728" r:id="rId5"/>
    <p:sldId id="789" r:id="rId6"/>
    <p:sldId id="750" r:id="rId7"/>
    <p:sldId id="651" r:id="rId8"/>
    <p:sldId id="682" r:id="rId9"/>
    <p:sldId id="655" r:id="rId10"/>
    <p:sldId id="731" r:id="rId11"/>
    <p:sldId id="790" r:id="rId12"/>
    <p:sldId id="674" r:id="rId13"/>
    <p:sldId id="675" r:id="rId14"/>
    <p:sldId id="793" r:id="rId15"/>
    <p:sldId id="683" r:id="rId16"/>
    <p:sldId id="677" r:id="rId17"/>
    <p:sldId id="678" r:id="rId18"/>
    <p:sldId id="679" r:id="rId19"/>
    <p:sldId id="794" r:id="rId20"/>
    <p:sldId id="660" r:id="rId21"/>
    <p:sldId id="732" r:id="rId22"/>
    <p:sldId id="778" r:id="rId23"/>
    <p:sldId id="666" r:id="rId24"/>
    <p:sldId id="779" r:id="rId25"/>
    <p:sldId id="756" r:id="rId26"/>
    <p:sldId id="670" r:id="rId27"/>
    <p:sldId id="780" r:id="rId28"/>
    <p:sldId id="719" r:id="rId29"/>
    <p:sldId id="777" r:id="rId30"/>
    <p:sldId id="792" r:id="rId31"/>
    <p:sldId id="758" r:id="rId32"/>
    <p:sldId id="700" r:id="rId33"/>
    <p:sldId id="636" r:id="rId34"/>
    <p:sldId id="643" r:id="rId35"/>
    <p:sldId id="647" r:id="rId36"/>
    <p:sldId id="708" r:id="rId37"/>
    <p:sldId id="711" r:id="rId38"/>
    <p:sldId id="764" r:id="rId39"/>
    <p:sldId id="781" r:id="rId40"/>
    <p:sldId id="782" r:id="rId41"/>
    <p:sldId id="783" r:id="rId42"/>
    <p:sldId id="784" r:id="rId43"/>
    <p:sldId id="795" r:id="rId44"/>
    <p:sldId id="796" r:id="rId45"/>
    <p:sldId id="785" r:id="rId46"/>
    <p:sldId id="786" r:id="rId47"/>
    <p:sldId id="787" r:id="rId48"/>
    <p:sldId id="788" r:id="rId4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300" kern="1200">
        <a:solidFill>
          <a:srgbClr val="3366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26C71"/>
    <a:srgbClr val="336600"/>
    <a:srgbClr val="DDDDDD"/>
    <a:srgbClr val="EAEAEA"/>
    <a:srgbClr val="66FF66"/>
    <a:srgbClr val="00FF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595" autoAdjust="0"/>
  </p:normalViewPr>
  <p:slideViewPr>
    <p:cSldViewPr>
      <p:cViewPr varScale="1">
        <p:scale>
          <a:sx n="116" d="100"/>
          <a:sy n="116" d="100"/>
        </p:scale>
        <p:origin x="121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/>
              <a:t>Ráčil, 2004</a:t>
            </a:r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B083C6-E924-4DD6-843A-940C51FF1D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9182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/>
              <a:t>Ráčil, 2004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964C5BE-8CEF-4F58-B258-648D3F1167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25578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mtClean="0"/>
              <a:t>Ráčil, 2004</a:t>
            </a: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7523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31748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31749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5D564FB4-04F1-439E-9A99-A98C41596833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9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mtClean="0"/>
              <a:t>Ráčil, 2004</a:t>
            </a: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4007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35844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35845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3A5E1521-7AFF-446D-A6ED-B42EEF58DDE7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24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1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47108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47109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2CE03DA2-0424-4233-9715-C63110C9BC0D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2228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52229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0AC6C3EA-BF2E-4E5B-BF93-E47BD0D7D922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8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7348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57349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C2CEFE98-3E10-45D5-AFD9-29B6B9CC1E1F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68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Ráčil, 2004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A34D45-EE76-424A-9A53-53A8DBC3A4AB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34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60420" name="Zástupný symbol pro zápatí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t>Ráčil, 2004</a:t>
            </a:r>
          </a:p>
        </p:txBody>
      </p:sp>
      <p:sp>
        <p:nvSpPr>
          <p:cNvPr id="60421" name="Zástupný symbol pro číslo snímku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1pPr>
            <a:lvl2pPr marL="742950" indent="-28575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2pPr>
            <a:lvl3pPr marL="11430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3pPr>
            <a:lvl4pPr marL="16002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4pPr>
            <a:lvl5pPr marL="2057400" indent="-228600"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336600"/>
                </a:solidFill>
                <a:latin typeface="Arial" panose="020B0604020202020204" pitchFamily="34" charset="0"/>
              </a:defRPr>
            </a:lvl9pPr>
          </a:lstStyle>
          <a:p>
            <a:fld id="{57EFAD69-9285-4827-879C-A21590279CC0}" type="slidenum">
              <a:rPr lang="cs-CZ" altLang="cs-CZ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cs-CZ" altLang="cs-CZ" sz="12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3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3B19C-0BF4-4C11-9B64-744DBEFB08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052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2C4C9-AEC0-4A0B-BD93-D60049EC6C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772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65AA6-29BB-45E6-8B5D-CA83C09BBF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62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C87A6-EC5A-4DA9-9734-BABA15C587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6703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9250-2AF8-46F4-B3CB-C27737EF1E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384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393D8-81CD-42BC-BE56-BBACB60CE9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8411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bsah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/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7644" y="800100"/>
            <a:ext cx="8748713" cy="5797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33895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4" y="800100"/>
            <a:ext cx="8748713" cy="458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15922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4" y="800100"/>
            <a:ext cx="8748713" cy="458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00" b="1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6603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E17B0-ED22-40B9-A0C1-ECF86FC01F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1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15DF7-A73B-40D7-A0A5-4CAF3DA81C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2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D3202-7368-45F7-A1CD-12029951CF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882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77D53-D2EF-40BB-AF86-44A72FE3EC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181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9E82B-13F0-4F5D-B8B5-453B8FBF93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514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96235-DEF3-47B1-9627-E7F6754D01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60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C3DB7-FBB0-4006-B3C2-369B9F2A44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734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19814-F7F6-44A8-9D29-6402E73C07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158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Ráčil Z., 2004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F1884B-0EB7-4C18-9941-264D249590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240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tx1"/>
                </a:solidFill>
                <a:latin typeface="Arial" panose="020B0604020202020204" pitchFamily="34" charset="0"/>
              </a:rPr>
              <a:t>Lékařská mykologie</a:t>
            </a:r>
            <a:endParaRPr lang="cs-CZ" altLang="cs-CZ" sz="320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733800"/>
            <a:ext cx="69342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>
                <a:latin typeface="Arial" panose="020B0604020202020204" pitchFamily="34" charset="0"/>
              </a:rPr>
              <a:t>Iva Kocmanová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0" y="1447800"/>
            <a:ext cx="9144000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dirty="0">
                <a:latin typeface="Arial" charset="0"/>
              </a:rPr>
              <a:t>c</a:t>
            </a:r>
            <a:r>
              <a:rPr lang="cs-CZ" altLang="cs-CZ" sz="2000" b="1" dirty="0" smtClean="0">
                <a:latin typeface="Arial" charset="0"/>
              </a:rPr>
              <a:t>) </a:t>
            </a:r>
            <a:r>
              <a:rPr lang="cs-CZ" altLang="cs-CZ" sz="2000" b="1" u="sng" dirty="0">
                <a:latin typeface="Arial" charset="0"/>
              </a:rPr>
              <a:t>d</a:t>
            </a:r>
            <a:r>
              <a:rPr lang="cs-CZ" altLang="cs-CZ" sz="2000" b="1" u="sng" dirty="0" smtClean="0">
                <a:latin typeface="Arial" charset="0"/>
              </a:rPr>
              <a:t>imorfní houby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600" b="1" u="sng" dirty="0" smtClean="0">
              <a:solidFill>
                <a:srgbClr val="3366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růst ve dvou formách (kvasinkové a vláknité) v závislosti na teplotě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importované (endemické) mykózy (Severní i Jižní Amerika, Dálný Východ)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1600" dirty="0" smtClean="0">
                <a:latin typeface="Arial" charset="0"/>
              </a:rPr>
              <a:t>  rody </a:t>
            </a:r>
            <a:r>
              <a:rPr lang="cs-CZ" altLang="cs-CZ" sz="1600" i="1" dirty="0" err="1" smtClean="0">
                <a:latin typeface="Arial" charset="0"/>
              </a:rPr>
              <a:t>Histoplasma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Blastomyces</a:t>
            </a: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 smtClean="0">
                <a:latin typeface="Arial" charset="0"/>
              </a:rPr>
              <a:t>etc</a:t>
            </a:r>
            <a:r>
              <a:rPr lang="cs-CZ" altLang="cs-CZ" sz="1600" dirty="0" smtClean="0">
                <a:latin typeface="Arial" charset="0"/>
              </a:rPr>
              <a:t>.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0" y="4267200"/>
            <a:ext cx="89154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dirty="0">
                <a:latin typeface="Arial" charset="0"/>
              </a:rPr>
              <a:t>d</a:t>
            </a:r>
            <a:r>
              <a:rPr lang="cs-CZ" altLang="cs-CZ" sz="2000" b="1" dirty="0" smtClean="0">
                <a:latin typeface="Arial" charset="0"/>
              </a:rPr>
              <a:t>) </a:t>
            </a:r>
            <a:r>
              <a:rPr lang="cs-CZ" altLang="cs-CZ" sz="2000" b="1" u="sng" dirty="0" smtClean="0">
                <a:latin typeface="Arial" charset="0"/>
              </a:rPr>
              <a:t>ty, co se nikam nevešly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000" b="1" u="sng" dirty="0" smtClean="0">
              <a:solidFill>
                <a:srgbClr val="3366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přeřazeny z prvoků díky studiu genomu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nekultivovatelné (nebo obtížně)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400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cs-CZ" altLang="cs-CZ" sz="1600" i="1" dirty="0" err="1" smtClean="0">
                <a:latin typeface="Arial" charset="0"/>
              </a:rPr>
              <a:t>Pneumocystis</a:t>
            </a:r>
            <a:r>
              <a:rPr lang="cs-CZ" altLang="cs-CZ" sz="1600" i="1" dirty="0" smtClean="0">
                <a:latin typeface="Arial" charset="0"/>
              </a:rPr>
              <a:t> </a:t>
            </a:r>
            <a:r>
              <a:rPr lang="cs-CZ" altLang="cs-CZ" sz="1600" i="1" dirty="0" err="1" smtClean="0">
                <a:latin typeface="Arial" charset="0"/>
              </a:rPr>
              <a:t>jiroveci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Microsporidium</a:t>
            </a:r>
            <a:r>
              <a:rPr lang="cs-CZ" altLang="cs-CZ" sz="1600" i="1" dirty="0" smtClean="0">
                <a:latin typeface="Arial" charset="0"/>
              </a:rPr>
              <a:t> </a:t>
            </a:r>
            <a:r>
              <a:rPr lang="cs-CZ" altLang="cs-CZ" sz="1600" dirty="0" err="1" smtClean="0">
                <a:latin typeface="Arial" charset="0"/>
              </a:rPr>
              <a:t>spp</a:t>
            </a:r>
            <a:r>
              <a:rPr lang="cs-CZ" altLang="cs-CZ" sz="1600" i="1" dirty="0" smtClean="0">
                <a:latin typeface="Arial" charset="0"/>
              </a:rPr>
              <a:t>.</a:t>
            </a: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 smtClean="0">
                <a:latin typeface="Arial" charset="0"/>
              </a:rPr>
              <a:t>etc</a:t>
            </a:r>
            <a:r>
              <a:rPr lang="cs-CZ" altLang="cs-CZ" sz="1600" dirty="0" smtClean="0">
                <a:latin typeface="Arial" charset="0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" y="65088"/>
            <a:ext cx="9144000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endParaRPr lang="cs-CZ" altLang="cs-CZ" sz="3200" b="1" kern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7413" name="Picture 5" descr="D:\Dokumenty\Mykologie\studenti\1_mikroskopie\17_Pneumocystis_3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</a:t>
            </a: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C00000"/>
                </a:solidFill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2.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Patogeneze mykóz</a:t>
            </a:r>
            <a:r>
              <a:rPr lang="cs-CZ" altLang="cs-CZ" sz="3200" dirty="0" smtClean="0">
                <a:solidFill>
                  <a:srgbClr val="336600"/>
                </a:solidFill>
                <a:latin typeface="Arial" charset="0"/>
              </a:rPr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 flipV="1">
            <a:off x="685800" y="1981200"/>
            <a:ext cx="38100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4400" smtClean="0">
              <a:solidFill>
                <a:srgbClr val="336600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cs-CZ" altLang="cs-CZ" sz="240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4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0" y="1295400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Houby až na výjimky (</a:t>
            </a:r>
            <a:r>
              <a:rPr lang="cs-CZ" altLang="cs-CZ" sz="2000" dirty="0" err="1">
                <a:latin typeface="Arial" panose="020B0604020202020204" pitchFamily="34" charset="0"/>
              </a:rPr>
              <a:t>dermatofyta</a:t>
            </a:r>
            <a:r>
              <a:rPr lang="cs-CZ" altLang="cs-CZ" sz="2000" dirty="0">
                <a:latin typeface="Arial" panose="020B0604020202020204" pitchFamily="34" charset="0"/>
              </a:rPr>
              <a:t>, endemické mykózy) nejsou primárně patogenní (mohou kolonizovat kůži i GIT…), </a:t>
            </a:r>
            <a:r>
              <a:rPr lang="cs-CZ" altLang="cs-CZ" sz="2000" dirty="0" smtClean="0">
                <a:latin typeface="Arial" panose="020B0604020202020204" pitchFamily="34" charset="0"/>
              </a:rPr>
              <a:t>ale </a:t>
            </a:r>
            <a:r>
              <a:rPr lang="cs-CZ" altLang="cs-CZ" sz="2000" dirty="0">
                <a:latin typeface="Arial" panose="020B0604020202020204" pitchFamily="34" charset="0"/>
              </a:rPr>
              <a:t>jsou </a:t>
            </a:r>
            <a:endParaRPr lang="cs-CZ" altLang="cs-CZ" sz="20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b="1" u="sng" dirty="0">
                <a:solidFill>
                  <a:srgbClr val="990000"/>
                </a:solidFill>
                <a:latin typeface="Arial" panose="020B0604020202020204" pitchFamily="34" charset="0"/>
              </a:rPr>
              <a:t>oportunními patogeny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0" y="3657600"/>
            <a:ext cx="91440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ke vzniku onemocnění napomáhá přítomnost nějaké predispozice hostitele, 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b="1" u="sng" dirty="0">
                <a:solidFill>
                  <a:srgbClr val="990000"/>
                </a:solidFill>
                <a:latin typeface="Arial" panose="020B0604020202020204" pitchFamily="34" charset="0"/>
              </a:rPr>
              <a:t>rizikové faktory</a:t>
            </a:r>
            <a:r>
              <a:rPr lang="cs-CZ" altLang="cs-CZ" sz="2000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 dirty="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400" dirty="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(např. onkologická onemocnění a jejich léčba, léčba kortikoidy, diabetes, pobyt na JIP, nezralí novorozenci – ale i léčba antibiotiky, vlhká zapářka </a:t>
            </a:r>
            <a:r>
              <a:rPr lang="cs-CZ" altLang="cs-CZ" sz="2000" dirty="0" err="1">
                <a:latin typeface="Arial" panose="020B0604020202020204" pitchFamily="34" charset="0"/>
              </a:rPr>
              <a:t>apod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5367" name="AutoShape 10"/>
          <p:cNvSpPr>
            <a:spLocks noChangeArrowheads="1"/>
          </p:cNvSpPr>
          <p:nvPr/>
        </p:nvSpPr>
        <p:spPr bwMode="auto">
          <a:xfrm>
            <a:off x="4238625" y="2895600"/>
            <a:ext cx="485775" cy="533400"/>
          </a:xfrm>
          <a:prstGeom prst="downArrow">
            <a:avLst>
              <a:gd name="adj1" fmla="val 50000"/>
              <a:gd name="adj2" fmla="val 27451"/>
            </a:avLst>
          </a:prstGeom>
          <a:solidFill>
            <a:schemeClr val="accent6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3300" smtClean="0">
              <a:solidFill>
                <a:srgbClr val="33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2</a:t>
            </a:r>
            <a:r>
              <a:rPr lang="cs-CZ" altLang="cs-CZ" sz="4000" b="1" smtClean="0">
                <a:solidFill>
                  <a:srgbClr val="EAEAEA"/>
                </a:solidFill>
                <a:latin typeface="Arial" charset="0"/>
              </a:rPr>
              <a:t>. </a:t>
            </a:r>
            <a:r>
              <a:rPr lang="cs-CZ" altLang="cs-CZ" sz="3200" b="1" smtClean="0">
                <a:solidFill>
                  <a:schemeClr val="bg1"/>
                </a:solidFill>
                <a:latin typeface="Arial" charset="0"/>
              </a:rPr>
              <a:t>Dělení </a:t>
            </a:r>
            <a:r>
              <a:rPr lang="cs-CZ" altLang="cs-CZ" sz="3200" b="1" dirty="0" smtClean="0">
                <a:solidFill>
                  <a:schemeClr val="bg1"/>
                </a:solidFill>
                <a:latin typeface="Arial" charset="0"/>
              </a:rPr>
              <a:t>mykóz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0" y="2565400"/>
            <a:ext cx="9220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b="1" u="sng">
                <a:latin typeface="Arial" panose="020B0604020202020204" pitchFamily="34" charset="0"/>
              </a:rPr>
              <a:t>Lokální (povrchové, slizniční) infekce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infekce kůže, kožních adnex a sliznic (dermatomykózy a kandidózy) 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0" y="129540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b="1" u="sng">
                <a:latin typeface="Arial" panose="020B0604020202020204" pitchFamily="34" charset="0"/>
              </a:rPr>
              <a:t>Celkové, neboli  invazivní infekce </a:t>
            </a: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sepse (nejč.kandidové), pneumonie (nejč.aspergilové), diseminované mykózy 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0" y="419100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Mykotoxikózy</a:t>
            </a:r>
            <a:endParaRPr lang="cs-CZ" altLang="cs-CZ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obvykle alimentární otravy způsobené toxiny hub (</a:t>
            </a:r>
            <a:r>
              <a:rPr lang="cs-CZ" altLang="cs-CZ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Claviceps</a:t>
            </a:r>
            <a:r>
              <a:rPr lang="cs-CZ" altLang="cs-CZ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purpurea</a:t>
            </a:r>
            <a:r>
              <a:rPr lang="cs-CZ" alt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, </a:t>
            </a:r>
            <a:r>
              <a:rPr lang="cs-CZ" altLang="cs-CZ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Aspergillus</a:t>
            </a:r>
            <a:r>
              <a:rPr lang="cs-CZ" alt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 </a:t>
            </a:r>
            <a:r>
              <a:rPr lang="cs-CZ" altLang="cs-CZ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etc</a:t>
            </a:r>
            <a:r>
              <a:rPr lang="cs-CZ" alt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.), které kontaminují potravu (ergotismus – oheň sv. Antonína, aflatoxiny..)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0" y="563880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Alergická onemocnění</a:t>
            </a:r>
            <a:endParaRPr lang="cs-CZ" altLang="cs-CZ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přecitlivělost na části hub (konidie, části hyf..)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C00000"/>
                </a:solidFill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3.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Antimykotika dle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chem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. struktury</a:t>
            </a:r>
          </a:p>
        </p:txBody>
      </p:sp>
      <p:sp>
        <p:nvSpPr>
          <p:cNvPr id="16390" name="Text Box 23"/>
          <p:cNvSpPr txBox="1">
            <a:spLocks noChangeArrowheads="1"/>
          </p:cNvSpPr>
          <p:nvPr/>
        </p:nvSpPr>
        <p:spPr bwMode="auto">
          <a:xfrm>
            <a:off x="609600" y="1524000"/>
            <a:ext cx="7543800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err="1" smtClean="0">
                <a:latin typeface="Arial" charset="0"/>
              </a:rPr>
              <a:t>alyeny</a:t>
            </a:r>
            <a:r>
              <a:rPr lang="cs-CZ" altLang="cs-CZ" sz="2000" b="1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Arial" charset="0"/>
              </a:rPr>
              <a:t>(</a:t>
            </a:r>
            <a:r>
              <a:rPr lang="cs-CZ" altLang="cs-CZ" sz="1600" dirty="0" err="1" smtClean="0">
                <a:latin typeface="Arial" charset="0"/>
              </a:rPr>
              <a:t>amfotericin</a:t>
            </a:r>
            <a:r>
              <a:rPr lang="cs-CZ" altLang="cs-CZ" sz="1600" dirty="0" smtClean="0">
                <a:latin typeface="Arial" charset="0"/>
              </a:rPr>
              <a:t> a jeho lipidové formy, nystatin)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cs-CZ" altLang="cs-CZ" sz="1600" b="1" dirty="0" smtClean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smtClean="0">
                <a:latin typeface="Arial" charset="0"/>
              </a:rPr>
              <a:t>azoly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Arial" charset="0"/>
              </a:rPr>
              <a:t>(</a:t>
            </a:r>
            <a:r>
              <a:rPr lang="cs-CZ" altLang="cs-CZ" sz="1600" dirty="0" err="1" smtClean="0">
                <a:latin typeface="Arial" charset="0"/>
              </a:rPr>
              <a:t>flukonazol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itrakonazol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vorikonazol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clotrimazol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isavukonazol</a:t>
            </a:r>
            <a:r>
              <a:rPr lang="cs-CZ" altLang="cs-CZ" sz="1600" dirty="0" smtClean="0">
                <a:latin typeface="Arial" charset="0"/>
              </a:rPr>
              <a:t>...)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cs-CZ" altLang="cs-CZ" sz="1600" b="1" dirty="0" smtClean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err="1" smtClean="0">
                <a:latin typeface="Arial" charset="0"/>
              </a:rPr>
              <a:t>echinokandiny</a:t>
            </a:r>
            <a:r>
              <a:rPr lang="cs-CZ" altLang="cs-CZ" sz="2000" b="1" dirty="0" smtClean="0">
                <a:latin typeface="Arial" charset="0"/>
              </a:rPr>
              <a:t>/</a:t>
            </a:r>
            <a:r>
              <a:rPr lang="cs-CZ" altLang="cs-CZ" sz="2000" b="1" dirty="0" err="1" smtClean="0">
                <a:latin typeface="Arial" charset="0"/>
              </a:rPr>
              <a:t>triterpenoidy</a:t>
            </a:r>
            <a:r>
              <a:rPr lang="cs-CZ" altLang="cs-CZ" sz="2000" b="1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latin typeface="Arial" charset="0"/>
              </a:rPr>
              <a:t>(</a:t>
            </a:r>
            <a:r>
              <a:rPr lang="cs-CZ" altLang="cs-CZ" sz="1600" dirty="0" err="1" smtClean="0">
                <a:latin typeface="Arial" charset="0"/>
              </a:rPr>
              <a:t>caspofungin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micafungin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anidulafungin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ibrexafungerp</a:t>
            </a:r>
            <a:r>
              <a:rPr lang="cs-CZ" altLang="cs-CZ" sz="1600" dirty="0" smtClean="0">
                <a:latin typeface="Arial" charset="0"/>
              </a:rPr>
              <a:t>…)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cs-CZ" altLang="cs-CZ" sz="1600" b="1" dirty="0" smtClean="0"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antimetabolity</a:t>
            </a:r>
            <a:r>
              <a:rPr lang="cs-CZ" alt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cs-CZ" alt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flucytosin</a:t>
            </a: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cs-CZ" altLang="cs-CZ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a</a:t>
            </a:r>
            <a:r>
              <a:rPr lang="cs-CZ" altLang="cs-CZ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lylaminy</a:t>
            </a:r>
            <a:endParaRPr lang="cs-CZ" altLang="cs-CZ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cs-CZ" alt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terbinafin</a:t>
            </a: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cs-CZ" altLang="cs-CZ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ostatní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(</a:t>
            </a:r>
            <a:r>
              <a:rPr lang="cs-CZ" alt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k.undecylová</a:t>
            </a: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, </a:t>
            </a:r>
            <a:r>
              <a:rPr lang="cs-CZ" alt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ciclopiroxolamin</a:t>
            </a:r>
            <a:r>
              <a:rPr lang="cs-CZ" alt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3.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Alyeny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princip</a:t>
            </a:r>
          </a:p>
        </p:txBody>
      </p:sp>
      <p:sp>
        <p:nvSpPr>
          <p:cNvPr id="606163" name="AutoShape 979"/>
          <p:cNvSpPr>
            <a:spLocks noChangeArrowheads="1"/>
          </p:cNvSpPr>
          <p:nvPr/>
        </p:nvSpPr>
        <p:spPr bwMode="auto">
          <a:xfrm>
            <a:off x="4945063" y="3810000"/>
            <a:ext cx="685800" cy="2438400"/>
          </a:xfrm>
          <a:prstGeom prst="upArrow">
            <a:avLst>
              <a:gd name="adj1" fmla="val 50000"/>
              <a:gd name="adj2" fmla="val 88889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  <p:sp>
        <p:nvSpPr>
          <p:cNvPr id="606164" name="AutoShape 980"/>
          <p:cNvSpPr>
            <a:spLocks noChangeArrowheads="1"/>
          </p:cNvSpPr>
          <p:nvPr/>
        </p:nvSpPr>
        <p:spPr bwMode="auto">
          <a:xfrm>
            <a:off x="3344863" y="3810000"/>
            <a:ext cx="685800" cy="2438400"/>
          </a:xfrm>
          <a:prstGeom prst="upArrow">
            <a:avLst>
              <a:gd name="adj1" fmla="val 50000"/>
              <a:gd name="adj2" fmla="val 88889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  <p:sp>
        <p:nvSpPr>
          <p:cNvPr id="23557" name="AutoShape 981"/>
          <p:cNvSpPr>
            <a:spLocks/>
          </p:cNvSpPr>
          <p:nvPr/>
        </p:nvSpPr>
        <p:spPr bwMode="auto">
          <a:xfrm>
            <a:off x="1447800" y="2743200"/>
            <a:ext cx="220663" cy="457200"/>
          </a:xfrm>
          <a:prstGeom prst="leftBrace">
            <a:avLst>
              <a:gd name="adj1" fmla="val 1726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3558" name="Group 982"/>
          <p:cNvGrpSpPr>
            <a:grpSpLocks/>
          </p:cNvGrpSpPr>
          <p:nvPr/>
        </p:nvGrpSpPr>
        <p:grpSpPr bwMode="auto">
          <a:xfrm rot="-111382">
            <a:off x="1744663" y="2438400"/>
            <a:ext cx="7094537" cy="1179513"/>
            <a:chOff x="960" y="2592"/>
            <a:chExt cx="4737" cy="743"/>
          </a:xfrm>
        </p:grpSpPr>
        <p:grpSp>
          <p:nvGrpSpPr>
            <p:cNvPr id="24073" name="Group 983"/>
            <p:cNvGrpSpPr>
              <a:grpSpLocks/>
            </p:cNvGrpSpPr>
            <p:nvPr/>
          </p:nvGrpSpPr>
          <p:grpSpPr bwMode="auto">
            <a:xfrm rot="-10111633">
              <a:off x="4506" y="2761"/>
              <a:ext cx="1191" cy="574"/>
              <a:chOff x="1468" y="2581"/>
              <a:chExt cx="1382" cy="776"/>
            </a:xfrm>
          </p:grpSpPr>
          <p:grpSp>
            <p:nvGrpSpPr>
              <p:cNvPr id="24416" name="Group 984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4527" name="Line 985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8" name="Line 986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4417" name="Group 987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4524" name="Line 98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5" name="Line 98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6" name="Oval 990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18" name="Group 991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4521" name="Line 99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2" name="Line 99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3" name="Oval 994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19" name="Group 995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4518" name="Line 99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9" name="Line 997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20" name="Oval 998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0" name="Group 999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4515" name="Line 1000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6" name="Line 1001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7" name="Oval 1002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1" name="Group 1003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4512" name="Line 100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3" name="Line 100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4" name="Oval 1006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2" name="Group 1007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4509" name="Line 1008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0" name="Line 1009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11" name="Oval 1010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3" name="Group 1011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4506" name="Line 101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7" name="Line 1013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8" name="Oval 1014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4" name="Group 1015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4503" name="Line 1016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4" name="Line 1017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5" name="Oval 1018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5" name="Group 1019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4500" name="Line 1020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1" name="Line 1021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02" name="Oval 1022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6" name="Group 1023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4497" name="Line 1024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98" name="Line 1025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99" name="Oval 1026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27" name="Group 1027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4494" name="Line 1028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95" name="Line 1029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96" name="Oval 1030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428" name="AutoShape 1031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429" name="AutoShape 1032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430" name="AutoShape 1033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431" name="AutoShape 1034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432" name="AutoShape 1035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433" name="Group 1036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4462" name="Group 1037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4491" name="Line 103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92" name="Line 1039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93" name="Oval 104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3" name="Group 1041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4488" name="Line 104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9" name="Line 104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90" name="Oval 104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4" name="Group 1045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4485" name="Line 104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6" name="Line 104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7" name="Oval 104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5" name="Group 1049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4482" name="Line 105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3" name="Line 105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4" name="Oval 105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6" name="Group 1053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4479" name="Line 105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0" name="Line 105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81" name="Oval 105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7" name="Group 1057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4476" name="Line 105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7" name="Line 105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8" name="Oval 106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8" name="Group 1061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4473" name="Line 106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4" name="Line 106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5" name="Oval 106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469" name="Group 1065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4470" name="Line 106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1" name="Line 106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472" name="Oval 106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4434" name="Group 1069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4459" name="Line 107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60" name="Line 107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61" name="Oval 1072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35" name="Group 1073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4456" name="Line 107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7" name="Line 107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8" name="Oval 107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36" name="Group 1077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4453" name="Line 107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4" name="Line 107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5" name="Oval 108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37" name="Group 1081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4450" name="Line 108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1" name="Line 108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52" name="Oval 108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38" name="Group 1085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4447" name="Line 108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8" name="Line 108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9" name="Oval 108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39" name="Group 1089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4444" name="Line 109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5" name="Line 109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6" name="Oval 109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440" name="Group 1093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4441" name="Line 109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2" name="Line 109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43" name="Oval 109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074" name="Group 1097"/>
            <p:cNvGrpSpPr>
              <a:grpSpLocks/>
            </p:cNvGrpSpPr>
            <p:nvPr/>
          </p:nvGrpSpPr>
          <p:grpSpPr bwMode="auto">
            <a:xfrm rot="886012">
              <a:off x="960" y="2592"/>
              <a:ext cx="1191" cy="574"/>
              <a:chOff x="1468" y="2581"/>
              <a:chExt cx="1382" cy="776"/>
            </a:xfrm>
          </p:grpSpPr>
          <p:grpSp>
            <p:nvGrpSpPr>
              <p:cNvPr id="24303" name="Group 1098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4414" name="Line 1099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15" name="Line 1100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4304" name="Group 1101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4411" name="Line 110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12" name="Line 110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13" name="Oval 1104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05" name="Group 1105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4408" name="Line 110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9" name="Line 110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10" name="Oval 1108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06" name="Group 1109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4405" name="Line 111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6" name="Line 1111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7" name="Oval 1112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07" name="Group 1113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4402" name="Line 1114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3" name="Line 1115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4" name="Oval 1116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08" name="Group 1117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4399" name="Line 111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0" name="Line 111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401" name="Oval 1120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09" name="Group 1121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4396" name="Line 112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7" name="Line 1123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8" name="Oval 1124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10" name="Group 1125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4393" name="Line 112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4" name="Line 1127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5" name="Oval 1128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11" name="Group 1129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4390" name="Line 1130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1" name="Line 1131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92" name="Oval 1132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12" name="Group 1133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4387" name="Line 1134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8" name="Line 1135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9" name="Oval 1136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13" name="Group 1137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4384" name="Line 1138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5" name="Line 1139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6" name="Oval 1140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14" name="Group 1141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4381" name="Line 1142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2" name="Line 1143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83" name="Oval 1144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315" name="AutoShape 1145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316" name="AutoShape 1146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317" name="AutoShape 1147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318" name="AutoShape 1148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319" name="AutoShape 1149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320" name="Group 1150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4349" name="Group 1151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4378" name="Line 115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9" name="Line 1153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80" name="Oval 115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0" name="Group 1155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4375" name="Line 115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6" name="Line 115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7" name="Oval 115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1" name="Group 1159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4372" name="Line 116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3" name="Line 116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4" name="Oval 116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2" name="Group 1163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4369" name="Line 116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0" name="Line 116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71" name="Oval 116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3" name="Group 1167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4366" name="Line 116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7" name="Line 116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8" name="Oval 117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4" name="Group 1171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4363" name="Line 117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4" name="Line 117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5" name="Oval 117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5" name="Group 1175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4360" name="Line 117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1" name="Line 117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62" name="Oval 117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356" name="Group 1179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4357" name="Line 118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58" name="Line 118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359" name="Oval 118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4321" name="Group 1183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4346" name="Line 118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7" name="Line 118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8" name="Oval 1186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2" name="Group 1187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4343" name="Line 118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4" name="Line 118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5" name="Oval 119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3" name="Group 1191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4340" name="Line 119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1" name="Line 119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42" name="Oval 119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4" name="Group 1195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4337" name="Line 119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8" name="Line 119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9" name="Oval 119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5" name="Group 1199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4334" name="Line 120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5" name="Line 120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6" name="Oval 120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6" name="Group 1203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4331" name="Line 120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2" name="Line 120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3" name="Oval 120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327" name="Group 1207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4328" name="Line 120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29" name="Line 120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30" name="Oval 121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075" name="Group 1211"/>
            <p:cNvGrpSpPr>
              <a:grpSpLocks/>
            </p:cNvGrpSpPr>
            <p:nvPr/>
          </p:nvGrpSpPr>
          <p:grpSpPr bwMode="auto">
            <a:xfrm rot="969814">
              <a:off x="3312" y="2688"/>
              <a:ext cx="1191" cy="574"/>
              <a:chOff x="1468" y="2581"/>
              <a:chExt cx="1382" cy="776"/>
            </a:xfrm>
          </p:grpSpPr>
          <p:grpSp>
            <p:nvGrpSpPr>
              <p:cNvPr id="24190" name="Group 1212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4301" name="Line 1213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02" name="Line 1214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4191" name="Group 1215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4298" name="Line 121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9" name="Line 121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300" name="Oval 1218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2" name="Group 1219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4295" name="Line 122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6" name="Line 122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7" name="Oval 1222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3" name="Group 1223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4292" name="Line 122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3" name="Line 1225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4" name="Oval 1226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4" name="Group 1227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4289" name="Line 1228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0" name="Line 1229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91" name="Oval 1230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5" name="Group 1231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4286" name="Line 123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7" name="Line 123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8" name="Oval 1234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6" name="Group 1235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4283" name="Line 123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4" name="Line 1237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5" name="Oval 1238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7" name="Group 1239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4280" name="Line 124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1" name="Line 124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82" name="Oval 1242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8" name="Group 1243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4277" name="Line 1244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8" name="Line 1245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9" name="Oval 1246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99" name="Group 1247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4274" name="Line 1248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5" name="Line 1249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6" name="Oval 1250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00" name="Group 1251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4271" name="Line 1252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2" name="Line 1253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3" name="Oval 1254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01" name="Group 1255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4268" name="Line 1256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69" name="Line 1257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70" name="Oval 1258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202" name="AutoShape 1259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203" name="AutoShape 1260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204" name="AutoShape 1261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205" name="AutoShape 1262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206" name="AutoShape 1263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207" name="Group 1264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4236" name="Group 1265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4265" name="Line 126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6" name="Line 1267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7" name="Oval 126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37" name="Group 1269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4262" name="Line 127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3" name="Line 127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4" name="Oval 127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38" name="Group 1273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4259" name="Line 127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0" name="Line 127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61" name="Oval 127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39" name="Group 1277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4256" name="Line 127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7" name="Line 127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8" name="Oval 128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40" name="Group 1281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4253" name="Line 128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4" name="Line 128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5" name="Oval 128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41" name="Group 1285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4250" name="Line 128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1" name="Line 128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52" name="Oval 128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42" name="Group 1289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4247" name="Line 129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48" name="Line 129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49" name="Oval 129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243" name="Group 1293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4244" name="Line 129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45" name="Line 129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246" name="Oval 129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4208" name="Group 1297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4233" name="Line 129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34" name="Line 129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35" name="Oval 1300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09" name="Group 1301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4230" name="Line 130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31" name="Line 130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32" name="Oval 130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10" name="Group 1305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4227" name="Line 130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8" name="Line 130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9" name="Oval 130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11" name="Group 1309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4224" name="Line 131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5" name="Line 131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6" name="Oval 131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12" name="Group 1313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4221" name="Line 131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2" name="Line 131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3" name="Oval 131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13" name="Group 1317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4218" name="Line 131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19" name="Line 131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20" name="Oval 132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214" name="Group 1321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4215" name="Line 132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16" name="Line 132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217" name="Oval 132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076" name="Group 1325"/>
            <p:cNvGrpSpPr>
              <a:grpSpLocks/>
            </p:cNvGrpSpPr>
            <p:nvPr/>
          </p:nvGrpSpPr>
          <p:grpSpPr bwMode="auto">
            <a:xfrm rot="-9987265">
              <a:off x="2154" y="2724"/>
              <a:ext cx="1199" cy="497"/>
              <a:chOff x="1468" y="2581"/>
              <a:chExt cx="1382" cy="776"/>
            </a:xfrm>
          </p:grpSpPr>
          <p:grpSp>
            <p:nvGrpSpPr>
              <p:cNvPr id="24077" name="Group 1326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4188" name="Line 1327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9" name="Line 1328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4078" name="Group 1329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4185" name="Line 133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6" name="Line 133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7" name="Oval 1332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79" name="Group 1333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4182" name="Line 133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3" name="Line 133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4" name="Oval 1336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0" name="Group 1337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4179" name="Line 133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0" name="Line 1339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81" name="Oval 1340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1" name="Group 1341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4176" name="Line 1342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7" name="Line 1343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8" name="Oval 1344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2" name="Group 1345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4173" name="Line 134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4" name="Line 134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5" name="Oval 1348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3" name="Group 1349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4170" name="Line 135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1" name="Line 135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72" name="Oval 1352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4" name="Group 1353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4167" name="Line 1354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8" name="Line 135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9" name="Oval 1356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5" name="Group 1357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4164" name="Line 1358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5" name="Line 1359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6" name="Oval 1360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6" name="Group 1361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4161" name="Line 1362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2" name="Line 1363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3" name="Oval 1364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7" name="Group 1365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4158" name="Line 1366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59" name="Line 1367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60" name="Oval 1368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88" name="Group 1369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4155" name="Line 1370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56" name="Line 1371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57" name="Oval 1372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4089" name="AutoShape 1373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090" name="AutoShape 1374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091" name="AutoShape 1375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092" name="AutoShape 1376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093" name="AutoShape 1377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094" name="Group 1378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4123" name="Group 1379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4152" name="Line 138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53" name="Line 1381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54" name="Oval 138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4" name="Group 1383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4149" name="Line 138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50" name="Line 138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51" name="Oval 138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5" name="Group 1387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4146" name="Line 138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7" name="Line 138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8" name="Oval 139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6" name="Group 1391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4143" name="Line 139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4" name="Line 139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5" name="Oval 139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7" name="Group 1395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4140" name="Line 139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1" name="Line 139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42" name="Oval 139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8" name="Group 1399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4137" name="Line 140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8" name="Line 140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9" name="Oval 140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29" name="Group 1403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4134" name="Line 140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5" name="Line 140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6" name="Oval 140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4130" name="Group 1407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4131" name="Line 140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2" name="Line 140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4133" name="Oval 141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4095" name="Group 1411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4120" name="Line 141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21" name="Line 141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22" name="Oval 1414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96" name="Group 1415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4117" name="Line 141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8" name="Line 141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9" name="Oval 141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97" name="Group 1419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4114" name="Line 142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5" name="Line 142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6" name="Oval 142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98" name="Group 1423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4111" name="Line 142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2" name="Line 142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3" name="Oval 142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99" name="Group 1427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4108" name="Line 142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09" name="Line 142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10" name="Oval 143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00" name="Group 1431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4105" name="Line 143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06" name="Line 143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07" name="Oval 143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101" name="Group 1435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4102" name="Line 143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03" name="Line 143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104" name="Oval 143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3559" name="Text Box 1439"/>
          <p:cNvSpPr txBox="1">
            <a:spLocks noChangeArrowheads="1"/>
          </p:cNvSpPr>
          <p:nvPr/>
        </p:nvSpPr>
        <p:spPr bwMode="auto">
          <a:xfrm>
            <a:off x="601663" y="2133600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Ergosterol</a:t>
            </a:r>
            <a:endParaRPr lang="en-US" altLang="cs-CZ" sz="2400" b="1"/>
          </a:p>
        </p:txBody>
      </p:sp>
      <p:sp>
        <p:nvSpPr>
          <p:cNvPr id="23560" name="Line 1440"/>
          <p:cNvSpPr>
            <a:spLocks noChangeShapeType="1"/>
          </p:cNvSpPr>
          <p:nvPr/>
        </p:nvSpPr>
        <p:spPr bwMode="auto">
          <a:xfrm>
            <a:off x="1592263" y="2438400"/>
            <a:ext cx="312737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3561" name="Group 1441"/>
          <p:cNvGrpSpPr>
            <a:grpSpLocks/>
          </p:cNvGrpSpPr>
          <p:nvPr/>
        </p:nvGrpSpPr>
        <p:grpSpPr bwMode="auto">
          <a:xfrm rot="6346844">
            <a:off x="4411663" y="1905000"/>
            <a:ext cx="152400" cy="304800"/>
            <a:chOff x="3216" y="1200"/>
            <a:chExt cx="96" cy="192"/>
          </a:xfrm>
        </p:grpSpPr>
        <p:sp>
          <p:nvSpPr>
            <p:cNvPr id="24071" name="AutoShape 1442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72" name="AutoShape 1443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2" name="Text Box 1444"/>
          <p:cNvSpPr txBox="1">
            <a:spLocks noChangeArrowheads="1"/>
          </p:cNvSpPr>
          <p:nvPr/>
        </p:nvSpPr>
        <p:spPr bwMode="auto">
          <a:xfrm>
            <a:off x="4792663" y="1828800"/>
            <a:ext cx="4003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Amphotericin B</a:t>
            </a:r>
            <a:r>
              <a:rPr lang="cs-CZ" altLang="cs-CZ" sz="1400" b="1">
                <a:latin typeface="Arial" panose="020B0604020202020204" pitchFamily="34" charset="0"/>
              </a:rPr>
              <a:t>, jeho lipidové formy, nystatin</a:t>
            </a:r>
            <a:endParaRPr lang="en-US" altLang="cs-CZ" sz="2400" b="1"/>
          </a:p>
        </p:txBody>
      </p:sp>
      <p:grpSp>
        <p:nvGrpSpPr>
          <p:cNvPr id="23563" name="Group 1445"/>
          <p:cNvGrpSpPr>
            <a:grpSpLocks/>
          </p:cNvGrpSpPr>
          <p:nvPr/>
        </p:nvGrpSpPr>
        <p:grpSpPr bwMode="auto">
          <a:xfrm rot="-2155377">
            <a:off x="3421063" y="2133600"/>
            <a:ext cx="152400" cy="304800"/>
            <a:chOff x="3216" y="1200"/>
            <a:chExt cx="96" cy="192"/>
          </a:xfrm>
        </p:grpSpPr>
        <p:sp>
          <p:nvSpPr>
            <p:cNvPr id="24069" name="AutoShape 1446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70" name="AutoShape 1447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64" name="Group 1448"/>
          <p:cNvGrpSpPr>
            <a:grpSpLocks/>
          </p:cNvGrpSpPr>
          <p:nvPr/>
        </p:nvGrpSpPr>
        <p:grpSpPr bwMode="auto">
          <a:xfrm rot="1151328">
            <a:off x="4030663" y="1828800"/>
            <a:ext cx="152400" cy="304800"/>
            <a:chOff x="3216" y="1200"/>
            <a:chExt cx="96" cy="192"/>
          </a:xfrm>
        </p:grpSpPr>
        <p:sp>
          <p:nvSpPr>
            <p:cNvPr id="24067" name="AutoShape 1449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68" name="AutoShape 1450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65" name="Group 1451"/>
          <p:cNvGrpSpPr>
            <a:grpSpLocks/>
          </p:cNvGrpSpPr>
          <p:nvPr/>
        </p:nvGrpSpPr>
        <p:grpSpPr bwMode="auto">
          <a:xfrm rot="-3196371">
            <a:off x="3878263" y="2057400"/>
            <a:ext cx="152400" cy="304800"/>
            <a:chOff x="3216" y="1200"/>
            <a:chExt cx="96" cy="192"/>
          </a:xfrm>
        </p:grpSpPr>
        <p:sp>
          <p:nvSpPr>
            <p:cNvPr id="24065" name="AutoShape 1452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66" name="AutoShape 1453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66" name="Group 1454"/>
          <p:cNvGrpSpPr>
            <a:grpSpLocks/>
          </p:cNvGrpSpPr>
          <p:nvPr/>
        </p:nvGrpSpPr>
        <p:grpSpPr bwMode="auto">
          <a:xfrm rot="3838223">
            <a:off x="3040063" y="1828800"/>
            <a:ext cx="152400" cy="304800"/>
            <a:chOff x="3216" y="1200"/>
            <a:chExt cx="96" cy="192"/>
          </a:xfrm>
        </p:grpSpPr>
        <p:sp>
          <p:nvSpPr>
            <p:cNvPr id="24063" name="AutoShape 1455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064" name="AutoShape 1456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7" name="Line 1457"/>
          <p:cNvSpPr>
            <a:spLocks noChangeShapeType="1"/>
          </p:cNvSpPr>
          <p:nvPr/>
        </p:nvSpPr>
        <p:spPr bwMode="auto">
          <a:xfrm flipH="1">
            <a:off x="4640263" y="1981200"/>
            <a:ext cx="1524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3568" name="Group 1458"/>
          <p:cNvGrpSpPr>
            <a:grpSpLocks/>
          </p:cNvGrpSpPr>
          <p:nvPr/>
        </p:nvGrpSpPr>
        <p:grpSpPr bwMode="auto">
          <a:xfrm rot="-10223015">
            <a:off x="7056438" y="4676775"/>
            <a:ext cx="1784350" cy="911225"/>
            <a:chOff x="1468" y="2581"/>
            <a:chExt cx="1382" cy="776"/>
          </a:xfrm>
        </p:grpSpPr>
        <p:grpSp>
          <p:nvGrpSpPr>
            <p:cNvPr id="23950" name="Group 1459"/>
            <p:cNvGrpSpPr>
              <a:grpSpLocks/>
            </p:cNvGrpSpPr>
            <p:nvPr/>
          </p:nvGrpSpPr>
          <p:grpSpPr bwMode="auto">
            <a:xfrm rot="-512716">
              <a:off x="2448" y="2888"/>
              <a:ext cx="28" cy="103"/>
              <a:chOff x="3027" y="2399"/>
              <a:chExt cx="19" cy="65"/>
            </a:xfrm>
          </p:grpSpPr>
          <p:sp>
            <p:nvSpPr>
              <p:cNvPr id="24061" name="Line 1460"/>
              <p:cNvSpPr>
                <a:spLocks noChangeShapeType="1"/>
              </p:cNvSpPr>
              <p:nvPr/>
            </p:nvSpPr>
            <p:spPr bwMode="auto">
              <a:xfrm rot="-5718171" flipH="1" flipV="1">
                <a:off x="2996" y="2430"/>
                <a:ext cx="6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62" name="Line 1461"/>
              <p:cNvSpPr>
                <a:spLocks noChangeShapeType="1"/>
              </p:cNvSpPr>
              <p:nvPr/>
            </p:nvSpPr>
            <p:spPr bwMode="auto">
              <a:xfrm rot="-5718171" flipH="1" flipV="1">
                <a:off x="3017" y="2427"/>
                <a:ext cx="5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3951" name="Group 1462"/>
            <p:cNvGrpSpPr>
              <a:grpSpLocks/>
            </p:cNvGrpSpPr>
            <p:nvPr/>
          </p:nvGrpSpPr>
          <p:grpSpPr bwMode="auto">
            <a:xfrm>
              <a:off x="1547" y="3180"/>
              <a:ext cx="80" cy="177"/>
              <a:chOff x="2387" y="2586"/>
              <a:chExt cx="57" cy="112"/>
            </a:xfrm>
          </p:grpSpPr>
          <p:sp>
            <p:nvSpPr>
              <p:cNvPr id="24058" name="Line 1463"/>
              <p:cNvSpPr>
                <a:spLocks noChangeShapeType="1"/>
              </p:cNvSpPr>
              <p:nvPr/>
            </p:nvSpPr>
            <p:spPr bwMode="auto">
              <a:xfrm rot="15881829" flipH="1">
                <a:off x="2364" y="2617"/>
                <a:ext cx="65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9" name="Line 1464"/>
              <p:cNvSpPr>
                <a:spLocks noChangeShapeType="1"/>
              </p:cNvSpPr>
              <p:nvPr/>
            </p:nvSpPr>
            <p:spPr bwMode="auto">
              <a:xfrm rot="15881829" flipH="1">
                <a:off x="2382" y="2616"/>
                <a:ext cx="72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60" name="Oval 1465"/>
              <p:cNvSpPr>
                <a:spLocks noChangeArrowheads="1"/>
              </p:cNvSpPr>
              <p:nvPr/>
            </p:nvSpPr>
            <p:spPr bwMode="auto">
              <a:xfrm rot="-5718171">
                <a:off x="2380" y="263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2" name="Group 1466"/>
            <p:cNvGrpSpPr>
              <a:grpSpLocks/>
            </p:cNvGrpSpPr>
            <p:nvPr/>
          </p:nvGrpSpPr>
          <p:grpSpPr bwMode="auto">
            <a:xfrm>
              <a:off x="1628" y="3132"/>
              <a:ext cx="80" cy="184"/>
              <a:chOff x="2445" y="2556"/>
              <a:chExt cx="57" cy="116"/>
            </a:xfrm>
          </p:grpSpPr>
          <p:sp>
            <p:nvSpPr>
              <p:cNvPr id="24055" name="Line 1467"/>
              <p:cNvSpPr>
                <a:spLocks noChangeShapeType="1"/>
              </p:cNvSpPr>
              <p:nvPr/>
            </p:nvSpPr>
            <p:spPr bwMode="auto">
              <a:xfrm rot="15881829" flipH="1">
                <a:off x="2425" y="2586"/>
                <a:ext cx="56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6" name="Line 1468"/>
              <p:cNvSpPr>
                <a:spLocks noChangeShapeType="1"/>
              </p:cNvSpPr>
              <p:nvPr/>
            </p:nvSpPr>
            <p:spPr bwMode="auto">
              <a:xfrm rot="15881829" flipH="1">
                <a:off x="2435" y="2585"/>
                <a:ext cx="7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7" name="Oval 1469"/>
              <p:cNvSpPr>
                <a:spLocks noChangeArrowheads="1"/>
              </p:cNvSpPr>
              <p:nvPr/>
            </p:nvSpPr>
            <p:spPr bwMode="auto">
              <a:xfrm rot="-5718171">
                <a:off x="2438" y="260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3" name="Group 1470"/>
            <p:cNvGrpSpPr>
              <a:grpSpLocks/>
            </p:cNvGrpSpPr>
            <p:nvPr/>
          </p:nvGrpSpPr>
          <p:grpSpPr bwMode="auto">
            <a:xfrm rot="-297648">
              <a:off x="2508" y="2877"/>
              <a:ext cx="82" cy="190"/>
              <a:chOff x="3070" y="2401"/>
              <a:chExt cx="57" cy="120"/>
            </a:xfrm>
          </p:grpSpPr>
          <p:sp>
            <p:nvSpPr>
              <p:cNvPr id="24052" name="Line 1471"/>
              <p:cNvSpPr>
                <a:spLocks noChangeShapeType="1"/>
              </p:cNvSpPr>
              <p:nvPr/>
            </p:nvSpPr>
            <p:spPr bwMode="auto">
              <a:xfrm rot="15881829" flipH="1">
                <a:off x="3054" y="2436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3" name="Line 1472"/>
              <p:cNvSpPr>
                <a:spLocks noChangeShapeType="1"/>
              </p:cNvSpPr>
              <p:nvPr/>
            </p:nvSpPr>
            <p:spPr bwMode="auto">
              <a:xfrm rot="-5718171" flipH="1" flipV="1">
                <a:off x="3071" y="2434"/>
                <a:ext cx="72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4" name="Oval 1473"/>
              <p:cNvSpPr>
                <a:spLocks noChangeArrowheads="1"/>
              </p:cNvSpPr>
              <p:nvPr/>
            </p:nvSpPr>
            <p:spPr bwMode="auto">
              <a:xfrm rot="-5718171">
                <a:off x="3063" y="245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4" name="Group 1474"/>
            <p:cNvGrpSpPr>
              <a:grpSpLocks/>
            </p:cNvGrpSpPr>
            <p:nvPr/>
          </p:nvGrpSpPr>
          <p:grpSpPr bwMode="auto">
            <a:xfrm>
              <a:off x="2686" y="2860"/>
              <a:ext cx="82" cy="190"/>
              <a:chOff x="3196" y="2384"/>
              <a:chExt cx="57" cy="120"/>
            </a:xfrm>
          </p:grpSpPr>
          <p:sp>
            <p:nvSpPr>
              <p:cNvPr id="24049" name="Line 1475"/>
              <p:cNvSpPr>
                <a:spLocks noChangeShapeType="1"/>
              </p:cNvSpPr>
              <p:nvPr/>
            </p:nvSpPr>
            <p:spPr bwMode="auto">
              <a:xfrm rot="-5718171" flipH="1" flipV="1">
                <a:off x="3173" y="2425"/>
                <a:ext cx="79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0" name="Line 1476"/>
              <p:cNvSpPr>
                <a:spLocks noChangeShapeType="1"/>
              </p:cNvSpPr>
              <p:nvPr/>
            </p:nvSpPr>
            <p:spPr bwMode="auto">
              <a:xfrm rot="-6157566" flipH="1" flipV="1">
                <a:off x="3192" y="2419"/>
                <a:ext cx="7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51" name="Oval 1477"/>
              <p:cNvSpPr>
                <a:spLocks noChangeArrowheads="1"/>
              </p:cNvSpPr>
              <p:nvPr/>
            </p:nvSpPr>
            <p:spPr bwMode="auto">
              <a:xfrm rot="-5499185">
                <a:off x="3189" y="244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5" name="Group 1478"/>
            <p:cNvGrpSpPr>
              <a:grpSpLocks/>
            </p:cNvGrpSpPr>
            <p:nvPr/>
          </p:nvGrpSpPr>
          <p:grpSpPr bwMode="auto">
            <a:xfrm>
              <a:off x="2770" y="2861"/>
              <a:ext cx="80" cy="183"/>
              <a:chOff x="3255" y="2385"/>
              <a:chExt cx="57" cy="115"/>
            </a:xfrm>
          </p:grpSpPr>
          <p:sp>
            <p:nvSpPr>
              <p:cNvPr id="24046" name="Line 1479"/>
              <p:cNvSpPr>
                <a:spLocks noChangeShapeType="1"/>
              </p:cNvSpPr>
              <p:nvPr/>
            </p:nvSpPr>
            <p:spPr bwMode="auto">
              <a:xfrm rot="15881829" flipH="1">
                <a:off x="3240" y="2415"/>
                <a:ext cx="64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7" name="Line 1480"/>
              <p:cNvSpPr>
                <a:spLocks noChangeShapeType="1"/>
              </p:cNvSpPr>
              <p:nvPr/>
            </p:nvSpPr>
            <p:spPr bwMode="auto">
              <a:xfrm rot="15881829" flipH="1">
                <a:off x="3260" y="2416"/>
                <a:ext cx="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8" name="Oval 1481"/>
              <p:cNvSpPr>
                <a:spLocks noChangeArrowheads="1"/>
              </p:cNvSpPr>
              <p:nvPr/>
            </p:nvSpPr>
            <p:spPr bwMode="auto">
              <a:xfrm rot="-5916244">
                <a:off x="3248" y="243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6" name="Group 1482"/>
            <p:cNvGrpSpPr>
              <a:grpSpLocks/>
            </p:cNvGrpSpPr>
            <p:nvPr/>
          </p:nvGrpSpPr>
          <p:grpSpPr bwMode="auto">
            <a:xfrm>
              <a:off x="1468" y="2923"/>
              <a:ext cx="86" cy="186"/>
              <a:chOff x="2331" y="2424"/>
              <a:chExt cx="61" cy="117"/>
            </a:xfrm>
          </p:grpSpPr>
          <p:sp>
            <p:nvSpPr>
              <p:cNvPr id="24043" name="Line 1483"/>
              <p:cNvSpPr>
                <a:spLocks noChangeShapeType="1"/>
              </p:cNvSpPr>
              <p:nvPr/>
            </p:nvSpPr>
            <p:spPr bwMode="auto">
              <a:xfrm rot="15881829" flipV="1">
                <a:off x="2331" y="2500"/>
                <a:ext cx="72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4" name="Line 1484"/>
              <p:cNvSpPr>
                <a:spLocks noChangeShapeType="1"/>
              </p:cNvSpPr>
              <p:nvPr/>
            </p:nvSpPr>
            <p:spPr bwMode="auto">
              <a:xfrm rot="15881829" flipV="1">
                <a:off x="2351" y="2486"/>
                <a:ext cx="7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5" name="Oval 1485"/>
              <p:cNvSpPr>
                <a:spLocks noChangeArrowheads="1"/>
              </p:cNvSpPr>
              <p:nvPr/>
            </p:nvSpPr>
            <p:spPr bwMode="auto">
              <a:xfrm rot="-5718171">
                <a:off x="2325" y="2430"/>
                <a:ext cx="72" cy="60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7" name="Group 1486"/>
            <p:cNvGrpSpPr>
              <a:grpSpLocks/>
            </p:cNvGrpSpPr>
            <p:nvPr/>
          </p:nvGrpSpPr>
          <p:grpSpPr bwMode="auto">
            <a:xfrm>
              <a:off x="1636" y="2833"/>
              <a:ext cx="87" cy="184"/>
              <a:chOff x="2450" y="2367"/>
              <a:chExt cx="62" cy="116"/>
            </a:xfrm>
          </p:grpSpPr>
          <p:sp>
            <p:nvSpPr>
              <p:cNvPr id="24040" name="Line 1487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1" name="Line 1488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42" name="Oval 1489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8" name="Group 1490"/>
            <p:cNvGrpSpPr>
              <a:grpSpLocks/>
            </p:cNvGrpSpPr>
            <p:nvPr/>
          </p:nvGrpSpPr>
          <p:grpSpPr bwMode="auto">
            <a:xfrm>
              <a:off x="2692" y="2598"/>
              <a:ext cx="79" cy="184"/>
              <a:chOff x="3199" y="2219"/>
              <a:chExt cx="57" cy="116"/>
            </a:xfrm>
          </p:grpSpPr>
          <p:sp>
            <p:nvSpPr>
              <p:cNvPr id="24037" name="Line 1491"/>
              <p:cNvSpPr>
                <a:spLocks noChangeShapeType="1"/>
              </p:cNvSpPr>
              <p:nvPr/>
            </p:nvSpPr>
            <p:spPr bwMode="auto">
              <a:xfrm rot="-5718171">
                <a:off x="3188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8" name="Line 1492"/>
              <p:cNvSpPr>
                <a:spLocks noChangeShapeType="1"/>
              </p:cNvSpPr>
              <p:nvPr/>
            </p:nvSpPr>
            <p:spPr bwMode="auto">
              <a:xfrm rot="-5718171">
                <a:off x="3206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9" name="Oval 1493"/>
              <p:cNvSpPr>
                <a:spLocks noChangeArrowheads="1"/>
              </p:cNvSpPr>
              <p:nvPr/>
            </p:nvSpPr>
            <p:spPr bwMode="auto">
              <a:xfrm rot="-5463435">
                <a:off x="3192" y="222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59" name="Group 1494"/>
            <p:cNvGrpSpPr>
              <a:grpSpLocks/>
            </p:cNvGrpSpPr>
            <p:nvPr/>
          </p:nvGrpSpPr>
          <p:grpSpPr bwMode="auto">
            <a:xfrm>
              <a:off x="2604" y="2601"/>
              <a:ext cx="80" cy="181"/>
              <a:chOff x="3137" y="2221"/>
              <a:chExt cx="57" cy="114"/>
            </a:xfrm>
          </p:grpSpPr>
          <p:sp>
            <p:nvSpPr>
              <p:cNvPr id="24034" name="Line 1495"/>
              <p:cNvSpPr>
                <a:spLocks noChangeShapeType="1"/>
              </p:cNvSpPr>
              <p:nvPr/>
            </p:nvSpPr>
            <p:spPr bwMode="auto">
              <a:xfrm rot="-5718171">
                <a:off x="3127" y="2300"/>
                <a:ext cx="66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5" name="Line 1496"/>
              <p:cNvSpPr>
                <a:spLocks noChangeShapeType="1"/>
              </p:cNvSpPr>
              <p:nvPr/>
            </p:nvSpPr>
            <p:spPr bwMode="auto">
              <a:xfrm rot="-5718171">
                <a:off x="3147" y="2298"/>
                <a:ext cx="66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6" name="Oval 1497"/>
              <p:cNvSpPr>
                <a:spLocks noChangeArrowheads="1"/>
              </p:cNvSpPr>
              <p:nvPr/>
            </p:nvSpPr>
            <p:spPr bwMode="auto">
              <a:xfrm rot="-5463435">
                <a:off x="3130" y="222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60" name="Group 1498"/>
            <p:cNvGrpSpPr>
              <a:grpSpLocks/>
            </p:cNvGrpSpPr>
            <p:nvPr/>
          </p:nvGrpSpPr>
          <p:grpSpPr bwMode="auto">
            <a:xfrm>
              <a:off x="2515" y="2606"/>
              <a:ext cx="79" cy="190"/>
              <a:chOff x="3071" y="2220"/>
              <a:chExt cx="57" cy="120"/>
            </a:xfrm>
          </p:grpSpPr>
          <p:sp>
            <p:nvSpPr>
              <p:cNvPr id="24031" name="Line 1499"/>
              <p:cNvSpPr>
                <a:spLocks noChangeShapeType="1"/>
              </p:cNvSpPr>
              <p:nvPr/>
            </p:nvSpPr>
            <p:spPr bwMode="auto">
              <a:xfrm rot="-5718171">
                <a:off x="3063" y="2309"/>
                <a:ext cx="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2" name="Line 1500"/>
              <p:cNvSpPr>
                <a:spLocks noChangeShapeType="1"/>
              </p:cNvSpPr>
              <p:nvPr/>
            </p:nvSpPr>
            <p:spPr bwMode="auto">
              <a:xfrm rot="-5718171">
                <a:off x="3082" y="2310"/>
                <a:ext cx="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3" name="Oval 1501"/>
              <p:cNvSpPr>
                <a:spLocks noChangeArrowheads="1"/>
              </p:cNvSpPr>
              <p:nvPr/>
            </p:nvSpPr>
            <p:spPr bwMode="auto">
              <a:xfrm rot="-5463435">
                <a:off x="3064" y="222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61" name="Group 1502"/>
            <p:cNvGrpSpPr>
              <a:grpSpLocks/>
            </p:cNvGrpSpPr>
            <p:nvPr/>
          </p:nvGrpSpPr>
          <p:grpSpPr bwMode="auto">
            <a:xfrm rot="-453679">
              <a:off x="2428" y="2615"/>
              <a:ext cx="80" cy="189"/>
              <a:chOff x="3007" y="2226"/>
              <a:chExt cx="57" cy="119"/>
            </a:xfrm>
          </p:grpSpPr>
          <p:sp>
            <p:nvSpPr>
              <p:cNvPr id="24028" name="Line 1503"/>
              <p:cNvSpPr>
                <a:spLocks noChangeShapeType="1"/>
              </p:cNvSpPr>
              <p:nvPr/>
            </p:nvSpPr>
            <p:spPr bwMode="auto">
              <a:xfrm rot="-5718171">
                <a:off x="3001" y="2315"/>
                <a:ext cx="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29" name="Line 1504"/>
              <p:cNvSpPr>
                <a:spLocks noChangeShapeType="1"/>
              </p:cNvSpPr>
              <p:nvPr/>
            </p:nvSpPr>
            <p:spPr bwMode="auto">
              <a:xfrm rot="-5718171">
                <a:off x="3016" y="2312"/>
                <a:ext cx="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030" name="Oval 1505"/>
              <p:cNvSpPr>
                <a:spLocks noChangeArrowheads="1"/>
              </p:cNvSpPr>
              <p:nvPr/>
            </p:nvSpPr>
            <p:spPr bwMode="auto">
              <a:xfrm rot="-5463435">
                <a:off x="3000" y="223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962" name="AutoShape 1506"/>
            <p:cNvSpPr>
              <a:spLocks noChangeArrowheads="1"/>
            </p:cNvSpPr>
            <p:nvPr/>
          </p:nvSpPr>
          <p:spPr bwMode="auto">
            <a:xfrm rot="-5792893">
              <a:off x="2301" y="2653"/>
              <a:ext cx="178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63" name="AutoShape 1507"/>
            <p:cNvSpPr>
              <a:spLocks noChangeArrowheads="1"/>
            </p:cNvSpPr>
            <p:nvPr/>
          </p:nvSpPr>
          <p:spPr bwMode="auto">
            <a:xfrm rot="-5792893">
              <a:off x="2725" y="2636"/>
              <a:ext cx="178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64" name="AutoShape 1508"/>
            <p:cNvSpPr>
              <a:spLocks noChangeArrowheads="1"/>
            </p:cNvSpPr>
            <p:nvPr/>
          </p:nvSpPr>
          <p:spPr bwMode="auto">
            <a:xfrm rot="-6703028">
              <a:off x="1509" y="2917"/>
              <a:ext cx="177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65" name="AutoShape 1509"/>
            <p:cNvSpPr>
              <a:spLocks noChangeArrowheads="1"/>
            </p:cNvSpPr>
            <p:nvPr/>
          </p:nvSpPr>
          <p:spPr bwMode="auto">
            <a:xfrm rot="-6703028">
              <a:off x="1650" y="3146"/>
              <a:ext cx="177" cy="66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966" name="AutoShape 1510"/>
            <p:cNvSpPr>
              <a:spLocks noChangeArrowheads="1"/>
            </p:cNvSpPr>
            <p:nvPr/>
          </p:nvSpPr>
          <p:spPr bwMode="auto">
            <a:xfrm rot="-5792893">
              <a:off x="2543" y="2919"/>
              <a:ext cx="178" cy="66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967" name="Group 1511"/>
            <p:cNvGrpSpPr>
              <a:grpSpLocks/>
            </p:cNvGrpSpPr>
            <p:nvPr/>
          </p:nvGrpSpPr>
          <p:grpSpPr bwMode="auto">
            <a:xfrm>
              <a:off x="1785" y="2885"/>
              <a:ext cx="701" cy="355"/>
              <a:chOff x="2556" y="2400"/>
              <a:chExt cx="498" cy="224"/>
            </a:xfrm>
          </p:grpSpPr>
          <p:grpSp>
            <p:nvGrpSpPr>
              <p:cNvPr id="23996" name="Group 1512"/>
              <p:cNvGrpSpPr>
                <a:grpSpLocks/>
              </p:cNvGrpSpPr>
              <p:nvPr/>
            </p:nvGrpSpPr>
            <p:grpSpPr bwMode="auto">
              <a:xfrm>
                <a:off x="2556" y="2507"/>
                <a:ext cx="62" cy="117"/>
                <a:chOff x="2556" y="2507"/>
                <a:chExt cx="62" cy="117"/>
              </a:xfrm>
            </p:grpSpPr>
            <p:sp>
              <p:nvSpPr>
                <p:cNvPr id="24025" name="Line 151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6" name="Line 151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7" name="Oval 1515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997" name="Group 1516"/>
              <p:cNvGrpSpPr>
                <a:grpSpLocks/>
              </p:cNvGrpSpPr>
              <p:nvPr/>
            </p:nvGrpSpPr>
            <p:grpSpPr bwMode="auto">
              <a:xfrm>
                <a:off x="2620" y="2491"/>
                <a:ext cx="60" cy="117"/>
                <a:chOff x="2620" y="2491"/>
                <a:chExt cx="60" cy="117"/>
              </a:xfrm>
            </p:grpSpPr>
            <p:sp>
              <p:nvSpPr>
                <p:cNvPr id="24022" name="Line 151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3" name="Line 1518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4" name="Oval 1519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998" name="Group 1520"/>
              <p:cNvGrpSpPr>
                <a:grpSpLocks/>
              </p:cNvGrpSpPr>
              <p:nvPr/>
            </p:nvGrpSpPr>
            <p:grpSpPr bwMode="auto">
              <a:xfrm>
                <a:off x="2680" y="2467"/>
                <a:ext cx="60" cy="117"/>
                <a:chOff x="2620" y="2491"/>
                <a:chExt cx="60" cy="117"/>
              </a:xfrm>
            </p:grpSpPr>
            <p:sp>
              <p:nvSpPr>
                <p:cNvPr id="24019" name="Line 152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0" name="Line 1522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21" name="Oval 1523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999" name="Group 1524"/>
              <p:cNvGrpSpPr>
                <a:grpSpLocks/>
              </p:cNvGrpSpPr>
              <p:nvPr/>
            </p:nvGrpSpPr>
            <p:grpSpPr bwMode="auto">
              <a:xfrm>
                <a:off x="2746" y="2443"/>
                <a:ext cx="60" cy="117"/>
                <a:chOff x="2620" y="2491"/>
                <a:chExt cx="60" cy="117"/>
              </a:xfrm>
            </p:grpSpPr>
            <p:sp>
              <p:nvSpPr>
                <p:cNvPr id="24016" name="Line 152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7" name="Line 1526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8" name="Oval 1527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00" name="Group 1528"/>
              <p:cNvGrpSpPr>
                <a:grpSpLocks/>
              </p:cNvGrpSpPr>
              <p:nvPr/>
            </p:nvGrpSpPr>
            <p:grpSpPr bwMode="auto">
              <a:xfrm>
                <a:off x="2812" y="2425"/>
                <a:ext cx="60" cy="117"/>
                <a:chOff x="2620" y="2491"/>
                <a:chExt cx="60" cy="117"/>
              </a:xfrm>
            </p:grpSpPr>
            <p:sp>
              <p:nvSpPr>
                <p:cNvPr id="24013" name="Line 152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4" name="Line 1530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5" name="Oval 1531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01" name="Group 1532"/>
              <p:cNvGrpSpPr>
                <a:grpSpLocks/>
              </p:cNvGrpSpPr>
              <p:nvPr/>
            </p:nvGrpSpPr>
            <p:grpSpPr bwMode="auto">
              <a:xfrm>
                <a:off x="2932" y="2401"/>
                <a:ext cx="60" cy="117"/>
                <a:chOff x="2620" y="2491"/>
                <a:chExt cx="60" cy="117"/>
              </a:xfrm>
            </p:grpSpPr>
            <p:sp>
              <p:nvSpPr>
                <p:cNvPr id="24010" name="Line 153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1" name="Line 1534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12" name="Oval 1535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02" name="Group 1536"/>
              <p:cNvGrpSpPr>
                <a:grpSpLocks/>
              </p:cNvGrpSpPr>
              <p:nvPr/>
            </p:nvGrpSpPr>
            <p:grpSpPr bwMode="auto">
              <a:xfrm>
                <a:off x="2994" y="2400"/>
                <a:ext cx="60" cy="117"/>
                <a:chOff x="2620" y="2491"/>
                <a:chExt cx="60" cy="117"/>
              </a:xfrm>
            </p:grpSpPr>
            <p:sp>
              <p:nvSpPr>
                <p:cNvPr id="24007" name="Line 153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08" name="Line 1538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09" name="Oval 1539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003" name="Group 1540"/>
              <p:cNvGrpSpPr>
                <a:grpSpLocks/>
              </p:cNvGrpSpPr>
              <p:nvPr/>
            </p:nvGrpSpPr>
            <p:grpSpPr bwMode="auto">
              <a:xfrm>
                <a:off x="2872" y="2413"/>
                <a:ext cx="60" cy="117"/>
                <a:chOff x="2620" y="2491"/>
                <a:chExt cx="60" cy="117"/>
              </a:xfrm>
            </p:grpSpPr>
            <p:sp>
              <p:nvSpPr>
                <p:cNvPr id="24004" name="Line 154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05" name="Line 1542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006" name="Oval 1543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968" name="Group 1544"/>
            <p:cNvGrpSpPr>
              <a:grpSpLocks/>
            </p:cNvGrpSpPr>
            <p:nvPr/>
          </p:nvGrpSpPr>
          <p:grpSpPr bwMode="auto">
            <a:xfrm rot="19562737" flipV="1">
              <a:off x="1744" y="2787"/>
              <a:ext cx="87" cy="185"/>
              <a:chOff x="2556" y="2507"/>
              <a:chExt cx="62" cy="117"/>
            </a:xfrm>
          </p:grpSpPr>
          <p:sp>
            <p:nvSpPr>
              <p:cNvPr id="23993" name="Line 1545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94" name="Line 1546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95" name="Oval 1547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69" name="Group 1548"/>
            <p:cNvGrpSpPr>
              <a:grpSpLocks/>
            </p:cNvGrpSpPr>
            <p:nvPr/>
          </p:nvGrpSpPr>
          <p:grpSpPr bwMode="auto">
            <a:xfrm rot="19562737" flipV="1">
              <a:off x="1831" y="2733"/>
              <a:ext cx="85" cy="185"/>
              <a:chOff x="2620" y="2491"/>
              <a:chExt cx="60" cy="117"/>
            </a:xfrm>
          </p:grpSpPr>
          <p:sp>
            <p:nvSpPr>
              <p:cNvPr id="23990" name="Line 154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91" name="Line 155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92" name="Oval 155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70" name="Group 1552"/>
            <p:cNvGrpSpPr>
              <a:grpSpLocks/>
            </p:cNvGrpSpPr>
            <p:nvPr/>
          </p:nvGrpSpPr>
          <p:grpSpPr bwMode="auto">
            <a:xfrm rot="19562737" flipV="1">
              <a:off x="1928" y="2712"/>
              <a:ext cx="84" cy="186"/>
              <a:chOff x="2620" y="2491"/>
              <a:chExt cx="60" cy="117"/>
            </a:xfrm>
          </p:grpSpPr>
          <p:sp>
            <p:nvSpPr>
              <p:cNvPr id="23987" name="Line 155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8" name="Line 155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9" name="Oval 155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71" name="Group 1556"/>
            <p:cNvGrpSpPr>
              <a:grpSpLocks/>
            </p:cNvGrpSpPr>
            <p:nvPr/>
          </p:nvGrpSpPr>
          <p:grpSpPr bwMode="auto">
            <a:xfrm rot="19562737" flipV="1">
              <a:off x="2017" y="2676"/>
              <a:ext cx="84" cy="185"/>
              <a:chOff x="2620" y="2491"/>
              <a:chExt cx="60" cy="117"/>
            </a:xfrm>
          </p:grpSpPr>
          <p:sp>
            <p:nvSpPr>
              <p:cNvPr id="23984" name="Line 155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5" name="Line 155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6" name="Oval 155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72" name="Group 1560"/>
            <p:cNvGrpSpPr>
              <a:grpSpLocks/>
            </p:cNvGrpSpPr>
            <p:nvPr/>
          </p:nvGrpSpPr>
          <p:grpSpPr bwMode="auto">
            <a:xfrm rot="19562737" flipV="1">
              <a:off x="2108" y="2650"/>
              <a:ext cx="84" cy="186"/>
              <a:chOff x="2620" y="2491"/>
              <a:chExt cx="60" cy="117"/>
            </a:xfrm>
          </p:grpSpPr>
          <p:sp>
            <p:nvSpPr>
              <p:cNvPr id="23981" name="Line 156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2" name="Line 156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3" name="Oval 156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73" name="Group 1564"/>
            <p:cNvGrpSpPr>
              <a:grpSpLocks/>
            </p:cNvGrpSpPr>
            <p:nvPr/>
          </p:nvGrpSpPr>
          <p:grpSpPr bwMode="auto">
            <a:xfrm rot="19562737" flipV="1">
              <a:off x="2292" y="2604"/>
              <a:ext cx="84" cy="186"/>
              <a:chOff x="2620" y="2491"/>
              <a:chExt cx="60" cy="117"/>
            </a:xfrm>
          </p:grpSpPr>
          <p:sp>
            <p:nvSpPr>
              <p:cNvPr id="23978" name="Line 156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79" name="Line 156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80" name="Oval 156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974" name="Group 1568"/>
            <p:cNvGrpSpPr>
              <a:grpSpLocks/>
            </p:cNvGrpSpPr>
            <p:nvPr/>
          </p:nvGrpSpPr>
          <p:grpSpPr bwMode="auto">
            <a:xfrm rot="19562737" flipV="1">
              <a:off x="2204" y="2622"/>
              <a:ext cx="85" cy="185"/>
              <a:chOff x="2620" y="2491"/>
              <a:chExt cx="60" cy="117"/>
            </a:xfrm>
          </p:grpSpPr>
          <p:sp>
            <p:nvSpPr>
              <p:cNvPr id="23975" name="Line 156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76" name="Line 157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77" name="Oval 157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3569" name="Group 1572"/>
          <p:cNvGrpSpPr>
            <a:grpSpLocks/>
          </p:cNvGrpSpPr>
          <p:nvPr/>
        </p:nvGrpSpPr>
        <p:grpSpPr bwMode="auto">
          <a:xfrm rot="774630">
            <a:off x="1741488" y="4581525"/>
            <a:ext cx="1784350" cy="911225"/>
            <a:chOff x="1468" y="2581"/>
            <a:chExt cx="1382" cy="776"/>
          </a:xfrm>
        </p:grpSpPr>
        <p:grpSp>
          <p:nvGrpSpPr>
            <p:cNvPr id="23837" name="Group 1573"/>
            <p:cNvGrpSpPr>
              <a:grpSpLocks/>
            </p:cNvGrpSpPr>
            <p:nvPr/>
          </p:nvGrpSpPr>
          <p:grpSpPr bwMode="auto">
            <a:xfrm rot="-512716">
              <a:off x="2448" y="2888"/>
              <a:ext cx="28" cy="103"/>
              <a:chOff x="3027" y="2399"/>
              <a:chExt cx="19" cy="65"/>
            </a:xfrm>
          </p:grpSpPr>
          <p:sp>
            <p:nvSpPr>
              <p:cNvPr id="23948" name="Line 1574"/>
              <p:cNvSpPr>
                <a:spLocks noChangeShapeType="1"/>
              </p:cNvSpPr>
              <p:nvPr/>
            </p:nvSpPr>
            <p:spPr bwMode="auto">
              <a:xfrm rot="-5718171" flipH="1" flipV="1">
                <a:off x="2996" y="2430"/>
                <a:ext cx="6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9" name="Line 1575"/>
              <p:cNvSpPr>
                <a:spLocks noChangeShapeType="1"/>
              </p:cNvSpPr>
              <p:nvPr/>
            </p:nvSpPr>
            <p:spPr bwMode="auto">
              <a:xfrm rot="-5718171" flipH="1" flipV="1">
                <a:off x="3017" y="2427"/>
                <a:ext cx="57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3838" name="Group 1576"/>
            <p:cNvGrpSpPr>
              <a:grpSpLocks/>
            </p:cNvGrpSpPr>
            <p:nvPr/>
          </p:nvGrpSpPr>
          <p:grpSpPr bwMode="auto">
            <a:xfrm>
              <a:off x="1547" y="3180"/>
              <a:ext cx="80" cy="177"/>
              <a:chOff x="2387" y="2586"/>
              <a:chExt cx="57" cy="112"/>
            </a:xfrm>
          </p:grpSpPr>
          <p:sp>
            <p:nvSpPr>
              <p:cNvPr id="23945" name="Line 1577"/>
              <p:cNvSpPr>
                <a:spLocks noChangeShapeType="1"/>
              </p:cNvSpPr>
              <p:nvPr/>
            </p:nvSpPr>
            <p:spPr bwMode="auto">
              <a:xfrm rot="15881829" flipH="1">
                <a:off x="2364" y="2617"/>
                <a:ext cx="65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6" name="Line 1578"/>
              <p:cNvSpPr>
                <a:spLocks noChangeShapeType="1"/>
              </p:cNvSpPr>
              <p:nvPr/>
            </p:nvSpPr>
            <p:spPr bwMode="auto">
              <a:xfrm rot="15881829" flipH="1">
                <a:off x="2382" y="2616"/>
                <a:ext cx="72" cy="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7" name="Oval 1579"/>
              <p:cNvSpPr>
                <a:spLocks noChangeArrowheads="1"/>
              </p:cNvSpPr>
              <p:nvPr/>
            </p:nvSpPr>
            <p:spPr bwMode="auto">
              <a:xfrm rot="-5718171">
                <a:off x="2380" y="263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39" name="Group 1580"/>
            <p:cNvGrpSpPr>
              <a:grpSpLocks/>
            </p:cNvGrpSpPr>
            <p:nvPr/>
          </p:nvGrpSpPr>
          <p:grpSpPr bwMode="auto">
            <a:xfrm>
              <a:off x="1628" y="3132"/>
              <a:ext cx="80" cy="184"/>
              <a:chOff x="2445" y="2556"/>
              <a:chExt cx="57" cy="116"/>
            </a:xfrm>
          </p:grpSpPr>
          <p:sp>
            <p:nvSpPr>
              <p:cNvPr id="23942" name="Line 1581"/>
              <p:cNvSpPr>
                <a:spLocks noChangeShapeType="1"/>
              </p:cNvSpPr>
              <p:nvPr/>
            </p:nvSpPr>
            <p:spPr bwMode="auto">
              <a:xfrm rot="15881829" flipH="1">
                <a:off x="2425" y="2586"/>
                <a:ext cx="56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3" name="Line 1582"/>
              <p:cNvSpPr>
                <a:spLocks noChangeShapeType="1"/>
              </p:cNvSpPr>
              <p:nvPr/>
            </p:nvSpPr>
            <p:spPr bwMode="auto">
              <a:xfrm rot="15881829" flipH="1">
                <a:off x="2435" y="2585"/>
                <a:ext cx="7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4" name="Oval 1583"/>
              <p:cNvSpPr>
                <a:spLocks noChangeArrowheads="1"/>
              </p:cNvSpPr>
              <p:nvPr/>
            </p:nvSpPr>
            <p:spPr bwMode="auto">
              <a:xfrm rot="-5718171">
                <a:off x="2438" y="260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0" name="Group 1584"/>
            <p:cNvGrpSpPr>
              <a:grpSpLocks/>
            </p:cNvGrpSpPr>
            <p:nvPr/>
          </p:nvGrpSpPr>
          <p:grpSpPr bwMode="auto">
            <a:xfrm rot="-297648">
              <a:off x="2508" y="2877"/>
              <a:ext cx="82" cy="190"/>
              <a:chOff x="3070" y="2401"/>
              <a:chExt cx="57" cy="120"/>
            </a:xfrm>
          </p:grpSpPr>
          <p:sp>
            <p:nvSpPr>
              <p:cNvPr id="23939" name="Line 1585"/>
              <p:cNvSpPr>
                <a:spLocks noChangeShapeType="1"/>
              </p:cNvSpPr>
              <p:nvPr/>
            </p:nvSpPr>
            <p:spPr bwMode="auto">
              <a:xfrm rot="15881829" flipH="1">
                <a:off x="3054" y="2436"/>
                <a:ext cx="6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0" name="Line 1586"/>
              <p:cNvSpPr>
                <a:spLocks noChangeShapeType="1"/>
              </p:cNvSpPr>
              <p:nvPr/>
            </p:nvSpPr>
            <p:spPr bwMode="auto">
              <a:xfrm rot="-5718171" flipH="1" flipV="1">
                <a:off x="3071" y="2434"/>
                <a:ext cx="72" cy="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41" name="Oval 1587"/>
              <p:cNvSpPr>
                <a:spLocks noChangeArrowheads="1"/>
              </p:cNvSpPr>
              <p:nvPr/>
            </p:nvSpPr>
            <p:spPr bwMode="auto">
              <a:xfrm rot="-5718171">
                <a:off x="3063" y="245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1" name="Group 1588"/>
            <p:cNvGrpSpPr>
              <a:grpSpLocks/>
            </p:cNvGrpSpPr>
            <p:nvPr/>
          </p:nvGrpSpPr>
          <p:grpSpPr bwMode="auto">
            <a:xfrm>
              <a:off x="2686" y="2860"/>
              <a:ext cx="82" cy="190"/>
              <a:chOff x="3196" y="2384"/>
              <a:chExt cx="57" cy="120"/>
            </a:xfrm>
          </p:grpSpPr>
          <p:sp>
            <p:nvSpPr>
              <p:cNvPr id="23936" name="Line 1589"/>
              <p:cNvSpPr>
                <a:spLocks noChangeShapeType="1"/>
              </p:cNvSpPr>
              <p:nvPr/>
            </p:nvSpPr>
            <p:spPr bwMode="auto">
              <a:xfrm rot="-5718171" flipH="1" flipV="1">
                <a:off x="3173" y="2425"/>
                <a:ext cx="79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7" name="Line 1590"/>
              <p:cNvSpPr>
                <a:spLocks noChangeShapeType="1"/>
              </p:cNvSpPr>
              <p:nvPr/>
            </p:nvSpPr>
            <p:spPr bwMode="auto">
              <a:xfrm rot="-6157566" flipH="1" flipV="1">
                <a:off x="3192" y="2419"/>
                <a:ext cx="75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8" name="Oval 1591"/>
              <p:cNvSpPr>
                <a:spLocks noChangeArrowheads="1"/>
              </p:cNvSpPr>
              <p:nvPr/>
            </p:nvSpPr>
            <p:spPr bwMode="auto">
              <a:xfrm rot="-5499185">
                <a:off x="3189" y="244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2" name="Group 1592"/>
            <p:cNvGrpSpPr>
              <a:grpSpLocks/>
            </p:cNvGrpSpPr>
            <p:nvPr/>
          </p:nvGrpSpPr>
          <p:grpSpPr bwMode="auto">
            <a:xfrm>
              <a:off x="2770" y="2861"/>
              <a:ext cx="80" cy="183"/>
              <a:chOff x="3255" y="2385"/>
              <a:chExt cx="57" cy="115"/>
            </a:xfrm>
          </p:grpSpPr>
          <p:sp>
            <p:nvSpPr>
              <p:cNvPr id="23933" name="Line 1593"/>
              <p:cNvSpPr>
                <a:spLocks noChangeShapeType="1"/>
              </p:cNvSpPr>
              <p:nvPr/>
            </p:nvSpPr>
            <p:spPr bwMode="auto">
              <a:xfrm rot="15881829" flipH="1">
                <a:off x="3240" y="2415"/>
                <a:ext cx="64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4" name="Line 1594"/>
              <p:cNvSpPr>
                <a:spLocks noChangeShapeType="1"/>
              </p:cNvSpPr>
              <p:nvPr/>
            </p:nvSpPr>
            <p:spPr bwMode="auto">
              <a:xfrm rot="15881829" flipH="1">
                <a:off x="3260" y="2416"/>
                <a:ext cx="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5" name="Oval 1595"/>
              <p:cNvSpPr>
                <a:spLocks noChangeArrowheads="1"/>
              </p:cNvSpPr>
              <p:nvPr/>
            </p:nvSpPr>
            <p:spPr bwMode="auto">
              <a:xfrm rot="-5916244">
                <a:off x="3248" y="243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3" name="Group 1596"/>
            <p:cNvGrpSpPr>
              <a:grpSpLocks/>
            </p:cNvGrpSpPr>
            <p:nvPr/>
          </p:nvGrpSpPr>
          <p:grpSpPr bwMode="auto">
            <a:xfrm>
              <a:off x="1468" y="2923"/>
              <a:ext cx="86" cy="186"/>
              <a:chOff x="2331" y="2424"/>
              <a:chExt cx="61" cy="117"/>
            </a:xfrm>
          </p:grpSpPr>
          <p:sp>
            <p:nvSpPr>
              <p:cNvPr id="23930" name="Line 1597"/>
              <p:cNvSpPr>
                <a:spLocks noChangeShapeType="1"/>
              </p:cNvSpPr>
              <p:nvPr/>
            </p:nvSpPr>
            <p:spPr bwMode="auto">
              <a:xfrm rot="15881829" flipV="1">
                <a:off x="2331" y="2500"/>
                <a:ext cx="72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1" name="Line 1598"/>
              <p:cNvSpPr>
                <a:spLocks noChangeShapeType="1"/>
              </p:cNvSpPr>
              <p:nvPr/>
            </p:nvSpPr>
            <p:spPr bwMode="auto">
              <a:xfrm rot="15881829" flipV="1">
                <a:off x="2351" y="2486"/>
                <a:ext cx="7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32" name="Oval 1599"/>
              <p:cNvSpPr>
                <a:spLocks noChangeArrowheads="1"/>
              </p:cNvSpPr>
              <p:nvPr/>
            </p:nvSpPr>
            <p:spPr bwMode="auto">
              <a:xfrm rot="-5718171">
                <a:off x="2325" y="2430"/>
                <a:ext cx="72" cy="60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4" name="Group 1600"/>
            <p:cNvGrpSpPr>
              <a:grpSpLocks/>
            </p:cNvGrpSpPr>
            <p:nvPr/>
          </p:nvGrpSpPr>
          <p:grpSpPr bwMode="auto">
            <a:xfrm>
              <a:off x="1636" y="2833"/>
              <a:ext cx="87" cy="184"/>
              <a:chOff x="2450" y="2367"/>
              <a:chExt cx="62" cy="116"/>
            </a:xfrm>
          </p:grpSpPr>
          <p:sp>
            <p:nvSpPr>
              <p:cNvPr id="23927" name="Line 1601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8" name="Line 1602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9" name="Oval 1603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5" name="Group 1604"/>
            <p:cNvGrpSpPr>
              <a:grpSpLocks/>
            </p:cNvGrpSpPr>
            <p:nvPr/>
          </p:nvGrpSpPr>
          <p:grpSpPr bwMode="auto">
            <a:xfrm>
              <a:off x="2692" y="2598"/>
              <a:ext cx="79" cy="184"/>
              <a:chOff x="3199" y="2219"/>
              <a:chExt cx="57" cy="116"/>
            </a:xfrm>
          </p:grpSpPr>
          <p:sp>
            <p:nvSpPr>
              <p:cNvPr id="23924" name="Line 1605"/>
              <p:cNvSpPr>
                <a:spLocks noChangeShapeType="1"/>
              </p:cNvSpPr>
              <p:nvPr/>
            </p:nvSpPr>
            <p:spPr bwMode="auto">
              <a:xfrm rot="-5718171">
                <a:off x="3188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5" name="Line 1606"/>
              <p:cNvSpPr>
                <a:spLocks noChangeShapeType="1"/>
              </p:cNvSpPr>
              <p:nvPr/>
            </p:nvSpPr>
            <p:spPr bwMode="auto">
              <a:xfrm rot="-5718171">
                <a:off x="3206" y="2300"/>
                <a:ext cx="7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6" name="Oval 1607"/>
              <p:cNvSpPr>
                <a:spLocks noChangeArrowheads="1"/>
              </p:cNvSpPr>
              <p:nvPr/>
            </p:nvSpPr>
            <p:spPr bwMode="auto">
              <a:xfrm rot="-5463435">
                <a:off x="3192" y="2226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6" name="Group 1608"/>
            <p:cNvGrpSpPr>
              <a:grpSpLocks/>
            </p:cNvGrpSpPr>
            <p:nvPr/>
          </p:nvGrpSpPr>
          <p:grpSpPr bwMode="auto">
            <a:xfrm>
              <a:off x="2604" y="2601"/>
              <a:ext cx="80" cy="181"/>
              <a:chOff x="3137" y="2221"/>
              <a:chExt cx="57" cy="114"/>
            </a:xfrm>
          </p:grpSpPr>
          <p:sp>
            <p:nvSpPr>
              <p:cNvPr id="23921" name="Line 1609"/>
              <p:cNvSpPr>
                <a:spLocks noChangeShapeType="1"/>
              </p:cNvSpPr>
              <p:nvPr/>
            </p:nvSpPr>
            <p:spPr bwMode="auto">
              <a:xfrm rot="-5718171">
                <a:off x="3127" y="2300"/>
                <a:ext cx="66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2" name="Line 1610"/>
              <p:cNvSpPr>
                <a:spLocks noChangeShapeType="1"/>
              </p:cNvSpPr>
              <p:nvPr/>
            </p:nvSpPr>
            <p:spPr bwMode="auto">
              <a:xfrm rot="-5718171">
                <a:off x="3147" y="2298"/>
                <a:ext cx="66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3" name="Oval 1611"/>
              <p:cNvSpPr>
                <a:spLocks noChangeArrowheads="1"/>
              </p:cNvSpPr>
              <p:nvPr/>
            </p:nvSpPr>
            <p:spPr bwMode="auto">
              <a:xfrm rot="-5463435">
                <a:off x="3130" y="2228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7" name="Group 1612"/>
            <p:cNvGrpSpPr>
              <a:grpSpLocks/>
            </p:cNvGrpSpPr>
            <p:nvPr/>
          </p:nvGrpSpPr>
          <p:grpSpPr bwMode="auto">
            <a:xfrm>
              <a:off x="2515" y="2606"/>
              <a:ext cx="79" cy="190"/>
              <a:chOff x="3071" y="2220"/>
              <a:chExt cx="57" cy="120"/>
            </a:xfrm>
          </p:grpSpPr>
          <p:sp>
            <p:nvSpPr>
              <p:cNvPr id="23918" name="Line 1613"/>
              <p:cNvSpPr>
                <a:spLocks noChangeShapeType="1"/>
              </p:cNvSpPr>
              <p:nvPr/>
            </p:nvSpPr>
            <p:spPr bwMode="auto">
              <a:xfrm rot="-5718171">
                <a:off x="3063" y="2309"/>
                <a:ext cx="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19" name="Line 1614"/>
              <p:cNvSpPr>
                <a:spLocks noChangeShapeType="1"/>
              </p:cNvSpPr>
              <p:nvPr/>
            </p:nvSpPr>
            <p:spPr bwMode="auto">
              <a:xfrm rot="-5718171">
                <a:off x="3082" y="2310"/>
                <a:ext cx="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20" name="Oval 1615"/>
              <p:cNvSpPr>
                <a:spLocks noChangeArrowheads="1"/>
              </p:cNvSpPr>
              <p:nvPr/>
            </p:nvSpPr>
            <p:spPr bwMode="auto">
              <a:xfrm rot="-5463435">
                <a:off x="3064" y="2227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48" name="Group 1616"/>
            <p:cNvGrpSpPr>
              <a:grpSpLocks/>
            </p:cNvGrpSpPr>
            <p:nvPr/>
          </p:nvGrpSpPr>
          <p:grpSpPr bwMode="auto">
            <a:xfrm rot="-453679">
              <a:off x="2428" y="2615"/>
              <a:ext cx="80" cy="189"/>
              <a:chOff x="3007" y="2226"/>
              <a:chExt cx="57" cy="119"/>
            </a:xfrm>
          </p:grpSpPr>
          <p:sp>
            <p:nvSpPr>
              <p:cNvPr id="23915" name="Line 1617"/>
              <p:cNvSpPr>
                <a:spLocks noChangeShapeType="1"/>
              </p:cNvSpPr>
              <p:nvPr/>
            </p:nvSpPr>
            <p:spPr bwMode="auto">
              <a:xfrm rot="-5718171">
                <a:off x="3001" y="2315"/>
                <a:ext cx="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16" name="Line 1618"/>
              <p:cNvSpPr>
                <a:spLocks noChangeShapeType="1"/>
              </p:cNvSpPr>
              <p:nvPr/>
            </p:nvSpPr>
            <p:spPr bwMode="auto">
              <a:xfrm rot="-5718171">
                <a:off x="3016" y="2312"/>
                <a:ext cx="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917" name="Oval 1619"/>
              <p:cNvSpPr>
                <a:spLocks noChangeArrowheads="1"/>
              </p:cNvSpPr>
              <p:nvPr/>
            </p:nvSpPr>
            <p:spPr bwMode="auto">
              <a:xfrm rot="-5463435">
                <a:off x="3000" y="2233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849" name="AutoShape 1620"/>
            <p:cNvSpPr>
              <a:spLocks noChangeArrowheads="1"/>
            </p:cNvSpPr>
            <p:nvPr/>
          </p:nvSpPr>
          <p:spPr bwMode="auto">
            <a:xfrm rot="-5792893">
              <a:off x="2301" y="2653"/>
              <a:ext cx="178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50" name="AutoShape 1621"/>
            <p:cNvSpPr>
              <a:spLocks noChangeArrowheads="1"/>
            </p:cNvSpPr>
            <p:nvPr/>
          </p:nvSpPr>
          <p:spPr bwMode="auto">
            <a:xfrm rot="-5792893">
              <a:off x="2725" y="2636"/>
              <a:ext cx="178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51" name="AutoShape 1622"/>
            <p:cNvSpPr>
              <a:spLocks noChangeArrowheads="1"/>
            </p:cNvSpPr>
            <p:nvPr/>
          </p:nvSpPr>
          <p:spPr bwMode="auto">
            <a:xfrm rot="-6703028">
              <a:off x="1509" y="2917"/>
              <a:ext cx="177" cy="67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52" name="AutoShape 1623"/>
            <p:cNvSpPr>
              <a:spLocks noChangeArrowheads="1"/>
            </p:cNvSpPr>
            <p:nvPr/>
          </p:nvSpPr>
          <p:spPr bwMode="auto">
            <a:xfrm rot="-6703028">
              <a:off x="1650" y="3146"/>
              <a:ext cx="177" cy="66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853" name="AutoShape 1624"/>
            <p:cNvSpPr>
              <a:spLocks noChangeArrowheads="1"/>
            </p:cNvSpPr>
            <p:nvPr/>
          </p:nvSpPr>
          <p:spPr bwMode="auto">
            <a:xfrm rot="-5792893">
              <a:off x="2543" y="2919"/>
              <a:ext cx="178" cy="66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854" name="Group 1625"/>
            <p:cNvGrpSpPr>
              <a:grpSpLocks/>
            </p:cNvGrpSpPr>
            <p:nvPr/>
          </p:nvGrpSpPr>
          <p:grpSpPr bwMode="auto">
            <a:xfrm>
              <a:off x="1785" y="2885"/>
              <a:ext cx="701" cy="355"/>
              <a:chOff x="2556" y="2400"/>
              <a:chExt cx="498" cy="224"/>
            </a:xfrm>
          </p:grpSpPr>
          <p:grpSp>
            <p:nvGrpSpPr>
              <p:cNvPr id="23883" name="Group 1626"/>
              <p:cNvGrpSpPr>
                <a:grpSpLocks/>
              </p:cNvGrpSpPr>
              <p:nvPr/>
            </p:nvGrpSpPr>
            <p:grpSpPr bwMode="auto">
              <a:xfrm>
                <a:off x="2556" y="2507"/>
                <a:ext cx="62" cy="117"/>
                <a:chOff x="2556" y="2507"/>
                <a:chExt cx="62" cy="117"/>
              </a:xfrm>
            </p:grpSpPr>
            <p:sp>
              <p:nvSpPr>
                <p:cNvPr id="23912" name="Line 162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13" name="Line 162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14" name="Oval 1629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4" name="Group 1630"/>
              <p:cNvGrpSpPr>
                <a:grpSpLocks/>
              </p:cNvGrpSpPr>
              <p:nvPr/>
            </p:nvGrpSpPr>
            <p:grpSpPr bwMode="auto">
              <a:xfrm>
                <a:off x="2620" y="2491"/>
                <a:ext cx="60" cy="117"/>
                <a:chOff x="2620" y="2491"/>
                <a:chExt cx="60" cy="117"/>
              </a:xfrm>
            </p:grpSpPr>
            <p:sp>
              <p:nvSpPr>
                <p:cNvPr id="23909" name="Line 163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10" name="Line 1632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11" name="Oval 1633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5" name="Group 1634"/>
              <p:cNvGrpSpPr>
                <a:grpSpLocks/>
              </p:cNvGrpSpPr>
              <p:nvPr/>
            </p:nvGrpSpPr>
            <p:grpSpPr bwMode="auto">
              <a:xfrm>
                <a:off x="2680" y="2467"/>
                <a:ext cx="60" cy="117"/>
                <a:chOff x="2620" y="2491"/>
                <a:chExt cx="60" cy="117"/>
              </a:xfrm>
            </p:grpSpPr>
            <p:sp>
              <p:nvSpPr>
                <p:cNvPr id="23906" name="Line 163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7" name="Line 1636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8" name="Oval 1637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6" name="Group 1638"/>
              <p:cNvGrpSpPr>
                <a:grpSpLocks/>
              </p:cNvGrpSpPr>
              <p:nvPr/>
            </p:nvGrpSpPr>
            <p:grpSpPr bwMode="auto">
              <a:xfrm>
                <a:off x="2746" y="2443"/>
                <a:ext cx="60" cy="117"/>
                <a:chOff x="2620" y="2491"/>
                <a:chExt cx="60" cy="117"/>
              </a:xfrm>
            </p:grpSpPr>
            <p:sp>
              <p:nvSpPr>
                <p:cNvPr id="23903" name="Line 163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4" name="Line 1640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5" name="Oval 1641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7" name="Group 1642"/>
              <p:cNvGrpSpPr>
                <a:grpSpLocks/>
              </p:cNvGrpSpPr>
              <p:nvPr/>
            </p:nvGrpSpPr>
            <p:grpSpPr bwMode="auto">
              <a:xfrm>
                <a:off x="2812" y="2425"/>
                <a:ext cx="60" cy="117"/>
                <a:chOff x="2620" y="2491"/>
                <a:chExt cx="60" cy="117"/>
              </a:xfrm>
            </p:grpSpPr>
            <p:sp>
              <p:nvSpPr>
                <p:cNvPr id="23900" name="Line 164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1" name="Line 1644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902" name="Oval 1645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8" name="Group 1646"/>
              <p:cNvGrpSpPr>
                <a:grpSpLocks/>
              </p:cNvGrpSpPr>
              <p:nvPr/>
            </p:nvGrpSpPr>
            <p:grpSpPr bwMode="auto">
              <a:xfrm>
                <a:off x="2932" y="2401"/>
                <a:ext cx="60" cy="117"/>
                <a:chOff x="2620" y="2491"/>
                <a:chExt cx="60" cy="117"/>
              </a:xfrm>
            </p:grpSpPr>
            <p:sp>
              <p:nvSpPr>
                <p:cNvPr id="23897" name="Line 164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8" name="Line 1648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9" name="Oval 1649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89" name="Group 1650"/>
              <p:cNvGrpSpPr>
                <a:grpSpLocks/>
              </p:cNvGrpSpPr>
              <p:nvPr/>
            </p:nvGrpSpPr>
            <p:grpSpPr bwMode="auto">
              <a:xfrm>
                <a:off x="2994" y="2400"/>
                <a:ext cx="60" cy="117"/>
                <a:chOff x="2620" y="2491"/>
                <a:chExt cx="60" cy="117"/>
              </a:xfrm>
            </p:grpSpPr>
            <p:sp>
              <p:nvSpPr>
                <p:cNvPr id="23894" name="Line 165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5" name="Line 1652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6" name="Oval 1653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3890" name="Group 1654"/>
              <p:cNvGrpSpPr>
                <a:grpSpLocks/>
              </p:cNvGrpSpPr>
              <p:nvPr/>
            </p:nvGrpSpPr>
            <p:grpSpPr bwMode="auto">
              <a:xfrm>
                <a:off x="2872" y="2413"/>
                <a:ext cx="60" cy="117"/>
                <a:chOff x="2620" y="2491"/>
                <a:chExt cx="60" cy="117"/>
              </a:xfrm>
            </p:grpSpPr>
            <p:sp>
              <p:nvSpPr>
                <p:cNvPr id="23891" name="Line 165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2" name="Line 1656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893" name="Oval 1657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855" name="Group 1658"/>
            <p:cNvGrpSpPr>
              <a:grpSpLocks/>
            </p:cNvGrpSpPr>
            <p:nvPr/>
          </p:nvGrpSpPr>
          <p:grpSpPr bwMode="auto">
            <a:xfrm rot="19562737" flipV="1">
              <a:off x="1744" y="2787"/>
              <a:ext cx="87" cy="185"/>
              <a:chOff x="2556" y="2507"/>
              <a:chExt cx="62" cy="117"/>
            </a:xfrm>
          </p:grpSpPr>
          <p:sp>
            <p:nvSpPr>
              <p:cNvPr id="23880" name="Line 1659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81" name="Line 1660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82" name="Oval 1661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56" name="Group 1662"/>
            <p:cNvGrpSpPr>
              <a:grpSpLocks/>
            </p:cNvGrpSpPr>
            <p:nvPr/>
          </p:nvGrpSpPr>
          <p:grpSpPr bwMode="auto">
            <a:xfrm rot="19562737" flipV="1">
              <a:off x="1831" y="2733"/>
              <a:ext cx="85" cy="185"/>
              <a:chOff x="2620" y="2491"/>
              <a:chExt cx="60" cy="117"/>
            </a:xfrm>
          </p:grpSpPr>
          <p:sp>
            <p:nvSpPr>
              <p:cNvPr id="23877" name="Line 166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8" name="Line 166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9" name="Oval 166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57" name="Group 1666"/>
            <p:cNvGrpSpPr>
              <a:grpSpLocks/>
            </p:cNvGrpSpPr>
            <p:nvPr/>
          </p:nvGrpSpPr>
          <p:grpSpPr bwMode="auto">
            <a:xfrm rot="19562737" flipV="1">
              <a:off x="1928" y="2712"/>
              <a:ext cx="84" cy="186"/>
              <a:chOff x="2620" y="2491"/>
              <a:chExt cx="60" cy="117"/>
            </a:xfrm>
          </p:grpSpPr>
          <p:sp>
            <p:nvSpPr>
              <p:cNvPr id="23874" name="Line 166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5" name="Line 166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6" name="Oval 166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58" name="Group 1670"/>
            <p:cNvGrpSpPr>
              <a:grpSpLocks/>
            </p:cNvGrpSpPr>
            <p:nvPr/>
          </p:nvGrpSpPr>
          <p:grpSpPr bwMode="auto">
            <a:xfrm rot="19562737" flipV="1">
              <a:off x="2017" y="2676"/>
              <a:ext cx="84" cy="185"/>
              <a:chOff x="2620" y="2491"/>
              <a:chExt cx="60" cy="117"/>
            </a:xfrm>
          </p:grpSpPr>
          <p:sp>
            <p:nvSpPr>
              <p:cNvPr id="23871" name="Line 167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2" name="Line 167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3" name="Oval 167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59" name="Group 1674"/>
            <p:cNvGrpSpPr>
              <a:grpSpLocks/>
            </p:cNvGrpSpPr>
            <p:nvPr/>
          </p:nvGrpSpPr>
          <p:grpSpPr bwMode="auto">
            <a:xfrm rot="19562737" flipV="1">
              <a:off x="2108" y="2650"/>
              <a:ext cx="84" cy="186"/>
              <a:chOff x="2620" y="2491"/>
              <a:chExt cx="60" cy="117"/>
            </a:xfrm>
          </p:grpSpPr>
          <p:sp>
            <p:nvSpPr>
              <p:cNvPr id="23868" name="Line 167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69" name="Line 167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70" name="Oval 167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60" name="Group 1678"/>
            <p:cNvGrpSpPr>
              <a:grpSpLocks/>
            </p:cNvGrpSpPr>
            <p:nvPr/>
          </p:nvGrpSpPr>
          <p:grpSpPr bwMode="auto">
            <a:xfrm rot="19562737" flipV="1">
              <a:off x="2292" y="2604"/>
              <a:ext cx="84" cy="186"/>
              <a:chOff x="2620" y="2491"/>
              <a:chExt cx="60" cy="117"/>
            </a:xfrm>
          </p:grpSpPr>
          <p:sp>
            <p:nvSpPr>
              <p:cNvPr id="23865" name="Line 167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66" name="Line 168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67" name="Oval 168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861" name="Group 1682"/>
            <p:cNvGrpSpPr>
              <a:grpSpLocks/>
            </p:cNvGrpSpPr>
            <p:nvPr/>
          </p:nvGrpSpPr>
          <p:grpSpPr bwMode="auto">
            <a:xfrm rot="19562737" flipV="1">
              <a:off x="2204" y="2622"/>
              <a:ext cx="85" cy="185"/>
              <a:chOff x="2620" y="2491"/>
              <a:chExt cx="60" cy="117"/>
            </a:xfrm>
          </p:grpSpPr>
          <p:sp>
            <p:nvSpPr>
              <p:cNvPr id="23862" name="Line 168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63" name="Line 168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64" name="Oval 168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3570" name="Group 1686"/>
          <p:cNvGrpSpPr>
            <a:grpSpLocks/>
          </p:cNvGrpSpPr>
          <p:nvPr/>
        </p:nvGrpSpPr>
        <p:grpSpPr bwMode="auto">
          <a:xfrm rot="345716">
            <a:off x="6527800" y="5076825"/>
            <a:ext cx="36513" cy="120650"/>
            <a:chOff x="3027" y="2399"/>
            <a:chExt cx="19" cy="65"/>
          </a:xfrm>
        </p:grpSpPr>
        <p:sp>
          <p:nvSpPr>
            <p:cNvPr id="23835" name="Line 1687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36" name="Line 1688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3571" name="Group 1689"/>
          <p:cNvGrpSpPr>
            <a:grpSpLocks/>
          </p:cNvGrpSpPr>
          <p:nvPr/>
        </p:nvGrpSpPr>
        <p:grpSpPr bwMode="auto">
          <a:xfrm rot="858432">
            <a:off x="5554663" y="5181600"/>
            <a:ext cx="103187" cy="207963"/>
            <a:chOff x="2387" y="2586"/>
            <a:chExt cx="57" cy="112"/>
          </a:xfrm>
        </p:grpSpPr>
        <p:sp>
          <p:nvSpPr>
            <p:cNvPr id="23832" name="Line 1690"/>
            <p:cNvSpPr>
              <a:spLocks noChangeShapeType="1"/>
            </p:cNvSpPr>
            <p:nvPr/>
          </p:nvSpPr>
          <p:spPr bwMode="auto">
            <a:xfrm rot="15881829" flipH="1">
              <a:off x="2364" y="2617"/>
              <a:ext cx="65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33" name="Line 1691"/>
            <p:cNvSpPr>
              <a:spLocks noChangeShapeType="1"/>
            </p:cNvSpPr>
            <p:nvPr/>
          </p:nvSpPr>
          <p:spPr bwMode="auto">
            <a:xfrm rot="15881829" flipH="1">
              <a:off x="2382" y="2616"/>
              <a:ext cx="72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34" name="Oval 1692"/>
            <p:cNvSpPr>
              <a:spLocks noChangeArrowheads="1"/>
            </p:cNvSpPr>
            <p:nvPr/>
          </p:nvSpPr>
          <p:spPr bwMode="auto">
            <a:xfrm rot="-5718171">
              <a:off x="2380" y="263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2" name="Group 1693"/>
          <p:cNvGrpSpPr>
            <a:grpSpLocks/>
          </p:cNvGrpSpPr>
          <p:nvPr/>
        </p:nvGrpSpPr>
        <p:grpSpPr bwMode="auto">
          <a:xfrm rot="858432">
            <a:off x="5418138" y="5100638"/>
            <a:ext cx="103187" cy="215900"/>
            <a:chOff x="2445" y="2556"/>
            <a:chExt cx="57" cy="116"/>
          </a:xfrm>
        </p:grpSpPr>
        <p:sp>
          <p:nvSpPr>
            <p:cNvPr id="23829" name="Line 1694"/>
            <p:cNvSpPr>
              <a:spLocks noChangeShapeType="1"/>
            </p:cNvSpPr>
            <p:nvPr/>
          </p:nvSpPr>
          <p:spPr bwMode="auto">
            <a:xfrm rot="15881829" flipH="1">
              <a:off x="2425" y="2586"/>
              <a:ext cx="56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30" name="Line 1695"/>
            <p:cNvSpPr>
              <a:spLocks noChangeShapeType="1"/>
            </p:cNvSpPr>
            <p:nvPr/>
          </p:nvSpPr>
          <p:spPr bwMode="auto">
            <a:xfrm rot="15881829" flipH="1">
              <a:off x="2435" y="2585"/>
              <a:ext cx="7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31" name="Oval 1696"/>
            <p:cNvSpPr>
              <a:spLocks noChangeArrowheads="1"/>
            </p:cNvSpPr>
            <p:nvPr/>
          </p:nvSpPr>
          <p:spPr bwMode="auto">
            <a:xfrm rot="-5718171">
              <a:off x="2438" y="260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3" name="Group 1697"/>
          <p:cNvGrpSpPr>
            <a:grpSpLocks/>
          </p:cNvGrpSpPr>
          <p:nvPr/>
        </p:nvGrpSpPr>
        <p:grpSpPr bwMode="auto">
          <a:xfrm rot="560784">
            <a:off x="6592888" y="5091113"/>
            <a:ext cx="106362" cy="222250"/>
            <a:chOff x="3070" y="2401"/>
            <a:chExt cx="57" cy="120"/>
          </a:xfrm>
        </p:grpSpPr>
        <p:sp>
          <p:nvSpPr>
            <p:cNvPr id="23826" name="Line 1698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7" name="Line 1699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8" name="Oval 1700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4" name="Group 1701"/>
          <p:cNvGrpSpPr>
            <a:grpSpLocks/>
          </p:cNvGrpSpPr>
          <p:nvPr/>
        </p:nvGrpSpPr>
        <p:grpSpPr bwMode="auto">
          <a:xfrm rot="858432">
            <a:off x="6821488" y="5127625"/>
            <a:ext cx="104775" cy="223838"/>
            <a:chOff x="3196" y="2384"/>
            <a:chExt cx="57" cy="120"/>
          </a:xfrm>
        </p:grpSpPr>
        <p:sp>
          <p:nvSpPr>
            <p:cNvPr id="23823" name="Line 1702"/>
            <p:cNvSpPr>
              <a:spLocks noChangeShapeType="1"/>
            </p:cNvSpPr>
            <p:nvPr/>
          </p:nvSpPr>
          <p:spPr bwMode="auto">
            <a:xfrm rot="-5718171" flipH="1" flipV="1">
              <a:off x="3173" y="2425"/>
              <a:ext cx="7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4" name="Line 1703"/>
            <p:cNvSpPr>
              <a:spLocks noChangeShapeType="1"/>
            </p:cNvSpPr>
            <p:nvPr/>
          </p:nvSpPr>
          <p:spPr bwMode="auto">
            <a:xfrm rot="-6157566" flipH="1" flipV="1">
              <a:off x="3192" y="2419"/>
              <a:ext cx="75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5" name="Oval 1704"/>
            <p:cNvSpPr>
              <a:spLocks noChangeArrowheads="1"/>
            </p:cNvSpPr>
            <p:nvPr/>
          </p:nvSpPr>
          <p:spPr bwMode="auto">
            <a:xfrm rot="-5499185">
              <a:off x="3189" y="244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5" name="Group 1705"/>
          <p:cNvGrpSpPr>
            <a:grpSpLocks/>
          </p:cNvGrpSpPr>
          <p:nvPr/>
        </p:nvGrpSpPr>
        <p:grpSpPr bwMode="auto">
          <a:xfrm rot="858432">
            <a:off x="6926263" y="5156200"/>
            <a:ext cx="103187" cy="214313"/>
            <a:chOff x="3255" y="2385"/>
            <a:chExt cx="57" cy="115"/>
          </a:xfrm>
        </p:grpSpPr>
        <p:sp>
          <p:nvSpPr>
            <p:cNvPr id="23820" name="Line 1706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1" name="Line 1707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22" name="Oval 1708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6" name="Group 1709"/>
          <p:cNvGrpSpPr>
            <a:grpSpLocks/>
          </p:cNvGrpSpPr>
          <p:nvPr/>
        </p:nvGrpSpPr>
        <p:grpSpPr bwMode="auto">
          <a:xfrm rot="858432">
            <a:off x="5278438" y="4811713"/>
            <a:ext cx="111125" cy="219075"/>
            <a:chOff x="2331" y="2424"/>
            <a:chExt cx="61" cy="117"/>
          </a:xfrm>
        </p:grpSpPr>
        <p:sp>
          <p:nvSpPr>
            <p:cNvPr id="23817" name="Line 1710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8" name="Line 1711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9" name="Oval 1712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7" name="Group 1713"/>
          <p:cNvGrpSpPr>
            <a:grpSpLocks/>
          </p:cNvGrpSpPr>
          <p:nvPr/>
        </p:nvGrpSpPr>
        <p:grpSpPr bwMode="auto">
          <a:xfrm rot="858432">
            <a:off x="5516563" y="4762500"/>
            <a:ext cx="111125" cy="217488"/>
            <a:chOff x="2450" y="2367"/>
            <a:chExt cx="62" cy="116"/>
          </a:xfrm>
        </p:grpSpPr>
        <p:sp>
          <p:nvSpPr>
            <p:cNvPr id="23814" name="Line 1714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5" name="Line 1715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6" name="Oval 1716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8" name="Group 1717"/>
          <p:cNvGrpSpPr>
            <a:grpSpLocks/>
          </p:cNvGrpSpPr>
          <p:nvPr/>
        </p:nvGrpSpPr>
        <p:grpSpPr bwMode="auto">
          <a:xfrm rot="858432">
            <a:off x="6904038" y="4832350"/>
            <a:ext cx="103187" cy="215900"/>
            <a:chOff x="3199" y="2219"/>
            <a:chExt cx="57" cy="116"/>
          </a:xfrm>
        </p:grpSpPr>
        <p:sp>
          <p:nvSpPr>
            <p:cNvPr id="23811" name="Line 1718"/>
            <p:cNvSpPr>
              <a:spLocks noChangeShapeType="1"/>
            </p:cNvSpPr>
            <p:nvPr/>
          </p:nvSpPr>
          <p:spPr bwMode="auto">
            <a:xfrm rot="-5718171">
              <a:off x="3188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2" name="Line 1719"/>
            <p:cNvSpPr>
              <a:spLocks noChangeShapeType="1"/>
            </p:cNvSpPr>
            <p:nvPr/>
          </p:nvSpPr>
          <p:spPr bwMode="auto">
            <a:xfrm rot="-5718171">
              <a:off x="3206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3" name="Oval 1720"/>
            <p:cNvSpPr>
              <a:spLocks noChangeArrowheads="1"/>
            </p:cNvSpPr>
            <p:nvPr/>
          </p:nvSpPr>
          <p:spPr bwMode="auto">
            <a:xfrm rot="-5463435">
              <a:off x="3192" y="222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79" name="Group 1721"/>
          <p:cNvGrpSpPr>
            <a:grpSpLocks/>
          </p:cNvGrpSpPr>
          <p:nvPr/>
        </p:nvGrpSpPr>
        <p:grpSpPr bwMode="auto">
          <a:xfrm rot="858432">
            <a:off x="6794500" y="4806950"/>
            <a:ext cx="103188" cy="212725"/>
            <a:chOff x="3137" y="2221"/>
            <a:chExt cx="57" cy="114"/>
          </a:xfrm>
        </p:grpSpPr>
        <p:sp>
          <p:nvSpPr>
            <p:cNvPr id="23808" name="Line 1722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09" name="Line 1723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10" name="Oval 1724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80" name="Group 1725"/>
          <p:cNvGrpSpPr>
            <a:grpSpLocks/>
          </p:cNvGrpSpPr>
          <p:nvPr/>
        </p:nvGrpSpPr>
        <p:grpSpPr bwMode="auto">
          <a:xfrm rot="858432">
            <a:off x="6680200" y="4783138"/>
            <a:ext cx="101600" cy="223837"/>
            <a:chOff x="3071" y="2220"/>
            <a:chExt cx="57" cy="120"/>
          </a:xfrm>
        </p:grpSpPr>
        <p:sp>
          <p:nvSpPr>
            <p:cNvPr id="23805" name="Line 1726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06" name="Line 1727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07" name="Oval 1728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81" name="Group 1729"/>
          <p:cNvGrpSpPr>
            <a:grpSpLocks/>
          </p:cNvGrpSpPr>
          <p:nvPr/>
        </p:nvGrpSpPr>
        <p:grpSpPr bwMode="auto">
          <a:xfrm rot="404754">
            <a:off x="6569075" y="4767263"/>
            <a:ext cx="103188" cy="222250"/>
            <a:chOff x="3007" y="2226"/>
            <a:chExt cx="57" cy="119"/>
          </a:xfrm>
        </p:grpSpPr>
        <p:sp>
          <p:nvSpPr>
            <p:cNvPr id="23802" name="Line 1730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03" name="Line 1731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04" name="Oval 1732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82" name="AutoShape 1733"/>
          <p:cNvSpPr>
            <a:spLocks noChangeArrowheads="1"/>
          </p:cNvSpPr>
          <p:nvPr/>
        </p:nvSpPr>
        <p:spPr bwMode="auto">
          <a:xfrm rot="-4934462">
            <a:off x="6424613" y="4783138"/>
            <a:ext cx="207962" cy="8731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583" name="AutoShape 1734"/>
          <p:cNvSpPr>
            <a:spLocks noChangeArrowheads="1"/>
          </p:cNvSpPr>
          <p:nvPr/>
        </p:nvSpPr>
        <p:spPr bwMode="auto">
          <a:xfrm rot="-4934462">
            <a:off x="6960394" y="4899819"/>
            <a:ext cx="209550" cy="8731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584" name="AutoShape 1735"/>
          <p:cNvSpPr>
            <a:spLocks noChangeArrowheads="1"/>
          </p:cNvSpPr>
          <p:nvPr/>
        </p:nvSpPr>
        <p:spPr bwMode="auto">
          <a:xfrm rot="-5844595">
            <a:off x="5357813" y="4830763"/>
            <a:ext cx="207962" cy="8731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585" name="AutoShape 1736"/>
          <p:cNvSpPr>
            <a:spLocks noChangeArrowheads="1"/>
          </p:cNvSpPr>
          <p:nvPr/>
        </p:nvSpPr>
        <p:spPr bwMode="auto">
          <a:xfrm rot="-5844595">
            <a:off x="5469731" y="5136357"/>
            <a:ext cx="206375" cy="84138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rgbClr val="FFCC99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586" name="AutoShape 1737"/>
          <p:cNvSpPr>
            <a:spLocks noChangeArrowheads="1"/>
          </p:cNvSpPr>
          <p:nvPr/>
        </p:nvSpPr>
        <p:spPr bwMode="auto">
          <a:xfrm rot="-4934462">
            <a:off x="6652419" y="5163344"/>
            <a:ext cx="207963" cy="8572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3587" name="Group 1738"/>
          <p:cNvGrpSpPr>
            <a:grpSpLocks/>
          </p:cNvGrpSpPr>
          <p:nvPr/>
        </p:nvGrpSpPr>
        <p:grpSpPr bwMode="auto">
          <a:xfrm rot="858432">
            <a:off x="5649913" y="4965700"/>
            <a:ext cx="904875" cy="415925"/>
            <a:chOff x="2556" y="2400"/>
            <a:chExt cx="498" cy="224"/>
          </a:xfrm>
        </p:grpSpPr>
        <p:grpSp>
          <p:nvGrpSpPr>
            <p:cNvPr id="23770" name="Group 1739"/>
            <p:cNvGrpSpPr>
              <a:grpSpLocks/>
            </p:cNvGrpSpPr>
            <p:nvPr/>
          </p:nvGrpSpPr>
          <p:grpSpPr bwMode="auto">
            <a:xfrm>
              <a:off x="2556" y="2507"/>
              <a:ext cx="62" cy="117"/>
              <a:chOff x="2556" y="2507"/>
              <a:chExt cx="62" cy="117"/>
            </a:xfrm>
          </p:grpSpPr>
          <p:sp>
            <p:nvSpPr>
              <p:cNvPr id="23799" name="Line 1740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00" name="Line 1741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801" name="Oval 1742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1" name="Group 1743"/>
            <p:cNvGrpSpPr>
              <a:grpSpLocks/>
            </p:cNvGrpSpPr>
            <p:nvPr/>
          </p:nvGrpSpPr>
          <p:grpSpPr bwMode="auto">
            <a:xfrm>
              <a:off x="2620" y="2491"/>
              <a:ext cx="60" cy="117"/>
              <a:chOff x="2620" y="2491"/>
              <a:chExt cx="60" cy="117"/>
            </a:xfrm>
          </p:grpSpPr>
          <p:sp>
            <p:nvSpPr>
              <p:cNvPr id="23796" name="Line 174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7" name="Line 174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8" name="Oval 174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2" name="Group 1747"/>
            <p:cNvGrpSpPr>
              <a:grpSpLocks/>
            </p:cNvGrpSpPr>
            <p:nvPr/>
          </p:nvGrpSpPr>
          <p:grpSpPr bwMode="auto">
            <a:xfrm>
              <a:off x="2680" y="2467"/>
              <a:ext cx="60" cy="117"/>
              <a:chOff x="2620" y="2491"/>
              <a:chExt cx="60" cy="117"/>
            </a:xfrm>
          </p:grpSpPr>
          <p:sp>
            <p:nvSpPr>
              <p:cNvPr id="23793" name="Line 174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4" name="Line 174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5" name="Oval 175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3" name="Group 1751"/>
            <p:cNvGrpSpPr>
              <a:grpSpLocks/>
            </p:cNvGrpSpPr>
            <p:nvPr/>
          </p:nvGrpSpPr>
          <p:grpSpPr bwMode="auto">
            <a:xfrm>
              <a:off x="2746" y="2443"/>
              <a:ext cx="60" cy="117"/>
              <a:chOff x="2620" y="2491"/>
              <a:chExt cx="60" cy="117"/>
            </a:xfrm>
          </p:grpSpPr>
          <p:sp>
            <p:nvSpPr>
              <p:cNvPr id="23790" name="Line 175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1" name="Line 175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92" name="Oval 175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4" name="Group 1755"/>
            <p:cNvGrpSpPr>
              <a:grpSpLocks/>
            </p:cNvGrpSpPr>
            <p:nvPr/>
          </p:nvGrpSpPr>
          <p:grpSpPr bwMode="auto">
            <a:xfrm>
              <a:off x="2812" y="2425"/>
              <a:ext cx="60" cy="117"/>
              <a:chOff x="2620" y="2491"/>
              <a:chExt cx="60" cy="117"/>
            </a:xfrm>
          </p:grpSpPr>
          <p:sp>
            <p:nvSpPr>
              <p:cNvPr id="23787" name="Line 1756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8" name="Line 1757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9" name="Oval 1758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5" name="Group 1759"/>
            <p:cNvGrpSpPr>
              <a:grpSpLocks/>
            </p:cNvGrpSpPr>
            <p:nvPr/>
          </p:nvGrpSpPr>
          <p:grpSpPr bwMode="auto">
            <a:xfrm>
              <a:off x="2932" y="2401"/>
              <a:ext cx="60" cy="117"/>
              <a:chOff x="2620" y="2491"/>
              <a:chExt cx="60" cy="117"/>
            </a:xfrm>
          </p:grpSpPr>
          <p:sp>
            <p:nvSpPr>
              <p:cNvPr id="23784" name="Line 176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5" name="Line 176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6" name="Oval 176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6" name="Group 1763"/>
            <p:cNvGrpSpPr>
              <a:grpSpLocks/>
            </p:cNvGrpSpPr>
            <p:nvPr/>
          </p:nvGrpSpPr>
          <p:grpSpPr bwMode="auto">
            <a:xfrm>
              <a:off x="2994" y="2400"/>
              <a:ext cx="60" cy="117"/>
              <a:chOff x="2620" y="2491"/>
              <a:chExt cx="60" cy="117"/>
            </a:xfrm>
          </p:grpSpPr>
          <p:sp>
            <p:nvSpPr>
              <p:cNvPr id="23781" name="Line 176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2" name="Line 176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3" name="Oval 176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777" name="Group 1767"/>
            <p:cNvGrpSpPr>
              <a:grpSpLocks/>
            </p:cNvGrpSpPr>
            <p:nvPr/>
          </p:nvGrpSpPr>
          <p:grpSpPr bwMode="auto">
            <a:xfrm>
              <a:off x="2872" y="2413"/>
              <a:ext cx="60" cy="117"/>
              <a:chOff x="2620" y="2491"/>
              <a:chExt cx="60" cy="117"/>
            </a:xfrm>
          </p:grpSpPr>
          <p:sp>
            <p:nvSpPr>
              <p:cNvPr id="23778" name="Line 176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79" name="Line 176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80" name="Oval 177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3588" name="Group 1771"/>
          <p:cNvGrpSpPr>
            <a:grpSpLocks/>
          </p:cNvGrpSpPr>
          <p:nvPr/>
        </p:nvGrpSpPr>
        <p:grpSpPr bwMode="auto">
          <a:xfrm rot="20421170" flipV="1">
            <a:off x="5662613" y="4745038"/>
            <a:ext cx="112712" cy="217487"/>
            <a:chOff x="2556" y="2507"/>
            <a:chExt cx="62" cy="117"/>
          </a:xfrm>
        </p:grpSpPr>
        <p:sp>
          <p:nvSpPr>
            <p:cNvPr id="23767" name="Line 1772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8" name="Line 1773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9" name="Oval 1774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89" name="Group 1775"/>
          <p:cNvGrpSpPr>
            <a:grpSpLocks/>
          </p:cNvGrpSpPr>
          <p:nvPr/>
        </p:nvGrpSpPr>
        <p:grpSpPr bwMode="auto">
          <a:xfrm rot="20421170" flipV="1">
            <a:off x="5788025" y="4710113"/>
            <a:ext cx="109538" cy="217487"/>
            <a:chOff x="2620" y="2491"/>
            <a:chExt cx="60" cy="117"/>
          </a:xfrm>
        </p:grpSpPr>
        <p:sp>
          <p:nvSpPr>
            <p:cNvPr id="23764" name="Line 1776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5" name="Line 1777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6" name="Oval 1778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0" name="Group 1779"/>
          <p:cNvGrpSpPr>
            <a:grpSpLocks/>
          </p:cNvGrpSpPr>
          <p:nvPr/>
        </p:nvGrpSpPr>
        <p:grpSpPr bwMode="auto">
          <a:xfrm rot="20421170" flipV="1">
            <a:off x="5915025" y="4718050"/>
            <a:ext cx="107950" cy="217488"/>
            <a:chOff x="2620" y="2491"/>
            <a:chExt cx="60" cy="117"/>
          </a:xfrm>
        </p:grpSpPr>
        <p:sp>
          <p:nvSpPr>
            <p:cNvPr id="23761" name="Line 1780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2" name="Line 1781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3" name="Oval 1782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1" name="Group 1783"/>
          <p:cNvGrpSpPr>
            <a:grpSpLocks/>
          </p:cNvGrpSpPr>
          <p:nvPr/>
        </p:nvGrpSpPr>
        <p:grpSpPr bwMode="auto">
          <a:xfrm rot="20421170" flipV="1">
            <a:off x="6038850" y="4705350"/>
            <a:ext cx="107950" cy="217488"/>
            <a:chOff x="2620" y="2491"/>
            <a:chExt cx="60" cy="117"/>
          </a:xfrm>
        </p:grpSpPr>
        <p:sp>
          <p:nvSpPr>
            <p:cNvPr id="23758" name="Line 1784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9" name="Line 1785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60" name="Oval 1786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2" name="Group 1787"/>
          <p:cNvGrpSpPr>
            <a:grpSpLocks/>
          </p:cNvGrpSpPr>
          <p:nvPr/>
        </p:nvGrpSpPr>
        <p:grpSpPr bwMode="auto">
          <a:xfrm rot="20421170" flipV="1">
            <a:off x="6159500" y="4705350"/>
            <a:ext cx="107950" cy="219075"/>
            <a:chOff x="2620" y="2491"/>
            <a:chExt cx="60" cy="117"/>
          </a:xfrm>
        </p:grpSpPr>
        <p:sp>
          <p:nvSpPr>
            <p:cNvPr id="23755" name="Line 178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6" name="Line 178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7" name="Oval 179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3" name="Group 1791"/>
          <p:cNvGrpSpPr>
            <a:grpSpLocks/>
          </p:cNvGrpSpPr>
          <p:nvPr/>
        </p:nvGrpSpPr>
        <p:grpSpPr bwMode="auto">
          <a:xfrm rot="20421170" flipV="1">
            <a:off x="6402388" y="4711700"/>
            <a:ext cx="107950" cy="219075"/>
            <a:chOff x="2620" y="2491"/>
            <a:chExt cx="60" cy="117"/>
          </a:xfrm>
        </p:grpSpPr>
        <p:sp>
          <p:nvSpPr>
            <p:cNvPr id="23752" name="Line 1792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3" name="Line 1793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4" name="Oval 1794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4" name="Group 1795"/>
          <p:cNvGrpSpPr>
            <a:grpSpLocks/>
          </p:cNvGrpSpPr>
          <p:nvPr/>
        </p:nvGrpSpPr>
        <p:grpSpPr bwMode="auto">
          <a:xfrm rot="20421170" flipV="1">
            <a:off x="6288088" y="4703763"/>
            <a:ext cx="109537" cy="217487"/>
            <a:chOff x="2620" y="2491"/>
            <a:chExt cx="60" cy="117"/>
          </a:xfrm>
        </p:grpSpPr>
        <p:sp>
          <p:nvSpPr>
            <p:cNvPr id="23749" name="Line 1796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0" name="Line 1797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51" name="Oval 1798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5" name="Group 1799"/>
          <p:cNvGrpSpPr>
            <a:grpSpLocks/>
          </p:cNvGrpSpPr>
          <p:nvPr/>
        </p:nvGrpSpPr>
        <p:grpSpPr bwMode="auto">
          <a:xfrm rot="-10611364">
            <a:off x="4017963" y="5024438"/>
            <a:ext cx="36512" cy="104775"/>
            <a:chOff x="3027" y="2399"/>
            <a:chExt cx="19" cy="65"/>
          </a:xfrm>
        </p:grpSpPr>
        <p:sp>
          <p:nvSpPr>
            <p:cNvPr id="23747" name="Line 1800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8" name="Line 1801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3596" name="Group 1802"/>
          <p:cNvGrpSpPr>
            <a:grpSpLocks/>
          </p:cNvGrpSpPr>
          <p:nvPr/>
        </p:nvGrpSpPr>
        <p:grpSpPr bwMode="auto">
          <a:xfrm rot="-10098647">
            <a:off x="5054600" y="4908550"/>
            <a:ext cx="104775" cy="187325"/>
            <a:chOff x="2445" y="2556"/>
            <a:chExt cx="57" cy="116"/>
          </a:xfrm>
        </p:grpSpPr>
        <p:sp>
          <p:nvSpPr>
            <p:cNvPr id="23744" name="Line 1803"/>
            <p:cNvSpPr>
              <a:spLocks noChangeShapeType="1"/>
            </p:cNvSpPr>
            <p:nvPr/>
          </p:nvSpPr>
          <p:spPr bwMode="auto">
            <a:xfrm rot="15881829" flipH="1">
              <a:off x="2425" y="2586"/>
              <a:ext cx="56" cy="1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5" name="Line 1804"/>
            <p:cNvSpPr>
              <a:spLocks noChangeShapeType="1"/>
            </p:cNvSpPr>
            <p:nvPr/>
          </p:nvSpPr>
          <p:spPr bwMode="auto">
            <a:xfrm rot="15881829" flipH="1">
              <a:off x="2435" y="2585"/>
              <a:ext cx="76" cy="18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6" name="Oval 1805"/>
            <p:cNvSpPr>
              <a:spLocks noChangeArrowheads="1"/>
            </p:cNvSpPr>
            <p:nvPr/>
          </p:nvSpPr>
          <p:spPr bwMode="auto">
            <a:xfrm rot="-5718171">
              <a:off x="2438" y="260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7" name="Group 1806"/>
          <p:cNvGrpSpPr>
            <a:grpSpLocks/>
          </p:cNvGrpSpPr>
          <p:nvPr/>
        </p:nvGrpSpPr>
        <p:grpSpPr bwMode="auto">
          <a:xfrm rot="-10396295">
            <a:off x="3879850" y="4924425"/>
            <a:ext cx="106363" cy="192088"/>
            <a:chOff x="3070" y="2401"/>
            <a:chExt cx="57" cy="120"/>
          </a:xfrm>
        </p:grpSpPr>
        <p:sp>
          <p:nvSpPr>
            <p:cNvPr id="23741" name="Line 1807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2" name="Line 1808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3" name="Oval 1809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8" name="Group 1810"/>
          <p:cNvGrpSpPr>
            <a:grpSpLocks/>
          </p:cNvGrpSpPr>
          <p:nvPr/>
        </p:nvGrpSpPr>
        <p:grpSpPr bwMode="auto">
          <a:xfrm rot="-10098647">
            <a:off x="3421063" y="4724400"/>
            <a:ext cx="106362" cy="192088"/>
            <a:chOff x="3196" y="2384"/>
            <a:chExt cx="57" cy="120"/>
          </a:xfrm>
        </p:grpSpPr>
        <p:sp>
          <p:nvSpPr>
            <p:cNvPr id="23738" name="Line 1811"/>
            <p:cNvSpPr>
              <a:spLocks noChangeShapeType="1"/>
            </p:cNvSpPr>
            <p:nvPr/>
          </p:nvSpPr>
          <p:spPr bwMode="auto">
            <a:xfrm rot="-5718171" flipH="1" flipV="1">
              <a:off x="3173" y="2425"/>
              <a:ext cx="79" cy="2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9" name="Line 1812"/>
            <p:cNvSpPr>
              <a:spLocks noChangeShapeType="1"/>
            </p:cNvSpPr>
            <p:nvPr/>
          </p:nvSpPr>
          <p:spPr bwMode="auto">
            <a:xfrm rot="-6157566" flipH="1" flipV="1">
              <a:off x="3192" y="2419"/>
              <a:ext cx="75" cy="6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40" name="Oval 1813"/>
            <p:cNvSpPr>
              <a:spLocks noChangeArrowheads="1"/>
            </p:cNvSpPr>
            <p:nvPr/>
          </p:nvSpPr>
          <p:spPr bwMode="auto">
            <a:xfrm rot="-5499185">
              <a:off x="3189" y="244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599" name="Group 1814"/>
          <p:cNvGrpSpPr>
            <a:grpSpLocks/>
          </p:cNvGrpSpPr>
          <p:nvPr/>
        </p:nvGrpSpPr>
        <p:grpSpPr bwMode="auto">
          <a:xfrm rot="-10098647">
            <a:off x="3544888" y="4878388"/>
            <a:ext cx="104775" cy="187325"/>
            <a:chOff x="3255" y="2385"/>
            <a:chExt cx="57" cy="115"/>
          </a:xfrm>
        </p:grpSpPr>
        <p:sp>
          <p:nvSpPr>
            <p:cNvPr id="23735" name="Line 1815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6" name="Line 1816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7" name="Oval 1817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0" name="Group 1818"/>
          <p:cNvGrpSpPr>
            <a:grpSpLocks/>
          </p:cNvGrpSpPr>
          <p:nvPr/>
        </p:nvGrpSpPr>
        <p:grpSpPr bwMode="auto">
          <a:xfrm rot="-10098647">
            <a:off x="4868863" y="5257800"/>
            <a:ext cx="111125" cy="188913"/>
            <a:chOff x="2331" y="2424"/>
            <a:chExt cx="61" cy="117"/>
          </a:xfrm>
        </p:grpSpPr>
        <p:sp>
          <p:nvSpPr>
            <p:cNvPr id="23732" name="Line 1819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3" name="Line 1820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4" name="Oval 1821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1" name="Group 1822"/>
          <p:cNvGrpSpPr>
            <a:grpSpLocks/>
          </p:cNvGrpSpPr>
          <p:nvPr/>
        </p:nvGrpSpPr>
        <p:grpSpPr bwMode="auto">
          <a:xfrm rot="-10098647">
            <a:off x="4972050" y="5203825"/>
            <a:ext cx="112713" cy="187325"/>
            <a:chOff x="2450" y="2367"/>
            <a:chExt cx="62" cy="116"/>
          </a:xfrm>
        </p:grpSpPr>
        <p:sp>
          <p:nvSpPr>
            <p:cNvPr id="23729" name="Line 1823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0" name="Line 1824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31" name="Oval 1825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2" name="Group 1826"/>
          <p:cNvGrpSpPr>
            <a:grpSpLocks/>
          </p:cNvGrpSpPr>
          <p:nvPr/>
        </p:nvGrpSpPr>
        <p:grpSpPr bwMode="auto">
          <a:xfrm rot="-10098647">
            <a:off x="3497263" y="5257800"/>
            <a:ext cx="101600" cy="187325"/>
            <a:chOff x="3199" y="2219"/>
            <a:chExt cx="57" cy="116"/>
          </a:xfrm>
        </p:grpSpPr>
        <p:sp>
          <p:nvSpPr>
            <p:cNvPr id="23726" name="Line 1827"/>
            <p:cNvSpPr>
              <a:spLocks noChangeShapeType="1"/>
            </p:cNvSpPr>
            <p:nvPr/>
          </p:nvSpPr>
          <p:spPr bwMode="auto">
            <a:xfrm rot="-5718171">
              <a:off x="3188" y="2300"/>
              <a:ext cx="71" cy="0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7" name="Line 1828"/>
            <p:cNvSpPr>
              <a:spLocks noChangeShapeType="1"/>
            </p:cNvSpPr>
            <p:nvPr/>
          </p:nvSpPr>
          <p:spPr bwMode="auto">
            <a:xfrm rot="-5718171">
              <a:off x="3206" y="2300"/>
              <a:ext cx="71" cy="0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8" name="Oval 1829"/>
            <p:cNvSpPr>
              <a:spLocks noChangeArrowheads="1"/>
            </p:cNvSpPr>
            <p:nvPr/>
          </p:nvSpPr>
          <p:spPr bwMode="auto">
            <a:xfrm rot="-5463435">
              <a:off x="3192" y="222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3" name="Group 1830"/>
          <p:cNvGrpSpPr>
            <a:grpSpLocks/>
          </p:cNvGrpSpPr>
          <p:nvPr/>
        </p:nvGrpSpPr>
        <p:grpSpPr bwMode="auto">
          <a:xfrm rot="-10098647">
            <a:off x="3802063" y="5257800"/>
            <a:ext cx="103187" cy="184150"/>
            <a:chOff x="3137" y="2221"/>
            <a:chExt cx="57" cy="114"/>
          </a:xfrm>
        </p:grpSpPr>
        <p:sp>
          <p:nvSpPr>
            <p:cNvPr id="23723" name="Line 1831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4" name="Line 1832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5" name="Oval 1833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1834"/>
          <p:cNvGrpSpPr>
            <a:grpSpLocks/>
          </p:cNvGrpSpPr>
          <p:nvPr/>
        </p:nvGrpSpPr>
        <p:grpSpPr bwMode="auto">
          <a:xfrm rot="-10098647">
            <a:off x="3819525" y="5192713"/>
            <a:ext cx="101600" cy="193675"/>
            <a:chOff x="3071" y="2220"/>
            <a:chExt cx="57" cy="120"/>
          </a:xfrm>
        </p:grpSpPr>
        <p:sp>
          <p:nvSpPr>
            <p:cNvPr id="23720" name="Line 1835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1" name="Line 1836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22" name="Oval 1837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rgbClr val="D1D1FF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05" name="Group 1838"/>
          <p:cNvGrpSpPr>
            <a:grpSpLocks/>
          </p:cNvGrpSpPr>
          <p:nvPr/>
        </p:nvGrpSpPr>
        <p:grpSpPr bwMode="auto">
          <a:xfrm rot="-10552326">
            <a:off x="3930650" y="5207000"/>
            <a:ext cx="104775" cy="192088"/>
            <a:chOff x="3007" y="2226"/>
            <a:chExt cx="57" cy="119"/>
          </a:xfrm>
        </p:grpSpPr>
        <p:sp>
          <p:nvSpPr>
            <p:cNvPr id="23717" name="Line 1839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18" name="Line 1840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19" name="Oval 1841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606" name="AutoShape 1842"/>
          <p:cNvSpPr>
            <a:spLocks noChangeArrowheads="1"/>
          </p:cNvSpPr>
          <p:nvPr/>
        </p:nvSpPr>
        <p:spPr bwMode="auto">
          <a:xfrm rot="5708459">
            <a:off x="3987006" y="5303045"/>
            <a:ext cx="180975" cy="8731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607" name="AutoShape 1843"/>
          <p:cNvSpPr>
            <a:spLocks noChangeArrowheads="1"/>
          </p:cNvSpPr>
          <p:nvPr/>
        </p:nvSpPr>
        <p:spPr bwMode="auto">
          <a:xfrm rot="5708459">
            <a:off x="3442494" y="5209381"/>
            <a:ext cx="180975" cy="87313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rgbClr val="FFCC99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608" name="AutoShape 1844"/>
          <p:cNvSpPr>
            <a:spLocks noChangeArrowheads="1"/>
          </p:cNvSpPr>
          <p:nvPr/>
        </p:nvSpPr>
        <p:spPr bwMode="auto">
          <a:xfrm rot="4798325">
            <a:off x="5049838" y="5248275"/>
            <a:ext cx="179387" cy="87313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609" name="AutoShape 1845"/>
          <p:cNvSpPr>
            <a:spLocks noChangeArrowheads="1"/>
          </p:cNvSpPr>
          <p:nvPr/>
        </p:nvSpPr>
        <p:spPr bwMode="auto">
          <a:xfrm rot="4798325">
            <a:off x="4918869" y="4985544"/>
            <a:ext cx="179387" cy="8572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3610" name="AutoShape 1846"/>
          <p:cNvSpPr>
            <a:spLocks noChangeArrowheads="1"/>
          </p:cNvSpPr>
          <p:nvPr/>
        </p:nvSpPr>
        <p:spPr bwMode="auto">
          <a:xfrm rot="5708459">
            <a:off x="3733800" y="4976813"/>
            <a:ext cx="180975" cy="8572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rgbClr val="FFCC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3611" name="Group 1847"/>
          <p:cNvGrpSpPr>
            <a:grpSpLocks/>
          </p:cNvGrpSpPr>
          <p:nvPr/>
        </p:nvGrpSpPr>
        <p:grpSpPr bwMode="auto">
          <a:xfrm rot="-10098647">
            <a:off x="4022725" y="4859338"/>
            <a:ext cx="911225" cy="360362"/>
            <a:chOff x="2556" y="2400"/>
            <a:chExt cx="498" cy="224"/>
          </a:xfrm>
        </p:grpSpPr>
        <p:grpSp>
          <p:nvGrpSpPr>
            <p:cNvPr id="23685" name="Group 1848"/>
            <p:cNvGrpSpPr>
              <a:grpSpLocks/>
            </p:cNvGrpSpPr>
            <p:nvPr/>
          </p:nvGrpSpPr>
          <p:grpSpPr bwMode="auto">
            <a:xfrm>
              <a:off x="2556" y="2507"/>
              <a:ext cx="62" cy="117"/>
              <a:chOff x="2556" y="2507"/>
              <a:chExt cx="62" cy="117"/>
            </a:xfrm>
          </p:grpSpPr>
          <p:sp>
            <p:nvSpPr>
              <p:cNvPr id="23714" name="Line 1849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15" name="Line 1850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16" name="Oval 1851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86" name="Group 1852"/>
            <p:cNvGrpSpPr>
              <a:grpSpLocks/>
            </p:cNvGrpSpPr>
            <p:nvPr/>
          </p:nvGrpSpPr>
          <p:grpSpPr bwMode="auto">
            <a:xfrm>
              <a:off x="2620" y="2491"/>
              <a:ext cx="60" cy="117"/>
              <a:chOff x="2620" y="2491"/>
              <a:chExt cx="60" cy="117"/>
            </a:xfrm>
          </p:grpSpPr>
          <p:sp>
            <p:nvSpPr>
              <p:cNvPr id="23711" name="Line 185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12" name="Line 185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13" name="Oval 185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87" name="Group 1856"/>
            <p:cNvGrpSpPr>
              <a:grpSpLocks/>
            </p:cNvGrpSpPr>
            <p:nvPr/>
          </p:nvGrpSpPr>
          <p:grpSpPr bwMode="auto">
            <a:xfrm>
              <a:off x="2680" y="2467"/>
              <a:ext cx="60" cy="117"/>
              <a:chOff x="2620" y="2491"/>
              <a:chExt cx="60" cy="117"/>
            </a:xfrm>
          </p:grpSpPr>
          <p:sp>
            <p:nvSpPr>
              <p:cNvPr id="23708" name="Line 185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9" name="Line 185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10" name="Oval 185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88" name="Group 1860"/>
            <p:cNvGrpSpPr>
              <a:grpSpLocks/>
            </p:cNvGrpSpPr>
            <p:nvPr/>
          </p:nvGrpSpPr>
          <p:grpSpPr bwMode="auto">
            <a:xfrm>
              <a:off x="2746" y="2443"/>
              <a:ext cx="60" cy="117"/>
              <a:chOff x="2620" y="2491"/>
              <a:chExt cx="60" cy="117"/>
            </a:xfrm>
          </p:grpSpPr>
          <p:sp>
            <p:nvSpPr>
              <p:cNvPr id="23705" name="Line 186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6" name="Line 186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7" name="Oval 186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89" name="Group 1864"/>
            <p:cNvGrpSpPr>
              <a:grpSpLocks/>
            </p:cNvGrpSpPr>
            <p:nvPr/>
          </p:nvGrpSpPr>
          <p:grpSpPr bwMode="auto">
            <a:xfrm>
              <a:off x="2812" y="2425"/>
              <a:ext cx="60" cy="117"/>
              <a:chOff x="2620" y="2491"/>
              <a:chExt cx="60" cy="117"/>
            </a:xfrm>
          </p:grpSpPr>
          <p:sp>
            <p:nvSpPr>
              <p:cNvPr id="23702" name="Line 186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3" name="Line 186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4" name="Oval 186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90" name="Group 1868"/>
            <p:cNvGrpSpPr>
              <a:grpSpLocks/>
            </p:cNvGrpSpPr>
            <p:nvPr/>
          </p:nvGrpSpPr>
          <p:grpSpPr bwMode="auto">
            <a:xfrm>
              <a:off x="2932" y="2401"/>
              <a:ext cx="60" cy="117"/>
              <a:chOff x="2620" y="2491"/>
              <a:chExt cx="60" cy="117"/>
            </a:xfrm>
          </p:grpSpPr>
          <p:sp>
            <p:nvSpPr>
              <p:cNvPr id="23699" name="Line 186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0" name="Line 187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701" name="Oval 187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91" name="Group 1872"/>
            <p:cNvGrpSpPr>
              <a:grpSpLocks/>
            </p:cNvGrpSpPr>
            <p:nvPr/>
          </p:nvGrpSpPr>
          <p:grpSpPr bwMode="auto">
            <a:xfrm>
              <a:off x="2994" y="2400"/>
              <a:ext cx="60" cy="117"/>
              <a:chOff x="2620" y="2491"/>
              <a:chExt cx="60" cy="117"/>
            </a:xfrm>
          </p:grpSpPr>
          <p:sp>
            <p:nvSpPr>
              <p:cNvPr id="23696" name="Line 187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697" name="Line 187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698" name="Oval 187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692" name="Group 1876"/>
            <p:cNvGrpSpPr>
              <a:grpSpLocks/>
            </p:cNvGrpSpPr>
            <p:nvPr/>
          </p:nvGrpSpPr>
          <p:grpSpPr bwMode="auto">
            <a:xfrm>
              <a:off x="2872" y="2413"/>
              <a:ext cx="60" cy="117"/>
              <a:chOff x="2620" y="2491"/>
              <a:chExt cx="60" cy="117"/>
            </a:xfrm>
          </p:grpSpPr>
          <p:sp>
            <p:nvSpPr>
              <p:cNvPr id="23693" name="Line 187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694" name="Line 187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695" name="Oval 187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3612" name="Group 1880"/>
          <p:cNvGrpSpPr>
            <a:grpSpLocks/>
          </p:cNvGrpSpPr>
          <p:nvPr/>
        </p:nvGrpSpPr>
        <p:grpSpPr bwMode="auto">
          <a:xfrm rot="9464090" flipV="1">
            <a:off x="4826000" y="5221288"/>
            <a:ext cx="112713" cy="187325"/>
            <a:chOff x="2556" y="2507"/>
            <a:chExt cx="62" cy="117"/>
          </a:xfrm>
        </p:grpSpPr>
        <p:sp>
          <p:nvSpPr>
            <p:cNvPr id="23682" name="Line 1881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83" name="Line 1882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84" name="Oval 1883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3" name="Group 1884"/>
          <p:cNvGrpSpPr>
            <a:grpSpLocks/>
          </p:cNvGrpSpPr>
          <p:nvPr/>
        </p:nvGrpSpPr>
        <p:grpSpPr bwMode="auto">
          <a:xfrm rot="9464090" flipV="1">
            <a:off x="4708525" y="5249863"/>
            <a:ext cx="111125" cy="188912"/>
            <a:chOff x="2620" y="2491"/>
            <a:chExt cx="60" cy="117"/>
          </a:xfrm>
        </p:grpSpPr>
        <p:sp>
          <p:nvSpPr>
            <p:cNvPr id="23679" name="Line 1885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80" name="Line 1886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81" name="Oval 1887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4" name="Group 1888"/>
          <p:cNvGrpSpPr>
            <a:grpSpLocks/>
          </p:cNvGrpSpPr>
          <p:nvPr/>
        </p:nvGrpSpPr>
        <p:grpSpPr bwMode="auto">
          <a:xfrm rot="9464090" flipV="1">
            <a:off x="4579938" y="5245100"/>
            <a:ext cx="109537" cy="188913"/>
            <a:chOff x="2620" y="2491"/>
            <a:chExt cx="60" cy="117"/>
          </a:xfrm>
        </p:grpSpPr>
        <p:sp>
          <p:nvSpPr>
            <p:cNvPr id="23676" name="Line 1889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7" name="Line 1890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8" name="Oval 1891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5" name="Group 1892"/>
          <p:cNvGrpSpPr>
            <a:grpSpLocks/>
          </p:cNvGrpSpPr>
          <p:nvPr/>
        </p:nvGrpSpPr>
        <p:grpSpPr bwMode="auto">
          <a:xfrm rot="9464090" flipV="1">
            <a:off x="4462463" y="5259388"/>
            <a:ext cx="107950" cy="187325"/>
            <a:chOff x="2620" y="2491"/>
            <a:chExt cx="60" cy="117"/>
          </a:xfrm>
        </p:grpSpPr>
        <p:sp>
          <p:nvSpPr>
            <p:cNvPr id="23673" name="Line 1893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4" name="Line 1894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5" name="Oval 1895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6" name="Group 1896"/>
          <p:cNvGrpSpPr>
            <a:grpSpLocks/>
          </p:cNvGrpSpPr>
          <p:nvPr/>
        </p:nvGrpSpPr>
        <p:grpSpPr bwMode="auto">
          <a:xfrm rot="9464090" flipV="1">
            <a:off x="4338638" y="5259388"/>
            <a:ext cx="109537" cy="188912"/>
            <a:chOff x="2620" y="2491"/>
            <a:chExt cx="60" cy="117"/>
          </a:xfrm>
        </p:grpSpPr>
        <p:sp>
          <p:nvSpPr>
            <p:cNvPr id="23670" name="Line 1897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1" name="Line 1898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72" name="Oval 1899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7" name="Group 1900"/>
          <p:cNvGrpSpPr>
            <a:grpSpLocks/>
          </p:cNvGrpSpPr>
          <p:nvPr/>
        </p:nvGrpSpPr>
        <p:grpSpPr bwMode="auto">
          <a:xfrm rot="9464090" flipV="1">
            <a:off x="4094163" y="5256213"/>
            <a:ext cx="109537" cy="188912"/>
            <a:chOff x="2620" y="2491"/>
            <a:chExt cx="60" cy="117"/>
          </a:xfrm>
        </p:grpSpPr>
        <p:sp>
          <p:nvSpPr>
            <p:cNvPr id="23667" name="Line 1901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68" name="Line 1902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69" name="Oval 1903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18" name="Group 1904"/>
          <p:cNvGrpSpPr>
            <a:grpSpLocks/>
          </p:cNvGrpSpPr>
          <p:nvPr/>
        </p:nvGrpSpPr>
        <p:grpSpPr bwMode="auto">
          <a:xfrm rot="9464090" flipV="1">
            <a:off x="4210050" y="5262563"/>
            <a:ext cx="109538" cy="188912"/>
            <a:chOff x="2620" y="2491"/>
            <a:chExt cx="60" cy="117"/>
          </a:xfrm>
        </p:grpSpPr>
        <p:sp>
          <p:nvSpPr>
            <p:cNvPr id="23664" name="Line 1905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65" name="Line 1906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66" name="Oval 1907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619" name="Text Box 1908"/>
          <p:cNvSpPr txBox="1">
            <a:spLocks noChangeArrowheads="1"/>
          </p:cNvSpPr>
          <p:nvPr/>
        </p:nvSpPr>
        <p:spPr bwMode="auto">
          <a:xfrm>
            <a:off x="296863" y="4038600"/>
            <a:ext cx="2752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Binding to ergosterol,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Intercalation of cell membrane</a:t>
            </a:r>
            <a:endParaRPr lang="en-US" altLang="cs-CZ" sz="2400" b="1"/>
          </a:p>
        </p:txBody>
      </p:sp>
      <p:grpSp>
        <p:nvGrpSpPr>
          <p:cNvPr id="23620" name="Group 1909"/>
          <p:cNvGrpSpPr>
            <a:grpSpLocks/>
          </p:cNvGrpSpPr>
          <p:nvPr/>
        </p:nvGrpSpPr>
        <p:grpSpPr bwMode="auto">
          <a:xfrm rot="9832586">
            <a:off x="5478463" y="5029200"/>
            <a:ext cx="152400" cy="304800"/>
            <a:chOff x="3216" y="1200"/>
            <a:chExt cx="96" cy="192"/>
          </a:xfrm>
        </p:grpSpPr>
        <p:sp>
          <p:nvSpPr>
            <p:cNvPr id="23662" name="AutoShape 1910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63" name="AutoShape 1911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1" name="Group 1912"/>
          <p:cNvGrpSpPr>
            <a:grpSpLocks/>
          </p:cNvGrpSpPr>
          <p:nvPr/>
        </p:nvGrpSpPr>
        <p:grpSpPr bwMode="auto">
          <a:xfrm rot="738656">
            <a:off x="3497263" y="4724400"/>
            <a:ext cx="152400" cy="304800"/>
            <a:chOff x="3216" y="1200"/>
            <a:chExt cx="96" cy="192"/>
          </a:xfrm>
        </p:grpSpPr>
        <p:sp>
          <p:nvSpPr>
            <p:cNvPr id="23660" name="AutoShape 1913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61" name="AutoShape 1914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2" name="Group 1915"/>
          <p:cNvGrpSpPr>
            <a:grpSpLocks/>
          </p:cNvGrpSpPr>
          <p:nvPr/>
        </p:nvGrpSpPr>
        <p:grpSpPr bwMode="auto">
          <a:xfrm rot="10751703">
            <a:off x="3802063" y="4876800"/>
            <a:ext cx="152400" cy="304800"/>
            <a:chOff x="3216" y="1200"/>
            <a:chExt cx="96" cy="192"/>
          </a:xfrm>
        </p:grpSpPr>
        <p:sp>
          <p:nvSpPr>
            <p:cNvPr id="23658" name="AutoShape 1916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59" name="AutoShape 1917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3" name="Group 1918"/>
          <p:cNvGrpSpPr>
            <a:grpSpLocks/>
          </p:cNvGrpSpPr>
          <p:nvPr/>
        </p:nvGrpSpPr>
        <p:grpSpPr bwMode="auto">
          <a:xfrm rot="-55706">
            <a:off x="3421063" y="5105400"/>
            <a:ext cx="152400" cy="304800"/>
            <a:chOff x="3216" y="1200"/>
            <a:chExt cx="96" cy="192"/>
          </a:xfrm>
        </p:grpSpPr>
        <p:sp>
          <p:nvSpPr>
            <p:cNvPr id="23656" name="AutoShape 1919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57" name="AutoShape 1920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624" name="AutoShape 1921"/>
          <p:cNvSpPr>
            <a:spLocks noChangeArrowheads="1"/>
          </p:cNvSpPr>
          <p:nvPr/>
        </p:nvSpPr>
        <p:spPr bwMode="auto">
          <a:xfrm rot="5708459">
            <a:off x="3754438" y="5305425"/>
            <a:ext cx="180975" cy="8572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grpSp>
        <p:nvGrpSpPr>
          <p:cNvPr id="23625" name="Group 1922"/>
          <p:cNvGrpSpPr>
            <a:grpSpLocks/>
          </p:cNvGrpSpPr>
          <p:nvPr/>
        </p:nvGrpSpPr>
        <p:grpSpPr bwMode="auto">
          <a:xfrm rot="-10742766">
            <a:off x="5326063" y="4724400"/>
            <a:ext cx="152400" cy="304800"/>
            <a:chOff x="3216" y="1200"/>
            <a:chExt cx="96" cy="192"/>
          </a:xfrm>
        </p:grpSpPr>
        <p:sp>
          <p:nvSpPr>
            <p:cNvPr id="23654" name="AutoShape 1923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55" name="AutoShape 1924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6" name="Group 1925"/>
          <p:cNvGrpSpPr>
            <a:grpSpLocks/>
          </p:cNvGrpSpPr>
          <p:nvPr/>
        </p:nvGrpSpPr>
        <p:grpSpPr bwMode="auto">
          <a:xfrm rot="10751703">
            <a:off x="3725863" y="5181600"/>
            <a:ext cx="152400" cy="304800"/>
            <a:chOff x="3216" y="1200"/>
            <a:chExt cx="96" cy="192"/>
          </a:xfrm>
        </p:grpSpPr>
        <p:sp>
          <p:nvSpPr>
            <p:cNvPr id="23652" name="AutoShape 1926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53" name="AutoShape 1927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1928"/>
          <p:cNvGrpSpPr>
            <a:grpSpLocks/>
          </p:cNvGrpSpPr>
          <p:nvPr/>
        </p:nvGrpSpPr>
        <p:grpSpPr bwMode="auto">
          <a:xfrm rot="738656">
            <a:off x="4945063" y="4876800"/>
            <a:ext cx="152400" cy="304800"/>
            <a:chOff x="3216" y="1200"/>
            <a:chExt cx="96" cy="192"/>
          </a:xfrm>
        </p:grpSpPr>
        <p:sp>
          <p:nvSpPr>
            <p:cNvPr id="23650" name="AutoShape 1929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51" name="AutoShape 1930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8" name="Group 1931"/>
          <p:cNvGrpSpPr>
            <a:grpSpLocks/>
          </p:cNvGrpSpPr>
          <p:nvPr/>
        </p:nvGrpSpPr>
        <p:grpSpPr bwMode="auto">
          <a:xfrm rot="-432653">
            <a:off x="5097463" y="5105400"/>
            <a:ext cx="152400" cy="304800"/>
            <a:chOff x="3216" y="1200"/>
            <a:chExt cx="96" cy="192"/>
          </a:xfrm>
        </p:grpSpPr>
        <p:sp>
          <p:nvSpPr>
            <p:cNvPr id="23648" name="AutoShape 1932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49" name="AutoShape 1933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29" name="Group 1934"/>
          <p:cNvGrpSpPr>
            <a:grpSpLocks/>
          </p:cNvGrpSpPr>
          <p:nvPr/>
        </p:nvGrpSpPr>
        <p:grpSpPr bwMode="auto">
          <a:xfrm rot="4569896">
            <a:off x="7840663" y="3962400"/>
            <a:ext cx="152400" cy="304800"/>
            <a:chOff x="3216" y="1200"/>
            <a:chExt cx="96" cy="192"/>
          </a:xfrm>
        </p:grpSpPr>
        <p:sp>
          <p:nvSpPr>
            <p:cNvPr id="23646" name="AutoShape 1935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47" name="AutoShape 1936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30" name="Group 1937"/>
          <p:cNvGrpSpPr>
            <a:grpSpLocks/>
          </p:cNvGrpSpPr>
          <p:nvPr/>
        </p:nvGrpSpPr>
        <p:grpSpPr bwMode="auto">
          <a:xfrm rot="1151328">
            <a:off x="6773863" y="4648200"/>
            <a:ext cx="152400" cy="304800"/>
            <a:chOff x="3216" y="1200"/>
            <a:chExt cx="96" cy="192"/>
          </a:xfrm>
        </p:grpSpPr>
        <p:sp>
          <p:nvSpPr>
            <p:cNvPr id="23644" name="AutoShape 1938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45" name="AutoShape 1939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631" name="Group 1940"/>
          <p:cNvGrpSpPr>
            <a:grpSpLocks/>
          </p:cNvGrpSpPr>
          <p:nvPr/>
        </p:nvGrpSpPr>
        <p:grpSpPr bwMode="auto">
          <a:xfrm rot="-1436501">
            <a:off x="2735263" y="3886200"/>
            <a:ext cx="152400" cy="304800"/>
            <a:chOff x="3216" y="1200"/>
            <a:chExt cx="96" cy="192"/>
          </a:xfrm>
        </p:grpSpPr>
        <p:sp>
          <p:nvSpPr>
            <p:cNvPr id="23642" name="AutoShape 1941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43" name="AutoShape 1942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632" name="Line 1943"/>
          <p:cNvSpPr>
            <a:spLocks noChangeShapeType="1"/>
          </p:cNvSpPr>
          <p:nvPr/>
        </p:nvSpPr>
        <p:spPr bwMode="auto">
          <a:xfrm>
            <a:off x="3040063" y="4495800"/>
            <a:ext cx="457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633" name="Text Box 1944"/>
          <p:cNvSpPr txBox="1">
            <a:spLocks noChangeArrowheads="1"/>
          </p:cNvSpPr>
          <p:nvPr/>
        </p:nvSpPr>
        <p:spPr bwMode="auto">
          <a:xfrm>
            <a:off x="3421063" y="5486400"/>
            <a:ext cx="4254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K</a:t>
            </a:r>
            <a:r>
              <a:rPr lang="en-US" altLang="cs-CZ" sz="1800" baseline="30000">
                <a:latin typeface="Arial" panose="020B0604020202020204" pitchFamily="34" charset="0"/>
              </a:rPr>
              <a:t>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4" name="Text Box 1945"/>
          <p:cNvSpPr txBox="1">
            <a:spLocks noChangeArrowheads="1"/>
          </p:cNvSpPr>
          <p:nvPr/>
        </p:nvSpPr>
        <p:spPr bwMode="auto">
          <a:xfrm>
            <a:off x="3573463" y="4343400"/>
            <a:ext cx="5651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Na</a:t>
            </a:r>
            <a:r>
              <a:rPr lang="en-US" altLang="cs-CZ" sz="1800" baseline="30000">
                <a:latin typeface="Arial" panose="020B0604020202020204" pitchFamily="34" charset="0"/>
              </a:rPr>
              <a:t>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5" name="Text Box 1946"/>
          <p:cNvSpPr txBox="1">
            <a:spLocks noChangeArrowheads="1"/>
          </p:cNvSpPr>
          <p:nvPr/>
        </p:nvSpPr>
        <p:spPr bwMode="auto">
          <a:xfrm>
            <a:off x="3421063" y="4038600"/>
            <a:ext cx="6540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Ca</a:t>
            </a:r>
            <a:r>
              <a:rPr lang="en-US" altLang="cs-CZ" sz="1800" baseline="30000">
                <a:latin typeface="Arial" panose="020B0604020202020204" pitchFamily="34" charset="0"/>
              </a:rPr>
              <a:t>++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6" name="Text Box 1947"/>
          <p:cNvSpPr txBox="1">
            <a:spLocks noChangeArrowheads="1"/>
          </p:cNvSpPr>
          <p:nvPr/>
        </p:nvSpPr>
        <p:spPr bwMode="auto">
          <a:xfrm>
            <a:off x="4640263" y="3962400"/>
            <a:ext cx="6540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Ca</a:t>
            </a:r>
            <a:r>
              <a:rPr lang="en-US" altLang="cs-CZ" sz="1800" baseline="30000">
                <a:latin typeface="Arial" panose="020B0604020202020204" pitchFamily="34" charset="0"/>
              </a:rPr>
              <a:t>++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7" name="Text Box 1948"/>
          <p:cNvSpPr txBox="1">
            <a:spLocks noChangeArrowheads="1"/>
          </p:cNvSpPr>
          <p:nvPr/>
        </p:nvSpPr>
        <p:spPr bwMode="auto">
          <a:xfrm>
            <a:off x="5173663" y="4191000"/>
            <a:ext cx="5651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Na</a:t>
            </a:r>
            <a:r>
              <a:rPr lang="en-US" altLang="cs-CZ" sz="1800" baseline="30000">
                <a:latin typeface="Arial" panose="020B0604020202020204" pitchFamily="34" charset="0"/>
              </a:rPr>
              <a:t>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8" name="Text Box 1949"/>
          <p:cNvSpPr txBox="1">
            <a:spLocks noChangeArrowheads="1"/>
          </p:cNvSpPr>
          <p:nvPr/>
        </p:nvSpPr>
        <p:spPr bwMode="auto">
          <a:xfrm>
            <a:off x="4716463" y="4419600"/>
            <a:ext cx="4254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K</a:t>
            </a:r>
            <a:r>
              <a:rPr lang="en-US" altLang="cs-CZ" sz="1800" baseline="30000">
                <a:latin typeface="Arial" panose="020B0604020202020204" pitchFamily="34" charset="0"/>
              </a:rPr>
              <a:t>+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sp>
        <p:nvSpPr>
          <p:cNvPr id="23639" name="Text Box 1950"/>
          <p:cNvSpPr txBox="1">
            <a:spLocks noChangeArrowheads="1"/>
          </p:cNvSpPr>
          <p:nvPr/>
        </p:nvSpPr>
        <p:spPr bwMode="auto">
          <a:xfrm>
            <a:off x="3725863" y="6019800"/>
            <a:ext cx="28416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Leakage of intracellular 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and proteins</a:t>
            </a:r>
            <a:endParaRPr lang="en-US" altLang="cs-CZ" sz="2400" b="1"/>
          </a:p>
        </p:txBody>
      </p:sp>
      <p:sp>
        <p:nvSpPr>
          <p:cNvPr id="23640" name="Text Box 1951"/>
          <p:cNvSpPr txBox="1">
            <a:spLocks noChangeArrowheads="1"/>
          </p:cNvSpPr>
          <p:nvPr/>
        </p:nvSpPr>
        <p:spPr bwMode="auto">
          <a:xfrm>
            <a:off x="7370763" y="6308725"/>
            <a:ext cx="1565275" cy="4000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nefrotoxické</a:t>
            </a:r>
          </a:p>
        </p:txBody>
      </p:sp>
      <p:sp>
        <p:nvSpPr>
          <p:cNvPr id="23641" name="TextovéPole 1"/>
          <p:cNvSpPr txBox="1">
            <a:spLocks noChangeArrowheads="1"/>
          </p:cNvSpPr>
          <p:nvPr/>
        </p:nvSpPr>
        <p:spPr bwMode="auto">
          <a:xfrm>
            <a:off x="11113" y="1049338"/>
            <a:ext cx="9209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změna </a:t>
            </a:r>
            <a:r>
              <a:rPr lang="cs-CZ" altLang="cs-CZ" sz="2000" dirty="0">
                <a:latin typeface="Arial" panose="020B0604020202020204" pitchFamily="34" charset="0"/>
              </a:rPr>
              <a:t>permeability buněčné membrány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435"/>
          <p:cNvGrpSpPr>
            <a:grpSpLocks/>
          </p:cNvGrpSpPr>
          <p:nvPr/>
        </p:nvGrpSpPr>
        <p:grpSpPr bwMode="auto">
          <a:xfrm rot="643372">
            <a:off x="3621088" y="5491163"/>
            <a:ext cx="354012" cy="195262"/>
            <a:chOff x="2622" y="2551"/>
            <a:chExt cx="223" cy="123"/>
          </a:xfrm>
        </p:grpSpPr>
        <p:grpSp>
          <p:nvGrpSpPr>
            <p:cNvPr id="25552" name="Group 1436"/>
            <p:cNvGrpSpPr>
              <a:grpSpLocks/>
            </p:cNvGrpSpPr>
            <p:nvPr/>
          </p:nvGrpSpPr>
          <p:grpSpPr bwMode="auto">
            <a:xfrm rot="9464090" flipV="1">
              <a:off x="2776" y="2553"/>
              <a:ext cx="69" cy="119"/>
              <a:chOff x="2620" y="2491"/>
              <a:chExt cx="60" cy="117"/>
            </a:xfrm>
          </p:grpSpPr>
          <p:sp>
            <p:nvSpPr>
              <p:cNvPr id="25561" name="Line 143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62" name="Line 143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63" name="Oval 143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553" name="Group 1440"/>
            <p:cNvGrpSpPr>
              <a:grpSpLocks/>
            </p:cNvGrpSpPr>
            <p:nvPr/>
          </p:nvGrpSpPr>
          <p:grpSpPr bwMode="auto">
            <a:xfrm rot="9464090" flipV="1">
              <a:off x="2622" y="2551"/>
              <a:ext cx="69" cy="119"/>
              <a:chOff x="2620" y="2491"/>
              <a:chExt cx="60" cy="117"/>
            </a:xfrm>
          </p:grpSpPr>
          <p:sp>
            <p:nvSpPr>
              <p:cNvPr id="25558" name="Line 144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59" name="Line 144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60" name="Oval 144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554" name="Group 1444"/>
            <p:cNvGrpSpPr>
              <a:grpSpLocks/>
            </p:cNvGrpSpPr>
            <p:nvPr/>
          </p:nvGrpSpPr>
          <p:grpSpPr bwMode="auto">
            <a:xfrm rot="9464090" flipV="1">
              <a:off x="2695" y="2555"/>
              <a:ext cx="69" cy="119"/>
              <a:chOff x="2620" y="2491"/>
              <a:chExt cx="60" cy="117"/>
            </a:xfrm>
          </p:grpSpPr>
          <p:sp>
            <p:nvSpPr>
              <p:cNvPr id="25555" name="Line 144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56" name="Line 144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557" name="Oval 144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579" name="AutoShape 1448"/>
          <p:cNvSpPr>
            <a:spLocks/>
          </p:cNvSpPr>
          <p:nvPr/>
        </p:nvSpPr>
        <p:spPr bwMode="auto">
          <a:xfrm>
            <a:off x="1624013" y="2209800"/>
            <a:ext cx="220662" cy="457200"/>
          </a:xfrm>
          <a:prstGeom prst="leftBrace">
            <a:avLst>
              <a:gd name="adj1" fmla="val 1726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1449"/>
          <p:cNvSpPr txBox="1">
            <a:spLocks noChangeArrowheads="1"/>
          </p:cNvSpPr>
          <p:nvPr/>
        </p:nvSpPr>
        <p:spPr bwMode="auto">
          <a:xfrm>
            <a:off x="236538" y="2286000"/>
            <a:ext cx="1458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Cell membrane</a:t>
            </a:r>
            <a:endParaRPr lang="en-US" altLang="cs-CZ" sz="2400" b="1"/>
          </a:p>
        </p:txBody>
      </p:sp>
      <p:grpSp>
        <p:nvGrpSpPr>
          <p:cNvPr id="24581" name="Group 1450"/>
          <p:cNvGrpSpPr>
            <a:grpSpLocks/>
          </p:cNvGrpSpPr>
          <p:nvPr/>
        </p:nvGrpSpPr>
        <p:grpSpPr bwMode="auto">
          <a:xfrm rot="-111382">
            <a:off x="1905000" y="1866900"/>
            <a:ext cx="7094538" cy="1179513"/>
            <a:chOff x="960" y="2592"/>
            <a:chExt cx="4737" cy="743"/>
          </a:xfrm>
        </p:grpSpPr>
        <p:grpSp>
          <p:nvGrpSpPr>
            <p:cNvPr id="25096" name="Group 1451"/>
            <p:cNvGrpSpPr>
              <a:grpSpLocks/>
            </p:cNvGrpSpPr>
            <p:nvPr/>
          </p:nvGrpSpPr>
          <p:grpSpPr bwMode="auto">
            <a:xfrm rot="-10111633">
              <a:off x="4506" y="2761"/>
              <a:ext cx="1191" cy="574"/>
              <a:chOff x="1468" y="2581"/>
              <a:chExt cx="1382" cy="776"/>
            </a:xfrm>
          </p:grpSpPr>
          <p:grpSp>
            <p:nvGrpSpPr>
              <p:cNvPr id="25439" name="Group 1452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5550" name="Line 1453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51" name="Line 1454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5440" name="Group 1455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5547" name="Line 145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8" name="Line 145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9" name="Oval 1458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1" name="Group 1459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5544" name="Line 146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5" name="Line 146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6" name="Oval 1462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2" name="Group 1463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5541" name="Line 146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2" name="Line 1465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3" name="Oval 1466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3" name="Group 1467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5538" name="Line 1468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9" name="Line 1469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40" name="Oval 1470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4" name="Group 1471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5535" name="Line 147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6" name="Line 147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7" name="Oval 1474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5" name="Group 1475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5532" name="Line 147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3" name="Line 1477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4" name="Oval 1478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6" name="Group 1479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5529" name="Line 148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0" name="Line 148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31" name="Oval 1482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7" name="Group 1483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5526" name="Line 1484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7" name="Line 1485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8" name="Oval 1486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8" name="Group 1487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5523" name="Line 1488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4" name="Line 1489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5" name="Oval 1490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49" name="Group 1491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5520" name="Line 1492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1" name="Line 1493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22" name="Oval 1494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50" name="Group 1495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5517" name="Line 1496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18" name="Line 1497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519" name="Oval 1498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451" name="AutoShape 1499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452" name="AutoShape 1500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453" name="AutoShape 1501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454" name="AutoShape 1502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455" name="AutoShape 1503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456" name="Group 1504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5485" name="Group 1505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5514" name="Line 150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15" name="Line 1507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16" name="Oval 150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86" name="Group 1509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5511" name="Line 151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12" name="Line 151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13" name="Oval 151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87" name="Group 1513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5508" name="Line 151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9" name="Line 151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10" name="Oval 151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88" name="Group 1517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5505" name="Line 151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6" name="Line 151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7" name="Oval 152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89" name="Group 1521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5502" name="Line 152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3" name="Line 152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4" name="Oval 152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90" name="Group 1525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5499" name="Line 152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0" name="Line 152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501" name="Oval 152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91" name="Group 1529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5496" name="Line 153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97" name="Line 153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98" name="Oval 153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492" name="Group 1533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5493" name="Line 153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94" name="Line 153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95" name="Oval 153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457" name="Group 1537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5482" name="Line 153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83" name="Line 153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84" name="Oval 1540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58" name="Group 1541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5479" name="Line 154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80" name="Line 154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81" name="Oval 154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59" name="Group 1545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5476" name="Line 154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7" name="Line 154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8" name="Oval 154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60" name="Group 1549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5473" name="Line 155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4" name="Line 155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5" name="Oval 155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61" name="Group 1553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5470" name="Line 155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1" name="Line 155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72" name="Oval 155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62" name="Group 1557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5467" name="Line 155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68" name="Line 155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69" name="Oval 156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463" name="Group 1561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5464" name="Line 156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65" name="Line 156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66" name="Oval 156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097" name="Group 1565"/>
            <p:cNvGrpSpPr>
              <a:grpSpLocks/>
            </p:cNvGrpSpPr>
            <p:nvPr/>
          </p:nvGrpSpPr>
          <p:grpSpPr bwMode="auto">
            <a:xfrm rot="886012">
              <a:off x="960" y="2592"/>
              <a:ext cx="1191" cy="574"/>
              <a:chOff x="1468" y="2581"/>
              <a:chExt cx="1382" cy="776"/>
            </a:xfrm>
          </p:grpSpPr>
          <p:grpSp>
            <p:nvGrpSpPr>
              <p:cNvPr id="25326" name="Group 1566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5437" name="Line 1567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8" name="Line 1568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5327" name="Group 1569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5434" name="Line 157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5" name="Line 157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6" name="Oval 1572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28" name="Group 1573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5431" name="Line 157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2" name="Line 157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3" name="Oval 1576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29" name="Group 1577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5428" name="Line 157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9" name="Line 1579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30" name="Oval 1580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0" name="Group 1581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5425" name="Line 1582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6" name="Line 1583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7" name="Oval 1584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1" name="Group 1585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5422" name="Line 158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3" name="Line 158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4" name="Oval 1588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2" name="Group 1589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5419" name="Line 159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0" name="Line 159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21" name="Oval 1592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3" name="Group 1593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5416" name="Line 1594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7" name="Line 159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8" name="Oval 1596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4" name="Group 1597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5413" name="Line 1598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4" name="Line 1599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5" name="Oval 1600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5" name="Group 1601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5410" name="Line 1602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1" name="Line 1603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12" name="Oval 1604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6" name="Group 1605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5407" name="Line 1606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08" name="Line 1607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09" name="Oval 1608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37" name="Group 1609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5404" name="Line 1610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05" name="Line 1611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406" name="Oval 1612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338" name="AutoShape 1613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339" name="AutoShape 1614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340" name="AutoShape 1615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341" name="AutoShape 1616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342" name="AutoShape 1617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343" name="Group 1618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5372" name="Group 1619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5401" name="Line 162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02" name="Line 1621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03" name="Oval 162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3" name="Group 1623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5398" name="Line 162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9" name="Line 162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400" name="Oval 162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4" name="Group 1627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5395" name="Line 162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6" name="Line 162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7" name="Oval 163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5" name="Group 1631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5392" name="Line 163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3" name="Line 163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4" name="Oval 163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6" name="Group 1635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5389" name="Line 163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0" name="Line 163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91" name="Oval 163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7" name="Group 1639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5386" name="Line 164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7" name="Line 164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8" name="Oval 164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8" name="Group 1643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5383" name="Line 164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4" name="Line 164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5" name="Oval 164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379" name="Group 1647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5380" name="Line 164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1" name="Line 164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382" name="Oval 165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344" name="Group 1651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5369" name="Line 165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70" name="Line 165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71" name="Oval 1654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45" name="Group 1655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5366" name="Line 165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7" name="Line 165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8" name="Oval 165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46" name="Group 1659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5363" name="Line 166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4" name="Line 166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5" name="Oval 166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47" name="Group 1663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5360" name="Line 166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1" name="Line 166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62" name="Oval 166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48" name="Group 1667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5357" name="Line 166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8" name="Line 166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9" name="Oval 167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49" name="Group 1671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5354" name="Line 167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5" name="Line 167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6" name="Oval 167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350" name="Group 1675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5351" name="Line 167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2" name="Line 167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53" name="Oval 167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098" name="Group 1679"/>
            <p:cNvGrpSpPr>
              <a:grpSpLocks/>
            </p:cNvGrpSpPr>
            <p:nvPr/>
          </p:nvGrpSpPr>
          <p:grpSpPr bwMode="auto">
            <a:xfrm rot="969814">
              <a:off x="3312" y="2688"/>
              <a:ext cx="1191" cy="574"/>
              <a:chOff x="1468" y="2581"/>
              <a:chExt cx="1382" cy="776"/>
            </a:xfrm>
          </p:grpSpPr>
          <p:grpSp>
            <p:nvGrpSpPr>
              <p:cNvPr id="25213" name="Group 1680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5324" name="Line 1681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25" name="Line 1682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5214" name="Group 1683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5321" name="Line 168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22" name="Line 168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23" name="Oval 1686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15" name="Group 1687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5318" name="Line 168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9" name="Line 168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20" name="Oval 1690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16" name="Group 1691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5315" name="Line 169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6" name="Line 1693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7" name="Oval 1694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17" name="Group 1695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5312" name="Line 1696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3" name="Line 1697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4" name="Oval 1698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18" name="Group 1699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5309" name="Line 170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0" name="Line 170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11" name="Oval 1702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19" name="Group 1703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5306" name="Line 1704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7" name="Line 170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8" name="Oval 1706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20" name="Group 1707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5303" name="Line 1708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4" name="Line 1709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5" name="Oval 1710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21" name="Group 1711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5300" name="Line 1712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1" name="Line 1713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302" name="Oval 1714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22" name="Group 1715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5297" name="Line 1716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8" name="Line 1717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9" name="Oval 1718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23" name="Group 1719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5294" name="Line 1720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5" name="Line 1721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6" name="Oval 1722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24" name="Group 1723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5291" name="Line 1724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2" name="Line 1725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93" name="Oval 1726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225" name="AutoShape 1727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226" name="AutoShape 1728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227" name="AutoShape 1729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228" name="AutoShape 1730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229" name="AutoShape 1731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230" name="Group 1732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5259" name="Group 1733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5288" name="Line 173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9" name="Line 1735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90" name="Oval 173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0" name="Group 1737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5285" name="Line 173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6" name="Line 173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7" name="Oval 174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1" name="Group 1741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5282" name="Line 174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3" name="Line 174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4" name="Oval 174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2" name="Group 1745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5279" name="Line 174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0" name="Line 174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81" name="Oval 174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3" name="Group 1749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5276" name="Line 175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7" name="Line 175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8" name="Oval 175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4" name="Group 1753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5273" name="Line 175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4" name="Line 175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5" name="Oval 175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5" name="Group 1757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5270" name="Line 175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1" name="Line 175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72" name="Oval 176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266" name="Group 1761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5267" name="Line 176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68" name="Line 176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269" name="Oval 176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231" name="Group 1765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5256" name="Line 176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7" name="Line 176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8" name="Oval 1768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2" name="Group 1769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5253" name="Line 177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4" name="Line 177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5" name="Oval 177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3" name="Group 1773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5250" name="Line 177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1" name="Line 177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52" name="Oval 177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4" name="Group 1777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5247" name="Line 177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8" name="Line 177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9" name="Oval 178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5" name="Group 1781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5244" name="Line 178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5" name="Line 178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6" name="Oval 178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6" name="Group 1785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5241" name="Line 178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2" name="Line 178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3" name="Oval 178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237" name="Group 1789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5238" name="Line 179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39" name="Line 179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40" name="Oval 179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099" name="Group 1793"/>
            <p:cNvGrpSpPr>
              <a:grpSpLocks/>
            </p:cNvGrpSpPr>
            <p:nvPr/>
          </p:nvGrpSpPr>
          <p:grpSpPr bwMode="auto">
            <a:xfrm rot="-9987265">
              <a:off x="2154" y="2724"/>
              <a:ext cx="1199" cy="497"/>
              <a:chOff x="1468" y="2581"/>
              <a:chExt cx="1382" cy="776"/>
            </a:xfrm>
          </p:grpSpPr>
          <p:grpSp>
            <p:nvGrpSpPr>
              <p:cNvPr id="25100" name="Group 1794"/>
              <p:cNvGrpSpPr>
                <a:grpSpLocks/>
              </p:cNvGrpSpPr>
              <p:nvPr/>
            </p:nvGrpSpPr>
            <p:grpSpPr bwMode="auto">
              <a:xfrm rot="-512716">
                <a:off x="2448" y="2888"/>
                <a:ext cx="28" cy="103"/>
                <a:chOff x="3027" y="2399"/>
                <a:chExt cx="19" cy="65"/>
              </a:xfrm>
            </p:grpSpPr>
            <p:sp>
              <p:nvSpPr>
                <p:cNvPr id="25211" name="Line 1795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2996" y="2430"/>
                  <a:ext cx="65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12" name="Line 1796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17" y="2427"/>
                  <a:ext cx="57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5101" name="Group 1797"/>
              <p:cNvGrpSpPr>
                <a:grpSpLocks/>
              </p:cNvGrpSpPr>
              <p:nvPr/>
            </p:nvGrpSpPr>
            <p:grpSpPr bwMode="auto">
              <a:xfrm>
                <a:off x="1547" y="3180"/>
                <a:ext cx="80" cy="177"/>
                <a:chOff x="2387" y="2586"/>
                <a:chExt cx="57" cy="112"/>
              </a:xfrm>
            </p:grpSpPr>
            <p:sp>
              <p:nvSpPr>
                <p:cNvPr id="25208" name="Line 179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64" y="2617"/>
                  <a:ext cx="65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9" name="Line 179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382" y="2616"/>
                  <a:ext cx="72" cy="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10" name="Oval 1800"/>
                <p:cNvSpPr>
                  <a:spLocks noChangeArrowheads="1"/>
                </p:cNvSpPr>
                <p:nvPr/>
              </p:nvSpPr>
              <p:spPr bwMode="auto">
                <a:xfrm rot="-5718171">
                  <a:off x="2380" y="263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2" name="Group 1801"/>
              <p:cNvGrpSpPr>
                <a:grpSpLocks/>
              </p:cNvGrpSpPr>
              <p:nvPr/>
            </p:nvGrpSpPr>
            <p:grpSpPr bwMode="auto">
              <a:xfrm>
                <a:off x="1628" y="3132"/>
                <a:ext cx="80" cy="184"/>
                <a:chOff x="2445" y="2556"/>
                <a:chExt cx="57" cy="116"/>
              </a:xfrm>
            </p:grpSpPr>
            <p:sp>
              <p:nvSpPr>
                <p:cNvPr id="25205" name="Line 180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25" y="2586"/>
                  <a:ext cx="56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6" name="Line 180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435" y="2585"/>
                  <a:ext cx="7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7" name="Oval 1804"/>
                <p:cNvSpPr>
                  <a:spLocks noChangeArrowheads="1"/>
                </p:cNvSpPr>
                <p:nvPr/>
              </p:nvSpPr>
              <p:spPr bwMode="auto">
                <a:xfrm rot="-5718171">
                  <a:off x="2438" y="260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3" name="Group 1805"/>
              <p:cNvGrpSpPr>
                <a:grpSpLocks/>
              </p:cNvGrpSpPr>
              <p:nvPr/>
            </p:nvGrpSpPr>
            <p:grpSpPr bwMode="auto">
              <a:xfrm rot="-297648">
                <a:off x="2508" y="2877"/>
                <a:ext cx="82" cy="190"/>
                <a:chOff x="3070" y="2401"/>
                <a:chExt cx="57" cy="120"/>
              </a:xfrm>
            </p:grpSpPr>
            <p:sp>
              <p:nvSpPr>
                <p:cNvPr id="25202" name="Line 180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054" y="2436"/>
                  <a:ext cx="69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3" name="Line 1807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071" y="2434"/>
                  <a:ext cx="72" cy="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4" name="Oval 1808"/>
                <p:cNvSpPr>
                  <a:spLocks noChangeArrowheads="1"/>
                </p:cNvSpPr>
                <p:nvPr/>
              </p:nvSpPr>
              <p:spPr bwMode="auto">
                <a:xfrm rot="-5718171">
                  <a:off x="3063" y="245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4" name="Group 1809"/>
              <p:cNvGrpSpPr>
                <a:grpSpLocks/>
              </p:cNvGrpSpPr>
              <p:nvPr/>
            </p:nvGrpSpPr>
            <p:grpSpPr bwMode="auto">
              <a:xfrm>
                <a:off x="2686" y="2860"/>
                <a:ext cx="82" cy="190"/>
                <a:chOff x="3196" y="2384"/>
                <a:chExt cx="57" cy="120"/>
              </a:xfrm>
            </p:grpSpPr>
            <p:sp>
              <p:nvSpPr>
                <p:cNvPr id="25199" name="Line 1810"/>
                <p:cNvSpPr>
                  <a:spLocks noChangeShapeType="1"/>
                </p:cNvSpPr>
                <p:nvPr/>
              </p:nvSpPr>
              <p:spPr bwMode="auto">
                <a:xfrm rot="-5718171" flipH="1" flipV="1">
                  <a:off x="3173" y="2425"/>
                  <a:ext cx="79" cy="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0" name="Line 1811"/>
                <p:cNvSpPr>
                  <a:spLocks noChangeShapeType="1"/>
                </p:cNvSpPr>
                <p:nvPr/>
              </p:nvSpPr>
              <p:spPr bwMode="auto">
                <a:xfrm rot="-6157566" flipH="1" flipV="1">
                  <a:off x="3192" y="2419"/>
                  <a:ext cx="75" cy="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201" name="Oval 1812"/>
                <p:cNvSpPr>
                  <a:spLocks noChangeArrowheads="1"/>
                </p:cNvSpPr>
                <p:nvPr/>
              </p:nvSpPr>
              <p:spPr bwMode="auto">
                <a:xfrm rot="-5499185">
                  <a:off x="3189" y="244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5" name="Group 1813"/>
              <p:cNvGrpSpPr>
                <a:grpSpLocks/>
              </p:cNvGrpSpPr>
              <p:nvPr/>
            </p:nvGrpSpPr>
            <p:grpSpPr bwMode="auto">
              <a:xfrm>
                <a:off x="2770" y="2861"/>
                <a:ext cx="80" cy="183"/>
                <a:chOff x="3255" y="2385"/>
                <a:chExt cx="57" cy="115"/>
              </a:xfrm>
            </p:grpSpPr>
            <p:sp>
              <p:nvSpPr>
                <p:cNvPr id="25196" name="Line 181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40" y="2415"/>
                  <a:ext cx="64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7" name="Line 181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3260" y="2416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8" name="Oval 1816"/>
                <p:cNvSpPr>
                  <a:spLocks noChangeArrowheads="1"/>
                </p:cNvSpPr>
                <p:nvPr/>
              </p:nvSpPr>
              <p:spPr bwMode="auto">
                <a:xfrm rot="-5916244">
                  <a:off x="3248" y="243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6" name="Group 1817"/>
              <p:cNvGrpSpPr>
                <a:grpSpLocks/>
              </p:cNvGrpSpPr>
              <p:nvPr/>
            </p:nvGrpSpPr>
            <p:grpSpPr bwMode="auto">
              <a:xfrm>
                <a:off x="1468" y="2923"/>
                <a:ext cx="86" cy="186"/>
                <a:chOff x="2331" y="2424"/>
                <a:chExt cx="61" cy="117"/>
              </a:xfrm>
            </p:grpSpPr>
            <p:sp>
              <p:nvSpPr>
                <p:cNvPr id="25193" name="Line 1818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4" name="Line 1819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5" name="Oval 1820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7" name="Group 1821"/>
              <p:cNvGrpSpPr>
                <a:grpSpLocks/>
              </p:cNvGrpSpPr>
              <p:nvPr/>
            </p:nvGrpSpPr>
            <p:grpSpPr bwMode="auto">
              <a:xfrm>
                <a:off x="1636" y="2833"/>
                <a:ext cx="87" cy="184"/>
                <a:chOff x="2450" y="2367"/>
                <a:chExt cx="62" cy="116"/>
              </a:xfrm>
            </p:grpSpPr>
            <p:sp>
              <p:nvSpPr>
                <p:cNvPr id="25190" name="Line 182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1" name="Line 1823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92" name="Oval 1824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8" name="Group 1825"/>
              <p:cNvGrpSpPr>
                <a:grpSpLocks/>
              </p:cNvGrpSpPr>
              <p:nvPr/>
            </p:nvGrpSpPr>
            <p:grpSpPr bwMode="auto">
              <a:xfrm>
                <a:off x="2692" y="2598"/>
                <a:ext cx="79" cy="184"/>
                <a:chOff x="3199" y="2219"/>
                <a:chExt cx="57" cy="116"/>
              </a:xfrm>
            </p:grpSpPr>
            <p:sp>
              <p:nvSpPr>
                <p:cNvPr id="25187" name="Line 1826"/>
                <p:cNvSpPr>
                  <a:spLocks noChangeShapeType="1"/>
                </p:cNvSpPr>
                <p:nvPr/>
              </p:nvSpPr>
              <p:spPr bwMode="auto">
                <a:xfrm rot="-5718171">
                  <a:off x="3188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8" name="Line 1827"/>
                <p:cNvSpPr>
                  <a:spLocks noChangeShapeType="1"/>
                </p:cNvSpPr>
                <p:nvPr/>
              </p:nvSpPr>
              <p:spPr bwMode="auto">
                <a:xfrm rot="-5718171">
                  <a:off x="3206" y="2300"/>
                  <a:ext cx="7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9" name="Oval 1828"/>
                <p:cNvSpPr>
                  <a:spLocks noChangeArrowheads="1"/>
                </p:cNvSpPr>
                <p:nvPr/>
              </p:nvSpPr>
              <p:spPr bwMode="auto">
                <a:xfrm rot="-5463435">
                  <a:off x="3192" y="2226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09" name="Group 1829"/>
              <p:cNvGrpSpPr>
                <a:grpSpLocks/>
              </p:cNvGrpSpPr>
              <p:nvPr/>
            </p:nvGrpSpPr>
            <p:grpSpPr bwMode="auto">
              <a:xfrm>
                <a:off x="2604" y="2601"/>
                <a:ext cx="80" cy="181"/>
                <a:chOff x="3137" y="2221"/>
                <a:chExt cx="57" cy="114"/>
              </a:xfrm>
            </p:grpSpPr>
            <p:sp>
              <p:nvSpPr>
                <p:cNvPr id="25184" name="Line 1830"/>
                <p:cNvSpPr>
                  <a:spLocks noChangeShapeType="1"/>
                </p:cNvSpPr>
                <p:nvPr/>
              </p:nvSpPr>
              <p:spPr bwMode="auto">
                <a:xfrm rot="-5718171">
                  <a:off x="3127" y="2300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5" name="Line 1831"/>
                <p:cNvSpPr>
                  <a:spLocks noChangeShapeType="1"/>
                </p:cNvSpPr>
                <p:nvPr/>
              </p:nvSpPr>
              <p:spPr bwMode="auto">
                <a:xfrm rot="-5718171">
                  <a:off x="3147" y="2298"/>
                  <a:ext cx="66" cy="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6" name="Oval 1832"/>
                <p:cNvSpPr>
                  <a:spLocks noChangeArrowheads="1"/>
                </p:cNvSpPr>
                <p:nvPr/>
              </p:nvSpPr>
              <p:spPr bwMode="auto">
                <a:xfrm rot="-5463435">
                  <a:off x="3130" y="2228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10" name="Group 1833"/>
              <p:cNvGrpSpPr>
                <a:grpSpLocks/>
              </p:cNvGrpSpPr>
              <p:nvPr/>
            </p:nvGrpSpPr>
            <p:grpSpPr bwMode="auto">
              <a:xfrm>
                <a:off x="2515" y="2606"/>
                <a:ext cx="79" cy="190"/>
                <a:chOff x="3071" y="2220"/>
                <a:chExt cx="57" cy="120"/>
              </a:xfrm>
            </p:grpSpPr>
            <p:sp>
              <p:nvSpPr>
                <p:cNvPr id="25181" name="Line 1834"/>
                <p:cNvSpPr>
                  <a:spLocks noChangeShapeType="1"/>
                </p:cNvSpPr>
                <p:nvPr/>
              </p:nvSpPr>
              <p:spPr bwMode="auto">
                <a:xfrm rot="-5718171">
                  <a:off x="3063" y="2309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2" name="Line 1835"/>
                <p:cNvSpPr>
                  <a:spLocks noChangeShapeType="1"/>
                </p:cNvSpPr>
                <p:nvPr/>
              </p:nvSpPr>
              <p:spPr bwMode="auto">
                <a:xfrm rot="-5718171">
                  <a:off x="3082" y="2310"/>
                  <a:ext cx="6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3" name="Oval 1836"/>
                <p:cNvSpPr>
                  <a:spLocks noChangeArrowheads="1"/>
                </p:cNvSpPr>
                <p:nvPr/>
              </p:nvSpPr>
              <p:spPr bwMode="auto">
                <a:xfrm rot="-5463435">
                  <a:off x="3064" y="2227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11" name="Group 1837"/>
              <p:cNvGrpSpPr>
                <a:grpSpLocks/>
              </p:cNvGrpSpPr>
              <p:nvPr/>
            </p:nvGrpSpPr>
            <p:grpSpPr bwMode="auto">
              <a:xfrm rot="-453679">
                <a:off x="2428" y="2615"/>
                <a:ext cx="80" cy="189"/>
                <a:chOff x="3007" y="2226"/>
                <a:chExt cx="57" cy="119"/>
              </a:xfrm>
            </p:grpSpPr>
            <p:sp>
              <p:nvSpPr>
                <p:cNvPr id="25178" name="Line 1838"/>
                <p:cNvSpPr>
                  <a:spLocks noChangeShapeType="1"/>
                </p:cNvSpPr>
                <p:nvPr/>
              </p:nvSpPr>
              <p:spPr bwMode="auto">
                <a:xfrm rot="-5718171">
                  <a:off x="3001" y="2315"/>
                  <a:ext cx="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79" name="Line 1839"/>
                <p:cNvSpPr>
                  <a:spLocks noChangeShapeType="1"/>
                </p:cNvSpPr>
                <p:nvPr/>
              </p:nvSpPr>
              <p:spPr bwMode="auto">
                <a:xfrm rot="-5718171">
                  <a:off x="3016" y="2312"/>
                  <a:ext cx="6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80" name="Oval 1840"/>
                <p:cNvSpPr>
                  <a:spLocks noChangeArrowheads="1"/>
                </p:cNvSpPr>
                <p:nvPr/>
              </p:nvSpPr>
              <p:spPr bwMode="auto">
                <a:xfrm rot="-5463435">
                  <a:off x="3000" y="2233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112" name="AutoShape 1841"/>
              <p:cNvSpPr>
                <a:spLocks noChangeArrowheads="1"/>
              </p:cNvSpPr>
              <p:nvPr/>
            </p:nvSpPr>
            <p:spPr bwMode="auto">
              <a:xfrm rot="-5792893">
                <a:off x="2301" y="2653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113" name="AutoShape 1842"/>
              <p:cNvSpPr>
                <a:spLocks noChangeArrowheads="1"/>
              </p:cNvSpPr>
              <p:nvPr/>
            </p:nvSpPr>
            <p:spPr bwMode="auto">
              <a:xfrm rot="-5792893">
                <a:off x="2725" y="2636"/>
                <a:ext cx="178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114" name="AutoShape 1843"/>
              <p:cNvSpPr>
                <a:spLocks noChangeArrowheads="1"/>
              </p:cNvSpPr>
              <p:nvPr/>
            </p:nvSpPr>
            <p:spPr bwMode="auto">
              <a:xfrm rot="-6703028">
                <a:off x="1509" y="2917"/>
                <a:ext cx="177" cy="67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115" name="AutoShape 1844"/>
              <p:cNvSpPr>
                <a:spLocks noChangeArrowheads="1"/>
              </p:cNvSpPr>
              <p:nvPr/>
            </p:nvSpPr>
            <p:spPr bwMode="auto">
              <a:xfrm rot="-6703028">
                <a:off x="1650" y="3146"/>
                <a:ext cx="177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116" name="AutoShape 1845"/>
              <p:cNvSpPr>
                <a:spLocks noChangeArrowheads="1"/>
              </p:cNvSpPr>
              <p:nvPr/>
            </p:nvSpPr>
            <p:spPr bwMode="auto">
              <a:xfrm rot="-5792893">
                <a:off x="2543" y="2919"/>
                <a:ext cx="178" cy="66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117" name="Group 1846"/>
              <p:cNvGrpSpPr>
                <a:grpSpLocks/>
              </p:cNvGrpSpPr>
              <p:nvPr/>
            </p:nvGrpSpPr>
            <p:grpSpPr bwMode="auto">
              <a:xfrm>
                <a:off x="1785" y="2885"/>
                <a:ext cx="701" cy="355"/>
                <a:chOff x="2556" y="2400"/>
                <a:chExt cx="498" cy="224"/>
              </a:xfrm>
            </p:grpSpPr>
            <p:grpSp>
              <p:nvGrpSpPr>
                <p:cNvPr id="25146" name="Group 1847"/>
                <p:cNvGrpSpPr>
                  <a:grpSpLocks/>
                </p:cNvGrpSpPr>
                <p:nvPr/>
              </p:nvGrpSpPr>
              <p:grpSpPr bwMode="auto">
                <a:xfrm>
                  <a:off x="2556" y="2507"/>
                  <a:ext cx="62" cy="117"/>
                  <a:chOff x="2556" y="2507"/>
                  <a:chExt cx="62" cy="117"/>
                </a:xfrm>
              </p:grpSpPr>
              <p:sp>
                <p:nvSpPr>
                  <p:cNvPr id="25175" name="Line 184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6" name="Line 1849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7" name="Oval 185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47" name="Group 1851"/>
                <p:cNvGrpSpPr>
                  <a:grpSpLocks/>
                </p:cNvGrpSpPr>
                <p:nvPr/>
              </p:nvGrpSpPr>
              <p:grpSpPr bwMode="auto">
                <a:xfrm>
                  <a:off x="2620" y="2491"/>
                  <a:ext cx="60" cy="117"/>
                  <a:chOff x="2620" y="2491"/>
                  <a:chExt cx="60" cy="117"/>
                </a:xfrm>
              </p:grpSpPr>
              <p:sp>
                <p:nvSpPr>
                  <p:cNvPr id="25172" name="Line 185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3" name="Line 185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4" name="Oval 185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48" name="Group 1855"/>
                <p:cNvGrpSpPr>
                  <a:grpSpLocks/>
                </p:cNvGrpSpPr>
                <p:nvPr/>
              </p:nvGrpSpPr>
              <p:grpSpPr bwMode="auto">
                <a:xfrm>
                  <a:off x="2680" y="2467"/>
                  <a:ext cx="60" cy="117"/>
                  <a:chOff x="2620" y="2491"/>
                  <a:chExt cx="60" cy="117"/>
                </a:xfrm>
              </p:grpSpPr>
              <p:sp>
                <p:nvSpPr>
                  <p:cNvPr id="25169" name="Line 185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0" name="Line 185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71" name="Oval 185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49" name="Group 1859"/>
                <p:cNvGrpSpPr>
                  <a:grpSpLocks/>
                </p:cNvGrpSpPr>
                <p:nvPr/>
              </p:nvGrpSpPr>
              <p:grpSpPr bwMode="auto">
                <a:xfrm>
                  <a:off x="2746" y="2443"/>
                  <a:ext cx="60" cy="117"/>
                  <a:chOff x="2620" y="2491"/>
                  <a:chExt cx="60" cy="117"/>
                </a:xfrm>
              </p:grpSpPr>
              <p:sp>
                <p:nvSpPr>
                  <p:cNvPr id="25166" name="Line 186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7" name="Line 186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8" name="Oval 186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50" name="Group 1863"/>
                <p:cNvGrpSpPr>
                  <a:grpSpLocks/>
                </p:cNvGrpSpPr>
                <p:nvPr/>
              </p:nvGrpSpPr>
              <p:grpSpPr bwMode="auto">
                <a:xfrm>
                  <a:off x="2812" y="2425"/>
                  <a:ext cx="60" cy="117"/>
                  <a:chOff x="2620" y="2491"/>
                  <a:chExt cx="60" cy="117"/>
                </a:xfrm>
              </p:grpSpPr>
              <p:sp>
                <p:nvSpPr>
                  <p:cNvPr id="25163" name="Line 186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4" name="Line 186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5" name="Oval 186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51" name="Group 1867"/>
                <p:cNvGrpSpPr>
                  <a:grpSpLocks/>
                </p:cNvGrpSpPr>
                <p:nvPr/>
              </p:nvGrpSpPr>
              <p:grpSpPr bwMode="auto">
                <a:xfrm>
                  <a:off x="2932" y="2401"/>
                  <a:ext cx="60" cy="117"/>
                  <a:chOff x="2620" y="2491"/>
                  <a:chExt cx="60" cy="117"/>
                </a:xfrm>
              </p:grpSpPr>
              <p:sp>
                <p:nvSpPr>
                  <p:cNvPr id="25160" name="Line 186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1" name="Line 1869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62" name="Oval 187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52" name="Group 1871"/>
                <p:cNvGrpSpPr>
                  <a:grpSpLocks/>
                </p:cNvGrpSpPr>
                <p:nvPr/>
              </p:nvGrpSpPr>
              <p:grpSpPr bwMode="auto">
                <a:xfrm>
                  <a:off x="2994" y="2400"/>
                  <a:ext cx="60" cy="117"/>
                  <a:chOff x="2620" y="2491"/>
                  <a:chExt cx="60" cy="117"/>
                </a:xfrm>
              </p:grpSpPr>
              <p:sp>
                <p:nvSpPr>
                  <p:cNvPr id="25157" name="Line 187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58" name="Line 1873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59" name="Oval 187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153" name="Group 1875"/>
                <p:cNvGrpSpPr>
                  <a:grpSpLocks/>
                </p:cNvGrpSpPr>
                <p:nvPr/>
              </p:nvGrpSpPr>
              <p:grpSpPr bwMode="auto">
                <a:xfrm>
                  <a:off x="2872" y="2413"/>
                  <a:ext cx="60" cy="117"/>
                  <a:chOff x="2620" y="2491"/>
                  <a:chExt cx="60" cy="117"/>
                </a:xfrm>
              </p:grpSpPr>
              <p:sp>
                <p:nvSpPr>
                  <p:cNvPr id="25154" name="Line 187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55" name="Line 187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156" name="Oval 187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25118" name="Group 1879"/>
              <p:cNvGrpSpPr>
                <a:grpSpLocks/>
              </p:cNvGrpSpPr>
              <p:nvPr/>
            </p:nvGrpSpPr>
            <p:grpSpPr bwMode="auto">
              <a:xfrm rot="19562737" flipV="1">
                <a:off x="1744" y="2787"/>
                <a:ext cx="87" cy="185"/>
                <a:chOff x="2556" y="2507"/>
                <a:chExt cx="62" cy="117"/>
              </a:xfrm>
            </p:grpSpPr>
            <p:sp>
              <p:nvSpPr>
                <p:cNvPr id="25143" name="Line 188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44" name="Line 188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45" name="Oval 1882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19" name="Group 1883"/>
              <p:cNvGrpSpPr>
                <a:grpSpLocks/>
              </p:cNvGrpSpPr>
              <p:nvPr/>
            </p:nvGrpSpPr>
            <p:grpSpPr bwMode="auto">
              <a:xfrm rot="19562737" flipV="1">
                <a:off x="1831" y="2733"/>
                <a:ext cx="85" cy="185"/>
                <a:chOff x="2620" y="2491"/>
                <a:chExt cx="60" cy="117"/>
              </a:xfrm>
            </p:grpSpPr>
            <p:sp>
              <p:nvSpPr>
                <p:cNvPr id="25140" name="Line 188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41" name="Line 188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42" name="Oval 188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20" name="Group 1887"/>
              <p:cNvGrpSpPr>
                <a:grpSpLocks/>
              </p:cNvGrpSpPr>
              <p:nvPr/>
            </p:nvGrpSpPr>
            <p:grpSpPr bwMode="auto">
              <a:xfrm rot="19562737" flipV="1">
                <a:off x="1928" y="2712"/>
                <a:ext cx="84" cy="186"/>
                <a:chOff x="2620" y="2491"/>
                <a:chExt cx="60" cy="117"/>
              </a:xfrm>
            </p:grpSpPr>
            <p:sp>
              <p:nvSpPr>
                <p:cNvPr id="25137" name="Line 188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8" name="Line 188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9" name="Oval 189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21" name="Group 1891"/>
              <p:cNvGrpSpPr>
                <a:grpSpLocks/>
              </p:cNvGrpSpPr>
              <p:nvPr/>
            </p:nvGrpSpPr>
            <p:grpSpPr bwMode="auto">
              <a:xfrm rot="19562737" flipV="1">
                <a:off x="2017" y="2676"/>
                <a:ext cx="84" cy="185"/>
                <a:chOff x="2620" y="2491"/>
                <a:chExt cx="60" cy="117"/>
              </a:xfrm>
            </p:grpSpPr>
            <p:sp>
              <p:nvSpPr>
                <p:cNvPr id="25134" name="Line 189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5" name="Line 189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6" name="Oval 189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22" name="Group 1895"/>
              <p:cNvGrpSpPr>
                <a:grpSpLocks/>
              </p:cNvGrpSpPr>
              <p:nvPr/>
            </p:nvGrpSpPr>
            <p:grpSpPr bwMode="auto">
              <a:xfrm rot="19562737" flipV="1">
                <a:off x="2108" y="2650"/>
                <a:ext cx="84" cy="186"/>
                <a:chOff x="2620" y="2491"/>
                <a:chExt cx="60" cy="117"/>
              </a:xfrm>
            </p:grpSpPr>
            <p:sp>
              <p:nvSpPr>
                <p:cNvPr id="25131" name="Line 189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2" name="Line 1897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3" name="Oval 1898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23" name="Group 1899"/>
              <p:cNvGrpSpPr>
                <a:grpSpLocks/>
              </p:cNvGrpSpPr>
              <p:nvPr/>
            </p:nvGrpSpPr>
            <p:grpSpPr bwMode="auto">
              <a:xfrm rot="19562737" flipV="1">
                <a:off x="2292" y="2604"/>
                <a:ext cx="84" cy="186"/>
                <a:chOff x="2620" y="2491"/>
                <a:chExt cx="60" cy="117"/>
              </a:xfrm>
            </p:grpSpPr>
            <p:sp>
              <p:nvSpPr>
                <p:cNvPr id="25128" name="Line 190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29" name="Line 1901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30" name="Oval 1902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124" name="Group 1903"/>
              <p:cNvGrpSpPr>
                <a:grpSpLocks/>
              </p:cNvGrpSpPr>
              <p:nvPr/>
            </p:nvGrpSpPr>
            <p:grpSpPr bwMode="auto">
              <a:xfrm rot="19562737" flipV="1">
                <a:off x="2204" y="2622"/>
                <a:ext cx="85" cy="185"/>
                <a:chOff x="2620" y="2491"/>
                <a:chExt cx="60" cy="117"/>
              </a:xfrm>
            </p:grpSpPr>
            <p:sp>
              <p:nvSpPr>
                <p:cNvPr id="25125" name="Line 190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26" name="Line 190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127" name="Oval 190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4582" name="Text Box 1907"/>
          <p:cNvSpPr txBox="1">
            <a:spLocks noChangeArrowheads="1"/>
          </p:cNvSpPr>
          <p:nvPr/>
        </p:nvSpPr>
        <p:spPr bwMode="auto">
          <a:xfrm>
            <a:off x="1463675" y="2895600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Ergosterol</a:t>
            </a:r>
            <a:endParaRPr lang="en-US" altLang="cs-CZ" sz="2400" b="1"/>
          </a:p>
        </p:txBody>
      </p:sp>
      <p:sp>
        <p:nvSpPr>
          <p:cNvPr id="24583" name="Text Box 1908"/>
          <p:cNvSpPr txBox="1">
            <a:spLocks noChangeArrowheads="1"/>
          </p:cNvSpPr>
          <p:nvPr/>
        </p:nvSpPr>
        <p:spPr bwMode="auto">
          <a:xfrm>
            <a:off x="4800600" y="1752600"/>
            <a:ext cx="4049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Azol</a:t>
            </a:r>
            <a:r>
              <a:rPr lang="cs-CZ" altLang="cs-CZ" sz="1400" b="1">
                <a:latin typeface="Arial" panose="020B0604020202020204" pitchFamily="34" charset="0"/>
              </a:rPr>
              <a:t>y (flukonazol, vorikonazol, posakonazol..)</a:t>
            </a:r>
            <a:endParaRPr lang="en-US" altLang="cs-CZ" sz="2400" b="1"/>
          </a:p>
        </p:txBody>
      </p:sp>
      <p:grpSp>
        <p:nvGrpSpPr>
          <p:cNvPr id="24584" name="Group 1910"/>
          <p:cNvGrpSpPr>
            <a:grpSpLocks/>
          </p:cNvGrpSpPr>
          <p:nvPr/>
        </p:nvGrpSpPr>
        <p:grpSpPr bwMode="auto">
          <a:xfrm rot="-10735732">
            <a:off x="7643813" y="5362575"/>
            <a:ext cx="36512" cy="120650"/>
            <a:chOff x="3027" y="2399"/>
            <a:chExt cx="19" cy="65"/>
          </a:xfrm>
        </p:grpSpPr>
        <p:sp>
          <p:nvSpPr>
            <p:cNvPr id="25094" name="Line 1911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95" name="Line 1912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4585" name="Group 1913"/>
          <p:cNvGrpSpPr>
            <a:grpSpLocks/>
          </p:cNvGrpSpPr>
          <p:nvPr/>
        </p:nvGrpSpPr>
        <p:grpSpPr bwMode="auto">
          <a:xfrm rot="-10223015">
            <a:off x="8850313" y="5124450"/>
            <a:ext cx="103187" cy="207963"/>
            <a:chOff x="2387" y="2586"/>
            <a:chExt cx="57" cy="112"/>
          </a:xfrm>
        </p:grpSpPr>
        <p:sp>
          <p:nvSpPr>
            <p:cNvPr id="25091" name="Line 1914"/>
            <p:cNvSpPr>
              <a:spLocks noChangeShapeType="1"/>
            </p:cNvSpPr>
            <p:nvPr/>
          </p:nvSpPr>
          <p:spPr bwMode="auto">
            <a:xfrm rot="15881829" flipH="1">
              <a:off x="2364" y="2617"/>
              <a:ext cx="65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92" name="Line 1915"/>
            <p:cNvSpPr>
              <a:spLocks noChangeShapeType="1"/>
            </p:cNvSpPr>
            <p:nvPr/>
          </p:nvSpPr>
          <p:spPr bwMode="auto">
            <a:xfrm rot="15881829" flipH="1">
              <a:off x="2382" y="2616"/>
              <a:ext cx="72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93" name="Oval 1916"/>
            <p:cNvSpPr>
              <a:spLocks noChangeArrowheads="1"/>
            </p:cNvSpPr>
            <p:nvPr/>
          </p:nvSpPr>
          <p:spPr bwMode="auto">
            <a:xfrm rot="-5718171">
              <a:off x="2380" y="263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6" name="Group 1917"/>
          <p:cNvGrpSpPr>
            <a:grpSpLocks/>
          </p:cNvGrpSpPr>
          <p:nvPr/>
        </p:nvGrpSpPr>
        <p:grpSpPr bwMode="auto">
          <a:xfrm rot="-10223015">
            <a:off x="8737600" y="5156200"/>
            <a:ext cx="103188" cy="215900"/>
            <a:chOff x="2445" y="2556"/>
            <a:chExt cx="57" cy="116"/>
          </a:xfrm>
        </p:grpSpPr>
        <p:sp>
          <p:nvSpPr>
            <p:cNvPr id="25088" name="Line 1918"/>
            <p:cNvSpPr>
              <a:spLocks noChangeShapeType="1"/>
            </p:cNvSpPr>
            <p:nvPr/>
          </p:nvSpPr>
          <p:spPr bwMode="auto">
            <a:xfrm rot="15881829" flipH="1">
              <a:off x="2425" y="2586"/>
              <a:ext cx="56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9" name="Line 1919"/>
            <p:cNvSpPr>
              <a:spLocks noChangeShapeType="1"/>
            </p:cNvSpPr>
            <p:nvPr/>
          </p:nvSpPr>
          <p:spPr bwMode="auto">
            <a:xfrm rot="15881829" flipH="1">
              <a:off x="2435" y="2585"/>
              <a:ext cx="7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90" name="Oval 1920"/>
            <p:cNvSpPr>
              <a:spLocks noChangeArrowheads="1"/>
            </p:cNvSpPr>
            <p:nvPr/>
          </p:nvSpPr>
          <p:spPr bwMode="auto">
            <a:xfrm rot="-5718171">
              <a:off x="2438" y="260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7" name="Group 1921"/>
          <p:cNvGrpSpPr>
            <a:grpSpLocks/>
          </p:cNvGrpSpPr>
          <p:nvPr/>
        </p:nvGrpSpPr>
        <p:grpSpPr bwMode="auto">
          <a:xfrm rot="-10520663">
            <a:off x="7504113" y="5254625"/>
            <a:ext cx="106362" cy="222250"/>
            <a:chOff x="3070" y="2401"/>
            <a:chExt cx="57" cy="120"/>
          </a:xfrm>
        </p:grpSpPr>
        <p:sp>
          <p:nvSpPr>
            <p:cNvPr id="25085" name="Line 1922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6" name="Line 1923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7" name="Oval 1924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8" name="Group 1925"/>
          <p:cNvGrpSpPr>
            <a:grpSpLocks/>
          </p:cNvGrpSpPr>
          <p:nvPr/>
        </p:nvGrpSpPr>
        <p:grpSpPr bwMode="auto">
          <a:xfrm rot="-10223015">
            <a:off x="7277100" y="5233988"/>
            <a:ext cx="104775" cy="223837"/>
            <a:chOff x="3196" y="2384"/>
            <a:chExt cx="57" cy="120"/>
          </a:xfrm>
        </p:grpSpPr>
        <p:sp>
          <p:nvSpPr>
            <p:cNvPr id="25082" name="Line 1926"/>
            <p:cNvSpPr>
              <a:spLocks noChangeShapeType="1"/>
            </p:cNvSpPr>
            <p:nvPr/>
          </p:nvSpPr>
          <p:spPr bwMode="auto">
            <a:xfrm rot="-5718171" flipH="1" flipV="1">
              <a:off x="3173" y="2425"/>
              <a:ext cx="7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3" name="Line 1927"/>
            <p:cNvSpPr>
              <a:spLocks noChangeShapeType="1"/>
            </p:cNvSpPr>
            <p:nvPr/>
          </p:nvSpPr>
          <p:spPr bwMode="auto">
            <a:xfrm rot="-6157566" flipH="1" flipV="1">
              <a:off x="3192" y="2419"/>
              <a:ext cx="75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4" name="Oval 1928"/>
            <p:cNvSpPr>
              <a:spLocks noChangeArrowheads="1"/>
            </p:cNvSpPr>
            <p:nvPr/>
          </p:nvSpPr>
          <p:spPr bwMode="auto">
            <a:xfrm rot="-5499185">
              <a:off x="3189" y="244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89" name="Group 1929"/>
          <p:cNvGrpSpPr>
            <a:grpSpLocks/>
          </p:cNvGrpSpPr>
          <p:nvPr/>
        </p:nvGrpSpPr>
        <p:grpSpPr bwMode="auto">
          <a:xfrm rot="-10223015">
            <a:off x="7170738" y="5224463"/>
            <a:ext cx="103187" cy="214312"/>
            <a:chOff x="3255" y="2385"/>
            <a:chExt cx="57" cy="115"/>
          </a:xfrm>
        </p:grpSpPr>
        <p:sp>
          <p:nvSpPr>
            <p:cNvPr id="25079" name="Line 1930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0" name="Line 1931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81" name="Oval 1932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0" name="Group 1933"/>
          <p:cNvGrpSpPr>
            <a:grpSpLocks/>
          </p:cNvGrpSpPr>
          <p:nvPr/>
        </p:nvGrpSpPr>
        <p:grpSpPr bwMode="auto">
          <a:xfrm rot="-10223015">
            <a:off x="8894763" y="5429250"/>
            <a:ext cx="111125" cy="219075"/>
            <a:chOff x="2331" y="2424"/>
            <a:chExt cx="61" cy="117"/>
          </a:xfrm>
        </p:grpSpPr>
        <p:sp>
          <p:nvSpPr>
            <p:cNvPr id="25076" name="Line 1934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7" name="Line 1935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8" name="Oval 1936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1" name="Group 1937"/>
          <p:cNvGrpSpPr>
            <a:grpSpLocks/>
          </p:cNvGrpSpPr>
          <p:nvPr/>
        </p:nvGrpSpPr>
        <p:grpSpPr bwMode="auto">
          <a:xfrm rot="-10223015">
            <a:off x="8662988" y="5497513"/>
            <a:ext cx="111125" cy="217487"/>
            <a:chOff x="2450" y="2367"/>
            <a:chExt cx="62" cy="116"/>
          </a:xfrm>
        </p:grpSpPr>
        <p:sp>
          <p:nvSpPr>
            <p:cNvPr id="25073" name="Line 1938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4" name="Line 1939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5" name="Oval 1940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2" name="Group 1941"/>
          <p:cNvGrpSpPr>
            <a:grpSpLocks/>
          </p:cNvGrpSpPr>
          <p:nvPr/>
        </p:nvGrpSpPr>
        <p:grpSpPr bwMode="auto">
          <a:xfrm rot="-10223015">
            <a:off x="7219950" y="5545138"/>
            <a:ext cx="103188" cy="215900"/>
            <a:chOff x="3199" y="2219"/>
            <a:chExt cx="57" cy="116"/>
          </a:xfrm>
        </p:grpSpPr>
        <p:sp>
          <p:nvSpPr>
            <p:cNvPr id="25070" name="Line 1942"/>
            <p:cNvSpPr>
              <a:spLocks noChangeShapeType="1"/>
            </p:cNvSpPr>
            <p:nvPr/>
          </p:nvSpPr>
          <p:spPr bwMode="auto">
            <a:xfrm rot="-5718171">
              <a:off x="3188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1" name="Line 1943"/>
            <p:cNvSpPr>
              <a:spLocks noChangeShapeType="1"/>
            </p:cNvSpPr>
            <p:nvPr/>
          </p:nvSpPr>
          <p:spPr bwMode="auto">
            <a:xfrm rot="-5718171">
              <a:off x="3206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72" name="Oval 1944"/>
            <p:cNvSpPr>
              <a:spLocks noChangeArrowheads="1"/>
            </p:cNvSpPr>
            <p:nvPr/>
          </p:nvSpPr>
          <p:spPr bwMode="auto">
            <a:xfrm rot="-5463435">
              <a:off x="3192" y="222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3" name="Group 1945"/>
          <p:cNvGrpSpPr>
            <a:grpSpLocks/>
          </p:cNvGrpSpPr>
          <p:nvPr/>
        </p:nvGrpSpPr>
        <p:grpSpPr bwMode="auto">
          <a:xfrm rot="-10223015">
            <a:off x="7331075" y="5564188"/>
            <a:ext cx="103188" cy="212725"/>
            <a:chOff x="3137" y="2221"/>
            <a:chExt cx="57" cy="114"/>
          </a:xfrm>
        </p:grpSpPr>
        <p:sp>
          <p:nvSpPr>
            <p:cNvPr id="25067" name="Line 1946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8" name="Line 1947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9" name="Oval 1948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4" name="Group 1949"/>
          <p:cNvGrpSpPr>
            <a:grpSpLocks/>
          </p:cNvGrpSpPr>
          <p:nvPr/>
        </p:nvGrpSpPr>
        <p:grpSpPr bwMode="auto">
          <a:xfrm rot="-10223015">
            <a:off x="7448550" y="5565775"/>
            <a:ext cx="101600" cy="223838"/>
            <a:chOff x="3071" y="2220"/>
            <a:chExt cx="57" cy="120"/>
          </a:xfrm>
        </p:grpSpPr>
        <p:sp>
          <p:nvSpPr>
            <p:cNvPr id="25064" name="Line 1950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5" name="Line 1951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6" name="Oval 1952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595" name="Group 1953"/>
          <p:cNvGrpSpPr>
            <a:grpSpLocks/>
          </p:cNvGrpSpPr>
          <p:nvPr/>
        </p:nvGrpSpPr>
        <p:grpSpPr bwMode="auto">
          <a:xfrm rot="-10676694">
            <a:off x="7558088" y="5576888"/>
            <a:ext cx="103187" cy="222250"/>
            <a:chOff x="3007" y="2226"/>
            <a:chExt cx="57" cy="119"/>
          </a:xfrm>
        </p:grpSpPr>
        <p:sp>
          <p:nvSpPr>
            <p:cNvPr id="25061" name="Line 1954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2" name="Line 1955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63" name="Oval 1956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596" name="AutoShape 1957"/>
          <p:cNvSpPr>
            <a:spLocks noChangeArrowheads="1"/>
          </p:cNvSpPr>
          <p:nvPr/>
        </p:nvSpPr>
        <p:spPr bwMode="auto">
          <a:xfrm rot="5584091">
            <a:off x="7600951" y="5684837"/>
            <a:ext cx="207962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597" name="AutoShape 1958"/>
          <p:cNvSpPr>
            <a:spLocks noChangeArrowheads="1"/>
          </p:cNvSpPr>
          <p:nvPr/>
        </p:nvSpPr>
        <p:spPr bwMode="auto">
          <a:xfrm rot="5584091">
            <a:off x="7057232" y="5614193"/>
            <a:ext cx="209550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598" name="AutoShape 1959"/>
          <p:cNvSpPr>
            <a:spLocks noChangeArrowheads="1"/>
          </p:cNvSpPr>
          <p:nvPr/>
        </p:nvSpPr>
        <p:spPr bwMode="auto">
          <a:xfrm rot="4673958">
            <a:off x="8721725" y="5549900"/>
            <a:ext cx="207963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599" name="AutoShape 1960"/>
          <p:cNvSpPr>
            <a:spLocks noChangeArrowheads="1"/>
          </p:cNvSpPr>
          <p:nvPr/>
        </p:nvSpPr>
        <p:spPr bwMode="auto">
          <a:xfrm rot="4673958">
            <a:off x="8587581" y="5260182"/>
            <a:ext cx="206375" cy="84138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00" name="AutoShape 1961"/>
          <p:cNvSpPr>
            <a:spLocks noChangeArrowheads="1"/>
          </p:cNvSpPr>
          <p:nvPr/>
        </p:nvSpPr>
        <p:spPr bwMode="auto">
          <a:xfrm rot="5584091">
            <a:off x="7346157" y="5326856"/>
            <a:ext cx="207962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4601" name="Group 1962"/>
          <p:cNvGrpSpPr>
            <a:grpSpLocks/>
          </p:cNvGrpSpPr>
          <p:nvPr/>
        </p:nvGrpSpPr>
        <p:grpSpPr bwMode="auto">
          <a:xfrm rot="-10223015">
            <a:off x="7712075" y="5143500"/>
            <a:ext cx="904875" cy="415925"/>
            <a:chOff x="2556" y="2400"/>
            <a:chExt cx="498" cy="224"/>
          </a:xfrm>
        </p:grpSpPr>
        <p:grpSp>
          <p:nvGrpSpPr>
            <p:cNvPr id="25029" name="Group 1963"/>
            <p:cNvGrpSpPr>
              <a:grpSpLocks/>
            </p:cNvGrpSpPr>
            <p:nvPr/>
          </p:nvGrpSpPr>
          <p:grpSpPr bwMode="auto">
            <a:xfrm>
              <a:off x="2556" y="2507"/>
              <a:ext cx="62" cy="117"/>
              <a:chOff x="2556" y="2507"/>
              <a:chExt cx="62" cy="117"/>
            </a:xfrm>
          </p:grpSpPr>
          <p:sp>
            <p:nvSpPr>
              <p:cNvPr id="25058" name="Line 1964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9" name="Line 1965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60" name="Oval 1966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0" name="Group 1967"/>
            <p:cNvGrpSpPr>
              <a:grpSpLocks/>
            </p:cNvGrpSpPr>
            <p:nvPr/>
          </p:nvGrpSpPr>
          <p:grpSpPr bwMode="auto">
            <a:xfrm>
              <a:off x="2620" y="2491"/>
              <a:ext cx="60" cy="117"/>
              <a:chOff x="2620" y="2491"/>
              <a:chExt cx="60" cy="117"/>
            </a:xfrm>
          </p:grpSpPr>
          <p:sp>
            <p:nvSpPr>
              <p:cNvPr id="25055" name="Line 196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6" name="Line 196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7" name="Oval 197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1" name="Group 1971"/>
            <p:cNvGrpSpPr>
              <a:grpSpLocks/>
            </p:cNvGrpSpPr>
            <p:nvPr/>
          </p:nvGrpSpPr>
          <p:grpSpPr bwMode="auto">
            <a:xfrm>
              <a:off x="2680" y="2467"/>
              <a:ext cx="60" cy="117"/>
              <a:chOff x="2620" y="2491"/>
              <a:chExt cx="60" cy="117"/>
            </a:xfrm>
          </p:grpSpPr>
          <p:sp>
            <p:nvSpPr>
              <p:cNvPr id="25052" name="Line 197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3" name="Line 197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4" name="Oval 197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2" name="Group 1975"/>
            <p:cNvGrpSpPr>
              <a:grpSpLocks/>
            </p:cNvGrpSpPr>
            <p:nvPr/>
          </p:nvGrpSpPr>
          <p:grpSpPr bwMode="auto">
            <a:xfrm>
              <a:off x="2746" y="2443"/>
              <a:ext cx="60" cy="117"/>
              <a:chOff x="2620" y="2491"/>
              <a:chExt cx="60" cy="117"/>
            </a:xfrm>
          </p:grpSpPr>
          <p:sp>
            <p:nvSpPr>
              <p:cNvPr id="25049" name="Line 1976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0" name="Line 1977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51" name="Oval 1978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3" name="Group 1979"/>
            <p:cNvGrpSpPr>
              <a:grpSpLocks/>
            </p:cNvGrpSpPr>
            <p:nvPr/>
          </p:nvGrpSpPr>
          <p:grpSpPr bwMode="auto">
            <a:xfrm>
              <a:off x="2812" y="2425"/>
              <a:ext cx="60" cy="117"/>
              <a:chOff x="2620" y="2491"/>
              <a:chExt cx="60" cy="117"/>
            </a:xfrm>
          </p:grpSpPr>
          <p:sp>
            <p:nvSpPr>
              <p:cNvPr id="25046" name="Line 198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7" name="Line 198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8" name="Oval 198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4" name="Group 1983"/>
            <p:cNvGrpSpPr>
              <a:grpSpLocks/>
            </p:cNvGrpSpPr>
            <p:nvPr/>
          </p:nvGrpSpPr>
          <p:grpSpPr bwMode="auto">
            <a:xfrm>
              <a:off x="2932" y="2401"/>
              <a:ext cx="60" cy="117"/>
              <a:chOff x="2620" y="2491"/>
              <a:chExt cx="60" cy="117"/>
            </a:xfrm>
          </p:grpSpPr>
          <p:sp>
            <p:nvSpPr>
              <p:cNvPr id="25043" name="Line 198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4" name="Line 198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5" name="Oval 198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5" name="Group 1987"/>
            <p:cNvGrpSpPr>
              <a:grpSpLocks/>
            </p:cNvGrpSpPr>
            <p:nvPr/>
          </p:nvGrpSpPr>
          <p:grpSpPr bwMode="auto">
            <a:xfrm>
              <a:off x="2994" y="2400"/>
              <a:ext cx="60" cy="117"/>
              <a:chOff x="2620" y="2491"/>
              <a:chExt cx="60" cy="117"/>
            </a:xfrm>
          </p:grpSpPr>
          <p:sp>
            <p:nvSpPr>
              <p:cNvPr id="25040" name="Line 198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1" name="Line 198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42" name="Oval 199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036" name="Group 1991"/>
            <p:cNvGrpSpPr>
              <a:grpSpLocks/>
            </p:cNvGrpSpPr>
            <p:nvPr/>
          </p:nvGrpSpPr>
          <p:grpSpPr bwMode="auto">
            <a:xfrm>
              <a:off x="2872" y="2413"/>
              <a:ext cx="60" cy="117"/>
              <a:chOff x="2620" y="2491"/>
              <a:chExt cx="60" cy="117"/>
            </a:xfrm>
          </p:grpSpPr>
          <p:sp>
            <p:nvSpPr>
              <p:cNvPr id="25037" name="Line 199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38" name="Line 199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039" name="Oval 199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02" name="Group 1995"/>
          <p:cNvGrpSpPr>
            <a:grpSpLocks/>
          </p:cNvGrpSpPr>
          <p:nvPr/>
        </p:nvGrpSpPr>
        <p:grpSpPr bwMode="auto">
          <a:xfrm rot="9339722" flipV="1">
            <a:off x="8513763" y="5527675"/>
            <a:ext cx="112712" cy="217488"/>
            <a:chOff x="2556" y="2507"/>
            <a:chExt cx="62" cy="117"/>
          </a:xfrm>
        </p:grpSpPr>
        <p:sp>
          <p:nvSpPr>
            <p:cNvPr id="25026" name="Line 1996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7" name="Line 1997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8" name="Oval 1998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3" name="Group 1999"/>
          <p:cNvGrpSpPr>
            <a:grpSpLocks/>
          </p:cNvGrpSpPr>
          <p:nvPr/>
        </p:nvGrpSpPr>
        <p:grpSpPr bwMode="auto">
          <a:xfrm rot="9339722" flipV="1">
            <a:off x="8396288" y="5572125"/>
            <a:ext cx="109537" cy="217488"/>
            <a:chOff x="2620" y="2491"/>
            <a:chExt cx="60" cy="117"/>
          </a:xfrm>
        </p:grpSpPr>
        <p:sp>
          <p:nvSpPr>
            <p:cNvPr id="25023" name="Line 2000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4" name="Line 2001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5" name="Oval 2002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4" name="Group 2003"/>
          <p:cNvGrpSpPr>
            <a:grpSpLocks/>
          </p:cNvGrpSpPr>
          <p:nvPr/>
        </p:nvGrpSpPr>
        <p:grpSpPr bwMode="auto">
          <a:xfrm rot="9339722" flipV="1">
            <a:off x="8270875" y="5575300"/>
            <a:ext cx="107950" cy="217488"/>
            <a:chOff x="2620" y="2491"/>
            <a:chExt cx="60" cy="117"/>
          </a:xfrm>
        </p:grpSpPr>
        <p:sp>
          <p:nvSpPr>
            <p:cNvPr id="25020" name="Line 2004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1" name="Line 2005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22" name="Oval 2006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5" name="Group 2007"/>
          <p:cNvGrpSpPr>
            <a:grpSpLocks/>
          </p:cNvGrpSpPr>
          <p:nvPr/>
        </p:nvGrpSpPr>
        <p:grpSpPr bwMode="auto">
          <a:xfrm rot="9339722" flipV="1">
            <a:off x="8150225" y="5597525"/>
            <a:ext cx="107950" cy="217488"/>
            <a:chOff x="2620" y="2491"/>
            <a:chExt cx="60" cy="117"/>
          </a:xfrm>
        </p:grpSpPr>
        <p:sp>
          <p:nvSpPr>
            <p:cNvPr id="25017" name="Line 200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8" name="Line 200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9" name="Oval 201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6" name="Group 2011"/>
          <p:cNvGrpSpPr>
            <a:grpSpLocks/>
          </p:cNvGrpSpPr>
          <p:nvPr/>
        </p:nvGrpSpPr>
        <p:grpSpPr bwMode="auto">
          <a:xfrm rot="9339722" flipV="1">
            <a:off x="7969250" y="5607050"/>
            <a:ext cx="107950" cy="219075"/>
            <a:chOff x="2620" y="2491"/>
            <a:chExt cx="60" cy="117"/>
          </a:xfrm>
        </p:grpSpPr>
        <p:sp>
          <p:nvSpPr>
            <p:cNvPr id="25014" name="Line 2012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5" name="Line 2013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6" name="Oval 2014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7" name="Group 2015"/>
          <p:cNvGrpSpPr>
            <a:grpSpLocks/>
          </p:cNvGrpSpPr>
          <p:nvPr/>
        </p:nvGrpSpPr>
        <p:grpSpPr bwMode="auto">
          <a:xfrm rot="9339722" flipV="1">
            <a:off x="7726363" y="5621338"/>
            <a:ext cx="107950" cy="219075"/>
            <a:chOff x="2620" y="2491"/>
            <a:chExt cx="60" cy="117"/>
          </a:xfrm>
        </p:grpSpPr>
        <p:sp>
          <p:nvSpPr>
            <p:cNvPr id="25011" name="Line 2016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2" name="Line 2017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3" name="Oval 2018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8" name="Group 2019"/>
          <p:cNvGrpSpPr>
            <a:grpSpLocks/>
          </p:cNvGrpSpPr>
          <p:nvPr/>
        </p:nvGrpSpPr>
        <p:grpSpPr bwMode="auto">
          <a:xfrm rot="9339722" flipV="1">
            <a:off x="7837488" y="5619750"/>
            <a:ext cx="109537" cy="217488"/>
            <a:chOff x="2620" y="2491"/>
            <a:chExt cx="60" cy="117"/>
          </a:xfrm>
        </p:grpSpPr>
        <p:sp>
          <p:nvSpPr>
            <p:cNvPr id="25008" name="Line 2020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9" name="Line 2021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10" name="Oval 2022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09" name="Group 2023"/>
          <p:cNvGrpSpPr>
            <a:grpSpLocks/>
          </p:cNvGrpSpPr>
          <p:nvPr/>
        </p:nvGrpSpPr>
        <p:grpSpPr bwMode="auto">
          <a:xfrm rot="261913">
            <a:off x="3111500" y="5351463"/>
            <a:ext cx="36513" cy="120650"/>
            <a:chOff x="3027" y="2399"/>
            <a:chExt cx="19" cy="65"/>
          </a:xfrm>
        </p:grpSpPr>
        <p:sp>
          <p:nvSpPr>
            <p:cNvPr id="25006" name="Line 2024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7" name="Line 2025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4610" name="Group 2026"/>
          <p:cNvGrpSpPr>
            <a:grpSpLocks/>
          </p:cNvGrpSpPr>
          <p:nvPr/>
        </p:nvGrpSpPr>
        <p:grpSpPr bwMode="auto">
          <a:xfrm rot="774630">
            <a:off x="1890713" y="5432425"/>
            <a:ext cx="103187" cy="207963"/>
            <a:chOff x="2387" y="2586"/>
            <a:chExt cx="57" cy="112"/>
          </a:xfrm>
        </p:grpSpPr>
        <p:sp>
          <p:nvSpPr>
            <p:cNvPr id="25003" name="Line 2027"/>
            <p:cNvSpPr>
              <a:spLocks noChangeShapeType="1"/>
            </p:cNvSpPr>
            <p:nvPr/>
          </p:nvSpPr>
          <p:spPr bwMode="auto">
            <a:xfrm rot="15881829" flipH="1">
              <a:off x="2364" y="2617"/>
              <a:ext cx="65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4" name="Line 2028"/>
            <p:cNvSpPr>
              <a:spLocks noChangeShapeType="1"/>
            </p:cNvSpPr>
            <p:nvPr/>
          </p:nvSpPr>
          <p:spPr bwMode="auto">
            <a:xfrm rot="15881829" flipH="1">
              <a:off x="2382" y="2616"/>
              <a:ext cx="72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5" name="Oval 2029"/>
            <p:cNvSpPr>
              <a:spLocks noChangeArrowheads="1"/>
            </p:cNvSpPr>
            <p:nvPr/>
          </p:nvSpPr>
          <p:spPr bwMode="auto">
            <a:xfrm rot="-5718171">
              <a:off x="2380" y="263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1" name="Group 2030"/>
          <p:cNvGrpSpPr>
            <a:grpSpLocks/>
          </p:cNvGrpSpPr>
          <p:nvPr/>
        </p:nvGrpSpPr>
        <p:grpSpPr bwMode="auto">
          <a:xfrm rot="774630">
            <a:off x="2003425" y="5402263"/>
            <a:ext cx="103188" cy="215900"/>
            <a:chOff x="2445" y="2556"/>
            <a:chExt cx="57" cy="116"/>
          </a:xfrm>
        </p:grpSpPr>
        <p:sp>
          <p:nvSpPr>
            <p:cNvPr id="25000" name="Line 2031"/>
            <p:cNvSpPr>
              <a:spLocks noChangeShapeType="1"/>
            </p:cNvSpPr>
            <p:nvPr/>
          </p:nvSpPr>
          <p:spPr bwMode="auto">
            <a:xfrm rot="15881829" flipH="1">
              <a:off x="2425" y="2586"/>
              <a:ext cx="56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1" name="Line 2032"/>
            <p:cNvSpPr>
              <a:spLocks noChangeShapeType="1"/>
            </p:cNvSpPr>
            <p:nvPr/>
          </p:nvSpPr>
          <p:spPr bwMode="auto">
            <a:xfrm rot="15881829" flipH="1">
              <a:off x="2435" y="2585"/>
              <a:ext cx="7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02" name="Oval 2033"/>
            <p:cNvSpPr>
              <a:spLocks noChangeArrowheads="1"/>
            </p:cNvSpPr>
            <p:nvPr/>
          </p:nvSpPr>
          <p:spPr bwMode="auto">
            <a:xfrm rot="-5718171">
              <a:off x="2438" y="260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2" name="Group 2034"/>
          <p:cNvGrpSpPr>
            <a:grpSpLocks/>
          </p:cNvGrpSpPr>
          <p:nvPr/>
        </p:nvGrpSpPr>
        <p:grpSpPr bwMode="auto">
          <a:xfrm rot="476982">
            <a:off x="3178175" y="5362575"/>
            <a:ext cx="106363" cy="222250"/>
            <a:chOff x="3070" y="2401"/>
            <a:chExt cx="57" cy="120"/>
          </a:xfrm>
        </p:grpSpPr>
        <p:sp>
          <p:nvSpPr>
            <p:cNvPr id="24997" name="Line 2035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8" name="Line 2036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9" name="Oval 2037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3" name="Group 2038"/>
          <p:cNvGrpSpPr>
            <a:grpSpLocks/>
          </p:cNvGrpSpPr>
          <p:nvPr/>
        </p:nvGrpSpPr>
        <p:grpSpPr bwMode="auto">
          <a:xfrm rot="774630">
            <a:off x="3406775" y="5394325"/>
            <a:ext cx="104775" cy="223838"/>
            <a:chOff x="3196" y="2384"/>
            <a:chExt cx="57" cy="120"/>
          </a:xfrm>
        </p:grpSpPr>
        <p:sp>
          <p:nvSpPr>
            <p:cNvPr id="24994" name="Line 2039"/>
            <p:cNvSpPr>
              <a:spLocks noChangeShapeType="1"/>
            </p:cNvSpPr>
            <p:nvPr/>
          </p:nvSpPr>
          <p:spPr bwMode="auto">
            <a:xfrm rot="-5718171" flipH="1" flipV="1">
              <a:off x="3173" y="2425"/>
              <a:ext cx="7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5" name="Line 2040"/>
            <p:cNvSpPr>
              <a:spLocks noChangeShapeType="1"/>
            </p:cNvSpPr>
            <p:nvPr/>
          </p:nvSpPr>
          <p:spPr bwMode="auto">
            <a:xfrm rot="-6157566" flipH="1" flipV="1">
              <a:off x="3192" y="2419"/>
              <a:ext cx="75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6" name="Oval 2041"/>
            <p:cNvSpPr>
              <a:spLocks noChangeArrowheads="1"/>
            </p:cNvSpPr>
            <p:nvPr/>
          </p:nvSpPr>
          <p:spPr bwMode="auto">
            <a:xfrm rot="-5499185">
              <a:off x="3189" y="244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4" name="Group 2042"/>
          <p:cNvGrpSpPr>
            <a:grpSpLocks/>
          </p:cNvGrpSpPr>
          <p:nvPr/>
        </p:nvGrpSpPr>
        <p:grpSpPr bwMode="auto">
          <a:xfrm rot="774630">
            <a:off x="3513138" y="5419725"/>
            <a:ext cx="103187" cy="214313"/>
            <a:chOff x="3255" y="2385"/>
            <a:chExt cx="57" cy="115"/>
          </a:xfrm>
        </p:grpSpPr>
        <p:sp>
          <p:nvSpPr>
            <p:cNvPr id="24991" name="Line 2043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2" name="Line 2044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3" name="Oval 2045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5" name="Group 2046"/>
          <p:cNvGrpSpPr>
            <a:grpSpLocks/>
          </p:cNvGrpSpPr>
          <p:nvPr/>
        </p:nvGrpSpPr>
        <p:grpSpPr bwMode="auto">
          <a:xfrm rot="774630">
            <a:off x="1857375" y="5116513"/>
            <a:ext cx="111125" cy="219075"/>
            <a:chOff x="2331" y="2424"/>
            <a:chExt cx="61" cy="117"/>
          </a:xfrm>
        </p:grpSpPr>
        <p:sp>
          <p:nvSpPr>
            <p:cNvPr id="24988" name="Line 2047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9" name="Line 2048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90" name="Oval 2049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6" name="Group 2050"/>
          <p:cNvGrpSpPr>
            <a:grpSpLocks/>
          </p:cNvGrpSpPr>
          <p:nvPr/>
        </p:nvGrpSpPr>
        <p:grpSpPr bwMode="auto">
          <a:xfrm rot="774630">
            <a:off x="2093913" y="5060950"/>
            <a:ext cx="111125" cy="217488"/>
            <a:chOff x="2450" y="2367"/>
            <a:chExt cx="62" cy="116"/>
          </a:xfrm>
        </p:grpSpPr>
        <p:sp>
          <p:nvSpPr>
            <p:cNvPr id="24985" name="Line 2051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6" name="Line 2052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7" name="Oval 2053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7" name="Group 2054"/>
          <p:cNvGrpSpPr>
            <a:grpSpLocks/>
          </p:cNvGrpSpPr>
          <p:nvPr/>
        </p:nvGrpSpPr>
        <p:grpSpPr bwMode="auto">
          <a:xfrm rot="774630">
            <a:off x="3482975" y="5097463"/>
            <a:ext cx="103188" cy="215900"/>
            <a:chOff x="3199" y="2219"/>
            <a:chExt cx="57" cy="116"/>
          </a:xfrm>
        </p:grpSpPr>
        <p:sp>
          <p:nvSpPr>
            <p:cNvPr id="24982" name="Line 2055"/>
            <p:cNvSpPr>
              <a:spLocks noChangeShapeType="1"/>
            </p:cNvSpPr>
            <p:nvPr/>
          </p:nvSpPr>
          <p:spPr bwMode="auto">
            <a:xfrm rot="-5718171">
              <a:off x="3188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3" name="Line 2056"/>
            <p:cNvSpPr>
              <a:spLocks noChangeShapeType="1"/>
            </p:cNvSpPr>
            <p:nvPr/>
          </p:nvSpPr>
          <p:spPr bwMode="auto">
            <a:xfrm rot="-5718171">
              <a:off x="3206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4" name="Oval 2057"/>
            <p:cNvSpPr>
              <a:spLocks noChangeArrowheads="1"/>
            </p:cNvSpPr>
            <p:nvPr/>
          </p:nvSpPr>
          <p:spPr bwMode="auto">
            <a:xfrm rot="-5463435">
              <a:off x="3192" y="222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8" name="Group 2058"/>
          <p:cNvGrpSpPr>
            <a:grpSpLocks/>
          </p:cNvGrpSpPr>
          <p:nvPr/>
        </p:nvGrpSpPr>
        <p:grpSpPr bwMode="auto">
          <a:xfrm rot="774630">
            <a:off x="3371850" y="5075238"/>
            <a:ext cx="103188" cy="212725"/>
            <a:chOff x="3137" y="2221"/>
            <a:chExt cx="57" cy="114"/>
          </a:xfrm>
        </p:grpSpPr>
        <p:sp>
          <p:nvSpPr>
            <p:cNvPr id="24979" name="Line 2059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0" name="Line 2060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81" name="Oval 2061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19" name="Group 2062"/>
          <p:cNvGrpSpPr>
            <a:grpSpLocks/>
          </p:cNvGrpSpPr>
          <p:nvPr/>
        </p:nvGrpSpPr>
        <p:grpSpPr bwMode="auto">
          <a:xfrm rot="774630">
            <a:off x="3259138" y="5053013"/>
            <a:ext cx="101600" cy="223837"/>
            <a:chOff x="3071" y="2220"/>
            <a:chExt cx="57" cy="120"/>
          </a:xfrm>
        </p:grpSpPr>
        <p:sp>
          <p:nvSpPr>
            <p:cNvPr id="24976" name="Line 2063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77" name="Line 2064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78" name="Oval 2065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20" name="Group 2066"/>
          <p:cNvGrpSpPr>
            <a:grpSpLocks/>
          </p:cNvGrpSpPr>
          <p:nvPr/>
        </p:nvGrpSpPr>
        <p:grpSpPr bwMode="auto">
          <a:xfrm rot="320951">
            <a:off x="3146425" y="5040313"/>
            <a:ext cx="103188" cy="222250"/>
            <a:chOff x="3007" y="2226"/>
            <a:chExt cx="57" cy="119"/>
          </a:xfrm>
        </p:grpSpPr>
        <p:sp>
          <p:nvSpPr>
            <p:cNvPr id="24973" name="Line 2067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74" name="Line 2068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75" name="Oval 2069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21" name="AutoShape 2070"/>
          <p:cNvSpPr>
            <a:spLocks noChangeArrowheads="1"/>
          </p:cNvSpPr>
          <p:nvPr/>
        </p:nvSpPr>
        <p:spPr bwMode="auto">
          <a:xfrm rot="-5018265">
            <a:off x="3000376" y="5059362"/>
            <a:ext cx="207962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22" name="AutoShape 2071"/>
          <p:cNvSpPr>
            <a:spLocks noChangeArrowheads="1"/>
          </p:cNvSpPr>
          <p:nvPr/>
        </p:nvSpPr>
        <p:spPr bwMode="auto">
          <a:xfrm rot="-5018265">
            <a:off x="3537744" y="5161757"/>
            <a:ext cx="209550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23" name="AutoShape 2072"/>
          <p:cNvSpPr>
            <a:spLocks noChangeArrowheads="1"/>
          </p:cNvSpPr>
          <p:nvPr/>
        </p:nvSpPr>
        <p:spPr bwMode="auto">
          <a:xfrm rot="-5928398">
            <a:off x="1935163" y="5132388"/>
            <a:ext cx="207962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24" name="AutoShape 2073"/>
          <p:cNvSpPr>
            <a:spLocks noChangeArrowheads="1"/>
          </p:cNvSpPr>
          <p:nvPr/>
        </p:nvSpPr>
        <p:spPr bwMode="auto">
          <a:xfrm rot="-5928398">
            <a:off x="2053431" y="5434807"/>
            <a:ext cx="206375" cy="84138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25" name="AutoShape 2074"/>
          <p:cNvSpPr>
            <a:spLocks noChangeArrowheads="1"/>
          </p:cNvSpPr>
          <p:nvPr/>
        </p:nvSpPr>
        <p:spPr bwMode="auto">
          <a:xfrm rot="-5018265">
            <a:off x="3236119" y="5433219"/>
            <a:ext cx="207963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4626" name="Group 2075"/>
          <p:cNvGrpSpPr>
            <a:grpSpLocks/>
          </p:cNvGrpSpPr>
          <p:nvPr/>
        </p:nvGrpSpPr>
        <p:grpSpPr bwMode="auto">
          <a:xfrm rot="774630">
            <a:off x="2235200" y="5251450"/>
            <a:ext cx="904875" cy="415925"/>
            <a:chOff x="2556" y="2400"/>
            <a:chExt cx="498" cy="224"/>
          </a:xfrm>
        </p:grpSpPr>
        <p:grpSp>
          <p:nvGrpSpPr>
            <p:cNvPr id="24941" name="Group 2076"/>
            <p:cNvGrpSpPr>
              <a:grpSpLocks/>
            </p:cNvGrpSpPr>
            <p:nvPr/>
          </p:nvGrpSpPr>
          <p:grpSpPr bwMode="auto">
            <a:xfrm>
              <a:off x="2556" y="2507"/>
              <a:ext cx="62" cy="117"/>
              <a:chOff x="2556" y="2507"/>
              <a:chExt cx="62" cy="117"/>
            </a:xfrm>
          </p:grpSpPr>
          <p:sp>
            <p:nvSpPr>
              <p:cNvPr id="24970" name="Line 2077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71" name="Line 2078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72" name="Oval 2079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2" name="Group 2080"/>
            <p:cNvGrpSpPr>
              <a:grpSpLocks/>
            </p:cNvGrpSpPr>
            <p:nvPr/>
          </p:nvGrpSpPr>
          <p:grpSpPr bwMode="auto">
            <a:xfrm>
              <a:off x="2620" y="2491"/>
              <a:ext cx="60" cy="117"/>
              <a:chOff x="2620" y="2491"/>
              <a:chExt cx="60" cy="117"/>
            </a:xfrm>
          </p:grpSpPr>
          <p:sp>
            <p:nvSpPr>
              <p:cNvPr id="24967" name="Line 208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8" name="Line 208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9" name="Oval 208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3" name="Group 2084"/>
            <p:cNvGrpSpPr>
              <a:grpSpLocks/>
            </p:cNvGrpSpPr>
            <p:nvPr/>
          </p:nvGrpSpPr>
          <p:grpSpPr bwMode="auto">
            <a:xfrm>
              <a:off x="2680" y="2467"/>
              <a:ext cx="60" cy="117"/>
              <a:chOff x="2620" y="2491"/>
              <a:chExt cx="60" cy="117"/>
            </a:xfrm>
          </p:grpSpPr>
          <p:sp>
            <p:nvSpPr>
              <p:cNvPr id="24964" name="Line 208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5" name="Line 208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6" name="Oval 208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4" name="Group 2088"/>
            <p:cNvGrpSpPr>
              <a:grpSpLocks/>
            </p:cNvGrpSpPr>
            <p:nvPr/>
          </p:nvGrpSpPr>
          <p:grpSpPr bwMode="auto">
            <a:xfrm>
              <a:off x="2746" y="2443"/>
              <a:ext cx="60" cy="117"/>
              <a:chOff x="2620" y="2491"/>
              <a:chExt cx="60" cy="117"/>
            </a:xfrm>
          </p:grpSpPr>
          <p:sp>
            <p:nvSpPr>
              <p:cNvPr id="24961" name="Line 208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2" name="Line 209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3" name="Oval 209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5" name="Group 2092"/>
            <p:cNvGrpSpPr>
              <a:grpSpLocks/>
            </p:cNvGrpSpPr>
            <p:nvPr/>
          </p:nvGrpSpPr>
          <p:grpSpPr bwMode="auto">
            <a:xfrm>
              <a:off x="2812" y="2425"/>
              <a:ext cx="60" cy="117"/>
              <a:chOff x="2620" y="2491"/>
              <a:chExt cx="60" cy="117"/>
            </a:xfrm>
          </p:grpSpPr>
          <p:sp>
            <p:nvSpPr>
              <p:cNvPr id="24958" name="Line 209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9" name="Line 209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60" name="Oval 209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6" name="Group 2096"/>
            <p:cNvGrpSpPr>
              <a:grpSpLocks/>
            </p:cNvGrpSpPr>
            <p:nvPr/>
          </p:nvGrpSpPr>
          <p:grpSpPr bwMode="auto">
            <a:xfrm>
              <a:off x="2932" y="2401"/>
              <a:ext cx="60" cy="117"/>
              <a:chOff x="2620" y="2491"/>
              <a:chExt cx="60" cy="117"/>
            </a:xfrm>
          </p:grpSpPr>
          <p:sp>
            <p:nvSpPr>
              <p:cNvPr id="24955" name="Line 209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6" name="Line 209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7" name="Oval 209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7" name="Group 2100"/>
            <p:cNvGrpSpPr>
              <a:grpSpLocks/>
            </p:cNvGrpSpPr>
            <p:nvPr/>
          </p:nvGrpSpPr>
          <p:grpSpPr bwMode="auto">
            <a:xfrm>
              <a:off x="2994" y="2400"/>
              <a:ext cx="60" cy="117"/>
              <a:chOff x="2620" y="2491"/>
              <a:chExt cx="60" cy="117"/>
            </a:xfrm>
          </p:grpSpPr>
          <p:sp>
            <p:nvSpPr>
              <p:cNvPr id="24952" name="Line 210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3" name="Line 210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4" name="Oval 210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948" name="Group 2104"/>
            <p:cNvGrpSpPr>
              <a:grpSpLocks/>
            </p:cNvGrpSpPr>
            <p:nvPr/>
          </p:nvGrpSpPr>
          <p:grpSpPr bwMode="auto">
            <a:xfrm>
              <a:off x="2872" y="2413"/>
              <a:ext cx="60" cy="117"/>
              <a:chOff x="2620" y="2491"/>
              <a:chExt cx="60" cy="117"/>
            </a:xfrm>
          </p:grpSpPr>
          <p:sp>
            <p:nvSpPr>
              <p:cNvPr id="24949" name="Line 210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0" name="Line 210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951" name="Oval 210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27" name="Group 2108"/>
          <p:cNvGrpSpPr>
            <a:grpSpLocks/>
          </p:cNvGrpSpPr>
          <p:nvPr/>
        </p:nvGrpSpPr>
        <p:grpSpPr bwMode="auto">
          <a:xfrm rot="20337367" flipV="1">
            <a:off x="2239963" y="5040313"/>
            <a:ext cx="112712" cy="217487"/>
            <a:chOff x="2556" y="2507"/>
            <a:chExt cx="62" cy="117"/>
          </a:xfrm>
        </p:grpSpPr>
        <p:sp>
          <p:nvSpPr>
            <p:cNvPr id="24938" name="Line 2109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9" name="Line 2110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40" name="Oval 2111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28" name="Group 2112"/>
          <p:cNvGrpSpPr>
            <a:grpSpLocks/>
          </p:cNvGrpSpPr>
          <p:nvPr/>
        </p:nvGrpSpPr>
        <p:grpSpPr bwMode="auto">
          <a:xfrm rot="20337367" flipV="1">
            <a:off x="2363788" y="5002213"/>
            <a:ext cx="109537" cy="217487"/>
            <a:chOff x="2620" y="2491"/>
            <a:chExt cx="60" cy="117"/>
          </a:xfrm>
        </p:grpSpPr>
        <p:sp>
          <p:nvSpPr>
            <p:cNvPr id="24935" name="Line 2113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6" name="Line 2114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7" name="Oval 2115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29" name="Group 2116"/>
          <p:cNvGrpSpPr>
            <a:grpSpLocks/>
          </p:cNvGrpSpPr>
          <p:nvPr/>
        </p:nvGrpSpPr>
        <p:grpSpPr bwMode="auto">
          <a:xfrm rot="20337367" flipV="1">
            <a:off x="2490788" y="5006975"/>
            <a:ext cx="107950" cy="217488"/>
            <a:chOff x="2620" y="2491"/>
            <a:chExt cx="60" cy="117"/>
          </a:xfrm>
        </p:grpSpPr>
        <p:sp>
          <p:nvSpPr>
            <p:cNvPr id="24932" name="Line 2117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3" name="Line 2118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4" name="Oval 2119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0" name="Group 2120"/>
          <p:cNvGrpSpPr>
            <a:grpSpLocks/>
          </p:cNvGrpSpPr>
          <p:nvPr/>
        </p:nvGrpSpPr>
        <p:grpSpPr bwMode="auto">
          <a:xfrm rot="20337367" flipV="1">
            <a:off x="2614613" y="4991100"/>
            <a:ext cx="107950" cy="217488"/>
            <a:chOff x="2620" y="2491"/>
            <a:chExt cx="60" cy="117"/>
          </a:xfrm>
        </p:grpSpPr>
        <p:sp>
          <p:nvSpPr>
            <p:cNvPr id="24929" name="Line 2121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0" name="Line 2122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31" name="Oval 2123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1" name="Group 2124"/>
          <p:cNvGrpSpPr>
            <a:grpSpLocks/>
          </p:cNvGrpSpPr>
          <p:nvPr/>
        </p:nvGrpSpPr>
        <p:grpSpPr bwMode="auto">
          <a:xfrm rot="20337367" flipV="1">
            <a:off x="2735263" y="4987925"/>
            <a:ext cx="107950" cy="219075"/>
            <a:chOff x="2620" y="2491"/>
            <a:chExt cx="60" cy="117"/>
          </a:xfrm>
        </p:grpSpPr>
        <p:sp>
          <p:nvSpPr>
            <p:cNvPr id="24926" name="Line 2125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7" name="Line 2126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8" name="Oval 2127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2" name="Group 2128"/>
          <p:cNvGrpSpPr>
            <a:grpSpLocks/>
          </p:cNvGrpSpPr>
          <p:nvPr/>
        </p:nvGrpSpPr>
        <p:grpSpPr bwMode="auto">
          <a:xfrm rot="20337367" flipV="1">
            <a:off x="2978150" y="4987925"/>
            <a:ext cx="107950" cy="219075"/>
            <a:chOff x="2620" y="2491"/>
            <a:chExt cx="60" cy="117"/>
          </a:xfrm>
        </p:grpSpPr>
        <p:sp>
          <p:nvSpPr>
            <p:cNvPr id="24923" name="Line 2129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4" name="Line 2130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5" name="Oval 2131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3" name="Group 2132"/>
          <p:cNvGrpSpPr>
            <a:grpSpLocks/>
          </p:cNvGrpSpPr>
          <p:nvPr/>
        </p:nvGrpSpPr>
        <p:grpSpPr bwMode="auto">
          <a:xfrm rot="20337367" flipV="1">
            <a:off x="2863850" y="4983163"/>
            <a:ext cx="109538" cy="217487"/>
            <a:chOff x="2620" y="2491"/>
            <a:chExt cx="60" cy="117"/>
          </a:xfrm>
        </p:grpSpPr>
        <p:sp>
          <p:nvSpPr>
            <p:cNvPr id="24920" name="Line 2133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1" name="Line 2134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22" name="Oval 2135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4" name="Group 2136"/>
          <p:cNvGrpSpPr>
            <a:grpSpLocks/>
          </p:cNvGrpSpPr>
          <p:nvPr/>
        </p:nvGrpSpPr>
        <p:grpSpPr bwMode="auto">
          <a:xfrm rot="345716">
            <a:off x="6635750" y="5399088"/>
            <a:ext cx="36513" cy="120650"/>
            <a:chOff x="3027" y="2399"/>
            <a:chExt cx="19" cy="65"/>
          </a:xfrm>
        </p:grpSpPr>
        <p:sp>
          <p:nvSpPr>
            <p:cNvPr id="24918" name="Line 2137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9" name="Line 2138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4635" name="Group 2139"/>
          <p:cNvGrpSpPr>
            <a:grpSpLocks/>
          </p:cNvGrpSpPr>
          <p:nvPr/>
        </p:nvGrpSpPr>
        <p:grpSpPr bwMode="auto">
          <a:xfrm rot="560784">
            <a:off x="6700838" y="5413375"/>
            <a:ext cx="106362" cy="222250"/>
            <a:chOff x="3070" y="2401"/>
            <a:chExt cx="57" cy="120"/>
          </a:xfrm>
        </p:grpSpPr>
        <p:sp>
          <p:nvSpPr>
            <p:cNvPr id="24915" name="Line 2140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6" name="Line 2141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7" name="Oval 2142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6" name="Group 2143"/>
          <p:cNvGrpSpPr>
            <a:grpSpLocks/>
          </p:cNvGrpSpPr>
          <p:nvPr/>
        </p:nvGrpSpPr>
        <p:grpSpPr bwMode="auto">
          <a:xfrm rot="858432">
            <a:off x="6929438" y="5449888"/>
            <a:ext cx="104775" cy="223837"/>
            <a:chOff x="3196" y="2384"/>
            <a:chExt cx="57" cy="120"/>
          </a:xfrm>
        </p:grpSpPr>
        <p:sp>
          <p:nvSpPr>
            <p:cNvPr id="24912" name="Line 2144"/>
            <p:cNvSpPr>
              <a:spLocks noChangeShapeType="1"/>
            </p:cNvSpPr>
            <p:nvPr/>
          </p:nvSpPr>
          <p:spPr bwMode="auto">
            <a:xfrm rot="-5718171" flipH="1" flipV="1">
              <a:off x="3173" y="2425"/>
              <a:ext cx="7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3" name="Line 2145"/>
            <p:cNvSpPr>
              <a:spLocks noChangeShapeType="1"/>
            </p:cNvSpPr>
            <p:nvPr/>
          </p:nvSpPr>
          <p:spPr bwMode="auto">
            <a:xfrm rot="-6157566" flipH="1" flipV="1">
              <a:off x="3192" y="2419"/>
              <a:ext cx="75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4" name="Oval 2146"/>
            <p:cNvSpPr>
              <a:spLocks noChangeArrowheads="1"/>
            </p:cNvSpPr>
            <p:nvPr/>
          </p:nvSpPr>
          <p:spPr bwMode="auto">
            <a:xfrm rot="-5499185">
              <a:off x="3189" y="244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7" name="Group 2147"/>
          <p:cNvGrpSpPr>
            <a:grpSpLocks/>
          </p:cNvGrpSpPr>
          <p:nvPr/>
        </p:nvGrpSpPr>
        <p:grpSpPr bwMode="auto">
          <a:xfrm rot="858432">
            <a:off x="7034213" y="5478463"/>
            <a:ext cx="103187" cy="214312"/>
            <a:chOff x="3255" y="2385"/>
            <a:chExt cx="57" cy="115"/>
          </a:xfrm>
        </p:grpSpPr>
        <p:sp>
          <p:nvSpPr>
            <p:cNvPr id="24909" name="Line 2148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0" name="Line 2149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11" name="Oval 2150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8" name="Group 2151"/>
          <p:cNvGrpSpPr>
            <a:grpSpLocks/>
          </p:cNvGrpSpPr>
          <p:nvPr/>
        </p:nvGrpSpPr>
        <p:grpSpPr bwMode="auto">
          <a:xfrm rot="858432">
            <a:off x="7011988" y="5154613"/>
            <a:ext cx="103187" cy="215900"/>
            <a:chOff x="3199" y="2219"/>
            <a:chExt cx="57" cy="116"/>
          </a:xfrm>
        </p:grpSpPr>
        <p:sp>
          <p:nvSpPr>
            <p:cNvPr id="24906" name="Line 2152"/>
            <p:cNvSpPr>
              <a:spLocks noChangeShapeType="1"/>
            </p:cNvSpPr>
            <p:nvPr/>
          </p:nvSpPr>
          <p:spPr bwMode="auto">
            <a:xfrm rot="-5718171">
              <a:off x="3188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7" name="Line 2153"/>
            <p:cNvSpPr>
              <a:spLocks noChangeShapeType="1"/>
            </p:cNvSpPr>
            <p:nvPr/>
          </p:nvSpPr>
          <p:spPr bwMode="auto">
            <a:xfrm rot="-5718171">
              <a:off x="3206" y="2300"/>
              <a:ext cx="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8" name="Oval 2154"/>
            <p:cNvSpPr>
              <a:spLocks noChangeArrowheads="1"/>
            </p:cNvSpPr>
            <p:nvPr/>
          </p:nvSpPr>
          <p:spPr bwMode="auto">
            <a:xfrm rot="-5463435">
              <a:off x="3192" y="222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39" name="Group 2155"/>
          <p:cNvGrpSpPr>
            <a:grpSpLocks/>
          </p:cNvGrpSpPr>
          <p:nvPr/>
        </p:nvGrpSpPr>
        <p:grpSpPr bwMode="auto">
          <a:xfrm rot="858432">
            <a:off x="6902450" y="5129213"/>
            <a:ext cx="103188" cy="212725"/>
            <a:chOff x="3137" y="2221"/>
            <a:chExt cx="57" cy="114"/>
          </a:xfrm>
        </p:grpSpPr>
        <p:sp>
          <p:nvSpPr>
            <p:cNvPr id="24903" name="Line 2156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4" name="Line 2157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5" name="Oval 2158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40" name="Group 2159"/>
          <p:cNvGrpSpPr>
            <a:grpSpLocks/>
          </p:cNvGrpSpPr>
          <p:nvPr/>
        </p:nvGrpSpPr>
        <p:grpSpPr bwMode="auto">
          <a:xfrm rot="858432">
            <a:off x="6788150" y="5105400"/>
            <a:ext cx="101600" cy="223838"/>
            <a:chOff x="3071" y="2220"/>
            <a:chExt cx="57" cy="120"/>
          </a:xfrm>
        </p:grpSpPr>
        <p:sp>
          <p:nvSpPr>
            <p:cNvPr id="24900" name="Line 2160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1" name="Line 2161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02" name="Oval 2162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41" name="Group 2163"/>
          <p:cNvGrpSpPr>
            <a:grpSpLocks/>
          </p:cNvGrpSpPr>
          <p:nvPr/>
        </p:nvGrpSpPr>
        <p:grpSpPr bwMode="auto">
          <a:xfrm rot="404754">
            <a:off x="6677025" y="5089525"/>
            <a:ext cx="103188" cy="222250"/>
            <a:chOff x="3007" y="2226"/>
            <a:chExt cx="57" cy="119"/>
          </a:xfrm>
        </p:grpSpPr>
        <p:sp>
          <p:nvSpPr>
            <p:cNvPr id="24897" name="Line 2164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98" name="Line 2165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99" name="Oval 2166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42" name="AutoShape 2167"/>
          <p:cNvSpPr>
            <a:spLocks noChangeArrowheads="1"/>
          </p:cNvSpPr>
          <p:nvPr/>
        </p:nvSpPr>
        <p:spPr bwMode="auto">
          <a:xfrm rot="-4934462">
            <a:off x="6532562" y="5105401"/>
            <a:ext cx="207963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43" name="AutoShape 2168"/>
          <p:cNvSpPr>
            <a:spLocks noChangeArrowheads="1"/>
          </p:cNvSpPr>
          <p:nvPr/>
        </p:nvSpPr>
        <p:spPr bwMode="auto">
          <a:xfrm rot="-4934462">
            <a:off x="7068344" y="5222082"/>
            <a:ext cx="209550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44" name="AutoShape 2169"/>
          <p:cNvSpPr>
            <a:spLocks noChangeArrowheads="1"/>
          </p:cNvSpPr>
          <p:nvPr/>
        </p:nvSpPr>
        <p:spPr bwMode="auto">
          <a:xfrm rot="-5844595">
            <a:off x="5465762" y="5153026"/>
            <a:ext cx="207963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45" name="AutoShape 2170"/>
          <p:cNvSpPr>
            <a:spLocks noChangeArrowheads="1"/>
          </p:cNvSpPr>
          <p:nvPr/>
        </p:nvSpPr>
        <p:spPr bwMode="auto">
          <a:xfrm rot="-5844595">
            <a:off x="5577681" y="5458619"/>
            <a:ext cx="206375" cy="84138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46" name="AutoShape 2171"/>
          <p:cNvSpPr>
            <a:spLocks noChangeArrowheads="1"/>
          </p:cNvSpPr>
          <p:nvPr/>
        </p:nvSpPr>
        <p:spPr bwMode="auto">
          <a:xfrm rot="-4934462">
            <a:off x="6760370" y="5485606"/>
            <a:ext cx="207962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4647" name="Group 2172"/>
          <p:cNvGrpSpPr>
            <a:grpSpLocks/>
          </p:cNvGrpSpPr>
          <p:nvPr/>
        </p:nvGrpSpPr>
        <p:grpSpPr bwMode="auto">
          <a:xfrm>
            <a:off x="5745163" y="5367338"/>
            <a:ext cx="346075" cy="234950"/>
            <a:chOff x="3594" y="2418"/>
            <a:chExt cx="218" cy="148"/>
          </a:xfrm>
        </p:grpSpPr>
        <p:grpSp>
          <p:nvGrpSpPr>
            <p:cNvPr id="24885" name="Group 2173"/>
            <p:cNvGrpSpPr>
              <a:grpSpLocks/>
            </p:cNvGrpSpPr>
            <p:nvPr/>
          </p:nvGrpSpPr>
          <p:grpSpPr bwMode="auto">
            <a:xfrm rot="858432">
              <a:off x="3594" y="2429"/>
              <a:ext cx="71" cy="137"/>
              <a:chOff x="2556" y="2507"/>
              <a:chExt cx="62" cy="117"/>
            </a:xfrm>
          </p:grpSpPr>
          <p:sp>
            <p:nvSpPr>
              <p:cNvPr id="24894" name="Line 2174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95" name="Line 2175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96" name="Oval 2176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886" name="Group 2177"/>
            <p:cNvGrpSpPr>
              <a:grpSpLocks/>
            </p:cNvGrpSpPr>
            <p:nvPr/>
          </p:nvGrpSpPr>
          <p:grpSpPr bwMode="auto">
            <a:xfrm rot="858432">
              <a:off x="3669" y="2428"/>
              <a:ext cx="69" cy="137"/>
              <a:chOff x="2620" y="2491"/>
              <a:chExt cx="60" cy="117"/>
            </a:xfrm>
          </p:grpSpPr>
          <p:sp>
            <p:nvSpPr>
              <p:cNvPr id="24891" name="Line 217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92" name="Line 217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93" name="Oval 218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887" name="Group 2181"/>
            <p:cNvGrpSpPr>
              <a:grpSpLocks/>
            </p:cNvGrpSpPr>
            <p:nvPr/>
          </p:nvGrpSpPr>
          <p:grpSpPr bwMode="auto">
            <a:xfrm rot="858432">
              <a:off x="3743" y="2418"/>
              <a:ext cx="69" cy="137"/>
              <a:chOff x="2620" y="2491"/>
              <a:chExt cx="60" cy="117"/>
            </a:xfrm>
          </p:grpSpPr>
          <p:sp>
            <p:nvSpPr>
              <p:cNvPr id="24888" name="Line 218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89" name="Line 218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90" name="Oval 218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48" name="Group 2185"/>
          <p:cNvGrpSpPr>
            <a:grpSpLocks/>
          </p:cNvGrpSpPr>
          <p:nvPr/>
        </p:nvGrpSpPr>
        <p:grpSpPr bwMode="auto">
          <a:xfrm rot="858432">
            <a:off x="6107113" y="5354638"/>
            <a:ext cx="109537" cy="217487"/>
            <a:chOff x="2620" y="2491"/>
            <a:chExt cx="60" cy="117"/>
          </a:xfrm>
        </p:grpSpPr>
        <p:sp>
          <p:nvSpPr>
            <p:cNvPr id="24882" name="Line 2186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83" name="Line 2187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84" name="Oval 2188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49" name="Group 2189"/>
          <p:cNvGrpSpPr>
            <a:grpSpLocks/>
          </p:cNvGrpSpPr>
          <p:nvPr/>
        </p:nvGrpSpPr>
        <p:grpSpPr bwMode="auto">
          <a:xfrm rot="858432">
            <a:off x="6232525" y="5351463"/>
            <a:ext cx="109538" cy="217487"/>
            <a:chOff x="2620" y="2491"/>
            <a:chExt cx="60" cy="117"/>
          </a:xfrm>
        </p:grpSpPr>
        <p:sp>
          <p:nvSpPr>
            <p:cNvPr id="24879" name="Line 2190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80" name="Line 2191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81" name="Oval 2192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0" name="Group 2193"/>
          <p:cNvGrpSpPr>
            <a:grpSpLocks/>
          </p:cNvGrpSpPr>
          <p:nvPr/>
        </p:nvGrpSpPr>
        <p:grpSpPr bwMode="auto">
          <a:xfrm rot="858432">
            <a:off x="6454775" y="5362575"/>
            <a:ext cx="109538" cy="217488"/>
            <a:chOff x="2620" y="2491"/>
            <a:chExt cx="60" cy="117"/>
          </a:xfrm>
        </p:grpSpPr>
        <p:sp>
          <p:nvSpPr>
            <p:cNvPr id="24876" name="Line 2194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7" name="Line 2195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8" name="Oval 2196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1" name="Group 2197"/>
          <p:cNvGrpSpPr>
            <a:grpSpLocks/>
          </p:cNvGrpSpPr>
          <p:nvPr/>
        </p:nvGrpSpPr>
        <p:grpSpPr bwMode="auto">
          <a:xfrm rot="858432">
            <a:off x="6564313" y="5387975"/>
            <a:ext cx="109537" cy="217488"/>
            <a:chOff x="2620" y="2491"/>
            <a:chExt cx="60" cy="117"/>
          </a:xfrm>
        </p:grpSpPr>
        <p:sp>
          <p:nvSpPr>
            <p:cNvPr id="24873" name="Line 219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4" name="Line 219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5" name="Oval 220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2" name="Group 2201"/>
          <p:cNvGrpSpPr>
            <a:grpSpLocks/>
          </p:cNvGrpSpPr>
          <p:nvPr/>
        </p:nvGrpSpPr>
        <p:grpSpPr bwMode="auto">
          <a:xfrm rot="858432">
            <a:off x="6345238" y="5356225"/>
            <a:ext cx="107950" cy="217488"/>
            <a:chOff x="2620" y="2491"/>
            <a:chExt cx="60" cy="117"/>
          </a:xfrm>
        </p:grpSpPr>
        <p:sp>
          <p:nvSpPr>
            <p:cNvPr id="24870" name="Line 2202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1" name="Line 2203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72" name="Oval 2204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3" name="Group 2205"/>
          <p:cNvGrpSpPr>
            <a:grpSpLocks/>
          </p:cNvGrpSpPr>
          <p:nvPr/>
        </p:nvGrpSpPr>
        <p:grpSpPr bwMode="auto">
          <a:xfrm>
            <a:off x="5624513" y="5032375"/>
            <a:ext cx="381000" cy="269875"/>
            <a:chOff x="3518" y="2207"/>
            <a:chExt cx="240" cy="170"/>
          </a:xfrm>
        </p:grpSpPr>
        <p:grpSp>
          <p:nvGrpSpPr>
            <p:cNvPr id="24858" name="Group 2206"/>
            <p:cNvGrpSpPr>
              <a:grpSpLocks/>
            </p:cNvGrpSpPr>
            <p:nvPr/>
          </p:nvGrpSpPr>
          <p:grpSpPr bwMode="auto">
            <a:xfrm rot="858432">
              <a:off x="3518" y="2240"/>
              <a:ext cx="70" cy="137"/>
              <a:chOff x="2450" y="2367"/>
              <a:chExt cx="62" cy="116"/>
            </a:xfrm>
          </p:grpSpPr>
          <p:sp>
            <p:nvSpPr>
              <p:cNvPr id="24867" name="Line 2207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8" name="Line 2208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9" name="Oval 2209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859" name="Group 2210"/>
            <p:cNvGrpSpPr>
              <a:grpSpLocks/>
            </p:cNvGrpSpPr>
            <p:nvPr/>
          </p:nvGrpSpPr>
          <p:grpSpPr bwMode="auto">
            <a:xfrm rot="20421170" flipV="1">
              <a:off x="3610" y="2229"/>
              <a:ext cx="71" cy="137"/>
              <a:chOff x="2556" y="2507"/>
              <a:chExt cx="62" cy="117"/>
            </a:xfrm>
          </p:grpSpPr>
          <p:sp>
            <p:nvSpPr>
              <p:cNvPr id="24864" name="Line 2211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5" name="Line 2212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6" name="Oval 2213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860" name="Group 2214"/>
            <p:cNvGrpSpPr>
              <a:grpSpLocks/>
            </p:cNvGrpSpPr>
            <p:nvPr/>
          </p:nvGrpSpPr>
          <p:grpSpPr bwMode="auto">
            <a:xfrm rot="20421170" flipV="1">
              <a:off x="3689" y="2207"/>
              <a:ext cx="69" cy="137"/>
              <a:chOff x="2620" y="2491"/>
              <a:chExt cx="60" cy="117"/>
            </a:xfrm>
          </p:grpSpPr>
          <p:sp>
            <p:nvSpPr>
              <p:cNvPr id="24861" name="Line 221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2" name="Line 221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63" name="Oval 221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54" name="Group 2218"/>
          <p:cNvGrpSpPr>
            <a:grpSpLocks/>
          </p:cNvGrpSpPr>
          <p:nvPr/>
        </p:nvGrpSpPr>
        <p:grpSpPr bwMode="auto">
          <a:xfrm rot="20421170" flipV="1">
            <a:off x="6022975" y="5040313"/>
            <a:ext cx="107950" cy="217487"/>
            <a:chOff x="2620" y="2491"/>
            <a:chExt cx="60" cy="117"/>
          </a:xfrm>
        </p:grpSpPr>
        <p:sp>
          <p:nvSpPr>
            <p:cNvPr id="24855" name="Line 2219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6" name="Line 2220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7" name="Oval 2221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5" name="Group 2222"/>
          <p:cNvGrpSpPr>
            <a:grpSpLocks/>
          </p:cNvGrpSpPr>
          <p:nvPr/>
        </p:nvGrpSpPr>
        <p:grpSpPr bwMode="auto">
          <a:xfrm rot="20421170" flipV="1">
            <a:off x="6146800" y="5027613"/>
            <a:ext cx="107950" cy="217487"/>
            <a:chOff x="2620" y="2491"/>
            <a:chExt cx="60" cy="117"/>
          </a:xfrm>
        </p:grpSpPr>
        <p:sp>
          <p:nvSpPr>
            <p:cNvPr id="24852" name="Line 2223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3" name="Line 2224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4" name="Oval 2225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6" name="Group 2226"/>
          <p:cNvGrpSpPr>
            <a:grpSpLocks/>
          </p:cNvGrpSpPr>
          <p:nvPr/>
        </p:nvGrpSpPr>
        <p:grpSpPr bwMode="auto">
          <a:xfrm rot="20421170" flipV="1">
            <a:off x="6267450" y="5027613"/>
            <a:ext cx="107950" cy="219075"/>
            <a:chOff x="2620" y="2491"/>
            <a:chExt cx="60" cy="117"/>
          </a:xfrm>
        </p:grpSpPr>
        <p:sp>
          <p:nvSpPr>
            <p:cNvPr id="24849" name="Line 2227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0" name="Line 2228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51" name="Oval 2229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7" name="Group 2230"/>
          <p:cNvGrpSpPr>
            <a:grpSpLocks/>
          </p:cNvGrpSpPr>
          <p:nvPr/>
        </p:nvGrpSpPr>
        <p:grpSpPr bwMode="auto">
          <a:xfrm rot="20421170" flipV="1">
            <a:off x="6510338" y="5033963"/>
            <a:ext cx="107950" cy="219075"/>
            <a:chOff x="2620" y="2491"/>
            <a:chExt cx="60" cy="117"/>
          </a:xfrm>
        </p:grpSpPr>
        <p:sp>
          <p:nvSpPr>
            <p:cNvPr id="24846" name="Line 2231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7" name="Line 2232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8" name="Oval 2233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8" name="Group 2234"/>
          <p:cNvGrpSpPr>
            <a:grpSpLocks/>
          </p:cNvGrpSpPr>
          <p:nvPr/>
        </p:nvGrpSpPr>
        <p:grpSpPr bwMode="auto">
          <a:xfrm rot="20421170" flipV="1">
            <a:off x="6396038" y="5026025"/>
            <a:ext cx="109537" cy="217488"/>
            <a:chOff x="2620" y="2491"/>
            <a:chExt cx="60" cy="117"/>
          </a:xfrm>
        </p:grpSpPr>
        <p:sp>
          <p:nvSpPr>
            <p:cNvPr id="24843" name="Line 2235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4" name="Line 2236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5" name="Oval 2237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59" name="Group 2238"/>
          <p:cNvGrpSpPr>
            <a:grpSpLocks/>
          </p:cNvGrpSpPr>
          <p:nvPr/>
        </p:nvGrpSpPr>
        <p:grpSpPr bwMode="auto">
          <a:xfrm rot="-10611364">
            <a:off x="4125913" y="5346700"/>
            <a:ext cx="36512" cy="104775"/>
            <a:chOff x="3027" y="2399"/>
            <a:chExt cx="19" cy="65"/>
          </a:xfrm>
        </p:grpSpPr>
        <p:sp>
          <p:nvSpPr>
            <p:cNvPr id="24841" name="Line 2239"/>
            <p:cNvSpPr>
              <a:spLocks noChangeShapeType="1"/>
            </p:cNvSpPr>
            <p:nvPr/>
          </p:nvSpPr>
          <p:spPr bwMode="auto">
            <a:xfrm rot="-5718171" flipH="1" flipV="1">
              <a:off x="2996" y="2430"/>
              <a:ext cx="65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2" name="Line 2240"/>
            <p:cNvSpPr>
              <a:spLocks noChangeShapeType="1"/>
            </p:cNvSpPr>
            <p:nvPr/>
          </p:nvSpPr>
          <p:spPr bwMode="auto">
            <a:xfrm rot="-5718171" flipH="1" flipV="1">
              <a:off x="3017" y="2427"/>
              <a:ext cx="5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4660" name="Group 2241"/>
          <p:cNvGrpSpPr>
            <a:grpSpLocks/>
          </p:cNvGrpSpPr>
          <p:nvPr/>
        </p:nvGrpSpPr>
        <p:grpSpPr bwMode="auto">
          <a:xfrm rot="-10396295">
            <a:off x="3987800" y="5246688"/>
            <a:ext cx="106363" cy="192087"/>
            <a:chOff x="3070" y="2401"/>
            <a:chExt cx="57" cy="120"/>
          </a:xfrm>
        </p:grpSpPr>
        <p:sp>
          <p:nvSpPr>
            <p:cNvPr id="24838" name="Line 2242"/>
            <p:cNvSpPr>
              <a:spLocks noChangeShapeType="1"/>
            </p:cNvSpPr>
            <p:nvPr/>
          </p:nvSpPr>
          <p:spPr bwMode="auto">
            <a:xfrm rot="15881829" flipH="1">
              <a:off x="3054" y="2436"/>
              <a:ext cx="6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9" name="Line 2243"/>
            <p:cNvSpPr>
              <a:spLocks noChangeShapeType="1"/>
            </p:cNvSpPr>
            <p:nvPr/>
          </p:nvSpPr>
          <p:spPr bwMode="auto">
            <a:xfrm rot="-5718171" flipH="1" flipV="1">
              <a:off x="3071" y="2434"/>
              <a:ext cx="72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40" name="Oval 2244"/>
            <p:cNvSpPr>
              <a:spLocks noChangeArrowheads="1"/>
            </p:cNvSpPr>
            <p:nvPr/>
          </p:nvSpPr>
          <p:spPr bwMode="auto">
            <a:xfrm rot="-5718171">
              <a:off x="3063" y="245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61" name="Group 2245"/>
          <p:cNvGrpSpPr>
            <a:grpSpLocks/>
          </p:cNvGrpSpPr>
          <p:nvPr/>
        </p:nvGrpSpPr>
        <p:grpSpPr bwMode="auto">
          <a:xfrm rot="-10098647">
            <a:off x="3652838" y="5200650"/>
            <a:ext cx="104775" cy="187325"/>
            <a:chOff x="3255" y="2385"/>
            <a:chExt cx="57" cy="115"/>
          </a:xfrm>
        </p:grpSpPr>
        <p:sp>
          <p:nvSpPr>
            <p:cNvPr id="24835" name="Line 2246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6" name="Line 2247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7" name="Oval 2248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62" name="Group 2249"/>
          <p:cNvGrpSpPr>
            <a:grpSpLocks/>
          </p:cNvGrpSpPr>
          <p:nvPr/>
        </p:nvGrpSpPr>
        <p:grpSpPr bwMode="auto">
          <a:xfrm rot="-10098647">
            <a:off x="5080000" y="5526088"/>
            <a:ext cx="112713" cy="187325"/>
            <a:chOff x="2450" y="2367"/>
            <a:chExt cx="62" cy="116"/>
          </a:xfrm>
        </p:grpSpPr>
        <p:sp>
          <p:nvSpPr>
            <p:cNvPr id="24832" name="Line 2250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3" name="Line 2251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4" name="Oval 2252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63" name="Group 2253"/>
          <p:cNvGrpSpPr>
            <a:grpSpLocks/>
          </p:cNvGrpSpPr>
          <p:nvPr/>
        </p:nvGrpSpPr>
        <p:grpSpPr bwMode="auto">
          <a:xfrm rot="-10098647">
            <a:off x="3910013" y="5580063"/>
            <a:ext cx="103187" cy="184150"/>
            <a:chOff x="3137" y="2221"/>
            <a:chExt cx="57" cy="114"/>
          </a:xfrm>
        </p:grpSpPr>
        <p:sp>
          <p:nvSpPr>
            <p:cNvPr id="24829" name="Line 2254"/>
            <p:cNvSpPr>
              <a:spLocks noChangeShapeType="1"/>
            </p:cNvSpPr>
            <p:nvPr/>
          </p:nvSpPr>
          <p:spPr bwMode="auto">
            <a:xfrm rot="-5718171">
              <a:off x="3127" y="2300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0" name="Line 2255"/>
            <p:cNvSpPr>
              <a:spLocks noChangeShapeType="1"/>
            </p:cNvSpPr>
            <p:nvPr/>
          </p:nvSpPr>
          <p:spPr bwMode="auto">
            <a:xfrm rot="-5718171">
              <a:off x="3147" y="2298"/>
              <a:ext cx="66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31" name="Oval 2256"/>
            <p:cNvSpPr>
              <a:spLocks noChangeArrowheads="1"/>
            </p:cNvSpPr>
            <p:nvPr/>
          </p:nvSpPr>
          <p:spPr bwMode="auto">
            <a:xfrm rot="-5463435">
              <a:off x="3130" y="2228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64" name="Group 2257"/>
          <p:cNvGrpSpPr>
            <a:grpSpLocks/>
          </p:cNvGrpSpPr>
          <p:nvPr/>
        </p:nvGrpSpPr>
        <p:grpSpPr bwMode="auto">
          <a:xfrm rot="-10098647">
            <a:off x="3927475" y="5514975"/>
            <a:ext cx="101600" cy="193675"/>
            <a:chOff x="3071" y="2220"/>
            <a:chExt cx="57" cy="120"/>
          </a:xfrm>
        </p:grpSpPr>
        <p:sp>
          <p:nvSpPr>
            <p:cNvPr id="24826" name="Line 2258"/>
            <p:cNvSpPr>
              <a:spLocks noChangeShapeType="1"/>
            </p:cNvSpPr>
            <p:nvPr/>
          </p:nvSpPr>
          <p:spPr bwMode="auto">
            <a:xfrm rot="-5718171">
              <a:off x="3063" y="2309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27" name="Line 2259"/>
            <p:cNvSpPr>
              <a:spLocks noChangeShapeType="1"/>
            </p:cNvSpPr>
            <p:nvPr/>
          </p:nvSpPr>
          <p:spPr bwMode="auto">
            <a:xfrm rot="-5718171">
              <a:off x="3082" y="2310"/>
              <a:ext cx="6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28" name="Oval 2260"/>
            <p:cNvSpPr>
              <a:spLocks noChangeArrowheads="1"/>
            </p:cNvSpPr>
            <p:nvPr/>
          </p:nvSpPr>
          <p:spPr bwMode="auto">
            <a:xfrm rot="-5463435">
              <a:off x="3064" y="2227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65" name="Group 2261"/>
          <p:cNvGrpSpPr>
            <a:grpSpLocks/>
          </p:cNvGrpSpPr>
          <p:nvPr/>
        </p:nvGrpSpPr>
        <p:grpSpPr bwMode="auto">
          <a:xfrm rot="-10552326">
            <a:off x="4038600" y="5529263"/>
            <a:ext cx="104775" cy="192087"/>
            <a:chOff x="3007" y="2226"/>
            <a:chExt cx="57" cy="119"/>
          </a:xfrm>
        </p:grpSpPr>
        <p:sp>
          <p:nvSpPr>
            <p:cNvPr id="24823" name="Line 2262"/>
            <p:cNvSpPr>
              <a:spLocks noChangeShapeType="1"/>
            </p:cNvSpPr>
            <p:nvPr/>
          </p:nvSpPr>
          <p:spPr bwMode="auto">
            <a:xfrm rot="-5718171">
              <a:off x="3001" y="2315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24" name="Line 2263"/>
            <p:cNvSpPr>
              <a:spLocks noChangeShapeType="1"/>
            </p:cNvSpPr>
            <p:nvPr/>
          </p:nvSpPr>
          <p:spPr bwMode="auto">
            <a:xfrm rot="-5718171">
              <a:off x="3016" y="2312"/>
              <a:ext cx="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25" name="Oval 2264"/>
            <p:cNvSpPr>
              <a:spLocks noChangeArrowheads="1"/>
            </p:cNvSpPr>
            <p:nvPr/>
          </p:nvSpPr>
          <p:spPr bwMode="auto">
            <a:xfrm rot="-5463435">
              <a:off x="3000" y="2233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66" name="AutoShape 2265"/>
          <p:cNvSpPr>
            <a:spLocks noChangeArrowheads="1"/>
          </p:cNvSpPr>
          <p:nvPr/>
        </p:nvSpPr>
        <p:spPr bwMode="auto">
          <a:xfrm rot="5708459">
            <a:off x="4094956" y="5625307"/>
            <a:ext cx="180975" cy="8731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67" name="AutoShape 2266"/>
          <p:cNvSpPr>
            <a:spLocks noChangeArrowheads="1"/>
          </p:cNvSpPr>
          <p:nvPr/>
        </p:nvSpPr>
        <p:spPr bwMode="auto">
          <a:xfrm rot="5708459">
            <a:off x="3550444" y="5531644"/>
            <a:ext cx="180975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68" name="AutoShape 2267"/>
          <p:cNvSpPr>
            <a:spLocks noChangeArrowheads="1"/>
          </p:cNvSpPr>
          <p:nvPr/>
        </p:nvSpPr>
        <p:spPr bwMode="auto">
          <a:xfrm rot="4798325">
            <a:off x="5157788" y="5570537"/>
            <a:ext cx="179388" cy="87313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69" name="AutoShape 2268"/>
          <p:cNvSpPr>
            <a:spLocks noChangeArrowheads="1"/>
          </p:cNvSpPr>
          <p:nvPr/>
        </p:nvSpPr>
        <p:spPr bwMode="auto">
          <a:xfrm rot="4798325">
            <a:off x="5026819" y="5307806"/>
            <a:ext cx="179388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70" name="AutoShape 2269"/>
          <p:cNvSpPr>
            <a:spLocks noChangeArrowheads="1"/>
          </p:cNvSpPr>
          <p:nvPr/>
        </p:nvSpPr>
        <p:spPr bwMode="auto">
          <a:xfrm rot="5708459">
            <a:off x="3841750" y="5299075"/>
            <a:ext cx="180975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4671" name="Group 2270"/>
          <p:cNvGrpSpPr>
            <a:grpSpLocks/>
          </p:cNvGrpSpPr>
          <p:nvPr/>
        </p:nvGrpSpPr>
        <p:grpSpPr bwMode="auto">
          <a:xfrm rot="-10098647">
            <a:off x="4130675" y="5181600"/>
            <a:ext cx="911225" cy="360363"/>
            <a:chOff x="2556" y="2400"/>
            <a:chExt cx="498" cy="224"/>
          </a:xfrm>
        </p:grpSpPr>
        <p:grpSp>
          <p:nvGrpSpPr>
            <p:cNvPr id="24791" name="Group 2271"/>
            <p:cNvGrpSpPr>
              <a:grpSpLocks/>
            </p:cNvGrpSpPr>
            <p:nvPr/>
          </p:nvGrpSpPr>
          <p:grpSpPr bwMode="auto">
            <a:xfrm>
              <a:off x="2556" y="2507"/>
              <a:ext cx="62" cy="117"/>
              <a:chOff x="2556" y="2507"/>
              <a:chExt cx="62" cy="117"/>
            </a:xfrm>
          </p:grpSpPr>
          <p:sp>
            <p:nvSpPr>
              <p:cNvPr id="24820" name="Line 2272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21" name="Line 2273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22" name="Oval 2274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2" name="Group 2275"/>
            <p:cNvGrpSpPr>
              <a:grpSpLocks/>
            </p:cNvGrpSpPr>
            <p:nvPr/>
          </p:nvGrpSpPr>
          <p:grpSpPr bwMode="auto">
            <a:xfrm>
              <a:off x="2620" y="2491"/>
              <a:ext cx="60" cy="117"/>
              <a:chOff x="2620" y="2491"/>
              <a:chExt cx="60" cy="117"/>
            </a:xfrm>
          </p:grpSpPr>
          <p:sp>
            <p:nvSpPr>
              <p:cNvPr id="24817" name="Line 2276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8" name="Line 2277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9" name="Oval 2278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3" name="Group 2279"/>
            <p:cNvGrpSpPr>
              <a:grpSpLocks/>
            </p:cNvGrpSpPr>
            <p:nvPr/>
          </p:nvGrpSpPr>
          <p:grpSpPr bwMode="auto">
            <a:xfrm>
              <a:off x="2680" y="2467"/>
              <a:ext cx="60" cy="117"/>
              <a:chOff x="2620" y="2491"/>
              <a:chExt cx="60" cy="117"/>
            </a:xfrm>
          </p:grpSpPr>
          <p:sp>
            <p:nvSpPr>
              <p:cNvPr id="24814" name="Line 228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5" name="Line 228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6" name="Oval 228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4" name="Group 2283"/>
            <p:cNvGrpSpPr>
              <a:grpSpLocks/>
            </p:cNvGrpSpPr>
            <p:nvPr/>
          </p:nvGrpSpPr>
          <p:grpSpPr bwMode="auto">
            <a:xfrm>
              <a:off x="2746" y="2443"/>
              <a:ext cx="60" cy="117"/>
              <a:chOff x="2620" y="2491"/>
              <a:chExt cx="60" cy="117"/>
            </a:xfrm>
          </p:grpSpPr>
          <p:sp>
            <p:nvSpPr>
              <p:cNvPr id="24811" name="Line 228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2" name="Line 228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3" name="Oval 228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5" name="Group 2287"/>
            <p:cNvGrpSpPr>
              <a:grpSpLocks/>
            </p:cNvGrpSpPr>
            <p:nvPr/>
          </p:nvGrpSpPr>
          <p:grpSpPr bwMode="auto">
            <a:xfrm>
              <a:off x="2812" y="2425"/>
              <a:ext cx="60" cy="117"/>
              <a:chOff x="2620" y="2491"/>
              <a:chExt cx="60" cy="117"/>
            </a:xfrm>
          </p:grpSpPr>
          <p:sp>
            <p:nvSpPr>
              <p:cNvPr id="24808" name="Line 2288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9" name="Line 2289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10" name="Oval 2290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6" name="Group 2291"/>
            <p:cNvGrpSpPr>
              <a:grpSpLocks/>
            </p:cNvGrpSpPr>
            <p:nvPr/>
          </p:nvGrpSpPr>
          <p:grpSpPr bwMode="auto">
            <a:xfrm>
              <a:off x="2932" y="2401"/>
              <a:ext cx="60" cy="117"/>
              <a:chOff x="2620" y="2491"/>
              <a:chExt cx="60" cy="117"/>
            </a:xfrm>
          </p:grpSpPr>
          <p:sp>
            <p:nvSpPr>
              <p:cNvPr id="24805" name="Line 2292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6" name="Line 2293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7" name="Oval 2294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7" name="Group 2295"/>
            <p:cNvGrpSpPr>
              <a:grpSpLocks/>
            </p:cNvGrpSpPr>
            <p:nvPr/>
          </p:nvGrpSpPr>
          <p:grpSpPr bwMode="auto">
            <a:xfrm>
              <a:off x="2994" y="2400"/>
              <a:ext cx="60" cy="117"/>
              <a:chOff x="2620" y="2491"/>
              <a:chExt cx="60" cy="117"/>
            </a:xfrm>
          </p:grpSpPr>
          <p:sp>
            <p:nvSpPr>
              <p:cNvPr id="24802" name="Line 2296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3" name="Line 2297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4" name="Oval 2298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98" name="Group 2299"/>
            <p:cNvGrpSpPr>
              <a:grpSpLocks/>
            </p:cNvGrpSpPr>
            <p:nvPr/>
          </p:nvGrpSpPr>
          <p:grpSpPr bwMode="auto">
            <a:xfrm>
              <a:off x="2872" y="2413"/>
              <a:ext cx="60" cy="117"/>
              <a:chOff x="2620" y="2491"/>
              <a:chExt cx="60" cy="117"/>
            </a:xfrm>
          </p:grpSpPr>
          <p:sp>
            <p:nvSpPr>
              <p:cNvPr id="24799" name="Line 230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0" name="Line 230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801" name="Oval 230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72" name="Group 2303"/>
          <p:cNvGrpSpPr>
            <a:grpSpLocks/>
          </p:cNvGrpSpPr>
          <p:nvPr/>
        </p:nvGrpSpPr>
        <p:grpSpPr bwMode="auto">
          <a:xfrm rot="9464090" flipV="1">
            <a:off x="4933950" y="5543550"/>
            <a:ext cx="112713" cy="187325"/>
            <a:chOff x="2556" y="2507"/>
            <a:chExt cx="62" cy="117"/>
          </a:xfrm>
        </p:grpSpPr>
        <p:sp>
          <p:nvSpPr>
            <p:cNvPr id="24788" name="Line 2304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9" name="Line 2305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90" name="Oval 2306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73" name="Group 2307"/>
          <p:cNvGrpSpPr>
            <a:grpSpLocks/>
          </p:cNvGrpSpPr>
          <p:nvPr/>
        </p:nvGrpSpPr>
        <p:grpSpPr bwMode="auto">
          <a:xfrm rot="9464090" flipV="1">
            <a:off x="4816475" y="5572125"/>
            <a:ext cx="111125" cy="188913"/>
            <a:chOff x="2620" y="2491"/>
            <a:chExt cx="60" cy="117"/>
          </a:xfrm>
        </p:grpSpPr>
        <p:sp>
          <p:nvSpPr>
            <p:cNvPr id="24785" name="Line 230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6" name="Line 230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7" name="Oval 231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74" name="Group 2311"/>
          <p:cNvGrpSpPr>
            <a:grpSpLocks/>
          </p:cNvGrpSpPr>
          <p:nvPr/>
        </p:nvGrpSpPr>
        <p:grpSpPr bwMode="auto">
          <a:xfrm rot="9464090" flipV="1">
            <a:off x="4687888" y="5567363"/>
            <a:ext cx="109537" cy="188912"/>
            <a:chOff x="2620" y="2491"/>
            <a:chExt cx="60" cy="117"/>
          </a:xfrm>
        </p:grpSpPr>
        <p:sp>
          <p:nvSpPr>
            <p:cNvPr id="24782" name="Line 2312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3" name="Line 2313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4" name="Oval 2314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75" name="Group 2315"/>
          <p:cNvGrpSpPr>
            <a:grpSpLocks/>
          </p:cNvGrpSpPr>
          <p:nvPr/>
        </p:nvGrpSpPr>
        <p:grpSpPr bwMode="auto">
          <a:xfrm rot="9464090" flipV="1">
            <a:off x="4570413" y="5581650"/>
            <a:ext cx="107950" cy="187325"/>
            <a:chOff x="2620" y="2491"/>
            <a:chExt cx="60" cy="117"/>
          </a:xfrm>
        </p:grpSpPr>
        <p:sp>
          <p:nvSpPr>
            <p:cNvPr id="24779" name="Line 2316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0" name="Line 2317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81" name="Oval 2318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76" name="Group 2319"/>
          <p:cNvGrpSpPr>
            <a:grpSpLocks/>
          </p:cNvGrpSpPr>
          <p:nvPr/>
        </p:nvGrpSpPr>
        <p:grpSpPr bwMode="auto">
          <a:xfrm>
            <a:off x="4202113" y="5578475"/>
            <a:ext cx="354012" cy="195263"/>
            <a:chOff x="2622" y="2551"/>
            <a:chExt cx="223" cy="123"/>
          </a:xfrm>
        </p:grpSpPr>
        <p:grpSp>
          <p:nvGrpSpPr>
            <p:cNvPr id="24767" name="Group 2320"/>
            <p:cNvGrpSpPr>
              <a:grpSpLocks/>
            </p:cNvGrpSpPr>
            <p:nvPr/>
          </p:nvGrpSpPr>
          <p:grpSpPr bwMode="auto">
            <a:xfrm rot="9464090" flipV="1">
              <a:off x="2776" y="2553"/>
              <a:ext cx="69" cy="119"/>
              <a:chOff x="2620" y="2491"/>
              <a:chExt cx="60" cy="117"/>
            </a:xfrm>
          </p:grpSpPr>
          <p:sp>
            <p:nvSpPr>
              <p:cNvPr id="24776" name="Line 232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7" name="Line 232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8" name="Oval 232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68" name="Group 2324"/>
            <p:cNvGrpSpPr>
              <a:grpSpLocks/>
            </p:cNvGrpSpPr>
            <p:nvPr/>
          </p:nvGrpSpPr>
          <p:grpSpPr bwMode="auto">
            <a:xfrm rot="9464090" flipV="1">
              <a:off x="2622" y="2551"/>
              <a:ext cx="69" cy="119"/>
              <a:chOff x="2620" y="2491"/>
              <a:chExt cx="60" cy="117"/>
            </a:xfrm>
          </p:grpSpPr>
          <p:sp>
            <p:nvSpPr>
              <p:cNvPr id="24773" name="Line 2325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4" name="Line 2326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5" name="Oval 2327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69" name="Group 2328"/>
            <p:cNvGrpSpPr>
              <a:grpSpLocks/>
            </p:cNvGrpSpPr>
            <p:nvPr/>
          </p:nvGrpSpPr>
          <p:grpSpPr bwMode="auto">
            <a:xfrm rot="9464090" flipV="1">
              <a:off x="2695" y="2555"/>
              <a:ext cx="69" cy="119"/>
              <a:chOff x="2620" y="2491"/>
              <a:chExt cx="60" cy="117"/>
            </a:xfrm>
          </p:grpSpPr>
          <p:sp>
            <p:nvSpPr>
              <p:cNvPr id="24770" name="Line 232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1" name="Line 233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72" name="Oval 233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677" name="AutoShape 2332"/>
          <p:cNvSpPr>
            <a:spLocks noChangeArrowheads="1"/>
          </p:cNvSpPr>
          <p:nvPr/>
        </p:nvSpPr>
        <p:spPr bwMode="auto">
          <a:xfrm rot="5708459">
            <a:off x="3862388" y="5627688"/>
            <a:ext cx="180975" cy="85725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grpSp>
        <p:nvGrpSpPr>
          <p:cNvPr id="24678" name="Group 2333"/>
          <p:cNvGrpSpPr>
            <a:grpSpLocks/>
          </p:cNvGrpSpPr>
          <p:nvPr/>
        </p:nvGrpSpPr>
        <p:grpSpPr bwMode="auto">
          <a:xfrm rot="-10098647">
            <a:off x="3697288" y="5262563"/>
            <a:ext cx="104775" cy="187325"/>
            <a:chOff x="3255" y="2385"/>
            <a:chExt cx="57" cy="115"/>
          </a:xfrm>
        </p:grpSpPr>
        <p:sp>
          <p:nvSpPr>
            <p:cNvPr id="24764" name="Line 2334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65" name="Line 2335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66" name="Oval 2336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79" name="Group 2337"/>
          <p:cNvGrpSpPr>
            <a:grpSpLocks/>
          </p:cNvGrpSpPr>
          <p:nvPr/>
        </p:nvGrpSpPr>
        <p:grpSpPr bwMode="auto">
          <a:xfrm rot="-10098647">
            <a:off x="3773488" y="5262563"/>
            <a:ext cx="104775" cy="187325"/>
            <a:chOff x="3255" y="2385"/>
            <a:chExt cx="57" cy="115"/>
          </a:xfrm>
        </p:grpSpPr>
        <p:sp>
          <p:nvSpPr>
            <p:cNvPr id="24761" name="Line 2338"/>
            <p:cNvSpPr>
              <a:spLocks noChangeShapeType="1"/>
            </p:cNvSpPr>
            <p:nvPr/>
          </p:nvSpPr>
          <p:spPr bwMode="auto">
            <a:xfrm rot="15881829" flipH="1">
              <a:off x="3240" y="2415"/>
              <a:ext cx="6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62" name="Line 2339"/>
            <p:cNvSpPr>
              <a:spLocks noChangeShapeType="1"/>
            </p:cNvSpPr>
            <p:nvPr/>
          </p:nvSpPr>
          <p:spPr bwMode="auto">
            <a:xfrm rot="15881829" flipH="1">
              <a:off x="3260" y="2416"/>
              <a:ext cx="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63" name="Oval 2340"/>
            <p:cNvSpPr>
              <a:spLocks noChangeArrowheads="1"/>
            </p:cNvSpPr>
            <p:nvPr/>
          </p:nvSpPr>
          <p:spPr bwMode="auto">
            <a:xfrm rot="-5916244">
              <a:off x="3248" y="2436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80" name="Group 2341"/>
          <p:cNvGrpSpPr>
            <a:grpSpLocks/>
          </p:cNvGrpSpPr>
          <p:nvPr/>
        </p:nvGrpSpPr>
        <p:grpSpPr bwMode="auto">
          <a:xfrm>
            <a:off x="5145088" y="5186363"/>
            <a:ext cx="381000" cy="269875"/>
            <a:chOff x="3518" y="2207"/>
            <a:chExt cx="240" cy="170"/>
          </a:xfrm>
        </p:grpSpPr>
        <p:grpSp>
          <p:nvGrpSpPr>
            <p:cNvPr id="24749" name="Group 2342"/>
            <p:cNvGrpSpPr>
              <a:grpSpLocks/>
            </p:cNvGrpSpPr>
            <p:nvPr/>
          </p:nvGrpSpPr>
          <p:grpSpPr bwMode="auto">
            <a:xfrm rot="858432">
              <a:off x="3518" y="2240"/>
              <a:ext cx="70" cy="137"/>
              <a:chOff x="2450" y="2367"/>
              <a:chExt cx="62" cy="116"/>
            </a:xfrm>
          </p:grpSpPr>
          <p:sp>
            <p:nvSpPr>
              <p:cNvPr id="24758" name="Line 2343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59" name="Line 2344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60" name="Oval 2345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50" name="Group 2346"/>
            <p:cNvGrpSpPr>
              <a:grpSpLocks/>
            </p:cNvGrpSpPr>
            <p:nvPr/>
          </p:nvGrpSpPr>
          <p:grpSpPr bwMode="auto">
            <a:xfrm rot="20421170" flipV="1">
              <a:off x="3610" y="2229"/>
              <a:ext cx="71" cy="137"/>
              <a:chOff x="2556" y="2507"/>
              <a:chExt cx="62" cy="117"/>
            </a:xfrm>
          </p:grpSpPr>
          <p:sp>
            <p:nvSpPr>
              <p:cNvPr id="24755" name="Line 2347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56" name="Line 2348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57" name="Oval 2349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51" name="Group 2350"/>
            <p:cNvGrpSpPr>
              <a:grpSpLocks/>
            </p:cNvGrpSpPr>
            <p:nvPr/>
          </p:nvGrpSpPr>
          <p:grpSpPr bwMode="auto">
            <a:xfrm rot="20421170" flipV="1">
              <a:off x="3689" y="2207"/>
              <a:ext cx="69" cy="137"/>
              <a:chOff x="2620" y="2491"/>
              <a:chExt cx="60" cy="117"/>
            </a:xfrm>
          </p:grpSpPr>
          <p:sp>
            <p:nvSpPr>
              <p:cNvPr id="24752" name="Line 2351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53" name="Line 2352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54" name="Oval 2353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4681" name="Group 2354"/>
          <p:cNvGrpSpPr>
            <a:grpSpLocks/>
          </p:cNvGrpSpPr>
          <p:nvPr/>
        </p:nvGrpSpPr>
        <p:grpSpPr bwMode="auto">
          <a:xfrm rot="-671261">
            <a:off x="5297488" y="5414963"/>
            <a:ext cx="346075" cy="234950"/>
            <a:chOff x="3594" y="2418"/>
            <a:chExt cx="218" cy="148"/>
          </a:xfrm>
        </p:grpSpPr>
        <p:grpSp>
          <p:nvGrpSpPr>
            <p:cNvPr id="24737" name="Group 2355"/>
            <p:cNvGrpSpPr>
              <a:grpSpLocks/>
            </p:cNvGrpSpPr>
            <p:nvPr/>
          </p:nvGrpSpPr>
          <p:grpSpPr bwMode="auto">
            <a:xfrm rot="858432">
              <a:off x="3594" y="2429"/>
              <a:ext cx="71" cy="137"/>
              <a:chOff x="2556" y="2507"/>
              <a:chExt cx="62" cy="117"/>
            </a:xfrm>
          </p:grpSpPr>
          <p:sp>
            <p:nvSpPr>
              <p:cNvPr id="24746" name="Line 2356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7" name="Line 2357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8" name="Oval 2358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38" name="Group 2359"/>
            <p:cNvGrpSpPr>
              <a:grpSpLocks/>
            </p:cNvGrpSpPr>
            <p:nvPr/>
          </p:nvGrpSpPr>
          <p:grpSpPr bwMode="auto">
            <a:xfrm rot="858432">
              <a:off x="3669" y="2428"/>
              <a:ext cx="69" cy="137"/>
              <a:chOff x="2620" y="2491"/>
              <a:chExt cx="60" cy="117"/>
            </a:xfrm>
          </p:grpSpPr>
          <p:sp>
            <p:nvSpPr>
              <p:cNvPr id="24743" name="Line 2360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4" name="Line 2361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5" name="Oval 2362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739" name="Group 2363"/>
            <p:cNvGrpSpPr>
              <a:grpSpLocks/>
            </p:cNvGrpSpPr>
            <p:nvPr/>
          </p:nvGrpSpPr>
          <p:grpSpPr bwMode="auto">
            <a:xfrm rot="858432">
              <a:off x="3743" y="2418"/>
              <a:ext cx="69" cy="137"/>
              <a:chOff x="2620" y="2491"/>
              <a:chExt cx="60" cy="117"/>
            </a:xfrm>
          </p:grpSpPr>
          <p:sp>
            <p:nvSpPr>
              <p:cNvPr id="24740" name="Line 2364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1" name="Line 2365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4742" name="Oval 2366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4682" name="Freeform 2367"/>
          <p:cNvSpPr>
            <a:spLocks/>
          </p:cNvSpPr>
          <p:nvPr/>
        </p:nvSpPr>
        <p:spPr bwMode="auto">
          <a:xfrm rot="13787521" flipV="1">
            <a:off x="3063875" y="3886200"/>
            <a:ext cx="228600" cy="76200"/>
          </a:xfrm>
          <a:custGeom>
            <a:avLst/>
            <a:gdLst>
              <a:gd name="T0" fmla="*/ 0 w 144"/>
              <a:gd name="T1" fmla="*/ 2147483646 h 56"/>
              <a:gd name="T2" fmla="*/ 2147483646 w 144"/>
              <a:gd name="T3" fmla="*/ 2147483646 h 56"/>
              <a:gd name="T4" fmla="*/ 2147483646 w 144"/>
              <a:gd name="T5" fmla="*/ 2147483646 h 56"/>
              <a:gd name="T6" fmla="*/ 2147483646 w 144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56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16"/>
                  <a:pt x="96" y="8"/>
                </a:cubicBezTo>
                <a:cubicBezTo>
                  <a:pt x="112" y="0"/>
                  <a:pt x="128" y="4"/>
                  <a:pt x="144" y="8"/>
                </a:cubicBezTo>
              </a:path>
            </a:pathLst>
          </a:custGeom>
          <a:noFill/>
          <a:ln w="57150" cmpd="sng">
            <a:solidFill>
              <a:srgbClr val="CC66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683" name="Freeform 2368"/>
          <p:cNvSpPr>
            <a:spLocks/>
          </p:cNvSpPr>
          <p:nvPr/>
        </p:nvSpPr>
        <p:spPr bwMode="auto">
          <a:xfrm rot="11312291" flipV="1">
            <a:off x="3368675" y="4038600"/>
            <a:ext cx="228600" cy="76200"/>
          </a:xfrm>
          <a:custGeom>
            <a:avLst/>
            <a:gdLst>
              <a:gd name="T0" fmla="*/ 0 w 144"/>
              <a:gd name="T1" fmla="*/ 2147483646 h 56"/>
              <a:gd name="T2" fmla="*/ 2147483646 w 144"/>
              <a:gd name="T3" fmla="*/ 2147483646 h 56"/>
              <a:gd name="T4" fmla="*/ 2147483646 w 144"/>
              <a:gd name="T5" fmla="*/ 2147483646 h 56"/>
              <a:gd name="T6" fmla="*/ 2147483646 w 144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56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16"/>
                  <a:pt x="96" y="8"/>
                </a:cubicBezTo>
                <a:cubicBezTo>
                  <a:pt x="112" y="0"/>
                  <a:pt x="128" y="4"/>
                  <a:pt x="144" y="8"/>
                </a:cubicBezTo>
              </a:path>
            </a:pathLst>
          </a:custGeom>
          <a:noFill/>
          <a:ln w="57150" cmpd="sng">
            <a:solidFill>
              <a:srgbClr val="CC66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684" name="Freeform 2369"/>
          <p:cNvSpPr>
            <a:spLocks/>
          </p:cNvSpPr>
          <p:nvPr/>
        </p:nvSpPr>
        <p:spPr bwMode="auto">
          <a:xfrm rot="10585568" flipV="1">
            <a:off x="3673475" y="4114800"/>
            <a:ext cx="228600" cy="76200"/>
          </a:xfrm>
          <a:custGeom>
            <a:avLst/>
            <a:gdLst>
              <a:gd name="T0" fmla="*/ 0 w 144"/>
              <a:gd name="T1" fmla="*/ 2147483646 h 56"/>
              <a:gd name="T2" fmla="*/ 2147483646 w 144"/>
              <a:gd name="T3" fmla="*/ 2147483646 h 56"/>
              <a:gd name="T4" fmla="*/ 2147483646 w 144"/>
              <a:gd name="T5" fmla="*/ 2147483646 h 56"/>
              <a:gd name="T6" fmla="*/ 2147483646 w 144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56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16"/>
                  <a:pt x="96" y="8"/>
                </a:cubicBezTo>
                <a:cubicBezTo>
                  <a:pt x="112" y="0"/>
                  <a:pt x="128" y="4"/>
                  <a:pt x="144" y="8"/>
                </a:cubicBezTo>
              </a:path>
            </a:pathLst>
          </a:custGeom>
          <a:noFill/>
          <a:ln w="57150" cmpd="sng">
            <a:solidFill>
              <a:srgbClr val="CC66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685" name="Freeform 2370"/>
          <p:cNvSpPr>
            <a:spLocks/>
          </p:cNvSpPr>
          <p:nvPr/>
        </p:nvSpPr>
        <p:spPr bwMode="auto">
          <a:xfrm rot="11169358" flipV="1">
            <a:off x="3444875" y="4267200"/>
            <a:ext cx="228600" cy="76200"/>
          </a:xfrm>
          <a:custGeom>
            <a:avLst/>
            <a:gdLst>
              <a:gd name="T0" fmla="*/ 0 w 144"/>
              <a:gd name="T1" fmla="*/ 2147483646 h 56"/>
              <a:gd name="T2" fmla="*/ 2147483646 w 144"/>
              <a:gd name="T3" fmla="*/ 2147483646 h 56"/>
              <a:gd name="T4" fmla="*/ 2147483646 w 144"/>
              <a:gd name="T5" fmla="*/ 2147483646 h 56"/>
              <a:gd name="T6" fmla="*/ 2147483646 w 144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56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16"/>
                  <a:pt x="96" y="8"/>
                </a:cubicBezTo>
                <a:cubicBezTo>
                  <a:pt x="112" y="0"/>
                  <a:pt x="128" y="4"/>
                  <a:pt x="144" y="8"/>
                </a:cubicBezTo>
              </a:path>
            </a:pathLst>
          </a:custGeom>
          <a:noFill/>
          <a:ln w="57150" cmpd="sng">
            <a:solidFill>
              <a:srgbClr val="CC66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4686" name="Group 2371"/>
          <p:cNvGrpSpPr>
            <a:grpSpLocks/>
          </p:cNvGrpSpPr>
          <p:nvPr/>
        </p:nvGrpSpPr>
        <p:grpSpPr bwMode="auto">
          <a:xfrm>
            <a:off x="3140075" y="2971800"/>
            <a:ext cx="87313" cy="368300"/>
            <a:chOff x="1920" y="1200"/>
            <a:chExt cx="55" cy="232"/>
          </a:xfrm>
        </p:grpSpPr>
        <p:sp>
          <p:nvSpPr>
            <p:cNvPr id="24735" name="Freeform 2372"/>
            <p:cNvSpPr>
              <a:spLocks/>
            </p:cNvSpPr>
            <p:nvPr/>
          </p:nvSpPr>
          <p:spPr bwMode="auto">
            <a:xfrm>
              <a:off x="1920" y="1296"/>
              <a:ext cx="48" cy="136"/>
            </a:xfrm>
            <a:custGeom>
              <a:avLst/>
              <a:gdLst>
                <a:gd name="T0" fmla="*/ 37 w 48"/>
                <a:gd name="T1" fmla="*/ 0 h 136"/>
                <a:gd name="T2" fmla="*/ 0 w 48"/>
                <a:gd name="T3" fmla="*/ 43 h 136"/>
                <a:gd name="T4" fmla="*/ 6 w 48"/>
                <a:gd name="T5" fmla="*/ 74 h 136"/>
                <a:gd name="T6" fmla="*/ 19 w 48"/>
                <a:gd name="T7" fmla="*/ 136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36">
                  <a:moveTo>
                    <a:pt x="37" y="0"/>
                  </a:moveTo>
                  <a:cubicBezTo>
                    <a:pt x="29" y="28"/>
                    <a:pt x="27" y="34"/>
                    <a:pt x="0" y="43"/>
                  </a:cubicBezTo>
                  <a:cubicBezTo>
                    <a:pt x="2" y="53"/>
                    <a:pt x="1" y="64"/>
                    <a:pt x="6" y="74"/>
                  </a:cubicBezTo>
                  <a:cubicBezTo>
                    <a:pt x="17" y="100"/>
                    <a:pt x="48" y="106"/>
                    <a:pt x="19" y="13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36" name="AutoShape 2373"/>
            <p:cNvSpPr>
              <a:spLocks noChangeArrowheads="1"/>
            </p:cNvSpPr>
            <p:nvPr/>
          </p:nvSpPr>
          <p:spPr bwMode="auto">
            <a:xfrm rot="-6001014">
              <a:off x="1882" y="1238"/>
              <a:ext cx="131" cy="55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87" name="Group 2374"/>
          <p:cNvGrpSpPr>
            <a:grpSpLocks/>
          </p:cNvGrpSpPr>
          <p:nvPr/>
        </p:nvGrpSpPr>
        <p:grpSpPr bwMode="auto">
          <a:xfrm>
            <a:off x="2835275" y="2514600"/>
            <a:ext cx="87313" cy="368300"/>
            <a:chOff x="1920" y="1200"/>
            <a:chExt cx="55" cy="232"/>
          </a:xfrm>
        </p:grpSpPr>
        <p:sp>
          <p:nvSpPr>
            <p:cNvPr id="24733" name="Freeform 2375"/>
            <p:cNvSpPr>
              <a:spLocks/>
            </p:cNvSpPr>
            <p:nvPr/>
          </p:nvSpPr>
          <p:spPr bwMode="auto">
            <a:xfrm>
              <a:off x="1920" y="1296"/>
              <a:ext cx="48" cy="136"/>
            </a:xfrm>
            <a:custGeom>
              <a:avLst/>
              <a:gdLst>
                <a:gd name="T0" fmla="*/ 37 w 48"/>
                <a:gd name="T1" fmla="*/ 0 h 136"/>
                <a:gd name="T2" fmla="*/ 0 w 48"/>
                <a:gd name="T3" fmla="*/ 43 h 136"/>
                <a:gd name="T4" fmla="*/ 6 w 48"/>
                <a:gd name="T5" fmla="*/ 74 h 136"/>
                <a:gd name="T6" fmla="*/ 19 w 48"/>
                <a:gd name="T7" fmla="*/ 136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36">
                  <a:moveTo>
                    <a:pt x="37" y="0"/>
                  </a:moveTo>
                  <a:cubicBezTo>
                    <a:pt x="29" y="28"/>
                    <a:pt x="27" y="34"/>
                    <a:pt x="0" y="43"/>
                  </a:cubicBezTo>
                  <a:cubicBezTo>
                    <a:pt x="2" y="53"/>
                    <a:pt x="1" y="64"/>
                    <a:pt x="6" y="74"/>
                  </a:cubicBezTo>
                  <a:cubicBezTo>
                    <a:pt x="17" y="100"/>
                    <a:pt x="48" y="106"/>
                    <a:pt x="19" y="13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34" name="AutoShape 2376"/>
            <p:cNvSpPr>
              <a:spLocks noChangeArrowheads="1"/>
            </p:cNvSpPr>
            <p:nvPr/>
          </p:nvSpPr>
          <p:spPr bwMode="auto">
            <a:xfrm rot="-6001014">
              <a:off x="1882" y="1238"/>
              <a:ext cx="131" cy="55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88" name="Group 2377"/>
          <p:cNvGrpSpPr>
            <a:grpSpLocks/>
          </p:cNvGrpSpPr>
          <p:nvPr/>
        </p:nvGrpSpPr>
        <p:grpSpPr bwMode="auto">
          <a:xfrm rot="-1605879">
            <a:off x="2987675" y="2743200"/>
            <a:ext cx="87313" cy="368300"/>
            <a:chOff x="1920" y="1200"/>
            <a:chExt cx="55" cy="232"/>
          </a:xfrm>
        </p:grpSpPr>
        <p:sp>
          <p:nvSpPr>
            <p:cNvPr id="24731" name="Freeform 2378"/>
            <p:cNvSpPr>
              <a:spLocks/>
            </p:cNvSpPr>
            <p:nvPr/>
          </p:nvSpPr>
          <p:spPr bwMode="auto">
            <a:xfrm>
              <a:off x="1920" y="1296"/>
              <a:ext cx="48" cy="136"/>
            </a:xfrm>
            <a:custGeom>
              <a:avLst/>
              <a:gdLst>
                <a:gd name="T0" fmla="*/ 37 w 48"/>
                <a:gd name="T1" fmla="*/ 0 h 136"/>
                <a:gd name="T2" fmla="*/ 0 w 48"/>
                <a:gd name="T3" fmla="*/ 43 h 136"/>
                <a:gd name="T4" fmla="*/ 6 w 48"/>
                <a:gd name="T5" fmla="*/ 74 h 136"/>
                <a:gd name="T6" fmla="*/ 19 w 48"/>
                <a:gd name="T7" fmla="*/ 136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36">
                  <a:moveTo>
                    <a:pt x="37" y="0"/>
                  </a:moveTo>
                  <a:cubicBezTo>
                    <a:pt x="29" y="28"/>
                    <a:pt x="27" y="34"/>
                    <a:pt x="0" y="43"/>
                  </a:cubicBezTo>
                  <a:cubicBezTo>
                    <a:pt x="2" y="53"/>
                    <a:pt x="1" y="64"/>
                    <a:pt x="6" y="74"/>
                  </a:cubicBezTo>
                  <a:cubicBezTo>
                    <a:pt x="17" y="100"/>
                    <a:pt x="48" y="106"/>
                    <a:pt x="19" y="13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32" name="AutoShape 2379"/>
            <p:cNvSpPr>
              <a:spLocks noChangeArrowheads="1"/>
            </p:cNvSpPr>
            <p:nvPr/>
          </p:nvSpPr>
          <p:spPr bwMode="auto">
            <a:xfrm rot="-6001014">
              <a:off x="1882" y="1238"/>
              <a:ext cx="131" cy="55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89" name="Text Box 2380"/>
          <p:cNvSpPr txBox="1">
            <a:spLocks noChangeArrowheads="1"/>
          </p:cNvSpPr>
          <p:nvPr/>
        </p:nvSpPr>
        <p:spPr bwMode="auto">
          <a:xfrm>
            <a:off x="3978275" y="41910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  <a:ea typeface="ＭＳ Ｐゴシック" panose="020B0600070205080204" pitchFamily="34" charset="-128"/>
              </a:rPr>
              <a:t>Squalene</a:t>
            </a:r>
          </a:p>
        </p:txBody>
      </p:sp>
      <p:sp>
        <p:nvSpPr>
          <p:cNvPr id="24690" name="Line 2381"/>
          <p:cNvSpPr>
            <a:spLocks noChangeShapeType="1"/>
          </p:cNvSpPr>
          <p:nvPr/>
        </p:nvSpPr>
        <p:spPr bwMode="auto">
          <a:xfrm flipV="1">
            <a:off x="2530475" y="2895600"/>
            <a:ext cx="381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691" name="Text Box 2382"/>
          <p:cNvSpPr txBox="1">
            <a:spLocks noChangeArrowheads="1"/>
          </p:cNvSpPr>
          <p:nvPr/>
        </p:nvSpPr>
        <p:spPr bwMode="auto">
          <a:xfrm>
            <a:off x="1920875" y="3352800"/>
            <a:ext cx="9461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Arial" panose="020B0604020202020204" pitchFamily="34" charset="0"/>
              </a:rPr>
              <a:t>Ergosterol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Arial" panose="020B0604020202020204" pitchFamily="34" charset="0"/>
              </a:rPr>
              <a:t>Synthesis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1">
                <a:latin typeface="Arial" panose="020B0604020202020204" pitchFamily="34" charset="0"/>
              </a:rPr>
              <a:t>Pathway</a:t>
            </a:r>
            <a:endParaRPr lang="en-US" altLang="cs-CZ" sz="2400" b="1"/>
          </a:p>
        </p:txBody>
      </p:sp>
      <p:sp>
        <p:nvSpPr>
          <p:cNvPr id="24692" name="AutoShape 2383"/>
          <p:cNvSpPr>
            <a:spLocks/>
          </p:cNvSpPr>
          <p:nvPr/>
        </p:nvSpPr>
        <p:spPr bwMode="auto">
          <a:xfrm>
            <a:off x="2835275" y="3352800"/>
            <a:ext cx="220663" cy="457200"/>
          </a:xfrm>
          <a:prstGeom prst="leftBrace">
            <a:avLst>
              <a:gd name="adj1" fmla="val 1726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693" name="Text Box 2384"/>
          <p:cNvSpPr txBox="1">
            <a:spLocks noChangeArrowheads="1"/>
          </p:cNvSpPr>
          <p:nvPr/>
        </p:nvSpPr>
        <p:spPr bwMode="auto">
          <a:xfrm>
            <a:off x="4587875" y="5943600"/>
            <a:ext cx="127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Toxic sterols</a:t>
            </a:r>
            <a:endParaRPr lang="en-US" altLang="cs-CZ" sz="2400" b="1"/>
          </a:p>
        </p:txBody>
      </p:sp>
      <p:sp>
        <p:nvSpPr>
          <p:cNvPr id="24694" name="Freeform 2385"/>
          <p:cNvSpPr>
            <a:spLocks/>
          </p:cNvSpPr>
          <p:nvPr/>
        </p:nvSpPr>
        <p:spPr bwMode="auto">
          <a:xfrm rot="13787521" flipV="1">
            <a:off x="3673475" y="6477000"/>
            <a:ext cx="228600" cy="76200"/>
          </a:xfrm>
          <a:custGeom>
            <a:avLst/>
            <a:gdLst>
              <a:gd name="T0" fmla="*/ 0 w 144"/>
              <a:gd name="T1" fmla="*/ 2147483646 h 56"/>
              <a:gd name="T2" fmla="*/ 2147483646 w 144"/>
              <a:gd name="T3" fmla="*/ 2147483646 h 56"/>
              <a:gd name="T4" fmla="*/ 2147483646 w 144"/>
              <a:gd name="T5" fmla="*/ 2147483646 h 56"/>
              <a:gd name="T6" fmla="*/ 2147483646 w 144"/>
              <a:gd name="T7" fmla="*/ 2147483646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56">
                <a:moveTo>
                  <a:pt x="0" y="8"/>
                </a:moveTo>
                <a:cubicBezTo>
                  <a:pt x="16" y="32"/>
                  <a:pt x="32" y="56"/>
                  <a:pt x="48" y="56"/>
                </a:cubicBezTo>
                <a:cubicBezTo>
                  <a:pt x="64" y="56"/>
                  <a:pt x="80" y="16"/>
                  <a:pt x="96" y="8"/>
                </a:cubicBezTo>
                <a:cubicBezTo>
                  <a:pt x="112" y="0"/>
                  <a:pt x="128" y="4"/>
                  <a:pt x="144" y="8"/>
                </a:cubicBezTo>
              </a:path>
            </a:pathLst>
          </a:custGeom>
          <a:noFill/>
          <a:ln w="57150" cmpd="sng">
            <a:solidFill>
              <a:srgbClr val="CC66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4695" name="Group 2389"/>
          <p:cNvGrpSpPr>
            <a:grpSpLocks/>
          </p:cNvGrpSpPr>
          <p:nvPr/>
        </p:nvGrpSpPr>
        <p:grpSpPr bwMode="auto">
          <a:xfrm>
            <a:off x="3902075" y="6019800"/>
            <a:ext cx="87313" cy="368300"/>
            <a:chOff x="1920" y="1200"/>
            <a:chExt cx="55" cy="232"/>
          </a:xfrm>
        </p:grpSpPr>
        <p:sp>
          <p:nvSpPr>
            <p:cNvPr id="24729" name="Freeform 2390"/>
            <p:cNvSpPr>
              <a:spLocks/>
            </p:cNvSpPr>
            <p:nvPr/>
          </p:nvSpPr>
          <p:spPr bwMode="auto">
            <a:xfrm>
              <a:off x="1920" y="1296"/>
              <a:ext cx="48" cy="136"/>
            </a:xfrm>
            <a:custGeom>
              <a:avLst/>
              <a:gdLst>
                <a:gd name="T0" fmla="*/ 37 w 48"/>
                <a:gd name="T1" fmla="*/ 0 h 136"/>
                <a:gd name="T2" fmla="*/ 0 w 48"/>
                <a:gd name="T3" fmla="*/ 43 h 136"/>
                <a:gd name="T4" fmla="*/ 6 w 48"/>
                <a:gd name="T5" fmla="*/ 74 h 136"/>
                <a:gd name="T6" fmla="*/ 19 w 48"/>
                <a:gd name="T7" fmla="*/ 136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36">
                  <a:moveTo>
                    <a:pt x="37" y="0"/>
                  </a:moveTo>
                  <a:cubicBezTo>
                    <a:pt x="29" y="28"/>
                    <a:pt x="27" y="34"/>
                    <a:pt x="0" y="43"/>
                  </a:cubicBezTo>
                  <a:cubicBezTo>
                    <a:pt x="2" y="53"/>
                    <a:pt x="1" y="64"/>
                    <a:pt x="6" y="74"/>
                  </a:cubicBezTo>
                  <a:cubicBezTo>
                    <a:pt x="17" y="100"/>
                    <a:pt x="48" y="106"/>
                    <a:pt x="19" y="136"/>
                  </a:cubicBezTo>
                </a:path>
              </a:pathLst>
            </a:custGeom>
            <a:solidFill>
              <a:schemeClr val="folHlink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30" name="AutoShape 2391"/>
            <p:cNvSpPr>
              <a:spLocks noChangeArrowheads="1"/>
            </p:cNvSpPr>
            <p:nvPr/>
          </p:nvSpPr>
          <p:spPr bwMode="auto">
            <a:xfrm rot="-6001014">
              <a:off x="1882" y="1238"/>
              <a:ext cx="131" cy="55"/>
            </a:xfrm>
            <a:prstGeom prst="roundRect">
              <a:avLst>
                <a:gd name="adj" fmla="val 50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696" name="Group 2392"/>
          <p:cNvGrpSpPr>
            <a:grpSpLocks/>
          </p:cNvGrpSpPr>
          <p:nvPr/>
        </p:nvGrpSpPr>
        <p:grpSpPr bwMode="auto">
          <a:xfrm rot="2720392">
            <a:off x="4283868" y="5790407"/>
            <a:ext cx="87313" cy="368300"/>
            <a:chOff x="1920" y="1200"/>
            <a:chExt cx="55" cy="232"/>
          </a:xfrm>
        </p:grpSpPr>
        <p:sp>
          <p:nvSpPr>
            <p:cNvPr id="24727" name="Freeform 2393"/>
            <p:cNvSpPr>
              <a:spLocks/>
            </p:cNvSpPr>
            <p:nvPr/>
          </p:nvSpPr>
          <p:spPr bwMode="auto">
            <a:xfrm>
              <a:off x="1920" y="1296"/>
              <a:ext cx="48" cy="136"/>
            </a:xfrm>
            <a:custGeom>
              <a:avLst/>
              <a:gdLst>
                <a:gd name="T0" fmla="*/ 37 w 48"/>
                <a:gd name="T1" fmla="*/ 0 h 136"/>
                <a:gd name="T2" fmla="*/ 0 w 48"/>
                <a:gd name="T3" fmla="*/ 43 h 136"/>
                <a:gd name="T4" fmla="*/ 6 w 48"/>
                <a:gd name="T5" fmla="*/ 74 h 136"/>
                <a:gd name="T6" fmla="*/ 19 w 48"/>
                <a:gd name="T7" fmla="*/ 136 h 1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36">
                  <a:moveTo>
                    <a:pt x="37" y="0"/>
                  </a:moveTo>
                  <a:cubicBezTo>
                    <a:pt x="29" y="28"/>
                    <a:pt x="27" y="34"/>
                    <a:pt x="0" y="43"/>
                  </a:cubicBezTo>
                  <a:cubicBezTo>
                    <a:pt x="2" y="53"/>
                    <a:pt x="1" y="64"/>
                    <a:pt x="6" y="74"/>
                  </a:cubicBezTo>
                  <a:cubicBezTo>
                    <a:pt x="17" y="100"/>
                    <a:pt x="48" y="106"/>
                    <a:pt x="19" y="136"/>
                  </a:cubicBezTo>
                </a:path>
              </a:pathLst>
            </a:custGeom>
            <a:solidFill>
              <a:schemeClr val="folHlink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28" name="AutoShape 2394"/>
            <p:cNvSpPr>
              <a:spLocks noChangeArrowheads="1"/>
            </p:cNvSpPr>
            <p:nvPr/>
          </p:nvSpPr>
          <p:spPr bwMode="auto">
            <a:xfrm rot="-6001014">
              <a:off x="1882" y="1238"/>
              <a:ext cx="131" cy="55"/>
            </a:xfrm>
            <a:prstGeom prst="roundRect">
              <a:avLst>
                <a:gd name="adj" fmla="val 50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97" name="Line 2395"/>
          <p:cNvSpPr>
            <a:spLocks noChangeShapeType="1"/>
          </p:cNvSpPr>
          <p:nvPr/>
        </p:nvSpPr>
        <p:spPr bwMode="auto">
          <a:xfrm flipH="1" flipV="1">
            <a:off x="4435475" y="5943600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4698" name="Group 2396"/>
          <p:cNvGrpSpPr>
            <a:grpSpLocks/>
          </p:cNvGrpSpPr>
          <p:nvPr/>
        </p:nvGrpSpPr>
        <p:grpSpPr bwMode="auto">
          <a:xfrm>
            <a:off x="3519488" y="6400800"/>
            <a:ext cx="304800" cy="150813"/>
            <a:chOff x="2207" y="3504"/>
            <a:chExt cx="192" cy="95"/>
          </a:xfrm>
        </p:grpSpPr>
        <p:sp>
          <p:nvSpPr>
            <p:cNvPr id="24725" name="AutoShape 2397"/>
            <p:cNvSpPr>
              <a:spLocks noChangeArrowheads="1"/>
            </p:cNvSpPr>
            <p:nvPr/>
          </p:nvSpPr>
          <p:spPr bwMode="auto">
            <a:xfrm rot="-5480175">
              <a:off x="2231" y="3528"/>
              <a:ext cx="47" cy="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26" name="AutoShape 2398"/>
            <p:cNvSpPr>
              <a:spLocks noChangeArrowheads="1"/>
            </p:cNvSpPr>
            <p:nvPr/>
          </p:nvSpPr>
          <p:spPr bwMode="auto">
            <a:xfrm rot="-5480175">
              <a:off x="2279" y="3432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699" name="Text Box 2399"/>
          <p:cNvSpPr txBox="1">
            <a:spLocks noChangeArrowheads="1"/>
          </p:cNvSpPr>
          <p:nvPr/>
        </p:nvSpPr>
        <p:spPr bwMode="auto">
          <a:xfrm>
            <a:off x="228600" y="5029200"/>
            <a:ext cx="15716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Accumulation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toxic sterols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cell membrane</a:t>
            </a:r>
            <a:endParaRPr lang="en-US" altLang="cs-CZ" sz="2400" b="1"/>
          </a:p>
        </p:txBody>
      </p:sp>
      <p:sp>
        <p:nvSpPr>
          <p:cNvPr id="24700" name="AutoShape 2400"/>
          <p:cNvSpPr>
            <a:spLocks noChangeArrowheads="1"/>
          </p:cNvSpPr>
          <p:nvPr/>
        </p:nvSpPr>
        <p:spPr bwMode="auto">
          <a:xfrm>
            <a:off x="3063875" y="3276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1" name="AutoShape 2401"/>
          <p:cNvSpPr>
            <a:spLocks noChangeArrowheads="1"/>
          </p:cNvSpPr>
          <p:nvPr/>
        </p:nvSpPr>
        <p:spPr bwMode="auto">
          <a:xfrm>
            <a:off x="3063875" y="34290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2" name="AutoShape 2402"/>
          <p:cNvSpPr>
            <a:spLocks noChangeArrowheads="1"/>
          </p:cNvSpPr>
          <p:nvPr/>
        </p:nvSpPr>
        <p:spPr bwMode="auto">
          <a:xfrm>
            <a:off x="3063875" y="3581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80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3" name="AutoShape 2403"/>
          <p:cNvSpPr>
            <a:spLocks noChangeArrowheads="1"/>
          </p:cNvSpPr>
          <p:nvPr/>
        </p:nvSpPr>
        <p:spPr bwMode="auto">
          <a:xfrm>
            <a:off x="3063875" y="3733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4" name="AutoShape 2404"/>
          <p:cNvSpPr>
            <a:spLocks noChangeArrowheads="1"/>
          </p:cNvSpPr>
          <p:nvPr/>
        </p:nvSpPr>
        <p:spPr bwMode="auto">
          <a:xfrm>
            <a:off x="3673475" y="6248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5" name="AutoShape 2405"/>
          <p:cNvSpPr>
            <a:spLocks noChangeArrowheads="1"/>
          </p:cNvSpPr>
          <p:nvPr/>
        </p:nvSpPr>
        <p:spPr bwMode="auto">
          <a:xfrm>
            <a:off x="3825875" y="6400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6" name="AutoShape 2406"/>
          <p:cNvSpPr>
            <a:spLocks noChangeArrowheads="1"/>
          </p:cNvSpPr>
          <p:nvPr/>
        </p:nvSpPr>
        <p:spPr bwMode="auto">
          <a:xfrm>
            <a:off x="3673475" y="64770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0080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4707" name="AutoShape 2407"/>
          <p:cNvSpPr>
            <a:spLocks noChangeArrowheads="1"/>
          </p:cNvSpPr>
          <p:nvPr/>
        </p:nvSpPr>
        <p:spPr bwMode="auto">
          <a:xfrm>
            <a:off x="3673475" y="6629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4708" name="Group 2420"/>
          <p:cNvGrpSpPr>
            <a:grpSpLocks/>
          </p:cNvGrpSpPr>
          <p:nvPr/>
        </p:nvGrpSpPr>
        <p:grpSpPr bwMode="auto">
          <a:xfrm rot="2154314">
            <a:off x="4283075" y="1981200"/>
            <a:ext cx="304800" cy="150813"/>
            <a:chOff x="2207" y="3504"/>
            <a:chExt cx="192" cy="95"/>
          </a:xfrm>
        </p:grpSpPr>
        <p:sp>
          <p:nvSpPr>
            <p:cNvPr id="24723" name="AutoShape 2421"/>
            <p:cNvSpPr>
              <a:spLocks noChangeArrowheads="1"/>
            </p:cNvSpPr>
            <p:nvPr/>
          </p:nvSpPr>
          <p:spPr bwMode="auto">
            <a:xfrm rot="-5480175">
              <a:off x="2231" y="3528"/>
              <a:ext cx="47" cy="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24" name="AutoShape 2422"/>
            <p:cNvSpPr>
              <a:spLocks noChangeArrowheads="1"/>
            </p:cNvSpPr>
            <p:nvPr/>
          </p:nvSpPr>
          <p:spPr bwMode="auto">
            <a:xfrm rot="-5480175">
              <a:off x="2279" y="3432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709" name="Group 2423"/>
          <p:cNvGrpSpPr>
            <a:grpSpLocks/>
          </p:cNvGrpSpPr>
          <p:nvPr/>
        </p:nvGrpSpPr>
        <p:grpSpPr bwMode="auto">
          <a:xfrm rot="2154314">
            <a:off x="4359275" y="2362200"/>
            <a:ext cx="304800" cy="150813"/>
            <a:chOff x="2207" y="3504"/>
            <a:chExt cx="192" cy="95"/>
          </a:xfrm>
        </p:grpSpPr>
        <p:sp>
          <p:nvSpPr>
            <p:cNvPr id="24721" name="AutoShape 2424"/>
            <p:cNvSpPr>
              <a:spLocks noChangeArrowheads="1"/>
            </p:cNvSpPr>
            <p:nvPr/>
          </p:nvSpPr>
          <p:spPr bwMode="auto">
            <a:xfrm rot="-5480175">
              <a:off x="2231" y="3528"/>
              <a:ext cx="47" cy="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22" name="AutoShape 2425"/>
            <p:cNvSpPr>
              <a:spLocks noChangeArrowheads="1"/>
            </p:cNvSpPr>
            <p:nvPr/>
          </p:nvSpPr>
          <p:spPr bwMode="auto">
            <a:xfrm rot="-5480175">
              <a:off x="2279" y="3432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710" name="Group 2426"/>
          <p:cNvGrpSpPr>
            <a:grpSpLocks/>
          </p:cNvGrpSpPr>
          <p:nvPr/>
        </p:nvGrpSpPr>
        <p:grpSpPr bwMode="auto">
          <a:xfrm rot="3002547">
            <a:off x="2986882" y="4725193"/>
            <a:ext cx="304800" cy="150813"/>
            <a:chOff x="2207" y="3504"/>
            <a:chExt cx="192" cy="95"/>
          </a:xfrm>
        </p:grpSpPr>
        <p:sp>
          <p:nvSpPr>
            <p:cNvPr id="24719" name="AutoShape 2427"/>
            <p:cNvSpPr>
              <a:spLocks noChangeArrowheads="1"/>
            </p:cNvSpPr>
            <p:nvPr/>
          </p:nvSpPr>
          <p:spPr bwMode="auto">
            <a:xfrm rot="-5480175">
              <a:off x="2231" y="3528"/>
              <a:ext cx="47" cy="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20" name="AutoShape 2428"/>
            <p:cNvSpPr>
              <a:spLocks noChangeArrowheads="1"/>
            </p:cNvSpPr>
            <p:nvPr/>
          </p:nvSpPr>
          <p:spPr bwMode="auto">
            <a:xfrm rot="-5480175">
              <a:off x="2279" y="3432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711" name="Group 2429"/>
          <p:cNvGrpSpPr>
            <a:grpSpLocks/>
          </p:cNvGrpSpPr>
          <p:nvPr/>
        </p:nvGrpSpPr>
        <p:grpSpPr bwMode="auto">
          <a:xfrm rot="2154314">
            <a:off x="2682875" y="5410200"/>
            <a:ext cx="304800" cy="150813"/>
            <a:chOff x="2207" y="3504"/>
            <a:chExt cx="192" cy="95"/>
          </a:xfrm>
        </p:grpSpPr>
        <p:sp>
          <p:nvSpPr>
            <p:cNvPr id="24717" name="AutoShape 2430"/>
            <p:cNvSpPr>
              <a:spLocks noChangeArrowheads="1"/>
            </p:cNvSpPr>
            <p:nvPr/>
          </p:nvSpPr>
          <p:spPr bwMode="auto">
            <a:xfrm rot="-5480175">
              <a:off x="2231" y="3528"/>
              <a:ext cx="47" cy="96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718" name="AutoShape 2431"/>
            <p:cNvSpPr>
              <a:spLocks noChangeArrowheads="1"/>
            </p:cNvSpPr>
            <p:nvPr/>
          </p:nvSpPr>
          <p:spPr bwMode="auto">
            <a:xfrm rot="-5480175">
              <a:off x="2279" y="3432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712" name="Text Box 2432"/>
          <p:cNvSpPr txBox="1">
            <a:spLocks noChangeArrowheads="1"/>
          </p:cNvSpPr>
          <p:nvPr/>
        </p:nvSpPr>
        <p:spPr bwMode="auto">
          <a:xfrm>
            <a:off x="1235075" y="6172200"/>
            <a:ext cx="20335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Inhibition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14-alpha-demethylase</a:t>
            </a:r>
            <a:endParaRPr lang="en-US" altLang="cs-CZ" sz="2400" b="1"/>
          </a:p>
        </p:txBody>
      </p:sp>
      <p:sp>
        <p:nvSpPr>
          <p:cNvPr id="24713" name="Line 2433"/>
          <p:cNvSpPr>
            <a:spLocks noChangeShapeType="1"/>
          </p:cNvSpPr>
          <p:nvPr/>
        </p:nvSpPr>
        <p:spPr bwMode="auto">
          <a:xfrm flipV="1">
            <a:off x="3216275" y="64770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714" name="Text Box 2435"/>
          <p:cNvSpPr txBox="1">
            <a:spLocks noChangeArrowheads="1"/>
          </p:cNvSpPr>
          <p:nvPr/>
        </p:nvSpPr>
        <p:spPr bwMode="auto">
          <a:xfrm>
            <a:off x="5289550" y="6416675"/>
            <a:ext cx="3879850" cy="4000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hepatotoxické, mnoho interakcí</a:t>
            </a:r>
          </a:p>
        </p:txBody>
      </p:sp>
      <p:sp>
        <p:nvSpPr>
          <p:cNvPr id="20619" name="Rectangle 243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3.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Azoly</a:t>
            </a: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princip</a:t>
            </a:r>
          </a:p>
        </p:txBody>
      </p:sp>
      <p:sp>
        <p:nvSpPr>
          <p:cNvPr id="24716" name="TextovéPole 986"/>
          <p:cNvSpPr txBox="1">
            <a:spLocks noChangeArrowheads="1"/>
          </p:cNvSpPr>
          <p:nvPr/>
        </p:nvSpPr>
        <p:spPr bwMode="auto">
          <a:xfrm>
            <a:off x="11113" y="990600"/>
            <a:ext cx="9209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inhibice </a:t>
            </a:r>
            <a:r>
              <a:rPr lang="cs-CZ" altLang="cs-CZ" sz="2000" dirty="0">
                <a:latin typeface="Arial" panose="020B0604020202020204" pitchFamily="34" charset="0"/>
              </a:rPr>
              <a:t>syntézy ergosterolu (cytochrom P450)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 rot="3178761">
            <a:off x="3306763" y="5445125"/>
            <a:ext cx="1169988" cy="147637"/>
            <a:chOff x="624" y="3024"/>
            <a:chExt cx="576" cy="48"/>
          </a:xfrm>
        </p:grpSpPr>
        <p:sp>
          <p:nvSpPr>
            <p:cNvPr id="26313" name="Oval 6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4" name="Oval 7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5" name="Oval 8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6" name="Oval 9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7" name="Oval 10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8" name="Oval 11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9" name="Oval 12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0" name="Oval 13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1" name="Oval 14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2" name="Oval 15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3" name="Oval 16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24" name="Oval 17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3" name="Group 18"/>
          <p:cNvGrpSpPr>
            <a:grpSpLocks/>
          </p:cNvGrpSpPr>
          <p:nvPr/>
        </p:nvGrpSpPr>
        <p:grpSpPr bwMode="auto">
          <a:xfrm rot="4248257">
            <a:off x="2066925" y="5270500"/>
            <a:ext cx="1169988" cy="147638"/>
            <a:chOff x="624" y="3024"/>
            <a:chExt cx="576" cy="48"/>
          </a:xfrm>
        </p:grpSpPr>
        <p:sp>
          <p:nvSpPr>
            <p:cNvPr id="26301" name="Oval 19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2" name="Oval 20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3" name="Oval 21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4" name="Oval 22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5" name="Oval 23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6" name="Oval 24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7" name="Oval 25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8" name="Oval 26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9" name="Oval 27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0" name="Oval 28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1" name="Oval 29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12" name="Oval 30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4" name="Group 31"/>
          <p:cNvGrpSpPr>
            <a:grpSpLocks/>
          </p:cNvGrpSpPr>
          <p:nvPr/>
        </p:nvGrpSpPr>
        <p:grpSpPr bwMode="auto">
          <a:xfrm rot="3178761">
            <a:off x="1216025" y="5310188"/>
            <a:ext cx="1169987" cy="147638"/>
            <a:chOff x="624" y="3024"/>
            <a:chExt cx="576" cy="48"/>
          </a:xfrm>
        </p:grpSpPr>
        <p:sp>
          <p:nvSpPr>
            <p:cNvPr id="26289" name="Oval 32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0" name="Oval 33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1" name="Oval 34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2" name="Oval 35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3" name="Oval 36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4" name="Oval 37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5" name="Oval 38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6" name="Oval 39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7" name="Oval 40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8" name="Oval 41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99" name="Oval 4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0" name="Oval 43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5" name="Group 44"/>
          <p:cNvGrpSpPr>
            <a:grpSpLocks/>
          </p:cNvGrpSpPr>
          <p:nvPr/>
        </p:nvGrpSpPr>
        <p:grpSpPr bwMode="auto">
          <a:xfrm rot="3178761">
            <a:off x="483394" y="5379244"/>
            <a:ext cx="1171575" cy="147637"/>
            <a:chOff x="624" y="3024"/>
            <a:chExt cx="576" cy="48"/>
          </a:xfrm>
        </p:grpSpPr>
        <p:sp>
          <p:nvSpPr>
            <p:cNvPr id="26277" name="Oval 45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78" name="Oval 46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79" name="Oval 4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0" name="Oval 48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1" name="Oval 4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2" name="Oval 50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3" name="Oval 51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4" name="Oval 52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5" name="Oval 53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6" name="Oval 54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7" name="Oval 55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88" name="Oval 56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6" name="Group 57"/>
          <p:cNvGrpSpPr>
            <a:grpSpLocks/>
          </p:cNvGrpSpPr>
          <p:nvPr/>
        </p:nvGrpSpPr>
        <p:grpSpPr bwMode="auto">
          <a:xfrm>
            <a:off x="368300" y="6038850"/>
            <a:ext cx="4286250" cy="354013"/>
            <a:chOff x="2822" y="2208"/>
            <a:chExt cx="1587" cy="200"/>
          </a:xfrm>
        </p:grpSpPr>
        <p:grpSp>
          <p:nvGrpSpPr>
            <p:cNvPr id="26187" name="Group 58"/>
            <p:cNvGrpSpPr>
              <a:grpSpLocks/>
            </p:cNvGrpSpPr>
            <p:nvPr/>
          </p:nvGrpSpPr>
          <p:grpSpPr bwMode="auto">
            <a:xfrm>
              <a:off x="2822" y="2208"/>
              <a:ext cx="788" cy="200"/>
              <a:chOff x="2822" y="2208"/>
              <a:chExt cx="788" cy="200"/>
            </a:xfrm>
          </p:grpSpPr>
          <p:grpSp>
            <p:nvGrpSpPr>
              <p:cNvPr id="26233" name="Group 59"/>
              <p:cNvGrpSpPr>
                <a:grpSpLocks/>
              </p:cNvGrpSpPr>
              <p:nvPr/>
            </p:nvGrpSpPr>
            <p:grpSpPr bwMode="auto">
              <a:xfrm rot="1158542">
                <a:off x="2822" y="2263"/>
                <a:ext cx="54" cy="93"/>
                <a:chOff x="2331" y="2424"/>
                <a:chExt cx="61" cy="117"/>
              </a:xfrm>
            </p:grpSpPr>
            <p:sp>
              <p:nvSpPr>
                <p:cNvPr id="26274" name="Line 6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75" name="Line 6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76" name="Oval 62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234" name="Group 63"/>
              <p:cNvGrpSpPr>
                <a:grpSpLocks/>
              </p:cNvGrpSpPr>
              <p:nvPr/>
            </p:nvGrpSpPr>
            <p:grpSpPr bwMode="auto">
              <a:xfrm rot="1158542">
                <a:off x="2937" y="2255"/>
                <a:ext cx="56" cy="93"/>
                <a:chOff x="2450" y="2367"/>
                <a:chExt cx="62" cy="116"/>
              </a:xfrm>
            </p:grpSpPr>
            <p:sp>
              <p:nvSpPr>
                <p:cNvPr id="26271" name="Line 64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72" name="Line 6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73" name="Oval 66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235" name="AutoShape 67"/>
              <p:cNvSpPr>
                <a:spLocks noChangeArrowheads="1"/>
              </p:cNvSpPr>
              <p:nvPr/>
            </p:nvSpPr>
            <p:spPr bwMode="auto">
              <a:xfrm rot="-5544485">
                <a:off x="2867" y="2276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6236" name="Group 68"/>
              <p:cNvGrpSpPr>
                <a:grpSpLocks/>
              </p:cNvGrpSpPr>
              <p:nvPr/>
            </p:nvGrpSpPr>
            <p:grpSpPr bwMode="auto">
              <a:xfrm rot="20721280" flipV="1">
                <a:off x="3010" y="2256"/>
                <a:ext cx="55" cy="93"/>
                <a:chOff x="2556" y="2507"/>
                <a:chExt cx="62" cy="117"/>
              </a:xfrm>
            </p:grpSpPr>
            <p:sp>
              <p:nvSpPr>
                <p:cNvPr id="26268" name="Line 6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69" name="Line 7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70" name="Oval 71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237" name="Group 72"/>
              <p:cNvGrpSpPr>
                <a:grpSpLocks/>
              </p:cNvGrpSpPr>
              <p:nvPr/>
            </p:nvGrpSpPr>
            <p:grpSpPr bwMode="auto">
              <a:xfrm rot="20721280" flipV="1">
                <a:off x="3071" y="2249"/>
                <a:ext cx="55" cy="93"/>
                <a:chOff x="2620" y="2491"/>
                <a:chExt cx="60" cy="117"/>
              </a:xfrm>
            </p:grpSpPr>
            <p:sp>
              <p:nvSpPr>
                <p:cNvPr id="26265" name="Line 7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66" name="Line 74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67" name="Oval 75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238" name="Group 76"/>
              <p:cNvGrpSpPr>
                <a:grpSpLocks/>
              </p:cNvGrpSpPr>
              <p:nvPr/>
            </p:nvGrpSpPr>
            <p:grpSpPr bwMode="auto">
              <a:xfrm rot="20721280" flipV="1">
                <a:off x="3133" y="2259"/>
                <a:ext cx="54" cy="94"/>
                <a:chOff x="2620" y="2491"/>
                <a:chExt cx="60" cy="117"/>
              </a:xfrm>
            </p:grpSpPr>
            <p:sp>
              <p:nvSpPr>
                <p:cNvPr id="26262" name="Line 7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63" name="Line 78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64" name="Oval 79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239" name="Group 80"/>
              <p:cNvGrpSpPr>
                <a:grpSpLocks/>
              </p:cNvGrpSpPr>
              <p:nvPr/>
            </p:nvGrpSpPr>
            <p:grpSpPr bwMode="auto">
              <a:xfrm rot="1158542">
                <a:off x="3264" y="2208"/>
                <a:ext cx="346" cy="200"/>
                <a:chOff x="2764" y="1348"/>
                <a:chExt cx="346" cy="200"/>
              </a:xfrm>
            </p:grpSpPr>
            <p:grpSp>
              <p:nvGrpSpPr>
                <p:cNvPr id="26241" name="Group 81"/>
                <p:cNvGrpSpPr>
                  <a:grpSpLocks/>
                </p:cNvGrpSpPr>
                <p:nvPr/>
              </p:nvGrpSpPr>
              <p:grpSpPr bwMode="auto">
                <a:xfrm>
                  <a:off x="2764" y="1455"/>
                  <a:ext cx="54" cy="93"/>
                  <a:chOff x="2331" y="2424"/>
                  <a:chExt cx="61" cy="117"/>
                </a:xfrm>
              </p:grpSpPr>
              <p:sp>
                <p:nvSpPr>
                  <p:cNvPr id="26259" name="Line 82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31" y="2500"/>
                    <a:ext cx="72" cy="1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60" name="Line 83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51" y="2486"/>
                    <a:ext cx="7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61" name="Oval 8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325" y="2430"/>
                    <a:ext cx="72" cy="6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242" name="Group 85"/>
                <p:cNvGrpSpPr>
                  <a:grpSpLocks/>
                </p:cNvGrpSpPr>
                <p:nvPr/>
              </p:nvGrpSpPr>
              <p:grpSpPr bwMode="auto">
                <a:xfrm>
                  <a:off x="2870" y="1409"/>
                  <a:ext cx="56" cy="93"/>
                  <a:chOff x="2450" y="2367"/>
                  <a:chExt cx="62" cy="116"/>
                </a:xfrm>
              </p:grpSpPr>
              <p:sp>
                <p:nvSpPr>
                  <p:cNvPr id="26256" name="Line 86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52" y="2444"/>
                    <a:ext cx="66" cy="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7" name="Line 87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76" y="2440"/>
                    <a:ext cx="6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8" name="Oval 8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443" y="237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243" name="AutoShape 89"/>
                <p:cNvSpPr>
                  <a:spLocks noChangeArrowheads="1"/>
                </p:cNvSpPr>
                <p:nvPr/>
              </p:nvSpPr>
              <p:spPr bwMode="auto">
                <a:xfrm rot="-6703028">
                  <a:off x="2801" y="1448"/>
                  <a:ext cx="89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6244" name="Group 90"/>
                <p:cNvGrpSpPr>
                  <a:grpSpLocks/>
                </p:cNvGrpSpPr>
                <p:nvPr/>
              </p:nvGrpSpPr>
              <p:grpSpPr bwMode="auto">
                <a:xfrm rot="19562737" flipV="1">
                  <a:off x="2939" y="1386"/>
                  <a:ext cx="55" cy="93"/>
                  <a:chOff x="2556" y="2507"/>
                  <a:chExt cx="62" cy="117"/>
                </a:xfrm>
              </p:grpSpPr>
              <p:sp>
                <p:nvSpPr>
                  <p:cNvPr id="26253" name="Line 91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4" name="Line 9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5" name="Oval 93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245" name="Group 94"/>
                <p:cNvGrpSpPr>
                  <a:grpSpLocks/>
                </p:cNvGrpSpPr>
                <p:nvPr/>
              </p:nvGrpSpPr>
              <p:grpSpPr bwMode="auto">
                <a:xfrm rot="19562737" flipV="1">
                  <a:off x="2994" y="1359"/>
                  <a:ext cx="55" cy="93"/>
                  <a:chOff x="2620" y="2491"/>
                  <a:chExt cx="60" cy="117"/>
                </a:xfrm>
              </p:grpSpPr>
              <p:sp>
                <p:nvSpPr>
                  <p:cNvPr id="26250" name="Line 95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1" name="Line 96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52" name="Oval 97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246" name="Group 98"/>
                <p:cNvGrpSpPr>
                  <a:grpSpLocks/>
                </p:cNvGrpSpPr>
                <p:nvPr/>
              </p:nvGrpSpPr>
              <p:grpSpPr bwMode="auto">
                <a:xfrm rot="19562737" flipV="1">
                  <a:off x="3056" y="1348"/>
                  <a:ext cx="54" cy="94"/>
                  <a:chOff x="2620" y="2491"/>
                  <a:chExt cx="60" cy="117"/>
                </a:xfrm>
              </p:grpSpPr>
              <p:sp>
                <p:nvSpPr>
                  <p:cNvPr id="26247" name="Line 99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48" name="Line 100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49" name="Oval 101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6240" name="AutoShape 102"/>
              <p:cNvSpPr>
                <a:spLocks noChangeArrowheads="1"/>
              </p:cNvSpPr>
              <p:nvPr/>
            </p:nvSpPr>
            <p:spPr bwMode="auto">
              <a:xfrm rot="-5544485">
                <a:off x="3178" y="2280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188" name="Group 103"/>
            <p:cNvGrpSpPr>
              <a:grpSpLocks/>
            </p:cNvGrpSpPr>
            <p:nvPr/>
          </p:nvGrpSpPr>
          <p:grpSpPr bwMode="auto">
            <a:xfrm>
              <a:off x="3621" y="2208"/>
              <a:ext cx="788" cy="200"/>
              <a:chOff x="2822" y="2208"/>
              <a:chExt cx="788" cy="200"/>
            </a:xfrm>
          </p:grpSpPr>
          <p:grpSp>
            <p:nvGrpSpPr>
              <p:cNvPr id="26189" name="Group 104"/>
              <p:cNvGrpSpPr>
                <a:grpSpLocks/>
              </p:cNvGrpSpPr>
              <p:nvPr/>
            </p:nvGrpSpPr>
            <p:grpSpPr bwMode="auto">
              <a:xfrm rot="1158542">
                <a:off x="2822" y="2263"/>
                <a:ext cx="54" cy="93"/>
                <a:chOff x="2331" y="2424"/>
                <a:chExt cx="61" cy="117"/>
              </a:xfrm>
            </p:grpSpPr>
            <p:sp>
              <p:nvSpPr>
                <p:cNvPr id="26230" name="Line 10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31" name="Line 10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32" name="Oval 107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90" name="Group 108"/>
              <p:cNvGrpSpPr>
                <a:grpSpLocks/>
              </p:cNvGrpSpPr>
              <p:nvPr/>
            </p:nvGrpSpPr>
            <p:grpSpPr bwMode="auto">
              <a:xfrm rot="1158542">
                <a:off x="2937" y="2255"/>
                <a:ext cx="56" cy="93"/>
                <a:chOff x="2450" y="2367"/>
                <a:chExt cx="62" cy="116"/>
              </a:xfrm>
            </p:grpSpPr>
            <p:sp>
              <p:nvSpPr>
                <p:cNvPr id="26227" name="Line 109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8" name="Line 11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9" name="Oval 111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191" name="AutoShape 112"/>
              <p:cNvSpPr>
                <a:spLocks noChangeArrowheads="1"/>
              </p:cNvSpPr>
              <p:nvPr/>
            </p:nvSpPr>
            <p:spPr bwMode="auto">
              <a:xfrm rot="-5544485">
                <a:off x="2867" y="2276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6192" name="Group 113"/>
              <p:cNvGrpSpPr>
                <a:grpSpLocks/>
              </p:cNvGrpSpPr>
              <p:nvPr/>
            </p:nvGrpSpPr>
            <p:grpSpPr bwMode="auto">
              <a:xfrm rot="20721280" flipV="1">
                <a:off x="3010" y="2256"/>
                <a:ext cx="55" cy="93"/>
                <a:chOff x="2556" y="2507"/>
                <a:chExt cx="62" cy="117"/>
              </a:xfrm>
            </p:grpSpPr>
            <p:sp>
              <p:nvSpPr>
                <p:cNvPr id="26224" name="Line 11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5" name="Line 11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6" name="Oval 116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93" name="Group 117"/>
              <p:cNvGrpSpPr>
                <a:grpSpLocks/>
              </p:cNvGrpSpPr>
              <p:nvPr/>
            </p:nvGrpSpPr>
            <p:grpSpPr bwMode="auto">
              <a:xfrm rot="20721280" flipV="1">
                <a:off x="3071" y="2249"/>
                <a:ext cx="55" cy="93"/>
                <a:chOff x="2620" y="2491"/>
                <a:chExt cx="60" cy="117"/>
              </a:xfrm>
            </p:grpSpPr>
            <p:sp>
              <p:nvSpPr>
                <p:cNvPr id="26221" name="Line 11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2" name="Line 11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3" name="Oval 12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94" name="Group 121"/>
              <p:cNvGrpSpPr>
                <a:grpSpLocks/>
              </p:cNvGrpSpPr>
              <p:nvPr/>
            </p:nvGrpSpPr>
            <p:grpSpPr bwMode="auto">
              <a:xfrm rot="20721280" flipV="1">
                <a:off x="3133" y="2259"/>
                <a:ext cx="54" cy="94"/>
                <a:chOff x="2620" y="2491"/>
                <a:chExt cx="60" cy="117"/>
              </a:xfrm>
            </p:grpSpPr>
            <p:sp>
              <p:nvSpPr>
                <p:cNvPr id="26218" name="Line 12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19" name="Line 123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220" name="Oval 124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95" name="Group 125"/>
              <p:cNvGrpSpPr>
                <a:grpSpLocks/>
              </p:cNvGrpSpPr>
              <p:nvPr/>
            </p:nvGrpSpPr>
            <p:grpSpPr bwMode="auto">
              <a:xfrm rot="1158542">
                <a:off x="3264" y="2208"/>
                <a:ext cx="346" cy="200"/>
                <a:chOff x="2764" y="1348"/>
                <a:chExt cx="346" cy="200"/>
              </a:xfrm>
            </p:grpSpPr>
            <p:grpSp>
              <p:nvGrpSpPr>
                <p:cNvPr id="26197" name="Group 126"/>
                <p:cNvGrpSpPr>
                  <a:grpSpLocks/>
                </p:cNvGrpSpPr>
                <p:nvPr/>
              </p:nvGrpSpPr>
              <p:grpSpPr bwMode="auto">
                <a:xfrm>
                  <a:off x="2764" y="1455"/>
                  <a:ext cx="54" cy="93"/>
                  <a:chOff x="2331" y="2424"/>
                  <a:chExt cx="61" cy="117"/>
                </a:xfrm>
              </p:grpSpPr>
              <p:sp>
                <p:nvSpPr>
                  <p:cNvPr id="26215" name="Line 127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31" y="2500"/>
                    <a:ext cx="72" cy="1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6" name="Line 128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51" y="2486"/>
                    <a:ext cx="7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7" name="Oval 129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325" y="2430"/>
                    <a:ext cx="72" cy="6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198" name="Group 130"/>
                <p:cNvGrpSpPr>
                  <a:grpSpLocks/>
                </p:cNvGrpSpPr>
                <p:nvPr/>
              </p:nvGrpSpPr>
              <p:grpSpPr bwMode="auto">
                <a:xfrm>
                  <a:off x="2870" y="1409"/>
                  <a:ext cx="56" cy="93"/>
                  <a:chOff x="2450" y="2367"/>
                  <a:chExt cx="62" cy="116"/>
                </a:xfrm>
              </p:grpSpPr>
              <p:sp>
                <p:nvSpPr>
                  <p:cNvPr id="26212" name="Line 131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52" y="2444"/>
                    <a:ext cx="66" cy="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3" name="Line 132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76" y="2440"/>
                    <a:ext cx="6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4" name="Oval 133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443" y="237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199" name="AutoShape 134"/>
                <p:cNvSpPr>
                  <a:spLocks noChangeArrowheads="1"/>
                </p:cNvSpPr>
                <p:nvPr/>
              </p:nvSpPr>
              <p:spPr bwMode="auto">
                <a:xfrm rot="-6703028">
                  <a:off x="2801" y="1448"/>
                  <a:ext cx="89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6200" name="Group 135"/>
                <p:cNvGrpSpPr>
                  <a:grpSpLocks/>
                </p:cNvGrpSpPr>
                <p:nvPr/>
              </p:nvGrpSpPr>
              <p:grpSpPr bwMode="auto">
                <a:xfrm rot="19562737" flipV="1">
                  <a:off x="2939" y="1386"/>
                  <a:ext cx="55" cy="93"/>
                  <a:chOff x="2556" y="2507"/>
                  <a:chExt cx="62" cy="117"/>
                </a:xfrm>
              </p:grpSpPr>
              <p:sp>
                <p:nvSpPr>
                  <p:cNvPr id="26209" name="Line 13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0" name="Line 137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11" name="Oval 13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201" name="Group 139"/>
                <p:cNvGrpSpPr>
                  <a:grpSpLocks/>
                </p:cNvGrpSpPr>
                <p:nvPr/>
              </p:nvGrpSpPr>
              <p:grpSpPr bwMode="auto">
                <a:xfrm rot="19562737" flipV="1">
                  <a:off x="2994" y="1359"/>
                  <a:ext cx="55" cy="93"/>
                  <a:chOff x="2620" y="2491"/>
                  <a:chExt cx="60" cy="117"/>
                </a:xfrm>
              </p:grpSpPr>
              <p:sp>
                <p:nvSpPr>
                  <p:cNvPr id="26206" name="Line 14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07" name="Line 14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08" name="Oval 14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202" name="Group 143"/>
                <p:cNvGrpSpPr>
                  <a:grpSpLocks/>
                </p:cNvGrpSpPr>
                <p:nvPr/>
              </p:nvGrpSpPr>
              <p:grpSpPr bwMode="auto">
                <a:xfrm rot="19562737" flipV="1">
                  <a:off x="3056" y="1348"/>
                  <a:ext cx="54" cy="94"/>
                  <a:chOff x="2620" y="2491"/>
                  <a:chExt cx="60" cy="117"/>
                </a:xfrm>
              </p:grpSpPr>
              <p:sp>
                <p:nvSpPr>
                  <p:cNvPr id="26203" name="Line 144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04" name="Line 145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6205" name="Oval 146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6196" name="AutoShape 147"/>
              <p:cNvSpPr>
                <a:spLocks noChangeArrowheads="1"/>
              </p:cNvSpPr>
              <p:nvPr/>
            </p:nvSpPr>
            <p:spPr bwMode="auto">
              <a:xfrm rot="-5544485">
                <a:off x="3178" y="2280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5607" name="Group 148"/>
          <p:cNvGrpSpPr>
            <a:grpSpLocks/>
          </p:cNvGrpSpPr>
          <p:nvPr/>
        </p:nvGrpSpPr>
        <p:grpSpPr bwMode="auto">
          <a:xfrm rot="10800000">
            <a:off x="2522538" y="6292850"/>
            <a:ext cx="2128837" cy="355600"/>
            <a:chOff x="2822" y="2208"/>
            <a:chExt cx="788" cy="200"/>
          </a:xfrm>
        </p:grpSpPr>
        <p:grpSp>
          <p:nvGrpSpPr>
            <p:cNvPr id="26143" name="Group 149"/>
            <p:cNvGrpSpPr>
              <a:grpSpLocks/>
            </p:cNvGrpSpPr>
            <p:nvPr/>
          </p:nvGrpSpPr>
          <p:grpSpPr bwMode="auto">
            <a:xfrm rot="1158542">
              <a:off x="2822" y="2263"/>
              <a:ext cx="54" cy="93"/>
              <a:chOff x="2331" y="2424"/>
              <a:chExt cx="61" cy="117"/>
            </a:xfrm>
          </p:grpSpPr>
          <p:sp>
            <p:nvSpPr>
              <p:cNvPr id="26184" name="Line 150"/>
              <p:cNvSpPr>
                <a:spLocks noChangeShapeType="1"/>
              </p:cNvSpPr>
              <p:nvPr/>
            </p:nvSpPr>
            <p:spPr bwMode="auto">
              <a:xfrm rot="15881829" flipV="1">
                <a:off x="2331" y="2500"/>
                <a:ext cx="72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85" name="Line 151"/>
              <p:cNvSpPr>
                <a:spLocks noChangeShapeType="1"/>
              </p:cNvSpPr>
              <p:nvPr/>
            </p:nvSpPr>
            <p:spPr bwMode="auto">
              <a:xfrm rot="15881829" flipV="1">
                <a:off x="2351" y="2486"/>
                <a:ext cx="7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86" name="Oval 152"/>
              <p:cNvSpPr>
                <a:spLocks noChangeArrowheads="1"/>
              </p:cNvSpPr>
              <p:nvPr/>
            </p:nvSpPr>
            <p:spPr bwMode="auto">
              <a:xfrm rot="-5718171">
                <a:off x="2325" y="2430"/>
                <a:ext cx="72" cy="60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144" name="Group 153"/>
            <p:cNvGrpSpPr>
              <a:grpSpLocks/>
            </p:cNvGrpSpPr>
            <p:nvPr/>
          </p:nvGrpSpPr>
          <p:grpSpPr bwMode="auto">
            <a:xfrm rot="1158542">
              <a:off x="2937" y="2255"/>
              <a:ext cx="56" cy="93"/>
              <a:chOff x="2450" y="2367"/>
              <a:chExt cx="62" cy="116"/>
            </a:xfrm>
          </p:grpSpPr>
          <p:sp>
            <p:nvSpPr>
              <p:cNvPr id="26181" name="Line 154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82" name="Line 155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83" name="Oval 156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145" name="AutoShape 157"/>
            <p:cNvSpPr>
              <a:spLocks noChangeArrowheads="1"/>
            </p:cNvSpPr>
            <p:nvPr/>
          </p:nvSpPr>
          <p:spPr bwMode="auto">
            <a:xfrm rot="-5544485">
              <a:off x="2867" y="2276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6146" name="Group 158"/>
            <p:cNvGrpSpPr>
              <a:grpSpLocks/>
            </p:cNvGrpSpPr>
            <p:nvPr/>
          </p:nvGrpSpPr>
          <p:grpSpPr bwMode="auto">
            <a:xfrm rot="20721280" flipV="1">
              <a:off x="3010" y="2256"/>
              <a:ext cx="55" cy="93"/>
              <a:chOff x="2556" y="2507"/>
              <a:chExt cx="62" cy="117"/>
            </a:xfrm>
          </p:grpSpPr>
          <p:sp>
            <p:nvSpPr>
              <p:cNvPr id="26178" name="Line 159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79" name="Line 160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80" name="Oval 161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147" name="Group 162"/>
            <p:cNvGrpSpPr>
              <a:grpSpLocks/>
            </p:cNvGrpSpPr>
            <p:nvPr/>
          </p:nvGrpSpPr>
          <p:grpSpPr bwMode="auto">
            <a:xfrm rot="20721280" flipV="1">
              <a:off x="3071" y="2249"/>
              <a:ext cx="55" cy="93"/>
              <a:chOff x="2620" y="2491"/>
              <a:chExt cx="60" cy="117"/>
            </a:xfrm>
          </p:grpSpPr>
          <p:sp>
            <p:nvSpPr>
              <p:cNvPr id="26175" name="Line 16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76" name="Line 16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77" name="Oval 16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148" name="Group 166"/>
            <p:cNvGrpSpPr>
              <a:grpSpLocks/>
            </p:cNvGrpSpPr>
            <p:nvPr/>
          </p:nvGrpSpPr>
          <p:grpSpPr bwMode="auto">
            <a:xfrm rot="20721280" flipV="1">
              <a:off x="3133" y="2259"/>
              <a:ext cx="54" cy="94"/>
              <a:chOff x="2620" y="2491"/>
              <a:chExt cx="60" cy="117"/>
            </a:xfrm>
          </p:grpSpPr>
          <p:sp>
            <p:nvSpPr>
              <p:cNvPr id="26172" name="Line 167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73" name="Line 168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6174" name="Oval 169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149" name="Group 170"/>
            <p:cNvGrpSpPr>
              <a:grpSpLocks/>
            </p:cNvGrpSpPr>
            <p:nvPr/>
          </p:nvGrpSpPr>
          <p:grpSpPr bwMode="auto">
            <a:xfrm rot="1158542">
              <a:off x="3264" y="2208"/>
              <a:ext cx="346" cy="200"/>
              <a:chOff x="2764" y="1348"/>
              <a:chExt cx="346" cy="200"/>
            </a:xfrm>
          </p:grpSpPr>
          <p:grpSp>
            <p:nvGrpSpPr>
              <p:cNvPr id="26151" name="Group 171"/>
              <p:cNvGrpSpPr>
                <a:grpSpLocks/>
              </p:cNvGrpSpPr>
              <p:nvPr/>
            </p:nvGrpSpPr>
            <p:grpSpPr bwMode="auto">
              <a:xfrm>
                <a:off x="2764" y="1455"/>
                <a:ext cx="54" cy="93"/>
                <a:chOff x="2331" y="2424"/>
                <a:chExt cx="61" cy="117"/>
              </a:xfrm>
            </p:grpSpPr>
            <p:sp>
              <p:nvSpPr>
                <p:cNvPr id="26169" name="Line 17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70" name="Line 173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71" name="Oval 174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52" name="Group 175"/>
              <p:cNvGrpSpPr>
                <a:grpSpLocks/>
              </p:cNvGrpSpPr>
              <p:nvPr/>
            </p:nvGrpSpPr>
            <p:grpSpPr bwMode="auto">
              <a:xfrm>
                <a:off x="2870" y="1409"/>
                <a:ext cx="56" cy="93"/>
                <a:chOff x="2450" y="2367"/>
                <a:chExt cx="62" cy="116"/>
              </a:xfrm>
            </p:grpSpPr>
            <p:sp>
              <p:nvSpPr>
                <p:cNvPr id="26166" name="Line 17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7" name="Line 177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8" name="Oval 178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153" name="AutoShape 179"/>
              <p:cNvSpPr>
                <a:spLocks noChangeArrowheads="1"/>
              </p:cNvSpPr>
              <p:nvPr/>
            </p:nvSpPr>
            <p:spPr bwMode="auto">
              <a:xfrm rot="-6703028">
                <a:off x="2801" y="1448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6154" name="Group 180"/>
              <p:cNvGrpSpPr>
                <a:grpSpLocks/>
              </p:cNvGrpSpPr>
              <p:nvPr/>
            </p:nvGrpSpPr>
            <p:grpSpPr bwMode="auto">
              <a:xfrm rot="19562737" flipV="1">
                <a:off x="2939" y="1386"/>
                <a:ext cx="55" cy="93"/>
                <a:chOff x="2556" y="2507"/>
                <a:chExt cx="62" cy="117"/>
              </a:xfrm>
            </p:grpSpPr>
            <p:sp>
              <p:nvSpPr>
                <p:cNvPr id="26163" name="Line 18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4" name="Line 182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5" name="Oval 183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55" name="Group 184"/>
              <p:cNvGrpSpPr>
                <a:grpSpLocks/>
              </p:cNvGrpSpPr>
              <p:nvPr/>
            </p:nvGrpSpPr>
            <p:grpSpPr bwMode="auto">
              <a:xfrm rot="19562737" flipV="1">
                <a:off x="2994" y="1359"/>
                <a:ext cx="55" cy="93"/>
                <a:chOff x="2620" y="2491"/>
                <a:chExt cx="60" cy="117"/>
              </a:xfrm>
            </p:grpSpPr>
            <p:sp>
              <p:nvSpPr>
                <p:cNvPr id="26160" name="Line 18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1" name="Line 186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62" name="Oval 187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6156" name="Group 188"/>
              <p:cNvGrpSpPr>
                <a:grpSpLocks/>
              </p:cNvGrpSpPr>
              <p:nvPr/>
            </p:nvGrpSpPr>
            <p:grpSpPr bwMode="auto">
              <a:xfrm rot="19562737" flipV="1">
                <a:off x="3056" y="1348"/>
                <a:ext cx="54" cy="94"/>
                <a:chOff x="2620" y="2491"/>
                <a:chExt cx="60" cy="117"/>
              </a:xfrm>
            </p:grpSpPr>
            <p:sp>
              <p:nvSpPr>
                <p:cNvPr id="26157" name="Line 18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58" name="Line 190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159" name="Oval 191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6150" name="AutoShape 192"/>
            <p:cNvSpPr>
              <a:spLocks noChangeArrowheads="1"/>
            </p:cNvSpPr>
            <p:nvPr/>
          </p:nvSpPr>
          <p:spPr bwMode="auto">
            <a:xfrm rot="-5544485">
              <a:off x="3178" y="2280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8" name="Group 193"/>
          <p:cNvGrpSpPr>
            <a:grpSpLocks/>
          </p:cNvGrpSpPr>
          <p:nvPr/>
        </p:nvGrpSpPr>
        <p:grpSpPr bwMode="auto">
          <a:xfrm rot="-9641458">
            <a:off x="2343150" y="6383338"/>
            <a:ext cx="146050" cy="166687"/>
            <a:chOff x="2331" y="2424"/>
            <a:chExt cx="61" cy="117"/>
          </a:xfrm>
        </p:grpSpPr>
        <p:sp>
          <p:nvSpPr>
            <p:cNvPr id="26140" name="Line 194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41" name="Line 195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42" name="Oval 196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09" name="Group 197"/>
          <p:cNvGrpSpPr>
            <a:grpSpLocks/>
          </p:cNvGrpSpPr>
          <p:nvPr/>
        </p:nvGrpSpPr>
        <p:grpSpPr bwMode="auto">
          <a:xfrm rot="-9641458">
            <a:off x="2027238" y="6399213"/>
            <a:ext cx="150812" cy="165100"/>
            <a:chOff x="2450" y="2367"/>
            <a:chExt cx="62" cy="116"/>
          </a:xfrm>
        </p:grpSpPr>
        <p:sp>
          <p:nvSpPr>
            <p:cNvPr id="26137" name="Line 198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8" name="Line 199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9" name="Oval 200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0" name="AutoShape 201"/>
          <p:cNvSpPr>
            <a:spLocks noChangeArrowheads="1"/>
          </p:cNvSpPr>
          <p:nvPr/>
        </p:nvSpPr>
        <p:spPr bwMode="auto">
          <a:xfrm rot="5255515">
            <a:off x="2169319" y="6433344"/>
            <a:ext cx="157162" cy="11430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611" name="Group 202"/>
          <p:cNvGrpSpPr>
            <a:grpSpLocks/>
          </p:cNvGrpSpPr>
          <p:nvPr/>
        </p:nvGrpSpPr>
        <p:grpSpPr bwMode="auto">
          <a:xfrm rot="9921280" flipV="1">
            <a:off x="1836738" y="6394450"/>
            <a:ext cx="147637" cy="165100"/>
            <a:chOff x="2556" y="2507"/>
            <a:chExt cx="62" cy="117"/>
          </a:xfrm>
        </p:grpSpPr>
        <p:sp>
          <p:nvSpPr>
            <p:cNvPr id="26134" name="Line 203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5" name="Line 204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6" name="Oval 205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2" name="Group 206"/>
          <p:cNvGrpSpPr>
            <a:grpSpLocks/>
          </p:cNvGrpSpPr>
          <p:nvPr/>
        </p:nvGrpSpPr>
        <p:grpSpPr bwMode="auto">
          <a:xfrm rot="9921280" flipV="1">
            <a:off x="1670050" y="6407150"/>
            <a:ext cx="149225" cy="165100"/>
            <a:chOff x="2620" y="2491"/>
            <a:chExt cx="60" cy="117"/>
          </a:xfrm>
        </p:grpSpPr>
        <p:sp>
          <p:nvSpPr>
            <p:cNvPr id="26131" name="Line 207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2" name="Line 208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3" name="Oval 209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3" name="Group 210"/>
          <p:cNvGrpSpPr>
            <a:grpSpLocks/>
          </p:cNvGrpSpPr>
          <p:nvPr/>
        </p:nvGrpSpPr>
        <p:grpSpPr bwMode="auto">
          <a:xfrm rot="9921280" flipV="1">
            <a:off x="1503363" y="6388100"/>
            <a:ext cx="146050" cy="168275"/>
            <a:chOff x="2620" y="2491"/>
            <a:chExt cx="60" cy="117"/>
          </a:xfrm>
        </p:grpSpPr>
        <p:sp>
          <p:nvSpPr>
            <p:cNvPr id="26128" name="Line 211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9" name="Line 212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30" name="Oval 213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4" name="Group 214"/>
          <p:cNvGrpSpPr>
            <a:grpSpLocks/>
          </p:cNvGrpSpPr>
          <p:nvPr/>
        </p:nvGrpSpPr>
        <p:grpSpPr bwMode="auto">
          <a:xfrm rot="-9641458">
            <a:off x="1173163" y="6380163"/>
            <a:ext cx="146050" cy="165100"/>
            <a:chOff x="2331" y="2424"/>
            <a:chExt cx="61" cy="117"/>
          </a:xfrm>
        </p:grpSpPr>
        <p:sp>
          <p:nvSpPr>
            <p:cNvPr id="26125" name="Line 215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6" name="Line 216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7" name="Oval 217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5" name="Group 218"/>
          <p:cNvGrpSpPr>
            <a:grpSpLocks/>
          </p:cNvGrpSpPr>
          <p:nvPr/>
        </p:nvGrpSpPr>
        <p:grpSpPr bwMode="auto">
          <a:xfrm rot="-9641458">
            <a:off x="860425" y="6394450"/>
            <a:ext cx="152400" cy="165100"/>
            <a:chOff x="2450" y="2367"/>
            <a:chExt cx="62" cy="116"/>
          </a:xfrm>
        </p:grpSpPr>
        <p:sp>
          <p:nvSpPr>
            <p:cNvPr id="26122" name="Line 219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3" name="Line 220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4" name="Oval 221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6" name="AutoShape 222"/>
          <p:cNvSpPr>
            <a:spLocks noChangeArrowheads="1"/>
          </p:cNvSpPr>
          <p:nvPr/>
        </p:nvSpPr>
        <p:spPr bwMode="auto">
          <a:xfrm rot="5255515">
            <a:off x="1000125" y="6429376"/>
            <a:ext cx="160337" cy="11271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617" name="Group 223"/>
          <p:cNvGrpSpPr>
            <a:grpSpLocks/>
          </p:cNvGrpSpPr>
          <p:nvPr/>
        </p:nvGrpSpPr>
        <p:grpSpPr bwMode="auto">
          <a:xfrm rot="9921280" flipV="1">
            <a:off x="666750" y="6394450"/>
            <a:ext cx="147638" cy="165100"/>
            <a:chOff x="2556" y="2507"/>
            <a:chExt cx="62" cy="117"/>
          </a:xfrm>
        </p:grpSpPr>
        <p:sp>
          <p:nvSpPr>
            <p:cNvPr id="26119" name="Line 224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0" name="Line 225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21" name="Oval 226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8" name="Group 227"/>
          <p:cNvGrpSpPr>
            <a:grpSpLocks/>
          </p:cNvGrpSpPr>
          <p:nvPr/>
        </p:nvGrpSpPr>
        <p:grpSpPr bwMode="auto">
          <a:xfrm rot="9921280" flipV="1">
            <a:off x="503238" y="6405563"/>
            <a:ext cx="147637" cy="165100"/>
            <a:chOff x="2620" y="2491"/>
            <a:chExt cx="60" cy="117"/>
          </a:xfrm>
        </p:grpSpPr>
        <p:sp>
          <p:nvSpPr>
            <p:cNvPr id="26116" name="Line 22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17" name="Line 22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18" name="Oval 23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19" name="Group 231"/>
          <p:cNvGrpSpPr>
            <a:grpSpLocks/>
          </p:cNvGrpSpPr>
          <p:nvPr/>
        </p:nvGrpSpPr>
        <p:grpSpPr bwMode="auto">
          <a:xfrm rot="9921280" flipV="1">
            <a:off x="334963" y="6386513"/>
            <a:ext cx="146050" cy="168275"/>
            <a:chOff x="2620" y="2491"/>
            <a:chExt cx="60" cy="117"/>
          </a:xfrm>
        </p:grpSpPr>
        <p:sp>
          <p:nvSpPr>
            <p:cNvPr id="26113" name="Line 232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14" name="Line 233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115" name="Oval 234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20" name="AutoShape 235"/>
          <p:cNvSpPr>
            <a:spLocks noChangeArrowheads="1"/>
          </p:cNvSpPr>
          <p:nvPr/>
        </p:nvSpPr>
        <p:spPr bwMode="auto">
          <a:xfrm rot="5255515">
            <a:off x="1330325" y="6426200"/>
            <a:ext cx="157163" cy="112713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21" name="Freeform 236"/>
          <p:cNvSpPr>
            <a:spLocks/>
          </p:cNvSpPr>
          <p:nvPr/>
        </p:nvSpPr>
        <p:spPr bwMode="auto">
          <a:xfrm rot="-3781882">
            <a:off x="504826" y="5881687"/>
            <a:ext cx="138112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2" name="Freeform 237"/>
          <p:cNvSpPr>
            <a:spLocks/>
          </p:cNvSpPr>
          <p:nvPr/>
        </p:nvSpPr>
        <p:spPr bwMode="auto">
          <a:xfrm rot="-3781882">
            <a:off x="1032669" y="5845969"/>
            <a:ext cx="138112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3" name="Freeform 238"/>
          <p:cNvSpPr>
            <a:spLocks/>
          </p:cNvSpPr>
          <p:nvPr/>
        </p:nvSpPr>
        <p:spPr bwMode="auto">
          <a:xfrm rot="-3781882">
            <a:off x="1325563" y="5716588"/>
            <a:ext cx="138112" cy="417512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4" name="Freeform 239"/>
          <p:cNvSpPr>
            <a:spLocks/>
          </p:cNvSpPr>
          <p:nvPr/>
        </p:nvSpPr>
        <p:spPr bwMode="auto">
          <a:xfrm rot="-3781882">
            <a:off x="1558926" y="5811837"/>
            <a:ext cx="138112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5" name="Freeform 240"/>
          <p:cNvSpPr>
            <a:spLocks/>
          </p:cNvSpPr>
          <p:nvPr/>
        </p:nvSpPr>
        <p:spPr bwMode="auto">
          <a:xfrm rot="-3781882">
            <a:off x="1956593" y="5834857"/>
            <a:ext cx="138113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6" name="Freeform 241"/>
          <p:cNvSpPr>
            <a:spLocks/>
          </p:cNvSpPr>
          <p:nvPr/>
        </p:nvSpPr>
        <p:spPr bwMode="auto">
          <a:xfrm rot="-3781882">
            <a:off x="2032794" y="5606256"/>
            <a:ext cx="136525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7" name="Freeform 242"/>
          <p:cNvSpPr>
            <a:spLocks/>
          </p:cNvSpPr>
          <p:nvPr/>
        </p:nvSpPr>
        <p:spPr bwMode="auto">
          <a:xfrm rot="-3781882">
            <a:off x="2413000" y="5530850"/>
            <a:ext cx="138113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8" name="Freeform 243"/>
          <p:cNvSpPr>
            <a:spLocks/>
          </p:cNvSpPr>
          <p:nvPr/>
        </p:nvSpPr>
        <p:spPr bwMode="auto">
          <a:xfrm rot="-3781882">
            <a:off x="2566193" y="5758657"/>
            <a:ext cx="138113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29" name="Freeform 244"/>
          <p:cNvSpPr>
            <a:spLocks/>
          </p:cNvSpPr>
          <p:nvPr/>
        </p:nvSpPr>
        <p:spPr bwMode="auto">
          <a:xfrm rot="-3781882">
            <a:off x="800100" y="5753100"/>
            <a:ext cx="138113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0" name="Freeform 245"/>
          <p:cNvSpPr>
            <a:spLocks/>
          </p:cNvSpPr>
          <p:nvPr/>
        </p:nvSpPr>
        <p:spPr bwMode="auto">
          <a:xfrm rot="-3781882">
            <a:off x="2904331" y="5612607"/>
            <a:ext cx="136525" cy="417512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1" name="Freeform 246"/>
          <p:cNvSpPr>
            <a:spLocks/>
          </p:cNvSpPr>
          <p:nvPr/>
        </p:nvSpPr>
        <p:spPr bwMode="auto">
          <a:xfrm rot="-3781882">
            <a:off x="3136900" y="5705475"/>
            <a:ext cx="138113" cy="41751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2" name="Freeform 247"/>
          <p:cNvSpPr>
            <a:spLocks/>
          </p:cNvSpPr>
          <p:nvPr/>
        </p:nvSpPr>
        <p:spPr bwMode="auto">
          <a:xfrm rot="-3781882">
            <a:off x="3683000" y="5797551"/>
            <a:ext cx="136525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3" name="Freeform 248"/>
          <p:cNvSpPr>
            <a:spLocks/>
          </p:cNvSpPr>
          <p:nvPr/>
        </p:nvSpPr>
        <p:spPr bwMode="auto">
          <a:xfrm rot="-3781882">
            <a:off x="3969544" y="5690394"/>
            <a:ext cx="138112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34" name="Freeform 249"/>
          <p:cNvSpPr>
            <a:spLocks/>
          </p:cNvSpPr>
          <p:nvPr/>
        </p:nvSpPr>
        <p:spPr bwMode="auto">
          <a:xfrm rot="-3781882">
            <a:off x="3436144" y="5690394"/>
            <a:ext cx="138112" cy="419100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5635" name="Group 250"/>
          <p:cNvGrpSpPr>
            <a:grpSpLocks/>
          </p:cNvGrpSpPr>
          <p:nvPr/>
        </p:nvGrpSpPr>
        <p:grpSpPr bwMode="auto">
          <a:xfrm rot="1298922">
            <a:off x="785813" y="5005388"/>
            <a:ext cx="115887" cy="849312"/>
            <a:chOff x="576" y="2976"/>
            <a:chExt cx="384" cy="672"/>
          </a:xfrm>
        </p:grpSpPr>
        <p:sp>
          <p:nvSpPr>
            <p:cNvPr id="26106" name="AutoShape 251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7" name="AutoShape 252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8" name="AutoShape 253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9" name="AutoShape 254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10" name="AutoShape 255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11" name="AutoShape 256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12" name="AutoShape 257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36" name="Group 258"/>
          <p:cNvGrpSpPr>
            <a:grpSpLocks/>
          </p:cNvGrpSpPr>
          <p:nvPr/>
        </p:nvGrpSpPr>
        <p:grpSpPr bwMode="auto">
          <a:xfrm rot="-2840082">
            <a:off x="2193132" y="4988719"/>
            <a:ext cx="122237" cy="987425"/>
            <a:chOff x="576" y="2976"/>
            <a:chExt cx="384" cy="672"/>
          </a:xfrm>
        </p:grpSpPr>
        <p:sp>
          <p:nvSpPr>
            <p:cNvPr id="26099" name="AutoShape 259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0" name="AutoShape 260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1" name="AutoShape 261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2" name="AutoShape 262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3" name="AutoShape 263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4" name="AutoShape 264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105" name="AutoShape 265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37" name="Group 266"/>
          <p:cNvGrpSpPr>
            <a:grpSpLocks/>
          </p:cNvGrpSpPr>
          <p:nvPr/>
        </p:nvGrpSpPr>
        <p:grpSpPr bwMode="auto">
          <a:xfrm>
            <a:off x="3340100" y="5062538"/>
            <a:ext cx="152400" cy="827087"/>
            <a:chOff x="576" y="2976"/>
            <a:chExt cx="384" cy="672"/>
          </a:xfrm>
        </p:grpSpPr>
        <p:sp>
          <p:nvSpPr>
            <p:cNvPr id="26092" name="AutoShape 267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3" name="AutoShape 268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4" name="AutoShape 269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5" name="AutoShape 270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6" name="AutoShape 271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7" name="AutoShape 272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98" name="AutoShape 273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38" name="Group 274"/>
          <p:cNvGrpSpPr>
            <a:grpSpLocks/>
          </p:cNvGrpSpPr>
          <p:nvPr/>
        </p:nvGrpSpPr>
        <p:grpSpPr bwMode="auto">
          <a:xfrm>
            <a:off x="3817938" y="5969000"/>
            <a:ext cx="523875" cy="525463"/>
            <a:chOff x="3812" y="2819"/>
            <a:chExt cx="539" cy="811"/>
          </a:xfrm>
        </p:grpSpPr>
        <p:sp>
          <p:nvSpPr>
            <p:cNvPr id="26054" name="Freeform 275"/>
            <p:cNvSpPr>
              <a:spLocks/>
            </p:cNvSpPr>
            <p:nvPr/>
          </p:nvSpPr>
          <p:spPr bwMode="auto">
            <a:xfrm>
              <a:off x="4134" y="2858"/>
              <a:ext cx="125" cy="124"/>
            </a:xfrm>
            <a:custGeom>
              <a:avLst/>
              <a:gdLst>
                <a:gd name="T0" fmla="*/ 86 w 125"/>
                <a:gd name="T1" fmla="*/ 0 h 124"/>
                <a:gd name="T2" fmla="*/ 99 w 125"/>
                <a:gd name="T3" fmla="*/ 13 h 124"/>
                <a:gd name="T4" fmla="*/ 105 w 125"/>
                <a:gd name="T5" fmla="*/ 20 h 124"/>
                <a:gd name="T6" fmla="*/ 112 w 125"/>
                <a:gd name="T7" fmla="*/ 26 h 124"/>
                <a:gd name="T8" fmla="*/ 119 w 125"/>
                <a:gd name="T9" fmla="*/ 39 h 124"/>
                <a:gd name="T10" fmla="*/ 125 w 125"/>
                <a:gd name="T11" fmla="*/ 46 h 124"/>
                <a:gd name="T12" fmla="*/ 125 w 125"/>
                <a:gd name="T13" fmla="*/ 59 h 124"/>
                <a:gd name="T14" fmla="*/ 125 w 125"/>
                <a:gd name="T15" fmla="*/ 72 h 124"/>
                <a:gd name="T16" fmla="*/ 119 w 125"/>
                <a:gd name="T17" fmla="*/ 85 h 124"/>
                <a:gd name="T18" fmla="*/ 112 w 125"/>
                <a:gd name="T19" fmla="*/ 92 h 124"/>
                <a:gd name="T20" fmla="*/ 105 w 125"/>
                <a:gd name="T21" fmla="*/ 105 h 124"/>
                <a:gd name="T22" fmla="*/ 99 w 125"/>
                <a:gd name="T23" fmla="*/ 111 h 124"/>
                <a:gd name="T24" fmla="*/ 86 w 125"/>
                <a:gd name="T25" fmla="*/ 118 h 124"/>
                <a:gd name="T26" fmla="*/ 72 w 125"/>
                <a:gd name="T27" fmla="*/ 118 h 124"/>
                <a:gd name="T28" fmla="*/ 66 w 125"/>
                <a:gd name="T29" fmla="*/ 124 h 124"/>
                <a:gd name="T30" fmla="*/ 53 w 125"/>
                <a:gd name="T31" fmla="*/ 118 h 124"/>
                <a:gd name="T32" fmla="*/ 40 w 125"/>
                <a:gd name="T33" fmla="*/ 118 h 124"/>
                <a:gd name="T34" fmla="*/ 26 w 125"/>
                <a:gd name="T35" fmla="*/ 111 h 124"/>
                <a:gd name="T36" fmla="*/ 20 w 125"/>
                <a:gd name="T37" fmla="*/ 105 h 124"/>
                <a:gd name="T38" fmla="*/ 13 w 125"/>
                <a:gd name="T39" fmla="*/ 92 h 124"/>
                <a:gd name="T40" fmla="*/ 7 w 125"/>
                <a:gd name="T41" fmla="*/ 85 h 124"/>
                <a:gd name="T42" fmla="*/ 0 w 125"/>
                <a:gd name="T43" fmla="*/ 72 h 124"/>
                <a:gd name="T44" fmla="*/ 0 w 125"/>
                <a:gd name="T45" fmla="*/ 59 h 124"/>
                <a:gd name="T46" fmla="*/ 0 w 125"/>
                <a:gd name="T47" fmla="*/ 46 h 124"/>
                <a:gd name="T48" fmla="*/ 7 w 125"/>
                <a:gd name="T49" fmla="*/ 33 h 124"/>
                <a:gd name="T50" fmla="*/ 13 w 125"/>
                <a:gd name="T51" fmla="*/ 26 h 124"/>
                <a:gd name="T52" fmla="*/ 20 w 125"/>
                <a:gd name="T53" fmla="*/ 13 h 124"/>
                <a:gd name="T54" fmla="*/ 33 w 125"/>
                <a:gd name="T55" fmla="*/ 7 h 124"/>
                <a:gd name="T56" fmla="*/ 40 w 125"/>
                <a:gd name="T57" fmla="*/ 0 h 124"/>
                <a:gd name="T58" fmla="*/ 53 w 125"/>
                <a:gd name="T59" fmla="*/ 0 h 124"/>
                <a:gd name="T60" fmla="*/ 66 w 125"/>
                <a:gd name="T61" fmla="*/ 0 h 124"/>
                <a:gd name="T62" fmla="*/ 79 w 125"/>
                <a:gd name="T63" fmla="*/ 0 h 124"/>
                <a:gd name="T64" fmla="*/ 86 w 125"/>
                <a:gd name="T65" fmla="*/ 0 h 124"/>
                <a:gd name="T66" fmla="*/ 86 w 125"/>
                <a:gd name="T67" fmla="*/ 0 h 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5" h="124">
                  <a:moveTo>
                    <a:pt x="86" y="0"/>
                  </a:moveTo>
                  <a:lnTo>
                    <a:pt x="99" y="13"/>
                  </a:lnTo>
                  <a:lnTo>
                    <a:pt x="105" y="20"/>
                  </a:lnTo>
                  <a:lnTo>
                    <a:pt x="112" y="26"/>
                  </a:lnTo>
                  <a:lnTo>
                    <a:pt x="119" y="39"/>
                  </a:lnTo>
                  <a:lnTo>
                    <a:pt x="125" y="46"/>
                  </a:lnTo>
                  <a:lnTo>
                    <a:pt x="125" y="59"/>
                  </a:lnTo>
                  <a:lnTo>
                    <a:pt x="125" y="72"/>
                  </a:lnTo>
                  <a:lnTo>
                    <a:pt x="119" y="85"/>
                  </a:lnTo>
                  <a:lnTo>
                    <a:pt x="112" y="92"/>
                  </a:lnTo>
                  <a:lnTo>
                    <a:pt x="105" y="105"/>
                  </a:lnTo>
                  <a:lnTo>
                    <a:pt x="99" y="111"/>
                  </a:lnTo>
                  <a:lnTo>
                    <a:pt x="86" y="118"/>
                  </a:lnTo>
                  <a:lnTo>
                    <a:pt x="72" y="118"/>
                  </a:lnTo>
                  <a:lnTo>
                    <a:pt x="66" y="124"/>
                  </a:lnTo>
                  <a:lnTo>
                    <a:pt x="53" y="118"/>
                  </a:lnTo>
                  <a:lnTo>
                    <a:pt x="40" y="118"/>
                  </a:lnTo>
                  <a:lnTo>
                    <a:pt x="26" y="111"/>
                  </a:lnTo>
                  <a:lnTo>
                    <a:pt x="20" y="105"/>
                  </a:lnTo>
                  <a:lnTo>
                    <a:pt x="13" y="92"/>
                  </a:lnTo>
                  <a:lnTo>
                    <a:pt x="7" y="85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7" y="33"/>
                  </a:lnTo>
                  <a:lnTo>
                    <a:pt x="13" y="26"/>
                  </a:lnTo>
                  <a:lnTo>
                    <a:pt x="20" y="13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5" name="Freeform 276"/>
            <p:cNvSpPr>
              <a:spLocks/>
            </p:cNvSpPr>
            <p:nvPr/>
          </p:nvSpPr>
          <p:spPr bwMode="auto">
            <a:xfrm>
              <a:off x="4055" y="2878"/>
              <a:ext cx="132" cy="131"/>
            </a:xfrm>
            <a:custGeom>
              <a:avLst/>
              <a:gdLst>
                <a:gd name="T0" fmla="*/ 92 w 132"/>
                <a:gd name="T1" fmla="*/ 6 h 131"/>
                <a:gd name="T2" fmla="*/ 105 w 132"/>
                <a:gd name="T3" fmla="*/ 13 h 131"/>
                <a:gd name="T4" fmla="*/ 112 w 132"/>
                <a:gd name="T5" fmla="*/ 19 h 131"/>
                <a:gd name="T6" fmla="*/ 119 w 132"/>
                <a:gd name="T7" fmla="*/ 26 h 131"/>
                <a:gd name="T8" fmla="*/ 125 w 132"/>
                <a:gd name="T9" fmla="*/ 39 h 131"/>
                <a:gd name="T10" fmla="*/ 132 w 132"/>
                <a:gd name="T11" fmla="*/ 52 h 131"/>
                <a:gd name="T12" fmla="*/ 132 w 132"/>
                <a:gd name="T13" fmla="*/ 65 h 131"/>
                <a:gd name="T14" fmla="*/ 125 w 132"/>
                <a:gd name="T15" fmla="*/ 78 h 131"/>
                <a:gd name="T16" fmla="*/ 125 w 132"/>
                <a:gd name="T17" fmla="*/ 91 h 131"/>
                <a:gd name="T18" fmla="*/ 119 w 132"/>
                <a:gd name="T19" fmla="*/ 98 h 131"/>
                <a:gd name="T20" fmla="*/ 112 w 132"/>
                <a:gd name="T21" fmla="*/ 111 h 131"/>
                <a:gd name="T22" fmla="*/ 99 w 132"/>
                <a:gd name="T23" fmla="*/ 118 h 131"/>
                <a:gd name="T24" fmla="*/ 92 w 132"/>
                <a:gd name="T25" fmla="*/ 124 h 131"/>
                <a:gd name="T26" fmla="*/ 79 w 132"/>
                <a:gd name="T27" fmla="*/ 124 h 131"/>
                <a:gd name="T28" fmla="*/ 66 w 132"/>
                <a:gd name="T29" fmla="*/ 131 h 131"/>
                <a:gd name="T30" fmla="*/ 53 w 132"/>
                <a:gd name="T31" fmla="*/ 124 h 131"/>
                <a:gd name="T32" fmla="*/ 40 w 132"/>
                <a:gd name="T33" fmla="*/ 124 h 131"/>
                <a:gd name="T34" fmla="*/ 27 w 132"/>
                <a:gd name="T35" fmla="*/ 111 h 131"/>
                <a:gd name="T36" fmla="*/ 20 w 132"/>
                <a:gd name="T37" fmla="*/ 104 h 131"/>
                <a:gd name="T38" fmla="*/ 13 w 132"/>
                <a:gd name="T39" fmla="*/ 98 h 131"/>
                <a:gd name="T40" fmla="*/ 7 w 132"/>
                <a:gd name="T41" fmla="*/ 85 h 131"/>
                <a:gd name="T42" fmla="*/ 0 w 132"/>
                <a:gd name="T43" fmla="*/ 78 h 131"/>
                <a:gd name="T44" fmla="*/ 0 w 132"/>
                <a:gd name="T45" fmla="*/ 65 h 131"/>
                <a:gd name="T46" fmla="*/ 7 w 132"/>
                <a:gd name="T47" fmla="*/ 52 h 131"/>
                <a:gd name="T48" fmla="*/ 7 w 132"/>
                <a:gd name="T49" fmla="*/ 39 h 131"/>
                <a:gd name="T50" fmla="*/ 13 w 132"/>
                <a:gd name="T51" fmla="*/ 26 h 131"/>
                <a:gd name="T52" fmla="*/ 20 w 132"/>
                <a:gd name="T53" fmla="*/ 19 h 131"/>
                <a:gd name="T54" fmla="*/ 33 w 132"/>
                <a:gd name="T55" fmla="*/ 6 h 131"/>
                <a:gd name="T56" fmla="*/ 46 w 132"/>
                <a:gd name="T57" fmla="*/ 0 h 131"/>
                <a:gd name="T58" fmla="*/ 53 w 132"/>
                <a:gd name="T59" fmla="*/ 0 h 131"/>
                <a:gd name="T60" fmla="*/ 66 w 132"/>
                <a:gd name="T61" fmla="*/ 0 h 131"/>
                <a:gd name="T62" fmla="*/ 79 w 132"/>
                <a:gd name="T63" fmla="*/ 0 h 131"/>
                <a:gd name="T64" fmla="*/ 92 w 132"/>
                <a:gd name="T65" fmla="*/ 6 h 131"/>
                <a:gd name="T66" fmla="*/ 92 w 132"/>
                <a:gd name="T67" fmla="*/ 6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2" h="131">
                  <a:moveTo>
                    <a:pt x="92" y="6"/>
                  </a:moveTo>
                  <a:lnTo>
                    <a:pt x="105" y="13"/>
                  </a:lnTo>
                  <a:lnTo>
                    <a:pt x="112" y="19"/>
                  </a:lnTo>
                  <a:lnTo>
                    <a:pt x="119" y="26"/>
                  </a:lnTo>
                  <a:lnTo>
                    <a:pt x="125" y="39"/>
                  </a:lnTo>
                  <a:lnTo>
                    <a:pt x="132" y="52"/>
                  </a:lnTo>
                  <a:lnTo>
                    <a:pt x="132" y="65"/>
                  </a:lnTo>
                  <a:lnTo>
                    <a:pt x="125" y="78"/>
                  </a:lnTo>
                  <a:lnTo>
                    <a:pt x="125" y="91"/>
                  </a:lnTo>
                  <a:lnTo>
                    <a:pt x="119" y="98"/>
                  </a:lnTo>
                  <a:lnTo>
                    <a:pt x="112" y="111"/>
                  </a:lnTo>
                  <a:lnTo>
                    <a:pt x="99" y="118"/>
                  </a:lnTo>
                  <a:lnTo>
                    <a:pt x="92" y="124"/>
                  </a:lnTo>
                  <a:lnTo>
                    <a:pt x="79" y="124"/>
                  </a:lnTo>
                  <a:lnTo>
                    <a:pt x="66" y="131"/>
                  </a:lnTo>
                  <a:lnTo>
                    <a:pt x="53" y="124"/>
                  </a:lnTo>
                  <a:lnTo>
                    <a:pt x="40" y="124"/>
                  </a:lnTo>
                  <a:lnTo>
                    <a:pt x="27" y="111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5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0" y="19"/>
                  </a:lnTo>
                  <a:lnTo>
                    <a:pt x="33" y="6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6" name="Freeform 277"/>
            <p:cNvSpPr>
              <a:spLocks/>
            </p:cNvSpPr>
            <p:nvPr/>
          </p:nvSpPr>
          <p:spPr bwMode="auto">
            <a:xfrm>
              <a:off x="3976" y="2897"/>
              <a:ext cx="138" cy="138"/>
            </a:xfrm>
            <a:custGeom>
              <a:avLst/>
              <a:gdLst>
                <a:gd name="T0" fmla="*/ 99 w 138"/>
                <a:gd name="T1" fmla="*/ 7 h 138"/>
                <a:gd name="T2" fmla="*/ 112 w 138"/>
                <a:gd name="T3" fmla="*/ 14 h 138"/>
                <a:gd name="T4" fmla="*/ 119 w 138"/>
                <a:gd name="T5" fmla="*/ 27 h 138"/>
                <a:gd name="T6" fmla="*/ 125 w 138"/>
                <a:gd name="T7" fmla="*/ 33 h 138"/>
                <a:gd name="T8" fmla="*/ 132 w 138"/>
                <a:gd name="T9" fmla="*/ 46 h 138"/>
                <a:gd name="T10" fmla="*/ 138 w 138"/>
                <a:gd name="T11" fmla="*/ 59 h 138"/>
                <a:gd name="T12" fmla="*/ 138 w 138"/>
                <a:gd name="T13" fmla="*/ 72 h 138"/>
                <a:gd name="T14" fmla="*/ 132 w 138"/>
                <a:gd name="T15" fmla="*/ 85 h 138"/>
                <a:gd name="T16" fmla="*/ 132 w 138"/>
                <a:gd name="T17" fmla="*/ 99 h 138"/>
                <a:gd name="T18" fmla="*/ 125 w 138"/>
                <a:gd name="T19" fmla="*/ 112 h 138"/>
                <a:gd name="T20" fmla="*/ 112 w 138"/>
                <a:gd name="T21" fmla="*/ 118 h 138"/>
                <a:gd name="T22" fmla="*/ 106 w 138"/>
                <a:gd name="T23" fmla="*/ 125 h 138"/>
                <a:gd name="T24" fmla="*/ 92 w 138"/>
                <a:gd name="T25" fmla="*/ 131 h 138"/>
                <a:gd name="T26" fmla="*/ 79 w 138"/>
                <a:gd name="T27" fmla="*/ 131 h 138"/>
                <a:gd name="T28" fmla="*/ 66 w 138"/>
                <a:gd name="T29" fmla="*/ 138 h 138"/>
                <a:gd name="T30" fmla="*/ 53 w 138"/>
                <a:gd name="T31" fmla="*/ 131 h 138"/>
                <a:gd name="T32" fmla="*/ 40 w 138"/>
                <a:gd name="T33" fmla="*/ 131 h 138"/>
                <a:gd name="T34" fmla="*/ 27 w 138"/>
                <a:gd name="T35" fmla="*/ 125 h 138"/>
                <a:gd name="T36" fmla="*/ 20 w 138"/>
                <a:gd name="T37" fmla="*/ 112 h 138"/>
                <a:gd name="T38" fmla="*/ 13 w 138"/>
                <a:gd name="T39" fmla="*/ 105 h 138"/>
                <a:gd name="T40" fmla="*/ 7 w 138"/>
                <a:gd name="T41" fmla="*/ 92 h 138"/>
                <a:gd name="T42" fmla="*/ 0 w 138"/>
                <a:gd name="T43" fmla="*/ 79 h 138"/>
                <a:gd name="T44" fmla="*/ 0 w 138"/>
                <a:gd name="T45" fmla="*/ 66 h 138"/>
                <a:gd name="T46" fmla="*/ 0 w 138"/>
                <a:gd name="T47" fmla="*/ 53 h 138"/>
                <a:gd name="T48" fmla="*/ 7 w 138"/>
                <a:gd name="T49" fmla="*/ 40 h 138"/>
                <a:gd name="T50" fmla="*/ 13 w 138"/>
                <a:gd name="T51" fmla="*/ 27 h 138"/>
                <a:gd name="T52" fmla="*/ 27 w 138"/>
                <a:gd name="T53" fmla="*/ 20 h 138"/>
                <a:gd name="T54" fmla="*/ 33 w 138"/>
                <a:gd name="T55" fmla="*/ 14 h 138"/>
                <a:gd name="T56" fmla="*/ 46 w 138"/>
                <a:gd name="T57" fmla="*/ 7 h 138"/>
                <a:gd name="T58" fmla="*/ 59 w 138"/>
                <a:gd name="T59" fmla="*/ 0 h 138"/>
                <a:gd name="T60" fmla="*/ 73 w 138"/>
                <a:gd name="T61" fmla="*/ 0 h 138"/>
                <a:gd name="T62" fmla="*/ 86 w 138"/>
                <a:gd name="T63" fmla="*/ 0 h 138"/>
                <a:gd name="T64" fmla="*/ 99 w 138"/>
                <a:gd name="T65" fmla="*/ 7 h 138"/>
                <a:gd name="T66" fmla="*/ 99 w 138"/>
                <a:gd name="T67" fmla="*/ 7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8">
                  <a:moveTo>
                    <a:pt x="99" y="7"/>
                  </a:moveTo>
                  <a:lnTo>
                    <a:pt x="112" y="14"/>
                  </a:lnTo>
                  <a:lnTo>
                    <a:pt x="119" y="27"/>
                  </a:lnTo>
                  <a:lnTo>
                    <a:pt x="125" y="33"/>
                  </a:lnTo>
                  <a:lnTo>
                    <a:pt x="132" y="46"/>
                  </a:lnTo>
                  <a:lnTo>
                    <a:pt x="138" y="59"/>
                  </a:lnTo>
                  <a:lnTo>
                    <a:pt x="138" y="72"/>
                  </a:lnTo>
                  <a:lnTo>
                    <a:pt x="132" y="85"/>
                  </a:lnTo>
                  <a:lnTo>
                    <a:pt x="132" y="99"/>
                  </a:lnTo>
                  <a:lnTo>
                    <a:pt x="125" y="112"/>
                  </a:lnTo>
                  <a:lnTo>
                    <a:pt x="112" y="118"/>
                  </a:lnTo>
                  <a:lnTo>
                    <a:pt x="106" y="125"/>
                  </a:lnTo>
                  <a:lnTo>
                    <a:pt x="92" y="131"/>
                  </a:lnTo>
                  <a:lnTo>
                    <a:pt x="79" y="131"/>
                  </a:lnTo>
                  <a:lnTo>
                    <a:pt x="66" y="138"/>
                  </a:lnTo>
                  <a:lnTo>
                    <a:pt x="53" y="131"/>
                  </a:lnTo>
                  <a:lnTo>
                    <a:pt x="40" y="131"/>
                  </a:lnTo>
                  <a:lnTo>
                    <a:pt x="27" y="125"/>
                  </a:lnTo>
                  <a:lnTo>
                    <a:pt x="20" y="112"/>
                  </a:lnTo>
                  <a:lnTo>
                    <a:pt x="13" y="105"/>
                  </a:lnTo>
                  <a:lnTo>
                    <a:pt x="7" y="92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53"/>
                  </a:lnTo>
                  <a:lnTo>
                    <a:pt x="7" y="40"/>
                  </a:lnTo>
                  <a:lnTo>
                    <a:pt x="13" y="27"/>
                  </a:lnTo>
                  <a:lnTo>
                    <a:pt x="27" y="20"/>
                  </a:lnTo>
                  <a:lnTo>
                    <a:pt x="33" y="14"/>
                  </a:lnTo>
                  <a:lnTo>
                    <a:pt x="46" y="7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99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7" name="Freeform 278"/>
            <p:cNvSpPr>
              <a:spLocks/>
            </p:cNvSpPr>
            <p:nvPr/>
          </p:nvSpPr>
          <p:spPr bwMode="auto">
            <a:xfrm>
              <a:off x="3897" y="2917"/>
              <a:ext cx="145" cy="144"/>
            </a:xfrm>
            <a:custGeom>
              <a:avLst/>
              <a:gdLst>
                <a:gd name="T0" fmla="*/ 106 w 145"/>
                <a:gd name="T1" fmla="*/ 7 h 144"/>
                <a:gd name="T2" fmla="*/ 119 w 145"/>
                <a:gd name="T3" fmla="*/ 20 h 144"/>
                <a:gd name="T4" fmla="*/ 125 w 145"/>
                <a:gd name="T5" fmla="*/ 26 h 144"/>
                <a:gd name="T6" fmla="*/ 132 w 145"/>
                <a:gd name="T7" fmla="*/ 39 h 144"/>
                <a:gd name="T8" fmla="*/ 138 w 145"/>
                <a:gd name="T9" fmla="*/ 46 h 144"/>
                <a:gd name="T10" fmla="*/ 145 w 145"/>
                <a:gd name="T11" fmla="*/ 65 h 144"/>
                <a:gd name="T12" fmla="*/ 145 w 145"/>
                <a:gd name="T13" fmla="*/ 79 h 144"/>
                <a:gd name="T14" fmla="*/ 138 w 145"/>
                <a:gd name="T15" fmla="*/ 92 h 144"/>
                <a:gd name="T16" fmla="*/ 138 w 145"/>
                <a:gd name="T17" fmla="*/ 105 h 144"/>
                <a:gd name="T18" fmla="*/ 125 w 145"/>
                <a:gd name="T19" fmla="*/ 118 h 144"/>
                <a:gd name="T20" fmla="*/ 119 w 145"/>
                <a:gd name="T21" fmla="*/ 124 h 144"/>
                <a:gd name="T22" fmla="*/ 112 w 145"/>
                <a:gd name="T23" fmla="*/ 131 h 144"/>
                <a:gd name="T24" fmla="*/ 99 w 145"/>
                <a:gd name="T25" fmla="*/ 137 h 144"/>
                <a:gd name="T26" fmla="*/ 79 w 145"/>
                <a:gd name="T27" fmla="*/ 137 h 144"/>
                <a:gd name="T28" fmla="*/ 66 w 145"/>
                <a:gd name="T29" fmla="*/ 144 h 144"/>
                <a:gd name="T30" fmla="*/ 53 w 145"/>
                <a:gd name="T31" fmla="*/ 137 h 144"/>
                <a:gd name="T32" fmla="*/ 40 w 145"/>
                <a:gd name="T33" fmla="*/ 137 h 144"/>
                <a:gd name="T34" fmla="*/ 27 w 145"/>
                <a:gd name="T35" fmla="*/ 131 h 144"/>
                <a:gd name="T36" fmla="*/ 20 w 145"/>
                <a:gd name="T37" fmla="*/ 118 h 144"/>
                <a:gd name="T38" fmla="*/ 14 w 145"/>
                <a:gd name="T39" fmla="*/ 111 h 144"/>
                <a:gd name="T40" fmla="*/ 7 w 145"/>
                <a:gd name="T41" fmla="*/ 98 h 144"/>
                <a:gd name="T42" fmla="*/ 0 w 145"/>
                <a:gd name="T43" fmla="*/ 85 h 144"/>
                <a:gd name="T44" fmla="*/ 0 w 145"/>
                <a:gd name="T45" fmla="*/ 65 h 144"/>
                <a:gd name="T46" fmla="*/ 7 w 145"/>
                <a:gd name="T47" fmla="*/ 52 h 144"/>
                <a:gd name="T48" fmla="*/ 7 w 145"/>
                <a:gd name="T49" fmla="*/ 39 h 144"/>
                <a:gd name="T50" fmla="*/ 14 w 145"/>
                <a:gd name="T51" fmla="*/ 26 h 144"/>
                <a:gd name="T52" fmla="*/ 27 w 145"/>
                <a:gd name="T53" fmla="*/ 20 h 144"/>
                <a:gd name="T54" fmla="*/ 33 w 145"/>
                <a:gd name="T55" fmla="*/ 13 h 144"/>
                <a:gd name="T56" fmla="*/ 46 w 145"/>
                <a:gd name="T57" fmla="*/ 7 h 144"/>
                <a:gd name="T58" fmla="*/ 66 w 145"/>
                <a:gd name="T59" fmla="*/ 0 h 144"/>
                <a:gd name="T60" fmla="*/ 79 w 145"/>
                <a:gd name="T61" fmla="*/ 0 h 144"/>
                <a:gd name="T62" fmla="*/ 92 w 145"/>
                <a:gd name="T63" fmla="*/ 7 h 144"/>
                <a:gd name="T64" fmla="*/ 106 w 145"/>
                <a:gd name="T65" fmla="*/ 7 h 144"/>
                <a:gd name="T66" fmla="*/ 106 w 145"/>
                <a:gd name="T67" fmla="*/ 7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5" h="144">
                  <a:moveTo>
                    <a:pt x="106" y="7"/>
                  </a:moveTo>
                  <a:lnTo>
                    <a:pt x="119" y="20"/>
                  </a:lnTo>
                  <a:lnTo>
                    <a:pt x="125" y="26"/>
                  </a:lnTo>
                  <a:lnTo>
                    <a:pt x="132" y="39"/>
                  </a:lnTo>
                  <a:lnTo>
                    <a:pt x="138" y="46"/>
                  </a:lnTo>
                  <a:lnTo>
                    <a:pt x="145" y="65"/>
                  </a:lnTo>
                  <a:lnTo>
                    <a:pt x="145" y="79"/>
                  </a:lnTo>
                  <a:lnTo>
                    <a:pt x="138" y="92"/>
                  </a:lnTo>
                  <a:lnTo>
                    <a:pt x="138" y="105"/>
                  </a:lnTo>
                  <a:lnTo>
                    <a:pt x="125" y="118"/>
                  </a:lnTo>
                  <a:lnTo>
                    <a:pt x="119" y="124"/>
                  </a:lnTo>
                  <a:lnTo>
                    <a:pt x="112" y="131"/>
                  </a:lnTo>
                  <a:lnTo>
                    <a:pt x="99" y="137"/>
                  </a:lnTo>
                  <a:lnTo>
                    <a:pt x="79" y="137"/>
                  </a:lnTo>
                  <a:lnTo>
                    <a:pt x="66" y="144"/>
                  </a:lnTo>
                  <a:lnTo>
                    <a:pt x="53" y="137"/>
                  </a:lnTo>
                  <a:lnTo>
                    <a:pt x="40" y="137"/>
                  </a:lnTo>
                  <a:lnTo>
                    <a:pt x="27" y="131"/>
                  </a:lnTo>
                  <a:lnTo>
                    <a:pt x="20" y="118"/>
                  </a:lnTo>
                  <a:lnTo>
                    <a:pt x="14" y="111"/>
                  </a:lnTo>
                  <a:lnTo>
                    <a:pt x="7" y="98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7" y="39"/>
                  </a:lnTo>
                  <a:lnTo>
                    <a:pt x="14" y="26"/>
                  </a:lnTo>
                  <a:lnTo>
                    <a:pt x="27" y="20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7"/>
                  </a:lnTo>
                  <a:lnTo>
                    <a:pt x="106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8" name="Freeform 279"/>
            <p:cNvSpPr>
              <a:spLocks/>
            </p:cNvSpPr>
            <p:nvPr/>
          </p:nvSpPr>
          <p:spPr bwMode="auto">
            <a:xfrm>
              <a:off x="4108" y="2950"/>
              <a:ext cx="138" cy="131"/>
            </a:xfrm>
            <a:custGeom>
              <a:avLst/>
              <a:gdLst>
                <a:gd name="T0" fmla="*/ 92 w 138"/>
                <a:gd name="T1" fmla="*/ 0 h 131"/>
                <a:gd name="T2" fmla="*/ 105 w 138"/>
                <a:gd name="T3" fmla="*/ 6 h 131"/>
                <a:gd name="T4" fmla="*/ 112 w 138"/>
                <a:gd name="T5" fmla="*/ 13 h 131"/>
                <a:gd name="T6" fmla="*/ 125 w 138"/>
                <a:gd name="T7" fmla="*/ 26 h 131"/>
                <a:gd name="T8" fmla="*/ 131 w 138"/>
                <a:gd name="T9" fmla="*/ 32 h 131"/>
                <a:gd name="T10" fmla="*/ 131 w 138"/>
                <a:gd name="T11" fmla="*/ 46 h 131"/>
                <a:gd name="T12" fmla="*/ 138 w 138"/>
                <a:gd name="T13" fmla="*/ 59 h 131"/>
                <a:gd name="T14" fmla="*/ 138 w 138"/>
                <a:gd name="T15" fmla="*/ 72 h 131"/>
                <a:gd name="T16" fmla="*/ 131 w 138"/>
                <a:gd name="T17" fmla="*/ 85 h 131"/>
                <a:gd name="T18" fmla="*/ 125 w 138"/>
                <a:gd name="T19" fmla="*/ 98 h 131"/>
                <a:gd name="T20" fmla="*/ 118 w 138"/>
                <a:gd name="T21" fmla="*/ 111 h 131"/>
                <a:gd name="T22" fmla="*/ 112 w 138"/>
                <a:gd name="T23" fmla="*/ 117 h 131"/>
                <a:gd name="T24" fmla="*/ 98 w 138"/>
                <a:gd name="T25" fmla="*/ 124 h 131"/>
                <a:gd name="T26" fmla="*/ 85 w 138"/>
                <a:gd name="T27" fmla="*/ 131 h 131"/>
                <a:gd name="T28" fmla="*/ 72 w 138"/>
                <a:gd name="T29" fmla="*/ 131 h 131"/>
                <a:gd name="T30" fmla="*/ 59 w 138"/>
                <a:gd name="T31" fmla="*/ 131 h 131"/>
                <a:gd name="T32" fmla="*/ 46 w 138"/>
                <a:gd name="T33" fmla="*/ 124 h 131"/>
                <a:gd name="T34" fmla="*/ 33 w 138"/>
                <a:gd name="T35" fmla="*/ 124 h 131"/>
                <a:gd name="T36" fmla="*/ 20 w 138"/>
                <a:gd name="T37" fmla="*/ 117 h 131"/>
                <a:gd name="T38" fmla="*/ 13 w 138"/>
                <a:gd name="T39" fmla="*/ 104 h 131"/>
                <a:gd name="T40" fmla="*/ 6 w 138"/>
                <a:gd name="T41" fmla="*/ 91 h 131"/>
                <a:gd name="T42" fmla="*/ 0 w 138"/>
                <a:gd name="T43" fmla="*/ 78 h 131"/>
                <a:gd name="T44" fmla="*/ 0 w 138"/>
                <a:gd name="T45" fmla="*/ 72 h 131"/>
                <a:gd name="T46" fmla="*/ 0 w 138"/>
                <a:gd name="T47" fmla="*/ 59 h 131"/>
                <a:gd name="T48" fmla="*/ 6 w 138"/>
                <a:gd name="T49" fmla="*/ 39 h 131"/>
                <a:gd name="T50" fmla="*/ 13 w 138"/>
                <a:gd name="T51" fmla="*/ 32 h 131"/>
                <a:gd name="T52" fmla="*/ 20 w 138"/>
                <a:gd name="T53" fmla="*/ 19 h 131"/>
                <a:gd name="T54" fmla="*/ 26 w 138"/>
                <a:gd name="T55" fmla="*/ 13 h 131"/>
                <a:gd name="T56" fmla="*/ 39 w 138"/>
                <a:gd name="T57" fmla="*/ 6 h 131"/>
                <a:gd name="T58" fmla="*/ 52 w 138"/>
                <a:gd name="T59" fmla="*/ 0 h 131"/>
                <a:gd name="T60" fmla="*/ 66 w 138"/>
                <a:gd name="T61" fmla="*/ 0 h 131"/>
                <a:gd name="T62" fmla="*/ 79 w 138"/>
                <a:gd name="T63" fmla="*/ 0 h 131"/>
                <a:gd name="T64" fmla="*/ 92 w 138"/>
                <a:gd name="T65" fmla="*/ 0 h 131"/>
                <a:gd name="T66" fmla="*/ 92 w 138"/>
                <a:gd name="T67" fmla="*/ 0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1">
                  <a:moveTo>
                    <a:pt x="92" y="0"/>
                  </a:moveTo>
                  <a:lnTo>
                    <a:pt x="105" y="6"/>
                  </a:lnTo>
                  <a:lnTo>
                    <a:pt x="112" y="13"/>
                  </a:lnTo>
                  <a:lnTo>
                    <a:pt x="125" y="26"/>
                  </a:lnTo>
                  <a:lnTo>
                    <a:pt x="131" y="32"/>
                  </a:lnTo>
                  <a:lnTo>
                    <a:pt x="131" y="46"/>
                  </a:lnTo>
                  <a:lnTo>
                    <a:pt x="138" y="59"/>
                  </a:lnTo>
                  <a:lnTo>
                    <a:pt x="138" y="72"/>
                  </a:lnTo>
                  <a:lnTo>
                    <a:pt x="131" y="85"/>
                  </a:lnTo>
                  <a:lnTo>
                    <a:pt x="125" y="98"/>
                  </a:lnTo>
                  <a:lnTo>
                    <a:pt x="118" y="111"/>
                  </a:lnTo>
                  <a:lnTo>
                    <a:pt x="112" y="117"/>
                  </a:lnTo>
                  <a:lnTo>
                    <a:pt x="98" y="124"/>
                  </a:lnTo>
                  <a:lnTo>
                    <a:pt x="85" y="131"/>
                  </a:lnTo>
                  <a:lnTo>
                    <a:pt x="72" y="131"/>
                  </a:lnTo>
                  <a:lnTo>
                    <a:pt x="59" y="131"/>
                  </a:lnTo>
                  <a:lnTo>
                    <a:pt x="46" y="124"/>
                  </a:lnTo>
                  <a:lnTo>
                    <a:pt x="33" y="124"/>
                  </a:lnTo>
                  <a:lnTo>
                    <a:pt x="20" y="117"/>
                  </a:lnTo>
                  <a:lnTo>
                    <a:pt x="13" y="104"/>
                  </a:lnTo>
                  <a:lnTo>
                    <a:pt x="6" y="91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6" y="39"/>
                  </a:lnTo>
                  <a:lnTo>
                    <a:pt x="13" y="32"/>
                  </a:lnTo>
                  <a:lnTo>
                    <a:pt x="20" y="19"/>
                  </a:lnTo>
                  <a:lnTo>
                    <a:pt x="26" y="13"/>
                  </a:lnTo>
                  <a:lnTo>
                    <a:pt x="39" y="6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9" name="Freeform 280"/>
            <p:cNvSpPr>
              <a:spLocks/>
            </p:cNvSpPr>
            <p:nvPr/>
          </p:nvSpPr>
          <p:spPr bwMode="auto">
            <a:xfrm>
              <a:off x="4029" y="2976"/>
              <a:ext cx="138" cy="137"/>
            </a:xfrm>
            <a:custGeom>
              <a:avLst/>
              <a:gdLst>
                <a:gd name="T0" fmla="*/ 92 w 138"/>
                <a:gd name="T1" fmla="*/ 6 h 137"/>
                <a:gd name="T2" fmla="*/ 105 w 138"/>
                <a:gd name="T3" fmla="*/ 6 h 137"/>
                <a:gd name="T4" fmla="*/ 118 w 138"/>
                <a:gd name="T5" fmla="*/ 20 h 137"/>
                <a:gd name="T6" fmla="*/ 125 w 138"/>
                <a:gd name="T7" fmla="*/ 26 h 137"/>
                <a:gd name="T8" fmla="*/ 131 w 138"/>
                <a:gd name="T9" fmla="*/ 39 h 137"/>
                <a:gd name="T10" fmla="*/ 138 w 138"/>
                <a:gd name="T11" fmla="*/ 52 h 137"/>
                <a:gd name="T12" fmla="*/ 138 w 138"/>
                <a:gd name="T13" fmla="*/ 65 h 137"/>
                <a:gd name="T14" fmla="*/ 138 w 138"/>
                <a:gd name="T15" fmla="*/ 78 h 137"/>
                <a:gd name="T16" fmla="*/ 138 w 138"/>
                <a:gd name="T17" fmla="*/ 91 h 137"/>
                <a:gd name="T18" fmla="*/ 125 w 138"/>
                <a:gd name="T19" fmla="*/ 105 h 137"/>
                <a:gd name="T20" fmla="*/ 118 w 138"/>
                <a:gd name="T21" fmla="*/ 118 h 137"/>
                <a:gd name="T22" fmla="*/ 112 w 138"/>
                <a:gd name="T23" fmla="*/ 124 h 137"/>
                <a:gd name="T24" fmla="*/ 99 w 138"/>
                <a:gd name="T25" fmla="*/ 131 h 137"/>
                <a:gd name="T26" fmla="*/ 85 w 138"/>
                <a:gd name="T27" fmla="*/ 137 h 137"/>
                <a:gd name="T28" fmla="*/ 72 w 138"/>
                <a:gd name="T29" fmla="*/ 137 h 137"/>
                <a:gd name="T30" fmla="*/ 59 w 138"/>
                <a:gd name="T31" fmla="*/ 137 h 137"/>
                <a:gd name="T32" fmla="*/ 46 w 138"/>
                <a:gd name="T33" fmla="*/ 137 h 137"/>
                <a:gd name="T34" fmla="*/ 33 w 138"/>
                <a:gd name="T35" fmla="*/ 131 h 137"/>
                <a:gd name="T36" fmla="*/ 20 w 138"/>
                <a:gd name="T37" fmla="*/ 118 h 137"/>
                <a:gd name="T38" fmla="*/ 13 w 138"/>
                <a:gd name="T39" fmla="*/ 111 h 137"/>
                <a:gd name="T40" fmla="*/ 6 w 138"/>
                <a:gd name="T41" fmla="*/ 98 h 137"/>
                <a:gd name="T42" fmla="*/ 0 w 138"/>
                <a:gd name="T43" fmla="*/ 85 h 137"/>
                <a:gd name="T44" fmla="*/ 0 w 138"/>
                <a:gd name="T45" fmla="*/ 72 h 137"/>
                <a:gd name="T46" fmla="*/ 0 w 138"/>
                <a:gd name="T47" fmla="*/ 59 h 137"/>
                <a:gd name="T48" fmla="*/ 0 w 138"/>
                <a:gd name="T49" fmla="*/ 46 h 137"/>
                <a:gd name="T50" fmla="*/ 6 w 138"/>
                <a:gd name="T51" fmla="*/ 33 h 137"/>
                <a:gd name="T52" fmla="*/ 20 w 138"/>
                <a:gd name="T53" fmla="*/ 20 h 137"/>
                <a:gd name="T54" fmla="*/ 26 w 138"/>
                <a:gd name="T55" fmla="*/ 13 h 137"/>
                <a:gd name="T56" fmla="*/ 39 w 138"/>
                <a:gd name="T57" fmla="*/ 6 h 137"/>
                <a:gd name="T58" fmla="*/ 53 w 138"/>
                <a:gd name="T59" fmla="*/ 0 h 137"/>
                <a:gd name="T60" fmla="*/ 66 w 138"/>
                <a:gd name="T61" fmla="*/ 0 h 137"/>
                <a:gd name="T62" fmla="*/ 79 w 138"/>
                <a:gd name="T63" fmla="*/ 0 h 137"/>
                <a:gd name="T64" fmla="*/ 92 w 138"/>
                <a:gd name="T65" fmla="*/ 6 h 137"/>
                <a:gd name="T66" fmla="*/ 92 w 138"/>
                <a:gd name="T67" fmla="*/ 6 h 1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7">
                  <a:moveTo>
                    <a:pt x="92" y="6"/>
                  </a:moveTo>
                  <a:lnTo>
                    <a:pt x="105" y="6"/>
                  </a:lnTo>
                  <a:lnTo>
                    <a:pt x="118" y="20"/>
                  </a:lnTo>
                  <a:lnTo>
                    <a:pt x="125" y="26"/>
                  </a:lnTo>
                  <a:lnTo>
                    <a:pt x="131" y="39"/>
                  </a:lnTo>
                  <a:lnTo>
                    <a:pt x="138" y="52"/>
                  </a:lnTo>
                  <a:lnTo>
                    <a:pt x="138" y="65"/>
                  </a:lnTo>
                  <a:lnTo>
                    <a:pt x="138" y="78"/>
                  </a:lnTo>
                  <a:lnTo>
                    <a:pt x="138" y="91"/>
                  </a:lnTo>
                  <a:lnTo>
                    <a:pt x="125" y="105"/>
                  </a:lnTo>
                  <a:lnTo>
                    <a:pt x="118" y="118"/>
                  </a:lnTo>
                  <a:lnTo>
                    <a:pt x="112" y="124"/>
                  </a:lnTo>
                  <a:lnTo>
                    <a:pt x="99" y="131"/>
                  </a:lnTo>
                  <a:lnTo>
                    <a:pt x="85" y="137"/>
                  </a:lnTo>
                  <a:lnTo>
                    <a:pt x="72" y="137"/>
                  </a:lnTo>
                  <a:lnTo>
                    <a:pt x="59" y="137"/>
                  </a:lnTo>
                  <a:lnTo>
                    <a:pt x="46" y="137"/>
                  </a:lnTo>
                  <a:lnTo>
                    <a:pt x="33" y="131"/>
                  </a:lnTo>
                  <a:lnTo>
                    <a:pt x="20" y="118"/>
                  </a:lnTo>
                  <a:lnTo>
                    <a:pt x="13" y="111"/>
                  </a:lnTo>
                  <a:lnTo>
                    <a:pt x="6" y="98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6" y="33"/>
                  </a:lnTo>
                  <a:lnTo>
                    <a:pt x="20" y="20"/>
                  </a:lnTo>
                  <a:lnTo>
                    <a:pt x="26" y="13"/>
                  </a:lnTo>
                  <a:lnTo>
                    <a:pt x="39" y="6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0" name="Freeform 281"/>
            <p:cNvSpPr>
              <a:spLocks/>
            </p:cNvSpPr>
            <p:nvPr/>
          </p:nvSpPr>
          <p:spPr bwMode="auto">
            <a:xfrm>
              <a:off x="3943" y="3002"/>
              <a:ext cx="152" cy="150"/>
            </a:xfrm>
            <a:custGeom>
              <a:avLst/>
              <a:gdLst>
                <a:gd name="T0" fmla="*/ 99 w 152"/>
                <a:gd name="T1" fmla="*/ 7 h 150"/>
                <a:gd name="T2" fmla="*/ 119 w 152"/>
                <a:gd name="T3" fmla="*/ 13 h 150"/>
                <a:gd name="T4" fmla="*/ 125 w 152"/>
                <a:gd name="T5" fmla="*/ 20 h 150"/>
                <a:gd name="T6" fmla="*/ 139 w 152"/>
                <a:gd name="T7" fmla="*/ 33 h 150"/>
                <a:gd name="T8" fmla="*/ 145 w 152"/>
                <a:gd name="T9" fmla="*/ 46 h 150"/>
                <a:gd name="T10" fmla="*/ 145 w 152"/>
                <a:gd name="T11" fmla="*/ 59 h 150"/>
                <a:gd name="T12" fmla="*/ 152 w 152"/>
                <a:gd name="T13" fmla="*/ 72 h 150"/>
                <a:gd name="T14" fmla="*/ 145 w 152"/>
                <a:gd name="T15" fmla="*/ 85 h 150"/>
                <a:gd name="T16" fmla="*/ 145 w 152"/>
                <a:gd name="T17" fmla="*/ 98 h 150"/>
                <a:gd name="T18" fmla="*/ 139 w 152"/>
                <a:gd name="T19" fmla="*/ 111 h 150"/>
                <a:gd name="T20" fmla="*/ 125 w 152"/>
                <a:gd name="T21" fmla="*/ 124 h 150"/>
                <a:gd name="T22" fmla="*/ 119 w 152"/>
                <a:gd name="T23" fmla="*/ 131 h 150"/>
                <a:gd name="T24" fmla="*/ 106 w 152"/>
                <a:gd name="T25" fmla="*/ 137 h 150"/>
                <a:gd name="T26" fmla="*/ 92 w 152"/>
                <a:gd name="T27" fmla="*/ 144 h 150"/>
                <a:gd name="T28" fmla="*/ 79 w 152"/>
                <a:gd name="T29" fmla="*/ 150 h 150"/>
                <a:gd name="T30" fmla="*/ 66 w 152"/>
                <a:gd name="T31" fmla="*/ 144 h 150"/>
                <a:gd name="T32" fmla="*/ 53 w 152"/>
                <a:gd name="T33" fmla="*/ 144 h 150"/>
                <a:gd name="T34" fmla="*/ 33 w 152"/>
                <a:gd name="T35" fmla="*/ 137 h 150"/>
                <a:gd name="T36" fmla="*/ 27 w 152"/>
                <a:gd name="T37" fmla="*/ 124 h 150"/>
                <a:gd name="T38" fmla="*/ 14 w 152"/>
                <a:gd name="T39" fmla="*/ 118 h 150"/>
                <a:gd name="T40" fmla="*/ 7 w 152"/>
                <a:gd name="T41" fmla="*/ 105 h 150"/>
                <a:gd name="T42" fmla="*/ 7 w 152"/>
                <a:gd name="T43" fmla="*/ 92 h 150"/>
                <a:gd name="T44" fmla="*/ 0 w 152"/>
                <a:gd name="T45" fmla="*/ 79 h 150"/>
                <a:gd name="T46" fmla="*/ 7 w 152"/>
                <a:gd name="T47" fmla="*/ 65 h 150"/>
                <a:gd name="T48" fmla="*/ 7 w 152"/>
                <a:gd name="T49" fmla="*/ 46 h 150"/>
                <a:gd name="T50" fmla="*/ 14 w 152"/>
                <a:gd name="T51" fmla="*/ 33 h 150"/>
                <a:gd name="T52" fmla="*/ 27 w 152"/>
                <a:gd name="T53" fmla="*/ 26 h 150"/>
                <a:gd name="T54" fmla="*/ 33 w 152"/>
                <a:gd name="T55" fmla="*/ 13 h 150"/>
                <a:gd name="T56" fmla="*/ 46 w 152"/>
                <a:gd name="T57" fmla="*/ 7 h 150"/>
                <a:gd name="T58" fmla="*/ 60 w 152"/>
                <a:gd name="T59" fmla="*/ 0 h 150"/>
                <a:gd name="T60" fmla="*/ 73 w 152"/>
                <a:gd name="T61" fmla="*/ 0 h 150"/>
                <a:gd name="T62" fmla="*/ 86 w 152"/>
                <a:gd name="T63" fmla="*/ 0 h 150"/>
                <a:gd name="T64" fmla="*/ 99 w 152"/>
                <a:gd name="T65" fmla="*/ 7 h 150"/>
                <a:gd name="T66" fmla="*/ 99 w 152"/>
                <a:gd name="T67" fmla="*/ 7 h 1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2" h="150">
                  <a:moveTo>
                    <a:pt x="99" y="7"/>
                  </a:moveTo>
                  <a:lnTo>
                    <a:pt x="119" y="13"/>
                  </a:lnTo>
                  <a:lnTo>
                    <a:pt x="125" y="20"/>
                  </a:lnTo>
                  <a:lnTo>
                    <a:pt x="139" y="33"/>
                  </a:lnTo>
                  <a:lnTo>
                    <a:pt x="145" y="46"/>
                  </a:lnTo>
                  <a:lnTo>
                    <a:pt x="145" y="59"/>
                  </a:lnTo>
                  <a:lnTo>
                    <a:pt x="152" y="72"/>
                  </a:lnTo>
                  <a:lnTo>
                    <a:pt x="145" y="85"/>
                  </a:lnTo>
                  <a:lnTo>
                    <a:pt x="145" y="98"/>
                  </a:lnTo>
                  <a:lnTo>
                    <a:pt x="139" y="111"/>
                  </a:lnTo>
                  <a:lnTo>
                    <a:pt x="125" y="124"/>
                  </a:lnTo>
                  <a:lnTo>
                    <a:pt x="119" y="131"/>
                  </a:lnTo>
                  <a:lnTo>
                    <a:pt x="106" y="137"/>
                  </a:lnTo>
                  <a:lnTo>
                    <a:pt x="92" y="144"/>
                  </a:lnTo>
                  <a:lnTo>
                    <a:pt x="79" y="150"/>
                  </a:lnTo>
                  <a:lnTo>
                    <a:pt x="66" y="144"/>
                  </a:lnTo>
                  <a:lnTo>
                    <a:pt x="53" y="144"/>
                  </a:lnTo>
                  <a:lnTo>
                    <a:pt x="33" y="137"/>
                  </a:lnTo>
                  <a:lnTo>
                    <a:pt x="27" y="124"/>
                  </a:lnTo>
                  <a:lnTo>
                    <a:pt x="14" y="118"/>
                  </a:lnTo>
                  <a:lnTo>
                    <a:pt x="7" y="105"/>
                  </a:lnTo>
                  <a:lnTo>
                    <a:pt x="7" y="92"/>
                  </a:lnTo>
                  <a:lnTo>
                    <a:pt x="0" y="79"/>
                  </a:lnTo>
                  <a:lnTo>
                    <a:pt x="7" y="65"/>
                  </a:lnTo>
                  <a:lnTo>
                    <a:pt x="7" y="46"/>
                  </a:lnTo>
                  <a:lnTo>
                    <a:pt x="14" y="33"/>
                  </a:lnTo>
                  <a:lnTo>
                    <a:pt x="27" y="26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99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1" name="Freeform 282"/>
            <p:cNvSpPr>
              <a:spLocks/>
            </p:cNvSpPr>
            <p:nvPr/>
          </p:nvSpPr>
          <p:spPr bwMode="auto">
            <a:xfrm>
              <a:off x="4121" y="3035"/>
              <a:ext cx="145" cy="144"/>
            </a:xfrm>
            <a:custGeom>
              <a:avLst/>
              <a:gdLst>
                <a:gd name="T0" fmla="*/ 92 w 145"/>
                <a:gd name="T1" fmla="*/ 0 h 144"/>
                <a:gd name="T2" fmla="*/ 105 w 145"/>
                <a:gd name="T3" fmla="*/ 6 h 144"/>
                <a:gd name="T4" fmla="*/ 118 w 145"/>
                <a:gd name="T5" fmla="*/ 13 h 144"/>
                <a:gd name="T6" fmla="*/ 125 w 145"/>
                <a:gd name="T7" fmla="*/ 26 h 144"/>
                <a:gd name="T8" fmla="*/ 138 w 145"/>
                <a:gd name="T9" fmla="*/ 32 h 144"/>
                <a:gd name="T10" fmla="*/ 138 w 145"/>
                <a:gd name="T11" fmla="*/ 46 h 144"/>
                <a:gd name="T12" fmla="*/ 145 w 145"/>
                <a:gd name="T13" fmla="*/ 59 h 144"/>
                <a:gd name="T14" fmla="*/ 145 w 145"/>
                <a:gd name="T15" fmla="*/ 78 h 144"/>
                <a:gd name="T16" fmla="*/ 145 w 145"/>
                <a:gd name="T17" fmla="*/ 91 h 144"/>
                <a:gd name="T18" fmla="*/ 138 w 145"/>
                <a:gd name="T19" fmla="*/ 104 h 144"/>
                <a:gd name="T20" fmla="*/ 132 w 145"/>
                <a:gd name="T21" fmla="*/ 117 h 144"/>
                <a:gd name="T22" fmla="*/ 118 w 145"/>
                <a:gd name="T23" fmla="*/ 124 h 144"/>
                <a:gd name="T24" fmla="*/ 112 w 145"/>
                <a:gd name="T25" fmla="*/ 137 h 144"/>
                <a:gd name="T26" fmla="*/ 92 w 145"/>
                <a:gd name="T27" fmla="*/ 137 h 144"/>
                <a:gd name="T28" fmla="*/ 79 w 145"/>
                <a:gd name="T29" fmla="*/ 144 h 144"/>
                <a:gd name="T30" fmla="*/ 66 w 145"/>
                <a:gd name="T31" fmla="*/ 144 h 144"/>
                <a:gd name="T32" fmla="*/ 53 w 145"/>
                <a:gd name="T33" fmla="*/ 144 h 144"/>
                <a:gd name="T34" fmla="*/ 39 w 145"/>
                <a:gd name="T35" fmla="*/ 137 h 144"/>
                <a:gd name="T36" fmla="*/ 26 w 145"/>
                <a:gd name="T37" fmla="*/ 131 h 144"/>
                <a:gd name="T38" fmla="*/ 13 w 145"/>
                <a:gd name="T39" fmla="*/ 117 h 144"/>
                <a:gd name="T40" fmla="*/ 7 w 145"/>
                <a:gd name="T41" fmla="*/ 104 h 144"/>
                <a:gd name="T42" fmla="*/ 7 w 145"/>
                <a:gd name="T43" fmla="*/ 98 h 144"/>
                <a:gd name="T44" fmla="*/ 0 w 145"/>
                <a:gd name="T45" fmla="*/ 78 h 144"/>
                <a:gd name="T46" fmla="*/ 0 w 145"/>
                <a:gd name="T47" fmla="*/ 65 h 144"/>
                <a:gd name="T48" fmla="*/ 0 w 145"/>
                <a:gd name="T49" fmla="*/ 52 h 144"/>
                <a:gd name="T50" fmla="*/ 7 w 145"/>
                <a:gd name="T51" fmla="*/ 39 h 144"/>
                <a:gd name="T52" fmla="*/ 13 w 145"/>
                <a:gd name="T53" fmla="*/ 26 h 144"/>
                <a:gd name="T54" fmla="*/ 26 w 145"/>
                <a:gd name="T55" fmla="*/ 19 h 144"/>
                <a:gd name="T56" fmla="*/ 33 w 145"/>
                <a:gd name="T57" fmla="*/ 6 h 144"/>
                <a:gd name="T58" fmla="*/ 46 w 145"/>
                <a:gd name="T59" fmla="*/ 6 h 144"/>
                <a:gd name="T60" fmla="*/ 59 w 145"/>
                <a:gd name="T61" fmla="*/ 0 h 144"/>
                <a:gd name="T62" fmla="*/ 79 w 145"/>
                <a:gd name="T63" fmla="*/ 0 h 144"/>
                <a:gd name="T64" fmla="*/ 92 w 145"/>
                <a:gd name="T65" fmla="*/ 0 h 144"/>
                <a:gd name="T66" fmla="*/ 92 w 145"/>
                <a:gd name="T67" fmla="*/ 0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5" h="144">
                  <a:moveTo>
                    <a:pt x="92" y="0"/>
                  </a:moveTo>
                  <a:lnTo>
                    <a:pt x="105" y="6"/>
                  </a:lnTo>
                  <a:lnTo>
                    <a:pt x="118" y="13"/>
                  </a:lnTo>
                  <a:lnTo>
                    <a:pt x="125" y="26"/>
                  </a:lnTo>
                  <a:lnTo>
                    <a:pt x="138" y="32"/>
                  </a:lnTo>
                  <a:lnTo>
                    <a:pt x="138" y="46"/>
                  </a:lnTo>
                  <a:lnTo>
                    <a:pt x="145" y="59"/>
                  </a:lnTo>
                  <a:lnTo>
                    <a:pt x="145" y="78"/>
                  </a:lnTo>
                  <a:lnTo>
                    <a:pt x="145" y="91"/>
                  </a:lnTo>
                  <a:lnTo>
                    <a:pt x="138" y="104"/>
                  </a:lnTo>
                  <a:lnTo>
                    <a:pt x="132" y="117"/>
                  </a:lnTo>
                  <a:lnTo>
                    <a:pt x="118" y="124"/>
                  </a:lnTo>
                  <a:lnTo>
                    <a:pt x="112" y="137"/>
                  </a:lnTo>
                  <a:lnTo>
                    <a:pt x="92" y="137"/>
                  </a:lnTo>
                  <a:lnTo>
                    <a:pt x="79" y="144"/>
                  </a:lnTo>
                  <a:lnTo>
                    <a:pt x="66" y="144"/>
                  </a:lnTo>
                  <a:lnTo>
                    <a:pt x="53" y="144"/>
                  </a:lnTo>
                  <a:lnTo>
                    <a:pt x="39" y="137"/>
                  </a:lnTo>
                  <a:lnTo>
                    <a:pt x="26" y="131"/>
                  </a:lnTo>
                  <a:lnTo>
                    <a:pt x="13" y="117"/>
                  </a:lnTo>
                  <a:lnTo>
                    <a:pt x="7" y="104"/>
                  </a:lnTo>
                  <a:lnTo>
                    <a:pt x="7" y="9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6" y="19"/>
                  </a:lnTo>
                  <a:lnTo>
                    <a:pt x="33" y="6"/>
                  </a:lnTo>
                  <a:lnTo>
                    <a:pt x="46" y="6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2" name="Freeform 283"/>
            <p:cNvSpPr>
              <a:spLocks/>
            </p:cNvSpPr>
            <p:nvPr/>
          </p:nvSpPr>
          <p:spPr bwMode="auto">
            <a:xfrm>
              <a:off x="4042" y="3067"/>
              <a:ext cx="151" cy="151"/>
            </a:xfrm>
            <a:custGeom>
              <a:avLst/>
              <a:gdLst>
                <a:gd name="T0" fmla="*/ 92 w 151"/>
                <a:gd name="T1" fmla="*/ 0 h 151"/>
                <a:gd name="T2" fmla="*/ 112 w 151"/>
                <a:gd name="T3" fmla="*/ 7 h 151"/>
                <a:gd name="T4" fmla="*/ 125 w 151"/>
                <a:gd name="T5" fmla="*/ 20 h 151"/>
                <a:gd name="T6" fmla="*/ 132 w 151"/>
                <a:gd name="T7" fmla="*/ 27 h 151"/>
                <a:gd name="T8" fmla="*/ 138 w 151"/>
                <a:gd name="T9" fmla="*/ 40 h 151"/>
                <a:gd name="T10" fmla="*/ 145 w 151"/>
                <a:gd name="T11" fmla="*/ 53 h 151"/>
                <a:gd name="T12" fmla="*/ 151 w 151"/>
                <a:gd name="T13" fmla="*/ 66 h 151"/>
                <a:gd name="T14" fmla="*/ 151 w 151"/>
                <a:gd name="T15" fmla="*/ 79 h 151"/>
                <a:gd name="T16" fmla="*/ 145 w 151"/>
                <a:gd name="T17" fmla="*/ 92 h 151"/>
                <a:gd name="T18" fmla="*/ 138 w 151"/>
                <a:gd name="T19" fmla="*/ 112 h 151"/>
                <a:gd name="T20" fmla="*/ 132 w 151"/>
                <a:gd name="T21" fmla="*/ 125 h 151"/>
                <a:gd name="T22" fmla="*/ 125 w 151"/>
                <a:gd name="T23" fmla="*/ 131 h 151"/>
                <a:gd name="T24" fmla="*/ 112 w 151"/>
                <a:gd name="T25" fmla="*/ 144 h 151"/>
                <a:gd name="T26" fmla="*/ 99 w 151"/>
                <a:gd name="T27" fmla="*/ 151 h 151"/>
                <a:gd name="T28" fmla="*/ 86 w 151"/>
                <a:gd name="T29" fmla="*/ 151 h 151"/>
                <a:gd name="T30" fmla="*/ 66 w 151"/>
                <a:gd name="T31" fmla="*/ 151 h 151"/>
                <a:gd name="T32" fmla="*/ 53 w 151"/>
                <a:gd name="T33" fmla="*/ 151 h 151"/>
                <a:gd name="T34" fmla="*/ 40 w 151"/>
                <a:gd name="T35" fmla="*/ 144 h 151"/>
                <a:gd name="T36" fmla="*/ 26 w 151"/>
                <a:gd name="T37" fmla="*/ 131 h 151"/>
                <a:gd name="T38" fmla="*/ 13 w 151"/>
                <a:gd name="T39" fmla="*/ 125 h 151"/>
                <a:gd name="T40" fmla="*/ 7 w 151"/>
                <a:gd name="T41" fmla="*/ 112 h 151"/>
                <a:gd name="T42" fmla="*/ 0 w 151"/>
                <a:gd name="T43" fmla="*/ 99 h 151"/>
                <a:gd name="T44" fmla="*/ 0 w 151"/>
                <a:gd name="T45" fmla="*/ 85 h 151"/>
                <a:gd name="T46" fmla="*/ 0 w 151"/>
                <a:gd name="T47" fmla="*/ 72 h 151"/>
                <a:gd name="T48" fmla="*/ 0 w 151"/>
                <a:gd name="T49" fmla="*/ 53 h 151"/>
                <a:gd name="T50" fmla="*/ 7 w 151"/>
                <a:gd name="T51" fmla="*/ 40 h 151"/>
                <a:gd name="T52" fmla="*/ 13 w 151"/>
                <a:gd name="T53" fmla="*/ 27 h 151"/>
                <a:gd name="T54" fmla="*/ 26 w 151"/>
                <a:gd name="T55" fmla="*/ 20 h 151"/>
                <a:gd name="T56" fmla="*/ 40 w 151"/>
                <a:gd name="T57" fmla="*/ 7 h 151"/>
                <a:gd name="T58" fmla="*/ 53 w 151"/>
                <a:gd name="T59" fmla="*/ 0 h 151"/>
                <a:gd name="T60" fmla="*/ 66 w 151"/>
                <a:gd name="T61" fmla="*/ 0 h 151"/>
                <a:gd name="T62" fmla="*/ 79 w 151"/>
                <a:gd name="T63" fmla="*/ 0 h 151"/>
                <a:gd name="T64" fmla="*/ 92 w 151"/>
                <a:gd name="T65" fmla="*/ 0 h 151"/>
                <a:gd name="T66" fmla="*/ 92 w 151"/>
                <a:gd name="T67" fmla="*/ 0 h 1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1" h="151">
                  <a:moveTo>
                    <a:pt x="92" y="0"/>
                  </a:moveTo>
                  <a:lnTo>
                    <a:pt x="112" y="7"/>
                  </a:lnTo>
                  <a:lnTo>
                    <a:pt x="125" y="20"/>
                  </a:lnTo>
                  <a:lnTo>
                    <a:pt x="132" y="27"/>
                  </a:lnTo>
                  <a:lnTo>
                    <a:pt x="138" y="40"/>
                  </a:lnTo>
                  <a:lnTo>
                    <a:pt x="145" y="53"/>
                  </a:lnTo>
                  <a:lnTo>
                    <a:pt x="151" y="66"/>
                  </a:lnTo>
                  <a:lnTo>
                    <a:pt x="151" y="79"/>
                  </a:lnTo>
                  <a:lnTo>
                    <a:pt x="145" y="92"/>
                  </a:lnTo>
                  <a:lnTo>
                    <a:pt x="138" y="112"/>
                  </a:lnTo>
                  <a:lnTo>
                    <a:pt x="132" y="125"/>
                  </a:lnTo>
                  <a:lnTo>
                    <a:pt x="125" y="131"/>
                  </a:lnTo>
                  <a:lnTo>
                    <a:pt x="112" y="144"/>
                  </a:lnTo>
                  <a:lnTo>
                    <a:pt x="99" y="151"/>
                  </a:lnTo>
                  <a:lnTo>
                    <a:pt x="86" y="151"/>
                  </a:lnTo>
                  <a:lnTo>
                    <a:pt x="66" y="151"/>
                  </a:lnTo>
                  <a:lnTo>
                    <a:pt x="53" y="151"/>
                  </a:lnTo>
                  <a:lnTo>
                    <a:pt x="40" y="144"/>
                  </a:lnTo>
                  <a:lnTo>
                    <a:pt x="26" y="131"/>
                  </a:lnTo>
                  <a:lnTo>
                    <a:pt x="13" y="125"/>
                  </a:lnTo>
                  <a:lnTo>
                    <a:pt x="7" y="112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0" y="53"/>
                  </a:lnTo>
                  <a:lnTo>
                    <a:pt x="7" y="40"/>
                  </a:lnTo>
                  <a:lnTo>
                    <a:pt x="13" y="27"/>
                  </a:lnTo>
                  <a:lnTo>
                    <a:pt x="26" y="20"/>
                  </a:lnTo>
                  <a:lnTo>
                    <a:pt x="40" y="7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3" name="Freeform 284"/>
            <p:cNvSpPr>
              <a:spLocks/>
            </p:cNvSpPr>
            <p:nvPr/>
          </p:nvSpPr>
          <p:spPr bwMode="auto">
            <a:xfrm>
              <a:off x="3963" y="3100"/>
              <a:ext cx="158" cy="157"/>
            </a:xfrm>
            <a:custGeom>
              <a:avLst/>
              <a:gdLst>
                <a:gd name="T0" fmla="*/ 99 w 158"/>
                <a:gd name="T1" fmla="*/ 0 h 157"/>
                <a:gd name="T2" fmla="*/ 112 w 158"/>
                <a:gd name="T3" fmla="*/ 7 h 157"/>
                <a:gd name="T4" fmla="*/ 125 w 158"/>
                <a:gd name="T5" fmla="*/ 13 h 157"/>
                <a:gd name="T6" fmla="*/ 138 w 158"/>
                <a:gd name="T7" fmla="*/ 26 h 157"/>
                <a:gd name="T8" fmla="*/ 145 w 158"/>
                <a:gd name="T9" fmla="*/ 39 h 157"/>
                <a:gd name="T10" fmla="*/ 151 w 158"/>
                <a:gd name="T11" fmla="*/ 52 h 157"/>
                <a:gd name="T12" fmla="*/ 158 w 158"/>
                <a:gd name="T13" fmla="*/ 72 h 157"/>
                <a:gd name="T14" fmla="*/ 158 w 158"/>
                <a:gd name="T15" fmla="*/ 85 h 157"/>
                <a:gd name="T16" fmla="*/ 151 w 158"/>
                <a:gd name="T17" fmla="*/ 98 h 157"/>
                <a:gd name="T18" fmla="*/ 145 w 158"/>
                <a:gd name="T19" fmla="*/ 118 h 157"/>
                <a:gd name="T20" fmla="*/ 138 w 158"/>
                <a:gd name="T21" fmla="*/ 131 h 157"/>
                <a:gd name="T22" fmla="*/ 125 w 158"/>
                <a:gd name="T23" fmla="*/ 137 h 157"/>
                <a:gd name="T24" fmla="*/ 112 w 158"/>
                <a:gd name="T25" fmla="*/ 151 h 157"/>
                <a:gd name="T26" fmla="*/ 99 w 158"/>
                <a:gd name="T27" fmla="*/ 157 h 157"/>
                <a:gd name="T28" fmla="*/ 86 w 158"/>
                <a:gd name="T29" fmla="*/ 157 h 157"/>
                <a:gd name="T30" fmla="*/ 72 w 158"/>
                <a:gd name="T31" fmla="*/ 157 h 157"/>
                <a:gd name="T32" fmla="*/ 53 w 158"/>
                <a:gd name="T33" fmla="*/ 157 h 157"/>
                <a:gd name="T34" fmla="*/ 40 w 158"/>
                <a:gd name="T35" fmla="*/ 151 h 157"/>
                <a:gd name="T36" fmla="*/ 26 w 158"/>
                <a:gd name="T37" fmla="*/ 137 h 157"/>
                <a:gd name="T38" fmla="*/ 13 w 158"/>
                <a:gd name="T39" fmla="*/ 131 h 157"/>
                <a:gd name="T40" fmla="*/ 7 w 158"/>
                <a:gd name="T41" fmla="*/ 118 h 157"/>
                <a:gd name="T42" fmla="*/ 0 w 158"/>
                <a:gd name="T43" fmla="*/ 105 h 157"/>
                <a:gd name="T44" fmla="*/ 0 w 158"/>
                <a:gd name="T45" fmla="*/ 92 h 157"/>
                <a:gd name="T46" fmla="*/ 0 w 158"/>
                <a:gd name="T47" fmla="*/ 72 h 157"/>
                <a:gd name="T48" fmla="*/ 0 w 158"/>
                <a:gd name="T49" fmla="*/ 59 h 157"/>
                <a:gd name="T50" fmla="*/ 7 w 158"/>
                <a:gd name="T51" fmla="*/ 39 h 157"/>
                <a:gd name="T52" fmla="*/ 13 w 158"/>
                <a:gd name="T53" fmla="*/ 26 h 157"/>
                <a:gd name="T54" fmla="*/ 26 w 158"/>
                <a:gd name="T55" fmla="*/ 20 h 157"/>
                <a:gd name="T56" fmla="*/ 40 w 158"/>
                <a:gd name="T57" fmla="*/ 7 h 157"/>
                <a:gd name="T58" fmla="*/ 53 w 158"/>
                <a:gd name="T59" fmla="*/ 0 h 157"/>
                <a:gd name="T60" fmla="*/ 66 w 158"/>
                <a:gd name="T61" fmla="*/ 0 h 157"/>
                <a:gd name="T62" fmla="*/ 79 w 158"/>
                <a:gd name="T63" fmla="*/ 0 h 157"/>
                <a:gd name="T64" fmla="*/ 99 w 158"/>
                <a:gd name="T65" fmla="*/ 0 h 157"/>
                <a:gd name="T66" fmla="*/ 99 w 158"/>
                <a:gd name="T67" fmla="*/ 0 h 1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157">
                  <a:moveTo>
                    <a:pt x="99" y="0"/>
                  </a:moveTo>
                  <a:lnTo>
                    <a:pt x="112" y="7"/>
                  </a:lnTo>
                  <a:lnTo>
                    <a:pt x="125" y="13"/>
                  </a:lnTo>
                  <a:lnTo>
                    <a:pt x="138" y="26"/>
                  </a:lnTo>
                  <a:lnTo>
                    <a:pt x="145" y="39"/>
                  </a:lnTo>
                  <a:lnTo>
                    <a:pt x="151" y="52"/>
                  </a:lnTo>
                  <a:lnTo>
                    <a:pt x="158" y="72"/>
                  </a:lnTo>
                  <a:lnTo>
                    <a:pt x="158" y="85"/>
                  </a:lnTo>
                  <a:lnTo>
                    <a:pt x="151" y="98"/>
                  </a:lnTo>
                  <a:lnTo>
                    <a:pt x="145" y="118"/>
                  </a:lnTo>
                  <a:lnTo>
                    <a:pt x="138" y="131"/>
                  </a:lnTo>
                  <a:lnTo>
                    <a:pt x="125" y="137"/>
                  </a:lnTo>
                  <a:lnTo>
                    <a:pt x="112" y="151"/>
                  </a:lnTo>
                  <a:lnTo>
                    <a:pt x="99" y="157"/>
                  </a:lnTo>
                  <a:lnTo>
                    <a:pt x="86" y="157"/>
                  </a:lnTo>
                  <a:lnTo>
                    <a:pt x="72" y="157"/>
                  </a:lnTo>
                  <a:lnTo>
                    <a:pt x="53" y="157"/>
                  </a:lnTo>
                  <a:lnTo>
                    <a:pt x="40" y="151"/>
                  </a:lnTo>
                  <a:lnTo>
                    <a:pt x="26" y="137"/>
                  </a:lnTo>
                  <a:lnTo>
                    <a:pt x="13" y="131"/>
                  </a:lnTo>
                  <a:lnTo>
                    <a:pt x="7" y="118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6" y="20"/>
                  </a:lnTo>
                  <a:lnTo>
                    <a:pt x="40" y="7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4" name="Freeform 285"/>
            <p:cNvSpPr>
              <a:spLocks/>
            </p:cNvSpPr>
            <p:nvPr/>
          </p:nvSpPr>
          <p:spPr bwMode="auto">
            <a:xfrm>
              <a:off x="3878" y="3133"/>
              <a:ext cx="164" cy="163"/>
            </a:xfrm>
            <a:custGeom>
              <a:avLst/>
              <a:gdLst>
                <a:gd name="T0" fmla="*/ 111 w 164"/>
                <a:gd name="T1" fmla="*/ 0 h 163"/>
                <a:gd name="T2" fmla="*/ 125 w 164"/>
                <a:gd name="T3" fmla="*/ 6 h 163"/>
                <a:gd name="T4" fmla="*/ 138 w 164"/>
                <a:gd name="T5" fmla="*/ 19 h 163"/>
                <a:gd name="T6" fmla="*/ 151 w 164"/>
                <a:gd name="T7" fmla="*/ 26 h 163"/>
                <a:gd name="T8" fmla="*/ 157 w 164"/>
                <a:gd name="T9" fmla="*/ 39 h 163"/>
                <a:gd name="T10" fmla="*/ 164 w 164"/>
                <a:gd name="T11" fmla="*/ 59 h 163"/>
                <a:gd name="T12" fmla="*/ 164 w 164"/>
                <a:gd name="T13" fmla="*/ 72 h 163"/>
                <a:gd name="T14" fmla="*/ 164 w 164"/>
                <a:gd name="T15" fmla="*/ 91 h 163"/>
                <a:gd name="T16" fmla="*/ 164 w 164"/>
                <a:gd name="T17" fmla="*/ 104 h 163"/>
                <a:gd name="T18" fmla="*/ 157 w 164"/>
                <a:gd name="T19" fmla="*/ 124 h 163"/>
                <a:gd name="T20" fmla="*/ 151 w 164"/>
                <a:gd name="T21" fmla="*/ 137 h 163"/>
                <a:gd name="T22" fmla="*/ 138 w 164"/>
                <a:gd name="T23" fmla="*/ 144 h 163"/>
                <a:gd name="T24" fmla="*/ 125 w 164"/>
                <a:gd name="T25" fmla="*/ 157 h 163"/>
                <a:gd name="T26" fmla="*/ 111 w 164"/>
                <a:gd name="T27" fmla="*/ 163 h 163"/>
                <a:gd name="T28" fmla="*/ 92 w 164"/>
                <a:gd name="T29" fmla="*/ 163 h 163"/>
                <a:gd name="T30" fmla="*/ 79 w 164"/>
                <a:gd name="T31" fmla="*/ 163 h 163"/>
                <a:gd name="T32" fmla="*/ 59 w 164"/>
                <a:gd name="T33" fmla="*/ 163 h 163"/>
                <a:gd name="T34" fmla="*/ 46 w 164"/>
                <a:gd name="T35" fmla="*/ 157 h 163"/>
                <a:gd name="T36" fmla="*/ 33 w 164"/>
                <a:gd name="T37" fmla="*/ 144 h 163"/>
                <a:gd name="T38" fmla="*/ 19 w 164"/>
                <a:gd name="T39" fmla="*/ 131 h 163"/>
                <a:gd name="T40" fmla="*/ 13 w 164"/>
                <a:gd name="T41" fmla="*/ 124 h 163"/>
                <a:gd name="T42" fmla="*/ 6 w 164"/>
                <a:gd name="T43" fmla="*/ 104 h 163"/>
                <a:gd name="T44" fmla="*/ 0 w 164"/>
                <a:gd name="T45" fmla="*/ 91 h 163"/>
                <a:gd name="T46" fmla="*/ 0 w 164"/>
                <a:gd name="T47" fmla="*/ 72 h 163"/>
                <a:gd name="T48" fmla="*/ 6 w 164"/>
                <a:gd name="T49" fmla="*/ 59 h 163"/>
                <a:gd name="T50" fmla="*/ 13 w 164"/>
                <a:gd name="T51" fmla="*/ 46 h 163"/>
                <a:gd name="T52" fmla="*/ 19 w 164"/>
                <a:gd name="T53" fmla="*/ 26 h 163"/>
                <a:gd name="T54" fmla="*/ 33 w 164"/>
                <a:gd name="T55" fmla="*/ 19 h 163"/>
                <a:gd name="T56" fmla="*/ 46 w 164"/>
                <a:gd name="T57" fmla="*/ 6 h 163"/>
                <a:gd name="T58" fmla="*/ 59 w 164"/>
                <a:gd name="T59" fmla="*/ 0 h 163"/>
                <a:gd name="T60" fmla="*/ 72 w 164"/>
                <a:gd name="T61" fmla="*/ 0 h 163"/>
                <a:gd name="T62" fmla="*/ 92 w 164"/>
                <a:gd name="T63" fmla="*/ 0 h 163"/>
                <a:gd name="T64" fmla="*/ 111 w 164"/>
                <a:gd name="T65" fmla="*/ 0 h 163"/>
                <a:gd name="T66" fmla="*/ 111 w 164"/>
                <a:gd name="T67" fmla="*/ 0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4" h="163">
                  <a:moveTo>
                    <a:pt x="111" y="0"/>
                  </a:moveTo>
                  <a:lnTo>
                    <a:pt x="125" y="6"/>
                  </a:lnTo>
                  <a:lnTo>
                    <a:pt x="138" y="19"/>
                  </a:lnTo>
                  <a:lnTo>
                    <a:pt x="151" y="26"/>
                  </a:lnTo>
                  <a:lnTo>
                    <a:pt x="157" y="39"/>
                  </a:lnTo>
                  <a:lnTo>
                    <a:pt x="164" y="59"/>
                  </a:lnTo>
                  <a:lnTo>
                    <a:pt x="164" y="72"/>
                  </a:lnTo>
                  <a:lnTo>
                    <a:pt x="164" y="91"/>
                  </a:lnTo>
                  <a:lnTo>
                    <a:pt x="164" y="104"/>
                  </a:lnTo>
                  <a:lnTo>
                    <a:pt x="157" y="124"/>
                  </a:lnTo>
                  <a:lnTo>
                    <a:pt x="151" y="137"/>
                  </a:lnTo>
                  <a:lnTo>
                    <a:pt x="138" y="144"/>
                  </a:lnTo>
                  <a:lnTo>
                    <a:pt x="125" y="157"/>
                  </a:lnTo>
                  <a:lnTo>
                    <a:pt x="111" y="163"/>
                  </a:lnTo>
                  <a:lnTo>
                    <a:pt x="92" y="163"/>
                  </a:lnTo>
                  <a:lnTo>
                    <a:pt x="79" y="163"/>
                  </a:lnTo>
                  <a:lnTo>
                    <a:pt x="59" y="163"/>
                  </a:lnTo>
                  <a:lnTo>
                    <a:pt x="46" y="157"/>
                  </a:lnTo>
                  <a:lnTo>
                    <a:pt x="33" y="144"/>
                  </a:lnTo>
                  <a:lnTo>
                    <a:pt x="19" y="131"/>
                  </a:lnTo>
                  <a:lnTo>
                    <a:pt x="13" y="124"/>
                  </a:lnTo>
                  <a:lnTo>
                    <a:pt x="6" y="104"/>
                  </a:lnTo>
                  <a:lnTo>
                    <a:pt x="0" y="91"/>
                  </a:lnTo>
                  <a:lnTo>
                    <a:pt x="0" y="72"/>
                  </a:lnTo>
                  <a:lnTo>
                    <a:pt x="6" y="59"/>
                  </a:lnTo>
                  <a:lnTo>
                    <a:pt x="13" y="46"/>
                  </a:lnTo>
                  <a:lnTo>
                    <a:pt x="19" y="26"/>
                  </a:lnTo>
                  <a:lnTo>
                    <a:pt x="33" y="19"/>
                  </a:lnTo>
                  <a:lnTo>
                    <a:pt x="46" y="6"/>
                  </a:lnTo>
                  <a:lnTo>
                    <a:pt x="59" y="0"/>
                  </a:lnTo>
                  <a:lnTo>
                    <a:pt x="72" y="0"/>
                  </a:lnTo>
                  <a:lnTo>
                    <a:pt x="9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5" name="Freeform 286"/>
            <p:cNvSpPr>
              <a:spLocks/>
            </p:cNvSpPr>
            <p:nvPr/>
          </p:nvSpPr>
          <p:spPr bwMode="auto">
            <a:xfrm>
              <a:off x="4141" y="3126"/>
              <a:ext cx="158" cy="157"/>
            </a:xfrm>
            <a:custGeom>
              <a:avLst/>
              <a:gdLst>
                <a:gd name="T0" fmla="*/ 92 w 158"/>
                <a:gd name="T1" fmla="*/ 0 h 157"/>
                <a:gd name="T2" fmla="*/ 105 w 158"/>
                <a:gd name="T3" fmla="*/ 7 h 157"/>
                <a:gd name="T4" fmla="*/ 118 w 158"/>
                <a:gd name="T5" fmla="*/ 13 h 157"/>
                <a:gd name="T6" fmla="*/ 131 w 158"/>
                <a:gd name="T7" fmla="*/ 20 h 157"/>
                <a:gd name="T8" fmla="*/ 144 w 158"/>
                <a:gd name="T9" fmla="*/ 33 h 157"/>
                <a:gd name="T10" fmla="*/ 151 w 158"/>
                <a:gd name="T11" fmla="*/ 46 h 157"/>
                <a:gd name="T12" fmla="*/ 151 w 158"/>
                <a:gd name="T13" fmla="*/ 59 h 157"/>
                <a:gd name="T14" fmla="*/ 158 w 158"/>
                <a:gd name="T15" fmla="*/ 72 h 157"/>
                <a:gd name="T16" fmla="*/ 151 w 158"/>
                <a:gd name="T17" fmla="*/ 92 h 157"/>
                <a:gd name="T18" fmla="*/ 151 w 158"/>
                <a:gd name="T19" fmla="*/ 105 h 157"/>
                <a:gd name="T20" fmla="*/ 144 w 158"/>
                <a:gd name="T21" fmla="*/ 118 h 157"/>
                <a:gd name="T22" fmla="*/ 131 w 158"/>
                <a:gd name="T23" fmla="*/ 131 h 157"/>
                <a:gd name="T24" fmla="*/ 118 w 158"/>
                <a:gd name="T25" fmla="*/ 138 h 157"/>
                <a:gd name="T26" fmla="*/ 105 w 158"/>
                <a:gd name="T27" fmla="*/ 151 h 157"/>
                <a:gd name="T28" fmla="*/ 92 w 158"/>
                <a:gd name="T29" fmla="*/ 151 h 157"/>
                <a:gd name="T30" fmla="*/ 79 w 158"/>
                <a:gd name="T31" fmla="*/ 157 h 157"/>
                <a:gd name="T32" fmla="*/ 59 w 158"/>
                <a:gd name="T33" fmla="*/ 151 h 157"/>
                <a:gd name="T34" fmla="*/ 46 w 158"/>
                <a:gd name="T35" fmla="*/ 151 h 157"/>
                <a:gd name="T36" fmla="*/ 33 w 158"/>
                <a:gd name="T37" fmla="*/ 138 h 157"/>
                <a:gd name="T38" fmla="*/ 19 w 158"/>
                <a:gd name="T39" fmla="*/ 131 h 157"/>
                <a:gd name="T40" fmla="*/ 13 w 158"/>
                <a:gd name="T41" fmla="*/ 118 h 157"/>
                <a:gd name="T42" fmla="*/ 6 w 158"/>
                <a:gd name="T43" fmla="*/ 105 h 157"/>
                <a:gd name="T44" fmla="*/ 0 w 158"/>
                <a:gd name="T45" fmla="*/ 92 h 157"/>
                <a:gd name="T46" fmla="*/ 0 w 158"/>
                <a:gd name="T47" fmla="*/ 79 h 157"/>
                <a:gd name="T48" fmla="*/ 0 w 158"/>
                <a:gd name="T49" fmla="*/ 59 h 157"/>
                <a:gd name="T50" fmla="*/ 6 w 158"/>
                <a:gd name="T51" fmla="*/ 46 h 157"/>
                <a:gd name="T52" fmla="*/ 13 w 158"/>
                <a:gd name="T53" fmla="*/ 33 h 157"/>
                <a:gd name="T54" fmla="*/ 19 w 158"/>
                <a:gd name="T55" fmla="*/ 20 h 157"/>
                <a:gd name="T56" fmla="*/ 33 w 158"/>
                <a:gd name="T57" fmla="*/ 13 h 157"/>
                <a:gd name="T58" fmla="*/ 46 w 158"/>
                <a:gd name="T59" fmla="*/ 7 h 157"/>
                <a:gd name="T60" fmla="*/ 59 w 158"/>
                <a:gd name="T61" fmla="*/ 0 h 157"/>
                <a:gd name="T62" fmla="*/ 79 w 158"/>
                <a:gd name="T63" fmla="*/ 0 h 157"/>
                <a:gd name="T64" fmla="*/ 92 w 158"/>
                <a:gd name="T65" fmla="*/ 0 h 157"/>
                <a:gd name="T66" fmla="*/ 92 w 158"/>
                <a:gd name="T67" fmla="*/ 0 h 1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157">
                  <a:moveTo>
                    <a:pt x="92" y="0"/>
                  </a:moveTo>
                  <a:lnTo>
                    <a:pt x="105" y="7"/>
                  </a:lnTo>
                  <a:lnTo>
                    <a:pt x="118" y="13"/>
                  </a:lnTo>
                  <a:lnTo>
                    <a:pt x="131" y="20"/>
                  </a:lnTo>
                  <a:lnTo>
                    <a:pt x="144" y="33"/>
                  </a:lnTo>
                  <a:lnTo>
                    <a:pt x="151" y="46"/>
                  </a:lnTo>
                  <a:lnTo>
                    <a:pt x="151" y="59"/>
                  </a:lnTo>
                  <a:lnTo>
                    <a:pt x="158" y="72"/>
                  </a:lnTo>
                  <a:lnTo>
                    <a:pt x="151" y="92"/>
                  </a:lnTo>
                  <a:lnTo>
                    <a:pt x="151" y="105"/>
                  </a:lnTo>
                  <a:lnTo>
                    <a:pt x="144" y="118"/>
                  </a:lnTo>
                  <a:lnTo>
                    <a:pt x="131" y="131"/>
                  </a:lnTo>
                  <a:lnTo>
                    <a:pt x="118" y="138"/>
                  </a:lnTo>
                  <a:lnTo>
                    <a:pt x="105" y="151"/>
                  </a:lnTo>
                  <a:lnTo>
                    <a:pt x="92" y="151"/>
                  </a:lnTo>
                  <a:lnTo>
                    <a:pt x="79" y="157"/>
                  </a:lnTo>
                  <a:lnTo>
                    <a:pt x="59" y="151"/>
                  </a:lnTo>
                  <a:lnTo>
                    <a:pt x="46" y="151"/>
                  </a:lnTo>
                  <a:lnTo>
                    <a:pt x="33" y="138"/>
                  </a:lnTo>
                  <a:lnTo>
                    <a:pt x="19" y="131"/>
                  </a:lnTo>
                  <a:lnTo>
                    <a:pt x="13" y="118"/>
                  </a:lnTo>
                  <a:lnTo>
                    <a:pt x="6" y="105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0" y="59"/>
                  </a:lnTo>
                  <a:lnTo>
                    <a:pt x="6" y="46"/>
                  </a:lnTo>
                  <a:lnTo>
                    <a:pt x="13" y="33"/>
                  </a:lnTo>
                  <a:lnTo>
                    <a:pt x="19" y="20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6" name="Freeform 287"/>
            <p:cNvSpPr>
              <a:spLocks/>
            </p:cNvSpPr>
            <p:nvPr/>
          </p:nvSpPr>
          <p:spPr bwMode="auto">
            <a:xfrm>
              <a:off x="4062" y="3159"/>
              <a:ext cx="164" cy="163"/>
            </a:xfrm>
            <a:custGeom>
              <a:avLst/>
              <a:gdLst>
                <a:gd name="T0" fmla="*/ 98 w 164"/>
                <a:gd name="T1" fmla="*/ 7 h 163"/>
                <a:gd name="T2" fmla="*/ 112 w 164"/>
                <a:gd name="T3" fmla="*/ 13 h 163"/>
                <a:gd name="T4" fmla="*/ 131 w 164"/>
                <a:gd name="T5" fmla="*/ 20 h 163"/>
                <a:gd name="T6" fmla="*/ 138 w 164"/>
                <a:gd name="T7" fmla="*/ 26 h 163"/>
                <a:gd name="T8" fmla="*/ 151 w 164"/>
                <a:gd name="T9" fmla="*/ 39 h 163"/>
                <a:gd name="T10" fmla="*/ 158 w 164"/>
                <a:gd name="T11" fmla="*/ 52 h 163"/>
                <a:gd name="T12" fmla="*/ 164 w 164"/>
                <a:gd name="T13" fmla="*/ 65 h 163"/>
                <a:gd name="T14" fmla="*/ 164 w 164"/>
                <a:gd name="T15" fmla="*/ 85 h 163"/>
                <a:gd name="T16" fmla="*/ 164 w 164"/>
                <a:gd name="T17" fmla="*/ 98 h 163"/>
                <a:gd name="T18" fmla="*/ 158 w 164"/>
                <a:gd name="T19" fmla="*/ 118 h 163"/>
                <a:gd name="T20" fmla="*/ 151 w 164"/>
                <a:gd name="T21" fmla="*/ 131 h 163"/>
                <a:gd name="T22" fmla="*/ 138 w 164"/>
                <a:gd name="T23" fmla="*/ 144 h 163"/>
                <a:gd name="T24" fmla="*/ 131 w 164"/>
                <a:gd name="T25" fmla="*/ 150 h 163"/>
                <a:gd name="T26" fmla="*/ 112 w 164"/>
                <a:gd name="T27" fmla="*/ 157 h 163"/>
                <a:gd name="T28" fmla="*/ 98 w 164"/>
                <a:gd name="T29" fmla="*/ 163 h 163"/>
                <a:gd name="T30" fmla="*/ 85 w 164"/>
                <a:gd name="T31" fmla="*/ 163 h 163"/>
                <a:gd name="T32" fmla="*/ 66 w 164"/>
                <a:gd name="T33" fmla="*/ 163 h 163"/>
                <a:gd name="T34" fmla="*/ 52 w 164"/>
                <a:gd name="T35" fmla="*/ 157 h 163"/>
                <a:gd name="T36" fmla="*/ 39 w 164"/>
                <a:gd name="T37" fmla="*/ 150 h 163"/>
                <a:gd name="T38" fmla="*/ 26 w 164"/>
                <a:gd name="T39" fmla="*/ 144 h 163"/>
                <a:gd name="T40" fmla="*/ 13 w 164"/>
                <a:gd name="T41" fmla="*/ 131 h 163"/>
                <a:gd name="T42" fmla="*/ 6 w 164"/>
                <a:gd name="T43" fmla="*/ 118 h 163"/>
                <a:gd name="T44" fmla="*/ 0 w 164"/>
                <a:gd name="T45" fmla="*/ 98 h 163"/>
                <a:gd name="T46" fmla="*/ 0 w 164"/>
                <a:gd name="T47" fmla="*/ 85 h 163"/>
                <a:gd name="T48" fmla="*/ 0 w 164"/>
                <a:gd name="T49" fmla="*/ 65 h 163"/>
                <a:gd name="T50" fmla="*/ 6 w 164"/>
                <a:gd name="T51" fmla="*/ 52 h 163"/>
                <a:gd name="T52" fmla="*/ 13 w 164"/>
                <a:gd name="T53" fmla="*/ 39 h 163"/>
                <a:gd name="T54" fmla="*/ 26 w 164"/>
                <a:gd name="T55" fmla="*/ 26 h 163"/>
                <a:gd name="T56" fmla="*/ 39 w 164"/>
                <a:gd name="T57" fmla="*/ 20 h 163"/>
                <a:gd name="T58" fmla="*/ 52 w 164"/>
                <a:gd name="T59" fmla="*/ 13 h 163"/>
                <a:gd name="T60" fmla="*/ 66 w 164"/>
                <a:gd name="T61" fmla="*/ 7 h 163"/>
                <a:gd name="T62" fmla="*/ 85 w 164"/>
                <a:gd name="T63" fmla="*/ 0 h 163"/>
                <a:gd name="T64" fmla="*/ 98 w 164"/>
                <a:gd name="T65" fmla="*/ 7 h 163"/>
                <a:gd name="T66" fmla="*/ 98 w 164"/>
                <a:gd name="T67" fmla="*/ 7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4" h="163">
                  <a:moveTo>
                    <a:pt x="98" y="7"/>
                  </a:moveTo>
                  <a:lnTo>
                    <a:pt x="112" y="13"/>
                  </a:lnTo>
                  <a:lnTo>
                    <a:pt x="131" y="20"/>
                  </a:lnTo>
                  <a:lnTo>
                    <a:pt x="138" y="26"/>
                  </a:lnTo>
                  <a:lnTo>
                    <a:pt x="151" y="39"/>
                  </a:lnTo>
                  <a:lnTo>
                    <a:pt x="158" y="52"/>
                  </a:lnTo>
                  <a:lnTo>
                    <a:pt x="164" y="65"/>
                  </a:lnTo>
                  <a:lnTo>
                    <a:pt x="164" y="85"/>
                  </a:lnTo>
                  <a:lnTo>
                    <a:pt x="164" y="98"/>
                  </a:lnTo>
                  <a:lnTo>
                    <a:pt x="158" y="118"/>
                  </a:lnTo>
                  <a:lnTo>
                    <a:pt x="151" y="131"/>
                  </a:lnTo>
                  <a:lnTo>
                    <a:pt x="138" y="144"/>
                  </a:lnTo>
                  <a:lnTo>
                    <a:pt x="131" y="150"/>
                  </a:lnTo>
                  <a:lnTo>
                    <a:pt x="112" y="157"/>
                  </a:lnTo>
                  <a:lnTo>
                    <a:pt x="98" y="163"/>
                  </a:lnTo>
                  <a:lnTo>
                    <a:pt x="85" y="163"/>
                  </a:lnTo>
                  <a:lnTo>
                    <a:pt x="66" y="163"/>
                  </a:lnTo>
                  <a:lnTo>
                    <a:pt x="52" y="157"/>
                  </a:lnTo>
                  <a:lnTo>
                    <a:pt x="39" y="150"/>
                  </a:lnTo>
                  <a:lnTo>
                    <a:pt x="26" y="144"/>
                  </a:lnTo>
                  <a:lnTo>
                    <a:pt x="13" y="131"/>
                  </a:lnTo>
                  <a:lnTo>
                    <a:pt x="6" y="118"/>
                  </a:lnTo>
                  <a:lnTo>
                    <a:pt x="0" y="98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3" y="39"/>
                  </a:lnTo>
                  <a:lnTo>
                    <a:pt x="26" y="26"/>
                  </a:lnTo>
                  <a:lnTo>
                    <a:pt x="39" y="20"/>
                  </a:lnTo>
                  <a:lnTo>
                    <a:pt x="52" y="13"/>
                  </a:lnTo>
                  <a:lnTo>
                    <a:pt x="66" y="7"/>
                  </a:lnTo>
                  <a:lnTo>
                    <a:pt x="85" y="0"/>
                  </a:lnTo>
                  <a:lnTo>
                    <a:pt x="98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7" name="Freeform 288"/>
            <p:cNvSpPr>
              <a:spLocks/>
            </p:cNvSpPr>
            <p:nvPr/>
          </p:nvSpPr>
          <p:spPr bwMode="auto">
            <a:xfrm>
              <a:off x="4154" y="3224"/>
              <a:ext cx="171" cy="170"/>
            </a:xfrm>
            <a:custGeom>
              <a:avLst/>
              <a:gdLst>
                <a:gd name="T0" fmla="*/ 92 w 171"/>
                <a:gd name="T1" fmla="*/ 0 h 170"/>
                <a:gd name="T2" fmla="*/ 112 w 171"/>
                <a:gd name="T3" fmla="*/ 7 h 170"/>
                <a:gd name="T4" fmla="*/ 125 w 171"/>
                <a:gd name="T5" fmla="*/ 13 h 170"/>
                <a:gd name="T6" fmla="*/ 138 w 171"/>
                <a:gd name="T7" fmla="*/ 27 h 170"/>
                <a:gd name="T8" fmla="*/ 151 w 171"/>
                <a:gd name="T9" fmla="*/ 40 h 170"/>
                <a:gd name="T10" fmla="*/ 158 w 171"/>
                <a:gd name="T11" fmla="*/ 53 h 170"/>
                <a:gd name="T12" fmla="*/ 171 w 171"/>
                <a:gd name="T13" fmla="*/ 66 h 170"/>
                <a:gd name="T14" fmla="*/ 171 w 171"/>
                <a:gd name="T15" fmla="*/ 85 h 170"/>
                <a:gd name="T16" fmla="*/ 171 w 171"/>
                <a:gd name="T17" fmla="*/ 98 h 170"/>
                <a:gd name="T18" fmla="*/ 164 w 171"/>
                <a:gd name="T19" fmla="*/ 118 h 170"/>
                <a:gd name="T20" fmla="*/ 158 w 171"/>
                <a:gd name="T21" fmla="*/ 131 h 170"/>
                <a:gd name="T22" fmla="*/ 151 w 171"/>
                <a:gd name="T23" fmla="*/ 144 h 170"/>
                <a:gd name="T24" fmla="*/ 138 w 171"/>
                <a:gd name="T25" fmla="*/ 157 h 170"/>
                <a:gd name="T26" fmla="*/ 125 w 171"/>
                <a:gd name="T27" fmla="*/ 164 h 170"/>
                <a:gd name="T28" fmla="*/ 105 w 171"/>
                <a:gd name="T29" fmla="*/ 170 h 170"/>
                <a:gd name="T30" fmla="*/ 92 w 171"/>
                <a:gd name="T31" fmla="*/ 170 h 170"/>
                <a:gd name="T32" fmla="*/ 72 w 171"/>
                <a:gd name="T33" fmla="*/ 170 h 170"/>
                <a:gd name="T34" fmla="*/ 59 w 171"/>
                <a:gd name="T35" fmla="*/ 170 h 170"/>
                <a:gd name="T36" fmla="*/ 39 w 171"/>
                <a:gd name="T37" fmla="*/ 164 h 170"/>
                <a:gd name="T38" fmla="*/ 26 w 171"/>
                <a:gd name="T39" fmla="*/ 151 h 170"/>
                <a:gd name="T40" fmla="*/ 20 w 171"/>
                <a:gd name="T41" fmla="*/ 144 h 170"/>
                <a:gd name="T42" fmla="*/ 6 w 171"/>
                <a:gd name="T43" fmla="*/ 125 h 170"/>
                <a:gd name="T44" fmla="*/ 0 w 171"/>
                <a:gd name="T45" fmla="*/ 112 h 170"/>
                <a:gd name="T46" fmla="*/ 0 w 171"/>
                <a:gd name="T47" fmla="*/ 98 h 170"/>
                <a:gd name="T48" fmla="*/ 0 w 171"/>
                <a:gd name="T49" fmla="*/ 79 h 170"/>
                <a:gd name="T50" fmla="*/ 0 w 171"/>
                <a:gd name="T51" fmla="*/ 59 h 170"/>
                <a:gd name="T52" fmla="*/ 13 w 171"/>
                <a:gd name="T53" fmla="*/ 46 h 170"/>
                <a:gd name="T54" fmla="*/ 20 w 171"/>
                <a:gd name="T55" fmla="*/ 33 h 170"/>
                <a:gd name="T56" fmla="*/ 33 w 171"/>
                <a:gd name="T57" fmla="*/ 20 h 170"/>
                <a:gd name="T58" fmla="*/ 46 w 171"/>
                <a:gd name="T59" fmla="*/ 13 h 170"/>
                <a:gd name="T60" fmla="*/ 59 w 171"/>
                <a:gd name="T61" fmla="*/ 7 h 170"/>
                <a:gd name="T62" fmla="*/ 79 w 171"/>
                <a:gd name="T63" fmla="*/ 0 h 170"/>
                <a:gd name="T64" fmla="*/ 92 w 171"/>
                <a:gd name="T65" fmla="*/ 0 h 170"/>
                <a:gd name="T66" fmla="*/ 92 w 171"/>
                <a:gd name="T67" fmla="*/ 0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70">
                  <a:moveTo>
                    <a:pt x="92" y="0"/>
                  </a:moveTo>
                  <a:lnTo>
                    <a:pt x="112" y="7"/>
                  </a:lnTo>
                  <a:lnTo>
                    <a:pt x="125" y="13"/>
                  </a:lnTo>
                  <a:lnTo>
                    <a:pt x="138" y="27"/>
                  </a:lnTo>
                  <a:lnTo>
                    <a:pt x="151" y="40"/>
                  </a:lnTo>
                  <a:lnTo>
                    <a:pt x="158" y="53"/>
                  </a:lnTo>
                  <a:lnTo>
                    <a:pt x="171" y="66"/>
                  </a:lnTo>
                  <a:lnTo>
                    <a:pt x="171" y="85"/>
                  </a:lnTo>
                  <a:lnTo>
                    <a:pt x="171" y="98"/>
                  </a:lnTo>
                  <a:lnTo>
                    <a:pt x="164" y="118"/>
                  </a:lnTo>
                  <a:lnTo>
                    <a:pt x="158" y="131"/>
                  </a:lnTo>
                  <a:lnTo>
                    <a:pt x="151" y="144"/>
                  </a:lnTo>
                  <a:lnTo>
                    <a:pt x="138" y="157"/>
                  </a:lnTo>
                  <a:lnTo>
                    <a:pt x="125" y="164"/>
                  </a:lnTo>
                  <a:lnTo>
                    <a:pt x="105" y="170"/>
                  </a:lnTo>
                  <a:lnTo>
                    <a:pt x="92" y="170"/>
                  </a:lnTo>
                  <a:lnTo>
                    <a:pt x="72" y="170"/>
                  </a:lnTo>
                  <a:lnTo>
                    <a:pt x="59" y="170"/>
                  </a:lnTo>
                  <a:lnTo>
                    <a:pt x="39" y="164"/>
                  </a:lnTo>
                  <a:lnTo>
                    <a:pt x="26" y="151"/>
                  </a:lnTo>
                  <a:lnTo>
                    <a:pt x="20" y="144"/>
                  </a:lnTo>
                  <a:lnTo>
                    <a:pt x="6" y="125"/>
                  </a:lnTo>
                  <a:lnTo>
                    <a:pt x="0" y="112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0" y="59"/>
                  </a:lnTo>
                  <a:lnTo>
                    <a:pt x="13" y="46"/>
                  </a:lnTo>
                  <a:lnTo>
                    <a:pt x="20" y="33"/>
                  </a:lnTo>
                  <a:lnTo>
                    <a:pt x="33" y="20"/>
                  </a:lnTo>
                  <a:lnTo>
                    <a:pt x="46" y="13"/>
                  </a:lnTo>
                  <a:lnTo>
                    <a:pt x="59" y="7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8" name="Freeform 289"/>
            <p:cNvSpPr>
              <a:spLocks/>
            </p:cNvSpPr>
            <p:nvPr/>
          </p:nvSpPr>
          <p:spPr bwMode="auto">
            <a:xfrm>
              <a:off x="4082" y="3270"/>
              <a:ext cx="177" cy="177"/>
            </a:xfrm>
            <a:custGeom>
              <a:avLst/>
              <a:gdLst>
                <a:gd name="T0" fmla="*/ 98 w 177"/>
                <a:gd name="T1" fmla="*/ 0 h 177"/>
                <a:gd name="T2" fmla="*/ 118 w 177"/>
                <a:gd name="T3" fmla="*/ 0 h 177"/>
                <a:gd name="T4" fmla="*/ 138 w 177"/>
                <a:gd name="T5" fmla="*/ 7 h 177"/>
                <a:gd name="T6" fmla="*/ 151 w 177"/>
                <a:gd name="T7" fmla="*/ 20 h 177"/>
                <a:gd name="T8" fmla="*/ 157 w 177"/>
                <a:gd name="T9" fmla="*/ 33 h 177"/>
                <a:gd name="T10" fmla="*/ 171 w 177"/>
                <a:gd name="T11" fmla="*/ 46 h 177"/>
                <a:gd name="T12" fmla="*/ 177 w 177"/>
                <a:gd name="T13" fmla="*/ 59 h 177"/>
                <a:gd name="T14" fmla="*/ 177 w 177"/>
                <a:gd name="T15" fmla="*/ 79 h 177"/>
                <a:gd name="T16" fmla="*/ 177 w 177"/>
                <a:gd name="T17" fmla="*/ 98 h 177"/>
                <a:gd name="T18" fmla="*/ 177 w 177"/>
                <a:gd name="T19" fmla="*/ 118 h 177"/>
                <a:gd name="T20" fmla="*/ 164 w 177"/>
                <a:gd name="T21" fmla="*/ 131 h 177"/>
                <a:gd name="T22" fmla="*/ 157 w 177"/>
                <a:gd name="T23" fmla="*/ 144 h 177"/>
                <a:gd name="T24" fmla="*/ 144 w 177"/>
                <a:gd name="T25" fmla="*/ 157 h 177"/>
                <a:gd name="T26" fmla="*/ 131 w 177"/>
                <a:gd name="T27" fmla="*/ 164 h 177"/>
                <a:gd name="T28" fmla="*/ 111 w 177"/>
                <a:gd name="T29" fmla="*/ 170 h 177"/>
                <a:gd name="T30" fmla="*/ 92 w 177"/>
                <a:gd name="T31" fmla="*/ 177 h 177"/>
                <a:gd name="T32" fmla="*/ 78 w 177"/>
                <a:gd name="T33" fmla="*/ 177 h 177"/>
                <a:gd name="T34" fmla="*/ 59 w 177"/>
                <a:gd name="T35" fmla="*/ 170 h 177"/>
                <a:gd name="T36" fmla="*/ 46 w 177"/>
                <a:gd name="T37" fmla="*/ 164 h 177"/>
                <a:gd name="T38" fmla="*/ 32 w 177"/>
                <a:gd name="T39" fmla="*/ 151 h 177"/>
                <a:gd name="T40" fmla="*/ 19 w 177"/>
                <a:gd name="T41" fmla="*/ 138 h 177"/>
                <a:gd name="T42" fmla="*/ 6 w 177"/>
                <a:gd name="T43" fmla="*/ 124 h 177"/>
                <a:gd name="T44" fmla="*/ 0 w 177"/>
                <a:gd name="T45" fmla="*/ 111 h 177"/>
                <a:gd name="T46" fmla="*/ 0 w 177"/>
                <a:gd name="T47" fmla="*/ 92 h 177"/>
                <a:gd name="T48" fmla="*/ 0 w 177"/>
                <a:gd name="T49" fmla="*/ 72 h 177"/>
                <a:gd name="T50" fmla="*/ 6 w 177"/>
                <a:gd name="T51" fmla="*/ 59 h 177"/>
                <a:gd name="T52" fmla="*/ 13 w 177"/>
                <a:gd name="T53" fmla="*/ 39 h 177"/>
                <a:gd name="T54" fmla="*/ 19 w 177"/>
                <a:gd name="T55" fmla="*/ 26 h 177"/>
                <a:gd name="T56" fmla="*/ 39 w 177"/>
                <a:gd name="T57" fmla="*/ 13 h 177"/>
                <a:gd name="T58" fmla="*/ 52 w 177"/>
                <a:gd name="T59" fmla="*/ 7 h 177"/>
                <a:gd name="T60" fmla="*/ 65 w 177"/>
                <a:gd name="T61" fmla="*/ 0 h 177"/>
                <a:gd name="T62" fmla="*/ 85 w 177"/>
                <a:gd name="T63" fmla="*/ 0 h 177"/>
                <a:gd name="T64" fmla="*/ 98 w 177"/>
                <a:gd name="T65" fmla="*/ 0 h 177"/>
                <a:gd name="T66" fmla="*/ 98 w 177"/>
                <a:gd name="T67" fmla="*/ 0 h 1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7" h="177">
                  <a:moveTo>
                    <a:pt x="98" y="0"/>
                  </a:moveTo>
                  <a:lnTo>
                    <a:pt x="118" y="0"/>
                  </a:lnTo>
                  <a:lnTo>
                    <a:pt x="138" y="7"/>
                  </a:lnTo>
                  <a:lnTo>
                    <a:pt x="151" y="20"/>
                  </a:lnTo>
                  <a:lnTo>
                    <a:pt x="157" y="33"/>
                  </a:lnTo>
                  <a:lnTo>
                    <a:pt x="171" y="46"/>
                  </a:lnTo>
                  <a:lnTo>
                    <a:pt x="177" y="59"/>
                  </a:lnTo>
                  <a:lnTo>
                    <a:pt x="177" y="79"/>
                  </a:lnTo>
                  <a:lnTo>
                    <a:pt x="177" y="98"/>
                  </a:lnTo>
                  <a:lnTo>
                    <a:pt x="177" y="118"/>
                  </a:lnTo>
                  <a:lnTo>
                    <a:pt x="164" y="131"/>
                  </a:lnTo>
                  <a:lnTo>
                    <a:pt x="157" y="144"/>
                  </a:lnTo>
                  <a:lnTo>
                    <a:pt x="144" y="157"/>
                  </a:lnTo>
                  <a:lnTo>
                    <a:pt x="131" y="164"/>
                  </a:lnTo>
                  <a:lnTo>
                    <a:pt x="111" y="170"/>
                  </a:lnTo>
                  <a:lnTo>
                    <a:pt x="92" y="177"/>
                  </a:lnTo>
                  <a:lnTo>
                    <a:pt x="78" y="177"/>
                  </a:lnTo>
                  <a:lnTo>
                    <a:pt x="59" y="170"/>
                  </a:lnTo>
                  <a:lnTo>
                    <a:pt x="46" y="164"/>
                  </a:lnTo>
                  <a:lnTo>
                    <a:pt x="32" y="151"/>
                  </a:lnTo>
                  <a:lnTo>
                    <a:pt x="19" y="138"/>
                  </a:lnTo>
                  <a:lnTo>
                    <a:pt x="6" y="124"/>
                  </a:lnTo>
                  <a:lnTo>
                    <a:pt x="0" y="111"/>
                  </a:lnTo>
                  <a:lnTo>
                    <a:pt x="0" y="92"/>
                  </a:lnTo>
                  <a:lnTo>
                    <a:pt x="0" y="72"/>
                  </a:lnTo>
                  <a:lnTo>
                    <a:pt x="6" y="59"/>
                  </a:lnTo>
                  <a:lnTo>
                    <a:pt x="13" y="39"/>
                  </a:lnTo>
                  <a:lnTo>
                    <a:pt x="19" y="26"/>
                  </a:lnTo>
                  <a:lnTo>
                    <a:pt x="39" y="13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85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9" name="Freeform 290"/>
            <p:cNvSpPr>
              <a:spLocks/>
            </p:cNvSpPr>
            <p:nvPr/>
          </p:nvSpPr>
          <p:spPr bwMode="auto">
            <a:xfrm>
              <a:off x="4009" y="3309"/>
              <a:ext cx="184" cy="184"/>
            </a:xfrm>
            <a:custGeom>
              <a:avLst/>
              <a:gdLst>
                <a:gd name="T0" fmla="*/ 105 w 184"/>
                <a:gd name="T1" fmla="*/ 0 h 184"/>
                <a:gd name="T2" fmla="*/ 125 w 184"/>
                <a:gd name="T3" fmla="*/ 0 h 184"/>
                <a:gd name="T4" fmla="*/ 145 w 184"/>
                <a:gd name="T5" fmla="*/ 13 h 184"/>
                <a:gd name="T6" fmla="*/ 158 w 184"/>
                <a:gd name="T7" fmla="*/ 20 h 184"/>
                <a:gd name="T8" fmla="*/ 171 w 184"/>
                <a:gd name="T9" fmla="*/ 33 h 184"/>
                <a:gd name="T10" fmla="*/ 178 w 184"/>
                <a:gd name="T11" fmla="*/ 53 h 184"/>
                <a:gd name="T12" fmla="*/ 184 w 184"/>
                <a:gd name="T13" fmla="*/ 66 h 184"/>
                <a:gd name="T14" fmla="*/ 184 w 184"/>
                <a:gd name="T15" fmla="*/ 85 h 184"/>
                <a:gd name="T16" fmla="*/ 184 w 184"/>
                <a:gd name="T17" fmla="*/ 105 h 184"/>
                <a:gd name="T18" fmla="*/ 184 w 184"/>
                <a:gd name="T19" fmla="*/ 118 h 184"/>
                <a:gd name="T20" fmla="*/ 171 w 184"/>
                <a:gd name="T21" fmla="*/ 138 h 184"/>
                <a:gd name="T22" fmla="*/ 165 w 184"/>
                <a:gd name="T23" fmla="*/ 151 h 184"/>
                <a:gd name="T24" fmla="*/ 151 w 184"/>
                <a:gd name="T25" fmla="*/ 164 h 184"/>
                <a:gd name="T26" fmla="*/ 138 w 184"/>
                <a:gd name="T27" fmla="*/ 170 h 184"/>
                <a:gd name="T28" fmla="*/ 119 w 184"/>
                <a:gd name="T29" fmla="*/ 184 h 184"/>
                <a:gd name="T30" fmla="*/ 99 w 184"/>
                <a:gd name="T31" fmla="*/ 184 h 184"/>
                <a:gd name="T32" fmla="*/ 79 w 184"/>
                <a:gd name="T33" fmla="*/ 184 h 184"/>
                <a:gd name="T34" fmla="*/ 66 w 184"/>
                <a:gd name="T35" fmla="*/ 177 h 184"/>
                <a:gd name="T36" fmla="*/ 46 w 184"/>
                <a:gd name="T37" fmla="*/ 170 h 184"/>
                <a:gd name="T38" fmla="*/ 33 w 184"/>
                <a:gd name="T39" fmla="*/ 157 h 184"/>
                <a:gd name="T40" fmla="*/ 20 w 184"/>
                <a:gd name="T41" fmla="*/ 144 h 184"/>
                <a:gd name="T42" fmla="*/ 13 w 184"/>
                <a:gd name="T43" fmla="*/ 131 h 184"/>
                <a:gd name="T44" fmla="*/ 7 w 184"/>
                <a:gd name="T45" fmla="*/ 118 h 184"/>
                <a:gd name="T46" fmla="*/ 0 w 184"/>
                <a:gd name="T47" fmla="*/ 99 h 184"/>
                <a:gd name="T48" fmla="*/ 0 w 184"/>
                <a:gd name="T49" fmla="*/ 79 h 184"/>
                <a:gd name="T50" fmla="*/ 7 w 184"/>
                <a:gd name="T51" fmla="*/ 59 h 184"/>
                <a:gd name="T52" fmla="*/ 13 w 184"/>
                <a:gd name="T53" fmla="*/ 40 h 184"/>
                <a:gd name="T54" fmla="*/ 26 w 184"/>
                <a:gd name="T55" fmla="*/ 27 h 184"/>
                <a:gd name="T56" fmla="*/ 40 w 184"/>
                <a:gd name="T57" fmla="*/ 13 h 184"/>
                <a:gd name="T58" fmla="*/ 53 w 184"/>
                <a:gd name="T59" fmla="*/ 7 h 184"/>
                <a:gd name="T60" fmla="*/ 73 w 184"/>
                <a:gd name="T61" fmla="*/ 0 h 184"/>
                <a:gd name="T62" fmla="*/ 92 w 184"/>
                <a:gd name="T63" fmla="*/ 0 h 184"/>
                <a:gd name="T64" fmla="*/ 105 w 184"/>
                <a:gd name="T65" fmla="*/ 0 h 184"/>
                <a:gd name="T66" fmla="*/ 105 w 184"/>
                <a:gd name="T67" fmla="*/ 0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4" h="184">
                  <a:moveTo>
                    <a:pt x="105" y="0"/>
                  </a:moveTo>
                  <a:lnTo>
                    <a:pt x="125" y="0"/>
                  </a:lnTo>
                  <a:lnTo>
                    <a:pt x="145" y="13"/>
                  </a:lnTo>
                  <a:lnTo>
                    <a:pt x="158" y="20"/>
                  </a:lnTo>
                  <a:lnTo>
                    <a:pt x="171" y="33"/>
                  </a:lnTo>
                  <a:lnTo>
                    <a:pt x="178" y="53"/>
                  </a:lnTo>
                  <a:lnTo>
                    <a:pt x="184" y="66"/>
                  </a:lnTo>
                  <a:lnTo>
                    <a:pt x="184" y="85"/>
                  </a:lnTo>
                  <a:lnTo>
                    <a:pt x="184" y="105"/>
                  </a:lnTo>
                  <a:lnTo>
                    <a:pt x="184" y="118"/>
                  </a:lnTo>
                  <a:lnTo>
                    <a:pt x="171" y="138"/>
                  </a:lnTo>
                  <a:lnTo>
                    <a:pt x="165" y="151"/>
                  </a:lnTo>
                  <a:lnTo>
                    <a:pt x="151" y="164"/>
                  </a:lnTo>
                  <a:lnTo>
                    <a:pt x="138" y="170"/>
                  </a:lnTo>
                  <a:lnTo>
                    <a:pt x="119" y="184"/>
                  </a:lnTo>
                  <a:lnTo>
                    <a:pt x="99" y="184"/>
                  </a:lnTo>
                  <a:lnTo>
                    <a:pt x="79" y="184"/>
                  </a:lnTo>
                  <a:lnTo>
                    <a:pt x="66" y="177"/>
                  </a:lnTo>
                  <a:lnTo>
                    <a:pt x="46" y="170"/>
                  </a:lnTo>
                  <a:lnTo>
                    <a:pt x="33" y="157"/>
                  </a:lnTo>
                  <a:lnTo>
                    <a:pt x="20" y="144"/>
                  </a:lnTo>
                  <a:lnTo>
                    <a:pt x="13" y="131"/>
                  </a:lnTo>
                  <a:lnTo>
                    <a:pt x="7" y="118"/>
                  </a:lnTo>
                  <a:lnTo>
                    <a:pt x="0" y="99"/>
                  </a:lnTo>
                  <a:lnTo>
                    <a:pt x="0" y="79"/>
                  </a:lnTo>
                  <a:lnTo>
                    <a:pt x="7" y="59"/>
                  </a:lnTo>
                  <a:lnTo>
                    <a:pt x="13" y="40"/>
                  </a:lnTo>
                  <a:lnTo>
                    <a:pt x="26" y="27"/>
                  </a:lnTo>
                  <a:lnTo>
                    <a:pt x="40" y="13"/>
                  </a:lnTo>
                  <a:lnTo>
                    <a:pt x="53" y="7"/>
                  </a:lnTo>
                  <a:lnTo>
                    <a:pt x="73" y="0"/>
                  </a:lnTo>
                  <a:lnTo>
                    <a:pt x="92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0" name="Freeform 291"/>
            <p:cNvSpPr>
              <a:spLocks/>
            </p:cNvSpPr>
            <p:nvPr/>
          </p:nvSpPr>
          <p:spPr bwMode="auto">
            <a:xfrm>
              <a:off x="4068" y="3408"/>
              <a:ext cx="204" cy="196"/>
            </a:xfrm>
            <a:custGeom>
              <a:avLst/>
              <a:gdLst>
                <a:gd name="T0" fmla="*/ 99 w 204"/>
                <a:gd name="T1" fmla="*/ 196 h 196"/>
                <a:gd name="T2" fmla="*/ 112 w 204"/>
                <a:gd name="T3" fmla="*/ 196 h 196"/>
                <a:gd name="T4" fmla="*/ 132 w 204"/>
                <a:gd name="T5" fmla="*/ 196 h 196"/>
                <a:gd name="T6" fmla="*/ 152 w 204"/>
                <a:gd name="T7" fmla="*/ 189 h 196"/>
                <a:gd name="T8" fmla="*/ 171 w 204"/>
                <a:gd name="T9" fmla="*/ 176 h 196"/>
                <a:gd name="T10" fmla="*/ 178 w 204"/>
                <a:gd name="T11" fmla="*/ 163 h 196"/>
                <a:gd name="T12" fmla="*/ 191 w 204"/>
                <a:gd name="T13" fmla="*/ 143 h 196"/>
                <a:gd name="T14" fmla="*/ 198 w 204"/>
                <a:gd name="T15" fmla="*/ 124 h 196"/>
                <a:gd name="T16" fmla="*/ 204 w 204"/>
                <a:gd name="T17" fmla="*/ 104 h 196"/>
                <a:gd name="T18" fmla="*/ 204 w 204"/>
                <a:gd name="T19" fmla="*/ 85 h 196"/>
                <a:gd name="T20" fmla="*/ 198 w 204"/>
                <a:gd name="T21" fmla="*/ 65 h 196"/>
                <a:gd name="T22" fmla="*/ 191 w 204"/>
                <a:gd name="T23" fmla="*/ 52 h 196"/>
                <a:gd name="T24" fmla="*/ 178 w 204"/>
                <a:gd name="T25" fmla="*/ 32 h 196"/>
                <a:gd name="T26" fmla="*/ 165 w 204"/>
                <a:gd name="T27" fmla="*/ 19 h 196"/>
                <a:gd name="T28" fmla="*/ 145 w 204"/>
                <a:gd name="T29" fmla="*/ 6 h 196"/>
                <a:gd name="T30" fmla="*/ 132 w 204"/>
                <a:gd name="T31" fmla="*/ 0 h 196"/>
                <a:gd name="T32" fmla="*/ 106 w 204"/>
                <a:gd name="T33" fmla="*/ 0 h 196"/>
                <a:gd name="T34" fmla="*/ 86 w 204"/>
                <a:gd name="T35" fmla="*/ 0 h 196"/>
                <a:gd name="T36" fmla="*/ 66 w 204"/>
                <a:gd name="T37" fmla="*/ 6 h 196"/>
                <a:gd name="T38" fmla="*/ 53 w 204"/>
                <a:gd name="T39" fmla="*/ 13 h 196"/>
                <a:gd name="T40" fmla="*/ 33 w 204"/>
                <a:gd name="T41" fmla="*/ 26 h 196"/>
                <a:gd name="T42" fmla="*/ 20 w 204"/>
                <a:gd name="T43" fmla="*/ 39 h 196"/>
                <a:gd name="T44" fmla="*/ 14 w 204"/>
                <a:gd name="T45" fmla="*/ 52 h 196"/>
                <a:gd name="T46" fmla="*/ 7 w 204"/>
                <a:gd name="T47" fmla="*/ 71 h 196"/>
                <a:gd name="T48" fmla="*/ 0 w 204"/>
                <a:gd name="T49" fmla="*/ 91 h 196"/>
                <a:gd name="T50" fmla="*/ 0 w 204"/>
                <a:gd name="T51" fmla="*/ 111 h 196"/>
                <a:gd name="T52" fmla="*/ 7 w 204"/>
                <a:gd name="T53" fmla="*/ 130 h 196"/>
                <a:gd name="T54" fmla="*/ 14 w 204"/>
                <a:gd name="T55" fmla="*/ 150 h 196"/>
                <a:gd name="T56" fmla="*/ 27 w 204"/>
                <a:gd name="T57" fmla="*/ 163 h 196"/>
                <a:gd name="T58" fmla="*/ 40 w 204"/>
                <a:gd name="T59" fmla="*/ 176 h 196"/>
                <a:gd name="T60" fmla="*/ 60 w 204"/>
                <a:gd name="T61" fmla="*/ 189 h 196"/>
                <a:gd name="T62" fmla="*/ 73 w 204"/>
                <a:gd name="T63" fmla="*/ 196 h 196"/>
                <a:gd name="T64" fmla="*/ 99 w 204"/>
                <a:gd name="T65" fmla="*/ 196 h 196"/>
                <a:gd name="T66" fmla="*/ 99 w 204"/>
                <a:gd name="T67" fmla="*/ 196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04" h="196">
                  <a:moveTo>
                    <a:pt x="99" y="196"/>
                  </a:moveTo>
                  <a:lnTo>
                    <a:pt x="112" y="196"/>
                  </a:lnTo>
                  <a:lnTo>
                    <a:pt x="132" y="196"/>
                  </a:lnTo>
                  <a:lnTo>
                    <a:pt x="152" y="189"/>
                  </a:lnTo>
                  <a:lnTo>
                    <a:pt x="171" y="176"/>
                  </a:lnTo>
                  <a:lnTo>
                    <a:pt x="178" y="163"/>
                  </a:lnTo>
                  <a:lnTo>
                    <a:pt x="191" y="143"/>
                  </a:lnTo>
                  <a:lnTo>
                    <a:pt x="198" y="124"/>
                  </a:lnTo>
                  <a:lnTo>
                    <a:pt x="204" y="104"/>
                  </a:lnTo>
                  <a:lnTo>
                    <a:pt x="204" y="85"/>
                  </a:lnTo>
                  <a:lnTo>
                    <a:pt x="198" y="65"/>
                  </a:lnTo>
                  <a:lnTo>
                    <a:pt x="191" y="52"/>
                  </a:lnTo>
                  <a:lnTo>
                    <a:pt x="178" y="32"/>
                  </a:lnTo>
                  <a:lnTo>
                    <a:pt x="165" y="19"/>
                  </a:lnTo>
                  <a:lnTo>
                    <a:pt x="145" y="6"/>
                  </a:lnTo>
                  <a:lnTo>
                    <a:pt x="132" y="0"/>
                  </a:lnTo>
                  <a:lnTo>
                    <a:pt x="106" y="0"/>
                  </a:lnTo>
                  <a:lnTo>
                    <a:pt x="86" y="0"/>
                  </a:lnTo>
                  <a:lnTo>
                    <a:pt x="66" y="6"/>
                  </a:lnTo>
                  <a:lnTo>
                    <a:pt x="53" y="13"/>
                  </a:lnTo>
                  <a:lnTo>
                    <a:pt x="33" y="26"/>
                  </a:lnTo>
                  <a:lnTo>
                    <a:pt x="20" y="39"/>
                  </a:lnTo>
                  <a:lnTo>
                    <a:pt x="14" y="52"/>
                  </a:lnTo>
                  <a:lnTo>
                    <a:pt x="7" y="71"/>
                  </a:lnTo>
                  <a:lnTo>
                    <a:pt x="0" y="91"/>
                  </a:lnTo>
                  <a:lnTo>
                    <a:pt x="0" y="111"/>
                  </a:lnTo>
                  <a:lnTo>
                    <a:pt x="7" y="130"/>
                  </a:lnTo>
                  <a:lnTo>
                    <a:pt x="14" y="150"/>
                  </a:lnTo>
                  <a:lnTo>
                    <a:pt x="27" y="163"/>
                  </a:lnTo>
                  <a:lnTo>
                    <a:pt x="40" y="176"/>
                  </a:lnTo>
                  <a:lnTo>
                    <a:pt x="60" y="189"/>
                  </a:lnTo>
                  <a:lnTo>
                    <a:pt x="73" y="196"/>
                  </a:lnTo>
                  <a:lnTo>
                    <a:pt x="99" y="19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1" name="Freeform 292"/>
            <p:cNvSpPr>
              <a:spLocks/>
            </p:cNvSpPr>
            <p:nvPr/>
          </p:nvSpPr>
          <p:spPr bwMode="auto">
            <a:xfrm>
              <a:off x="4055" y="2839"/>
              <a:ext cx="178" cy="176"/>
            </a:xfrm>
            <a:custGeom>
              <a:avLst/>
              <a:gdLst>
                <a:gd name="T0" fmla="*/ 105 w 178"/>
                <a:gd name="T1" fmla="*/ 0 h 176"/>
                <a:gd name="T2" fmla="*/ 125 w 178"/>
                <a:gd name="T3" fmla="*/ 6 h 176"/>
                <a:gd name="T4" fmla="*/ 138 w 178"/>
                <a:gd name="T5" fmla="*/ 13 h 176"/>
                <a:gd name="T6" fmla="*/ 151 w 178"/>
                <a:gd name="T7" fmla="*/ 26 h 176"/>
                <a:gd name="T8" fmla="*/ 165 w 178"/>
                <a:gd name="T9" fmla="*/ 39 h 176"/>
                <a:gd name="T10" fmla="*/ 171 w 178"/>
                <a:gd name="T11" fmla="*/ 52 h 176"/>
                <a:gd name="T12" fmla="*/ 178 w 178"/>
                <a:gd name="T13" fmla="*/ 65 h 176"/>
                <a:gd name="T14" fmla="*/ 178 w 178"/>
                <a:gd name="T15" fmla="*/ 85 h 176"/>
                <a:gd name="T16" fmla="*/ 178 w 178"/>
                <a:gd name="T17" fmla="*/ 104 h 176"/>
                <a:gd name="T18" fmla="*/ 171 w 178"/>
                <a:gd name="T19" fmla="*/ 124 h 176"/>
                <a:gd name="T20" fmla="*/ 165 w 178"/>
                <a:gd name="T21" fmla="*/ 137 h 176"/>
                <a:gd name="T22" fmla="*/ 151 w 178"/>
                <a:gd name="T23" fmla="*/ 150 h 176"/>
                <a:gd name="T24" fmla="*/ 138 w 178"/>
                <a:gd name="T25" fmla="*/ 163 h 176"/>
                <a:gd name="T26" fmla="*/ 125 w 178"/>
                <a:gd name="T27" fmla="*/ 170 h 176"/>
                <a:gd name="T28" fmla="*/ 112 w 178"/>
                <a:gd name="T29" fmla="*/ 176 h 176"/>
                <a:gd name="T30" fmla="*/ 92 w 178"/>
                <a:gd name="T31" fmla="*/ 176 h 176"/>
                <a:gd name="T32" fmla="*/ 73 w 178"/>
                <a:gd name="T33" fmla="*/ 176 h 176"/>
                <a:gd name="T34" fmla="*/ 53 w 178"/>
                <a:gd name="T35" fmla="*/ 170 h 176"/>
                <a:gd name="T36" fmla="*/ 40 w 178"/>
                <a:gd name="T37" fmla="*/ 163 h 176"/>
                <a:gd name="T38" fmla="*/ 27 w 178"/>
                <a:gd name="T39" fmla="*/ 150 h 176"/>
                <a:gd name="T40" fmla="*/ 13 w 178"/>
                <a:gd name="T41" fmla="*/ 137 h 176"/>
                <a:gd name="T42" fmla="*/ 7 w 178"/>
                <a:gd name="T43" fmla="*/ 124 h 176"/>
                <a:gd name="T44" fmla="*/ 0 w 178"/>
                <a:gd name="T45" fmla="*/ 104 h 176"/>
                <a:gd name="T46" fmla="*/ 0 w 178"/>
                <a:gd name="T47" fmla="*/ 85 h 176"/>
                <a:gd name="T48" fmla="*/ 0 w 178"/>
                <a:gd name="T49" fmla="*/ 72 h 176"/>
                <a:gd name="T50" fmla="*/ 7 w 178"/>
                <a:gd name="T51" fmla="*/ 52 h 176"/>
                <a:gd name="T52" fmla="*/ 13 w 178"/>
                <a:gd name="T53" fmla="*/ 39 h 176"/>
                <a:gd name="T54" fmla="*/ 27 w 178"/>
                <a:gd name="T55" fmla="*/ 26 h 176"/>
                <a:gd name="T56" fmla="*/ 40 w 178"/>
                <a:gd name="T57" fmla="*/ 13 h 176"/>
                <a:gd name="T58" fmla="*/ 53 w 178"/>
                <a:gd name="T59" fmla="*/ 6 h 176"/>
                <a:gd name="T60" fmla="*/ 73 w 178"/>
                <a:gd name="T61" fmla="*/ 0 h 176"/>
                <a:gd name="T62" fmla="*/ 86 w 178"/>
                <a:gd name="T63" fmla="*/ 0 h 176"/>
                <a:gd name="T64" fmla="*/ 105 w 178"/>
                <a:gd name="T65" fmla="*/ 0 h 176"/>
                <a:gd name="T66" fmla="*/ 105 w 178"/>
                <a:gd name="T67" fmla="*/ 0 h 1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8" h="176">
                  <a:moveTo>
                    <a:pt x="105" y="0"/>
                  </a:moveTo>
                  <a:lnTo>
                    <a:pt x="125" y="6"/>
                  </a:lnTo>
                  <a:lnTo>
                    <a:pt x="138" y="13"/>
                  </a:lnTo>
                  <a:lnTo>
                    <a:pt x="151" y="26"/>
                  </a:lnTo>
                  <a:lnTo>
                    <a:pt x="165" y="39"/>
                  </a:lnTo>
                  <a:lnTo>
                    <a:pt x="171" y="52"/>
                  </a:lnTo>
                  <a:lnTo>
                    <a:pt x="178" y="65"/>
                  </a:lnTo>
                  <a:lnTo>
                    <a:pt x="178" y="85"/>
                  </a:lnTo>
                  <a:lnTo>
                    <a:pt x="178" y="104"/>
                  </a:lnTo>
                  <a:lnTo>
                    <a:pt x="171" y="124"/>
                  </a:lnTo>
                  <a:lnTo>
                    <a:pt x="165" y="137"/>
                  </a:lnTo>
                  <a:lnTo>
                    <a:pt x="151" y="150"/>
                  </a:lnTo>
                  <a:lnTo>
                    <a:pt x="138" y="163"/>
                  </a:lnTo>
                  <a:lnTo>
                    <a:pt x="125" y="170"/>
                  </a:lnTo>
                  <a:lnTo>
                    <a:pt x="112" y="176"/>
                  </a:lnTo>
                  <a:lnTo>
                    <a:pt x="92" y="176"/>
                  </a:lnTo>
                  <a:lnTo>
                    <a:pt x="73" y="176"/>
                  </a:lnTo>
                  <a:lnTo>
                    <a:pt x="53" y="170"/>
                  </a:lnTo>
                  <a:lnTo>
                    <a:pt x="40" y="163"/>
                  </a:lnTo>
                  <a:lnTo>
                    <a:pt x="27" y="150"/>
                  </a:lnTo>
                  <a:lnTo>
                    <a:pt x="13" y="137"/>
                  </a:lnTo>
                  <a:lnTo>
                    <a:pt x="7" y="124"/>
                  </a:lnTo>
                  <a:lnTo>
                    <a:pt x="0" y="104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7" y="52"/>
                  </a:lnTo>
                  <a:lnTo>
                    <a:pt x="13" y="39"/>
                  </a:lnTo>
                  <a:lnTo>
                    <a:pt x="27" y="26"/>
                  </a:lnTo>
                  <a:lnTo>
                    <a:pt x="40" y="13"/>
                  </a:lnTo>
                  <a:lnTo>
                    <a:pt x="53" y="6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2" name="Freeform 293"/>
            <p:cNvSpPr>
              <a:spLocks/>
            </p:cNvSpPr>
            <p:nvPr/>
          </p:nvSpPr>
          <p:spPr bwMode="auto">
            <a:xfrm>
              <a:off x="3983" y="2871"/>
              <a:ext cx="184" cy="183"/>
            </a:xfrm>
            <a:custGeom>
              <a:avLst/>
              <a:gdLst>
                <a:gd name="T0" fmla="*/ 112 w 184"/>
                <a:gd name="T1" fmla="*/ 0 h 183"/>
                <a:gd name="T2" fmla="*/ 125 w 184"/>
                <a:gd name="T3" fmla="*/ 7 h 183"/>
                <a:gd name="T4" fmla="*/ 145 w 184"/>
                <a:gd name="T5" fmla="*/ 13 h 183"/>
                <a:gd name="T6" fmla="*/ 158 w 184"/>
                <a:gd name="T7" fmla="*/ 26 h 183"/>
                <a:gd name="T8" fmla="*/ 171 w 184"/>
                <a:gd name="T9" fmla="*/ 40 h 183"/>
                <a:gd name="T10" fmla="*/ 177 w 184"/>
                <a:gd name="T11" fmla="*/ 59 h 183"/>
                <a:gd name="T12" fmla="*/ 184 w 184"/>
                <a:gd name="T13" fmla="*/ 72 h 183"/>
                <a:gd name="T14" fmla="*/ 184 w 184"/>
                <a:gd name="T15" fmla="*/ 92 h 183"/>
                <a:gd name="T16" fmla="*/ 184 w 184"/>
                <a:gd name="T17" fmla="*/ 111 h 183"/>
                <a:gd name="T18" fmla="*/ 177 w 184"/>
                <a:gd name="T19" fmla="*/ 131 h 183"/>
                <a:gd name="T20" fmla="*/ 171 w 184"/>
                <a:gd name="T21" fmla="*/ 144 h 183"/>
                <a:gd name="T22" fmla="*/ 158 w 184"/>
                <a:gd name="T23" fmla="*/ 157 h 183"/>
                <a:gd name="T24" fmla="*/ 145 w 184"/>
                <a:gd name="T25" fmla="*/ 170 h 183"/>
                <a:gd name="T26" fmla="*/ 125 w 184"/>
                <a:gd name="T27" fmla="*/ 177 h 183"/>
                <a:gd name="T28" fmla="*/ 112 w 184"/>
                <a:gd name="T29" fmla="*/ 183 h 183"/>
                <a:gd name="T30" fmla="*/ 92 w 184"/>
                <a:gd name="T31" fmla="*/ 183 h 183"/>
                <a:gd name="T32" fmla="*/ 72 w 184"/>
                <a:gd name="T33" fmla="*/ 183 h 183"/>
                <a:gd name="T34" fmla="*/ 59 w 184"/>
                <a:gd name="T35" fmla="*/ 177 h 183"/>
                <a:gd name="T36" fmla="*/ 39 w 184"/>
                <a:gd name="T37" fmla="*/ 170 h 183"/>
                <a:gd name="T38" fmla="*/ 26 w 184"/>
                <a:gd name="T39" fmla="*/ 157 h 183"/>
                <a:gd name="T40" fmla="*/ 13 w 184"/>
                <a:gd name="T41" fmla="*/ 144 h 183"/>
                <a:gd name="T42" fmla="*/ 6 w 184"/>
                <a:gd name="T43" fmla="*/ 131 h 183"/>
                <a:gd name="T44" fmla="*/ 0 w 184"/>
                <a:gd name="T45" fmla="*/ 111 h 183"/>
                <a:gd name="T46" fmla="*/ 0 w 184"/>
                <a:gd name="T47" fmla="*/ 92 h 183"/>
                <a:gd name="T48" fmla="*/ 0 w 184"/>
                <a:gd name="T49" fmla="*/ 79 h 183"/>
                <a:gd name="T50" fmla="*/ 6 w 184"/>
                <a:gd name="T51" fmla="*/ 59 h 183"/>
                <a:gd name="T52" fmla="*/ 13 w 184"/>
                <a:gd name="T53" fmla="*/ 46 h 183"/>
                <a:gd name="T54" fmla="*/ 26 w 184"/>
                <a:gd name="T55" fmla="*/ 26 h 183"/>
                <a:gd name="T56" fmla="*/ 39 w 184"/>
                <a:gd name="T57" fmla="*/ 13 h 183"/>
                <a:gd name="T58" fmla="*/ 52 w 184"/>
                <a:gd name="T59" fmla="*/ 7 h 183"/>
                <a:gd name="T60" fmla="*/ 72 w 184"/>
                <a:gd name="T61" fmla="*/ 0 h 183"/>
                <a:gd name="T62" fmla="*/ 92 w 184"/>
                <a:gd name="T63" fmla="*/ 0 h 183"/>
                <a:gd name="T64" fmla="*/ 112 w 184"/>
                <a:gd name="T65" fmla="*/ 0 h 183"/>
                <a:gd name="T66" fmla="*/ 112 w 184"/>
                <a:gd name="T67" fmla="*/ 0 h 18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4" h="183">
                  <a:moveTo>
                    <a:pt x="112" y="0"/>
                  </a:moveTo>
                  <a:lnTo>
                    <a:pt x="125" y="7"/>
                  </a:lnTo>
                  <a:lnTo>
                    <a:pt x="145" y="13"/>
                  </a:lnTo>
                  <a:lnTo>
                    <a:pt x="158" y="26"/>
                  </a:lnTo>
                  <a:lnTo>
                    <a:pt x="171" y="40"/>
                  </a:lnTo>
                  <a:lnTo>
                    <a:pt x="177" y="59"/>
                  </a:lnTo>
                  <a:lnTo>
                    <a:pt x="184" y="72"/>
                  </a:lnTo>
                  <a:lnTo>
                    <a:pt x="184" y="92"/>
                  </a:lnTo>
                  <a:lnTo>
                    <a:pt x="184" y="111"/>
                  </a:lnTo>
                  <a:lnTo>
                    <a:pt x="177" y="131"/>
                  </a:lnTo>
                  <a:lnTo>
                    <a:pt x="171" y="144"/>
                  </a:lnTo>
                  <a:lnTo>
                    <a:pt x="158" y="157"/>
                  </a:lnTo>
                  <a:lnTo>
                    <a:pt x="145" y="170"/>
                  </a:lnTo>
                  <a:lnTo>
                    <a:pt x="125" y="177"/>
                  </a:lnTo>
                  <a:lnTo>
                    <a:pt x="112" y="183"/>
                  </a:lnTo>
                  <a:lnTo>
                    <a:pt x="92" y="183"/>
                  </a:lnTo>
                  <a:lnTo>
                    <a:pt x="72" y="183"/>
                  </a:lnTo>
                  <a:lnTo>
                    <a:pt x="59" y="177"/>
                  </a:lnTo>
                  <a:lnTo>
                    <a:pt x="39" y="170"/>
                  </a:lnTo>
                  <a:lnTo>
                    <a:pt x="26" y="157"/>
                  </a:lnTo>
                  <a:lnTo>
                    <a:pt x="13" y="144"/>
                  </a:lnTo>
                  <a:lnTo>
                    <a:pt x="6" y="131"/>
                  </a:lnTo>
                  <a:lnTo>
                    <a:pt x="0" y="111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6" y="59"/>
                  </a:lnTo>
                  <a:lnTo>
                    <a:pt x="13" y="46"/>
                  </a:lnTo>
                  <a:lnTo>
                    <a:pt x="26" y="26"/>
                  </a:lnTo>
                  <a:lnTo>
                    <a:pt x="39" y="13"/>
                  </a:lnTo>
                  <a:lnTo>
                    <a:pt x="52" y="7"/>
                  </a:lnTo>
                  <a:lnTo>
                    <a:pt x="72" y="0"/>
                  </a:lnTo>
                  <a:lnTo>
                    <a:pt x="9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3" name="Freeform 294"/>
            <p:cNvSpPr>
              <a:spLocks/>
            </p:cNvSpPr>
            <p:nvPr/>
          </p:nvSpPr>
          <p:spPr bwMode="auto">
            <a:xfrm>
              <a:off x="3911" y="2911"/>
              <a:ext cx="190" cy="189"/>
            </a:xfrm>
            <a:custGeom>
              <a:avLst/>
              <a:gdLst>
                <a:gd name="T0" fmla="*/ 111 w 190"/>
                <a:gd name="T1" fmla="*/ 0 h 189"/>
                <a:gd name="T2" fmla="*/ 131 w 190"/>
                <a:gd name="T3" fmla="*/ 6 h 189"/>
                <a:gd name="T4" fmla="*/ 151 w 190"/>
                <a:gd name="T5" fmla="*/ 13 h 189"/>
                <a:gd name="T6" fmla="*/ 164 w 190"/>
                <a:gd name="T7" fmla="*/ 26 h 189"/>
                <a:gd name="T8" fmla="*/ 177 w 190"/>
                <a:gd name="T9" fmla="*/ 39 h 189"/>
                <a:gd name="T10" fmla="*/ 184 w 190"/>
                <a:gd name="T11" fmla="*/ 58 h 189"/>
                <a:gd name="T12" fmla="*/ 190 w 190"/>
                <a:gd name="T13" fmla="*/ 71 h 189"/>
                <a:gd name="T14" fmla="*/ 190 w 190"/>
                <a:gd name="T15" fmla="*/ 91 h 189"/>
                <a:gd name="T16" fmla="*/ 190 w 190"/>
                <a:gd name="T17" fmla="*/ 111 h 189"/>
                <a:gd name="T18" fmla="*/ 184 w 190"/>
                <a:gd name="T19" fmla="*/ 130 h 189"/>
                <a:gd name="T20" fmla="*/ 177 w 190"/>
                <a:gd name="T21" fmla="*/ 150 h 189"/>
                <a:gd name="T22" fmla="*/ 164 w 190"/>
                <a:gd name="T23" fmla="*/ 163 h 189"/>
                <a:gd name="T24" fmla="*/ 151 w 190"/>
                <a:gd name="T25" fmla="*/ 176 h 189"/>
                <a:gd name="T26" fmla="*/ 131 w 190"/>
                <a:gd name="T27" fmla="*/ 183 h 189"/>
                <a:gd name="T28" fmla="*/ 111 w 190"/>
                <a:gd name="T29" fmla="*/ 189 h 189"/>
                <a:gd name="T30" fmla="*/ 98 w 190"/>
                <a:gd name="T31" fmla="*/ 189 h 189"/>
                <a:gd name="T32" fmla="*/ 78 w 190"/>
                <a:gd name="T33" fmla="*/ 189 h 189"/>
                <a:gd name="T34" fmla="*/ 59 w 190"/>
                <a:gd name="T35" fmla="*/ 183 h 189"/>
                <a:gd name="T36" fmla="*/ 39 w 190"/>
                <a:gd name="T37" fmla="*/ 176 h 189"/>
                <a:gd name="T38" fmla="*/ 26 w 190"/>
                <a:gd name="T39" fmla="*/ 163 h 189"/>
                <a:gd name="T40" fmla="*/ 13 w 190"/>
                <a:gd name="T41" fmla="*/ 150 h 189"/>
                <a:gd name="T42" fmla="*/ 6 w 190"/>
                <a:gd name="T43" fmla="*/ 130 h 189"/>
                <a:gd name="T44" fmla="*/ 0 w 190"/>
                <a:gd name="T45" fmla="*/ 111 h 189"/>
                <a:gd name="T46" fmla="*/ 0 w 190"/>
                <a:gd name="T47" fmla="*/ 98 h 189"/>
                <a:gd name="T48" fmla="*/ 0 w 190"/>
                <a:gd name="T49" fmla="*/ 78 h 189"/>
                <a:gd name="T50" fmla="*/ 6 w 190"/>
                <a:gd name="T51" fmla="*/ 58 h 189"/>
                <a:gd name="T52" fmla="*/ 13 w 190"/>
                <a:gd name="T53" fmla="*/ 39 h 189"/>
                <a:gd name="T54" fmla="*/ 26 w 190"/>
                <a:gd name="T55" fmla="*/ 26 h 189"/>
                <a:gd name="T56" fmla="*/ 39 w 190"/>
                <a:gd name="T57" fmla="*/ 13 h 189"/>
                <a:gd name="T58" fmla="*/ 59 w 190"/>
                <a:gd name="T59" fmla="*/ 6 h 189"/>
                <a:gd name="T60" fmla="*/ 78 w 190"/>
                <a:gd name="T61" fmla="*/ 0 h 189"/>
                <a:gd name="T62" fmla="*/ 92 w 190"/>
                <a:gd name="T63" fmla="*/ 0 h 189"/>
                <a:gd name="T64" fmla="*/ 111 w 190"/>
                <a:gd name="T65" fmla="*/ 0 h 189"/>
                <a:gd name="T66" fmla="*/ 111 w 190"/>
                <a:gd name="T67" fmla="*/ 0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0" h="189">
                  <a:moveTo>
                    <a:pt x="111" y="0"/>
                  </a:moveTo>
                  <a:lnTo>
                    <a:pt x="131" y="6"/>
                  </a:lnTo>
                  <a:lnTo>
                    <a:pt x="151" y="13"/>
                  </a:lnTo>
                  <a:lnTo>
                    <a:pt x="164" y="26"/>
                  </a:lnTo>
                  <a:lnTo>
                    <a:pt x="177" y="39"/>
                  </a:lnTo>
                  <a:lnTo>
                    <a:pt x="184" y="58"/>
                  </a:lnTo>
                  <a:lnTo>
                    <a:pt x="190" y="71"/>
                  </a:lnTo>
                  <a:lnTo>
                    <a:pt x="190" y="91"/>
                  </a:lnTo>
                  <a:lnTo>
                    <a:pt x="190" y="111"/>
                  </a:lnTo>
                  <a:lnTo>
                    <a:pt x="184" y="130"/>
                  </a:lnTo>
                  <a:lnTo>
                    <a:pt x="177" y="150"/>
                  </a:lnTo>
                  <a:lnTo>
                    <a:pt x="164" y="163"/>
                  </a:lnTo>
                  <a:lnTo>
                    <a:pt x="151" y="176"/>
                  </a:lnTo>
                  <a:lnTo>
                    <a:pt x="131" y="183"/>
                  </a:lnTo>
                  <a:lnTo>
                    <a:pt x="111" y="189"/>
                  </a:lnTo>
                  <a:lnTo>
                    <a:pt x="98" y="189"/>
                  </a:lnTo>
                  <a:lnTo>
                    <a:pt x="78" y="189"/>
                  </a:lnTo>
                  <a:lnTo>
                    <a:pt x="59" y="183"/>
                  </a:lnTo>
                  <a:lnTo>
                    <a:pt x="39" y="176"/>
                  </a:lnTo>
                  <a:lnTo>
                    <a:pt x="26" y="163"/>
                  </a:lnTo>
                  <a:lnTo>
                    <a:pt x="13" y="150"/>
                  </a:lnTo>
                  <a:lnTo>
                    <a:pt x="6" y="130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6" y="58"/>
                  </a:lnTo>
                  <a:lnTo>
                    <a:pt x="13" y="39"/>
                  </a:lnTo>
                  <a:lnTo>
                    <a:pt x="26" y="26"/>
                  </a:lnTo>
                  <a:lnTo>
                    <a:pt x="39" y="13"/>
                  </a:lnTo>
                  <a:lnTo>
                    <a:pt x="59" y="6"/>
                  </a:lnTo>
                  <a:lnTo>
                    <a:pt x="78" y="0"/>
                  </a:lnTo>
                  <a:lnTo>
                    <a:pt x="9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4" name="Freeform 295"/>
            <p:cNvSpPr>
              <a:spLocks/>
            </p:cNvSpPr>
            <p:nvPr/>
          </p:nvSpPr>
          <p:spPr bwMode="auto">
            <a:xfrm>
              <a:off x="4108" y="2937"/>
              <a:ext cx="191" cy="189"/>
            </a:xfrm>
            <a:custGeom>
              <a:avLst/>
              <a:gdLst>
                <a:gd name="T0" fmla="*/ 105 w 191"/>
                <a:gd name="T1" fmla="*/ 0 h 189"/>
                <a:gd name="T2" fmla="*/ 125 w 191"/>
                <a:gd name="T3" fmla="*/ 6 h 189"/>
                <a:gd name="T4" fmla="*/ 145 w 191"/>
                <a:gd name="T5" fmla="*/ 13 h 189"/>
                <a:gd name="T6" fmla="*/ 158 w 191"/>
                <a:gd name="T7" fmla="*/ 19 h 189"/>
                <a:gd name="T8" fmla="*/ 171 w 191"/>
                <a:gd name="T9" fmla="*/ 32 h 189"/>
                <a:gd name="T10" fmla="*/ 177 w 191"/>
                <a:gd name="T11" fmla="*/ 52 h 189"/>
                <a:gd name="T12" fmla="*/ 184 w 191"/>
                <a:gd name="T13" fmla="*/ 65 h 189"/>
                <a:gd name="T14" fmla="*/ 191 w 191"/>
                <a:gd name="T15" fmla="*/ 85 h 189"/>
                <a:gd name="T16" fmla="*/ 191 w 191"/>
                <a:gd name="T17" fmla="*/ 104 h 189"/>
                <a:gd name="T18" fmla="*/ 184 w 191"/>
                <a:gd name="T19" fmla="*/ 124 h 189"/>
                <a:gd name="T20" fmla="*/ 177 w 191"/>
                <a:gd name="T21" fmla="*/ 144 h 189"/>
                <a:gd name="T22" fmla="*/ 171 w 191"/>
                <a:gd name="T23" fmla="*/ 157 h 189"/>
                <a:gd name="T24" fmla="*/ 151 w 191"/>
                <a:gd name="T25" fmla="*/ 170 h 189"/>
                <a:gd name="T26" fmla="*/ 138 w 191"/>
                <a:gd name="T27" fmla="*/ 183 h 189"/>
                <a:gd name="T28" fmla="*/ 125 w 191"/>
                <a:gd name="T29" fmla="*/ 189 h 189"/>
                <a:gd name="T30" fmla="*/ 105 w 191"/>
                <a:gd name="T31" fmla="*/ 189 h 189"/>
                <a:gd name="T32" fmla="*/ 85 w 191"/>
                <a:gd name="T33" fmla="*/ 189 h 189"/>
                <a:gd name="T34" fmla="*/ 66 w 191"/>
                <a:gd name="T35" fmla="*/ 189 h 189"/>
                <a:gd name="T36" fmla="*/ 46 w 191"/>
                <a:gd name="T37" fmla="*/ 176 h 189"/>
                <a:gd name="T38" fmla="*/ 33 w 191"/>
                <a:gd name="T39" fmla="*/ 170 h 189"/>
                <a:gd name="T40" fmla="*/ 20 w 191"/>
                <a:gd name="T41" fmla="*/ 157 h 189"/>
                <a:gd name="T42" fmla="*/ 6 w 191"/>
                <a:gd name="T43" fmla="*/ 137 h 189"/>
                <a:gd name="T44" fmla="*/ 0 w 191"/>
                <a:gd name="T45" fmla="*/ 124 h 189"/>
                <a:gd name="T46" fmla="*/ 0 w 191"/>
                <a:gd name="T47" fmla="*/ 104 h 189"/>
                <a:gd name="T48" fmla="*/ 0 w 191"/>
                <a:gd name="T49" fmla="*/ 85 h 189"/>
                <a:gd name="T50" fmla="*/ 0 w 191"/>
                <a:gd name="T51" fmla="*/ 65 h 189"/>
                <a:gd name="T52" fmla="*/ 13 w 191"/>
                <a:gd name="T53" fmla="*/ 45 h 189"/>
                <a:gd name="T54" fmla="*/ 20 w 191"/>
                <a:gd name="T55" fmla="*/ 32 h 189"/>
                <a:gd name="T56" fmla="*/ 33 w 191"/>
                <a:gd name="T57" fmla="*/ 19 h 189"/>
                <a:gd name="T58" fmla="*/ 52 w 191"/>
                <a:gd name="T59" fmla="*/ 6 h 189"/>
                <a:gd name="T60" fmla="*/ 66 w 191"/>
                <a:gd name="T61" fmla="*/ 0 h 189"/>
                <a:gd name="T62" fmla="*/ 85 w 191"/>
                <a:gd name="T63" fmla="*/ 0 h 189"/>
                <a:gd name="T64" fmla="*/ 105 w 191"/>
                <a:gd name="T65" fmla="*/ 0 h 189"/>
                <a:gd name="T66" fmla="*/ 105 w 191"/>
                <a:gd name="T67" fmla="*/ 0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1" h="189">
                  <a:moveTo>
                    <a:pt x="105" y="0"/>
                  </a:moveTo>
                  <a:lnTo>
                    <a:pt x="125" y="6"/>
                  </a:lnTo>
                  <a:lnTo>
                    <a:pt x="145" y="13"/>
                  </a:lnTo>
                  <a:lnTo>
                    <a:pt x="158" y="19"/>
                  </a:lnTo>
                  <a:lnTo>
                    <a:pt x="171" y="32"/>
                  </a:lnTo>
                  <a:lnTo>
                    <a:pt x="177" y="52"/>
                  </a:lnTo>
                  <a:lnTo>
                    <a:pt x="184" y="65"/>
                  </a:lnTo>
                  <a:lnTo>
                    <a:pt x="191" y="85"/>
                  </a:lnTo>
                  <a:lnTo>
                    <a:pt x="191" y="104"/>
                  </a:lnTo>
                  <a:lnTo>
                    <a:pt x="184" y="124"/>
                  </a:lnTo>
                  <a:lnTo>
                    <a:pt x="177" y="144"/>
                  </a:lnTo>
                  <a:lnTo>
                    <a:pt x="171" y="157"/>
                  </a:lnTo>
                  <a:lnTo>
                    <a:pt x="151" y="170"/>
                  </a:lnTo>
                  <a:lnTo>
                    <a:pt x="138" y="183"/>
                  </a:lnTo>
                  <a:lnTo>
                    <a:pt x="125" y="189"/>
                  </a:lnTo>
                  <a:lnTo>
                    <a:pt x="105" y="189"/>
                  </a:lnTo>
                  <a:lnTo>
                    <a:pt x="85" y="189"/>
                  </a:lnTo>
                  <a:lnTo>
                    <a:pt x="66" y="189"/>
                  </a:lnTo>
                  <a:lnTo>
                    <a:pt x="46" y="176"/>
                  </a:lnTo>
                  <a:lnTo>
                    <a:pt x="33" y="170"/>
                  </a:lnTo>
                  <a:lnTo>
                    <a:pt x="20" y="157"/>
                  </a:lnTo>
                  <a:lnTo>
                    <a:pt x="6" y="137"/>
                  </a:lnTo>
                  <a:lnTo>
                    <a:pt x="0" y="124"/>
                  </a:lnTo>
                  <a:lnTo>
                    <a:pt x="0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13" y="45"/>
                  </a:lnTo>
                  <a:lnTo>
                    <a:pt x="20" y="32"/>
                  </a:lnTo>
                  <a:lnTo>
                    <a:pt x="33" y="19"/>
                  </a:lnTo>
                  <a:lnTo>
                    <a:pt x="52" y="6"/>
                  </a:lnTo>
                  <a:lnTo>
                    <a:pt x="66" y="0"/>
                  </a:lnTo>
                  <a:lnTo>
                    <a:pt x="85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5" name="Freeform 296"/>
            <p:cNvSpPr>
              <a:spLocks/>
            </p:cNvSpPr>
            <p:nvPr/>
          </p:nvSpPr>
          <p:spPr bwMode="auto">
            <a:xfrm>
              <a:off x="4035" y="2976"/>
              <a:ext cx="198" cy="196"/>
            </a:xfrm>
            <a:custGeom>
              <a:avLst/>
              <a:gdLst>
                <a:gd name="T0" fmla="*/ 86 w 198"/>
                <a:gd name="T1" fmla="*/ 196 h 196"/>
                <a:gd name="T2" fmla="*/ 106 w 198"/>
                <a:gd name="T3" fmla="*/ 196 h 196"/>
                <a:gd name="T4" fmla="*/ 125 w 198"/>
                <a:gd name="T5" fmla="*/ 196 h 196"/>
                <a:gd name="T6" fmla="*/ 145 w 198"/>
                <a:gd name="T7" fmla="*/ 190 h 196"/>
                <a:gd name="T8" fmla="*/ 165 w 198"/>
                <a:gd name="T9" fmla="*/ 176 h 196"/>
                <a:gd name="T10" fmla="*/ 178 w 198"/>
                <a:gd name="T11" fmla="*/ 163 h 196"/>
                <a:gd name="T12" fmla="*/ 185 w 198"/>
                <a:gd name="T13" fmla="*/ 150 h 196"/>
                <a:gd name="T14" fmla="*/ 198 w 198"/>
                <a:gd name="T15" fmla="*/ 131 h 196"/>
                <a:gd name="T16" fmla="*/ 198 w 198"/>
                <a:gd name="T17" fmla="*/ 111 h 196"/>
                <a:gd name="T18" fmla="*/ 198 w 198"/>
                <a:gd name="T19" fmla="*/ 91 h 196"/>
                <a:gd name="T20" fmla="*/ 198 w 198"/>
                <a:gd name="T21" fmla="*/ 72 h 196"/>
                <a:gd name="T22" fmla="*/ 191 w 198"/>
                <a:gd name="T23" fmla="*/ 52 h 196"/>
                <a:gd name="T24" fmla="*/ 178 w 198"/>
                <a:gd name="T25" fmla="*/ 39 h 196"/>
                <a:gd name="T26" fmla="*/ 165 w 198"/>
                <a:gd name="T27" fmla="*/ 26 h 196"/>
                <a:gd name="T28" fmla="*/ 152 w 198"/>
                <a:gd name="T29" fmla="*/ 13 h 196"/>
                <a:gd name="T30" fmla="*/ 132 w 198"/>
                <a:gd name="T31" fmla="*/ 6 h 196"/>
                <a:gd name="T32" fmla="*/ 112 w 198"/>
                <a:gd name="T33" fmla="*/ 0 h 196"/>
                <a:gd name="T34" fmla="*/ 93 w 198"/>
                <a:gd name="T35" fmla="*/ 0 h 196"/>
                <a:gd name="T36" fmla="*/ 73 w 198"/>
                <a:gd name="T37" fmla="*/ 6 h 196"/>
                <a:gd name="T38" fmla="*/ 53 w 198"/>
                <a:gd name="T39" fmla="*/ 13 h 196"/>
                <a:gd name="T40" fmla="*/ 40 w 198"/>
                <a:gd name="T41" fmla="*/ 20 h 196"/>
                <a:gd name="T42" fmla="*/ 27 w 198"/>
                <a:gd name="T43" fmla="*/ 33 h 196"/>
                <a:gd name="T44" fmla="*/ 14 w 198"/>
                <a:gd name="T45" fmla="*/ 52 h 196"/>
                <a:gd name="T46" fmla="*/ 7 w 198"/>
                <a:gd name="T47" fmla="*/ 65 h 196"/>
                <a:gd name="T48" fmla="*/ 0 w 198"/>
                <a:gd name="T49" fmla="*/ 85 h 196"/>
                <a:gd name="T50" fmla="*/ 0 w 198"/>
                <a:gd name="T51" fmla="*/ 111 h 196"/>
                <a:gd name="T52" fmla="*/ 7 w 198"/>
                <a:gd name="T53" fmla="*/ 131 h 196"/>
                <a:gd name="T54" fmla="*/ 14 w 198"/>
                <a:gd name="T55" fmla="*/ 144 h 196"/>
                <a:gd name="T56" fmla="*/ 20 w 198"/>
                <a:gd name="T57" fmla="*/ 163 h 196"/>
                <a:gd name="T58" fmla="*/ 33 w 198"/>
                <a:gd name="T59" fmla="*/ 176 h 196"/>
                <a:gd name="T60" fmla="*/ 53 w 198"/>
                <a:gd name="T61" fmla="*/ 183 h 196"/>
                <a:gd name="T62" fmla="*/ 66 w 198"/>
                <a:gd name="T63" fmla="*/ 196 h 196"/>
                <a:gd name="T64" fmla="*/ 86 w 198"/>
                <a:gd name="T65" fmla="*/ 196 h 196"/>
                <a:gd name="T66" fmla="*/ 86 w 198"/>
                <a:gd name="T67" fmla="*/ 196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8" h="196">
                  <a:moveTo>
                    <a:pt x="86" y="196"/>
                  </a:moveTo>
                  <a:lnTo>
                    <a:pt x="106" y="196"/>
                  </a:lnTo>
                  <a:lnTo>
                    <a:pt x="125" y="196"/>
                  </a:lnTo>
                  <a:lnTo>
                    <a:pt x="145" y="190"/>
                  </a:lnTo>
                  <a:lnTo>
                    <a:pt x="165" y="176"/>
                  </a:lnTo>
                  <a:lnTo>
                    <a:pt x="178" y="163"/>
                  </a:lnTo>
                  <a:lnTo>
                    <a:pt x="185" y="150"/>
                  </a:lnTo>
                  <a:lnTo>
                    <a:pt x="198" y="131"/>
                  </a:lnTo>
                  <a:lnTo>
                    <a:pt x="198" y="111"/>
                  </a:lnTo>
                  <a:lnTo>
                    <a:pt x="198" y="91"/>
                  </a:lnTo>
                  <a:lnTo>
                    <a:pt x="198" y="72"/>
                  </a:lnTo>
                  <a:lnTo>
                    <a:pt x="191" y="52"/>
                  </a:lnTo>
                  <a:lnTo>
                    <a:pt x="178" y="39"/>
                  </a:lnTo>
                  <a:lnTo>
                    <a:pt x="165" y="26"/>
                  </a:lnTo>
                  <a:lnTo>
                    <a:pt x="152" y="13"/>
                  </a:lnTo>
                  <a:lnTo>
                    <a:pt x="132" y="6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6"/>
                  </a:lnTo>
                  <a:lnTo>
                    <a:pt x="53" y="13"/>
                  </a:lnTo>
                  <a:lnTo>
                    <a:pt x="40" y="20"/>
                  </a:lnTo>
                  <a:lnTo>
                    <a:pt x="27" y="33"/>
                  </a:lnTo>
                  <a:lnTo>
                    <a:pt x="14" y="52"/>
                  </a:lnTo>
                  <a:lnTo>
                    <a:pt x="7" y="65"/>
                  </a:lnTo>
                  <a:lnTo>
                    <a:pt x="0" y="85"/>
                  </a:lnTo>
                  <a:lnTo>
                    <a:pt x="0" y="111"/>
                  </a:lnTo>
                  <a:lnTo>
                    <a:pt x="7" y="131"/>
                  </a:lnTo>
                  <a:lnTo>
                    <a:pt x="14" y="144"/>
                  </a:lnTo>
                  <a:lnTo>
                    <a:pt x="20" y="163"/>
                  </a:lnTo>
                  <a:lnTo>
                    <a:pt x="33" y="176"/>
                  </a:lnTo>
                  <a:lnTo>
                    <a:pt x="53" y="183"/>
                  </a:lnTo>
                  <a:lnTo>
                    <a:pt x="66" y="196"/>
                  </a:lnTo>
                  <a:lnTo>
                    <a:pt x="86" y="19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6" name="Freeform 297"/>
            <p:cNvSpPr>
              <a:spLocks/>
            </p:cNvSpPr>
            <p:nvPr/>
          </p:nvSpPr>
          <p:spPr bwMode="auto">
            <a:xfrm>
              <a:off x="4075" y="2858"/>
              <a:ext cx="105" cy="739"/>
            </a:xfrm>
            <a:custGeom>
              <a:avLst/>
              <a:gdLst>
                <a:gd name="T0" fmla="*/ 105 w 105"/>
                <a:gd name="T1" fmla="*/ 0 h 739"/>
                <a:gd name="T2" fmla="*/ 105 w 105"/>
                <a:gd name="T3" fmla="*/ 0 h 739"/>
                <a:gd name="T4" fmla="*/ 105 w 105"/>
                <a:gd name="T5" fmla="*/ 0 h 739"/>
                <a:gd name="T6" fmla="*/ 99 w 105"/>
                <a:gd name="T7" fmla="*/ 0 h 739"/>
                <a:gd name="T8" fmla="*/ 92 w 105"/>
                <a:gd name="T9" fmla="*/ 7 h 739"/>
                <a:gd name="T10" fmla="*/ 85 w 105"/>
                <a:gd name="T11" fmla="*/ 13 h 739"/>
                <a:gd name="T12" fmla="*/ 79 w 105"/>
                <a:gd name="T13" fmla="*/ 20 h 739"/>
                <a:gd name="T14" fmla="*/ 72 w 105"/>
                <a:gd name="T15" fmla="*/ 33 h 739"/>
                <a:gd name="T16" fmla="*/ 72 w 105"/>
                <a:gd name="T17" fmla="*/ 46 h 739"/>
                <a:gd name="T18" fmla="*/ 66 w 105"/>
                <a:gd name="T19" fmla="*/ 85 h 739"/>
                <a:gd name="T20" fmla="*/ 66 w 105"/>
                <a:gd name="T21" fmla="*/ 98 h 739"/>
                <a:gd name="T22" fmla="*/ 59 w 105"/>
                <a:gd name="T23" fmla="*/ 111 h 739"/>
                <a:gd name="T24" fmla="*/ 59 w 105"/>
                <a:gd name="T25" fmla="*/ 124 h 739"/>
                <a:gd name="T26" fmla="*/ 59 w 105"/>
                <a:gd name="T27" fmla="*/ 131 h 739"/>
                <a:gd name="T28" fmla="*/ 59 w 105"/>
                <a:gd name="T29" fmla="*/ 138 h 739"/>
                <a:gd name="T30" fmla="*/ 59 w 105"/>
                <a:gd name="T31" fmla="*/ 144 h 739"/>
                <a:gd name="T32" fmla="*/ 59 w 105"/>
                <a:gd name="T33" fmla="*/ 144 h 739"/>
                <a:gd name="T34" fmla="*/ 59 w 105"/>
                <a:gd name="T35" fmla="*/ 144 h 739"/>
                <a:gd name="T36" fmla="*/ 59 w 105"/>
                <a:gd name="T37" fmla="*/ 151 h 739"/>
                <a:gd name="T38" fmla="*/ 59 w 105"/>
                <a:gd name="T39" fmla="*/ 157 h 739"/>
                <a:gd name="T40" fmla="*/ 59 w 105"/>
                <a:gd name="T41" fmla="*/ 177 h 739"/>
                <a:gd name="T42" fmla="*/ 66 w 105"/>
                <a:gd name="T43" fmla="*/ 203 h 739"/>
                <a:gd name="T44" fmla="*/ 66 w 105"/>
                <a:gd name="T45" fmla="*/ 229 h 739"/>
                <a:gd name="T46" fmla="*/ 66 w 105"/>
                <a:gd name="T47" fmla="*/ 249 h 739"/>
                <a:gd name="T48" fmla="*/ 66 w 105"/>
                <a:gd name="T49" fmla="*/ 268 h 739"/>
                <a:gd name="T50" fmla="*/ 66 w 105"/>
                <a:gd name="T51" fmla="*/ 281 h 739"/>
                <a:gd name="T52" fmla="*/ 66 w 105"/>
                <a:gd name="T53" fmla="*/ 288 h 739"/>
                <a:gd name="T54" fmla="*/ 66 w 105"/>
                <a:gd name="T55" fmla="*/ 301 h 739"/>
                <a:gd name="T56" fmla="*/ 59 w 105"/>
                <a:gd name="T57" fmla="*/ 314 h 739"/>
                <a:gd name="T58" fmla="*/ 53 w 105"/>
                <a:gd name="T59" fmla="*/ 340 h 739"/>
                <a:gd name="T60" fmla="*/ 53 w 105"/>
                <a:gd name="T61" fmla="*/ 353 h 739"/>
                <a:gd name="T62" fmla="*/ 46 w 105"/>
                <a:gd name="T63" fmla="*/ 360 h 739"/>
                <a:gd name="T64" fmla="*/ 46 w 105"/>
                <a:gd name="T65" fmla="*/ 366 h 739"/>
                <a:gd name="T66" fmla="*/ 39 w 105"/>
                <a:gd name="T67" fmla="*/ 366 h 739"/>
                <a:gd name="T68" fmla="*/ 39 w 105"/>
                <a:gd name="T69" fmla="*/ 366 h 739"/>
                <a:gd name="T70" fmla="*/ 33 w 105"/>
                <a:gd name="T71" fmla="*/ 379 h 739"/>
                <a:gd name="T72" fmla="*/ 33 w 105"/>
                <a:gd name="T73" fmla="*/ 386 h 739"/>
                <a:gd name="T74" fmla="*/ 26 w 105"/>
                <a:gd name="T75" fmla="*/ 399 h 739"/>
                <a:gd name="T76" fmla="*/ 13 w 105"/>
                <a:gd name="T77" fmla="*/ 425 h 739"/>
                <a:gd name="T78" fmla="*/ 7 w 105"/>
                <a:gd name="T79" fmla="*/ 438 h 739"/>
                <a:gd name="T80" fmla="*/ 7 w 105"/>
                <a:gd name="T81" fmla="*/ 451 h 739"/>
                <a:gd name="T82" fmla="*/ 7 w 105"/>
                <a:gd name="T83" fmla="*/ 458 h 739"/>
                <a:gd name="T84" fmla="*/ 7 w 105"/>
                <a:gd name="T85" fmla="*/ 464 h 739"/>
                <a:gd name="T86" fmla="*/ 7 w 105"/>
                <a:gd name="T87" fmla="*/ 484 h 739"/>
                <a:gd name="T88" fmla="*/ 0 w 105"/>
                <a:gd name="T89" fmla="*/ 510 h 739"/>
                <a:gd name="T90" fmla="*/ 0 w 105"/>
                <a:gd name="T91" fmla="*/ 536 h 739"/>
                <a:gd name="T92" fmla="*/ 0 w 105"/>
                <a:gd name="T93" fmla="*/ 563 h 739"/>
                <a:gd name="T94" fmla="*/ 7 w 105"/>
                <a:gd name="T95" fmla="*/ 595 h 739"/>
                <a:gd name="T96" fmla="*/ 7 w 105"/>
                <a:gd name="T97" fmla="*/ 615 h 739"/>
                <a:gd name="T98" fmla="*/ 13 w 105"/>
                <a:gd name="T99" fmla="*/ 635 h 739"/>
                <a:gd name="T100" fmla="*/ 13 w 105"/>
                <a:gd name="T101" fmla="*/ 654 h 739"/>
                <a:gd name="T102" fmla="*/ 20 w 105"/>
                <a:gd name="T103" fmla="*/ 674 h 739"/>
                <a:gd name="T104" fmla="*/ 20 w 105"/>
                <a:gd name="T105" fmla="*/ 687 h 739"/>
                <a:gd name="T106" fmla="*/ 26 w 105"/>
                <a:gd name="T107" fmla="*/ 706 h 739"/>
                <a:gd name="T108" fmla="*/ 26 w 105"/>
                <a:gd name="T109" fmla="*/ 720 h 739"/>
                <a:gd name="T110" fmla="*/ 26 w 105"/>
                <a:gd name="T111" fmla="*/ 733 h 739"/>
                <a:gd name="T112" fmla="*/ 26 w 105"/>
                <a:gd name="T113" fmla="*/ 739 h 739"/>
                <a:gd name="T114" fmla="*/ 26 w 105"/>
                <a:gd name="T115" fmla="*/ 739 h 739"/>
                <a:gd name="T116" fmla="*/ 105 w 105"/>
                <a:gd name="T117" fmla="*/ 0 h 7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5" h="739">
                  <a:moveTo>
                    <a:pt x="105" y="0"/>
                  </a:moveTo>
                  <a:lnTo>
                    <a:pt x="105" y="0"/>
                  </a:lnTo>
                  <a:lnTo>
                    <a:pt x="99" y="0"/>
                  </a:lnTo>
                  <a:lnTo>
                    <a:pt x="92" y="7"/>
                  </a:lnTo>
                  <a:lnTo>
                    <a:pt x="85" y="13"/>
                  </a:lnTo>
                  <a:lnTo>
                    <a:pt x="79" y="20"/>
                  </a:lnTo>
                  <a:lnTo>
                    <a:pt x="72" y="33"/>
                  </a:lnTo>
                  <a:lnTo>
                    <a:pt x="72" y="46"/>
                  </a:lnTo>
                  <a:lnTo>
                    <a:pt x="66" y="85"/>
                  </a:lnTo>
                  <a:lnTo>
                    <a:pt x="66" y="98"/>
                  </a:lnTo>
                  <a:lnTo>
                    <a:pt x="59" y="111"/>
                  </a:lnTo>
                  <a:lnTo>
                    <a:pt x="59" y="124"/>
                  </a:lnTo>
                  <a:lnTo>
                    <a:pt x="59" y="131"/>
                  </a:lnTo>
                  <a:lnTo>
                    <a:pt x="59" y="138"/>
                  </a:lnTo>
                  <a:lnTo>
                    <a:pt x="59" y="144"/>
                  </a:lnTo>
                  <a:lnTo>
                    <a:pt x="59" y="151"/>
                  </a:lnTo>
                  <a:lnTo>
                    <a:pt x="59" y="157"/>
                  </a:lnTo>
                  <a:lnTo>
                    <a:pt x="59" y="177"/>
                  </a:lnTo>
                  <a:lnTo>
                    <a:pt x="66" y="203"/>
                  </a:lnTo>
                  <a:lnTo>
                    <a:pt x="66" y="229"/>
                  </a:lnTo>
                  <a:lnTo>
                    <a:pt x="66" y="249"/>
                  </a:lnTo>
                  <a:lnTo>
                    <a:pt x="66" y="268"/>
                  </a:lnTo>
                  <a:lnTo>
                    <a:pt x="66" y="281"/>
                  </a:lnTo>
                  <a:lnTo>
                    <a:pt x="66" y="288"/>
                  </a:lnTo>
                  <a:lnTo>
                    <a:pt x="66" y="301"/>
                  </a:lnTo>
                  <a:lnTo>
                    <a:pt x="59" y="314"/>
                  </a:lnTo>
                  <a:lnTo>
                    <a:pt x="53" y="340"/>
                  </a:lnTo>
                  <a:lnTo>
                    <a:pt x="53" y="353"/>
                  </a:lnTo>
                  <a:lnTo>
                    <a:pt x="46" y="360"/>
                  </a:lnTo>
                  <a:lnTo>
                    <a:pt x="46" y="366"/>
                  </a:lnTo>
                  <a:lnTo>
                    <a:pt x="39" y="366"/>
                  </a:lnTo>
                  <a:lnTo>
                    <a:pt x="33" y="379"/>
                  </a:lnTo>
                  <a:lnTo>
                    <a:pt x="33" y="386"/>
                  </a:lnTo>
                  <a:lnTo>
                    <a:pt x="26" y="399"/>
                  </a:lnTo>
                  <a:lnTo>
                    <a:pt x="13" y="425"/>
                  </a:lnTo>
                  <a:lnTo>
                    <a:pt x="7" y="438"/>
                  </a:lnTo>
                  <a:lnTo>
                    <a:pt x="7" y="451"/>
                  </a:lnTo>
                  <a:lnTo>
                    <a:pt x="7" y="458"/>
                  </a:lnTo>
                  <a:lnTo>
                    <a:pt x="7" y="464"/>
                  </a:lnTo>
                  <a:lnTo>
                    <a:pt x="7" y="484"/>
                  </a:lnTo>
                  <a:lnTo>
                    <a:pt x="0" y="510"/>
                  </a:lnTo>
                  <a:lnTo>
                    <a:pt x="0" y="536"/>
                  </a:lnTo>
                  <a:lnTo>
                    <a:pt x="0" y="563"/>
                  </a:lnTo>
                  <a:lnTo>
                    <a:pt x="7" y="595"/>
                  </a:lnTo>
                  <a:lnTo>
                    <a:pt x="7" y="615"/>
                  </a:lnTo>
                  <a:lnTo>
                    <a:pt x="13" y="635"/>
                  </a:lnTo>
                  <a:lnTo>
                    <a:pt x="13" y="654"/>
                  </a:lnTo>
                  <a:lnTo>
                    <a:pt x="20" y="674"/>
                  </a:lnTo>
                  <a:lnTo>
                    <a:pt x="20" y="687"/>
                  </a:lnTo>
                  <a:lnTo>
                    <a:pt x="26" y="706"/>
                  </a:lnTo>
                  <a:lnTo>
                    <a:pt x="26" y="720"/>
                  </a:lnTo>
                  <a:lnTo>
                    <a:pt x="26" y="733"/>
                  </a:lnTo>
                  <a:lnTo>
                    <a:pt x="26" y="739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7" name="Freeform 298"/>
            <p:cNvSpPr>
              <a:spLocks/>
            </p:cNvSpPr>
            <p:nvPr/>
          </p:nvSpPr>
          <p:spPr bwMode="auto">
            <a:xfrm>
              <a:off x="3812" y="2819"/>
              <a:ext cx="539" cy="811"/>
            </a:xfrm>
            <a:custGeom>
              <a:avLst/>
              <a:gdLst>
                <a:gd name="T0" fmla="*/ 223 w 539"/>
                <a:gd name="T1" fmla="*/ 39 h 811"/>
                <a:gd name="T2" fmla="*/ 177 w 539"/>
                <a:gd name="T3" fmla="*/ 26 h 811"/>
                <a:gd name="T4" fmla="*/ 131 w 539"/>
                <a:gd name="T5" fmla="*/ 39 h 811"/>
                <a:gd name="T6" fmla="*/ 99 w 539"/>
                <a:gd name="T7" fmla="*/ 59 h 811"/>
                <a:gd name="T8" fmla="*/ 79 w 539"/>
                <a:gd name="T9" fmla="*/ 144 h 811"/>
                <a:gd name="T10" fmla="*/ 72 w 539"/>
                <a:gd name="T11" fmla="*/ 229 h 811"/>
                <a:gd name="T12" fmla="*/ 72 w 539"/>
                <a:gd name="T13" fmla="*/ 255 h 811"/>
                <a:gd name="T14" fmla="*/ 59 w 539"/>
                <a:gd name="T15" fmla="*/ 288 h 811"/>
                <a:gd name="T16" fmla="*/ 26 w 539"/>
                <a:gd name="T17" fmla="*/ 340 h 811"/>
                <a:gd name="T18" fmla="*/ 0 w 539"/>
                <a:gd name="T19" fmla="*/ 405 h 811"/>
                <a:gd name="T20" fmla="*/ 6 w 539"/>
                <a:gd name="T21" fmla="*/ 510 h 811"/>
                <a:gd name="T22" fmla="*/ 33 w 539"/>
                <a:gd name="T23" fmla="*/ 595 h 811"/>
                <a:gd name="T24" fmla="*/ 52 w 539"/>
                <a:gd name="T25" fmla="*/ 641 h 811"/>
                <a:gd name="T26" fmla="*/ 52 w 539"/>
                <a:gd name="T27" fmla="*/ 693 h 811"/>
                <a:gd name="T28" fmla="*/ 52 w 539"/>
                <a:gd name="T29" fmla="*/ 745 h 811"/>
                <a:gd name="T30" fmla="*/ 59 w 539"/>
                <a:gd name="T31" fmla="*/ 778 h 811"/>
                <a:gd name="T32" fmla="*/ 99 w 539"/>
                <a:gd name="T33" fmla="*/ 804 h 811"/>
                <a:gd name="T34" fmla="*/ 131 w 539"/>
                <a:gd name="T35" fmla="*/ 811 h 811"/>
                <a:gd name="T36" fmla="*/ 171 w 539"/>
                <a:gd name="T37" fmla="*/ 791 h 811"/>
                <a:gd name="T38" fmla="*/ 184 w 539"/>
                <a:gd name="T39" fmla="*/ 785 h 811"/>
                <a:gd name="T40" fmla="*/ 204 w 539"/>
                <a:gd name="T41" fmla="*/ 765 h 811"/>
                <a:gd name="T42" fmla="*/ 230 w 539"/>
                <a:gd name="T43" fmla="*/ 752 h 811"/>
                <a:gd name="T44" fmla="*/ 263 w 539"/>
                <a:gd name="T45" fmla="*/ 752 h 811"/>
                <a:gd name="T46" fmla="*/ 289 w 539"/>
                <a:gd name="T47" fmla="*/ 772 h 811"/>
                <a:gd name="T48" fmla="*/ 309 w 539"/>
                <a:gd name="T49" fmla="*/ 798 h 811"/>
                <a:gd name="T50" fmla="*/ 309 w 539"/>
                <a:gd name="T51" fmla="*/ 804 h 811"/>
                <a:gd name="T52" fmla="*/ 335 w 539"/>
                <a:gd name="T53" fmla="*/ 811 h 811"/>
                <a:gd name="T54" fmla="*/ 381 w 539"/>
                <a:gd name="T55" fmla="*/ 811 h 811"/>
                <a:gd name="T56" fmla="*/ 408 w 539"/>
                <a:gd name="T57" fmla="*/ 785 h 811"/>
                <a:gd name="T58" fmla="*/ 447 w 539"/>
                <a:gd name="T59" fmla="*/ 719 h 811"/>
                <a:gd name="T60" fmla="*/ 454 w 539"/>
                <a:gd name="T61" fmla="*/ 680 h 811"/>
                <a:gd name="T62" fmla="*/ 460 w 539"/>
                <a:gd name="T63" fmla="*/ 674 h 811"/>
                <a:gd name="T64" fmla="*/ 480 w 539"/>
                <a:gd name="T65" fmla="*/ 634 h 811"/>
                <a:gd name="T66" fmla="*/ 513 w 539"/>
                <a:gd name="T67" fmla="*/ 569 h 811"/>
                <a:gd name="T68" fmla="*/ 533 w 539"/>
                <a:gd name="T69" fmla="*/ 497 h 811"/>
                <a:gd name="T70" fmla="*/ 539 w 539"/>
                <a:gd name="T71" fmla="*/ 399 h 811"/>
                <a:gd name="T72" fmla="*/ 526 w 539"/>
                <a:gd name="T73" fmla="*/ 320 h 811"/>
                <a:gd name="T74" fmla="*/ 493 w 539"/>
                <a:gd name="T75" fmla="*/ 229 h 811"/>
                <a:gd name="T76" fmla="*/ 487 w 539"/>
                <a:gd name="T77" fmla="*/ 163 h 811"/>
                <a:gd name="T78" fmla="*/ 487 w 539"/>
                <a:gd name="T79" fmla="*/ 150 h 811"/>
                <a:gd name="T80" fmla="*/ 480 w 539"/>
                <a:gd name="T81" fmla="*/ 137 h 811"/>
                <a:gd name="T82" fmla="*/ 467 w 539"/>
                <a:gd name="T83" fmla="*/ 92 h 811"/>
                <a:gd name="T84" fmla="*/ 447 w 539"/>
                <a:gd name="T85" fmla="*/ 52 h 811"/>
                <a:gd name="T86" fmla="*/ 401 w 539"/>
                <a:gd name="T87" fmla="*/ 39 h 811"/>
                <a:gd name="T88" fmla="*/ 375 w 539"/>
                <a:gd name="T89" fmla="*/ 39 h 811"/>
                <a:gd name="T90" fmla="*/ 368 w 539"/>
                <a:gd name="T91" fmla="*/ 33 h 811"/>
                <a:gd name="T92" fmla="*/ 342 w 539"/>
                <a:gd name="T93" fmla="*/ 13 h 811"/>
                <a:gd name="T94" fmla="*/ 296 w 539"/>
                <a:gd name="T95" fmla="*/ 0 h 811"/>
                <a:gd name="T96" fmla="*/ 243 w 539"/>
                <a:gd name="T97" fmla="*/ 20 h 811"/>
                <a:gd name="T98" fmla="*/ 230 w 539"/>
                <a:gd name="T99" fmla="*/ 39 h 8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9" h="811">
                  <a:moveTo>
                    <a:pt x="223" y="39"/>
                  </a:moveTo>
                  <a:lnTo>
                    <a:pt x="223" y="39"/>
                  </a:lnTo>
                  <a:lnTo>
                    <a:pt x="210" y="33"/>
                  </a:lnTo>
                  <a:lnTo>
                    <a:pt x="197" y="33"/>
                  </a:lnTo>
                  <a:lnTo>
                    <a:pt x="177" y="26"/>
                  </a:lnTo>
                  <a:lnTo>
                    <a:pt x="158" y="26"/>
                  </a:lnTo>
                  <a:lnTo>
                    <a:pt x="138" y="33"/>
                  </a:lnTo>
                  <a:lnTo>
                    <a:pt x="131" y="39"/>
                  </a:lnTo>
                  <a:lnTo>
                    <a:pt x="118" y="39"/>
                  </a:lnTo>
                  <a:lnTo>
                    <a:pt x="112" y="52"/>
                  </a:lnTo>
                  <a:lnTo>
                    <a:pt x="99" y="59"/>
                  </a:lnTo>
                  <a:lnTo>
                    <a:pt x="92" y="85"/>
                  </a:lnTo>
                  <a:lnTo>
                    <a:pt x="85" y="118"/>
                  </a:lnTo>
                  <a:lnTo>
                    <a:pt x="79" y="144"/>
                  </a:lnTo>
                  <a:lnTo>
                    <a:pt x="79" y="177"/>
                  </a:lnTo>
                  <a:lnTo>
                    <a:pt x="72" y="203"/>
                  </a:lnTo>
                  <a:lnTo>
                    <a:pt x="72" y="229"/>
                  </a:lnTo>
                  <a:lnTo>
                    <a:pt x="72" y="242"/>
                  </a:lnTo>
                  <a:lnTo>
                    <a:pt x="72" y="248"/>
                  </a:lnTo>
                  <a:lnTo>
                    <a:pt x="72" y="255"/>
                  </a:lnTo>
                  <a:lnTo>
                    <a:pt x="72" y="262"/>
                  </a:lnTo>
                  <a:lnTo>
                    <a:pt x="66" y="268"/>
                  </a:lnTo>
                  <a:lnTo>
                    <a:pt x="59" y="288"/>
                  </a:lnTo>
                  <a:lnTo>
                    <a:pt x="46" y="301"/>
                  </a:lnTo>
                  <a:lnTo>
                    <a:pt x="39" y="320"/>
                  </a:lnTo>
                  <a:lnTo>
                    <a:pt x="26" y="340"/>
                  </a:lnTo>
                  <a:lnTo>
                    <a:pt x="13" y="360"/>
                  </a:lnTo>
                  <a:lnTo>
                    <a:pt x="6" y="386"/>
                  </a:lnTo>
                  <a:lnTo>
                    <a:pt x="0" y="405"/>
                  </a:lnTo>
                  <a:lnTo>
                    <a:pt x="0" y="438"/>
                  </a:lnTo>
                  <a:lnTo>
                    <a:pt x="0" y="477"/>
                  </a:lnTo>
                  <a:lnTo>
                    <a:pt x="6" y="510"/>
                  </a:lnTo>
                  <a:lnTo>
                    <a:pt x="13" y="543"/>
                  </a:lnTo>
                  <a:lnTo>
                    <a:pt x="20" y="569"/>
                  </a:lnTo>
                  <a:lnTo>
                    <a:pt x="33" y="595"/>
                  </a:lnTo>
                  <a:lnTo>
                    <a:pt x="39" y="615"/>
                  </a:lnTo>
                  <a:lnTo>
                    <a:pt x="46" y="628"/>
                  </a:lnTo>
                  <a:lnTo>
                    <a:pt x="52" y="641"/>
                  </a:lnTo>
                  <a:lnTo>
                    <a:pt x="52" y="654"/>
                  </a:lnTo>
                  <a:lnTo>
                    <a:pt x="52" y="674"/>
                  </a:lnTo>
                  <a:lnTo>
                    <a:pt x="52" y="693"/>
                  </a:lnTo>
                  <a:lnTo>
                    <a:pt x="52" y="713"/>
                  </a:lnTo>
                  <a:lnTo>
                    <a:pt x="52" y="732"/>
                  </a:lnTo>
                  <a:lnTo>
                    <a:pt x="52" y="745"/>
                  </a:lnTo>
                  <a:lnTo>
                    <a:pt x="52" y="759"/>
                  </a:lnTo>
                  <a:lnTo>
                    <a:pt x="52" y="772"/>
                  </a:lnTo>
                  <a:lnTo>
                    <a:pt x="59" y="778"/>
                  </a:lnTo>
                  <a:lnTo>
                    <a:pt x="72" y="791"/>
                  </a:lnTo>
                  <a:lnTo>
                    <a:pt x="79" y="798"/>
                  </a:lnTo>
                  <a:lnTo>
                    <a:pt x="99" y="804"/>
                  </a:lnTo>
                  <a:lnTo>
                    <a:pt x="112" y="811"/>
                  </a:lnTo>
                  <a:lnTo>
                    <a:pt x="118" y="811"/>
                  </a:lnTo>
                  <a:lnTo>
                    <a:pt x="131" y="811"/>
                  </a:lnTo>
                  <a:lnTo>
                    <a:pt x="138" y="811"/>
                  </a:lnTo>
                  <a:lnTo>
                    <a:pt x="158" y="798"/>
                  </a:lnTo>
                  <a:lnTo>
                    <a:pt x="171" y="791"/>
                  </a:lnTo>
                  <a:lnTo>
                    <a:pt x="177" y="785"/>
                  </a:lnTo>
                  <a:lnTo>
                    <a:pt x="184" y="785"/>
                  </a:lnTo>
                  <a:lnTo>
                    <a:pt x="197" y="772"/>
                  </a:lnTo>
                  <a:lnTo>
                    <a:pt x="204" y="765"/>
                  </a:lnTo>
                  <a:lnTo>
                    <a:pt x="210" y="759"/>
                  </a:lnTo>
                  <a:lnTo>
                    <a:pt x="217" y="759"/>
                  </a:lnTo>
                  <a:lnTo>
                    <a:pt x="230" y="752"/>
                  </a:lnTo>
                  <a:lnTo>
                    <a:pt x="243" y="752"/>
                  </a:lnTo>
                  <a:lnTo>
                    <a:pt x="256" y="752"/>
                  </a:lnTo>
                  <a:lnTo>
                    <a:pt x="263" y="752"/>
                  </a:lnTo>
                  <a:lnTo>
                    <a:pt x="270" y="759"/>
                  </a:lnTo>
                  <a:lnTo>
                    <a:pt x="276" y="765"/>
                  </a:lnTo>
                  <a:lnTo>
                    <a:pt x="289" y="772"/>
                  </a:lnTo>
                  <a:lnTo>
                    <a:pt x="289" y="778"/>
                  </a:lnTo>
                  <a:lnTo>
                    <a:pt x="309" y="798"/>
                  </a:lnTo>
                  <a:lnTo>
                    <a:pt x="309" y="804"/>
                  </a:lnTo>
                  <a:lnTo>
                    <a:pt x="316" y="804"/>
                  </a:lnTo>
                  <a:lnTo>
                    <a:pt x="322" y="811"/>
                  </a:lnTo>
                  <a:lnTo>
                    <a:pt x="335" y="811"/>
                  </a:lnTo>
                  <a:lnTo>
                    <a:pt x="348" y="811"/>
                  </a:lnTo>
                  <a:lnTo>
                    <a:pt x="368" y="811"/>
                  </a:lnTo>
                  <a:lnTo>
                    <a:pt x="381" y="811"/>
                  </a:lnTo>
                  <a:lnTo>
                    <a:pt x="388" y="804"/>
                  </a:lnTo>
                  <a:lnTo>
                    <a:pt x="401" y="798"/>
                  </a:lnTo>
                  <a:lnTo>
                    <a:pt x="408" y="785"/>
                  </a:lnTo>
                  <a:lnTo>
                    <a:pt x="421" y="765"/>
                  </a:lnTo>
                  <a:lnTo>
                    <a:pt x="434" y="739"/>
                  </a:lnTo>
                  <a:lnTo>
                    <a:pt x="447" y="719"/>
                  </a:lnTo>
                  <a:lnTo>
                    <a:pt x="454" y="693"/>
                  </a:lnTo>
                  <a:lnTo>
                    <a:pt x="454" y="687"/>
                  </a:lnTo>
                  <a:lnTo>
                    <a:pt x="454" y="680"/>
                  </a:lnTo>
                  <a:lnTo>
                    <a:pt x="454" y="674"/>
                  </a:lnTo>
                  <a:lnTo>
                    <a:pt x="460" y="674"/>
                  </a:lnTo>
                  <a:lnTo>
                    <a:pt x="467" y="660"/>
                  </a:lnTo>
                  <a:lnTo>
                    <a:pt x="473" y="654"/>
                  </a:lnTo>
                  <a:lnTo>
                    <a:pt x="480" y="634"/>
                  </a:lnTo>
                  <a:lnTo>
                    <a:pt x="493" y="615"/>
                  </a:lnTo>
                  <a:lnTo>
                    <a:pt x="500" y="595"/>
                  </a:lnTo>
                  <a:lnTo>
                    <a:pt x="513" y="569"/>
                  </a:lnTo>
                  <a:lnTo>
                    <a:pt x="519" y="549"/>
                  </a:lnTo>
                  <a:lnTo>
                    <a:pt x="526" y="523"/>
                  </a:lnTo>
                  <a:lnTo>
                    <a:pt x="533" y="497"/>
                  </a:lnTo>
                  <a:lnTo>
                    <a:pt x="533" y="464"/>
                  </a:lnTo>
                  <a:lnTo>
                    <a:pt x="533" y="432"/>
                  </a:lnTo>
                  <a:lnTo>
                    <a:pt x="539" y="399"/>
                  </a:lnTo>
                  <a:lnTo>
                    <a:pt x="533" y="373"/>
                  </a:lnTo>
                  <a:lnTo>
                    <a:pt x="533" y="347"/>
                  </a:lnTo>
                  <a:lnTo>
                    <a:pt x="526" y="320"/>
                  </a:lnTo>
                  <a:lnTo>
                    <a:pt x="513" y="288"/>
                  </a:lnTo>
                  <a:lnTo>
                    <a:pt x="500" y="255"/>
                  </a:lnTo>
                  <a:lnTo>
                    <a:pt x="493" y="229"/>
                  </a:lnTo>
                  <a:lnTo>
                    <a:pt x="487" y="203"/>
                  </a:lnTo>
                  <a:lnTo>
                    <a:pt x="487" y="177"/>
                  </a:lnTo>
                  <a:lnTo>
                    <a:pt x="487" y="163"/>
                  </a:lnTo>
                  <a:lnTo>
                    <a:pt x="487" y="150"/>
                  </a:lnTo>
                  <a:lnTo>
                    <a:pt x="487" y="144"/>
                  </a:lnTo>
                  <a:lnTo>
                    <a:pt x="480" y="137"/>
                  </a:lnTo>
                  <a:lnTo>
                    <a:pt x="480" y="124"/>
                  </a:lnTo>
                  <a:lnTo>
                    <a:pt x="473" y="105"/>
                  </a:lnTo>
                  <a:lnTo>
                    <a:pt x="467" y="92"/>
                  </a:lnTo>
                  <a:lnTo>
                    <a:pt x="460" y="72"/>
                  </a:lnTo>
                  <a:lnTo>
                    <a:pt x="454" y="59"/>
                  </a:lnTo>
                  <a:lnTo>
                    <a:pt x="447" y="52"/>
                  </a:lnTo>
                  <a:lnTo>
                    <a:pt x="434" y="46"/>
                  </a:lnTo>
                  <a:lnTo>
                    <a:pt x="427" y="39"/>
                  </a:lnTo>
                  <a:lnTo>
                    <a:pt x="401" y="39"/>
                  </a:lnTo>
                  <a:lnTo>
                    <a:pt x="388" y="39"/>
                  </a:lnTo>
                  <a:lnTo>
                    <a:pt x="381" y="39"/>
                  </a:lnTo>
                  <a:lnTo>
                    <a:pt x="375" y="39"/>
                  </a:lnTo>
                  <a:lnTo>
                    <a:pt x="368" y="39"/>
                  </a:lnTo>
                  <a:lnTo>
                    <a:pt x="368" y="33"/>
                  </a:lnTo>
                  <a:lnTo>
                    <a:pt x="362" y="26"/>
                  </a:lnTo>
                  <a:lnTo>
                    <a:pt x="355" y="20"/>
                  </a:lnTo>
                  <a:lnTo>
                    <a:pt x="342" y="13"/>
                  </a:lnTo>
                  <a:lnTo>
                    <a:pt x="329" y="6"/>
                  </a:lnTo>
                  <a:lnTo>
                    <a:pt x="309" y="0"/>
                  </a:lnTo>
                  <a:lnTo>
                    <a:pt x="296" y="0"/>
                  </a:lnTo>
                  <a:lnTo>
                    <a:pt x="276" y="0"/>
                  </a:lnTo>
                  <a:lnTo>
                    <a:pt x="270" y="6"/>
                  </a:lnTo>
                  <a:lnTo>
                    <a:pt x="243" y="20"/>
                  </a:lnTo>
                  <a:lnTo>
                    <a:pt x="237" y="26"/>
                  </a:lnTo>
                  <a:lnTo>
                    <a:pt x="230" y="33"/>
                  </a:lnTo>
                  <a:lnTo>
                    <a:pt x="230" y="39"/>
                  </a:lnTo>
                  <a:lnTo>
                    <a:pt x="223" y="39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8" name="Freeform 299"/>
            <p:cNvSpPr>
              <a:spLocks/>
            </p:cNvSpPr>
            <p:nvPr/>
          </p:nvSpPr>
          <p:spPr bwMode="auto">
            <a:xfrm>
              <a:off x="4075" y="2858"/>
              <a:ext cx="105" cy="739"/>
            </a:xfrm>
            <a:custGeom>
              <a:avLst/>
              <a:gdLst>
                <a:gd name="T0" fmla="*/ 105 w 105"/>
                <a:gd name="T1" fmla="*/ 0 h 739"/>
                <a:gd name="T2" fmla="*/ 105 w 105"/>
                <a:gd name="T3" fmla="*/ 0 h 739"/>
                <a:gd name="T4" fmla="*/ 105 w 105"/>
                <a:gd name="T5" fmla="*/ 0 h 739"/>
                <a:gd name="T6" fmla="*/ 99 w 105"/>
                <a:gd name="T7" fmla="*/ 0 h 739"/>
                <a:gd name="T8" fmla="*/ 92 w 105"/>
                <a:gd name="T9" fmla="*/ 7 h 739"/>
                <a:gd name="T10" fmla="*/ 85 w 105"/>
                <a:gd name="T11" fmla="*/ 13 h 739"/>
                <a:gd name="T12" fmla="*/ 79 w 105"/>
                <a:gd name="T13" fmla="*/ 20 h 739"/>
                <a:gd name="T14" fmla="*/ 72 w 105"/>
                <a:gd name="T15" fmla="*/ 33 h 739"/>
                <a:gd name="T16" fmla="*/ 72 w 105"/>
                <a:gd name="T17" fmla="*/ 46 h 739"/>
                <a:gd name="T18" fmla="*/ 66 w 105"/>
                <a:gd name="T19" fmla="*/ 85 h 739"/>
                <a:gd name="T20" fmla="*/ 66 w 105"/>
                <a:gd name="T21" fmla="*/ 98 h 739"/>
                <a:gd name="T22" fmla="*/ 59 w 105"/>
                <a:gd name="T23" fmla="*/ 111 h 739"/>
                <a:gd name="T24" fmla="*/ 59 w 105"/>
                <a:gd name="T25" fmla="*/ 124 h 739"/>
                <a:gd name="T26" fmla="*/ 59 w 105"/>
                <a:gd name="T27" fmla="*/ 131 h 739"/>
                <a:gd name="T28" fmla="*/ 59 w 105"/>
                <a:gd name="T29" fmla="*/ 138 h 739"/>
                <a:gd name="T30" fmla="*/ 59 w 105"/>
                <a:gd name="T31" fmla="*/ 144 h 739"/>
                <a:gd name="T32" fmla="*/ 59 w 105"/>
                <a:gd name="T33" fmla="*/ 144 h 739"/>
                <a:gd name="T34" fmla="*/ 59 w 105"/>
                <a:gd name="T35" fmla="*/ 144 h 739"/>
                <a:gd name="T36" fmla="*/ 59 w 105"/>
                <a:gd name="T37" fmla="*/ 151 h 739"/>
                <a:gd name="T38" fmla="*/ 59 w 105"/>
                <a:gd name="T39" fmla="*/ 157 h 739"/>
                <a:gd name="T40" fmla="*/ 59 w 105"/>
                <a:gd name="T41" fmla="*/ 177 h 739"/>
                <a:gd name="T42" fmla="*/ 66 w 105"/>
                <a:gd name="T43" fmla="*/ 203 h 739"/>
                <a:gd name="T44" fmla="*/ 66 w 105"/>
                <a:gd name="T45" fmla="*/ 229 h 739"/>
                <a:gd name="T46" fmla="*/ 66 w 105"/>
                <a:gd name="T47" fmla="*/ 249 h 739"/>
                <a:gd name="T48" fmla="*/ 66 w 105"/>
                <a:gd name="T49" fmla="*/ 268 h 739"/>
                <a:gd name="T50" fmla="*/ 66 w 105"/>
                <a:gd name="T51" fmla="*/ 281 h 739"/>
                <a:gd name="T52" fmla="*/ 66 w 105"/>
                <a:gd name="T53" fmla="*/ 288 h 739"/>
                <a:gd name="T54" fmla="*/ 66 w 105"/>
                <a:gd name="T55" fmla="*/ 301 h 739"/>
                <a:gd name="T56" fmla="*/ 59 w 105"/>
                <a:gd name="T57" fmla="*/ 314 h 739"/>
                <a:gd name="T58" fmla="*/ 53 w 105"/>
                <a:gd name="T59" fmla="*/ 340 h 739"/>
                <a:gd name="T60" fmla="*/ 53 w 105"/>
                <a:gd name="T61" fmla="*/ 353 h 739"/>
                <a:gd name="T62" fmla="*/ 46 w 105"/>
                <a:gd name="T63" fmla="*/ 360 h 739"/>
                <a:gd name="T64" fmla="*/ 46 w 105"/>
                <a:gd name="T65" fmla="*/ 366 h 739"/>
                <a:gd name="T66" fmla="*/ 39 w 105"/>
                <a:gd name="T67" fmla="*/ 366 h 739"/>
                <a:gd name="T68" fmla="*/ 39 w 105"/>
                <a:gd name="T69" fmla="*/ 366 h 739"/>
                <a:gd name="T70" fmla="*/ 33 w 105"/>
                <a:gd name="T71" fmla="*/ 379 h 739"/>
                <a:gd name="T72" fmla="*/ 33 w 105"/>
                <a:gd name="T73" fmla="*/ 386 h 739"/>
                <a:gd name="T74" fmla="*/ 26 w 105"/>
                <a:gd name="T75" fmla="*/ 399 h 739"/>
                <a:gd name="T76" fmla="*/ 13 w 105"/>
                <a:gd name="T77" fmla="*/ 425 h 739"/>
                <a:gd name="T78" fmla="*/ 7 w 105"/>
                <a:gd name="T79" fmla="*/ 438 h 739"/>
                <a:gd name="T80" fmla="*/ 7 w 105"/>
                <a:gd name="T81" fmla="*/ 451 h 739"/>
                <a:gd name="T82" fmla="*/ 7 w 105"/>
                <a:gd name="T83" fmla="*/ 458 h 739"/>
                <a:gd name="T84" fmla="*/ 7 w 105"/>
                <a:gd name="T85" fmla="*/ 464 h 739"/>
                <a:gd name="T86" fmla="*/ 7 w 105"/>
                <a:gd name="T87" fmla="*/ 484 h 739"/>
                <a:gd name="T88" fmla="*/ 0 w 105"/>
                <a:gd name="T89" fmla="*/ 510 h 739"/>
                <a:gd name="T90" fmla="*/ 0 w 105"/>
                <a:gd name="T91" fmla="*/ 536 h 739"/>
                <a:gd name="T92" fmla="*/ 0 w 105"/>
                <a:gd name="T93" fmla="*/ 563 h 739"/>
                <a:gd name="T94" fmla="*/ 7 w 105"/>
                <a:gd name="T95" fmla="*/ 595 h 739"/>
                <a:gd name="T96" fmla="*/ 7 w 105"/>
                <a:gd name="T97" fmla="*/ 615 h 739"/>
                <a:gd name="T98" fmla="*/ 13 w 105"/>
                <a:gd name="T99" fmla="*/ 635 h 739"/>
                <a:gd name="T100" fmla="*/ 13 w 105"/>
                <a:gd name="T101" fmla="*/ 654 h 739"/>
                <a:gd name="T102" fmla="*/ 20 w 105"/>
                <a:gd name="T103" fmla="*/ 674 h 739"/>
                <a:gd name="T104" fmla="*/ 20 w 105"/>
                <a:gd name="T105" fmla="*/ 687 h 739"/>
                <a:gd name="T106" fmla="*/ 26 w 105"/>
                <a:gd name="T107" fmla="*/ 706 h 739"/>
                <a:gd name="T108" fmla="*/ 26 w 105"/>
                <a:gd name="T109" fmla="*/ 720 h 739"/>
                <a:gd name="T110" fmla="*/ 26 w 105"/>
                <a:gd name="T111" fmla="*/ 733 h 739"/>
                <a:gd name="T112" fmla="*/ 26 w 105"/>
                <a:gd name="T113" fmla="*/ 739 h 739"/>
                <a:gd name="T114" fmla="*/ 26 w 105"/>
                <a:gd name="T115" fmla="*/ 739 h 7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5" h="739">
                  <a:moveTo>
                    <a:pt x="105" y="0"/>
                  </a:moveTo>
                  <a:lnTo>
                    <a:pt x="105" y="0"/>
                  </a:lnTo>
                  <a:lnTo>
                    <a:pt x="99" y="0"/>
                  </a:lnTo>
                  <a:lnTo>
                    <a:pt x="92" y="7"/>
                  </a:lnTo>
                  <a:lnTo>
                    <a:pt x="85" y="13"/>
                  </a:lnTo>
                  <a:lnTo>
                    <a:pt x="79" y="20"/>
                  </a:lnTo>
                  <a:lnTo>
                    <a:pt x="72" y="33"/>
                  </a:lnTo>
                  <a:lnTo>
                    <a:pt x="72" y="46"/>
                  </a:lnTo>
                  <a:lnTo>
                    <a:pt x="66" y="85"/>
                  </a:lnTo>
                  <a:lnTo>
                    <a:pt x="66" y="98"/>
                  </a:lnTo>
                  <a:lnTo>
                    <a:pt x="59" y="111"/>
                  </a:lnTo>
                  <a:lnTo>
                    <a:pt x="59" y="124"/>
                  </a:lnTo>
                  <a:lnTo>
                    <a:pt x="59" y="131"/>
                  </a:lnTo>
                  <a:lnTo>
                    <a:pt x="59" y="138"/>
                  </a:lnTo>
                  <a:lnTo>
                    <a:pt x="59" y="144"/>
                  </a:lnTo>
                  <a:lnTo>
                    <a:pt x="59" y="151"/>
                  </a:lnTo>
                  <a:lnTo>
                    <a:pt x="59" y="157"/>
                  </a:lnTo>
                  <a:lnTo>
                    <a:pt x="59" y="177"/>
                  </a:lnTo>
                  <a:lnTo>
                    <a:pt x="66" y="203"/>
                  </a:lnTo>
                  <a:lnTo>
                    <a:pt x="66" y="229"/>
                  </a:lnTo>
                  <a:lnTo>
                    <a:pt x="66" y="249"/>
                  </a:lnTo>
                  <a:lnTo>
                    <a:pt x="66" y="268"/>
                  </a:lnTo>
                  <a:lnTo>
                    <a:pt x="66" y="281"/>
                  </a:lnTo>
                  <a:lnTo>
                    <a:pt x="66" y="288"/>
                  </a:lnTo>
                  <a:lnTo>
                    <a:pt x="66" y="301"/>
                  </a:lnTo>
                  <a:lnTo>
                    <a:pt x="59" y="314"/>
                  </a:lnTo>
                  <a:lnTo>
                    <a:pt x="53" y="340"/>
                  </a:lnTo>
                  <a:lnTo>
                    <a:pt x="53" y="353"/>
                  </a:lnTo>
                  <a:lnTo>
                    <a:pt x="46" y="360"/>
                  </a:lnTo>
                  <a:lnTo>
                    <a:pt x="46" y="366"/>
                  </a:lnTo>
                  <a:lnTo>
                    <a:pt x="39" y="366"/>
                  </a:lnTo>
                  <a:lnTo>
                    <a:pt x="33" y="379"/>
                  </a:lnTo>
                  <a:lnTo>
                    <a:pt x="33" y="386"/>
                  </a:lnTo>
                  <a:lnTo>
                    <a:pt x="26" y="399"/>
                  </a:lnTo>
                  <a:lnTo>
                    <a:pt x="13" y="425"/>
                  </a:lnTo>
                  <a:lnTo>
                    <a:pt x="7" y="438"/>
                  </a:lnTo>
                  <a:lnTo>
                    <a:pt x="7" y="451"/>
                  </a:lnTo>
                  <a:lnTo>
                    <a:pt x="7" y="458"/>
                  </a:lnTo>
                  <a:lnTo>
                    <a:pt x="7" y="464"/>
                  </a:lnTo>
                  <a:lnTo>
                    <a:pt x="7" y="484"/>
                  </a:lnTo>
                  <a:lnTo>
                    <a:pt x="0" y="510"/>
                  </a:lnTo>
                  <a:lnTo>
                    <a:pt x="0" y="536"/>
                  </a:lnTo>
                  <a:lnTo>
                    <a:pt x="0" y="563"/>
                  </a:lnTo>
                  <a:lnTo>
                    <a:pt x="7" y="595"/>
                  </a:lnTo>
                  <a:lnTo>
                    <a:pt x="7" y="615"/>
                  </a:lnTo>
                  <a:lnTo>
                    <a:pt x="13" y="635"/>
                  </a:lnTo>
                  <a:lnTo>
                    <a:pt x="13" y="654"/>
                  </a:lnTo>
                  <a:lnTo>
                    <a:pt x="20" y="674"/>
                  </a:lnTo>
                  <a:lnTo>
                    <a:pt x="20" y="687"/>
                  </a:lnTo>
                  <a:lnTo>
                    <a:pt x="26" y="706"/>
                  </a:lnTo>
                  <a:lnTo>
                    <a:pt x="26" y="720"/>
                  </a:lnTo>
                  <a:lnTo>
                    <a:pt x="26" y="733"/>
                  </a:lnTo>
                  <a:lnTo>
                    <a:pt x="26" y="739"/>
                  </a:lnTo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9" name="Freeform 300"/>
            <p:cNvSpPr>
              <a:spLocks/>
            </p:cNvSpPr>
            <p:nvPr/>
          </p:nvSpPr>
          <p:spPr bwMode="auto">
            <a:xfrm>
              <a:off x="3812" y="2819"/>
              <a:ext cx="539" cy="811"/>
            </a:xfrm>
            <a:custGeom>
              <a:avLst/>
              <a:gdLst>
                <a:gd name="T0" fmla="*/ 223 w 539"/>
                <a:gd name="T1" fmla="*/ 39 h 811"/>
                <a:gd name="T2" fmla="*/ 177 w 539"/>
                <a:gd name="T3" fmla="*/ 26 h 811"/>
                <a:gd name="T4" fmla="*/ 131 w 539"/>
                <a:gd name="T5" fmla="*/ 39 h 811"/>
                <a:gd name="T6" fmla="*/ 99 w 539"/>
                <a:gd name="T7" fmla="*/ 59 h 811"/>
                <a:gd name="T8" fmla="*/ 79 w 539"/>
                <a:gd name="T9" fmla="*/ 144 h 811"/>
                <a:gd name="T10" fmla="*/ 72 w 539"/>
                <a:gd name="T11" fmla="*/ 229 h 811"/>
                <a:gd name="T12" fmla="*/ 72 w 539"/>
                <a:gd name="T13" fmla="*/ 255 h 811"/>
                <a:gd name="T14" fmla="*/ 59 w 539"/>
                <a:gd name="T15" fmla="*/ 288 h 811"/>
                <a:gd name="T16" fmla="*/ 26 w 539"/>
                <a:gd name="T17" fmla="*/ 340 h 811"/>
                <a:gd name="T18" fmla="*/ 0 w 539"/>
                <a:gd name="T19" fmla="*/ 405 h 811"/>
                <a:gd name="T20" fmla="*/ 6 w 539"/>
                <a:gd name="T21" fmla="*/ 510 h 811"/>
                <a:gd name="T22" fmla="*/ 33 w 539"/>
                <a:gd name="T23" fmla="*/ 595 h 811"/>
                <a:gd name="T24" fmla="*/ 52 w 539"/>
                <a:gd name="T25" fmla="*/ 641 h 811"/>
                <a:gd name="T26" fmla="*/ 52 w 539"/>
                <a:gd name="T27" fmla="*/ 693 h 811"/>
                <a:gd name="T28" fmla="*/ 52 w 539"/>
                <a:gd name="T29" fmla="*/ 745 h 811"/>
                <a:gd name="T30" fmla="*/ 59 w 539"/>
                <a:gd name="T31" fmla="*/ 778 h 811"/>
                <a:gd name="T32" fmla="*/ 99 w 539"/>
                <a:gd name="T33" fmla="*/ 804 h 811"/>
                <a:gd name="T34" fmla="*/ 131 w 539"/>
                <a:gd name="T35" fmla="*/ 811 h 811"/>
                <a:gd name="T36" fmla="*/ 171 w 539"/>
                <a:gd name="T37" fmla="*/ 791 h 811"/>
                <a:gd name="T38" fmla="*/ 184 w 539"/>
                <a:gd name="T39" fmla="*/ 785 h 811"/>
                <a:gd name="T40" fmla="*/ 204 w 539"/>
                <a:gd name="T41" fmla="*/ 765 h 811"/>
                <a:gd name="T42" fmla="*/ 230 w 539"/>
                <a:gd name="T43" fmla="*/ 752 h 811"/>
                <a:gd name="T44" fmla="*/ 263 w 539"/>
                <a:gd name="T45" fmla="*/ 752 h 811"/>
                <a:gd name="T46" fmla="*/ 289 w 539"/>
                <a:gd name="T47" fmla="*/ 772 h 811"/>
                <a:gd name="T48" fmla="*/ 309 w 539"/>
                <a:gd name="T49" fmla="*/ 798 h 811"/>
                <a:gd name="T50" fmla="*/ 309 w 539"/>
                <a:gd name="T51" fmla="*/ 804 h 811"/>
                <a:gd name="T52" fmla="*/ 335 w 539"/>
                <a:gd name="T53" fmla="*/ 811 h 811"/>
                <a:gd name="T54" fmla="*/ 381 w 539"/>
                <a:gd name="T55" fmla="*/ 811 h 811"/>
                <a:gd name="T56" fmla="*/ 408 w 539"/>
                <a:gd name="T57" fmla="*/ 785 h 811"/>
                <a:gd name="T58" fmla="*/ 447 w 539"/>
                <a:gd name="T59" fmla="*/ 719 h 811"/>
                <a:gd name="T60" fmla="*/ 454 w 539"/>
                <a:gd name="T61" fmla="*/ 680 h 811"/>
                <a:gd name="T62" fmla="*/ 460 w 539"/>
                <a:gd name="T63" fmla="*/ 674 h 811"/>
                <a:gd name="T64" fmla="*/ 480 w 539"/>
                <a:gd name="T65" fmla="*/ 634 h 811"/>
                <a:gd name="T66" fmla="*/ 513 w 539"/>
                <a:gd name="T67" fmla="*/ 569 h 811"/>
                <a:gd name="T68" fmla="*/ 533 w 539"/>
                <a:gd name="T69" fmla="*/ 497 h 811"/>
                <a:gd name="T70" fmla="*/ 539 w 539"/>
                <a:gd name="T71" fmla="*/ 399 h 811"/>
                <a:gd name="T72" fmla="*/ 526 w 539"/>
                <a:gd name="T73" fmla="*/ 320 h 811"/>
                <a:gd name="T74" fmla="*/ 493 w 539"/>
                <a:gd name="T75" fmla="*/ 229 h 811"/>
                <a:gd name="T76" fmla="*/ 487 w 539"/>
                <a:gd name="T77" fmla="*/ 163 h 811"/>
                <a:gd name="T78" fmla="*/ 487 w 539"/>
                <a:gd name="T79" fmla="*/ 150 h 811"/>
                <a:gd name="T80" fmla="*/ 480 w 539"/>
                <a:gd name="T81" fmla="*/ 137 h 811"/>
                <a:gd name="T82" fmla="*/ 467 w 539"/>
                <a:gd name="T83" fmla="*/ 92 h 811"/>
                <a:gd name="T84" fmla="*/ 447 w 539"/>
                <a:gd name="T85" fmla="*/ 52 h 811"/>
                <a:gd name="T86" fmla="*/ 401 w 539"/>
                <a:gd name="T87" fmla="*/ 39 h 811"/>
                <a:gd name="T88" fmla="*/ 375 w 539"/>
                <a:gd name="T89" fmla="*/ 39 h 811"/>
                <a:gd name="T90" fmla="*/ 368 w 539"/>
                <a:gd name="T91" fmla="*/ 33 h 811"/>
                <a:gd name="T92" fmla="*/ 342 w 539"/>
                <a:gd name="T93" fmla="*/ 13 h 811"/>
                <a:gd name="T94" fmla="*/ 296 w 539"/>
                <a:gd name="T95" fmla="*/ 0 h 811"/>
                <a:gd name="T96" fmla="*/ 243 w 539"/>
                <a:gd name="T97" fmla="*/ 20 h 811"/>
                <a:gd name="T98" fmla="*/ 230 w 539"/>
                <a:gd name="T99" fmla="*/ 39 h 8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9" h="811">
                  <a:moveTo>
                    <a:pt x="223" y="39"/>
                  </a:moveTo>
                  <a:lnTo>
                    <a:pt x="223" y="39"/>
                  </a:lnTo>
                  <a:lnTo>
                    <a:pt x="210" y="33"/>
                  </a:lnTo>
                  <a:lnTo>
                    <a:pt x="197" y="33"/>
                  </a:lnTo>
                  <a:lnTo>
                    <a:pt x="177" y="26"/>
                  </a:lnTo>
                  <a:lnTo>
                    <a:pt x="158" y="26"/>
                  </a:lnTo>
                  <a:lnTo>
                    <a:pt x="138" y="33"/>
                  </a:lnTo>
                  <a:lnTo>
                    <a:pt x="131" y="39"/>
                  </a:lnTo>
                  <a:lnTo>
                    <a:pt x="118" y="39"/>
                  </a:lnTo>
                  <a:lnTo>
                    <a:pt x="112" y="52"/>
                  </a:lnTo>
                  <a:lnTo>
                    <a:pt x="99" y="59"/>
                  </a:lnTo>
                  <a:lnTo>
                    <a:pt x="92" y="85"/>
                  </a:lnTo>
                  <a:lnTo>
                    <a:pt x="85" y="118"/>
                  </a:lnTo>
                  <a:lnTo>
                    <a:pt x="79" y="144"/>
                  </a:lnTo>
                  <a:lnTo>
                    <a:pt x="79" y="177"/>
                  </a:lnTo>
                  <a:lnTo>
                    <a:pt x="72" y="203"/>
                  </a:lnTo>
                  <a:lnTo>
                    <a:pt x="72" y="229"/>
                  </a:lnTo>
                  <a:lnTo>
                    <a:pt x="72" y="242"/>
                  </a:lnTo>
                  <a:lnTo>
                    <a:pt x="72" y="248"/>
                  </a:lnTo>
                  <a:lnTo>
                    <a:pt x="72" y="255"/>
                  </a:lnTo>
                  <a:lnTo>
                    <a:pt x="72" y="262"/>
                  </a:lnTo>
                  <a:lnTo>
                    <a:pt x="66" y="268"/>
                  </a:lnTo>
                  <a:lnTo>
                    <a:pt x="59" y="288"/>
                  </a:lnTo>
                  <a:lnTo>
                    <a:pt x="46" y="301"/>
                  </a:lnTo>
                  <a:lnTo>
                    <a:pt x="39" y="320"/>
                  </a:lnTo>
                  <a:lnTo>
                    <a:pt x="26" y="340"/>
                  </a:lnTo>
                  <a:lnTo>
                    <a:pt x="13" y="360"/>
                  </a:lnTo>
                  <a:lnTo>
                    <a:pt x="6" y="386"/>
                  </a:lnTo>
                  <a:lnTo>
                    <a:pt x="0" y="405"/>
                  </a:lnTo>
                  <a:lnTo>
                    <a:pt x="0" y="438"/>
                  </a:lnTo>
                  <a:lnTo>
                    <a:pt x="0" y="477"/>
                  </a:lnTo>
                  <a:lnTo>
                    <a:pt x="6" y="510"/>
                  </a:lnTo>
                  <a:lnTo>
                    <a:pt x="13" y="543"/>
                  </a:lnTo>
                  <a:lnTo>
                    <a:pt x="20" y="569"/>
                  </a:lnTo>
                  <a:lnTo>
                    <a:pt x="33" y="595"/>
                  </a:lnTo>
                  <a:lnTo>
                    <a:pt x="39" y="615"/>
                  </a:lnTo>
                  <a:lnTo>
                    <a:pt x="46" y="628"/>
                  </a:lnTo>
                  <a:lnTo>
                    <a:pt x="52" y="641"/>
                  </a:lnTo>
                  <a:lnTo>
                    <a:pt x="52" y="654"/>
                  </a:lnTo>
                  <a:lnTo>
                    <a:pt x="52" y="674"/>
                  </a:lnTo>
                  <a:lnTo>
                    <a:pt x="52" y="693"/>
                  </a:lnTo>
                  <a:lnTo>
                    <a:pt x="52" y="713"/>
                  </a:lnTo>
                  <a:lnTo>
                    <a:pt x="52" y="732"/>
                  </a:lnTo>
                  <a:lnTo>
                    <a:pt x="52" y="745"/>
                  </a:lnTo>
                  <a:lnTo>
                    <a:pt x="52" y="759"/>
                  </a:lnTo>
                  <a:lnTo>
                    <a:pt x="52" y="772"/>
                  </a:lnTo>
                  <a:lnTo>
                    <a:pt x="59" y="778"/>
                  </a:lnTo>
                  <a:lnTo>
                    <a:pt x="72" y="791"/>
                  </a:lnTo>
                  <a:lnTo>
                    <a:pt x="79" y="798"/>
                  </a:lnTo>
                  <a:lnTo>
                    <a:pt x="99" y="804"/>
                  </a:lnTo>
                  <a:lnTo>
                    <a:pt x="112" y="811"/>
                  </a:lnTo>
                  <a:lnTo>
                    <a:pt x="118" y="811"/>
                  </a:lnTo>
                  <a:lnTo>
                    <a:pt x="131" y="811"/>
                  </a:lnTo>
                  <a:lnTo>
                    <a:pt x="138" y="811"/>
                  </a:lnTo>
                  <a:lnTo>
                    <a:pt x="158" y="798"/>
                  </a:lnTo>
                  <a:lnTo>
                    <a:pt x="171" y="791"/>
                  </a:lnTo>
                  <a:lnTo>
                    <a:pt x="177" y="785"/>
                  </a:lnTo>
                  <a:lnTo>
                    <a:pt x="184" y="785"/>
                  </a:lnTo>
                  <a:lnTo>
                    <a:pt x="197" y="772"/>
                  </a:lnTo>
                  <a:lnTo>
                    <a:pt x="204" y="765"/>
                  </a:lnTo>
                  <a:lnTo>
                    <a:pt x="210" y="759"/>
                  </a:lnTo>
                  <a:lnTo>
                    <a:pt x="217" y="759"/>
                  </a:lnTo>
                  <a:lnTo>
                    <a:pt x="230" y="752"/>
                  </a:lnTo>
                  <a:lnTo>
                    <a:pt x="243" y="752"/>
                  </a:lnTo>
                  <a:lnTo>
                    <a:pt x="256" y="752"/>
                  </a:lnTo>
                  <a:lnTo>
                    <a:pt x="263" y="752"/>
                  </a:lnTo>
                  <a:lnTo>
                    <a:pt x="270" y="759"/>
                  </a:lnTo>
                  <a:lnTo>
                    <a:pt x="276" y="765"/>
                  </a:lnTo>
                  <a:lnTo>
                    <a:pt x="289" y="772"/>
                  </a:lnTo>
                  <a:lnTo>
                    <a:pt x="289" y="778"/>
                  </a:lnTo>
                  <a:lnTo>
                    <a:pt x="309" y="798"/>
                  </a:lnTo>
                  <a:lnTo>
                    <a:pt x="309" y="804"/>
                  </a:lnTo>
                  <a:lnTo>
                    <a:pt x="316" y="804"/>
                  </a:lnTo>
                  <a:lnTo>
                    <a:pt x="322" y="811"/>
                  </a:lnTo>
                  <a:lnTo>
                    <a:pt x="335" y="811"/>
                  </a:lnTo>
                  <a:lnTo>
                    <a:pt x="348" y="811"/>
                  </a:lnTo>
                  <a:lnTo>
                    <a:pt x="368" y="811"/>
                  </a:lnTo>
                  <a:lnTo>
                    <a:pt x="381" y="811"/>
                  </a:lnTo>
                  <a:lnTo>
                    <a:pt x="388" y="804"/>
                  </a:lnTo>
                  <a:lnTo>
                    <a:pt x="401" y="798"/>
                  </a:lnTo>
                  <a:lnTo>
                    <a:pt x="408" y="785"/>
                  </a:lnTo>
                  <a:lnTo>
                    <a:pt x="421" y="765"/>
                  </a:lnTo>
                  <a:lnTo>
                    <a:pt x="434" y="739"/>
                  </a:lnTo>
                  <a:lnTo>
                    <a:pt x="447" y="719"/>
                  </a:lnTo>
                  <a:lnTo>
                    <a:pt x="454" y="693"/>
                  </a:lnTo>
                  <a:lnTo>
                    <a:pt x="454" y="687"/>
                  </a:lnTo>
                  <a:lnTo>
                    <a:pt x="454" y="680"/>
                  </a:lnTo>
                  <a:lnTo>
                    <a:pt x="454" y="674"/>
                  </a:lnTo>
                  <a:lnTo>
                    <a:pt x="460" y="674"/>
                  </a:lnTo>
                  <a:lnTo>
                    <a:pt x="467" y="660"/>
                  </a:lnTo>
                  <a:lnTo>
                    <a:pt x="473" y="654"/>
                  </a:lnTo>
                  <a:lnTo>
                    <a:pt x="480" y="634"/>
                  </a:lnTo>
                  <a:lnTo>
                    <a:pt x="493" y="615"/>
                  </a:lnTo>
                  <a:lnTo>
                    <a:pt x="500" y="595"/>
                  </a:lnTo>
                  <a:lnTo>
                    <a:pt x="513" y="569"/>
                  </a:lnTo>
                  <a:lnTo>
                    <a:pt x="519" y="549"/>
                  </a:lnTo>
                  <a:lnTo>
                    <a:pt x="526" y="523"/>
                  </a:lnTo>
                  <a:lnTo>
                    <a:pt x="533" y="497"/>
                  </a:lnTo>
                  <a:lnTo>
                    <a:pt x="533" y="464"/>
                  </a:lnTo>
                  <a:lnTo>
                    <a:pt x="533" y="432"/>
                  </a:lnTo>
                  <a:lnTo>
                    <a:pt x="539" y="399"/>
                  </a:lnTo>
                  <a:lnTo>
                    <a:pt x="533" y="373"/>
                  </a:lnTo>
                  <a:lnTo>
                    <a:pt x="533" y="347"/>
                  </a:lnTo>
                  <a:lnTo>
                    <a:pt x="526" y="320"/>
                  </a:lnTo>
                  <a:lnTo>
                    <a:pt x="513" y="288"/>
                  </a:lnTo>
                  <a:lnTo>
                    <a:pt x="500" y="255"/>
                  </a:lnTo>
                  <a:lnTo>
                    <a:pt x="493" y="229"/>
                  </a:lnTo>
                  <a:lnTo>
                    <a:pt x="487" y="203"/>
                  </a:lnTo>
                  <a:lnTo>
                    <a:pt x="487" y="177"/>
                  </a:lnTo>
                  <a:lnTo>
                    <a:pt x="487" y="163"/>
                  </a:lnTo>
                  <a:lnTo>
                    <a:pt x="487" y="150"/>
                  </a:lnTo>
                  <a:lnTo>
                    <a:pt x="487" y="144"/>
                  </a:lnTo>
                  <a:lnTo>
                    <a:pt x="480" y="137"/>
                  </a:lnTo>
                  <a:lnTo>
                    <a:pt x="480" y="124"/>
                  </a:lnTo>
                  <a:lnTo>
                    <a:pt x="473" y="105"/>
                  </a:lnTo>
                  <a:lnTo>
                    <a:pt x="467" y="92"/>
                  </a:lnTo>
                  <a:lnTo>
                    <a:pt x="460" y="72"/>
                  </a:lnTo>
                  <a:lnTo>
                    <a:pt x="454" y="59"/>
                  </a:lnTo>
                  <a:lnTo>
                    <a:pt x="447" y="52"/>
                  </a:lnTo>
                  <a:lnTo>
                    <a:pt x="434" y="46"/>
                  </a:lnTo>
                  <a:lnTo>
                    <a:pt x="427" y="39"/>
                  </a:lnTo>
                  <a:lnTo>
                    <a:pt x="401" y="39"/>
                  </a:lnTo>
                  <a:lnTo>
                    <a:pt x="388" y="39"/>
                  </a:lnTo>
                  <a:lnTo>
                    <a:pt x="381" y="39"/>
                  </a:lnTo>
                  <a:lnTo>
                    <a:pt x="375" y="39"/>
                  </a:lnTo>
                  <a:lnTo>
                    <a:pt x="368" y="39"/>
                  </a:lnTo>
                  <a:lnTo>
                    <a:pt x="368" y="33"/>
                  </a:lnTo>
                  <a:lnTo>
                    <a:pt x="362" y="26"/>
                  </a:lnTo>
                  <a:lnTo>
                    <a:pt x="355" y="20"/>
                  </a:lnTo>
                  <a:lnTo>
                    <a:pt x="342" y="13"/>
                  </a:lnTo>
                  <a:lnTo>
                    <a:pt x="329" y="6"/>
                  </a:lnTo>
                  <a:lnTo>
                    <a:pt x="309" y="0"/>
                  </a:lnTo>
                  <a:lnTo>
                    <a:pt x="296" y="0"/>
                  </a:lnTo>
                  <a:lnTo>
                    <a:pt x="276" y="0"/>
                  </a:lnTo>
                  <a:lnTo>
                    <a:pt x="270" y="6"/>
                  </a:lnTo>
                  <a:lnTo>
                    <a:pt x="243" y="20"/>
                  </a:lnTo>
                  <a:lnTo>
                    <a:pt x="237" y="26"/>
                  </a:lnTo>
                  <a:lnTo>
                    <a:pt x="230" y="33"/>
                  </a:lnTo>
                  <a:lnTo>
                    <a:pt x="230" y="39"/>
                  </a:lnTo>
                  <a:lnTo>
                    <a:pt x="223" y="39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0" name="Freeform 301"/>
            <p:cNvSpPr>
              <a:spLocks/>
            </p:cNvSpPr>
            <p:nvPr/>
          </p:nvSpPr>
          <p:spPr bwMode="auto">
            <a:xfrm>
              <a:off x="3897" y="2845"/>
              <a:ext cx="178" cy="536"/>
            </a:xfrm>
            <a:custGeom>
              <a:avLst/>
              <a:gdLst>
                <a:gd name="T0" fmla="*/ 138 w 178"/>
                <a:gd name="T1" fmla="*/ 13 h 536"/>
                <a:gd name="T2" fmla="*/ 125 w 178"/>
                <a:gd name="T3" fmla="*/ 7 h 536"/>
                <a:gd name="T4" fmla="*/ 92 w 178"/>
                <a:gd name="T5" fmla="*/ 0 h 536"/>
                <a:gd name="T6" fmla="*/ 53 w 178"/>
                <a:gd name="T7" fmla="*/ 7 h 536"/>
                <a:gd name="T8" fmla="*/ 33 w 178"/>
                <a:gd name="T9" fmla="*/ 13 h 536"/>
                <a:gd name="T10" fmla="*/ 14 w 178"/>
                <a:gd name="T11" fmla="*/ 33 h 536"/>
                <a:gd name="T12" fmla="*/ 0 w 178"/>
                <a:gd name="T13" fmla="*/ 72 h 536"/>
                <a:gd name="T14" fmla="*/ 0 w 178"/>
                <a:gd name="T15" fmla="*/ 66 h 536"/>
                <a:gd name="T16" fmla="*/ 7 w 178"/>
                <a:gd name="T17" fmla="*/ 59 h 536"/>
                <a:gd name="T18" fmla="*/ 27 w 178"/>
                <a:gd name="T19" fmla="*/ 39 h 536"/>
                <a:gd name="T20" fmla="*/ 46 w 178"/>
                <a:gd name="T21" fmla="*/ 26 h 536"/>
                <a:gd name="T22" fmla="*/ 79 w 178"/>
                <a:gd name="T23" fmla="*/ 26 h 536"/>
                <a:gd name="T24" fmla="*/ 106 w 178"/>
                <a:gd name="T25" fmla="*/ 39 h 536"/>
                <a:gd name="T26" fmla="*/ 119 w 178"/>
                <a:gd name="T27" fmla="*/ 59 h 536"/>
                <a:gd name="T28" fmla="*/ 125 w 178"/>
                <a:gd name="T29" fmla="*/ 72 h 536"/>
                <a:gd name="T30" fmla="*/ 132 w 178"/>
                <a:gd name="T31" fmla="*/ 105 h 536"/>
                <a:gd name="T32" fmla="*/ 138 w 178"/>
                <a:gd name="T33" fmla="*/ 164 h 536"/>
                <a:gd name="T34" fmla="*/ 132 w 178"/>
                <a:gd name="T35" fmla="*/ 209 h 536"/>
                <a:gd name="T36" fmla="*/ 125 w 178"/>
                <a:gd name="T37" fmla="*/ 249 h 536"/>
                <a:gd name="T38" fmla="*/ 132 w 178"/>
                <a:gd name="T39" fmla="*/ 268 h 536"/>
                <a:gd name="T40" fmla="*/ 145 w 178"/>
                <a:gd name="T41" fmla="*/ 294 h 536"/>
                <a:gd name="T42" fmla="*/ 165 w 178"/>
                <a:gd name="T43" fmla="*/ 353 h 536"/>
                <a:gd name="T44" fmla="*/ 171 w 178"/>
                <a:gd name="T45" fmla="*/ 399 h 536"/>
                <a:gd name="T46" fmla="*/ 171 w 178"/>
                <a:gd name="T47" fmla="*/ 471 h 536"/>
                <a:gd name="T48" fmla="*/ 165 w 178"/>
                <a:gd name="T49" fmla="*/ 536 h 536"/>
                <a:gd name="T50" fmla="*/ 171 w 178"/>
                <a:gd name="T51" fmla="*/ 497 h 536"/>
                <a:gd name="T52" fmla="*/ 178 w 178"/>
                <a:gd name="T53" fmla="*/ 432 h 536"/>
                <a:gd name="T54" fmla="*/ 178 w 178"/>
                <a:gd name="T55" fmla="*/ 373 h 536"/>
                <a:gd name="T56" fmla="*/ 165 w 178"/>
                <a:gd name="T57" fmla="*/ 314 h 536"/>
                <a:gd name="T58" fmla="*/ 158 w 178"/>
                <a:gd name="T59" fmla="*/ 288 h 536"/>
                <a:gd name="T60" fmla="*/ 145 w 178"/>
                <a:gd name="T61" fmla="*/ 268 h 536"/>
                <a:gd name="T62" fmla="*/ 145 w 178"/>
                <a:gd name="T63" fmla="*/ 255 h 536"/>
                <a:gd name="T64" fmla="*/ 158 w 178"/>
                <a:gd name="T65" fmla="*/ 216 h 536"/>
                <a:gd name="T66" fmla="*/ 165 w 178"/>
                <a:gd name="T67" fmla="*/ 157 h 536"/>
                <a:gd name="T68" fmla="*/ 171 w 178"/>
                <a:gd name="T69" fmla="*/ 98 h 536"/>
                <a:gd name="T70" fmla="*/ 171 w 178"/>
                <a:gd name="T71" fmla="*/ 72 h 536"/>
                <a:gd name="T72" fmla="*/ 165 w 178"/>
                <a:gd name="T73" fmla="*/ 59 h 536"/>
                <a:gd name="T74" fmla="*/ 158 w 178"/>
                <a:gd name="T75" fmla="*/ 33 h 536"/>
                <a:gd name="T76" fmla="*/ 138 w 178"/>
                <a:gd name="T77" fmla="*/ 13 h 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8" h="536">
                  <a:moveTo>
                    <a:pt x="138" y="13"/>
                  </a:moveTo>
                  <a:lnTo>
                    <a:pt x="138" y="13"/>
                  </a:lnTo>
                  <a:lnTo>
                    <a:pt x="125" y="7"/>
                  </a:lnTo>
                  <a:lnTo>
                    <a:pt x="112" y="7"/>
                  </a:lnTo>
                  <a:lnTo>
                    <a:pt x="92" y="0"/>
                  </a:lnTo>
                  <a:lnTo>
                    <a:pt x="73" y="0"/>
                  </a:lnTo>
                  <a:lnTo>
                    <a:pt x="53" y="7"/>
                  </a:lnTo>
                  <a:lnTo>
                    <a:pt x="46" y="13"/>
                  </a:lnTo>
                  <a:lnTo>
                    <a:pt x="33" y="13"/>
                  </a:lnTo>
                  <a:lnTo>
                    <a:pt x="27" y="26"/>
                  </a:lnTo>
                  <a:lnTo>
                    <a:pt x="14" y="33"/>
                  </a:lnTo>
                  <a:lnTo>
                    <a:pt x="7" y="5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7" y="66"/>
                  </a:lnTo>
                  <a:lnTo>
                    <a:pt x="7" y="59"/>
                  </a:lnTo>
                  <a:lnTo>
                    <a:pt x="14" y="46"/>
                  </a:lnTo>
                  <a:lnTo>
                    <a:pt x="27" y="39"/>
                  </a:lnTo>
                  <a:lnTo>
                    <a:pt x="33" y="33"/>
                  </a:lnTo>
                  <a:lnTo>
                    <a:pt x="46" y="26"/>
                  </a:lnTo>
                  <a:lnTo>
                    <a:pt x="66" y="20"/>
                  </a:lnTo>
                  <a:lnTo>
                    <a:pt x="79" y="26"/>
                  </a:lnTo>
                  <a:lnTo>
                    <a:pt x="92" y="26"/>
                  </a:lnTo>
                  <a:lnTo>
                    <a:pt x="106" y="39"/>
                  </a:lnTo>
                  <a:lnTo>
                    <a:pt x="112" y="46"/>
                  </a:lnTo>
                  <a:lnTo>
                    <a:pt x="119" y="59"/>
                  </a:lnTo>
                  <a:lnTo>
                    <a:pt x="125" y="66"/>
                  </a:lnTo>
                  <a:lnTo>
                    <a:pt x="125" y="72"/>
                  </a:lnTo>
                  <a:lnTo>
                    <a:pt x="125" y="79"/>
                  </a:lnTo>
                  <a:lnTo>
                    <a:pt x="132" y="105"/>
                  </a:lnTo>
                  <a:lnTo>
                    <a:pt x="138" y="131"/>
                  </a:lnTo>
                  <a:lnTo>
                    <a:pt x="138" y="164"/>
                  </a:lnTo>
                  <a:lnTo>
                    <a:pt x="132" y="190"/>
                  </a:lnTo>
                  <a:lnTo>
                    <a:pt x="132" y="209"/>
                  </a:lnTo>
                  <a:lnTo>
                    <a:pt x="132" y="229"/>
                  </a:lnTo>
                  <a:lnTo>
                    <a:pt x="125" y="249"/>
                  </a:lnTo>
                  <a:lnTo>
                    <a:pt x="132" y="262"/>
                  </a:lnTo>
                  <a:lnTo>
                    <a:pt x="132" y="268"/>
                  </a:lnTo>
                  <a:lnTo>
                    <a:pt x="138" y="281"/>
                  </a:lnTo>
                  <a:lnTo>
                    <a:pt x="145" y="294"/>
                  </a:lnTo>
                  <a:lnTo>
                    <a:pt x="152" y="314"/>
                  </a:lnTo>
                  <a:lnTo>
                    <a:pt x="165" y="353"/>
                  </a:lnTo>
                  <a:lnTo>
                    <a:pt x="165" y="379"/>
                  </a:lnTo>
                  <a:lnTo>
                    <a:pt x="171" y="399"/>
                  </a:lnTo>
                  <a:lnTo>
                    <a:pt x="171" y="432"/>
                  </a:lnTo>
                  <a:lnTo>
                    <a:pt x="171" y="471"/>
                  </a:lnTo>
                  <a:lnTo>
                    <a:pt x="171" y="504"/>
                  </a:lnTo>
                  <a:lnTo>
                    <a:pt x="165" y="536"/>
                  </a:lnTo>
                  <a:lnTo>
                    <a:pt x="165" y="530"/>
                  </a:lnTo>
                  <a:lnTo>
                    <a:pt x="171" y="497"/>
                  </a:lnTo>
                  <a:lnTo>
                    <a:pt x="178" y="464"/>
                  </a:lnTo>
                  <a:lnTo>
                    <a:pt x="178" y="432"/>
                  </a:lnTo>
                  <a:lnTo>
                    <a:pt x="178" y="392"/>
                  </a:lnTo>
                  <a:lnTo>
                    <a:pt x="178" y="373"/>
                  </a:lnTo>
                  <a:lnTo>
                    <a:pt x="171" y="353"/>
                  </a:lnTo>
                  <a:lnTo>
                    <a:pt x="165" y="314"/>
                  </a:lnTo>
                  <a:lnTo>
                    <a:pt x="158" y="301"/>
                  </a:lnTo>
                  <a:lnTo>
                    <a:pt x="158" y="288"/>
                  </a:lnTo>
                  <a:lnTo>
                    <a:pt x="152" y="275"/>
                  </a:lnTo>
                  <a:lnTo>
                    <a:pt x="145" y="268"/>
                  </a:lnTo>
                  <a:lnTo>
                    <a:pt x="145" y="262"/>
                  </a:lnTo>
                  <a:lnTo>
                    <a:pt x="145" y="255"/>
                  </a:lnTo>
                  <a:lnTo>
                    <a:pt x="152" y="236"/>
                  </a:lnTo>
                  <a:lnTo>
                    <a:pt x="158" y="216"/>
                  </a:lnTo>
                  <a:lnTo>
                    <a:pt x="165" y="190"/>
                  </a:lnTo>
                  <a:lnTo>
                    <a:pt x="165" y="157"/>
                  </a:lnTo>
                  <a:lnTo>
                    <a:pt x="171" y="124"/>
                  </a:lnTo>
                  <a:lnTo>
                    <a:pt x="171" y="98"/>
                  </a:lnTo>
                  <a:lnTo>
                    <a:pt x="171" y="72"/>
                  </a:lnTo>
                  <a:lnTo>
                    <a:pt x="165" y="66"/>
                  </a:lnTo>
                  <a:lnTo>
                    <a:pt x="165" y="59"/>
                  </a:lnTo>
                  <a:lnTo>
                    <a:pt x="165" y="52"/>
                  </a:lnTo>
                  <a:lnTo>
                    <a:pt x="158" y="33"/>
                  </a:lnTo>
                  <a:lnTo>
                    <a:pt x="145" y="20"/>
                  </a:lnTo>
                  <a:lnTo>
                    <a:pt x="138" y="13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1" name="Freeform 302"/>
            <p:cNvSpPr>
              <a:spLocks/>
            </p:cNvSpPr>
            <p:nvPr/>
          </p:nvSpPr>
          <p:spPr bwMode="auto">
            <a:xfrm>
              <a:off x="4003" y="2819"/>
              <a:ext cx="177" cy="778"/>
            </a:xfrm>
            <a:custGeom>
              <a:avLst/>
              <a:gdLst>
                <a:gd name="T0" fmla="*/ 6 w 177"/>
                <a:gd name="T1" fmla="*/ 739 h 778"/>
                <a:gd name="T2" fmla="*/ 19 w 177"/>
                <a:gd name="T3" fmla="*/ 693 h 778"/>
                <a:gd name="T4" fmla="*/ 39 w 177"/>
                <a:gd name="T5" fmla="*/ 654 h 778"/>
                <a:gd name="T6" fmla="*/ 52 w 177"/>
                <a:gd name="T7" fmla="*/ 595 h 778"/>
                <a:gd name="T8" fmla="*/ 65 w 177"/>
                <a:gd name="T9" fmla="*/ 523 h 778"/>
                <a:gd name="T10" fmla="*/ 72 w 177"/>
                <a:gd name="T11" fmla="*/ 418 h 778"/>
                <a:gd name="T12" fmla="*/ 59 w 177"/>
                <a:gd name="T13" fmla="*/ 340 h 778"/>
                <a:gd name="T14" fmla="*/ 46 w 177"/>
                <a:gd name="T15" fmla="*/ 301 h 778"/>
                <a:gd name="T16" fmla="*/ 39 w 177"/>
                <a:gd name="T17" fmla="*/ 281 h 778"/>
                <a:gd name="T18" fmla="*/ 59 w 177"/>
                <a:gd name="T19" fmla="*/ 216 h 778"/>
                <a:gd name="T20" fmla="*/ 65 w 177"/>
                <a:gd name="T21" fmla="*/ 124 h 778"/>
                <a:gd name="T22" fmla="*/ 59 w 177"/>
                <a:gd name="T23" fmla="*/ 92 h 778"/>
                <a:gd name="T24" fmla="*/ 52 w 177"/>
                <a:gd name="T25" fmla="*/ 59 h 778"/>
                <a:gd name="T26" fmla="*/ 39 w 177"/>
                <a:gd name="T27" fmla="*/ 39 h 778"/>
                <a:gd name="T28" fmla="*/ 52 w 177"/>
                <a:gd name="T29" fmla="*/ 20 h 778"/>
                <a:gd name="T30" fmla="*/ 105 w 177"/>
                <a:gd name="T31" fmla="*/ 0 h 778"/>
                <a:gd name="T32" fmla="*/ 151 w 177"/>
                <a:gd name="T33" fmla="*/ 13 h 778"/>
                <a:gd name="T34" fmla="*/ 177 w 177"/>
                <a:gd name="T35" fmla="*/ 33 h 778"/>
                <a:gd name="T36" fmla="*/ 177 w 177"/>
                <a:gd name="T37" fmla="*/ 39 h 778"/>
                <a:gd name="T38" fmla="*/ 164 w 177"/>
                <a:gd name="T39" fmla="*/ 46 h 778"/>
                <a:gd name="T40" fmla="*/ 144 w 177"/>
                <a:gd name="T41" fmla="*/ 72 h 778"/>
                <a:gd name="T42" fmla="*/ 138 w 177"/>
                <a:gd name="T43" fmla="*/ 137 h 778"/>
                <a:gd name="T44" fmla="*/ 131 w 177"/>
                <a:gd name="T45" fmla="*/ 170 h 778"/>
                <a:gd name="T46" fmla="*/ 131 w 177"/>
                <a:gd name="T47" fmla="*/ 183 h 778"/>
                <a:gd name="T48" fmla="*/ 131 w 177"/>
                <a:gd name="T49" fmla="*/ 196 h 778"/>
                <a:gd name="T50" fmla="*/ 138 w 177"/>
                <a:gd name="T51" fmla="*/ 268 h 778"/>
                <a:gd name="T52" fmla="*/ 138 w 177"/>
                <a:gd name="T53" fmla="*/ 320 h 778"/>
                <a:gd name="T54" fmla="*/ 131 w 177"/>
                <a:gd name="T55" fmla="*/ 353 h 778"/>
                <a:gd name="T56" fmla="*/ 118 w 177"/>
                <a:gd name="T57" fmla="*/ 399 h 778"/>
                <a:gd name="T58" fmla="*/ 111 w 177"/>
                <a:gd name="T59" fmla="*/ 405 h 778"/>
                <a:gd name="T60" fmla="*/ 98 w 177"/>
                <a:gd name="T61" fmla="*/ 438 h 778"/>
                <a:gd name="T62" fmla="*/ 79 w 177"/>
                <a:gd name="T63" fmla="*/ 490 h 778"/>
                <a:gd name="T64" fmla="*/ 79 w 177"/>
                <a:gd name="T65" fmla="*/ 523 h 778"/>
                <a:gd name="T66" fmla="*/ 72 w 177"/>
                <a:gd name="T67" fmla="*/ 602 h 778"/>
                <a:gd name="T68" fmla="*/ 85 w 177"/>
                <a:gd name="T69" fmla="*/ 674 h 778"/>
                <a:gd name="T70" fmla="*/ 92 w 177"/>
                <a:gd name="T71" fmla="*/ 726 h 778"/>
                <a:gd name="T72" fmla="*/ 98 w 177"/>
                <a:gd name="T73" fmla="*/ 772 h 778"/>
                <a:gd name="T74" fmla="*/ 98 w 177"/>
                <a:gd name="T75" fmla="*/ 778 h 778"/>
                <a:gd name="T76" fmla="*/ 85 w 177"/>
                <a:gd name="T77" fmla="*/ 765 h 778"/>
                <a:gd name="T78" fmla="*/ 65 w 177"/>
                <a:gd name="T79" fmla="*/ 752 h 778"/>
                <a:gd name="T80" fmla="*/ 26 w 177"/>
                <a:gd name="T81" fmla="*/ 759 h 778"/>
                <a:gd name="T82" fmla="*/ 6 w 177"/>
                <a:gd name="T83" fmla="*/ 772 h 7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778">
                  <a:moveTo>
                    <a:pt x="6" y="772"/>
                  </a:moveTo>
                  <a:lnTo>
                    <a:pt x="0" y="759"/>
                  </a:lnTo>
                  <a:lnTo>
                    <a:pt x="6" y="739"/>
                  </a:lnTo>
                  <a:lnTo>
                    <a:pt x="6" y="726"/>
                  </a:lnTo>
                  <a:lnTo>
                    <a:pt x="13" y="706"/>
                  </a:lnTo>
                  <a:lnTo>
                    <a:pt x="19" y="693"/>
                  </a:lnTo>
                  <a:lnTo>
                    <a:pt x="26" y="674"/>
                  </a:lnTo>
                  <a:lnTo>
                    <a:pt x="32" y="660"/>
                  </a:lnTo>
                  <a:lnTo>
                    <a:pt x="39" y="654"/>
                  </a:lnTo>
                  <a:lnTo>
                    <a:pt x="46" y="641"/>
                  </a:lnTo>
                  <a:lnTo>
                    <a:pt x="52" y="621"/>
                  </a:lnTo>
                  <a:lnTo>
                    <a:pt x="52" y="595"/>
                  </a:lnTo>
                  <a:lnTo>
                    <a:pt x="59" y="569"/>
                  </a:lnTo>
                  <a:lnTo>
                    <a:pt x="59" y="556"/>
                  </a:lnTo>
                  <a:lnTo>
                    <a:pt x="65" y="523"/>
                  </a:lnTo>
                  <a:lnTo>
                    <a:pt x="72" y="490"/>
                  </a:lnTo>
                  <a:lnTo>
                    <a:pt x="72" y="458"/>
                  </a:lnTo>
                  <a:lnTo>
                    <a:pt x="72" y="418"/>
                  </a:lnTo>
                  <a:lnTo>
                    <a:pt x="72" y="399"/>
                  </a:lnTo>
                  <a:lnTo>
                    <a:pt x="65" y="379"/>
                  </a:lnTo>
                  <a:lnTo>
                    <a:pt x="59" y="340"/>
                  </a:lnTo>
                  <a:lnTo>
                    <a:pt x="52" y="327"/>
                  </a:lnTo>
                  <a:lnTo>
                    <a:pt x="52" y="314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9" y="288"/>
                  </a:lnTo>
                  <a:lnTo>
                    <a:pt x="39" y="281"/>
                  </a:lnTo>
                  <a:lnTo>
                    <a:pt x="46" y="262"/>
                  </a:lnTo>
                  <a:lnTo>
                    <a:pt x="52" y="242"/>
                  </a:lnTo>
                  <a:lnTo>
                    <a:pt x="59" y="216"/>
                  </a:lnTo>
                  <a:lnTo>
                    <a:pt x="59" y="183"/>
                  </a:lnTo>
                  <a:lnTo>
                    <a:pt x="65" y="150"/>
                  </a:lnTo>
                  <a:lnTo>
                    <a:pt x="65" y="124"/>
                  </a:lnTo>
                  <a:lnTo>
                    <a:pt x="65" y="98"/>
                  </a:lnTo>
                  <a:lnTo>
                    <a:pt x="59" y="92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52" y="59"/>
                  </a:lnTo>
                  <a:lnTo>
                    <a:pt x="39" y="39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3"/>
                  </a:lnTo>
                  <a:lnTo>
                    <a:pt x="46" y="26"/>
                  </a:lnTo>
                  <a:lnTo>
                    <a:pt x="52" y="20"/>
                  </a:lnTo>
                  <a:lnTo>
                    <a:pt x="79" y="6"/>
                  </a:lnTo>
                  <a:lnTo>
                    <a:pt x="85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8" y="6"/>
                  </a:lnTo>
                  <a:lnTo>
                    <a:pt x="151" y="13"/>
                  </a:lnTo>
                  <a:lnTo>
                    <a:pt x="164" y="20"/>
                  </a:lnTo>
                  <a:lnTo>
                    <a:pt x="171" y="26"/>
                  </a:lnTo>
                  <a:lnTo>
                    <a:pt x="177" y="33"/>
                  </a:lnTo>
                  <a:lnTo>
                    <a:pt x="177" y="39"/>
                  </a:lnTo>
                  <a:lnTo>
                    <a:pt x="171" y="39"/>
                  </a:lnTo>
                  <a:lnTo>
                    <a:pt x="164" y="46"/>
                  </a:lnTo>
                  <a:lnTo>
                    <a:pt x="157" y="52"/>
                  </a:lnTo>
                  <a:lnTo>
                    <a:pt x="151" y="59"/>
                  </a:lnTo>
                  <a:lnTo>
                    <a:pt x="144" y="72"/>
                  </a:lnTo>
                  <a:lnTo>
                    <a:pt x="144" y="85"/>
                  </a:lnTo>
                  <a:lnTo>
                    <a:pt x="138" y="124"/>
                  </a:lnTo>
                  <a:lnTo>
                    <a:pt x="138" y="137"/>
                  </a:lnTo>
                  <a:lnTo>
                    <a:pt x="131" y="150"/>
                  </a:lnTo>
                  <a:lnTo>
                    <a:pt x="131" y="163"/>
                  </a:lnTo>
                  <a:lnTo>
                    <a:pt x="131" y="170"/>
                  </a:lnTo>
                  <a:lnTo>
                    <a:pt x="131" y="177"/>
                  </a:lnTo>
                  <a:lnTo>
                    <a:pt x="131" y="183"/>
                  </a:lnTo>
                  <a:lnTo>
                    <a:pt x="131" y="190"/>
                  </a:lnTo>
                  <a:lnTo>
                    <a:pt x="131" y="196"/>
                  </a:lnTo>
                  <a:lnTo>
                    <a:pt x="131" y="216"/>
                  </a:lnTo>
                  <a:lnTo>
                    <a:pt x="138" y="242"/>
                  </a:lnTo>
                  <a:lnTo>
                    <a:pt x="138" y="268"/>
                  </a:lnTo>
                  <a:lnTo>
                    <a:pt x="138" y="288"/>
                  </a:lnTo>
                  <a:lnTo>
                    <a:pt x="138" y="307"/>
                  </a:lnTo>
                  <a:lnTo>
                    <a:pt x="138" y="320"/>
                  </a:lnTo>
                  <a:lnTo>
                    <a:pt x="138" y="327"/>
                  </a:lnTo>
                  <a:lnTo>
                    <a:pt x="138" y="340"/>
                  </a:lnTo>
                  <a:lnTo>
                    <a:pt x="131" y="353"/>
                  </a:lnTo>
                  <a:lnTo>
                    <a:pt x="125" y="379"/>
                  </a:lnTo>
                  <a:lnTo>
                    <a:pt x="125" y="392"/>
                  </a:lnTo>
                  <a:lnTo>
                    <a:pt x="118" y="399"/>
                  </a:lnTo>
                  <a:lnTo>
                    <a:pt x="118" y="405"/>
                  </a:lnTo>
                  <a:lnTo>
                    <a:pt x="111" y="405"/>
                  </a:lnTo>
                  <a:lnTo>
                    <a:pt x="105" y="418"/>
                  </a:lnTo>
                  <a:lnTo>
                    <a:pt x="105" y="425"/>
                  </a:lnTo>
                  <a:lnTo>
                    <a:pt x="98" y="438"/>
                  </a:lnTo>
                  <a:lnTo>
                    <a:pt x="85" y="464"/>
                  </a:lnTo>
                  <a:lnTo>
                    <a:pt x="79" y="477"/>
                  </a:lnTo>
                  <a:lnTo>
                    <a:pt x="79" y="490"/>
                  </a:lnTo>
                  <a:lnTo>
                    <a:pt x="79" y="497"/>
                  </a:lnTo>
                  <a:lnTo>
                    <a:pt x="79" y="503"/>
                  </a:lnTo>
                  <a:lnTo>
                    <a:pt x="79" y="523"/>
                  </a:lnTo>
                  <a:lnTo>
                    <a:pt x="72" y="549"/>
                  </a:lnTo>
                  <a:lnTo>
                    <a:pt x="72" y="575"/>
                  </a:lnTo>
                  <a:lnTo>
                    <a:pt x="72" y="602"/>
                  </a:lnTo>
                  <a:lnTo>
                    <a:pt x="79" y="634"/>
                  </a:lnTo>
                  <a:lnTo>
                    <a:pt x="79" y="654"/>
                  </a:lnTo>
                  <a:lnTo>
                    <a:pt x="85" y="674"/>
                  </a:lnTo>
                  <a:lnTo>
                    <a:pt x="85" y="693"/>
                  </a:lnTo>
                  <a:lnTo>
                    <a:pt x="92" y="713"/>
                  </a:lnTo>
                  <a:lnTo>
                    <a:pt x="92" y="726"/>
                  </a:lnTo>
                  <a:lnTo>
                    <a:pt x="98" y="745"/>
                  </a:lnTo>
                  <a:lnTo>
                    <a:pt x="98" y="759"/>
                  </a:lnTo>
                  <a:lnTo>
                    <a:pt x="98" y="772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85" y="765"/>
                  </a:lnTo>
                  <a:lnTo>
                    <a:pt x="79" y="759"/>
                  </a:lnTo>
                  <a:lnTo>
                    <a:pt x="72" y="752"/>
                  </a:lnTo>
                  <a:lnTo>
                    <a:pt x="65" y="752"/>
                  </a:lnTo>
                  <a:lnTo>
                    <a:pt x="52" y="752"/>
                  </a:lnTo>
                  <a:lnTo>
                    <a:pt x="39" y="752"/>
                  </a:lnTo>
                  <a:lnTo>
                    <a:pt x="26" y="759"/>
                  </a:lnTo>
                  <a:lnTo>
                    <a:pt x="19" y="759"/>
                  </a:lnTo>
                  <a:lnTo>
                    <a:pt x="13" y="765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2" name="Freeform 303"/>
            <p:cNvSpPr>
              <a:spLocks/>
            </p:cNvSpPr>
            <p:nvPr/>
          </p:nvSpPr>
          <p:spPr bwMode="auto">
            <a:xfrm>
              <a:off x="4003" y="3009"/>
              <a:ext cx="138" cy="588"/>
            </a:xfrm>
            <a:custGeom>
              <a:avLst/>
              <a:gdLst>
                <a:gd name="T0" fmla="*/ 138 w 138"/>
                <a:gd name="T1" fmla="*/ 124 h 588"/>
                <a:gd name="T2" fmla="*/ 138 w 138"/>
                <a:gd name="T3" fmla="*/ 150 h 588"/>
                <a:gd name="T4" fmla="*/ 125 w 138"/>
                <a:gd name="T5" fmla="*/ 189 h 588"/>
                <a:gd name="T6" fmla="*/ 118 w 138"/>
                <a:gd name="T7" fmla="*/ 209 h 588"/>
                <a:gd name="T8" fmla="*/ 111 w 138"/>
                <a:gd name="T9" fmla="*/ 215 h 588"/>
                <a:gd name="T10" fmla="*/ 105 w 138"/>
                <a:gd name="T11" fmla="*/ 228 h 588"/>
                <a:gd name="T12" fmla="*/ 98 w 138"/>
                <a:gd name="T13" fmla="*/ 248 h 588"/>
                <a:gd name="T14" fmla="*/ 79 w 138"/>
                <a:gd name="T15" fmla="*/ 287 h 588"/>
                <a:gd name="T16" fmla="*/ 79 w 138"/>
                <a:gd name="T17" fmla="*/ 307 h 588"/>
                <a:gd name="T18" fmla="*/ 79 w 138"/>
                <a:gd name="T19" fmla="*/ 333 h 588"/>
                <a:gd name="T20" fmla="*/ 72 w 138"/>
                <a:gd name="T21" fmla="*/ 385 h 588"/>
                <a:gd name="T22" fmla="*/ 79 w 138"/>
                <a:gd name="T23" fmla="*/ 444 h 588"/>
                <a:gd name="T24" fmla="*/ 85 w 138"/>
                <a:gd name="T25" fmla="*/ 484 h 588"/>
                <a:gd name="T26" fmla="*/ 92 w 138"/>
                <a:gd name="T27" fmla="*/ 523 h 588"/>
                <a:gd name="T28" fmla="*/ 98 w 138"/>
                <a:gd name="T29" fmla="*/ 555 h 588"/>
                <a:gd name="T30" fmla="*/ 98 w 138"/>
                <a:gd name="T31" fmla="*/ 582 h 588"/>
                <a:gd name="T32" fmla="*/ 98 w 138"/>
                <a:gd name="T33" fmla="*/ 588 h 588"/>
                <a:gd name="T34" fmla="*/ 98 w 138"/>
                <a:gd name="T35" fmla="*/ 588 h 588"/>
                <a:gd name="T36" fmla="*/ 85 w 138"/>
                <a:gd name="T37" fmla="*/ 575 h 588"/>
                <a:gd name="T38" fmla="*/ 72 w 138"/>
                <a:gd name="T39" fmla="*/ 562 h 588"/>
                <a:gd name="T40" fmla="*/ 52 w 138"/>
                <a:gd name="T41" fmla="*/ 562 h 588"/>
                <a:gd name="T42" fmla="*/ 26 w 138"/>
                <a:gd name="T43" fmla="*/ 569 h 588"/>
                <a:gd name="T44" fmla="*/ 13 w 138"/>
                <a:gd name="T45" fmla="*/ 575 h 588"/>
                <a:gd name="T46" fmla="*/ 6 w 138"/>
                <a:gd name="T47" fmla="*/ 582 h 588"/>
                <a:gd name="T48" fmla="*/ 6 w 138"/>
                <a:gd name="T49" fmla="*/ 549 h 588"/>
                <a:gd name="T50" fmla="*/ 13 w 138"/>
                <a:gd name="T51" fmla="*/ 516 h 588"/>
                <a:gd name="T52" fmla="*/ 26 w 138"/>
                <a:gd name="T53" fmla="*/ 484 h 588"/>
                <a:gd name="T54" fmla="*/ 39 w 138"/>
                <a:gd name="T55" fmla="*/ 464 h 588"/>
                <a:gd name="T56" fmla="*/ 52 w 138"/>
                <a:gd name="T57" fmla="*/ 431 h 588"/>
                <a:gd name="T58" fmla="*/ 59 w 138"/>
                <a:gd name="T59" fmla="*/ 379 h 588"/>
                <a:gd name="T60" fmla="*/ 65 w 138"/>
                <a:gd name="T61" fmla="*/ 333 h 588"/>
                <a:gd name="T62" fmla="*/ 72 w 138"/>
                <a:gd name="T63" fmla="*/ 268 h 588"/>
                <a:gd name="T64" fmla="*/ 72 w 138"/>
                <a:gd name="T65" fmla="*/ 209 h 588"/>
                <a:gd name="T66" fmla="*/ 59 w 138"/>
                <a:gd name="T67" fmla="*/ 150 h 588"/>
                <a:gd name="T68" fmla="*/ 52 w 138"/>
                <a:gd name="T69" fmla="*/ 124 h 588"/>
                <a:gd name="T70" fmla="*/ 39 w 138"/>
                <a:gd name="T71" fmla="*/ 104 h 588"/>
                <a:gd name="T72" fmla="*/ 39 w 138"/>
                <a:gd name="T73" fmla="*/ 98 h 588"/>
                <a:gd name="T74" fmla="*/ 39 w 138"/>
                <a:gd name="T75" fmla="*/ 91 h 588"/>
                <a:gd name="T76" fmla="*/ 46 w 138"/>
                <a:gd name="T77" fmla="*/ 72 h 588"/>
                <a:gd name="T78" fmla="*/ 59 w 138"/>
                <a:gd name="T79" fmla="*/ 45 h 588"/>
                <a:gd name="T80" fmla="*/ 65 w 138"/>
                <a:gd name="T81" fmla="*/ 19 h 588"/>
                <a:gd name="T82" fmla="*/ 85 w 138"/>
                <a:gd name="T83" fmla="*/ 6 h 588"/>
                <a:gd name="T84" fmla="*/ 98 w 138"/>
                <a:gd name="T85" fmla="*/ 0 h 588"/>
                <a:gd name="T86" fmla="*/ 111 w 138"/>
                <a:gd name="T87" fmla="*/ 6 h 588"/>
                <a:gd name="T88" fmla="*/ 118 w 138"/>
                <a:gd name="T89" fmla="*/ 26 h 588"/>
                <a:gd name="T90" fmla="*/ 131 w 138"/>
                <a:gd name="T91" fmla="*/ 58 h 588"/>
                <a:gd name="T92" fmla="*/ 138 w 138"/>
                <a:gd name="T93" fmla="*/ 98 h 588"/>
                <a:gd name="T94" fmla="*/ 138 w 138"/>
                <a:gd name="T95" fmla="*/ 104 h 588"/>
                <a:gd name="T96" fmla="*/ 138 w 138"/>
                <a:gd name="T97" fmla="*/ 111 h 5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8" h="588">
                  <a:moveTo>
                    <a:pt x="138" y="111"/>
                  </a:moveTo>
                  <a:lnTo>
                    <a:pt x="138" y="124"/>
                  </a:lnTo>
                  <a:lnTo>
                    <a:pt x="138" y="137"/>
                  </a:lnTo>
                  <a:lnTo>
                    <a:pt x="138" y="150"/>
                  </a:lnTo>
                  <a:lnTo>
                    <a:pt x="131" y="163"/>
                  </a:lnTo>
                  <a:lnTo>
                    <a:pt x="125" y="189"/>
                  </a:lnTo>
                  <a:lnTo>
                    <a:pt x="125" y="202"/>
                  </a:lnTo>
                  <a:lnTo>
                    <a:pt x="118" y="209"/>
                  </a:lnTo>
                  <a:lnTo>
                    <a:pt x="118" y="215"/>
                  </a:lnTo>
                  <a:lnTo>
                    <a:pt x="111" y="215"/>
                  </a:lnTo>
                  <a:lnTo>
                    <a:pt x="105" y="228"/>
                  </a:lnTo>
                  <a:lnTo>
                    <a:pt x="105" y="235"/>
                  </a:lnTo>
                  <a:lnTo>
                    <a:pt x="98" y="248"/>
                  </a:lnTo>
                  <a:lnTo>
                    <a:pt x="85" y="274"/>
                  </a:lnTo>
                  <a:lnTo>
                    <a:pt x="79" y="287"/>
                  </a:lnTo>
                  <a:lnTo>
                    <a:pt x="79" y="300"/>
                  </a:lnTo>
                  <a:lnTo>
                    <a:pt x="79" y="307"/>
                  </a:lnTo>
                  <a:lnTo>
                    <a:pt x="79" y="313"/>
                  </a:lnTo>
                  <a:lnTo>
                    <a:pt x="79" y="333"/>
                  </a:lnTo>
                  <a:lnTo>
                    <a:pt x="72" y="359"/>
                  </a:lnTo>
                  <a:lnTo>
                    <a:pt x="72" y="385"/>
                  </a:lnTo>
                  <a:lnTo>
                    <a:pt x="72" y="412"/>
                  </a:lnTo>
                  <a:lnTo>
                    <a:pt x="79" y="444"/>
                  </a:lnTo>
                  <a:lnTo>
                    <a:pt x="79" y="464"/>
                  </a:lnTo>
                  <a:lnTo>
                    <a:pt x="85" y="484"/>
                  </a:lnTo>
                  <a:lnTo>
                    <a:pt x="85" y="503"/>
                  </a:lnTo>
                  <a:lnTo>
                    <a:pt x="92" y="523"/>
                  </a:lnTo>
                  <a:lnTo>
                    <a:pt x="92" y="536"/>
                  </a:lnTo>
                  <a:lnTo>
                    <a:pt x="98" y="555"/>
                  </a:lnTo>
                  <a:lnTo>
                    <a:pt x="98" y="569"/>
                  </a:lnTo>
                  <a:lnTo>
                    <a:pt x="98" y="582"/>
                  </a:lnTo>
                  <a:lnTo>
                    <a:pt x="98" y="588"/>
                  </a:lnTo>
                  <a:lnTo>
                    <a:pt x="98" y="582"/>
                  </a:lnTo>
                  <a:lnTo>
                    <a:pt x="85" y="575"/>
                  </a:lnTo>
                  <a:lnTo>
                    <a:pt x="79" y="569"/>
                  </a:lnTo>
                  <a:lnTo>
                    <a:pt x="72" y="562"/>
                  </a:lnTo>
                  <a:lnTo>
                    <a:pt x="65" y="562"/>
                  </a:lnTo>
                  <a:lnTo>
                    <a:pt x="52" y="562"/>
                  </a:lnTo>
                  <a:lnTo>
                    <a:pt x="39" y="562"/>
                  </a:lnTo>
                  <a:lnTo>
                    <a:pt x="26" y="569"/>
                  </a:lnTo>
                  <a:lnTo>
                    <a:pt x="19" y="569"/>
                  </a:lnTo>
                  <a:lnTo>
                    <a:pt x="13" y="575"/>
                  </a:lnTo>
                  <a:lnTo>
                    <a:pt x="6" y="582"/>
                  </a:lnTo>
                  <a:lnTo>
                    <a:pt x="0" y="569"/>
                  </a:lnTo>
                  <a:lnTo>
                    <a:pt x="6" y="549"/>
                  </a:lnTo>
                  <a:lnTo>
                    <a:pt x="6" y="536"/>
                  </a:lnTo>
                  <a:lnTo>
                    <a:pt x="13" y="516"/>
                  </a:lnTo>
                  <a:lnTo>
                    <a:pt x="19" y="503"/>
                  </a:lnTo>
                  <a:lnTo>
                    <a:pt x="26" y="484"/>
                  </a:lnTo>
                  <a:lnTo>
                    <a:pt x="32" y="470"/>
                  </a:lnTo>
                  <a:lnTo>
                    <a:pt x="39" y="464"/>
                  </a:lnTo>
                  <a:lnTo>
                    <a:pt x="46" y="451"/>
                  </a:lnTo>
                  <a:lnTo>
                    <a:pt x="52" y="431"/>
                  </a:lnTo>
                  <a:lnTo>
                    <a:pt x="52" y="405"/>
                  </a:lnTo>
                  <a:lnTo>
                    <a:pt x="59" y="379"/>
                  </a:lnTo>
                  <a:lnTo>
                    <a:pt x="59" y="366"/>
                  </a:lnTo>
                  <a:lnTo>
                    <a:pt x="65" y="333"/>
                  </a:lnTo>
                  <a:lnTo>
                    <a:pt x="72" y="300"/>
                  </a:lnTo>
                  <a:lnTo>
                    <a:pt x="72" y="268"/>
                  </a:lnTo>
                  <a:lnTo>
                    <a:pt x="72" y="228"/>
                  </a:lnTo>
                  <a:lnTo>
                    <a:pt x="72" y="209"/>
                  </a:lnTo>
                  <a:lnTo>
                    <a:pt x="65" y="189"/>
                  </a:lnTo>
                  <a:lnTo>
                    <a:pt x="59" y="150"/>
                  </a:lnTo>
                  <a:lnTo>
                    <a:pt x="52" y="137"/>
                  </a:lnTo>
                  <a:lnTo>
                    <a:pt x="52" y="124"/>
                  </a:lnTo>
                  <a:lnTo>
                    <a:pt x="46" y="111"/>
                  </a:lnTo>
                  <a:lnTo>
                    <a:pt x="39" y="104"/>
                  </a:lnTo>
                  <a:lnTo>
                    <a:pt x="39" y="98"/>
                  </a:lnTo>
                  <a:lnTo>
                    <a:pt x="39" y="91"/>
                  </a:lnTo>
                  <a:lnTo>
                    <a:pt x="46" y="85"/>
                  </a:lnTo>
                  <a:lnTo>
                    <a:pt x="46" y="72"/>
                  </a:lnTo>
                  <a:lnTo>
                    <a:pt x="52" y="58"/>
                  </a:lnTo>
                  <a:lnTo>
                    <a:pt x="59" y="45"/>
                  </a:lnTo>
                  <a:lnTo>
                    <a:pt x="59" y="32"/>
                  </a:lnTo>
                  <a:lnTo>
                    <a:pt x="65" y="19"/>
                  </a:lnTo>
                  <a:lnTo>
                    <a:pt x="72" y="13"/>
                  </a:lnTo>
                  <a:lnTo>
                    <a:pt x="85" y="6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5" y="6"/>
                  </a:lnTo>
                  <a:lnTo>
                    <a:pt x="111" y="6"/>
                  </a:lnTo>
                  <a:lnTo>
                    <a:pt x="118" y="13"/>
                  </a:lnTo>
                  <a:lnTo>
                    <a:pt x="118" y="26"/>
                  </a:lnTo>
                  <a:lnTo>
                    <a:pt x="125" y="39"/>
                  </a:lnTo>
                  <a:lnTo>
                    <a:pt x="131" y="58"/>
                  </a:lnTo>
                  <a:lnTo>
                    <a:pt x="131" y="78"/>
                  </a:lnTo>
                  <a:lnTo>
                    <a:pt x="138" y="98"/>
                  </a:lnTo>
                  <a:lnTo>
                    <a:pt x="138" y="104"/>
                  </a:lnTo>
                  <a:lnTo>
                    <a:pt x="138" y="111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3" name="Freeform 304"/>
            <p:cNvSpPr>
              <a:spLocks/>
            </p:cNvSpPr>
            <p:nvPr/>
          </p:nvSpPr>
          <p:spPr bwMode="auto">
            <a:xfrm>
              <a:off x="4075" y="2839"/>
              <a:ext cx="72" cy="45"/>
            </a:xfrm>
            <a:custGeom>
              <a:avLst/>
              <a:gdLst>
                <a:gd name="T0" fmla="*/ 26 w 72"/>
                <a:gd name="T1" fmla="*/ 26 h 45"/>
                <a:gd name="T2" fmla="*/ 13 w 72"/>
                <a:gd name="T3" fmla="*/ 19 h 45"/>
                <a:gd name="T4" fmla="*/ 7 w 72"/>
                <a:gd name="T5" fmla="*/ 19 h 45"/>
                <a:gd name="T6" fmla="*/ 0 w 72"/>
                <a:gd name="T7" fmla="*/ 13 h 45"/>
                <a:gd name="T8" fmla="*/ 0 w 72"/>
                <a:gd name="T9" fmla="*/ 13 h 45"/>
                <a:gd name="T10" fmla="*/ 13 w 72"/>
                <a:gd name="T11" fmla="*/ 6 h 45"/>
                <a:gd name="T12" fmla="*/ 20 w 72"/>
                <a:gd name="T13" fmla="*/ 6 h 45"/>
                <a:gd name="T14" fmla="*/ 26 w 72"/>
                <a:gd name="T15" fmla="*/ 0 h 45"/>
                <a:gd name="T16" fmla="*/ 39 w 72"/>
                <a:gd name="T17" fmla="*/ 0 h 45"/>
                <a:gd name="T18" fmla="*/ 53 w 72"/>
                <a:gd name="T19" fmla="*/ 0 h 45"/>
                <a:gd name="T20" fmla="*/ 59 w 72"/>
                <a:gd name="T21" fmla="*/ 6 h 45"/>
                <a:gd name="T22" fmla="*/ 72 w 72"/>
                <a:gd name="T23" fmla="*/ 13 h 45"/>
                <a:gd name="T24" fmla="*/ 72 w 72"/>
                <a:gd name="T25" fmla="*/ 19 h 45"/>
                <a:gd name="T26" fmla="*/ 72 w 72"/>
                <a:gd name="T27" fmla="*/ 19 h 45"/>
                <a:gd name="T28" fmla="*/ 66 w 72"/>
                <a:gd name="T29" fmla="*/ 19 h 45"/>
                <a:gd name="T30" fmla="*/ 59 w 72"/>
                <a:gd name="T31" fmla="*/ 19 h 45"/>
                <a:gd name="T32" fmla="*/ 53 w 72"/>
                <a:gd name="T33" fmla="*/ 26 h 45"/>
                <a:gd name="T34" fmla="*/ 46 w 72"/>
                <a:gd name="T35" fmla="*/ 32 h 45"/>
                <a:gd name="T36" fmla="*/ 39 w 72"/>
                <a:gd name="T37" fmla="*/ 45 h 45"/>
                <a:gd name="T38" fmla="*/ 39 w 72"/>
                <a:gd name="T39" fmla="*/ 45 h 45"/>
                <a:gd name="T40" fmla="*/ 33 w 72"/>
                <a:gd name="T41" fmla="*/ 39 h 45"/>
                <a:gd name="T42" fmla="*/ 26 w 72"/>
                <a:gd name="T43" fmla="*/ 26 h 45"/>
                <a:gd name="T44" fmla="*/ 26 w 72"/>
                <a:gd name="T45" fmla="*/ 26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" h="45">
                  <a:moveTo>
                    <a:pt x="26" y="26"/>
                  </a:moveTo>
                  <a:lnTo>
                    <a:pt x="13" y="19"/>
                  </a:lnTo>
                  <a:lnTo>
                    <a:pt x="7" y="19"/>
                  </a:lnTo>
                  <a:lnTo>
                    <a:pt x="0" y="13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9" y="6"/>
                  </a:lnTo>
                  <a:lnTo>
                    <a:pt x="72" y="13"/>
                  </a:lnTo>
                  <a:lnTo>
                    <a:pt x="72" y="19"/>
                  </a:lnTo>
                  <a:lnTo>
                    <a:pt x="66" y="19"/>
                  </a:lnTo>
                  <a:lnTo>
                    <a:pt x="59" y="19"/>
                  </a:lnTo>
                  <a:lnTo>
                    <a:pt x="53" y="26"/>
                  </a:lnTo>
                  <a:lnTo>
                    <a:pt x="46" y="32"/>
                  </a:lnTo>
                  <a:lnTo>
                    <a:pt x="39" y="45"/>
                  </a:lnTo>
                  <a:lnTo>
                    <a:pt x="33" y="39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4" name="Freeform 305"/>
            <p:cNvSpPr>
              <a:spLocks/>
            </p:cNvSpPr>
            <p:nvPr/>
          </p:nvSpPr>
          <p:spPr bwMode="auto">
            <a:xfrm>
              <a:off x="3989" y="2858"/>
              <a:ext cx="60" cy="33"/>
            </a:xfrm>
            <a:custGeom>
              <a:avLst/>
              <a:gdLst>
                <a:gd name="T0" fmla="*/ 33 w 60"/>
                <a:gd name="T1" fmla="*/ 13 h 33"/>
                <a:gd name="T2" fmla="*/ 27 w 60"/>
                <a:gd name="T3" fmla="*/ 7 h 33"/>
                <a:gd name="T4" fmla="*/ 14 w 60"/>
                <a:gd name="T5" fmla="*/ 7 h 33"/>
                <a:gd name="T6" fmla="*/ 0 w 60"/>
                <a:gd name="T7" fmla="*/ 0 h 33"/>
                <a:gd name="T8" fmla="*/ 0 w 60"/>
                <a:gd name="T9" fmla="*/ 0 h 33"/>
                <a:gd name="T10" fmla="*/ 0 w 60"/>
                <a:gd name="T11" fmla="*/ 0 h 33"/>
                <a:gd name="T12" fmla="*/ 0 w 60"/>
                <a:gd name="T13" fmla="*/ 0 h 33"/>
                <a:gd name="T14" fmla="*/ 0 w 60"/>
                <a:gd name="T15" fmla="*/ 0 h 33"/>
                <a:gd name="T16" fmla="*/ 14 w 60"/>
                <a:gd name="T17" fmla="*/ 0 h 33"/>
                <a:gd name="T18" fmla="*/ 27 w 60"/>
                <a:gd name="T19" fmla="*/ 0 h 33"/>
                <a:gd name="T20" fmla="*/ 40 w 60"/>
                <a:gd name="T21" fmla="*/ 0 h 33"/>
                <a:gd name="T22" fmla="*/ 46 w 60"/>
                <a:gd name="T23" fmla="*/ 7 h 33"/>
                <a:gd name="T24" fmla="*/ 46 w 60"/>
                <a:gd name="T25" fmla="*/ 13 h 33"/>
                <a:gd name="T26" fmla="*/ 53 w 60"/>
                <a:gd name="T27" fmla="*/ 20 h 33"/>
                <a:gd name="T28" fmla="*/ 60 w 60"/>
                <a:gd name="T29" fmla="*/ 33 h 33"/>
                <a:gd name="T30" fmla="*/ 60 w 60"/>
                <a:gd name="T31" fmla="*/ 33 h 33"/>
                <a:gd name="T32" fmla="*/ 60 w 60"/>
                <a:gd name="T33" fmla="*/ 33 h 33"/>
                <a:gd name="T34" fmla="*/ 60 w 60"/>
                <a:gd name="T35" fmla="*/ 33 h 33"/>
                <a:gd name="T36" fmla="*/ 60 w 60"/>
                <a:gd name="T37" fmla="*/ 33 h 33"/>
                <a:gd name="T38" fmla="*/ 53 w 60"/>
                <a:gd name="T39" fmla="*/ 26 h 33"/>
                <a:gd name="T40" fmla="*/ 46 w 60"/>
                <a:gd name="T41" fmla="*/ 13 h 33"/>
                <a:gd name="T42" fmla="*/ 33 w 60"/>
                <a:gd name="T43" fmla="*/ 13 h 33"/>
                <a:gd name="T44" fmla="*/ 33 w 60"/>
                <a:gd name="T45" fmla="*/ 1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33">
                  <a:moveTo>
                    <a:pt x="33" y="13"/>
                  </a:moveTo>
                  <a:lnTo>
                    <a:pt x="27" y="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53" y="20"/>
                  </a:lnTo>
                  <a:lnTo>
                    <a:pt x="60" y="33"/>
                  </a:lnTo>
                  <a:lnTo>
                    <a:pt x="53" y="26"/>
                  </a:lnTo>
                  <a:lnTo>
                    <a:pt x="46" y="13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5" name="Freeform 306"/>
            <p:cNvSpPr>
              <a:spLocks/>
            </p:cNvSpPr>
            <p:nvPr/>
          </p:nvSpPr>
          <p:spPr bwMode="auto">
            <a:xfrm>
              <a:off x="4187" y="2858"/>
              <a:ext cx="164" cy="569"/>
            </a:xfrm>
            <a:custGeom>
              <a:avLst/>
              <a:gdLst>
                <a:gd name="T0" fmla="*/ 6 w 164"/>
                <a:gd name="T1" fmla="*/ 0 h 569"/>
                <a:gd name="T2" fmla="*/ 33 w 164"/>
                <a:gd name="T3" fmla="*/ 0 h 569"/>
                <a:gd name="T4" fmla="*/ 66 w 164"/>
                <a:gd name="T5" fmla="*/ 7 h 569"/>
                <a:gd name="T6" fmla="*/ 79 w 164"/>
                <a:gd name="T7" fmla="*/ 20 h 569"/>
                <a:gd name="T8" fmla="*/ 92 w 164"/>
                <a:gd name="T9" fmla="*/ 53 h 569"/>
                <a:gd name="T10" fmla="*/ 105 w 164"/>
                <a:gd name="T11" fmla="*/ 85 h 569"/>
                <a:gd name="T12" fmla="*/ 112 w 164"/>
                <a:gd name="T13" fmla="*/ 105 h 569"/>
                <a:gd name="T14" fmla="*/ 112 w 164"/>
                <a:gd name="T15" fmla="*/ 111 h 569"/>
                <a:gd name="T16" fmla="*/ 112 w 164"/>
                <a:gd name="T17" fmla="*/ 111 h 569"/>
                <a:gd name="T18" fmla="*/ 112 w 164"/>
                <a:gd name="T19" fmla="*/ 138 h 569"/>
                <a:gd name="T20" fmla="*/ 118 w 164"/>
                <a:gd name="T21" fmla="*/ 190 h 569"/>
                <a:gd name="T22" fmla="*/ 138 w 164"/>
                <a:gd name="T23" fmla="*/ 249 h 569"/>
                <a:gd name="T24" fmla="*/ 158 w 164"/>
                <a:gd name="T25" fmla="*/ 308 h 569"/>
                <a:gd name="T26" fmla="*/ 164 w 164"/>
                <a:gd name="T27" fmla="*/ 360 h 569"/>
                <a:gd name="T28" fmla="*/ 158 w 164"/>
                <a:gd name="T29" fmla="*/ 425 h 569"/>
                <a:gd name="T30" fmla="*/ 151 w 164"/>
                <a:gd name="T31" fmla="*/ 484 h 569"/>
                <a:gd name="T32" fmla="*/ 131 w 164"/>
                <a:gd name="T33" fmla="*/ 543 h 569"/>
                <a:gd name="T34" fmla="*/ 118 w 164"/>
                <a:gd name="T35" fmla="*/ 569 h 569"/>
                <a:gd name="T36" fmla="*/ 118 w 164"/>
                <a:gd name="T37" fmla="*/ 563 h 569"/>
                <a:gd name="T38" fmla="*/ 118 w 164"/>
                <a:gd name="T39" fmla="*/ 543 h 569"/>
                <a:gd name="T40" fmla="*/ 125 w 164"/>
                <a:gd name="T41" fmla="*/ 497 h 569"/>
                <a:gd name="T42" fmla="*/ 125 w 164"/>
                <a:gd name="T43" fmla="*/ 464 h 569"/>
                <a:gd name="T44" fmla="*/ 118 w 164"/>
                <a:gd name="T45" fmla="*/ 419 h 569"/>
                <a:gd name="T46" fmla="*/ 112 w 164"/>
                <a:gd name="T47" fmla="*/ 379 h 569"/>
                <a:gd name="T48" fmla="*/ 98 w 164"/>
                <a:gd name="T49" fmla="*/ 360 h 569"/>
                <a:gd name="T50" fmla="*/ 85 w 164"/>
                <a:gd name="T51" fmla="*/ 347 h 569"/>
                <a:gd name="T52" fmla="*/ 72 w 164"/>
                <a:gd name="T53" fmla="*/ 321 h 569"/>
                <a:gd name="T54" fmla="*/ 66 w 164"/>
                <a:gd name="T55" fmla="*/ 294 h 569"/>
                <a:gd name="T56" fmla="*/ 59 w 164"/>
                <a:gd name="T57" fmla="*/ 268 h 569"/>
                <a:gd name="T58" fmla="*/ 66 w 164"/>
                <a:gd name="T59" fmla="*/ 242 h 569"/>
                <a:gd name="T60" fmla="*/ 66 w 164"/>
                <a:gd name="T61" fmla="*/ 209 h 569"/>
                <a:gd name="T62" fmla="*/ 72 w 164"/>
                <a:gd name="T63" fmla="*/ 170 h 569"/>
                <a:gd name="T64" fmla="*/ 72 w 164"/>
                <a:gd name="T65" fmla="*/ 131 h 569"/>
                <a:gd name="T66" fmla="*/ 72 w 164"/>
                <a:gd name="T67" fmla="*/ 105 h 569"/>
                <a:gd name="T68" fmla="*/ 59 w 164"/>
                <a:gd name="T69" fmla="*/ 46 h 569"/>
                <a:gd name="T70" fmla="*/ 46 w 164"/>
                <a:gd name="T71" fmla="*/ 20 h 569"/>
                <a:gd name="T72" fmla="*/ 33 w 164"/>
                <a:gd name="T73" fmla="*/ 7 h 569"/>
                <a:gd name="T74" fmla="*/ 13 w 164"/>
                <a:gd name="T75" fmla="*/ 0 h 569"/>
                <a:gd name="T76" fmla="*/ 6 w 164"/>
                <a:gd name="T77" fmla="*/ 0 h 569"/>
                <a:gd name="T78" fmla="*/ 0 w 164"/>
                <a:gd name="T79" fmla="*/ 0 h 5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4" h="569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66" y="7"/>
                  </a:lnTo>
                  <a:lnTo>
                    <a:pt x="72" y="13"/>
                  </a:lnTo>
                  <a:lnTo>
                    <a:pt x="79" y="20"/>
                  </a:lnTo>
                  <a:lnTo>
                    <a:pt x="85" y="33"/>
                  </a:lnTo>
                  <a:lnTo>
                    <a:pt x="92" y="53"/>
                  </a:lnTo>
                  <a:lnTo>
                    <a:pt x="98" y="66"/>
                  </a:lnTo>
                  <a:lnTo>
                    <a:pt x="105" y="85"/>
                  </a:lnTo>
                  <a:lnTo>
                    <a:pt x="105" y="98"/>
                  </a:lnTo>
                  <a:lnTo>
                    <a:pt x="112" y="105"/>
                  </a:lnTo>
                  <a:lnTo>
                    <a:pt x="112" y="111"/>
                  </a:lnTo>
                  <a:lnTo>
                    <a:pt x="112" y="124"/>
                  </a:lnTo>
                  <a:lnTo>
                    <a:pt x="112" y="138"/>
                  </a:lnTo>
                  <a:lnTo>
                    <a:pt x="112" y="164"/>
                  </a:lnTo>
                  <a:lnTo>
                    <a:pt x="118" y="190"/>
                  </a:lnTo>
                  <a:lnTo>
                    <a:pt x="125" y="216"/>
                  </a:lnTo>
                  <a:lnTo>
                    <a:pt x="138" y="249"/>
                  </a:lnTo>
                  <a:lnTo>
                    <a:pt x="151" y="281"/>
                  </a:lnTo>
                  <a:lnTo>
                    <a:pt x="158" y="308"/>
                  </a:lnTo>
                  <a:lnTo>
                    <a:pt x="158" y="334"/>
                  </a:lnTo>
                  <a:lnTo>
                    <a:pt x="164" y="360"/>
                  </a:lnTo>
                  <a:lnTo>
                    <a:pt x="158" y="393"/>
                  </a:lnTo>
                  <a:lnTo>
                    <a:pt x="158" y="425"/>
                  </a:lnTo>
                  <a:lnTo>
                    <a:pt x="158" y="458"/>
                  </a:lnTo>
                  <a:lnTo>
                    <a:pt x="151" y="484"/>
                  </a:lnTo>
                  <a:lnTo>
                    <a:pt x="144" y="510"/>
                  </a:lnTo>
                  <a:lnTo>
                    <a:pt x="131" y="543"/>
                  </a:lnTo>
                  <a:lnTo>
                    <a:pt x="118" y="569"/>
                  </a:lnTo>
                  <a:lnTo>
                    <a:pt x="118" y="563"/>
                  </a:lnTo>
                  <a:lnTo>
                    <a:pt x="118" y="556"/>
                  </a:lnTo>
                  <a:lnTo>
                    <a:pt x="118" y="543"/>
                  </a:lnTo>
                  <a:lnTo>
                    <a:pt x="125" y="523"/>
                  </a:lnTo>
                  <a:lnTo>
                    <a:pt x="125" y="497"/>
                  </a:lnTo>
                  <a:lnTo>
                    <a:pt x="125" y="484"/>
                  </a:lnTo>
                  <a:lnTo>
                    <a:pt x="125" y="464"/>
                  </a:lnTo>
                  <a:lnTo>
                    <a:pt x="118" y="445"/>
                  </a:lnTo>
                  <a:lnTo>
                    <a:pt x="118" y="419"/>
                  </a:lnTo>
                  <a:lnTo>
                    <a:pt x="118" y="399"/>
                  </a:lnTo>
                  <a:lnTo>
                    <a:pt x="112" y="379"/>
                  </a:lnTo>
                  <a:lnTo>
                    <a:pt x="105" y="366"/>
                  </a:lnTo>
                  <a:lnTo>
                    <a:pt x="98" y="360"/>
                  </a:lnTo>
                  <a:lnTo>
                    <a:pt x="92" y="353"/>
                  </a:lnTo>
                  <a:lnTo>
                    <a:pt x="85" y="347"/>
                  </a:lnTo>
                  <a:lnTo>
                    <a:pt x="79" y="334"/>
                  </a:lnTo>
                  <a:lnTo>
                    <a:pt x="72" y="321"/>
                  </a:lnTo>
                  <a:lnTo>
                    <a:pt x="66" y="308"/>
                  </a:lnTo>
                  <a:lnTo>
                    <a:pt x="66" y="294"/>
                  </a:lnTo>
                  <a:lnTo>
                    <a:pt x="59" y="281"/>
                  </a:lnTo>
                  <a:lnTo>
                    <a:pt x="59" y="268"/>
                  </a:lnTo>
                  <a:lnTo>
                    <a:pt x="66" y="255"/>
                  </a:lnTo>
                  <a:lnTo>
                    <a:pt x="66" y="242"/>
                  </a:lnTo>
                  <a:lnTo>
                    <a:pt x="66" y="229"/>
                  </a:lnTo>
                  <a:lnTo>
                    <a:pt x="66" y="209"/>
                  </a:lnTo>
                  <a:lnTo>
                    <a:pt x="72" y="190"/>
                  </a:lnTo>
                  <a:lnTo>
                    <a:pt x="72" y="170"/>
                  </a:lnTo>
                  <a:lnTo>
                    <a:pt x="72" y="151"/>
                  </a:lnTo>
                  <a:lnTo>
                    <a:pt x="72" y="131"/>
                  </a:lnTo>
                  <a:lnTo>
                    <a:pt x="72" y="118"/>
                  </a:lnTo>
                  <a:lnTo>
                    <a:pt x="72" y="105"/>
                  </a:lnTo>
                  <a:lnTo>
                    <a:pt x="66" y="66"/>
                  </a:lnTo>
                  <a:lnTo>
                    <a:pt x="59" y="46"/>
                  </a:lnTo>
                  <a:lnTo>
                    <a:pt x="52" y="33"/>
                  </a:lnTo>
                  <a:lnTo>
                    <a:pt x="46" y="20"/>
                  </a:lnTo>
                  <a:lnTo>
                    <a:pt x="46" y="13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6086" name="Group 307"/>
            <p:cNvGrpSpPr>
              <a:grpSpLocks/>
            </p:cNvGrpSpPr>
            <p:nvPr/>
          </p:nvGrpSpPr>
          <p:grpSpPr bwMode="auto">
            <a:xfrm>
              <a:off x="3812" y="2865"/>
              <a:ext cx="256" cy="765"/>
              <a:chOff x="3826" y="1612"/>
              <a:chExt cx="256" cy="765"/>
            </a:xfrm>
          </p:grpSpPr>
          <p:sp>
            <p:nvSpPr>
              <p:cNvPr id="26090" name="Freeform 308"/>
              <p:cNvSpPr>
                <a:spLocks/>
              </p:cNvSpPr>
              <p:nvPr/>
            </p:nvSpPr>
            <p:spPr bwMode="auto">
              <a:xfrm>
                <a:off x="3826" y="1612"/>
                <a:ext cx="256" cy="765"/>
              </a:xfrm>
              <a:custGeom>
                <a:avLst/>
                <a:gdLst>
                  <a:gd name="T0" fmla="*/ 79 w 256"/>
                  <a:gd name="T1" fmla="*/ 78 h 765"/>
                  <a:gd name="T2" fmla="*/ 72 w 256"/>
                  <a:gd name="T3" fmla="*/ 124 h 765"/>
                  <a:gd name="T4" fmla="*/ 72 w 256"/>
                  <a:gd name="T5" fmla="*/ 170 h 765"/>
                  <a:gd name="T6" fmla="*/ 72 w 256"/>
                  <a:gd name="T7" fmla="*/ 202 h 765"/>
                  <a:gd name="T8" fmla="*/ 66 w 256"/>
                  <a:gd name="T9" fmla="*/ 222 h 765"/>
                  <a:gd name="T10" fmla="*/ 46 w 256"/>
                  <a:gd name="T11" fmla="*/ 255 h 765"/>
                  <a:gd name="T12" fmla="*/ 26 w 256"/>
                  <a:gd name="T13" fmla="*/ 294 h 765"/>
                  <a:gd name="T14" fmla="*/ 6 w 256"/>
                  <a:gd name="T15" fmla="*/ 340 h 765"/>
                  <a:gd name="T16" fmla="*/ 0 w 256"/>
                  <a:gd name="T17" fmla="*/ 392 h 765"/>
                  <a:gd name="T18" fmla="*/ 6 w 256"/>
                  <a:gd name="T19" fmla="*/ 464 h 765"/>
                  <a:gd name="T20" fmla="*/ 20 w 256"/>
                  <a:gd name="T21" fmla="*/ 523 h 765"/>
                  <a:gd name="T22" fmla="*/ 39 w 256"/>
                  <a:gd name="T23" fmla="*/ 569 h 765"/>
                  <a:gd name="T24" fmla="*/ 52 w 256"/>
                  <a:gd name="T25" fmla="*/ 595 h 765"/>
                  <a:gd name="T26" fmla="*/ 52 w 256"/>
                  <a:gd name="T27" fmla="*/ 628 h 765"/>
                  <a:gd name="T28" fmla="*/ 52 w 256"/>
                  <a:gd name="T29" fmla="*/ 667 h 765"/>
                  <a:gd name="T30" fmla="*/ 52 w 256"/>
                  <a:gd name="T31" fmla="*/ 699 h 765"/>
                  <a:gd name="T32" fmla="*/ 52 w 256"/>
                  <a:gd name="T33" fmla="*/ 726 h 765"/>
                  <a:gd name="T34" fmla="*/ 72 w 256"/>
                  <a:gd name="T35" fmla="*/ 745 h 765"/>
                  <a:gd name="T36" fmla="*/ 99 w 256"/>
                  <a:gd name="T37" fmla="*/ 758 h 765"/>
                  <a:gd name="T38" fmla="*/ 118 w 256"/>
                  <a:gd name="T39" fmla="*/ 765 h 765"/>
                  <a:gd name="T40" fmla="*/ 138 w 256"/>
                  <a:gd name="T41" fmla="*/ 765 h 765"/>
                  <a:gd name="T42" fmla="*/ 171 w 256"/>
                  <a:gd name="T43" fmla="*/ 745 h 765"/>
                  <a:gd name="T44" fmla="*/ 184 w 256"/>
                  <a:gd name="T45" fmla="*/ 739 h 765"/>
                  <a:gd name="T46" fmla="*/ 197 w 256"/>
                  <a:gd name="T47" fmla="*/ 726 h 765"/>
                  <a:gd name="T48" fmla="*/ 197 w 256"/>
                  <a:gd name="T49" fmla="*/ 693 h 765"/>
                  <a:gd name="T50" fmla="*/ 204 w 256"/>
                  <a:gd name="T51" fmla="*/ 660 h 765"/>
                  <a:gd name="T52" fmla="*/ 217 w 256"/>
                  <a:gd name="T53" fmla="*/ 628 h 765"/>
                  <a:gd name="T54" fmla="*/ 230 w 256"/>
                  <a:gd name="T55" fmla="*/ 608 h 765"/>
                  <a:gd name="T56" fmla="*/ 243 w 256"/>
                  <a:gd name="T57" fmla="*/ 569 h 765"/>
                  <a:gd name="T58" fmla="*/ 250 w 256"/>
                  <a:gd name="T59" fmla="*/ 516 h 765"/>
                  <a:gd name="T60" fmla="*/ 256 w 256"/>
                  <a:gd name="T61" fmla="*/ 451 h 765"/>
                  <a:gd name="T62" fmla="*/ 256 w 256"/>
                  <a:gd name="T63" fmla="*/ 379 h 765"/>
                  <a:gd name="T64" fmla="*/ 250 w 256"/>
                  <a:gd name="T65" fmla="*/ 333 h 765"/>
                  <a:gd name="T66" fmla="*/ 230 w 256"/>
                  <a:gd name="T67" fmla="*/ 274 h 765"/>
                  <a:gd name="T68" fmla="*/ 217 w 256"/>
                  <a:gd name="T69" fmla="*/ 248 h 765"/>
                  <a:gd name="T70" fmla="*/ 210 w 256"/>
                  <a:gd name="T71" fmla="*/ 229 h 765"/>
                  <a:gd name="T72" fmla="*/ 217 w 256"/>
                  <a:gd name="T73" fmla="*/ 189 h 765"/>
                  <a:gd name="T74" fmla="*/ 223 w 256"/>
                  <a:gd name="T75" fmla="*/ 144 h 765"/>
                  <a:gd name="T76" fmla="*/ 217 w 256"/>
                  <a:gd name="T77" fmla="*/ 85 h 765"/>
                  <a:gd name="T78" fmla="*/ 210 w 256"/>
                  <a:gd name="T79" fmla="*/ 52 h 765"/>
                  <a:gd name="T80" fmla="*/ 204 w 256"/>
                  <a:gd name="T81" fmla="*/ 39 h 765"/>
                  <a:gd name="T82" fmla="*/ 191 w 256"/>
                  <a:gd name="T83" fmla="*/ 19 h 765"/>
                  <a:gd name="T84" fmla="*/ 164 w 256"/>
                  <a:gd name="T85" fmla="*/ 6 h 765"/>
                  <a:gd name="T86" fmla="*/ 131 w 256"/>
                  <a:gd name="T87" fmla="*/ 6 h 765"/>
                  <a:gd name="T88" fmla="*/ 112 w 256"/>
                  <a:gd name="T89" fmla="*/ 19 h 765"/>
                  <a:gd name="T90" fmla="*/ 92 w 256"/>
                  <a:gd name="T91" fmla="*/ 39 h 765"/>
                  <a:gd name="T92" fmla="*/ 85 w 256"/>
                  <a:gd name="T93" fmla="*/ 46 h 765"/>
                  <a:gd name="T94" fmla="*/ 85 w 256"/>
                  <a:gd name="T95" fmla="*/ 52 h 7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6" h="765">
                    <a:moveTo>
                      <a:pt x="85" y="52"/>
                    </a:moveTo>
                    <a:lnTo>
                      <a:pt x="79" y="78"/>
                    </a:lnTo>
                    <a:lnTo>
                      <a:pt x="72" y="104"/>
                    </a:lnTo>
                    <a:lnTo>
                      <a:pt x="72" y="124"/>
                    </a:lnTo>
                    <a:lnTo>
                      <a:pt x="72" y="150"/>
                    </a:lnTo>
                    <a:lnTo>
                      <a:pt x="72" y="170"/>
                    </a:lnTo>
                    <a:lnTo>
                      <a:pt x="79" y="189"/>
                    </a:lnTo>
                    <a:lnTo>
                      <a:pt x="72" y="202"/>
                    </a:lnTo>
                    <a:lnTo>
                      <a:pt x="72" y="216"/>
                    </a:lnTo>
                    <a:lnTo>
                      <a:pt x="66" y="222"/>
                    </a:lnTo>
                    <a:lnTo>
                      <a:pt x="59" y="242"/>
                    </a:lnTo>
                    <a:lnTo>
                      <a:pt x="46" y="255"/>
                    </a:lnTo>
                    <a:lnTo>
                      <a:pt x="39" y="274"/>
                    </a:lnTo>
                    <a:lnTo>
                      <a:pt x="26" y="294"/>
                    </a:lnTo>
                    <a:lnTo>
                      <a:pt x="13" y="314"/>
                    </a:lnTo>
                    <a:lnTo>
                      <a:pt x="6" y="340"/>
                    </a:lnTo>
                    <a:lnTo>
                      <a:pt x="0" y="359"/>
                    </a:lnTo>
                    <a:lnTo>
                      <a:pt x="0" y="392"/>
                    </a:lnTo>
                    <a:lnTo>
                      <a:pt x="0" y="431"/>
                    </a:lnTo>
                    <a:lnTo>
                      <a:pt x="6" y="464"/>
                    </a:lnTo>
                    <a:lnTo>
                      <a:pt x="13" y="497"/>
                    </a:lnTo>
                    <a:lnTo>
                      <a:pt x="20" y="523"/>
                    </a:lnTo>
                    <a:lnTo>
                      <a:pt x="33" y="549"/>
                    </a:lnTo>
                    <a:lnTo>
                      <a:pt x="39" y="569"/>
                    </a:lnTo>
                    <a:lnTo>
                      <a:pt x="46" y="582"/>
                    </a:lnTo>
                    <a:lnTo>
                      <a:pt x="52" y="595"/>
                    </a:lnTo>
                    <a:lnTo>
                      <a:pt x="52" y="608"/>
                    </a:lnTo>
                    <a:lnTo>
                      <a:pt x="52" y="628"/>
                    </a:lnTo>
                    <a:lnTo>
                      <a:pt x="52" y="647"/>
                    </a:lnTo>
                    <a:lnTo>
                      <a:pt x="52" y="667"/>
                    </a:lnTo>
                    <a:lnTo>
                      <a:pt x="52" y="686"/>
                    </a:lnTo>
                    <a:lnTo>
                      <a:pt x="52" y="699"/>
                    </a:lnTo>
                    <a:lnTo>
                      <a:pt x="52" y="713"/>
                    </a:lnTo>
                    <a:lnTo>
                      <a:pt x="52" y="726"/>
                    </a:lnTo>
                    <a:lnTo>
                      <a:pt x="59" y="732"/>
                    </a:lnTo>
                    <a:lnTo>
                      <a:pt x="72" y="745"/>
                    </a:lnTo>
                    <a:lnTo>
                      <a:pt x="79" y="752"/>
                    </a:lnTo>
                    <a:lnTo>
                      <a:pt x="99" y="758"/>
                    </a:lnTo>
                    <a:lnTo>
                      <a:pt x="112" y="765"/>
                    </a:lnTo>
                    <a:lnTo>
                      <a:pt x="118" y="765"/>
                    </a:lnTo>
                    <a:lnTo>
                      <a:pt x="131" y="765"/>
                    </a:lnTo>
                    <a:lnTo>
                      <a:pt x="138" y="765"/>
                    </a:lnTo>
                    <a:lnTo>
                      <a:pt x="158" y="752"/>
                    </a:lnTo>
                    <a:lnTo>
                      <a:pt x="171" y="745"/>
                    </a:lnTo>
                    <a:lnTo>
                      <a:pt x="177" y="739"/>
                    </a:lnTo>
                    <a:lnTo>
                      <a:pt x="184" y="739"/>
                    </a:lnTo>
                    <a:lnTo>
                      <a:pt x="197" y="726"/>
                    </a:lnTo>
                    <a:lnTo>
                      <a:pt x="191" y="713"/>
                    </a:lnTo>
                    <a:lnTo>
                      <a:pt x="197" y="693"/>
                    </a:lnTo>
                    <a:lnTo>
                      <a:pt x="197" y="680"/>
                    </a:lnTo>
                    <a:lnTo>
                      <a:pt x="204" y="660"/>
                    </a:lnTo>
                    <a:lnTo>
                      <a:pt x="210" y="647"/>
                    </a:lnTo>
                    <a:lnTo>
                      <a:pt x="217" y="628"/>
                    </a:lnTo>
                    <a:lnTo>
                      <a:pt x="223" y="614"/>
                    </a:lnTo>
                    <a:lnTo>
                      <a:pt x="230" y="608"/>
                    </a:lnTo>
                    <a:lnTo>
                      <a:pt x="237" y="595"/>
                    </a:lnTo>
                    <a:lnTo>
                      <a:pt x="243" y="569"/>
                    </a:lnTo>
                    <a:lnTo>
                      <a:pt x="243" y="549"/>
                    </a:lnTo>
                    <a:lnTo>
                      <a:pt x="250" y="516"/>
                    </a:lnTo>
                    <a:lnTo>
                      <a:pt x="256" y="484"/>
                    </a:lnTo>
                    <a:lnTo>
                      <a:pt x="256" y="451"/>
                    </a:lnTo>
                    <a:lnTo>
                      <a:pt x="256" y="412"/>
                    </a:lnTo>
                    <a:lnTo>
                      <a:pt x="256" y="379"/>
                    </a:lnTo>
                    <a:lnTo>
                      <a:pt x="250" y="359"/>
                    </a:lnTo>
                    <a:lnTo>
                      <a:pt x="250" y="333"/>
                    </a:lnTo>
                    <a:lnTo>
                      <a:pt x="237" y="294"/>
                    </a:lnTo>
                    <a:lnTo>
                      <a:pt x="230" y="274"/>
                    </a:lnTo>
                    <a:lnTo>
                      <a:pt x="223" y="261"/>
                    </a:lnTo>
                    <a:lnTo>
                      <a:pt x="217" y="248"/>
                    </a:lnTo>
                    <a:lnTo>
                      <a:pt x="217" y="242"/>
                    </a:lnTo>
                    <a:lnTo>
                      <a:pt x="210" y="229"/>
                    </a:lnTo>
                    <a:lnTo>
                      <a:pt x="217" y="209"/>
                    </a:lnTo>
                    <a:lnTo>
                      <a:pt x="217" y="189"/>
                    </a:lnTo>
                    <a:lnTo>
                      <a:pt x="217" y="170"/>
                    </a:lnTo>
                    <a:lnTo>
                      <a:pt x="223" y="144"/>
                    </a:lnTo>
                    <a:lnTo>
                      <a:pt x="223" y="111"/>
                    </a:lnTo>
                    <a:lnTo>
                      <a:pt x="217" y="85"/>
                    </a:lnTo>
                    <a:lnTo>
                      <a:pt x="210" y="59"/>
                    </a:lnTo>
                    <a:lnTo>
                      <a:pt x="210" y="52"/>
                    </a:lnTo>
                    <a:lnTo>
                      <a:pt x="210" y="46"/>
                    </a:lnTo>
                    <a:lnTo>
                      <a:pt x="204" y="39"/>
                    </a:lnTo>
                    <a:lnTo>
                      <a:pt x="197" y="26"/>
                    </a:lnTo>
                    <a:lnTo>
                      <a:pt x="191" y="19"/>
                    </a:lnTo>
                    <a:lnTo>
                      <a:pt x="177" y="6"/>
                    </a:lnTo>
                    <a:lnTo>
                      <a:pt x="164" y="6"/>
                    </a:lnTo>
                    <a:lnTo>
                      <a:pt x="151" y="0"/>
                    </a:lnTo>
                    <a:lnTo>
                      <a:pt x="131" y="6"/>
                    </a:lnTo>
                    <a:lnTo>
                      <a:pt x="118" y="13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2" y="39"/>
                    </a:lnTo>
                    <a:lnTo>
                      <a:pt x="92" y="46"/>
                    </a:lnTo>
                    <a:lnTo>
                      <a:pt x="85" y="46"/>
                    </a:lnTo>
                    <a:lnTo>
                      <a:pt x="85" y="52"/>
                    </a:lnTo>
                    <a:close/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91" name="Freeform 309"/>
              <p:cNvSpPr>
                <a:spLocks/>
              </p:cNvSpPr>
              <p:nvPr/>
            </p:nvSpPr>
            <p:spPr bwMode="auto">
              <a:xfrm>
                <a:off x="4056" y="2011"/>
                <a:ext cx="26" cy="150"/>
              </a:xfrm>
              <a:custGeom>
                <a:avLst/>
                <a:gdLst>
                  <a:gd name="T0" fmla="*/ 26 w 26"/>
                  <a:gd name="T1" fmla="*/ 0 h 150"/>
                  <a:gd name="T2" fmla="*/ 20 w 26"/>
                  <a:gd name="T3" fmla="*/ 0 h 150"/>
                  <a:gd name="T4" fmla="*/ 20 w 26"/>
                  <a:gd name="T5" fmla="*/ 6 h 150"/>
                  <a:gd name="T6" fmla="*/ 13 w 26"/>
                  <a:gd name="T7" fmla="*/ 19 h 150"/>
                  <a:gd name="T8" fmla="*/ 7 w 26"/>
                  <a:gd name="T9" fmla="*/ 32 h 150"/>
                  <a:gd name="T10" fmla="*/ 0 w 26"/>
                  <a:gd name="T11" fmla="*/ 52 h 150"/>
                  <a:gd name="T12" fmla="*/ 0 w 26"/>
                  <a:gd name="T13" fmla="*/ 78 h 150"/>
                  <a:gd name="T14" fmla="*/ 0 w 26"/>
                  <a:gd name="T15" fmla="*/ 111 h 150"/>
                  <a:gd name="T16" fmla="*/ 7 w 26"/>
                  <a:gd name="T17" fmla="*/ 130 h 150"/>
                  <a:gd name="T18" fmla="*/ 13 w 26"/>
                  <a:gd name="T19" fmla="*/ 150 h 1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150">
                    <a:moveTo>
                      <a:pt x="26" y="0"/>
                    </a:moveTo>
                    <a:lnTo>
                      <a:pt x="20" y="0"/>
                    </a:lnTo>
                    <a:lnTo>
                      <a:pt x="20" y="6"/>
                    </a:lnTo>
                    <a:lnTo>
                      <a:pt x="13" y="19"/>
                    </a:lnTo>
                    <a:lnTo>
                      <a:pt x="7" y="32"/>
                    </a:lnTo>
                    <a:lnTo>
                      <a:pt x="0" y="52"/>
                    </a:lnTo>
                    <a:lnTo>
                      <a:pt x="0" y="78"/>
                    </a:lnTo>
                    <a:lnTo>
                      <a:pt x="0" y="111"/>
                    </a:lnTo>
                    <a:lnTo>
                      <a:pt x="7" y="130"/>
                    </a:lnTo>
                    <a:lnTo>
                      <a:pt x="13" y="150"/>
                    </a:lnTo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6087" name="Group 310"/>
            <p:cNvGrpSpPr>
              <a:grpSpLocks/>
            </p:cNvGrpSpPr>
            <p:nvPr/>
          </p:nvGrpSpPr>
          <p:grpSpPr bwMode="auto">
            <a:xfrm>
              <a:off x="4075" y="2858"/>
              <a:ext cx="276" cy="772"/>
              <a:chOff x="4089" y="1605"/>
              <a:chExt cx="276" cy="772"/>
            </a:xfrm>
          </p:grpSpPr>
          <p:sp>
            <p:nvSpPr>
              <p:cNvPr id="26088" name="Freeform 311"/>
              <p:cNvSpPr>
                <a:spLocks/>
              </p:cNvSpPr>
              <p:nvPr/>
            </p:nvSpPr>
            <p:spPr bwMode="auto">
              <a:xfrm>
                <a:off x="4089" y="1605"/>
                <a:ext cx="276" cy="772"/>
              </a:xfrm>
              <a:custGeom>
                <a:avLst/>
                <a:gdLst>
                  <a:gd name="T0" fmla="*/ 112 w 276"/>
                  <a:gd name="T1" fmla="*/ 0 h 772"/>
                  <a:gd name="T2" fmla="*/ 125 w 276"/>
                  <a:gd name="T3" fmla="*/ 0 h 772"/>
                  <a:gd name="T4" fmla="*/ 164 w 276"/>
                  <a:gd name="T5" fmla="*/ 0 h 772"/>
                  <a:gd name="T6" fmla="*/ 184 w 276"/>
                  <a:gd name="T7" fmla="*/ 13 h 772"/>
                  <a:gd name="T8" fmla="*/ 197 w 276"/>
                  <a:gd name="T9" fmla="*/ 33 h 772"/>
                  <a:gd name="T10" fmla="*/ 210 w 276"/>
                  <a:gd name="T11" fmla="*/ 66 h 772"/>
                  <a:gd name="T12" fmla="*/ 217 w 276"/>
                  <a:gd name="T13" fmla="*/ 98 h 772"/>
                  <a:gd name="T14" fmla="*/ 224 w 276"/>
                  <a:gd name="T15" fmla="*/ 111 h 772"/>
                  <a:gd name="T16" fmla="*/ 224 w 276"/>
                  <a:gd name="T17" fmla="*/ 111 h 772"/>
                  <a:gd name="T18" fmla="*/ 224 w 276"/>
                  <a:gd name="T19" fmla="*/ 124 h 772"/>
                  <a:gd name="T20" fmla="*/ 224 w 276"/>
                  <a:gd name="T21" fmla="*/ 164 h 772"/>
                  <a:gd name="T22" fmla="*/ 237 w 276"/>
                  <a:gd name="T23" fmla="*/ 216 h 772"/>
                  <a:gd name="T24" fmla="*/ 263 w 276"/>
                  <a:gd name="T25" fmla="*/ 281 h 772"/>
                  <a:gd name="T26" fmla="*/ 270 w 276"/>
                  <a:gd name="T27" fmla="*/ 334 h 772"/>
                  <a:gd name="T28" fmla="*/ 270 w 276"/>
                  <a:gd name="T29" fmla="*/ 393 h 772"/>
                  <a:gd name="T30" fmla="*/ 270 w 276"/>
                  <a:gd name="T31" fmla="*/ 458 h 772"/>
                  <a:gd name="T32" fmla="*/ 256 w 276"/>
                  <a:gd name="T33" fmla="*/ 510 h 772"/>
                  <a:gd name="T34" fmla="*/ 237 w 276"/>
                  <a:gd name="T35" fmla="*/ 556 h 772"/>
                  <a:gd name="T36" fmla="*/ 217 w 276"/>
                  <a:gd name="T37" fmla="*/ 595 h 772"/>
                  <a:gd name="T38" fmla="*/ 204 w 276"/>
                  <a:gd name="T39" fmla="*/ 621 h 772"/>
                  <a:gd name="T40" fmla="*/ 191 w 276"/>
                  <a:gd name="T41" fmla="*/ 635 h 772"/>
                  <a:gd name="T42" fmla="*/ 191 w 276"/>
                  <a:gd name="T43" fmla="*/ 641 h 772"/>
                  <a:gd name="T44" fmla="*/ 191 w 276"/>
                  <a:gd name="T45" fmla="*/ 654 h 772"/>
                  <a:gd name="T46" fmla="*/ 171 w 276"/>
                  <a:gd name="T47" fmla="*/ 700 h 772"/>
                  <a:gd name="T48" fmla="*/ 145 w 276"/>
                  <a:gd name="T49" fmla="*/ 746 h 772"/>
                  <a:gd name="T50" fmla="*/ 125 w 276"/>
                  <a:gd name="T51" fmla="*/ 765 h 772"/>
                  <a:gd name="T52" fmla="*/ 105 w 276"/>
                  <a:gd name="T53" fmla="*/ 772 h 772"/>
                  <a:gd name="T54" fmla="*/ 72 w 276"/>
                  <a:gd name="T55" fmla="*/ 772 h 772"/>
                  <a:gd name="T56" fmla="*/ 53 w 276"/>
                  <a:gd name="T57" fmla="*/ 765 h 772"/>
                  <a:gd name="T58" fmla="*/ 46 w 276"/>
                  <a:gd name="T59" fmla="*/ 759 h 772"/>
                  <a:gd name="T60" fmla="*/ 46 w 276"/>
                  <a:gd name="T61" fmla="*/ 759 h 772"/>
                  <a:gd name="T62" fmla="*/ 26 w 276"/>
                  <a:gd name="T63" fmla="*/ 739 h 772"/>
                  <a:gd name="T64" fmla="*/ 26 w 276"/>
                  <a:gd name="T65" fmla="*/ 733 h 772"/>
                  <a:gd name="T66" fmla="*/ 26 w 276"/>
                  <a:gd name="T67" fmla="*/ 706 h 772"/>
                  <a:gd name="T68" fmla="*/ 20 w 276"/>
                  <a:gd name="T69" fmla="*/ 674 h 772"/>
                  <a:gd name="T70" fmla="*/ 13 w 276"/>
                  <a:gd name="T71" fmla="*/ 635 h 772"/>
                  <a:gd name="T72" fmla="*/ 7 w 276"/>
                  <a:gd name="T73" fmla="*/ 595 h 772"/>
                  <a:gd name="T74" fmla="*/ 0 w 276"/>
                  <a:gd name="T75" fmla="*/ 536 h 772"/>
                  <a:gd name="T76" fmla="*/ 7 w 276"/>
                  <a:gd name="T77" fmla="*/ 484 h 772"/>
                  <a:gd name="T78" fmla="*/ 7 w 276"/>
                  <a:gd name="T79" fmla="*/ 458 h 772"/>
                  <a:gd name="T80" fmla="*/ 7 w 276"/>
                  <a:gd name="T81" fmla="*/ 438 h 772"/>
                  <a:gd name="T82" fmla="*/ 26 w 276"/>
                  <a:gd name="T83" fmla="*/ 399 h 772"/>
                  <a:gd name="T84" fmla="*/ 33 w 276"/>
                  <a:gd name="T85" fmla="*/ 379 h 772"/>
                  <a:gd name="T86" fmla="*/ 39 w 276"/>
                  <a:gd name="T87" fmla="*/ 366 h 772"/>
                  <a:gd name="T88" fmla="*/ 46 w 276"/>
                  <a:gd name="T89" fmla="*/ 360 h 772"/>
                  <a:gd name="T90" fmla="*/ 53 w 276"/>
                  <a:gd name="T91" fmla="*/ 340 h 772"/>
                  <a:gd name="T92" fmla="*/ 66 w 276"/>
                  <a:gd name="T93" fmla="*/ 301 h 772"/>
                  <a:gd name="T94" fmla="*/ 66 w 276"/>
                  <a:gd name="T95" fmla="*/ 281 h 772"/>
                  <a:gd name="T96" fmla="*/ 66 w 276"/>
                  <a:gd name="T97" fmla="*/ 249 h 772"/>
                  <a:gd name="T98" fmla="*/ 66 w 276"/>
                  <a:gd name="T99" fmla="*/ 203 h 772"/>
                  <a:gd name="T100" fmla="*/ 59 w 276"/>
                  <a:gd name="T101" fmla="*/ 157 h 772"/>
                  <a:gd name="T102" fmla="*/ 59 w 276"/>
                  <a:gd name="T103" fmla="*/ 144 h 772"/>
                  <a:gd name="T104" fmla="*/ 59 w 276"/>
                  <a:gd name="T105" fmla="*/ 144 h 772"/>
                  <a:gd name="T106" fmla="*/ 59 w 276"/>
                  <a:gd name="T107" fmla="*/ 131 h 772"/>
                  <a:gd name="T108" fmla="*/ 59 w 276"/>
                  <a:gd name="T109" fmla="*/ 111 h 772"/>
                  <a:gd name="T110" fmla="*/ 66 w 276"/>
                  <a:gd name="T111" fmla="*/ 85 h 772"/>
                  <a:gd name="T112" fmla="*/ 72 w 276"/>
                  <a:gd name="T113" fmla="*/ 33 h 772"/>
                  <a:gd name="T114" fmla="*/ 85 w 276"/>
                  <a:gd name="T115" fmla="*/ 13 h 772"/>
                  <a:gd name="T116" fmla="*/ 99 w 276"/>
                  <a:gd name="T117" fmla="*/ 0 h 772"/>
                  <a:gd name="T118" fmla="*/ 105 w 276"/>
                  <a:gd name="T119" fmla="*/ 0 h 772"/>
                  <a:gd name="T120" fmla="*/ 105 w 276"/>
                  <a:gd name="T121" fmla="*/ 0 h 7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76" h="772">
                    <a:moveTo>
                      <a:pt x="105" y="0"/>
                    </a:moveTo>
                    <a:lnTo>
                      <a:pt x="112" y="0"/>
                    </a:lnTo>
                    <a:lnTo>
                      <a:pt x="118" y="0"/>
                    </a:lnTo>
                    <a:lnTo>
                      <a:pt x="125" y="0"/>
                    </a:lnTo>
                    <a:lnTo>
                      <a:pt x="138" y="0"/>
                    </a:lnTo>
                    <a:lnTo>
                      <a:pt x="164" y="0"/>
                    </a:lnTo>
                    <a:lnTo>
                      <a:pt x="171" y="7"/>
                    </a:lnTo>
                    <a:lnTo>
                      <a:pt x="184" y="13"/>
                    </a:lnTo>
                    <a:lnTo>
                      <a:pt x="191" y="20"/>
                    </a:lnTo>
                    <a:lnTo>
                      <a:pt x="197" y="33"/>
                    </a:lnTo>
                    <a:lnTo>
                      <a:pt x="204" y="53"/>
                    </a:lnTo>
                    <a:lnTo>
                      <a:pt x="210" y="66"/>
                    </a:lnTo>
                    <a:lnTo>
                      <a:pt x="217" y="85"/>
                    </a:lnTo>
                    <a:lnTo>
                      <a:pt x="217" y="98"/>
                    </a:lnTo>
                    <a:lnTo>
                      <a:pt x="224" y="105"/>
                    </a:lnTo>
                    <a:lnTo>
                      <a:pt x="224" y="111"/>
                    </a:lnTo>
                    <a:lnTo>
                      <a:pt x="224" y="124"/>
                    </a:lnTo>
                    <a:lnTo>
                      <a:pt x="224" y="138"/>
                    </a:lnTo>
                    <a:lnTo>
                      <a:pt x="224" y="164"/>
                    </a:lnTo>
                    <a:lnTo>
                      <a:pt x="230" y="190"/>
                    </a:lnTo>
                    <a:lnTo>
                      <a:pt x="237" y="216"/>
                    </a:lnTo>
                    <a:lnTo>
                      <a:pt x="250" y="249"/>
                    </a:lnTo>
                    <a:lnTo>
                      <a:pt x="263" y="281"/>
                    </a:lnTo>
                    <a:lnTo>
                      <a:pt x="270" y="308"/>
                    </a:lnTo>
                    <a:lnTo>
                      <a:pt x="270" y="334"/>
                    </a:lnTo>
                    <a:lnTo>
                      <a:pt x="276" y="360"/>
                    </a:lnTo>
                    <a:lnTo>
                      <a:pt x="270" y="393"/>
                    </a:lnTo>
                    <a:lnTo>
                      <a:pt x="270" y="425"/>
                    </a:lnTo>
                    <a:lnTo>
                      <a:pt x="270" y="458"/>
                    </a:lnTo>
                    <a:lnTo>
                      <a:pt x="263" y="484"/>
                    </a:lnTo>
                    <a:lnTo>
                      <a:pt x="256" y="510"/>
                    </a:lnTo>
                    <a:lnTo>
                      <a:pt x="250" y="530"/>
                    </a:lnTo>
                    <a:lnTo>
                      <a:pt x="237" y="556"/>
                    </a:lnTo>
                    <a:lnTo>
                      <a:pt x="230" y="576"/>
                    </a:lnTo>
                    <a:lnTo>
                      <a:pt x="217" y="595"/>
                    </a:lnTo>
                    <a:lnTo>
                      <a:pt x="210" y="615"/>
                    </a:lnTo>
                    <a:lnTo>
                      <a:pt x="204" y="621"/>
                    </a:lnTo>
                    <a:lnTo>
                      <a:pt x="197" y="635"/>
                    </a:lnTo>
                    <a:lnTo>
                      <a:pt x="191" y="635"/>
                    </a:lnTo>
                    <a:lnTo>
                      <a:pt x="191" y="641"/>
                    </a:lnTo>
                    <a:lnTo>
                      <a:pt x="191" y="648"/>
                    </a:lnTo>
                    <a:lnTo>
                      <a:pt x="191" y="654"/>
                    </a:lnTo>
                    <a:lnTo>
                      <a:pt x="184" y="680"/>
                    </a:lnTo>
                    <a:lnTo>
                      <a:pt x="171" y="700"/>
                    </a:lnTo>
                    <a:lnTo>
                      <a:pt x="158" y="726"/>
                    </a:lnTo>
                    <a:lnTo>
                      <a:pt x="145" y="746"/>
                    </a:lnTo>
                    <a:lnTo>
                      <a:pt x="138" y="759"/>
                    </a:lnTo>
                    <a:lnTo>
                      <a:pt x="125" y="765"/>
                    </a:lnTo>
                    <a:lnTo>
                      <a:pt x="118" y="772"/>
                    </a:lnTo>
                    <a:lnTo>
                      <a:pt x="105" y="772"/>
                    </a:lnTo>
                    <a:lnTo>
                      <a:pt x="85" y="772"/>
                    </a:lnTo>
                    <a:lnTo>
                      <a:pt x="72" y="772"/>
                    </a:lnTo>
                    <a:lnTo>
                      <a:pt x="59" y="772"/>
                    </a:lnTo>
                    <a:lnTo>
                      <a:pt x="53" y="765"/>
                    </a:lnTo>
                    <a:lnTo>
                      <a:pt x="46" y="765"/>
                    </a:lnTo>
                    <a:lnTo>
                      <a:pt x="46" y="759"/>
                    </a:lnTo>
                    <a:lnTo>
                      <a:pt x="33" y="746"/>
                    </a:lnTo>
                    <a:lnTo>
                      <a:pt x="26" y="739"/>
                    </a:lnTo>
                    <a:lnTo>
                      <a:pt x="26" y="733"/>
                    </a:lnTo>
                    <a:lnTo>
                      <a:pt x="26" y="720"/>
                    </a:lnTo>
                    <a:lnTo>
                      <a:pt x="26" y="706"/>
                    </a:lnTo>
                    <a:lnTo>
                      <a:pt x="20" y="687"/>
                    </a:lnTo>
                    <a:lnTo>
                      <a:pt x="20" y="674"/>
                    </a:lnTo>
                    <a:lnTo>
                      <a:pt x="13" y="654"/>
                    </a:lnTo>
                    <a:lnTo>
                      <a:pt x="13" y="635"/>
                    </a:lnTo>
                    <a:lnTo>
                      <a:pt x="7" y="615"/>
                    </a:lnTo>
                    <a:lnTo>
                      <a:pt x="7" y="595"/>
                    </a:lnTo>
                    <a:lnTo>
                      <a:pt x="0" y="563"/>
                    </a:lnTo>
                    <a:lnTo>
                      <a:pt x="0" y="536"/>
                    </a:lnTo>
                    <a:lnTo>
                      <a:pt x="0" y="510"/>
                    </a:lnTo>
                    <a:lnTo>
                      <a:pt x="7" y="484"/>
                    </a:lnTo>
                    <a:lnTo>
                      <a:pt x="7" y="464"/>
                    </a:lnTo>
                    <a:lnTo>
                      <a:pt x="7" y="458"/>
                    </a:lnTo>
                    <a:lnTo>
                      <a:pt x="7" y="451"/>
                    </a:lnTo>
                    <a:lnTo>
                      <a:pt x="7" y="438"/>
                    </a:lnTo>
                    <a:lnTo>
                      <a:pt x="13" y="425"/>
                    </a:lnTo>
                    <a:lnTo>
                      <a:pt x="26" y="399"/>
                    </a:lnTo>
                    <a:lnTo>
                      <a:pt x="33" y="386"/>
                    </a:lnTo>
                    <a:lnTo>
                      <a:pt x="33" y="379"/>
                    </a:lnTo>
                    <a:lnTo>
                      <a:pt x="39" y="366"/>
                    </a:lnTo>
                    <a:lnTo>
                      <a:pt x="46" y="366"/>
                    </a:lnTo>
                    <a:lnTo>
                      <a:pt x="46" y="360"/>
                    </a:lnTo>
                    <a:lnTo>
                      <a:pt x="53" y="353"/>
                    </a:lnTo>
                    <a:lnTo>
                      <a:pt x="53" y="340"/>
                    </a:lnTo>
                    <a:lnTo>
                      <a:pt x="59" y="314"/>
                    </a:lnTo>
                    <a:lnTo>
                      <a:pt x="66" y="301"/>
                    </a:lnTo>
                    <a:lnTo>
                      <a:pt x="66" y="288"/>
                    </a:lnTo>
                    <a:lnTo>
                      <a:pt x="66" y="281"/>
                    </a:lnTo>
                    <a:lnTo>
                      <a:pt x="66" y="268"/>
                    </a:lnTo>
                    <a:lnTo>
                      <a:pt x="66" y="249"/>
                    </a:lnTo>
                    <a:lnTo>
                      <a:pt x="66" y="229"/>
                    </a:lnTo>
                    <a:lnTo>
                      <a:pt x="66" y="203"/>
                    </a:lnTo>
                    <a:lnTo>
                      <a:pt x="59" y="177"/>
                    </a:lnTo>
                    <a:lnTo>
                      <a:pt x="59" y="157"/>
                    </a:lnTo>
                    <a:lnTo>
                      <a:pt x="59" y="151"/>
                    </a:lnTo>
                    <a:lnTo>
                      <a:pt x="59" y="144"/>
                    </a:lnTo>
                    <a:lnTo>
                      <a:pt x="59" y="138"/>
                    </a:lnTo>
                    <a:lnTo>
                      <a:pt x="59" y="131"/>
                    </a:lnTo>
                    <a:lnTo>
                      <a:pt x="59" y="124"/>
                    </a:lnTo>
                    <a:lnTo>
                      <a:pt x="59" y="111"/>
                    </a:lnTo>
                    <a:lnTo>
                      <a:pt x="66" y="98"/>
                    </a:lnTo>
                    <a:lnTo>
                      <a:pt x="66" y="85"/>
                    </a:lnTo>
                    <a:lnTo>
                      <a:pt x="72" y="46"/>
                    </a:lnTo>
                    <a:lnTo>
                      <a:pt x="72" y="33"/>
                    </a:lnTo>
                    <a:lnTo>
                      <a:pt x="79" y="20"/>
                    </a:lnTo>
                    <a:lnTo>
                      <a:pt x="85" y="13"/>
                    </a:lnTo>
                    <a:lnTo>
                      <a:pt x="92" y="7"/>
                    </a:lnTo>
                    <a:lnTo>
                      <a:pt x="99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89" name="Freeform 312"/>
              <p:cNvSpPr>
                <a:spLocks/>
              </p:cNvSpPr>
              <p:nvPr/>
            </p:nvSpPr>
            <p:spPr bwMode="auto">
              <a:xfrm>
                <a:off x="4096" y="2011"/>
                <a:ext cx="26" cy="150"/>
              </a:xfrm>
              <a:custGeom>
                <a:avLst/>
                <a:gdLst>
                  <a:gd name="T0" fmla="*/ 13 w 26"/>
                  <a:gd name="T1" fmla="*/ 0 h 150"/>
                  <a:gd name="T2" fmla="*/ 13 w 26"/>
                  <a:gd name="T3" fmla="*/ 0 h 150"/>
                  <a:gd name="T4" fmla="*/ 13 w 26"/>
                  <a:gd name="T5" fmla="*/ 6 h 150"/>
                  <a:gd name="T6" fmla="*/ 19 w 26"/>
                  <a:gd name="T7" fmla="*/ 13 h 150"/>
                  <a:gd name="T8" fmla="*/ 19 w 26"/>
                  <a:gd name="T9" fmla="*/ 19 h 150"/>
                  <a:gd name="T10" fmla="*/ 19 w 26"/>
                  <a:gd name="T11" fmla="*/ 39 h 150"/>
                  <a:gd name="T12" fmla="*/ 26 w 26"/>
                  <a:gd name="T13" fmla="*/ 65 h 150"/>
                  <a:gd name="T14" fmla="*/ 26 w 26"/>
                  <a:gd name="T15" fmla="*/ 85 h 150"/>
                  <a:gd name="T16" fmla="*/ 26 w 26"/>
                  <a:gd name="T17" fmla="*/ 111 h 150"/>
                  <a:gd name="T18" fmla="*/ 19 w 26"/>
                  <a:gd name="T19" fmla="*/ 124 h 150"/>
                  <a:gd name="T20" fmla="*/ 13 w 26"/>
                  <a:gd name="T21" fmla="*/ 137 h 150"/>
                  <a:gd name="T22" fmla="*/ 6 w 26"/>
                  <a:gd name="T23" fmla="*/ 144 h 150"/>
                  <a:gd name="T24" fmla="*/ 0 w 26"/>
                  <a:gd name="T25" fmla="*/ 150 h 1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50">
                    <a:moveTo>
                      <a:pt x="13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19" y="13"/>
                    </a:lnTo>
                    <a:lnTo>
                      <a:pt x="19" y="19"/>
                    </a:lnTo>
                    <a:lnTo>
                      <a:pt x="19" y="39"/>
                    </a:lnTo>
                    <a:lnTo>
                      <a:pt x="26" y="65"/>
                    </a:lnTo>
                    <a:lnTo>
                      <a:pt x="26" y="85"/>
                    </a:lnTo>
                    <a:lnTo>
                      <a:pt x="26" y="111"/>
                    </a:lnTo>
                    <a:lnTo>
                      <a:pt x="19" y="124"/>
                    </a:lnTo>
                    <a:lnTo>
                      <a:pt x="13" y="137"/>
                    </a:lnTo>
                    <a:lnTo>
                      <a:pt x="6" y="144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5639" name="Group 313"/>
          <p:cNvGrpSpPr>
            <a:grpSpLocks/>
          </p:cNvGrpSpPr>
          <p:nvPr/>
        </p:nvGrpSpPr>
        <p:grpSpPr bwMode="auto">
          <a:xfrm>
            <a:off x="4102100" y="5672138"/>
            <a:ext cx="228600" cy="427037"/>
            <a:chOff x="3169" y="2859"/>
            <a:chExt cx="518" cy="690"/>
          </a:xfrm>
        </p:grpSpPr>
        <p:sp>
          <p:nvSpPr>
            <p:cNvPr id="26044" name="Freeform 314"/>
            <p:cNvSpPr>
              <a:spLocks/>
            </p:cNvSpPr>
            <p:nvPr/>
          </p:nvSpPr>
          <p:spPr bwMode="auto">
            <a:xfrm rot="-3781882">
              <a:off x="3247" y="3324"/>
              <a:ext cx="108" cy="264"/>
            </a:xfrm>
            <a:custGeom>
              <a:avLst/>
              <a:gdLst>
                <a:gd name="T0" fmla="*/ 1 w 139"/>
                <a:gd name="T1" fmla="*/ 98 h 253"/>
                <a:gd name="T2" fmla="*/ 2 w 139"/>
                <a:gd name="T3" fmla="*/ 35 h 253"/>
                <a:gd name="T4" fmla="*/ 2 w 139"/>
                <a:gd name="T5" fmla="*/ 2 h 253"/>
                <a:gd name="T6" fmla="*/ 2 w 139"/>
                <a:gd name="T7" fmla="*/ 5 h 253"/>
                <a:gd name="T8" fmla="*/ 2 w 139"/>
                <a:gd name="T9" fmla="*/ 41 h 253"/>
                <a:gd name="T10" fmla="*/ 2 w 139"/>
                <a:gd name="T11" fmla="*/ 91 h 253"/>
                <a:gd name="T12" fmla="*/ 2 w 139"/>
                <a:gd name="T13" fmla="*/ 165 h 253"/>
                <a:gd name="T14" fmla="*/ 2 w 139"/>
                <a:gd name="T15" fmla="*/ 258 h 253"/>
                <a:gd name="T16" fmla="*/ 2 w 139"/>
                <a:gd name="T17" fmla="*/ 336 h 253"/>
                <a:gd name="T18" fmla="*/ 2 w 139"/>
                <a:gd name="T19" fmla="*/ 411 h 253"/>
                <a:gd name="T20" fmla="*/ 2 w 139"/>
                <a:gd name="T21" fmla="*/ 478 h 253"/>
                <a:gd name="T22" fmla="*/ 2 w 139"/>
                <a:gd name="T23" fmla="*/ 517 h 253"/>
                <a:gd name="T24" fmla="*/ 2 w 139"/>
                <a:gd name="T25" fmla="*/ 550 h 253"/>
                <a:gd name="T26" fmla="*/ 2 w 139"/>
                <a:gd name="T27" fmla="*/ 576 h 253"/>
                <a:gd name="T28" fmla="*/ 2 w 139"/>
                <a:gd name="T29" fmla="*/ 591 h 253"/>
                <a:gd name="T30" fmla="*/ 2 w 139"/>
                <a:gd name="T31" fmla="*/ 591 h 253"/>
                <a:gd name="T32" fmla="*/ 2 w 139"/>
                <a:gd name="T33" fmla="*/ 572 h 253"/>
                <a:gd name="T34" fmla="*/ 2 w 139"/>
                <a:gd name="T35" fmla="*/ 527 h 253"/>
                <a:gd name="T36" fmla="*/ 2 w 139"/>
                <a:gd name="T37" fmla="*/ 467 h 253"/>
                <a:gd name="T38" fmla="*/ 2 w 139"/>
                <a:gd name="T39" fmla="*/ 377 h 253"/>
                <a:gd name="T40" fmla="*/ 2 w 139"/>
                <a:gd name="T41" fmla="*/ 309 h 253"/>
                <a:gd name="T42" fmla="*/ 2 w 139"/>
                <a:gd name="T43" fmla="*/ 225 h 253"/>
                <a:gd name="T44" fmla="*/ 2 w 139"/>
                <a:gd name="T45" fmla="*/ 165 h 253"/>
                <a:gd name="T46" fmla="*/ 1 w 139"/>
                <a:gd name="T47" fmla="*/ 98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6045" name="Group 315"/>
            <p:cNvGrpSpPr>
              <a:grpSpLocks/>
            </p:cNvGrpSpPr>
            <p:nvPr/>
          </p:nvGrpSpPr>
          <p:grpSpPr bwMode="auto">
            <a:xfrm rot="538423">
              <a:off x="3235" y="2859"/>
              <a:ext cx="452" cy="651"/>
              <a:chOff x="576" y="2976"/>
              <a:chExt cx="384" cy="672"/>
            </a:xfrm>
          </p:grpSpPr>
          <p:sp>
            <p:nvSpPr>
              <p:cNvPr id="26047" name="AutoShape 316"/>
              <p:cNvSpPr>
                <a:spLocks noChangeArrowheads="1"/>
              </p:cNvSpPr>
              <p:nvPr/>
            </p:nvSpPr>
            <p:spPr bwMode="auto">
              <a:xfrm>
                <a:off x="864" y="2976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48" name="AutoShape 317"/>
              <p:cNvSpPr>
                <a:spLocks noChangeArrowheads="1"/>
              </p:cNvSpPr>
              <p:nvPr/>
            </p:nvSpPr>
            <p:spPr bwMode="auto">
              <a:xfrm>
                <a:off x="816" y="30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49" name="AutoShape 318"/>
              <p:cNvSpPr>
                <a:spLocks noChangeArrowheads="1"/>
              </p:cNvSpPr>
              <p:nvPr/>
            </p:nvSpPr>
            <p:spPr bwMode="auto">
              <a:xfrm>
                <a:off x="768" y="31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50" name="AutoShape 319"/>
              <p:cNvSpPr>
                <a:spLocks noChangeArrowheads="1"/>
              </p:cNvSpPr>
              <p:nvPr/>
            </p:nvSpPr>
            <p:spPr bwMode="auto">
              <a:xfrm>
                <a:off x="720" y="32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51" name="AutoShape 320"/>
              <p:cNvSpPr>
                <a:spLocks noChangeArrowheads="1"/>
              </p:cNvSpPr>
              <p:nvPr/>
            </p:nvSpPr>
            <p:spPr bwMode="auto">
              <a:xfrm>
                <a:off x="672" y="3360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52" name="AutoShape 321"/>
              <p:cNvSpPr>
                <a:spLocks noChangeArrowheads="1"/>
              </p:cNvSpPr>
              <p:nvPr/>
            </p:nvSpPr>
            <p:spPr bwMode="auto">
              <a:xfrm>
                <a:off x="624" y="3456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053" name="AutoShape 322"/>
              <p:cNvSpPr>
                <a:spLocks noChangeArrowheads="1"/>
              </p:cNvSpPr>
              <p:nvPr/>
            </p:nvSpPr>
            <p:spPr bwMode="auto">
              <a:xfrm>
                <a:off x="576" y="355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804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046" name="AutoShape 323"/>
            <p:cNvSpPr>
              <a:spLocks noChangeArrowheads="1"/>
            </p:cNvSpPr>
            <p:nvPr/>
          </p:nvSpPr>
          <p:spPr bwMode="auto">
            <a:xfrm>
              <a:off x="3169" y="3456"/>
              <a:ext cx="113" cy="93"/>
            </a:xfrm>
            <a:prstGeom prst="hexagon">
              <a:avLst>
                <a:gd name="adj" fmla="val 30376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40" name="AutoShape 324"/>
          <p:cNvSpPr>
            <a:spLocks noChangeArrowheads="1"/>
          </p:cNvSpPr>
          <p:nvPr/>
        </p:nvSpPr>
        <p:spPr bwMode="auto">
          <a:xfrm>
            <a:off x="3949700" y="6737350"/>
            <a:ext cx="179388" cy="119063"/>
          </a:xfrm>
          <a:prstGeom prst="hexagon">
            <a:avLst>
              <a:gd name="adj" fmla="val 37667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41" name="AutoShape 325"/>
          <p:cNvSpPr>
            <a:spLocks noChangeArrowheads="1"/>
          </p:cNvSpPr>
          <p:nvPr/>
        </p:nvSpPr>
        <p:spPr bwMode="auto">
          <a:xfrm>
            <a:off x="4025900" y="6661150"/>
            <a:ext cx="179388" cy="117475"/>
          </a:xfrm>
          <a:prstGeom prst="hexagon">
            <a:avLst>
              <a:gd name="adj" fmla="val 38176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42" name="AutoShape 326"/>
          <p:cNvSpPr>
            <a:spLocks noChangeArrowheads="1"/>
          </p:cNvSpPr>
          <p:nvPr/>
        </p:nvSpPr>
        <p:spPr bwMode="auto">
          <a:xfrm>
            <a:off x="3721100" y="6584950"/>
            <a:ext cx="180975" cy="119063"/>
          </a:xfrm>
          <a:prstGeom prst="hexagon">
            <a:avLst>
              <a:gd name="adj" fmla="val 38000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43" name="AutoShape 327"/>
          <p:cNvSpPr>
            <a:spLocks noChangeArrowheads="1"/>
          </p:cNvSpPr>
          <p:nvPr/>
        </p:nvSpPr>
        <p:spPr bwMode="auto">
          <a:xfrm>
            <a:off x="4559300" y="6586538"/>
            <a:ext cx="180975" cy="119062"/>
          </a:xfrm>
          <a:prstGeom prst="hexagon">
            <a:avLst>
              <a:gd name="adj" fmla="val 38000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44" name="Freeform 328"/>
          <p:cNvSpPr>
            <a:spLocks/>
          </p:cNvSpPr>
          <p:nvPr/>
        </p:nvSpPr>
        <p:spPr bwMode="auto">
          <a:xfrm rot="-5718171">
            <a:off x="302419" y="4488656"/>
            <a:ext cx="139700" cy="312738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45" name="Freeform 329"/>
          <p:cNvSpPr>
            <a:spLocks/>
          </p:cNvSpPr>
          <p:nvPr/>
        </p:nvSpPr>
        <p:spPr bwMode="auto">
          <a:xfrm rot="-5718171">
            <a:off x="913606" y="4426744"/>
            <a:ext cx="138113" cy="3143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46" name="Freeform 330"/>
          <p:cNvSpPr>
            <a:spLocks/>
          </p:cNvSpPr>
          <p:nvPr/>
        </p:nvSpPr>
        <p:spPr bwMode="auto">
          <a:xfrm rot="-5718171">
            <a:off x="1397000" y="4611688"/>
            <a:ext cx="138113" cy="312737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47" name="Freeform 331"/>
          <p:cNvSpPr>
            <a:spLocks/>
          </p:cNvSpPr>
          <p:nvPr/>
        </p:nvSpPr>
        <p:spPr bwMode="auto">
          <a:xfrm rot="-5718171">
            <a:off x="1920875" y="4748213"/>
            <a:ext cx="136525" cy="3143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48" name="Freeform 332"/>
          <p:cNvSpPr>
            <a:spLocks/>
          </p:cNvSpPr>
          <p:nvPr/>
        </p:nvSpPr>
        <p:spPr bwMode="auto">
          <a:xfrm rot="-5718171">
            <a:off x="2362200" y="4670425"/>
            <a:ext cx="136525" cy="3143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49" name="Freeform 333"/>
          <p:cNvSpPr>
            <a:spLocks/>
          </p:cNvSpPr>
          <p:nvPr/>
        </p:nvSpPr>
        <p:spPr bwMode="auto">
          <a:xfrm rot="-5718171">
            <a:off x="2686844" y="4663282"/>
            <a:ext cx="136525" cy="312737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0" name="Freeform 334"/>
          <p:cNvSpPr>
            <a:spLocks/>
          </p:cNvSpPr>
          <p:nvPr/>
        </p:nvSpPr>
        <p:spPr bwMode="auto">
          <a:xfrm rot="-9462926">
            <a:off x="3201988" y="4451350"/>
            <a:ext cx="173037" cy="2508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1" name="Freeform 335"/>
          <p:cNvSpPr>
            <a:spLocks/>
          </p:cNvSpPr>
          <p:nvPr/>
        </p:nvSpPr>
        <p:spPr bwMode="auto">
          <a:xfrm rot="-5718171">
            <a:off x="3731419" y="4488656"/>
            <a:ext cx="139700" cy="312738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2" name="Freeform 336"/>
          <p:cNvSpPr>
            <a:spLocks/>
          </p:cNvSpPr>
          <p:nvPr/>
        </p:nvSpPr>
        <p:spPr bwMode="auto">
          <a:xfrm rot="-5718171">
            <a:off x="4115594" y="4610894"/>
            <a:ext cx="138113" cy="3143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3" name="Freeform 337"/>
          <p:cNvSpPr>
            <a:spLocks/>
          </p:cNvSpPr>
          <p:nvPr/>
        </p:nvSpPr>
        <p:spPr bwMode="auto">
          <a:xfrm rot="-6752650">
            <a:off x="1654175" y="4371975"/>
            <a:ext cx="131763" cy="417513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4" name="Freeform 338"/>
          <p:cNvSpPr>
            <a:spLocks/>
          </p:cNvSpPr>
          <p:nvPr/>
        </p:nvSpPr>
        <p:spPr bwMode="auto">
          <a:xfrm rot="-6752650">
            <a:off x="2817019" y="4426744"/>
            <a:ext cx="131763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5" name="Freeform 339"/>
          <p:cNvSpPr>
            <a:spLocks/>
          </p:cNvSpPr>
          <p:nvPr/>
        </p:nvSpPr>
        <p:spPr bwMode="auto">
          <a:xfrm rot="-5718171">
            <a:off x="2436813" y="4487862"/>
            <a:ext cx="139700" cy="314325"/>
          </a:xfrm>
          <a:custGeom>
            <a:avLst/>
            <a:gdLst>
              <a:gd name="T0" fmla="*/ 2147483646 w 239"/>
              <a:gd name="T1" fmla="*/ 2147483646 h 215"/>
              <a:gd name="T2" fmla="*/ 2147483646 w 239"/>
              <a:gd name="T3" fmla="*/ 2147483646 h 215"/>
              <a:gd name="T4" fmla="*/ 2147483646 w 239"/>
              <a:gd name="T5" fmla="*/ 2147483646 h 215"/>
              <a:gd name="T6" fmla="*/ 2147483646 w 239"/>
              <a:gd name="T7" fmla="*/ 2147483646 h 215"/>
              <a:gd name="T8" fmla="*/ 2147483646 w 239"/>
              <a:gd name="T9" fmla="*/ 2147483646 h 215"/>
              <a:gd name="T10" fmla="*/ 2147483646 w 239"/>
              <a:gd name="T11" fmla="*/ 2147483646 h 215"/>
              <a:gd name="T12" fmla="*/ 2147483646 w 239"/>
              <a:gd name="T13" fmla="*/ 2147483646 h 215"/>
              <a:gd name="T14" fmla="*/ 2147483646 w 239"/>
              <a:gd name="T15" fmla="*/ 2147483646 h 215"/>
              <a:gd name="T16" fmla="*/ 2147483646 w 239"/>
              <a:gd name="T17" fmla="*/ 2147483646 h 215"/>
              <a:gd name="T18" fmla="*/ 2147483646 w 239"/>
              <a:gd name="T19" fmla="*/ 2147483646 h 215"/>
              <a:gd name="T20" fmla="*/ 2147483646 w 239"/>
              <a:gd name="T21" fmla="*/ 2147483646 h 215"/>
              <a:gd name="T22" fmla="*/ 2147483646 w 239"/>
              <a:gd name="T23" fmla="*/ 2147483646 h 215"/>
              <a:gd name="T24" fmla="*/ 2147483646 w 239"/>
              <a:gd name="T25" fmla="*/ 2147483646 h 215"/>
              <a:gd name="T26" fmla="*/ 2147483646 w 239"/>
              <a:gd name="T27" fmla="*/ 2147483646 h 215"/>
              <a:gd name="T28" fmla="*/ 2147483646 w 239"/>
              <a:gd name="T29" fmla="*/ 2147483646 h 215"/>
              <a:gd name="T30" fmla="*/ 2147483646 w 239"/>
              <a:gd name="T31" fmla="*/ 2147483646 h 215"/>
              <a:gd name="T32" fmla="*/ 2147483646 w 239"/>
              <a:gd name="T33" fmla="*/ 2147483646 h 215"/>
              <a:gd name="T34" fmla="*/ 2147483646 w 239"/>
              <a:gd name="T35" fmla="*/ 2147483646 h 215"/>
              <a:gd name="T36" fmla="*/ 2147483646 w 239"/>
              <a:gd name="T37" fmla="*/ 2147483646 h 215"/>
              <a:gd name="T38" fmla="*/ 2147483646 w 239"/>
              <a:gd name="T39" fmla="*/ 2147483646 h 215"/>
              <a:gd name="T40" fmla="*/ 2147483646 w 239"/>
              <a:gd name="T41" fmla="*/ 2147483646 h 215"/>
              <a:gd name="T42" fmla="*/ 2147483646 w 239"/>
              <a:gd name="T43" fmla="*/ 2147483646 h 215"/>
              <a:gd name="T44" fmla="*/ 2147483646 w 239"/>
              <a:gd name="T45" fmla="*/ 2147483646 h 215"/>
              <a:gd name="T46" fmla="*/ 2147483646 w 239"/>
              <a:gd name="T47" fmla="*/ 2147483646 h 215"/>
              <a:gd name="T48" fmla="*/ 2147483646 w 239"/>
              <a:gd name="T49" fmla="*/ 2147483646 h 215"/>
              <a:gd name="T50" fmla="*/ 2147483646 w 239"/>
              <a:gd name="T51" fmla="*/ 2147483646 h 215"/>
              <a:gd name="T52" fmla="*/ 2147483646 w 239"/>
              <a:gd name="T53" fmla="*/ 2147483646 h 21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39" h="215">
                <a:moveTo>
                  <a:pt x="17" y="34"/>
                </a:moveTo>
                <a:cubicBezTo>
                  <a:pt x="23" y="28"/>
                  <a:pt x="30" y="18"/>
                  <a:pt x="40" y="13"/>
                </a:cubicBezTo>
                <a:cubicBezTo>
                  <a:pt x="50" y="8"/>
                  <a:pt x="64" y="4"/>
                  <a:pt x="76" y="2"/>
                </a:cubicBezTo>
                <a:cubicBezTo>
                  <a:pt x="88" y="0"/>
                  <a:pt x="99" y="1"/>
                  <a:pt x="110" y="2"/>
                </a:cubicBezTo>
                <a:cubicBezTo>
                  <a:pt x="121" y="3"/>
                  <a:pt x="134" y="5"/>
                  <a:pt x="142" y="8"/>
                </a:cubicBezTo>
                <a:cubicBezTo>
                  <a:pt x="150" y="11"/>
                  <a:pt x="154" y="14"/>
                  <a:pt x="161" y="20"/>
                </a:cubicBezTo>
                <a:cubicBezTo>
                  <a:pt x="168" y="26"/>
                  <a:pt x="176" y="34"/>
                  <a:pt x="182" y="44"/>
                </a:cubicBezTo>
                <a:cubicBezTo>
                  <a:pt x="188" y="54"/>
                  <a:pt x="194" y="69"/>
                  <a:pt x="197" y="79"/>
                </a:cubicBezTo>
                <a:cubicBezTo>
                  <a:pt x="200" y="89"/>
                  <a:pt x="198" y="96"/>
                  <a:pt x="199" y="104"/>
                </a:cubicBezTo>
                <a:cubicBezTo>
                  <a:pt x="200" y="112"/>
                  <a:pt x="199" y="122"/>
                  <a:pt x="202" y="127"/>
                </a:cubicBezTo>
                <a:cubicBezTo>
                  <a:pt x="205" y="132"/>
                  <a:pt x="211" y="133"/>
                  <a:pt x="215" y="137"/>
                </a:cubicBezTo>
                <a:cubicBezTo>
                  <a:pt x="219" y="141"/>
                  <a:pt x="222" y="144"/>
                  <a:pt x="226" y="149"/>
                </a:cubicBezTo>
                <a:cubicBezTo>
                  <a:pt x="230" y="154"/>
                  <a:pt x="237" y="162"/>
                  <a:pt x="238" y="169"/>
                </a:cubicBezTo>
                <a:cubicBezTo>
                  <a:pt x="239" y="176"/>
                  <a:pt x="237" y="186"/>
                  <a:pt x="235" y="193"/>
                </a:cubicBezTo>
                <a:cubicBezTo>
                  <a:pt x="233" y="200"/>
                  <a:pt x="229" y="205"/>
                  <a:pt x="224" y="209"/>
                </a:cubicBezTo>
                <a:cubicBezTo>
                  <a:pt x="219" y="213"/>
                  <a:pt x="210" y="215"/>
                  <a:pt x="202" y="215"/>
                </a:cubicBezTo>
                <a:cubicBezTo>
                  <a:pt x="194" y="215"/>
                  <a:pt x="184" y="210"/>
                  <a:pt x="176" y="206"/>
                </a:cubicBezTo>
                <a:cubicBezTo>
                  <a:pt x="168" y="202"/>
                  <a:pt x="161" y="194"/>
                  <a:pt x="154" y="191"/>
                </a:cubicBezTo>
                <a:cubicBezTo>
                  <a:pt x="147" y="188"/>
                  <a:pt x="140" y="189"/>
                  <a:pt x="131" y="188"/>
                </a:cubicBezTo>
                <a:cubicBezTo>
                  <a:pt x="122" y="187"/>
                  <a:pt x="108" y="189"/>
                  <a:pt x="98" y="188"/>
                </a:cubicBezTo>
                <a:cubicBezTo>
                  <a:pt x="88" y="187"/>
                  <a:pt x="81" y="183"/>
                  <a:pt x="73" y="179"/>
                </a:cubicBezTo>
                <a:cubicBezTo>
                  <a:pt x="65" y="175"/>
                  <a:pt x="54" y="170"/>
                  <a:pt x="47" y="164"/>
                </a:cubicBezTo>
                <a:cubicBezTo>
                  <a:pt x="40" y="158"/>
                  <a:pt x="35" y="153"/>
                  <a:pt x="29" y="145"/>
                </a:cubicBezTo>
                <a:cubicBezTo>
                  <a:pt x="23" y="137"/>
                  <a:pt x="13" y="124"/>
                  <a:pt x="8" y="113"/>
                </a:cubicBezTo>
                <a:cubicBezTo>
                  <a:pt x="3" y="102"/>
                  <a:pt x="2" y="87"/>
                  <a:pt x="1" y="76"/>
                </a:cubicBezTo>
                <a:cubicBezTo>
                  <a:pt x="0" y="65"/>
                  <a:pt x="2" y="56"/>
                  <a:pt x="5" y="49"/>
                </a:cubicBezTo>
                <a:cubicBezTo>
                  <a:pt x="8" y="42"/>
                  <a:pt x="11" y="40"/>
                  <a:pt x="17" y="34"/>
                </a:cubicBezTo>
                <a:close/>
              </a:path>
            </a:pathLst>
          </a:custGeom>
          <a:solidFill>
            <a:srgbClr val="7E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6" name="Freeform 340"/>
          <p:cNvSpPr>
            <a:spLocks/>
          </p:cNvSpPr>
          <p:nvPr/>
        </p:nvSpPr>
        <p:spPr bwMode="auto">
          <a:xfrm rot="-6752650">
            <a:off x="358775" y="4676775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7" name="Freeform 341"/>
          <p:cNvSpPr>
            <a:spLocks/>
          </p:cNvSpPr>
          <p:nvPr/>
        </p:nvSpPr>
        <p:spPr bwMode="auto">
          <a:xfrm rot="-6752650">
            <a:off x="968375" y="4676775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8" name="Freeform 342"/>
          <p:cNvSpPr>
            <a:spLocks/>
          </p:cNvSpPr>
          <p:nvPr/>
        </p:nvSpPr>
        <p:spPr bwMode="auto">
          <a:xfrm rot="-6752650">
            <a:off x="1452563" y="4694238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59" name="Freeform 343"/>
          <p:cNvSpPr>
            <a:spLocks/>
          </p:cNvSpPr>
          <p:nvPr/>
        </p:nvSpPr>
        <p:spPr bwMode="auto">
          <a:xfrm rot="-6752650">
            <a:off x="3228975" y="4694238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60" name="Freeform 344"/>
          <p:cNvSpPr>
            <a:spLocks/>
          </p:cNvSpPr>
          <p:nvPr/>
        </p:nvSpPr>
        <p:spPr bwMode="auto">
          <a:xfrm rot="-6752650">
            <a:off x="3648075" y="4694238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61" name="Freeform 345"/>
          <p:cNvSpPr>
            <a:spLocks/>
          </p:cNvSpPr>
          <p:nvPr/>
        </p:nvSpPr>
        <p:spPr bwMode="auto">
          <a:xfrm rot="-6752650">
            <a:off x="4321175" y="4799013"/>
            <a:ext cx="130175" cy="415925"/>
          </a:xfrm>
          <a:custGeom>
            <a:avLst/>
            <a:gdLst>
              <a:gd name="T0" fmla="*/ 2147483646 w 86"/>
              <a:gd name="T1" fmla="*/ 2147483646 h 107"/>
              <a:gd name="T2" fmla="*/ 2147483646 w 86"/>
              <a:gd name="T3" fmla="*/ 2147483646 h 107"/>
              <a:gd name="T4" fmla="*/ 2147483646 w 86"/>
              <a:gd name="T5" fmla="*/ 2147483646 h 107"/>
              <a:gd name="T6" fmla="*/ 2147483646 w 86"/>
              <a:gd name="T7" fmla="*/ 2147483646 h 107"/>
              <a:gd name="T8" fmla="*/ 2147483646 w 86"/>
              <a:gd name="T9" fmla="*/ 2147483646 h 107"/>
              <a:gd name="T10" fmla="*/ 2147483646 w 86"/>
              <a:gd name="T11" fmla="*/ 2147483646 h 107"/>
              <a:gd name="T12" fmla="*/ 2147483646 w 86"/>
              <a:gd name="T13" fmla="*/ 2147483646 h 107"/>
              <a:gd name="T14" fmla="*/ 2147483646 w 86"/>
              <a:gd name="T15" fmla="*/ 2147483646 h 107"/>
              <a:gd name="T16" fmla="*/ 2147483646 w 86"/>
              <a:gd name="T17" fmla="*/ 2147483646 h 107"/>
              <a:gd name="T18" fmla="*/ 2147483646 w 86"/>
              <a:gd name="T19" fmla="*/ 2147483646 h 107"/>
              <a:gd name="T20" fmla="*/ 2147483646 w 86"/>
              <a:gd name="T21" fmla="*/ 2147483646 h 107"/>
              <a:gd name="T22" fmla="*/ 2147483646 w 86"/>
              <a:gd name="T23" fmla="*/ 2147483646 h 107"/>
              <a:gd name="T24" fmla="*/ 2147483646 w 86"/>
              <a:gd name="T25" fmla="*/ 2147483646 h 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107">
                <a:moveTo>
                  <a:pt x="17" y="65"/>
                </a:moveTo>
                <a:cubicBezTo>
                  <a:pt x="20" y="58"/>
                  <a:pt x="21" y="50"/>
                  <a:pt x="23" y="41"/>
                </a:cubicBezTo>
                <a:cubicBezTo>
                  <a:pt x="25" y="32"/>
                  <a:pt x="23" y="17"/>
                  <a:pt x="27" y="11"/>
                </a:cubicBezTo>
                <a:cubicBezTo>
                  <a:pt x="31" y="5"/>
                  <a:pt x="39" y="3"/>
                  <a:pt x="45" y="2"/>
                </a:cubicBezTo>
                <a:cubicBezTo>
                  <a:pt x="51" y="1"/>
                  <a:pt x="58" y="0"/>
                  <a:pt x="63" y="2"/>
                </a:cubicBezTo>
                <a:cubicBezTo>
                  <a:pt x="68" y="4"/>
                  <a:pt x="74" y="8"/>
                  <a:pt x="77" y="13"/>
                </a:cubicBezTo>
                <a:cubicBezTo>
                  <a:pt x="80" y="18"/>
                  <a:pt x="83" y="26"/>
                  <a:pt x="84" y="35"/>
                </a:cubicBezTo>
                <a:cubicBezTo>
                  <a:pt x="85" y="44"/>
                  <a:pt x="86" y="59"/>
                  <a:pt x="84" y="68"/>
                </a:cubicBezTo>
                <a:cubicBezTo>
                  <a:pt x="82" y="77"/>
                  <a:pt x="74" y="84"/>
                  <a:pt x="69" y="89"/>
                </a:cubicBezTo>
                <a:cubicBezTo>
                  <a:pt x="64" y="94"/>
                  <a:pt x="59" y="99"/>
                  <a:pt x="51" y="101"/>
                </a:cubicBezTo>
                <a:cubicBezTo>
                  <a:pt x="43" y="103"/>
                  <a:pt x="28" y="107"/>
                  <a:pt x="20" y="104"/>
                </a:cubicBezTo>
                <a:cubicBezTo>
                  <a:pt x="12" y="101"/>
                  <a:pt x="4" y="91"/>
                  <a:pt x="2" y="85"/>
                </a:cubicBezTo>
                <a:cubicBezTo>
                  <a:pt x="0" y="79"/>
                  <a:pt x="14" y="72"/>
                  <a:pt x="17" y="65"/>
                </a:cubicBezTo>
                <a:close/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3B3B61"/>
              </a:gs>
            </a:gsLst>
            <a:lin ang="2700000" scaled="1"/>
          </a:gra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62" name="AutoShape 346"/>
          <p:cNvSpPr>
            <a:spLocks noChangeArrowheads="1"/>
          </p:cNvSpPr>
          <p:nvPr/>
        </p:nvSpPr>
        <p:spPr bwMode="auto">
          <a:xfrm rot="5255515">
            <a:off x="554038" y="6542088"/>
            <a:ext cx="158750" cy="11430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63" name="Line 347"/>
          <p:cNvSpPr>
            <a:spLocks noChangeShapeType="1"/>
          </p:cNvSpPr>
          <p:nvPr/>
        </p:nvSpPr>
        <p:spPr bwMode="auto">
          <a:xfrm flipH="1" flipV="1">
            <a:off x="4237038" y="6245225"/>
            <a:ext cx="595312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5664" name="Group 348"/>
          <p:cNvGrpSpPr>
            <a:grpSpLocks/>
          </p:cNvGrpSpPr>
          <p:nvPr/>
        </p:nvGrpSpPr>
        <p:grpSpPr bwMode="auto">
          <a:xfrm rot="-10616640">
            <a:off x="4025900" y="6202363"/>
            <a:ext cx="220663" cy="350837"/>
            <a:chOff x="3216" y="1200"/>
            <a:chExt cx="96" cy="192"/>
          </a:xfrm>
        </p:grpSpPr>
        <p:sp>
          <p:nvSpPr>
            <p:cNvPr id="26042" name="AutoShape 349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43" name="AutoShape 350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65" name="Group 351"/>
          <p:cNvGrpSpPr>
            <a:grpSpLocks/>
          </p:cNvGrpSpPr>
          <p:nvPr/>
        </p:nvGrpSpPr>
        <p:grpSpPr bwMode="auto">
          <a:xfrm rot="3178761">
            <a:off x="2949575" y="2146300"/>
            <a:ext cx="1168400" cy="139700"/>
            <a:chOff x="624" y="3024"/>
            <a:chExt cx="576" cy="48"/>
          </a:xfrm>
        </p:grpSpPr>
        <p:sp>
          <p:nvSpPr>
            <p:cNvPr id="26030" name="Oval 352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1" name="Oval 353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2" name="Oval 354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3" name="Oval 355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4" name="Oval 356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5" name="Oval 357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6" name="Oval 358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7" name="Oval 359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8" name="Oval 360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39" name="Oval 361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40" name="Oval 362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41" name="Oval 363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66" name="Group 364"/>
          <p:cNvGrpSpPr>
            <a:grpSpLocks/>
          </p:cNvGrpSpPr>
          <p:nvPr/>
        </p:nvGrpSpPr>
        <p:grpSpPr bwMode="auto">
          <a:xfrm rot="3178761">
            <a:off x="1957388" y="2078038"/>
            <a:ext cx="1168400" cy="139700"/>
            <a:chOff x="624" y="3024"/>
            <a:chExt cx="576" cy="48"/>
          </a:xfrm>
        </p:grpSpPr>
        <p:sp>
          <p:nvSpPr>
            <p:cNvPr id="26018" name="Oval 365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9" name="Oval 366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0" name="Oval 367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1" name="Oval 368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2" name="Oval 369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3" name="Oval 370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4" name="Oval 371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5" name="Oval 372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6" name="Oval 373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7" name="Oval 374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8" name="Oval 375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29" name="Oval 376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67" name="Group 377"/>
          <p:cNvGrpSpPr>
            <a:grpSpLocks/>
          </p:cNvGrpSpPr>
          <p:nvPr/>
        </p:nvGrpSpPr>
        <p:grpSpPr bwMode="auto">
          <a:xfrm rot="3178761">
            <a:off x="1163638" y="2078038"/>
            <a:ext cx="1168400" cy="139700"/>
            <a:chOff x="624" y="3024"/>
            <a:chExt cx="576" cy="48"/>
          </a:xfrm>
        </p:grpSpPr>
        <p:sp>
          <p:nvSpPr>
            <p:cNvPr id="26006" name="Oval 378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7" name="Oval 379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8" name="Oval 380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9" name="Oval 381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0" name="Oval 382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1" name="Oval 383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2" name="Oval 384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3" name="Oval 385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4" name="Oval 386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5" name="Oval 387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6" name="Oval 388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17" name="Oval 389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68" name="Group 390"/>
          <p:cNvGrpSpPr>
            <a:grpSpLocks/>
          </p:cNvGrpSpPr>
          <p:nvPr/>
        </p:nvGrpSpPr>
        <p:grpSpPr bwMode="auto">
          <a:xfrm rot="3178761">
            <a:off x="469107" y="2145506"/>
            <a:ext cx="1168400" cy="141287"/>
            <a:chOff x="624" y="3024"/>
            <a:chExt cx="576" cy="48"/>
          </a:xfrm>
        </p:grpSpPr>
        <p:sp>
          <p:nvSpPr>
            <p:cNvPr id="25994" name="Oval 391"/>
            <p:cNvSpPr>
              <a:spLocks noChangeArrowheads="1"/>
            </p:cNvSpPr>
            <p:nvPr/>
          </p:nvSpPr>
          <p:spPr bwMode="auto">
            <a:xfrm>
              <a:off x="62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95" name="Oval 392"/>
            <p:cNvSpPr>
              <a:spLocks noChangeArrowheads="1"/>
            </p:cNvSpPr>
            <p:nvPr/>
          </p:nvSpPr>
          <p:spPr bwMode="auto">
            <a:xfrm>
              <a:off x="67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96" name="Oval 393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97" name="Oval 394"/>
            <p:cNvSpPr>
              <a:spLocks noChangeArrowheads="1"/>
            </p:cNvSpPr>
            <p:nvPr/>
          </p:nvSpPr>
          <p:spPr bwMode="auto">
            <a:xfrm>
              <a:off x="76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98" name="Oval 395"/>
            <p:cNvSpPr>
              <a:spLocks noChangeArrowheads="1"/>
            </p:cNvSpPr>
            <p:nvPr/>
          </p:nvSpPr>
          <p:spPr bwMode="auto">
            <a:xfrm>
              <a:off x="81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999" name="Oval 396"/>
            <p:cNvSpPr>
              <a:spLocks noChangeArrowheads="1"/>
            </p:cNvSpPr>
            <p:nvPr/>
          </p:nvSpPr>
          <p:spPr bwMode="auto">
            <a:xfrm>
              <a:off x="86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0" name="Oval 397"/>
            <p:cNvSpPr>
              <a:spLocks noChangeArrowheads="1"/>
            </p:cNvSpPr>
            <p:nvPr/>
          </p:nvSpPr>
          <p:spPr bwMode="auto">
            <a:xfrm>
              <a:off x="91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1" name="Oval 398"/>
            <p:cNvSpPr>
              <a:spLocks noChangeArrowheads="1"/>
            </p:cNvSpPr>
            <p:nvPr/>
          </p:nvSpPr>
          <p:spPr bwMode="auto">
            <a:xfrm>
              <a:off x="960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2" name="Oval 399"/>
            <p:cNvSpPr>
              <a:spLocks noChangeArrowheads="1"/>
            </p:cNvSpPr>
            <p:nvPr/>
          </p:nvSpPr>
          <p:spPr bwMode="auto">
            <a:xfrm>
              <a:off x="1008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3" name="Oval 400"/>
            <p:cNvSpPr>
              <a:spLocks noChangeArrowheads="1"/>
            </p:cNvSpPr>
            <p:nvPr/>
          </p:nvSpPr>
          <p:spPr bwMode="auto">
            <a:xfrm>
              <a:off x="1056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4" name="Oval 401"/>
            <p:cNvSpPr>
              <a:spLocks noChangeArrowheads="1"/>
            </p:cNvSpPr>
            <p:nvPr/>
          </p:nvSpPr>
          <p:spPr bwMode="auto">
            <a:xfrm>
              <a:off x="110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005" name="Oval 402"/>
            <p:cNvSpPr>
              <a:spLocks noChangeArrowheads="1"/>
            </p:cNvSpPr>
            <p:nvPr/>
          </p:nvSpPr>
          <p:spPr bwMode="auto">
            <a:xfrm>
              <a:off x="1152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69" name="Group 403"/>
          <p:cNvGrpSpPr>
            <a:grpSpLocks/>
          </p:cNvGrpSpPr>
          <p:nvPr/>
        </p:nvGrpSpPr>
        <p:grpSpPr bwMode="auto">
          <a:xfrm>
            <a:off x="387350" y="2800350"/>
            <a:ext cx="4067175" cy="355600"/>
            <a:chOff x="2822" y="2208"/>
            <a:chExt cx="1587" cy="200"/>
          </a:xfrm>
        </p:grpSpPr>
        <p:grpSp>
          <p:nvGrpSpPr>
            <p:cNvPr id="25904" name="Group 404"/>
            <p:cNvGrpSpPr>
              <a:grpSpLocks/>
            </p:cNvGrpSpPr>
            <p:nvPr/>
          </p:nvGrpSpPr>
          <p:grpSpPr bwMode="auto">
            <a:xfrm>
              <a:off x="2822" y="2208"/>
              <a:ext cx="788" cy="200"/>
              <a:chOff x="2822" y="2208"/>
              <a:chExt cx="788" cy="200"/>
            </a:xfrm>
          </p:grpSpPr>
          <p:grpSp>
            <p:nvGrpSpPr>
              <p:cNvPr id="25950" name="Group 405"/>
              <p:cNvGrpSpPr>
                <a:grpSpLocks/>
              </p:cNvGrpSpPr>
              <p:nvPr/>
            </p:nvGrpSpPr>
            <p:grpSpPr bwMode="auto">
              <a:xfrm rot="1158542">
                <a:off x="2822" y="2263"/>
                <a:ext cx="54" cy="93"/>
                <a:chOff x="2331" y="2424"/>
                <a:chExt cx="61" cy="117"/>
              </a:xfrm>
            </p:grpSpPr>
            <p:sp>
              <p:nvSpPr>
                <p:cNvPr id="25991" name="Line 40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92" name="Line 407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93" name="Oval 408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51" name="Group 409"/>
              <p:cNvGrpSpPr>
                <a:grpSpLocks/>
              </p:cNvGrpSpPr>
              <p:nvPr/>
            </p:nvGrpSpPr>
            <p:grpSpPr bwMode="auto">
              <a:xfrm rot="1158542">
                <a:off x="2937" y="2255"/>
                <a:ext cx="56" cy="93"/>
                <a:chOff x="2450" y="2367"/>
                <a:chExt cx="62" cy="116"/>
              </a:xfrm>
            </p:grpSpPr>
            <p:sp>
              <p:nvSpPr>
                <p:cNvPr id="25988" name="Line 410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9" name="Line 41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90" name="Oval 412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952" name="AutoShape 413"/>
              <p:cNvSpPr>
                <a:spLocks noChangeArrowheads="1"/>
              </p:cNvSpPr>
              <p:nvPr/>
            </p:nvSpPr>
            <p:spPr bwMode="auto">
              <a:xfrm rot="-5544485">
                <a:off x="2867" y="2276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953" name="Group 414"/>
              <p:cNvGrpSpPr>
                <a:grpSpLocks/>
              </p:cNvGrpSpPr>
              <p:nvPr/>
            </p:nvGrpSpPr>
            <p:grpSpPr bwMode="auto">
              <a:xfrm rot="20721280" flipV="1">
                <a:off x="3010" y="2256"/>
                <a:ext cx="55" cy="93"/>
                <a:chOff x="2556" y="2507"/>
                <a:chExt cx="62" cy="117"/>
              </a:xfrm>
            </p:grpSpPr>
            <p:sp>
              <p:nvSpPr>
                <p:cNvPr id="25985" name="Line 41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6" name="Line 416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7" name="Oval 417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54" name="Group 418"/>
              <p:cNvGrpSpPr>
                <a:grpSpLocks/>
              </p:cNvGrpSpPr>
              <p:nvPr/>
            </p:nvGrpSpPr>
            <p:grpSpPr bwMode="auto">
              <a:xfrm rot="20721280" flipV="1">
                <a:off x="3071" y="2249"/>
                <a:ext cx="55" cy="93"/>
                <a:chOff x="2620" y="2491"/>
                <a:chExt cx="60" cy="117"/>
              </a:xfrm>
            </p:grpSpPr>
            <p:sp>
              <p:nvSpPr>
                <p:cNvPr id="25982" name="Line 419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3" name="Line 420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4" name="Oval 421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55" name="Group 422"/>
              <p:cNvGrpSpPr>
                <a:grpSpLocks/>
              </p:cNvGrpSpPr>
              <p:nvPr/>
            </p:nvGrpSpPr>
            <p:grpSpPr bwMode="auto">
              <a:xfrm rot="20721280" flipV="1">
                <a:off x="3133" y="2259"/>
                <a:ext cx="54" cy="94"/>
                <a:chOff x="2620" y="2491"/>
                <a:chExt cx="60" cy="117"/>
              </a:xfrm>
            </p:grpSpPr>
            <p:sp>
              <p:nvSpPr>
                <p:cNvPr id="25979" name="Line 423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0" name="Line 424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81" name="Oval 425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56" name="Group 426"/>
              <p:cNvGrpSpPr>
                <a:grpSpLocks/>
              </p:cNvGrpSpPr>
              <p:nvPr/>
            </p:nvGrpSpPr>
            <p:grpSpPr bwMode="auto">
              <a:xfrm rot="1158542">
                <a:off x="3264" y="2208"/>
                <a:ext cx="346" cy="200"/>
                <a:chOff x="2764" y="1348"/>
                <a:chExt cx="346" cy="200"/>
              </a:xfrm>
            </p:grpSpPr>
            <p:grpSp>
              <p:nvGrpSpPr>
                <p:cNvPr id="25958" name="Group 427"/>
                <p:cNvGrpSpPr>
                  <a:grpSpLocks/>
                </p:cNvGrpSpPr>
                <p:nvPr/>
              </p:nvGrpSpPr>
              <p:grpSpPr bwMode="auto">
                <a:xfrm>
                  <a:off x="2764" y="1455"/>
                  <a:ext cx="54" cy="93"/>
                  <a:chOff x="2331" y="2424"/>
                  <a:chExt cx="61" cy="117"/>
                </a:xfrm>
              </p:grpSpPr>
              <p:sp>
                <p:nvSpPr>
                  <p:cNvPr id="25976" name="Line 428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31" y="2500"/>
                    <a:ext cx="72" cy="1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7" name="Line 429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51" y="2486"/>
                    <a:ext cx="7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8" name="Oval 430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325" y="2430"/>
                    <a:ext cx="72" cy="6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59" name="Group 431"/>
                <p:cNvGrpSpPr>
                  <a:grpSpLocks/>
                </p:cNvGrpSpPr>
                <p:nvPr/>
              </p:nvGrpSpPr>
              <p:grpSpPr bwMode="auto">
                <a:xfrm>
                  <a:off x="2870" y="1409"/>
                  <a:ext cx="56" cy="93"/>
                  <a:chOff x="2450" y="2367"/>
                  <a:chExt cx="62" cy="116"/>
                </a:xfrm>
              </p:grpSpPr>
              <p:sp>
                <p:nvSpPr>
                  <p:cNvPr id="25973" name="Line 432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52" y="2444"/>
                    <a:ext cx="66" cy="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4" name="Line 433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76" y="2440"/>
                    <a:ext cx="6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5" name="Oval 43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443" y="237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960" name="AutoShape 435"/>
                <p:cNvSpPr>
                  <a:spLocks noChangeArrowheads="1"/>
                </p:cNvSpPr>
                <p:nvPr/>
              </p:nvSpPr>
              <p:spPr bwMode="auto">
                <a:xfrm rot="-6703028">
                  <a:off x="2801" y="1448"/>
                  <a:ext cx="89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5961" name="Group 436"/>
                <p:cNvGrpSpPr>
                  <a:grpSpLocks/>
                </p:cNvGrpSpPr>
                <p:nvPr/>
              </p:nvGrpSpPr>
              <p:grpSpPr bwMode="auto">
                <a:xfrm rot="19562737" flipV="1">
                  <a:off x="2939" y="1386"/>
                  <a:ext cx="55" cy="93"/>
                  <a:chOff x="2556" y="2507"/>
                  <a:chExt cx="62" cy="117"/>
                </a:xfrm>
              </p:grpSpPr>
              <p:sp>
                <p:nvSpPr>
                  <p:cNvPr id="25970" name="Line 437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1" name="Line 438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72" name="Oval 439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62" name="Group 440"/>
                <p:cNvGrpSpPr>
                  <a:grpSpLocks/>
                </p:cNvGrpSpPr>
                <p:nvPr/>
              </p:nvGrpSpPr>
              <p:grpSpPr bwMode="auto">
                <a:xfrm rot="19562737" flipV="1">
                  <a:off x="2994" y="1359"/>
                  <a:ext cx="55" cy="93"/>
                  <a:chOff x="2620" y="2491"/>
                  <a:chExt cx="60" cy="117"/>
                </a:xfrm>
              </p:grpSpPr>
              <p:sp>
                <p:nvSpPr>
                  <p:cNvPr id="25967" name="Line 441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68" name="Line 442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69" name="Oval 443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63" name="Group 444"/>
                <p:cNvGrpSpPr>
                  <a:grpSpLocks/>
                </p:cNvGrpSpPr>
                <p:nvPr/>
              </p:nvGrpSpPr>
              <p:grpSpPr bwMode="auto">
                <a:xfrm rot="19562737" flipV="1">
                  <a:off x="3056" y="1348"/>
                  <a:ext cx="54" cy="94"/>
                  <a:chOff x="2620" y="2491"/>
                  <a:chExt cx="60" cy="117"/>
                </a:xfrm>
              </p:grpSpPr>
              <p:sp>
                <p:nvSpPr>
                  <p:cNvPr id="25964" name="Line 445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65" name="Line 446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66" name="Oval 447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5957" name="AutoShape 448"/>
              <p:cNvSpPr>
                <a:spLocks noChangeArrowheads="1"/>
              </p:cNvSpPr>
              <p:nvPr/>
            </p:nvSpPr>
            <p:spPr bwMode="auto">
              <a:xfrm rot="-5544485">
                <a:off x="3178" y="2280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905" name="Group 449"/>
            <p:cNvGrpSpPr>
              <a:grpSpLocks/>
            </p:cNvGrpSpPr>
            <p:nvPr/>
          </p:nvGrpSpPr>
          <p:grpSpPr bwMode="auto">
            <a:xfrm>
              <a:off x="3621" y="2208"/>
              <a:ext cx="788" cy="200"/>
              <a:chOff x="2822" y="2208"/>
              <a:chExt cx="788" cy="200"/>
            </a:xfrm>
          </p:grpSpPr>
          <p:grpSp>
            <p:nvGrpSpPr>
              <p:cNvPr id="25906" name="Group 450"/>
              <p:cNvGrpSpPr>
                <a:grpSpLocks/>
              </p:cNvGrpSpPr>
              <p:nvPr/>
            </p:nvGrpSpPr>
            <p:grpSpPr bwMode="auto">
              <a:xfrm rot="1158542">
                <a:off x="2822" y="2263"/>
                <a:ext cx="54" cy="93"/>
                <a:chOff x="2331" y="2424"/>
                <a:chExt cx="61" cy="117"/>
              </a:xfrm>
            </p:grpSpPr>
            <p:sp>
              <p:nvSpPr>
                <p:cNvPr id="25947" name="Line 451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8" name="Line 45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9" name="Oval 453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07" name="Group 454"/>
              <p:cNvGrpSpPr>
                <a:grpSpLocks/>
              </p:cNvGrpSpPr>
              <p:nvPr/>
            </p:nvGrpSpPr>
            <p:grpSpPr bwMode="auto">
              <a:xfrm rot="1158542">
                <a:off x="2937" y="2255"/>
                <a:ext cx="56" cy="93"/>
                <a:chOff x="2450" y="2367"/>
                <a:chExt cx="62" cy="116"/>
              </a:xfrm>
            </p:grpSpPr>
            <p:sp>
              <p:nvSpPr>
                <p:cNvPr id="25944" name="Line 455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5" name="Line 456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6" name="Oval 457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908" name="AutoShape 458"/>
              <p:cNvSpPr>
                <a:spLocks noChangeArrowheads="1"/>
              </p:cNvSpPr>
              <p:nvPr/>
            </p:nvSpPr>
            <p:spPr bwMode="auto">
              <a:xfrm rot="-5544485">
                <a:off x="2867" y="2276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909" name="Group 459"/>
              <p:cNvGrpSpPr>
                <a:grpSpLocks/>
              </p:cNvGrpSpPr>
              <p:nvPr/>
            </p:nvGrpSpPr>
            <p:grpSpPr bwMode="auto">
              <a:xfrm rot="20721280" flipV="1">
                <a:off x="3010" y="2256"/>
                <a:ext cx="55" cy="93"/>
                <a:chOff x="2556" y="2507"/>
                <a:chExt cx="62" cy="117"/>
              </a:xfrm>
            </p:grpSpPr>
            <p:sp>
              <p:nvSpPr>
                <p:cNvPr id="25941" name="Line 460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2" name="Line 46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3" name="Oval 462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10" name="Group 463"/>
              <p:cNvGrpSpPr>
                <a:grpSpLocks/>
              </p:cNvGrpSpPr>
              <p:nvPr/>
            </p:nvGrpSpPr>
            <p:grpSpPr bwMode="auto">
              <a:xfrm rot="20721280" flipV="1">
                <a:off x="3071" y="2249"/>
                <a:ext cx="55" cy="93"/>
                <a:chOff x="2620" y="2491"/>
                <a:chExt cx="60" cy="117"/>
              </a:xfrm>
            </p:grpSpPr>
            <p:sp>
              <p:nvSpPr>
                <p:cNvPr id="25938" name="Line 464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39" name="Line 465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40" name="Oval 466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11" name="Group 467"/>
              <p:cNvGrpSpPr>
                <a:grpSpLocks/>
              </p:cNvGrpSpPr>
              <p:nvPr/>
            </p:nvGrpSpPr>
            <p:grpSpPr bwMode="auto">
              <a:xfrm rot="20721280" flipV="1">
                <a:off x="3133" y="2259"/>
                <a:ext cx="54" cy="94"/>
                <a:chOff x="2620" y="2491"/>
                <a:chExt cx="60" cy="117"/>
              </a:xfrm>
            </p:grpSpPr>
            <p:sp>
              <p:nvSpPr>
                <p:cNvPr id="25935" name="Line 46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36" name="Line 469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937" name="Oval 470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912" name="Group 471"/>
              <p:cNvGrpSpPr>
                <a:grpSpLocks/>
              </p:cNvGrpSpPr>
              <p:nvPr/>
            </p:nvGrpSpPr>
            <p:grpSpPr bwMode="auto">
              <a:xfrm rot="1158542">
                <a:off x="3264" y="2208"/>
                <a:ext cx="346" cy="200"/>
                <a:chOff x="2764" y="1348"/>
                <a:chExt cx="346" cy="200"/>
              </a:xfrm>
            </p:grpSpPr>
            <p:grpSp>
              <p:nvGrpSpPr>
                <p:cNvPr id="25914" name="Group 472"/>
                <p:cNvGrpSpPr>
                  <a:grpSpLocks/>
                </p:cNvGrpSpPr>
                <p:nvPr/>
              </p:nvGrpSpPr>
              <p:grpSpPr bwMode="auto">
                <a:xfrm>
                  <a:off x="2764" y="1455"/>
                  <a:ext cx="54" cy="93"/>
                  <a:chOff x="2331" y="2424"/>
                  <a:chExt cx="61" cy="117"/>
                </a:xfrm>
              </p:grpSpPr>
              <p:sp>
                <p:nvSpPr>
                  <p:cNvPr id="25932" name="Line 473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31" y="2500"/>
                    <a:ext cx="72" cy="1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33" name="Line 474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351" y="2486"/>
                    <a:ext cx="7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34" name="Oval 475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325" y="2430"/>
                    <a:ext cx="72" cy="6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15" name="Group 476"/>
                <p:cNvGrpSpPr>
                  <a:grpSpLocks/>
                </p:cNvGrpSpPr>
                <p:nvPr/>
              </p:nvGrpSpPr>
              <p:grpSpPr bwMode="auto">
                <a:xfrm>
                  <a:off x="2870" y="1409"/>
                  <a:ext cx="56" cy="93"/>
                  <a:chOff x="2450" y="2367"/>
                  <a:chExt cx="62" cy="116"/>
                </a:xfrm>
              </p:grpSpPr>
              <p:sp>
                <p:nvSpPr>
                  <p:cNvPr id="25929" name="Line 477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52" y="2444"/>
                    <a:ext cx="66" cy="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30" name="Line 478"/>
                  <p:cNvSpPr>
                    <a:spLocks noChangeShapeType="1"/>
                  </p:cNvSpPr>
                  <p:nvPr/>
                </p:nvSpPr>
                <p:spPr bwMode="auto">
                  <a:xfrm rot="15881829" flipV="1">
                    <a:off x="2476" y="2440"/>
                    <a:ext cx="60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31" name="Oval 479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443" y="237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916" name="AutoShape 480"/>
                <p:cNvSpPr>
                  <a:spLocks noChangeArrowheads="1"/>
                </p:cNvSpPr>
                <p:nvPr/>
              </p:nvSpPr>
              <p:spPr bwMode="auto">
                <a:xfrm rot="-6703028">
                  <a:off x="2801" y="1448"/>
                  <a:ext cx="89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C99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25917" name="Group 481"/>
                <p:cNvGrpSpPr>
                  <a:grpSpLocks/>
                </p:cNvGrpSpPr>
                <p:nvPr/>
              </p:nvGrpSpPr>
              <p:grpSpPr bwMode="auto">
                <a:xfrm rot="19562737" flipV="1">
                  <a:off x="2939" y="1386"/>
                  <a:ext cx="55" cy="93"/>
                  <a:chOff x="2556" y="2507"/>
                  <a:chExt cx="62" cy="117"/>
                </a:xfrm>
              </p:grpSpPr>
              <p:sp>
                <p:nvSpPr>
                  <p:cNvPr id="25926" name="Line 482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32" y="2541"/>
                    <a:ext cx="66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7" name="Line 483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50" y="2534"/>
                    <a:ext cx="68" cy="13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8" name="Oval 484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554" y="2560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18" name="Group 485"/>
                <p:cNvGrpSpPr>
                  <a:grpSpLocks/>
                </p:cNvGrpSpPr>
                <p:nvPr/>
              </p:nvGrpSpPr>
              <p:grpSpPr bwMode="auto">
                <a:xfrm rot="19562737" flipV="1">
                  <a:off x="2994" y="1359"/>
                  <a:ext cx="55" cy="93"/>
                  <a:chOff x="2620" y="2491"/>
                  <a:chExt cx="60" cy="117"/>
                </a:xfrm>
              </p:grpSpPr>
              <p:sp>
                <p:nvSpPr>
                  <p:cNvPr id="25923" name="Line 486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4" name="Line 487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5" name="Oval 488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919" name="Group 489"/>
                <p:cNvGrpSpPr>
                  <a:grpSpLocks/>
                </p:cNvGrpSpPr>
                <p:nvPr/>
              </p:nvGrpSpPr>
              <p:grpSpPr bwMode="auto">
                <a:xfrm rot="19562737" flipV="1">
                  <a:off x="3056" y="1348"/>
                  <a:ext cx="54" cy="94"/>
                  <a:chOff x="2620" y="2491"/>
                  <a:chExt cx="60" cy="117"/>
                </a:xfrm>
              </p:grpSpPr>
              <p:sp>
                <p:nvSpPr>
                  <p:cNvPr id="25920" name="Line 490"/>
                  <p:cNvSpPr>
                    <a:spLocks noChangeShapeType="1"/>
                  </p:cNvSpPr>
                  <p:nvPr/>
                </p:nvSpPr>
                <p:spPr bwMode="auto">
                  <a:xfrm rot="15881829" flipH="1">
                    <a:off x="2590" y="2530"/>
                    <a:ext cx="78" cy="1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1" name="Line 491"/>
                  <p:cNvSpPr>
                    <a:spLocks noChangeShapeType="1"/>
                  </p:cNvSpPr>
                  <p:nvPr/>
                </p:nvSpPr>
                <p:spPr bwMode="auto">
                  <a:xfrm rot="16001865" flipH="1">
                    <a:off x="2605" y="2528"/>
                    <a:ext cx="89" cy="1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25922" name="Oval 492"/>
                  <p:cNvSpPr>
                    <a:spLocks noChangeArrowheads="1"/>
                  </p:cNvSpPr>
                  <p:nvPr/>
                </p:nvSpPr>
                <p:spPr bwMode="auto">
                  <a:xfrm rot="-5718171">
                    <a:off x="2616" y="2544"/>
                    <a:ext cx="71" cy="5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218C"/>
                      </a:gs>
                      <a:gs pos="100000">
                        <a:srgbClr val="B7C8FF"/>
                      </a:gs>
                    </a:gsLst>
                    <a:lin ang="270000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3300">
                      <a:solidFill>
                        <a:srgbClr val="3366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5913" name="AutoShape 493"/>
              <p:cNvSpPr>
                <a:spLocks noChangeArrowheads="1"/>
              </p:cNvSpPr>
              <p:nvPr/>
            </p:nvSpPr>
            <p:spPr bwMode="auto">
              <a:xfrm rot="-5544485">
                <a:off x="3178" y="2280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5670" name="Group 494"/>
          <p:cNvGrpSpPr>
            <a:grpSpLocks/>
          </p:cNvGrpSpPr>
          <p:nvPr/>
        </p:nvGrpSpPr>
        <p:grpSpPr bwMode="auto">
          <a:xfrm rot="10800000">
            <a:off x="2432050" y="3055938"/>
            <a:ext cx="2020888" cy="354012"/>
            <a:chOff x="2822" y="2208"/>
            <a:chExt cx="788" cy="200"/>
          </a:xfrm>
        </p:grpSpPr>
        <p:grpSp>
          <p:nvGrpSpPr>
            <p:cNvPr id="25860" name="Group 495"/>
            <p:cNvGrpSpPr>
              <a:grpSpLocks/>
            </p:cNvGrpSpPr>
            <p:nvPr/>
          </p:nvGrpSpPr>
          <p:grpSpPr bwMode="auto">
            <a:xfrm rot="1158542">
              <a:off x="2822" y="2263"/>
              <a:ext cx="54" cy="93"/>
              <a:chOff x="2331" y="2424"/>
              <a:chExt cx="61" cy="117"/>
            </a:xfrm>
          </p:grpSpPr>
          <p:sp>
            <p:nvSpPr>
              <p:cNvPr id="25901" name="Line 496"/>
              <p:cNvSpPr>
                <a:spLocks noChangeShapeType="1"/>
              </p:cNvSpPr>
              <p:nvPr/>
            </p:nvSpPr>
            <p:spPr bwMode="auto">
              <a:xfrm rot="15881829" flipV="1">
                <a:off x="2331" y="2500"/>
                <a:ext cx="72" cy="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902" name="Line 497"/>
              <p:cNvSpPr>
                <a:spLocks noChangeShapeType="1"/>
              </p:cNvSpPr>
              <p:nvPr/>
            </p:nvSpPr>
            <p:spPr bwMode="auto">
              <a:xfrm rot="15881829" flipV="1">
                <a:off x="2351" y="2486"/>
                <a:ext cx="7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903" name="Oval 498"/>
              <p:cNvSpPr>
                <a:spLocks noChangeArrowheads="1"/>
              </p:cNvSpPr>
              <p:nvPr/>
            </p:nvSpPr>
            <p:spPr bwMode="auto">
              <a:xfrm rot="-5718171">
                <a:off x="2325" y="2430"/>
                <a:ext cx="72" cy="60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861" name="Group 499"/>
            <p:cNvGrpSpPr>
              <a:grpSpLocks/>
            </p:cNvGrpSpPr>
            <p:nvPr/>
          </p:nvGrpSpPr>
          <p:grpSpPr bwMode="auto">
            <a:xfrm rot="1158542">
              <a:off x="2937" y="2255"/>
              <a:ext cx="56" cy="93"/>
              <a:chOff x="2450" y="2367"/>
              <a:chExt cx="62" cy="116"/>
            </a:xfrm>
          </p:grpSpPr>
          <p:sp>
            <p:nvSpPr>
              <p:cNvPr id="25898" name="Line 500"/>
              <p:cNvSpPr>
                <a:spLocks noChangeShapeType="1"/>
              </p:cNvSpPr>
              <p:nvPr/>
            </p:nvSpPr>
            <p:spPr bwMode="auto">
              <a:xfrm rot="15881829" flipV="1">
                <a:off x="2452" y="2444"/>
                <a:ext cx="66" cy="1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9" name="Line 501"/>
              <p:cNvSpPr>
                <a:spLocks noChangeShapeType="1"/>
              </p:cNvSpPr>
              <p:nvPr/>
            </p:nvSpPr>
            <p:spPr bwMode="auto">
              <a:xfrm rot="15881829" flipV="1">
                <a:off x="2476" y="2440"/>
                <a:ext cx="60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900" name="Oval 502"/>
              <p:cNvSpPr>
                <a:spLocks noChangeArrowheads="1"/>
              </p:cNvSpPr>
              <p:nvPr/>
            </p:nvSpPr>
            <p:spPr bwMode="auto">
              <a:xfrm rot="-5718171">
                <a:off x="2443" y="237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5862" name="AutoShape 503"/>
            <p:cNvSpPr>
              <a:spLocks noChangeArrowheads="1"/>
            </p:cNvSpPr>
            <p:nvPr/>
          </p:nvSpPr>
          <p:spPr bwMode="auto">
            <a:xfrm rot="-5544485">
              <a:off x="2867" y="2276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5863" name="Group 504"/>
            <p:cNvGrpSpPr>
              <a:grpSpLocks/>
            </p:cNvGrpSpPr>
            <p:nvPr/>
          </p:nvGrpSpPr>
          <p:grpSpPr bwMode="auto">
            <a:xfrm rot="20721280" flipV="1">
              <a:off x="3010" y="2256"/>
              <a:ext cx="55" cy="93"/>
              <a:chOff x="2556" y="2507"/>
              <a:chExt cx="62" cy="117"/>
            </a:xfrm>
          </p:grpSpPr>
          <p:sp>
            <p:nvSpPr>
              <p:cNvPr id="25895" name="Line 505"/>
              <p:cNvSpPr>
                <a:spLocks noChangeShapeType="1"/>
              </p:cNvSpPr>
              <p:nvPr/>
            </p:nvSpPr>
            <p:spPr bwMode="auto">
              <a:xfrm rot="15881829" flipH="1">
                <a:off x="2532" y="2541"/>
                <a:ext cx="6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6" name="Line 506"/>
              <p:cNvSpPr>
                <a:spLocks noChangeShapeType="1"/>
              </p:cNvSpPr>
              <p:nvPr/>
            </p:nvSpPr>
            <p:spPr bwMode="auto">
              <a:xfrm rot="15881829" flipH="1">
                <a:off x="2550" y="2534"/>
                <a:ext cx="68" cy="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7" name="Oval 507"/>
              <p:cNvSpPr>
                <a:spLocks noChangeArrowheads="1"/>
              </p:cNvSpPr>
              <p:nvPr/>
            </p:nvSpPr>
            <p:spPr bwMode="auto">
              <a:xfrm rot="-5718171">
                <a:off x="2554" y="2560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864" name="Group 508"/>
            <p:cNvGrpSpPr>
              <a:grpSpLocks/>
            </p:cNvGrpSpPr>
            <p:nvPr/>
          </p:nvGrpSpPr>
          <p:grpSpPr bwMode="auto">
            <a:xfrm rot="20721280" flipV="1">
              <a:off x="3071" y="2249"/>
              <a:ext cx="55" cy="93"/>
              <a:chOff x="2620" y="2491"/>
              <a:chExt cx="60" cy="117"/>
            </a:xfrm>
          </p:grpSpPr>
          <p:sp>
            <p:nvSpPr>
              <p:cNvPr id="25892" name="Line 509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3" name="Line 510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4" name="Oval 511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865" name="Group 512"/>
            <p:cNvGrpSpPr>
              <a:grpSpLocks/>
            </p:cNvGrpSpPr>
            <p:nvPr/>
          </p:nvGrpSpPr>
          <p:grpSpPr bwMode="auto">
            <a:xfrm rot="20721280" flipV="1">
              <a:off x="3133" y="2259"/>
              <a:ext cx="54" cy="94"/>
              <a:chOff x="2620" y="2491"/>
              <a:chExt cx="60" cy="117"/>
            </a:xfrm>
          </p:grpSpPr>
          <p:sp>
            <p:nvSpPr>
              <p:cNvPr id="25889" name="Line 513"/>
              <p:cNvSpPr>
                <a:spLocks noChangeShapeType="1"/>
              </p:cNvSpPr>
              <p:nvPr/>
            </p:nvSpPr>
            <p:spPr bwMode="auto">
              <a:xfrm rot="15881829" flipH="1">
                <a:off x="2590" y="2530"/>
                <a:ext cx="78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0" name="Line 514"/>
              <p:cNvSpPr>
                <a:spLocks noChangeShapeType="1"/>
              </p:cNvSpPr>
              <p:nvPr/>
            </p:nvSpPr>
            <p:spPr bwMode="auto">
              <a:xfrm rot="16001865" flipH="1">
                <a:off x="2605" y="2528"/>
                <a:ext cx="89" cy="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5891" name="Oval 515"/>
              <p:cNvSpPr>
                <a:spLocks noChangeArrowheads="1"/>
              </p:cNvSpPr>
              <p:nvPr/>
            </p:nvSpPr>
            <p:spPr bwMode="auto">
              <a:xfrm rot="-5718171">
                <a:off x="2616" y="2544"/>
                <a:ext cx="71" cy="57"/>
              </a:xfrm>
              <a:prstGeom prst="ellipse">
                <a:avLst/>
              </a:prstGeom>
              <a:gradFill rotWithShape="0">
                <a:gsLst>
                  <a:gs pos="0">
                    <a:srgbClr val="00218C"/>
                  </a:gs>
                  <a:gs pos="100000">
                    <a:srgbClr val="B7C8FF"/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5866" name="Group 516"/>
            <p:cNvGrpSpPr>
              <a:grpSpLocks/>
            </p:cNvGrpSpPr>
            <p:nvPr/>
          </p:nvGrpSpPr>
          <p:grpSpPr bwMode="auto">
            <a:xfrm rot="1158542">
              <a:off x="3264" y="2208"/>
              <a:ext cx="346" cy="200"/>
              <a:chOff x="2764" y="1348"/>
              <a:chExt cx="346" cy="200"/>
            </a:xfrm>
          </p:grpSpPr>
          <p:grpSp>
            <p:nvGrpSpPr>
              <p:cNvPr id="25868" name="Group 517"/>
              <p:cNvGrpSpPr>
                <a:grpSpLocks/>
              </p:cNvGrpSpPr>
              <p:nvPr/>
            </p:nvGrpSpPr>
            <p:grpSpPr bwMode="auto">
              <a:xfrm>
                <a:off x="2764" y="1455"/>
                <a:ext cx="54" cy="93"/>
                <a:chOff x="2331" y="2424"/>
                <a:chExt cx="61" cy="117"/>
              </a:xfrm>
            </p:grpSpPr>
            <p:sp>
              <p:nvSpPr>
                <p:cNvPr id="25886" name="Line 518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31" y="2500"/>
                  <a:ext cx="72" cy="1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7" name="Line 519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351" y="2486"/>
                  <a:ext cx="7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8" name="Oval 520"/>
                <p:cNvSpPr>
                  <a:spLocks noChangeArrowheads="1"/>
                </p:cNvSpPr>
                <p:nvPr/>
              </p:nvSpPr>
              <p:spPr bwMode="auto">
                <a:xfrm rot="-5718171">
                  <a:off x="2325" y="2430"/>
                  <a:ext cx="72" cy="6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869" name="Group 521"/>
              <p:cNvGrpSpPr>
                <a:grpSpLocks/>
              </p:cNvGrpSpPr>
              <p:nvPr/>
            </p:nvGrpSpPr>
            <p:grpSpPr bwMode="auto">
              <a:xfrm>
                <a:off x="2870" y="1409"/>
                <a:ext cx="56" cy="93"/>
                <a:chOff x="2450" y="2367"/>
                <a:chExt cx="62" cy="116"/>
              </a:xfrm>
            </p:grpSpPr>
            <p:sp>
              <p:nvSpPr>
                <p:cNvPr id="25883" name="Line 522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52" y="2444"/>
                  <a:ext cx="66" cy="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4" name="Line 523"/>
                <p:cNvSpPr>
                  <a:spLocks noChangeShapeType="1"/>
                </p:cNvSpPr>
                <p:nvPr/>
              </p:nvSpPr>
              <p:spPr bwMode="auto">
                <a:xfrm rot="15881829" flipV="1">
                  <a:off x="2476" y="2440"/>
                  <a:ext cx="60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5" name="Oval 524"/>
                <p:cNvSpPr>
                  <a:spLocks noChangeArrowheads="1"/>
                </p:cNvSpPr>
                <p:nvPr/>
              </p:nvSpPr>
              <p:spPr bwMode="auto">
                <a:xfrm rot="-5718171">
                  <a:off x="2443" y="237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5870" name="AutoShape 525"/>
              <p:cNvSpPr>
                <a:spLocks noChangeArrowheads="1"/>
              </p:cNvSpPr>
              <p:nvPr/>
            </p:nvSpPr>
            <p:spPr bwMode="auto">
              <a:xfrm rot="-6703028">
                <a:off x="2801" y="1448"/>
                <a:ext cx="89" cy="42"/>
              </a:xfrm>
              <a:prstGeom prst="roundRect">
                <a:avLst>
                  <a:gd name="adj" fmla="val 50000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3300">
                  <a:solidFill>
                    <a:srgbClr val="3366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5871" name="Group 526"/>
              <p:cNvGrpSpPr>
                <a:grpSpLocks/>
              </p:cNvGrpSpPr>
              <p:nvPr/>
            </p:nvGrpSpPr>
            <p:grpSpPr bwMode="auto">
              <a:xfrm rot="19562737" flipV="1">
                <a:off x="2939" y="1386"/>
                <a:ext cx="55" cy="93"/>
                <a:chOff x="2556" y="2507"/>
                <a:chExt cx="62" cy="117"/>
              </a:xfrm>
            </p:grpSpPr>
            <p:sp>
              <p:nvSpPr>
                <p:cNvPr id="25880" name="Line 527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32" y="2541"/>
                  <a:ext cx="66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1" name="Line 528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50" y="2534"/>
                  <a:ext cx="68" cy="1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82" name="Oval 529"/>
                <p:cNvSpPr>
                  <a:spLocks noChangeArrowheads="1"/>
                </p:cNvSpPr>
                <p:nvPr/>
              </p:nvSpPr>
              <p:spPr bwMode="auto">
                <a:xfrm rot="-5718171">
                  <a:off x="2554" y="2560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872" name="Group 530"/>
              <p:cNvGrpSpPr>
                <a:grpSpLocks/>
              </p:cNvGrpSpPr>
              <p:nvPr/>
            </p:nvGrpSpPr>
            <p:grpSpPr bwMode="auto">
              <a:xfrm rot="19562737" flipV="1">
                <a:off x="2994" y="1359"/>
                <a:ext cx="55" cy="93"/>
                <a:chOff x="2620" y="2491"/>
                <a:chExt cx="60" cy="117"/>
              </a:xfrm>
            </p:grpSpPr>
            <p:sp>
              <p:nvSpPr>
                <p:cNvPr id="25877" name="Line 531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78" name="Line 532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79" name="Oval 533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5873" name="Group 534"/>
              <p:cNvGrpSpPr>
                <a:grpSpLocks/>
              </p:cNvGrpSpPr>
              <p:nvPr/>
            </p:nvGrpSpPr>
            <p:grpSpPr bwMode="auto">
              <a:xfrm rot="19562737" flipV="1">
                <a:off x="3056" y="1348"/>
                <a:ext cx="54" cy="94"/>
                <a:chOff x="2620" y="2491"/>
                <a:chExt cx="60" cy="117"/>
              </a:xfrm>
            </p:grpSpPr>
            <p:sp>
              <p:nvSpPr>
                <p:cNvPr id="25874" name="Line 535"/>
                <p:cNvSpPr>
                  <a:spLocks noChangeShapeType="1"/>
                </p:cNvSpPr>
                <p:nvPr/>
              </p:nvSpPr>
              <p:spPr bwMode="auto">
                <a:xfrm rot="15881829" flipH="1">
                  <a:off x="2590" y="2530"/>
                  <a:ext cx="78" cy="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75" name="Line 536"/>
                <p:cNvSpPr>
                  <a:spLocks noChangeShapeType="1"/>
                </p:cNvSpPr>
                <p:nvPr/>
              </p:nvSpPr>
              <p:spPr bwMode="auto">
                <a:xfrm rot="16001865" flipH="1">
                  <a:off x="2605" y="2528"/>
                  <a:ext cx="89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876" name="Oval 537"/>
                <p:cNvSpPr>
                  <a:spLocks noChangeArrowheads="1"/>
                </p:cNvSpPr>
                <p:nvPr/>
              </p:nvSpPr>
              <p:spPr bwMode="auto">
                <a:xfrm rot="-5718171">
                  <a:off x="2616" y="2544"/>
                  <a:ext cx="71" cy="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218C"/>
                    </a:gs>
                    <a:gs pos="100000">
                      <a:srgbClr val="B7C8FF"/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3300">
                    <a:solidFill>
                      <a:srgbClr val="3366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5867" name="AutoShape 538"/>
            <p:cNvSpPr>
              <a:spLocks noChangeArrowheads="1"/>
            </p:cNvSpPr>
            <p:nvPr/>
          </p:nvSpPr>
          <p:spPr bwMode="auto">
            <a:xfrm rot="-5544485">
              <a:off x="3178" y="2280"/>
              <a:ext cx="89" cy="42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1" name="Group 539"/>
          <p:cNvGrpSpPr>
            <a:grpSpLocks/>
          </p:cNvGrpSpPr>
          <p:nvPr/>
        </p:nvGrpSpPr>
        <p:grpSpPr bwMode="auto">
          <a:xfrm rot="-9641458">
            <a:off x="2262188" y="3144838"/>
            <a:ext cx="138112" cy="166687"/>
            <a:chOff x="2331" y="2424"/>
            <a:chExt cx="61" cy="117"/>
          </a:xfrm>
        </p:grpSpPr>
        <p:sp>
          <p:nvSpPr>
            <p:cNvPr id="25857" name="Line 540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8" name="Line 541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9" name="Oval 542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2" name="Group 543"/>
          <p:cNvGrpSpPr>
            <a:grpSpLocks/>
          </p:cNvGrpSpPr>
          <p:nvPr/>
        </p:nvGrpSpPr>
        <p:grpSpPr bwMode="auto">
          <a:xfrm rot="-9641458">
            <a:off x="1962150" y="3160713"/>
            <a:ext cx="142875" cy="165100"/>
            <a:chOff x="2450" y="2367"/>
            <a:chExt cx="62" cy="116"/>
          </a:xfrm>
        </p:grpSpPr>
        <p:sp>
          <p:nvSpPr>
            <p:cNvPr id="25854" name="Line 544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5" name="Line 545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6" name="Oval 546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73" name="AutoShape 547"/>
          <p:cNvSpPr>
            <a:spLocks noChangeArrowheads="1"/>
          </p:cNvSpPr>
          <p:nvPr/>
        </p:nvSpPr>
        <p:spPr bwMode="auto">
          <a:xfrm rot="5255515">
            <a:off x="2093119" y="3198019"/>
            <a:ext cx="157162" cy="1079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674" name="Group 548"/>
          <p:cNvGrpSpPr>
            <a:grpSpLocks/>
          </p:cNvGrpSpPr>
          <p:nvPr/>
        </p:nvGrpSpPr>
        <p:grpSpPr bwMode="auto">
          <a:xfrm rot="9921280" flipV="1">
            <a:off x="1781175" y="3155950"/>
            <a:ext cx="139700" cy="165100"/>
            <a:chOff x="2556" y="2507"/>
            <a:chExt cx="62" cy="117"/>
          </a:xfrm>
        </p:grpSpPr>
        <p:sp>
          <p:nvSpPr>
            <p:cNvPr id="25851" name="Line 549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2" name="Line 550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3" name="Oval 551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5" name="Group 552"/>
          <p:cNvGrpSpPr>
            <a:grpSpLocks/>
          </p:cNvGrpSpPr>
          <p:nvPr/>
        </p:nvGrpSpPr>
        <p:grpSpPr bwMode="auto">
          <a:xfrm rot="9921280" flipV="1">
            <a:off x="1624013" y="3168650"/>
            <a:ext cx="141287" cy="165100"/>
            <a:chOff x="2620" y="2491"/>
            <a:chExt cx="60" cy="117"/>
          </a:xfrm>
        </p:grpSpPr>
        <p:sp>
          <p:nvSpPr>
            <p:cNvPr id="25848" name="Line 553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9" name="Line 554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50" name="Oval 555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6" name="Group 556"/>
          <p:cNvGrpSpPr>
            <a:grpSpLocks/>
          </p:cNvGrpSpPr>
          <p:nvPr/>
        </p:nvGrpSpPr>
        <p:grpSpPr bwMode="auto">
          <a:xfrm rot="9921280" flipV="1">
            <a:off x="1465263" y="3149600"/>
            <a:ext cx="138112" cy="168275"/>
            <a:chOff x="2620" y="2491"/>
            <a:chExt cx="60" cy="117"/>
          </a:xfrm>
        </p:grpSpPr>
        <p:sp>
          <p:nvSpPr>
            <p:cNvPr id="25845" name="Line 557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6" name="Line 558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7" name="Oval 559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7" name="Group 560"/>
          <p:cNvGrpSpPr>
            <a:grpSpLocks/>
          </p:cNvGrpSpPr>
          <p:nvPr/>
        </p:nvGrpSpPr>
        <p:grpSpPr bwMode="auto">
          <a:xfrm rot="-9641458">
            <a:off x="1152525" y="3143250"/>
            <a:ext cx="138113" cy="163513"/>
            <a:chOff x="2331" y="2424"/>
            <a:chExt cx="61" cy="117"/>
          </a:xfrm>
        </p:grpSpPr>
        <p:sp>
          <p:nvSpPr>
            <p:cNvPr id="25842" name="Line 561"/>
            <p:cNvSpPr>
              <a:spLocks noChangeShapeType="1"/>
            </p:cNvSpPr>
            <p:nvPr/>
          </p:nvSpPr>
          <p:spPr bwMode="auto">
            <a:xfrm rot="15881829" flipV="1">
              <a:off x="2331" y="2500"/>
              <a:ext cx="72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3" name="Line 562"/>
            <p:cNvSpPr>
              <a:spLocks noChangeShapeType="1"/>
            </p:cNvSpPr>
            <p:nvPr/>
          </p:nvSpPr>
          <p:spPr bwMode="auto">
            <a:xfrm rot="15881829" flipV="1">
              <a:off x="2351" y="2486"/>
              <a:ext cx="7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4" name="Oval 563"/>
            <p:cNvSpPr>
              <a:spLocks noChangeArrowheads="1"/>
            </p:cNvSpPr>
            <p:nvPr/>
          </p:nvSpPr>
          <p:spPr bwMode="auto">
            <a:xfrm rot="-5718171">
              <a:off x="2325" y="2430"/>
              <a:ext cx="72" cy="60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78" name="Group 564"/>
          <p:cNvGrpSpPr>
            <a:grpSpLocks/>
          </p:cNvGrpSpPr>
          <p:nvPr/>
        </p:nvGrpSpPr>
        <p:grpSpPr bwMode="auto">
          <a:xfrm rot="-9641458">
            <a:off x="855663" y="3155950"/>
            <a:ext cx="144462" cy="165100"/>
            <a:chOff x="2450" y="2367"/>
            <a:chExt cx="62" cy="116"/>
          </a:xfrm>
        </p:grpSpPr>
        <p:sp>
          <p:nvSpPr>
            <p:cNvPr id="25839" name="Line 565"/>
            <p:cNvSpPr>
              <a:spLocks noChangeShapeType="1"/>
            </p:cNvSpPr>
            <p:nvPr/>
          </p:nvSpPr>
          <p:spPr bwMode="auto">
            <a:xfrm rot="15881829" flipV="1">
              <a:off x="2452" y="2444"/>
              <a:ext cx="6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0" name="Line 566"/>
            <p:cNvSpPr>
              <a:spLocks noChangeShapeType="1"/>
            </p:cNvSpPr>
            <p:nvPr/>
          </p:nvSpPr>
          <p:spPr bwMode="auto">
            <a:xfrm rot="15881829" flipV="1">
              <a:off x="2476" y="2440"/>
              <a:ext cx="60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41" name="Oval 567"/>
            <p:cNvSpPr>
              <a:spLocks noChangeArrowheads="1"/>
            </p:cNvSpPr>
            <p:nvPr/>
          </p:nvSpPr>
          <p:spPr bwMode="auto">
            <a:xfrm rot="-5718171">
              <a:off x="2443" y="237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79" name="AutoShape 568"/>
          <p:cNvSpPr>
            <a:spLocks noChangeArrowheads="1"/>
          </p:cNvSpPr>
          <p:nvPr/>
        </p:nvSpPr>
        <p:spPr bwMode="auto">
          <a:xfrm rot="5255515">
            <a:off x="984250" y="3194050"/>
            <a:ext cx="158750" cy="1079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680" name="Group 569"/>
          <p:cNvGrpSpPr>
            <a:grpSpLocks/>
          </p:cNvGrpSpPr>
          <p:nvPr/>
        </p:nvGrpSpPr>
        <p:grpSpPr bwMode="auto">
          <a:xfrm rot="9921280" flipV="1">
            <a:off x="671513" y="3155950"/>
            <a:ext cx="139700" cy="165100"/>
            <a:chOff x="2556" y="2507"/>
            <a:chExt cx="62" cy="117"/>
          </a:xfrm>
        </p:grpSpPr>
        <p:sp>
          <p:nvSpPr>
            <p:cNvPr id="25836" name="Line 570"/>
            <p:cNvSpPr>
              <a:spLocks noChangeShapeType="1"/>
            </p:cNvSpPr>
            <p:nvPr/>
          </p:nvSpPr>
          <p:spPr bwMode="auto">
            <a:xfrm rot="15881829" flipH="1">
              <a:off x="2532" y="2541"/>
              <a:ext cx="6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7" name="Line 571"/>
            <p:cNvSpPr>
              <a:spLocks noChangeShapeType="1"/>
            </p:cNvSpPr>
            <p:nvPr/>
          </p:nvSpPr>
          <p:spPr bwMode="auto">
            <a:xfrm rot="15881829" flipH="1">
              <a:off x="2550" y="2534"/>
              <a:ext cx="6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8" name="Oval 572"/>
            <p:cNvSpPr>
              <a:spLocks noChangeArrowheads="1"/>
            </p:cNvSpPr>
            <p:nvPr/>
          </p:nvSpPr>
          <p:spPr bwMode="auto">
            <a:xfrm rot="-5718171">
              <a:off x="2554" y="2560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81" name="Group 573"/>
          <p:cNvGrpSpPr>
            <a:grpSpLocks/>
          </p:cNvGrpSpPr>
          <p:nvPr/>
        </p:nvGrpSpPr>
        <p:grpSpPr bwMode="auto">
          <a:xfrm rot="9921280" flipV="1">
            <a:off x="515938" y="3168650"/>
            <a:ext cx="139700" cy="163513"/>
            <a:chOff x="2620" y="2491"/>
            <a:chExt cx="60" cy="117"/>
          </a:xfrm>
        </p:grpSpPr>
        <p:sp>
          <p:nvSpPr>
            <p:cNvPr id="25833" name="Line 574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4" name="Line 575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5" name="Oval 576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82" name="Group 577"/>
          <p:cNvGrpSpPr>
            <a:grpSpLocks/>
          </p:cNvGrpSpPr>
          <p:nvPr/>
        </p:nvGrpSpPr>
        <p:grpSpPr bwMode="auto">
          <a:xfrm rot="9921280" flipV="1">
            <a:off x="357188" y="3149600"/>
            <a:ext cx="138112" cy="166688"/>
            <a:chOff x="2620" y="2491"/>
            <a:chExt cx="60" cy="117"/>
          </a:xfrm>
        </p:grpSpPr>
        <p:sp>
          <p:nvSpPr>
            <p:cNvPr id="25830" name="Line 578"/>
            <p:cNvSpPr>
              <a:spLocks noChangeShapeType="1"/>
            </p:cNvSpPr>
            <p:nvPr/>
          </p:nvSpPr>
          <p:spPr bwMode="auto">
            <a:xfrm rot="15881829" flipH="1">
              <a:off x="2590" y="2530"/>
              <a:ext cx="78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1" name="Line 579"/>
            <p:cNvSpPr>
              <a:spLocks noChangeShapeType="1"/>
            </p:cNvSpPr>
            <p:nvPr/>
          </p:nvSpPr>
          <p:spPr bwMode="auto">
            <a:xfrm rot="16001865" flipH="1">
              <a:off x="2605" y="2528"/>
              <a:ext cx="8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32" name="Oval 580"/>
            <p:cNvSpPr>
              <a:spLocks noChangeArrowheads="1"/>
            </p:cNvSpPr>
            <p:nvPr/>
          </p:nvSpPr>
          <p:spPr bwMode="auto">
            <a:xfrm rot="-5718171">
              <a:off x="2616" y="2544"/>
              <a:ext cx="71" cy="57"/>
            </a:xfrm>
            <a:prstGeom prst="ellipse">
              <a:avLst/>
            </a:prstGeom>
            <a:gradFill rotWithShape="0">
              <a:gsLst>
                <a:gs pos="0">
                  <a:srgbClr val="00218C"/>
                </a:gs>
                <a:gs pos="100000">
                  <a:srgbClr val="B7C8FF"/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83" name="AutoShape 581"/>
          <p:cNvSpPr>
            <a:spLocks noChangeArrowheads="1"/>
          </p:cNvSpPr>
          <p:nvPr/>
        </p:nvSpPr>
        <p:spPr bwMode="auto">
          <a:xfrm rot="5255515">
            <a:off x="1296987" y="3190876"/>
            <a:ext cx="157163" cy="106362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684" name="Group 582"/>
          <p:cNvGrpSpPr>
            <a:grpSpLocks/>
          </p:cNvGrpSpPr>
          <p:nvPr/>
        </p:nvGrpSpPr>
        <p:grpSpPr bwMode="auto">
          <a:xfrm rot="-679239">
            <a:off x="387350" y="2457450"/>
            <a:ext cx="2878138" cy="549275"/>
            <a:chOff x="2592" y="2832"/>
            <a:chExt cx="1392" cy="384"/>
          </a:xfrm>
        </p:grpSpPr>
        <p:sp>
          <p:nvSpPr>
            <p:cNvPr id="25819" name="Freeform 583"/>
            <p:cNvSpPr>
              <a:spLocks/>
            </p:cNvSpPr>
            <p:nvPr/>
          </p:nvSpPr>
          <p:spPr bwMode="auto">
            <a:xfrm rot="-3102642">
              <a:off x="2640" y="2832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0" name="Freeform 584"/>
            <p:cNvSpPr>
              <a:spLocks/>
            </p:cNvSpPr>
            <p:nvPr/>
          </p:nvSpPr>
          <p:spPr bwMode="auto">
            <a:xfrm rot="-3102642">
              <a:off x="2880" y="2880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1" name="Freeform 585"/>
            <p:cNvSpPr>
              <a:spLocks/>
            </p:cNvSpPr>
            <p:nvPr/>
          </p:nvSpPr>
          <p:spPr bwMode="auto">
            <a:xfrm rot="-3102642">
              <a:off x="3024" y="2832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2" name="Freeform 586"/>
            <p:cNvSpPr>
              <a:spLocks/>
            </p:cNvSpPr>
            <p:nvPr/>
          </p:nvSpPr>
          <p:spPr bwMode="auto">
            <a:xfrm rot="-3102642">
              <a:off x="3120" y="2928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3" name="Freeform 587"/>
            <p:cNvSpPr>
              <a:spLocks/>
            </p:cNvSpPr>
            <p:nvPr/>
          </p:nvSpPr>
          <p:spPr bwMode="auto">
            <a:xfrm rot="-3102642">
              <a:off x="3264" y="2880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4" name="Freeform 588"/>
            <p:cNvSpPr>
              <a:spLocks/>
            </p:cNvSpPr>
            <p:nvPr/>
          </p:nvSpPr>
          <p:spPr bwMode="auto">
            <a:xfrm rot="-3102642">
              <a:off x="3360" y="2976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5" name="Freeform 589"/>
            <p:cNvSpPr>
              <a:spLocks/>
            </p:cNvSpPr>
            <p:nvPr/>
          </p:nvSpPr>
          <p:spPr bwMode="auto">
            <a:xfrm rot="-3102642">
              <a:off x="3504" y="2928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6" name="Freeform 590"/>
            <p:cNvSpPr>
              <a:spLocks/>
            </p:cNvSpPr>
            <p:nvPr/>
          </p:nvSpPr>
          <p:spPr bwMode="auto">
            <a:xfrm rot="-3102642">
              <a:off x="3600" y="3024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7" name="Freeform 591"/>
            <p:cNvSpPr>
              <a:spLocks/>
            </p:cNvSpPr>
            <p:nvPr/>
          </p:nvSpPr>
          <p:spPr bwMode="auto">
            <a:xfrm rot="-3102642">
              <a:off x="2784" y="2784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8" name="Freeform 592"/>
            <p:cNvSpPr>
              <a:spLocks/>
            </p:cNvSpPr>
            <p:nvPr/>
          </p:nvSpPr>
          <p:spPr bwMode="auto">
            <a:xfrm rot="-3102642">
              <a:off x="3744" y="2976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829" name="Freeform 593"/>
            <p:cNvSpPr>
              <a:spLocks/>
            </p:cNvSpPr>
            <p:nvPr/>
          </p:nvSpPr>
          <p:spPr bwMode="auto">
            <a:xfrm rot="-3102642">
              <a:off x="3840" y="3072"/>
              <a:ext cx="96" cy="192"/>
            </a:xfrm>
            <a:custGeom>
              <a:avLst/>
              <a:gdLst>
                <a:gd name="T0" fmla="*/ 1 w 139"/>
                <a:gd name="T1" fmla="*/ 2 h 253"/>
                <a:gd name="T2" fmla="*/ 1 w 139"/>
                <a:gd name="T3" fmla="*/ 2 h 253"/>
                <a:gd name="T4" fmla="*/ 1 w 139"/>
                <a:gd name="T5" fmla="*/ 2 h 253"/>
                <a:gd name="T6" fmla="*/ 1 w 139"/>
                <a:gd name="T7" fmla="*/ 2 h 253"/>
                <a:gd name="T8" fmla="*/ 1 w 139"/>
                <a:gd name="T9" fmla="*/ 2 h 253"/>
                <a:gd name="T10" fmla="*/ 1 w 139"/>
                <a:gd name="T11" fmla="*/ 2 h 253"/>
                <a:gd name="T12" fmla="*/ 1 w 139"/>
                <a:gd name="T13" fmla="*/ 2 h 253"/>
                <a:gd name="T14" fmla="*/ 1 w 139"/>
                <a:gd name="T15" fmla="*/ 2 h 253"/>
                <a:gd name="T16" fmla="*/ 1 w 139"/>
                <a:gd name="T17" fmla="*/ 2 h 253"/>
                <a:gd name="T18" fmla="*/ 1 w 139"/>
                <a:gd name="T19" fmla="*/ 2 h 253"/>
                <a:gd name="T20" fmla="*/ 1 w 139"/>
                <a:gd name="T21" fmla="*/ 2 h 253"/>
                <a:gd name="T22" fmla="*/ 1 w 139"/>
                <a:gd name="T23" fmla="*/ 2 h 253"/>
                <a:gd name="T24" fmla="*/ 1 w 139"/>
                <a:gd name="T25" fmla="*/ 2 h 253"/>
                <a:gd name="T26" fmla="*/ 1 w 139"/>
                <a:gd name="T27" fmla="*/ 2 h 253"/>
                <a:gd name="T28" fmla="*/ 1 w 139"/>
                <a:gd name="T29" fmla="*/ 2 h 253"/>
                <a:gd name="T30" fmla="*/ 1 w 139"/>
                <a:gd name="T31" fmla="*/ 2 h 253"/>
                <a:gd name="T32" fmla="*/ 1 w 139"/>
                <a:gd name="T33" fmla="*/ 2 h 253"/>
                <a:gd name="T34" fmla="*/ 1 w 139"/>
                <a:gd name="T35" fmla="*/ 2 h 253"/>
                <a:gd name="T36" fmla="*/ 1 w 139"/>
                <a:gd name="T37" fmla="*/ 2 h 253"/>
                <a:gd name="T38" fmla="*/ 1 w 139"/>
                <a:gd name="T39" fmla="*/ 2 h 253"/>
                <a:gd name="T40" fmla="*/ 1 w 139"/>
                <a:gd name="T41" fmla="*/ 2 h 253"/>
                <a:gd name="T42" fmla="*/ 1 w 139"/>
                <a:gd name="T43" fmla="*/ 2 h 253"/>
                <a:gd name="T44" fmla="*/ 1 w 139"/>
                <a:gd name="T45" fmla="*/ 2 h 253"/>
                <a:gd name="T46" fmla="*/ 1 w 139"/>
                <a:gd name="T47" fmla="*/ 2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39" h="253">
                  <a:moveTo>
                    <a:pt x="1" y="42"/>
                  </a:moveTo>
                  <a:cubicBezTo>
                    <a:pt x="2" y="33"/>
                    <a:pt x="3" y="22"/>
                    <a:pt x="6" y="15"/>
                  </a:cubicBezTo>
                  <a:cubicBezTo>
                    <a:pt x="9" y="8"/>
                    <a:pt x="14" y="4"/>
                    <a:pt x="19" y="2"/>
                  </a:cubicBezTo>
                  <a:cubicBezTo>
                    <a:pt x="24" y="0"/>
                    <a:pt x="32" y="2"/>
                    <a:pt x="36" y="5"/>
                  </a:cubicBezTo>
                  <a:cubicBezTo>
                    <a:pt x="40" y="8"/>
                    <a:pt x="41" y="12"/>
                    <a:pt x="42" y="18"/>
                  </a:cubicBezTo>
                  <a:cubicBezTo>
                    <a:pt x="43" y="24"/>
                    <a:pt x="42" y="30"/>
                    <a:pt x="43" y="39"/>
                  </a:cubicBezTo>
                  <a:cubicBezTo>
                    <a:pt x="44" y="48"/>
                    <a:pt x="44" y="59"/>
                    <a:pt x="46" y="71"/>
                  </a:cubicBezTo>
                  <a:cubicBezTo>
                    <a:pt x="48" y="83"/>
                    <a:pt x="53" y="99"/>
                    <a:pt x="57" y="111"/>
                  </a:cubicBezTo>
                  <a:cubicBezTo>
                    <a:pt x="61" y="123"/>
                    <a:pt x="64" y="133"/>
                    <a:pt x="70" y="144"/>
                  </a:cubicBezTo>
                  <a:cubicBezTo>
                    <a:pt x="76" y="155"/>
                    <a:pt x="83" y="166"/>
                    <a:pt x="91" y="176"/>
                  </a:cubicBezTo>
                  <a:cubicBezTo>
                    <a:pt x="99" y="186"/>
                    <a:pt x="111" y="197"/>
                    <a:pt x="118" y="204"/>
                  </a:cubicBezTo>
                  <a:cubicBezTo>
                    <a:pt x="125" y="211"/>
                    <a:pt x="133" y="216"/>
                    <a:pt x="136" y="221"/>
                  </a:cubicBezTo>
                  <a:cubicBezTo>
                    <a:pt x="139" y="226"/>
                    <a:pt x="139" y="230"/>
                    <a:pt x="139" y="234"/>
                  </a:cubicBezTo>
                  <a:cubicBezTo>
                    <a:pt x="139" y="238"/>
                    <a:pt x="138" y="243"/>
                    <a:pt x="135" y="246"/>
                  </a:cubicBezTo>
                  <a:cubicBezTo>
                    <a:pt x="132" y="249"/>
                    <a:pt x="128" y="251"/>
                    <a:pt x="124" y="252"/>
                  </a:cubicBezTo>
                  <a:cubicBezTo>
                    <a:pt x="120" y="253"/>
                    <a:pt x="114" y="253"/>
                    <a:pt x="109" y="252"/>
                  </a:cubicBezTo>
                  <a:cubicBezTo>
                    <a:pt x="104" y="251"/>
                    <a:pt x="99" y="248"/>
                    <a:pt x="93" y="243"/>
                  </a:cubicBezTo>
                  <a:cubicBezTo>
                    <a:pt x="87" y="238"/>
                    <a:pt x="81" y="231"/>
                    <a:pt x="75" y="224"/>
                  </a:cubicBezTo>
                  <a:cubicBezTo>
                    <a:pt x="69" y="217"/>
                    <a:pt x="64" y="210"/>
                    <a:pt x="57" y="200"/>
                  </a:cubicBezTo>
                  <a:cubicBezTo>
                    <a:pt x="50" y="190"/>
                    <a:pt x="39" y="172"/>
                    <a:pt x="33" y="161"/>
                  </a:cubicBezTo>
                  <a:cubicBezTo>
                    <a:pt x="27" y="150"/>
                    <a:pt x="23" y="143"/>
                    <a:pt x="19" y="132"/>
                  </a:cubicBezTo>
                  <a:cubicBezTo>
                    <a:pt x="15" y="121"/>
                    <a:pt x="10" y="106"/>
                    <a:pt x="7" y="96"/>
                  </a:cubicBezTo>
                  <a:cubicBezTo>
                    <a:pt x="4" y="86"/>
                    <a:pt x="4" y="80"/>
                    <a:pt x="3" y="71"/>
                  </a:cubicBezTo>
                  <a:cubicBezTo>
                    <a:pt x="2" y="62"/>
                    <a:pt x="0" y="51"/>
                    <a:pt x="1" y="4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99"/>
                </a:gs>
                <a:gs pos="100000">
                  <a:srgbClr val="4D1F2E"/>
                </a:gs>
              </a:gsLst>
              <a:lin ang="540000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5685" name="Freeform 594"/>
          <p:cNvSpPr>
            <a:spLocks/>
          </p:cNvSpPr>
          <p:nvPr/>
        </p:nvSpPr>
        <p:spPr bwMode="auto">
          <a:xfrm rot="-3781882">
            <a:off x="3529806" y="2570957"/>
            <a:ext cx="136525" cy="398462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86" name="Freeform 595"/>
          <p:cNvSpPr>
            <a:spLocks/>
          </p:cNvSpPr>
          <p:nvPr/>
        </p:nvSpPr>
        <p:spPr bwMode="auto">
          <a:xfrm rot="-3781882">
            <a:off x="3802062" y="2463801"/>
            <a:ext cx="138113" cy="398462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87" name="Freeform 596"/>
          <p:cNvSpPr>
            <a:spLocks/>
          </p:cNvSpPr>
          <p:nvPr/>
        </p:nvSpPr>
        <p:spPr bwMode="auto">
          <a:xfrm rot="-3781882">
            <a:off x="3990975" y="2601913"/>
            <a:ext cx="136525" cy="396875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25688" name="Freeform 597"/>
          <p:cNvSpPr>
            <a:spLocks/>
          </p:cNvSpPr>
          <p:nvPr/>
        </p:nvSpPr>
        <p:spPr bwMode="auto">
          <a:xfrm rot="-3781882">
            <a:off x="3295650" y="2463800"/>
            <a:ext cx="138113" cy="398463"/>
          </a:xfrm>
          <a:custGeom>
            <a:avLst/>
            <a:gdLst>
              <a:gd name="T0" fmla="*/ 2147483646 w 139"/>
              <a:gd name="T1" fmla="*/ 2147483646 h 253"/>
              <a:gd name="T2" fmla="*/ 2147483646 w 139"/>
              <a:gd name="T3" fmla="*/ 2147483646 h 253"/>
              <a:gd name="T4" fmla="*/ 2147483646 w 139"/>
              <a:gd name="T5" fmla="*/ 2147483646 h 253"/>
              <a:gd name="T6" fmla="*/ 2147483646 w 139"/>
              <a:gd name="T7" fmla="*/ 2147483646 h 253"/>
              <a:gd name="T8" fmla="*/ 2147483646 w 139"/>
              <a:gd name="T9" fmla="*/ 2147483646 h 253"/>
              <a:gd name="T10" fmla="*/ 2147483646 w 139"/>
              <a:gd name="T11" fmla="*/ 2147483646 h 253"/>
              <a:gd name="T12" fmla="*/ 2147483646 w 139"/>
              <a:gd name="T13" fmla="*/ 2147483646 h 253"/>
              <a:gd name="T14" fmla="*/ 2147483646 w 139"/>
              <a:gd name="T15" fmla="*/ 2147483646 h 253"/>
              <a:gd name="T16" fmla="*/ 2147483646 w 139"/>
              <a:gd name="T17" fmla="*/ 2147483646 h 253"/>
              <a:gd name="T18" fmla="*/ 2147483646 w 139"/>
              <a:gd name="T19" fmla="*/ 2147483646 h 253"/>
              <a:gd name="T20" fmla="*/ 2147483646 w 139"/>
              <a:gd name="T21" fmla="*/ 2147483646 h 253"/>
              <a:gd name="T22" fmla="*/ 2147483646 w 139"/>
              <a:gd name="T23" fmla="*/ 2147483646 h 253"/>
              <a:gd name="T24" fmla="*/ 2147483646 w 139"/>
              <a:gd name="T25" fmla="*/ 2147483646 h 253"/>
              <a:gd name="T26" fmla="*/ 2147483646 w 139"/>
              <a:gd name="T27" fmla="*/ 2147483646 h 253"/>
              <a:gd name="T28" fmla="*/ 2147483646 w 139"/>
              <a:gd name="T29" fmla="*/ 2147483646 h 253"/>
              <a:gd name="T30" fmla="*/ 2147483646 w 139"/>
              <a:gd name="T31" fmla="*/ 2147483646 h 253"/>
              <a:gd name="T32" fmla="*/ 2147483646 w 139"/>
              <a:gd name="T33" fmla="*/ 2147483646 h 253"/>
              <a:gd name="T34" fmla="*/ 2147483646 w 139"/>
              <a:gd name="T35" fmla="*/ 2147483646 h 253"/>
              <a:gd name="T36" fmla="*/ 2147483646 w 139"/>
              <a:gd name="T37" fmla="*/ 2147483646 h 253"/>
              <a:gd name="T38" fmla="*/ 2147483646 w 139"/>
              <a:gd name="T39" fmla="*/ 2147483646 h 253"/>
              <a:gd name="T40" fmla="*/ 2147483646 w 139"/>
              <a:gd name="T41" fmla="*/ 2147483646 h 253"/>
              <a:gd name="T42" fmla="*/ 2147483646 w 139"/>
              <a:gd name="T43" fmla="*/ 2147483646 h 253"/>
              <a:gd name="T44" fmla="*/ 2147483646 w 139"/>
              <a:gd name="T45" fmla="*/ 2147483646 h 253"/>
              <a:gd name="T46" fmla="*/ 2147483646 w 139"/>
              <a:gd name="T47" fmla="*/ 2147483646 h 25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39" h="253">
                <a:moveTo>
                  <a:pt x="1" y="42"/>
                </a:moveTo>
                <a:cubicBezTo>
                  <a:pt x="2" y="33"/>
                  <a:pt x="3" y="22"/>
                  <a:pt x="6" y="15"/>
                </a:cubicBezTo>
                <a:cubicBezTo>
                  <a:pt x="9" y="8"/>
                  <a:pt x="14" y="4"/>
                  <a:pt x="19" y="2"/>
                </a:cubicBezTo>
                <a:cubicBezTo>
                  <a:pt x="24" y="0"/>
                  <a:pt x="32" y="2"/>
                  <a:pt x="36" y="5"/>
                </a:cubicBezTo>
                <a:cubicBezTo>
                  <a:pt x="40" y="8"/>
                  <a:pt x="41" y="12"/>
                  <a:pt x="42" y="18"/>
                </a:cubicBezTo>
                <a:cubicBezTo>
                  <a:pt x="43" y="24"/>
                  <a:pt x="42" y="30"/>
                  <a:pt x="43" y="39"/>
                </a:cubicBezTo>
                <a:cubicBezTo>
                  <a:pt x="44" y="48"/>
                  <a:pt x="44" y="59"/>
                  <a:pt x="46" y="71"/>
                </a:cubicBezTo>
                <a:cubicBezTo>
                  <a:pt x="48" y="83"/>
                  <a:pt x="53" y="99"/>
                  <a:pt x="57" y="111"/>
                </a:cubicBezTo>
                <a:cubicBezTo>
                  <a:pt x="61" y="123"/>
                  <a:pt x="64" y="133"/>
                  <a:pt x="70" y="144"/>
                </a:cubicBezTo>
                <a:cubicBezTo>
                  <a:pt x="76" y="155"/>
                  <a:pt x="83" y="166"/>
                  <a:pt x="91" y="176"/>
                </a:cubicBezTo>
                <a:cubicBezTo>
                  <a:pt x="99" y="186"/>
                  <a:pt x="111" y="197"/>
                  <a:pt x="118" y="204"/>
                </a:cubicBezTo>
                <a:cubicBezTo>
                  <a:pt x="125" y="211"/>
                  <a:pt x="133" y="216"/>
                  <a:pt x="136" y="221"/>
                </a:cubicBezTo>
                <a:cubicBezTo>
                  <a:pt x="139" y="226"/>
                  <a:pt x="139" y="230"/>
                  <a:pt x="139" y="234"/>
                </a:cubicBezTo>
                <a:cubicBezTo>
                  <a:pt x="139" y="238"/>
                  <a:pt x="138" y="243"/>
                  <a:pt x="135" y="246"/>
                </a:cubicBezTo>
                <a:cubicBezTo>
                  <a:pt x="132" y="249"/>
                  <a:pt x="128" y="251"/>
                  <a:pt x="124" y="252"/>
                </a:cubicBezTo>
                <a:cubicBezTo>
                  <a:pt x="120" y="253"/>
                  <a:pt x="114" y="253"/>
                  <a:pt x="109" y="252"/>
                </a:cubicBezTo>
                <a:cubicBezTo>
                  <a:pt x="104" y="251"/>
                  <a:pt x="99" y="248"/>
                  <a:pt x="93" y="243"/>
                </a:cubicBezTo>
                <a:cubicBezTo>
                  <a:pt x="87" y="238"/>
                  <a:pt x="81" y="231"/>
                  <a:pt x="75" y="224"/>
                </a:cubicBezTo>
                <a:cubicBezTo>
                  <a:pt x="69" y="217"/>
                  <a:pt x="64" y="210"/>
                  <a:pt x="57" y="200"/>
                </a:cubicBezTo>
                <a:cubicBezTo>
                  <a:pt x="50" y="190"/>
                  <a:pt x="39" y="172"/>
                  <a:pt x="33" y="161"/>
                </a:cubicBezTo>
                <a:cubicBezTo>
                  <a:pt x="27" y="150"/>
                  <a:pt x="23" y="143"/>
                  <a:pt x="19" y="132"/>
                </a:cubicBezTo>
                <a:cubicBezTo>
                  <a:pt x="15" y="121"/>
                  <a:pt x="10" y="106"/>
                  <a:pt x="7" y="96"/>
                </a:cubicBezTo>
                <a:cubicBezTo>
                  <a:pt x="4" y="86"/>
                  <a:pt x="4" y="80"/>
                  <a:pt x="3" y="71"/>
                </a:cubicBezTo>
                <a:cubicBezTo>
                  <a:pt x="2" y="62"/>
                  <a:pt x="0" y="51"/>
                  <a:pt x="1" y="42"/>
                </a:cubicBez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4D1F2E"/>
              </a:gs>
            </a:gsLst>
            <a:lin ang="5400000" scaled="1"/>
          </a:gra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5689" name="Group 598"/>
          <p:cNvGrpSpPr>
            <a:grpSpLocks/>
          </p:cNvGrpSpPr>
          <p:nvPr/>
        </p:nvGrpSpPr>
        <p:grpSpPr bwMode="auto">
          <a:xfrm>
            <a:off x="784225" y="1768475"/>
            <a:ext cx="681038" cy="825500"/>
            <a:chOff x="576" y="2976"/>
            <a:chExt cx="384" cy="672"/>
          </a:xfrm>
        </p:grpSpPr>
        <p:sp>
          <p:nvSpPr>
            <p:cNvPr id="25812" name="AutoShape 599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3" name="AutoShape 600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4" name="AutoShape 601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5" name="AutoShape 602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6" name="AutoShape 603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7" name="AutoShape 604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8" name="AutoShape 605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90" name="Group 606"/>
          <p:cNvGrpSpPr>
            <a:grpSpLocks/>
          </p:cNvGrpSpPr>
          <p:nvPr/>
        </p:nvGrpSpPr>
        <p:grpSpPr bwMode="auto">
          <a:xfrm>
            <a:off x="1577975" y="1768475"/>
            <a:ext cx="681038" cy="825500"/>
            <a:chOff x="576" y="2976"/>
            <a:chExt cx="384" cy="672"/>
          </a:xfrm>
        </p:grpSpPr>
        <p:sp>
          <p:nvSpPr>
            <p:cNvPr id="25805" name="AutoShape 607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6" name="AutoShape 608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7" name="AutoShape 609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8" name="AutoShape 610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9" name="AutoShape 611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0" name="AutoShape 612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11" name="AutoShape 613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91" name="Group 614"/>
          <p:cNvGrpSpPr>
            <a:grpSpLocks/>
          </p:cNvGrpSpPr>
          <p:nvPr/>
        </p:nvGrpSpPr>
        <p:grpSpPr bwMode="auto">
          <a:xfrm>
            <a:off x="2371725" y="1768475"/>
            <a:ext cx="681038" cy="825500"/>
            <a:chOff x="576" y="2976"/>
            <a:chExt cx="384" cy="672"/>
          </a:xfrm>
        </p:grpSpPr>
        <p:sp>
          <p:nvSpPr>
            <p:cNvPr id="25798" name="AutoShape 615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9" name="AutoShape 616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0" name="AutoShape 617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1" name="AutoShape 618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2" name="AutoShape 619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3" name="AutoShape 620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804" name="AutoShape 621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92" name="Group 622"/>
          <p:cNvGrpSpPr>
            <a:grpSpLocks/>
          </p:cNvGrpSpPr>
          <p:nvPr/>
        </p:nvGrpSpPr>
        <p:grpSpPr bwMode="auto">
          <a:xfrm>
            <a:off x="2967038" y="1768475"/>
            <a:ext cx="681037" cy="825500"/>
            <a:chOff x="576" y="2976"/>
            <a:chExt cx="384" cy="672"/>
          </a:xfrm>
        </p:grpSpPr>
        <p:sp>
          <p:nvSpPr>
            <p:cNvPr id="25791" name="AutoShape 623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2" name="AutoShape 624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3" name="AutoShape 625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4" name="AutoShape 626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5" name="AutoShape 627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6" name="AutoShape 628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97" name="AutoShape 629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693" name="Group 630"/>
          <p:cNvGrpSpPr>
            <a:grpSpLocks/>
          </p:cNvGrpSpPr>
          <p:nvPr/>
        </p:nvGrpSpPr>
        <p:grpSpPr bwMode="auto">
          <a:xfrm>
            <a:off x="3660775" y="2732088"/>
            <a:ext cx="496888" cy="523875"/>
            <a:chOff x="3812" y="2819"/>
            <a:chExt cx="539" cy="811"/>
          </a:xfrm>
        </p:grpSpPr>
        <p:sp>
          <p:nvSpPr>
            <p:cNvPr id="25753" name="Freeform 631"/>
            <p:cNvSpPr>
              <a:spLocks/>
            </p:cNvSpPr>
            <p:nvPr/>
          </p:nvSpPr>
          <p:spPr bwMode="auto">
            <a:xfrm>
              <a:off x="4134" y="2858"/>
              <a:ext cx="125" cy="124"/>
            </a:xfrm>
            <a:custGeom>
              <a:avLst/>
              <a:gdLst>
                <a:gd name="T0" fmla="*/ 86 w 125"/>
                <a:gd name="T1" fmla="*/ 0 h 124"/>
                <a:gd name="T2" fmla="*/ 99 w 125"/>
                <a:gd name="T3" fmla="*/ 13 h 124"/>
                <a:gd name="T4" fmla="*/ 105 w 125"/>
                <a:gd name="T5" fmla="*/ 20 h 124"/>
                <a:gd name="T6" fmla="*/ 112 w 125"/>
                <a:gd name="T7" fmla="*/ 26 h 124"/>
                <a:gd name="T8" fmla="*/ 119 w 125"/>
                <a:gd name="T9" fmla="*/ 39 h 124"/>
                <a:gd name="T10" fmla="*/ 125 w 125"/>
                <a:gd name="T11" fmla="*/ 46 h 124"/>
                <a:gd name="T12" fmla="*/ 125 w 125"/>
                <a:gd name="T13" fmla="*/ 59 h 124"/>
                <a:gd name="T14" fmla="*/ 125 w 125"/>
                <a:gd name="T15" fmla="*/ 72 h 124"/>
                <a:gd name="T16" fmla="*/ 119 w 125"/>
                <a:gd name="T17" fmla="*/ 85 h 124"/>
                <a:gd name="T18" fmla="*/ 112 w 125"/>
                <a:gd name="T19" fmla="*/ 92 h 124"/>
                <a:gd name="T20" fmla="*/ 105 w 125"/>
                <a:gd name="T21" fmla="*/ 105 h 124"/>
                <a:gd name="T22" fmla="*/ 99 w 125"/>
                <a:gd name="T23" fmla="*/ 111 h 124"/>
                <a:gd name="T24" fmla="*/ 86 w 125"/>
                <a:gd name="T25" fmla="*/ 118 h 124"/>
                <a:gd name="T26" fmla="*/ 72 w 125"/>
                <a:gd name="T27" fmla="*/ 118 h 124"/>
                <a:gd name="T28" fmla="*/ 66 w 125"/>
                <a:gd name="T29" fmla="*/ 124 h 124"/>
                <a:gd name="T30" fmla="*/ 53 w 125"/>
                <a:gd name="T31" fmla="*/ 118 h 124"/>
                <a:gd name="T32" fmla="*/ 40 w 125"/>
                <a:gd name="T33" fmla="*/ 118 h 124"/>
                <a:gd name="T34" fmla="*/ 26 w 125"/>
                <a:gd name="T35" fmla="*/ 111 h 124"/>
                <a:gd name="T36" fmla="*/ 20 w 125"/>
                <a:gd name="T37" fmla="*/ 105 h 124"/>
                <a:gd name="T38" fmla="*/ 13 w 125"/>
                <a:gd name="T39" fmla="*/ 92 h 124"/>
                <a:gd name="T40" fmla="*/ 7 w 125"/>
                <a:gd name="T41" fmla="*/ 85 h 124"/>
                <a:gd name="T42" fmla="*/ 0 w 125"/>
                <a:gd name="T43" fmla="*/ 72 h 124"/>
                <a:gd name="T44" fmla="*/ 0 w 125"/>
                <a:gd name="T45" fmla="*/ 59 h 124"/>
                <a:gd name="T46" fmla="*/ 0 w 125"/>
                <a:gd name="T47" fmla="*/ 46 h 124"/>
                <a:gd name="T48" fmla="*/ 7 w 125"/>
                <a:gd name="T49" fmla="*/ 33 h 124"/>
                <a:gd name="T50" fmla="*/ 13 w 125"/>
                <a:gd name="T51" fmla="*/ 26 h 124"/>
                <a:gd name="T52" fmla="*/ 20 w 125"/>
                <a:gd name="T53" fmla="*/ 13 h 124"/>
                <a:gd name="T54" fmla="*/ 33 w 125"/>
                <a:gd name="T55" fmla="*/ 7 h 124"/>
                <a:gd name="T56" fmla="*/ 40 w 125"/>
                <a:gd name="T57" fmla="*/ 0 h 124"/>
                <a:gd name="T58" fmla="*/ 53 w 125"/>
                <a:gd name="T59" fmla="*/ 0 h 124"/>
                <a:gd name="T60" fmla="*/ 66 w 125"/>
                <a:gd name="T61" fmla="*/ 0 h 124"/>
                <a:gd name="T62" fmla="*/ 79 w 125"/>
                <a:gd name="T63" fmla="*/ 0 h 124"/>
                <a:gd name="T64" fmla="*/ 86 w 125"/>
                <a:gd name="T65" fmla="*/ 0 h 124"/>
                <a:gd name="T66" fmla="*/ 86 w 125"/>
                <a:gd name="T67" fmla="*/ 0 h 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5" h="124">
                  <a:moveTo>
                    <a:pt x="86" y="0"/>
                  </a:moveTo>
                  <a:lnTo>
                    <a:pt x="99" y="13"/>
                  </a:lnTo>
                  <a:lnTo>
                    <a:pt x="105" y="20"/>
                  </a:lnTo>
                  <a:lnTo>
                    <a:pt x="112" y="26"/>
                  </a:lnTo>
                  <a:lnTo>
                    <a:pt x="119" y="39"/>
                  </a:lnTo>
                  <a:lnTo>
                    <a:pt x="125" y="46"/>
                  </a:lnTo>
                  <a:lnTo>
                    <a:pt x="125" y="59"/>
                  </a:lnTo>
                  <a:lnTo>
                    <a:pt x="125" y="72"/>
                  </a:lnTo>
                  <a:lnTo>
                    <a:pt x="119" y="85"/>
                  </a:lnTo>
                  <a:lnTo>
                    <a:pt x="112" y="92"/>
                  </a:lnTo>
                  <a:lnTo>
                    <a:pt x="105" y="105"/>
                  </a:lnTo>
                  <a:lnTo>
                    <a:pt x="99" y="111"/>
                  </a:lnTo>
                  <a:lnTo>
                    <a:pt x="86" y="118"/>
                  </a:lnTo>
                  <a:lnTo>
                    <a:pt x="72" y="118"/>
                  </a:lnTo>
                  <a:lnTo>
                    <a:pt x="66" y="124"/>
                  </a:lnTo>
                  <a:lnTo>
                    <a:pt x="53" y="118"/>
                  </a:lnTo>
                  <a:lnTo>
                    <a:pt x="40" y="118"/>
                  </a:lnTo>
                  <a:lnTo>
                    <a:pt x="26" y="111"/>
                  </a:lnTo>
                  <a:lnTo>
                    <a:pt x="20" y="105"/>
                  </a:lnTo>
                  <a:lnTo>
                    <a:pt x="13" y="92"/>
                  </a:lnTo>
                  <a:lnTo>
                    <a:pt x="7" y="85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7" y="33"/>
                  </a:lnTo>
                  <a:lnTo>
                    <a:pt x="13" y="26"/>
                  </a:lnTo>
                  <a:lnTo>
                    <a:pt x="20" y="13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4" name="Freeform 632"/>
            <p:cNvSpPr>
              <a:spLocks/>
            </p:cNvSpPr>
            <p:nvPr/>
          </p:nvSpPr>
          <p:spPr bwMode="auto">
            <a:xfrm>
              <a:off x="4055" y="2878"/>
              <a:ext cx="132" cy="131"/>
            </a:xfrm>
            <a:custGeom>
              <a:avLst/>
              <a:gdLst>
                <a:gd name="T0" fmla="*/ 92 w 132"/>
                <a:gd name="T1" fmla="*/ 6 h 131"/>
                <a:gd name="T2" fmla="*/ 105 w 132"/>
                <a:gd name="T3" fmla="*/ 13 h 131"/>
                <a:gd name="T4" fmla="*/ 112 w 132"/>
                <a:gd name="T5" fmla="*/ 19 h 131"/>
                <a:gd name="T6" fmla="*/ 119 w 132"/>
                <a:gd name="T7" fmla="*/ 26 h 131"/>
                <a:gd name="T8" fmla="*/ 125 w 132"/>
                <a:gd name="T9" fmla="*/ 39 h 131"/>
                <a:gd name="T10" fmla="*/ 132 w 132"/>
                <a:gd name="T11" fmla="*/ 52 h 131"/>
                <a:gd name="T12" fmla="*/ 132 w 132"/>
                <a:gd name="T13" fmla="*/ 65 h 131"/>
                <a:gd name="T14" fmla="*/ 125 w 132"/>
                <a:gd name="T15" fmla="*/ 78 h 131"/>
                <a:gd name="T16" fmla="*/ 125 w 132"/>
                <a:gd name="T17" fmla="*/ 91 h 131"/>
                <a:gd name="T18" fmla="*/ 119 w 132"/>
                <a:gd name="T19" fmla="*/ 98 h 131"/>
                <a:gd name="T20" fmla="*/ 112 w 132"/>
                <a:gd name="T21" fmla="*/ 111 h 131"/>
                <a:gd name="T22" fmla="*/ 99 w 132"/>
                <a:gd name="T23" fmla="*/ 118 h 131"/>
                <a:gd name="T24" fmla="*/ 92 w 132"/>
                <a:gd name="T25" fmla="*/ 124 h 131"/>
                <a:gd name="T26" fmla="*/ 79 w 132"/>
                <a:gd name="T27" fmla="*/ 124 h 131"/>
                <a:gd name="T28" fmla="*/ 66 w 132"/>
                <a:gd name="T29" fmla="*/ 131 h 131"/>
                <a:gd name="T30" fmla="*/ 53 w 132"/>
                <a:gd name="T31" fmla="*/ 124 h 131"/>
                <a:gd name="T32" fmla="*/ 40 w 132"/>
                <a:gd name="T33" fmla="*/ 124 h 131"/>
                <a:gd name="T34" fmla="*/ 27 w 132"/>
                <a:gd name="T35" fmla="*/ 111 h 131"/>
                <a:gd name="T36" fmla="*/ 20 w 132"/>
                <a:gd name="T37" fmla="*/ 104 h 131"/>
                <a:gd name="T38" fmla="*/ 13 w 132"/>
                <a:gd name="T39" fmla="*/ 98 h 131"/>
                <a:gd name="T40" fmla="*/ 7 w 132"/>
                <a:gd name="T41" fmla="*/ 85 h 131"/>
                <a:gd name="T42" fmla="*/ 0 w 132"/>
                <a:gd name="T43" fmla="*/ 78 h 131"/>
                <a:gd name="T44" fmla="*/ 0 w 132"/>
                <a:gd name="T45" fmla="*/ 65 h 131"/>
                <a:gd name="T46" fmla="*/ 7 w 132"/>
                <a:gd name="T47" fmla="*/ 52 h 131"/>
                <a:gd name="T48" fmla="*/ 7 w 132"/>
                <a:gd name="T49" fmla="*/ 39 h 131"/>
                <a:gd name="T50" fmla="*/ 13 w 132"/>
                <a:gd name="T51" fmla="*/ 26 h 131"/>
                <a:gd name="T52" fmla="*/ 20 w 132"/>
                <a:gd name="T53" fmla="*/ 19 h 131"/>
                <a:gd name="T54" fmla="*/ 33 w 132"/>
                <a:gd name="T55" fmla="*/ 6 h 131"/>
                <a:gd name="T56" fmla="*/ 46 w 132"/>
                <a:gd name="T57" fmla="*/ 0 h 131"/>
                <a:gd name="T58" fmla="*/ 53 w 132"/>
                <a:gd name="T59" fmla="*/ 0 h 131"/>
                <a:gd name="T60" fmla="*/ 66 w 132"/>
                <a:gd name="T61" fmla="*/ 0 h 131"/>
                <a:gd name="T62" fmla="*/ 79 w 132"/>
                <a:gd name="T63" fmla="*/ 0 h 131"/>
                <a:gd name="T64" fmla="*/ 92 w 132"/>
                <a:gd name="T65" fmla="*/ 6 h 131"/>
                <a:gd name="T66" fmla="*/ 92 w 132"/>
                <a:gd name="T67" fmla="*/ 6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2" h="131">
                  <a:moveTo>
                    <a:pt x="92" y="6"/>
                  </a:moveTo>
                  <a:lnTo>
                    <a:pt x="105" y="13"/>
                  </a:lnTo>
                  <a:lnTo>
                    <a:pt x="112" y="19"/>
                  </a:lnTo>
                  <a:lnTo>
                    <a:pt x="119" y="26"/>
                  </a:lnTo>
                  <a:lnTo>
                    <a:pt x="125" y="39"/>
                  </a:lnTo>
                  <a:lnTo>
                    <a:pt x="132" y="52"/>
                  </a:lnTo>
                  <a:lnTo>
                    <a:pt x="132" y="65"/>
                  </a:lnTo>
                  <a:lnTo>
                    <a:pt x="125" y="78"/>
                  </a:lnTo>
                  <a:lnTo>
                    <a:pt x="125" y="91"/>
                  </a:lnTo>
                  <a:lnTo>
                    <a:pt x="119" y="98"/>
                  </a:lnTo>
                  <a:lnTo>
                    <a:pt x="112" y="111"/>
                  </a:lnTo>
                  <a:lnTo>
                    <a:pt x="99" y="118"/>
                  </a:lnTo>
                  <a:lnTo>
                    <a:pt x="92" y="124"/>
                  </a:lnTo>
                  <a:lnTo>
                    <a:pt x="79" y="124"/>
                  </a:lnTo>
                  <a:lnTo>
                    <a:pt x="66" y="131"/>
                  </a:lnTo>
                  <a:lnTo>
                    <a:pt x="53" y="124"/>
                  </a:lnTo>
                  <a:lnTo>
                    <a:pt x="40" y="124"/>
                  </a:lnTo>
                  <a:lnTo>
                    <a:pt x="27" y="111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5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0" y="19"/>
                  </a:lnTo>
                  <a:lnTo>
                    <a:pt x="33" y="6"/>
                  </a:lnTo>
                  <a:lnTo>
                    <a:pt x="46" y="0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5" name="Freeform 633"/>
            <p:cNvSpPr>
              <a:spLocks/>
            </p:cNvSpPr>
            <p:nvPr/>
          </p:nvSpPr>
          <p:spPr bwMode="auto">
            <a:xfrm>
              <a:off x="3976" y="2897"/>
              <a:ext cx="138" cy="138"/>
            </a:xfrm>
            <a:custGeom>
              <a:avLst/>
              <a:gdLst>
                <a:gd name="T0" fmla="*/ 99 w 138"/>
                <a:gd name="T1" fmla="*/ 7 h 138"/>
                <a:gd name="T2" fmla="*/ 112 w 138"/>
                <a:gd name="T3" fmla="*/ 14 h 138"/>
                <a:gd name="T4" fmla="*/ 119 w 138"/>
                <a:gd name="T5" fmla="*/ 27 h 138"/>
                <a:gd name="T6" fmla="*/ 125 w 138"/>
                <a:gd name="T7" fmla="*/ 33 h 138"/>
                <a:gd name="T8" fmla="*/ 132 w 138"/>
                <a:gd name="T9" fmla="*/ 46 h 138"/>
                <a:gd name="T10" fmla="*/ 138 w 138"/>
                <a:gd name="T11" fmla="*/ 59 h 138"/>
                <a:gd name="T12" fmla="*/ 138 w 138"/>
                <a:gd name="T13" fmla="*/ 72 h 138"/>
                <a:gd name="T14" fmla="*/ 132 w 138"/>
                <a:gd name="T15" fmla="*/ 85 h 138"/>
                <a:gd name="T16" fmla="*/ 132 w 138"/>
                <a:gd name="T17" fmla="*/ 99 h 138"/>
                <a:gd name="T18" fmla="*/ 125 w 138"/>
                <a:gd name="T19" fmla="*/ 112 h 138"/>
                <a:gd name="T20" fmla="*/ 112 w 138"/>
                <a:gd name="T21" fmla="*/ 118 h 138"/>
                <a:gd name="T22" fmla="*/ 106 w 138"/>
                <a:gd name="T23" fmla="*/ 125 h 138"/>
                <a:gd name="T24" fmla="*/ 92 w 138"/>
                <a:gd name="T25" fmla="*/ 131 h 138"/>
                <a:gd name="T26" fmla="*/ 79 w 138"/>
                <a:gd name="T27" fmla="*/ 131 h 138"/>
                <a:gd name="T28" fmla="*/ 66 w 138"/>
                <a:gd name="T29" fmla="*/ 138 h 138"/>
                <a:gd name="T30" fmla="*/ 53 w 138"/>
                <a:gd name="T31" fmla="*/ 131 h 138"/>
                <a:gd name="T32" fmla="*/ 40 w 138"/>
                <a:gd name="T33" fmla="*/ 131 h 138"/>
                <a:gd name="T34" fmla="*/ 27 w 138"/>
                <a:gd name="T35" fmla="*/ 125 h 138"/>
                <a:gd name="T36" fmla="*/ 20 w 138"/>
                <a:gd name="T37" fmla="*/ 112 h 138"/>
                <a:gd name="T38" fmla="*/ 13 w 138"/>
                <a:gd name="T39" fmla="*/ 105 h 138"/>
                <a:gd name="T40" fmla="*/ 7 w 138"/>
                <a:gd name="T41" fmla="*/ 92 h 138"/>
                <a:gd name="T42" fmla="*/ 0 w 138"/>
                <a:gd name="T43" fmla="*/ 79 h 138"/>
                <a:gd name="T44" fmla="*/ 0 w 138"/>
                <a:gd name="T45" fmla="*/ 66 h 138"/>
                <a:gd name="T46" fmla="*/ 0 w 138"/>
                <a:gd name="T47" fmla="*/ 53 h 138"/>
                <a:gd name="T48" fmla="*/ 7 w 138"/>
                <a:gd name="T49" fmla="*/ 40 h 138"/>
                <a:gd name="T50" fmla="*/ 13 w 138"/>
                <a:gd name="T51" fmla="*/ 27 h 138"/>
                <a:gd name="T52" fmla="*/ 27 w 138"/>
                <a:gd name="T53" fmla="*/ 20 h 138"/>
                <a:gd name="T54" fmla="*/ 33 w 138"/>
                <a:gd name="T55" fmla="*/ 14 h 138"/>
                <a:gd name="T56" fmla="*/ 46 w 138"/>
                <a:gd name="T57" fmla="*/ 7 h 138"/>
                <a:gd name="T58" fmla="*/ 59 w 138"/>
                <a:gd name="T59" fmla="*/ 0 h 138"/>
                <a:gd name="T60" fmla="*/ 73 w 138"/>
                <a:gd name="T61" fmla="*/ 0 h 138"/>
                <a:gd name="T62" fmla="*/ 86 w 138"/>
                <a:gd name="T63" fmla="*/ 0 h 138"/>
                <a:gd name="T64" fmla="*/ 99 w 138"/>
                <a:gd name="T65" fmla="*/ 7 h 138"/>
                <a:gd name="T66" fmla="*/ 99 w 138"/>
                <a:gd name="T67" fmla="*/ 7 h 1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8">
                  <a:moveTo>
                    <a:pt x="99" y="7"/>
                  </a:moveTo>
                  <a:lnTo>
                    <a:pt x="112" y="14"/>
                  </a:lnTo>
                  <a:lnTo>
                    <a:pt x="119" y="27"/>
                  </a:lnTo>
                  <a:lnTo>
                    <a:pt x="125" y="33"/>
                  </a:lnTo>
                  <a:lnTo>
                    <a:pt x="132" y="46"/>
                  </a:lnTo>
                  <a:lnTo>
                    <a:pt x="138" y="59"/>
                  </a:lnTo>
                  <a:lnTo>
                    <a:pt x="138" y="72"/>
                  </a:lnTo>
                  <a:lnTo>
                    <a:pt x="132" y="85"/>
                  </a:lnTo>
                  <a:lnTo>
                    <a:pt x="132" y="99"/>
                  </a:lnTo>
                  <a:lnTo>
                    <a:pt x="125" y="112"/>
                  </a:lnTo>
                  <a:lnTo>
                    <a:pt x="112" y="118"/>
                  </a:lnTo>
                  <a:lnTo>
                    <a:pt x="106" y="125"/>
                  </a:lnTo>
                  <a:lnTo>
                    <a:pt x="92" y="131"/>
                  </a:lnTo>
                  <a:lnTo>
                    <a:pt x="79" y="131"/>
                  </a:lnTo>
                  <a:lnTo>
                    <a:pt x="66" y="138"/>
                  </a:lnTo>
                  <a:lnTo>
                    <a:pt x="53" y="131"/>
                  </a:lnTo>
                  <a:lnTo>
                    <a:pt x="40" y="131"/>
                  </a:lnTo>
                  <a:lnTo>
                    <a:pt x="27" y="125"/>
                  </a:lnTo>
                  <a:lnTo>
                    <a:pt x="20" y="112"/>
                  </a:lnTo>
                  <a:lnTo>
                    <a:pt x="13" y="105"/>
                  </a:lnTo>
                  <a:lnTo>
                    <a:pt x="7" y="92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53"/>
                  </a:lnTo>
                  <a:lnTo>
                    <a:pt x="7" y="40"/>
                  </a:lnTo>
                  <a:lnTo>
                    <a:pt x="13" y="27"/>
                  </a:lnTo>
                  <a:lnTo>
                    <a:pt x="27" y="20"/>
                  </a:lnTo>
                  <a:lnTo>
                    <a:pt x="33" y="14"/>
                  </a:lnTo>
                  <a:lnTo>
                    <a:pt x="46" y="7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99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6" name="Freeform 634"/>
            <p:cNvSpPr>
              <a:spLocks/>
            </p:cNvSpPr>
            <p:nvPr/>
          </p:nvSpPr>
          <p:spPr bwMode="auto">
            <a:xfrm>
              <a:off x="3897" y="2917"/>
              <a:ext cx="145" cy="144"/>
            </a:xfrm>
            <a:custGeom>
              <a:avLst/>
              <a:gdLst>
                <a:gd name="T0" fmla="*/ 106 w 145"/>
                <a:gd name="T1" fmla="*/ 7 h 144"/>
                <a:gd name="T2" fmla="*/ 119 w 145"/>
                <a:gd name="T3" fmla="*/ 20 h 144"/>
                <a:gd name="T4" fmla="*/ 125 w 145"/>
                <a:gd name="T5" fmla="*/ 26 h 144"/>
                <a:gd name="T6" fmla="*/ 132 w 145"/>
                <a:gd name="T7" fmla="*/ 39 h 144"/>
                <a:gd name="T8" fmla="*/ 138 w 145"/>
                <a:gd name="T9" fmla="*/ 46 h 144"/>
                <a:gd name="T10" fmla="*/ 145 w 145"/>
                <a:gd name="T11" fmla="*/ 65 h 144"/>
                <a:gd name="T12" fmla="*/ 145 w 145"/>
                <a:gd name="T13" fmla="*/ 79 h 144"/>
                <a:gd name="T14" fmla="*/ 138 w 145"/>
                <a:gd name="T15" fmla="*/ 92 h 144"/>
                <a:gd name="T16" fmla="*/ 138 w 145"/>
                <a:gd name="T17" fmla="*/ 105 h 144"/>
                <a:gd name="T18" fmla="*/ 125 w 145"/>
                <a:gd name="T19" fmla="*/ 118 h 144"/>
                <a:gd name="T20" fmla="*/ 119 w 145"/>
                <a:gd name="T21" fmla="*/ 124 h 144"/>
                <a:gd name="T22" fmla="*/ 112 w 145"/>
                <a:gd name="T23" fmla="*/ 131 h 144"/>
                <a:gd name="T24" fmla="*/ 99 w 145"/>
                <a:gd name="T25" fmla="*/ 137 h 144"/>
                <a:gd name="T26" fmla="*/ 79 w 145"/>
                <a:gd name="T27" fmla="*/ 137 h 144"/>
                <a:gd name="T28" fmla="*/ 66 w 145"/>
                <a:gd name="T29" fmla="*/ 144 h 144"/>
                <a:gd name="T30" fmla="*/ 53 w 145"/>
                <a:gd name="T31" fmla="*/ 137 h 144"/>
                <a:gd name="T32" fmla="*/ 40 w 145"/>
                <a:gd name="T33" fmla="*/ 137 h 144"/>
                <a:gd name="T34" fmla="*/ 27 w 145"/>
                <a:gd name="T35" fmla="*/ 131 h 144"/>
                <a:gd name="T36" fmla="*/ 20 w 145"/>
                <a:gd name="T37" fmla="*/ 118 h 144"/>
                <a:gd name="T38" fmla="*/ 14 w 145"/>
                <a:gd name="T39" fmla="*/ 111 h 144"/>
                <a:gd name="T40" fmla="*/ 7 w 145"/>
                <a:gd name="T41" fmla="*/ 98 h 144"/>
                <a:gd name="T42" fmla="*/ 0 w 145"/>
                <a:gd name="T43" fmla="*/ 85 h 144"/>
                <a:gd name="T44" fmla="*/ 0 w 145"/>
                <a:gd name="T45" fmla="*/ 65 h 144"/>
                <a:gd name="T46" fmla="*/ 7 w 145"/>
                <a:gd name="T47" fmla="*/ 52 h 144"/>
                <a:gd name="T48" fmla="*/ 7 w 145"/>
                <a:gd name="T49" fmla="*/ 39 h 144"/>
                <a:gd name="T50" fmla="*/ 14 w 145"/>
                <a:gd name="T51" fmla="*/ 26 h 144"/>
                <a:gd name="T52" fmla="*/ 27 w 145"/>
                <a:gd name="T53" fmla="*/ 20 h 144"/>
                <a:gd name="T54" fmla="*/ 33 w 145"/>
                <a:gd name="T55" fmla="*/ 13 h 144"/>
                <a:gd name="T56" fmla="*/ 46 w 145"/>
                <a:gd name="T57" fmla="*/ 7 h 144"/>
                <a:gd name="T58" fmla="*/ 66 w 145"/>
                <a:gd name="T59" fmla="*/ 0 h 144"/>
                <a:gd name="T60" fmla="*/ 79 w 145"/>
                <a:gd name="T61" fmla="*/ 0 h 144"/>
                <a:gd name="T62" fmla="*/ 92 w 145"/>
                <a:gd name="T63" fmla="*/ 7 h 144"/>
                <a:gd name="T64" fmla="*/ 106 w 145"/>
                <a:gd name="T65" fmla="*/ 7 h 144"/>
                <a:gd name="T66" fmla="*/ 106 w 145"/>
                <a:gd name="T67" fmla="*/ 7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5" h="144">
                  <a:moveTo>
                    <a:pt x="106" y="7"/>
                  </a:moveTo>
                  <a:lnTo>
                    <a:pt x="119" y="20"/>
                  </a:lnTo>
                  <a:lnTo>
                    <a:pt x="125" y="26"/>
                  </a:lnTo>
                  <a:lnTo>
                    <a:pt x="132" y="39"/>
                  </a:lnTo>
                  <a:lnTo>
                    <a:pt x="138" y="46"/>
                  </a:lnTo>
                  <a:lnTo>
                    <a:pt x="145" y="65"/>
                  </a:lnTo>
                  <a:lnTo>
                    <a:pt x="145" y="79"/>
                  </a:lnTo>
                  <a:lnTo>
                    <a:pt x="138" y="92"/>
                  </a:lnTo>
                  <a:lnTo>
                    <a:pt x="138" y="105"/>
                  </a:lnTo>
                  <a:lnTo>
                    <a:pt x="125" y="118"/>
                  </a:lnTo>
                  <a:lnTo>
                    <a:pt x="119" y="124"/>
                  </a:lnTo>
                  <a:lnTo>
                    <a:pt x="112" y="131"/>
                  </a:lnTo>
                  <a:lnTo>
                    <a:pt x="99" y="137"/>
                  </a:lnTo>
                  <a:lnTo>
                    <a:pt x="79" y="137"/>
                  </a:lnTo>
                  <a:lnTo>
                    <a:pt x="66" y="144"/>
                  </a:lnTo>
                  <a:lnTo>
                    <a:pt x="53" y="137"/>
                  </a:lnTo>
                  <a:lnTo>
                    <a:pt x="40" y="137"/>
                  </a:lnTo>
                  <a:lnTo>
                    <a:pt x="27" y="131"/>
                  </a:lnTo>
                  <a:lnTo>
                    <a:pt x="20" y="118"/>
                  </a:lnTo>
                  <a:lnTo>
                    <a:pt x="14" y="111"/>
                  </a:lnTo>
                  <a:lnTo>
                    <a:pt x="7" y="98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7" y="52"/>
                  </a:lnTo>
                  <a:lnTo>
                    <a:pt x="7" y="39"/>
                  </a:lnTo>
                  <a:lnTo>
                    <a:pt x="14" y="26"/>
                  </a:lnTo>
                  <a:lnTo>
                    <a:pt x="27" y="20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7"/>
                  </a:lnTo>
                  <a:lnTo>
                    <a:pt x="106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7" name="Freeform 635"/>
            <p:cNvSpPr>
              <a:spLocks/>
            </p:cNvSpPr>
            <p:nvPr/>
          </p:nvSpPr>
          <p:spPr bwMode="auto">
            <a:xfrm>
              <a:off x="4108" y="2950"/>
              <a:ext cx="138" cy="131"/>
            </a:xfrm>
            <a:custGeom>
              <a:avLst/>
              <a:gdLst>
                <a:gd name="T0" fmla="*/ 92 w 138"/>
                <a:gd name="T1" fmla="*/ 0 h 131"/>
                <a:gd name="T2" fmla="*/ 105 w 138"/>
                <a:gd name="T3" fmla="*/ 6 h 131"/>
                <a:gd name="T4" fmla="*/ 112 w 138"/>
                <a:gd name="T5" fmla="*/ 13 h 131"/>
                <a:gd name="T6" fmla="*/ 125 w 138"/>
                <a:gd name="T7" fmla="*/ 26 h 131"/>
                <a:gd name="T8" fmla="*/ 131 w 138"/>
                <a:gd name="T9" fmla="*/ 32 h 131"/>
                <a:gd name="T10" fmla="*/ 131 w 138"/>
                <a:gd name="T11" fmla="*/ 46 h 131"/>
                <a:gd name="T12" fmla="*/ 138 w 138"/>
                <a:gd name="T13" fmla="*/ 59 h 131"/>
                <a:gd name="T14" fmla="*/ 138 w 138"/>
                <a:gd name="T15" fmla="*/ 72 h 131"/>
                <a:gd name="T16" fmla="*/ 131 w 138"/>
                <a:gd name="T17" fmla="*/ 85 h 131"/>
                <a:gd name="T18" fmla="*/ 125 w 138"/>
                <a:gd name="T19" fmla="*/ 98 h 131"/>
                <a:gd name="T20" fmla="*/ 118 w 138"/>
                <a:gd name="T21" fmla="*/ 111 h 131"/>
                <a:gd name="T22" fmla="*/ 112 w 138"/>
                <a:gd name="T23" fmla="*/ 117 h 131"/>
                <a:gd name="T24" fmla="*/ 98 w 138"/>
                <a:gd name="T25" fmla="*/ 124 h 131"/>
                <a:gd name="T26" fmla="*/ 85 w 138"/>
                <a:gd name="T27" fmla="*/ 131 h 131"/>
                <a:gd name="T28" fmla="*/ 72 w 138"/>
                <a:gd name="T29" fmla="*/ 131 h 131"/>
                <a:gd name="T30" fmla="*/ 59 w 138"/>
                <a:gd name="T31" fmla="*/ 131 h 131"/>
                <a:gd name="T32" fmla="*/ 46 w 138"/>
                <a:gd name="T33" fmla="*/ 124 h 131"/>
                <a:gd name="T34" fmla="*/ 33 w 138"/>
                <a:gd name="T35" fmla="*/ 124 h 131"/>
                <a:gd name="T36" fmla="*/ 20 w 138"/>
                <a:gd name="T37" fmla="*/ 117 h 131"/>
                <a:gd name="T38" fmla="*/ 13 w 138"/>
                <a:gd name="T39" fmla="*/ 104 h 131"/>
                <a:gd name="T40" fmla="*/ 6 w 138"/>
                <a:gd name="T41" fmla="*/ 91 h 131"/>
                <a:gd name="T42" fmla="*/ 0 w 138"/>
                <a:gd name="T43" fmla="*/ 78 h 131"/>
                <a:gd name="T44" fmla="*/ 0 w 138"/>
                <a:gd name="T45" fmla="*/ 72 h 131"/>
                <a:gd name="T46" fmla="*/ 0 w 138"/>
                <a:gd name="T47" fmla="*/ 59 h 131"/>
                <a:gd name="T48" fmla="*/ 6 w 138"/>
                <a:gd name="T49" fmla="*/ 39 h 131"/>
                <a:gd name="T50" fmla="*/ 13 w 138"/>
                <a:gd name="T51" fmla="*/ 32 h 131"/>
                <a:gd name="T52" fmla="*/ 20 w 138"/>
                <a:gd name="T53" fmla="*/ 19 h 131"/>
                <a:gd name="T54" fmla="*/ 26 w 138"/>
                <a:gd name="T55" fmla="*/ 13 h 131"/>
                <a:gd name="T56" fmla="*/ 39 w 138"/>
                <a:gd name="T57" fmla="*/ 6 h 131"/>
                <a:gd name="T58" fmla="*/ 52 w 138"/>
                <a:gd name="T59" fmla="*/ 0 h 131"/>
                <a:gd name="T60" fmla="*/ 66 w 138"/>
                <a:gd name="T61" fmla="*/ 0 h 131"/>
                <a:gd name="T62" fmla="*/ 79 w 138"/>
                <a:gd name="T63" fmla="*/ 0 h 131"/>
                <a:gd name="T64" fmla="*/ 92 w 138"/>
                <a:gd name="T65" fmla="*/ 0 h 131"/>
                <a:gd name="T66" fmla="*/ 92 w 138"/>
                <a:gd name="T67" fmla="*/ 0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1">
                  <a:moveTo>
                    <a:pt x="92" y="0"/>
                  </a:moveTo>
                  <a:lnTo>
                    <a:pt x="105" y="6"/>
                  </a:lnTo>
                  <a:lnTo>
                    <a:pt x="112" y="13"/>
                  </a:lnTo>
                  <a:lnTo>
                    <a:pt x="125" y="26"/>
                  </a:lnTo>
                  <a:lnTo>
                    <a:pt x="131" y="32"/>
                  </a:lnTo>
                  <a:lnTo>
                    <a:pt x="131" y="46"/>
                  </a:lnTo>
                  <a:lnTo>
                    <a:pt x="138" y="59"/>
                  </a:lnTo>
                  <a:lnTo>
                    <a:pt x="138" y="72"/>
                  </a:lnTo>
                  <a:lnTo>
                    <a:pt x="131" y="85"/>
                  </a:lnTo>
                  <a:lnTo>
                    <a:pt x="125" y="98"/>
                  </a:lnTo>
                  <a:lnTo>
                    <a:pt x="118" y="111"/>
                  </a:lnTo>
                  <a:lnTo>
                    <a:pt x="112" y="117"/>
                  </a:lnTo>
                  <a:lnTo>
                    <a:pt x="98" y="124"/>
                  </a:lnTo>
                  <a:lnTo>
                    <a:pt x="85" y="131"/>
                  </a:lnTo>
                  <a:lnTo>
                    <a:pt x="72" y="131"/>
                  </a:lnTo>
                  <a:lnTo>
                    <a:pt x="59" y="131"/>
                  </a:lnTo>
                  <a:lnTo>
                    <a:pt x="46" y="124"/>
                  </a:lnTo>
                  <a:lnTo>
                    <a:pt x="33" y="124"/>
                  </a:lnTo>
                  <a:lnTo>
                    <a:pt x="20" y="117"/>
                  </a:lnTo>
                  <a:lnTo>
                    <a:pt x="13" y="104"/>
                  </a:lnTo>
                  <a:lnTo>
                    <a:pt x="6" y="91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6" y="39"/>
                  </a:lnTo>
                  <a:lnTo>
                    <a:pt x="13" y="32"/>
                  </a:lnTo>
                  <a:lnTo>
                    <a:pt x="20" y="19"/>
                  </a:lnTo>
                  <a:lnTo>
                    <a:pt x="26" y="13"/>
                  </a:lnTo>
                  <a:lnTo>
                    <a:pt x="39" y="6"/>
                  </a:lnTo>
                  <a:lnTo>
                    <a:pt x="52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8" name="Freeform 636"/>
            <p:cNvSpPr>
              <a:spLocks/>
            </p:cNvSpPr>
            <p:nvPr/>
          </p:nvSpPr>
          <p:spPr bwMode="auto">
            <a:xfrm>
              <a:off x="4029" y="2976"/>
              <a:ext cx="138" cy="137"/>
            </a:xfrm>
            <a:custGeom>
              <a:avLst/>
              <a:gdLst>
                <a:gd name="T0" fmla="*/ 92 w 138"/>
                <a:gd name="T1" fmla="*/ 6 h 137"/>
                <a:gd name="T2" fmla="*/ 105 w 138"/>
                <a:gd name="T3" fmla="*/ 6 h 137"/>
                <a:gd name="T4" fmla="*/ 118 w 138"/>
                <a:gd name="T5" fmla="*/ 20 h 137"/>
                <a:gd name="T6" fmla="*/ 125 w 138"/>
                <a:gd name="T7" fmla="*/ 26 h 137"/>
                <a:gd name="T8" fmla="*/ 131 w 138"/>
                <a:gd name="T9" fmla="*/ 39 h 137"/>
                <a:gd name="T10" fmla="*/ 138 w 138"/>
                <a:gd name="T11" fmla="*/ 52 h 137"/>
                <a:gd name="T12" fmla="*/ 138 w 138"/>
                <a:gd name="T13" fmla="*/ 65 h 137"/>
                <a:gd name="T14" fmla="*/ 138 w 138"/>
                <a:gd name="T15" fmla="*/ 78 h 137"/>
                <a:gd name="T16" fmla="*/ 138 w 138"/>
                <a:gd name="T17" fmla="*/ 91 h 137"/>
                <a:gd name="T18" fmla="*/ 125 w 138"/>
                <a:gd name="T19" fmla="*/ 105 h 137"/>
                <a:gd name="T20" fmla="*/ 118 w 138"/>
                <a:gd name="T21" fmla="*/ 118 h 137"/>
                <a:gd name="T22" fmla="*/ 112 w 138"/>
                <a:gd name="T23" fmla="*/ 124 h 137"/>
                <a:gd name="T24" fmla="*/ 99 w 138"/>
                <a:gd name="T25" fmla="*/ 131 h 137"/>
                <a:gd name="T26" fmla="*/ 85 w 138"/>
                <a:gd name="T27" fmla="*/ 137 h 137"/>
                <a:gd name="T28" fmla="*/ 72 w 138"/>
                <a:gd name="T29" fmla="*/ 137 h 137"/>
                <a:gd name="T30" fmla="*/ 59 w 138"/>
                <a:gd name="T31" fmla="*/ 137 h 137"/>
                <a:gd name="T32" fmla="*/ 46 w 138"/>
                <a:gd name="T33" fmla="*/ 137 h 137"/>
                <a:gd name="T34" fmla="*/ 33 w 138"/>
                <a:gd name="T35" fmla="*/ 131 h 137"/>
                <a:gd name="T36" fmla="*/ 20 w 138"/>
                <a:gd name="T37" fmla="*/ 118 h 137"/>
                <a:gd name="T38" fmla="*/ 13 w 138"/>
                <a:gd name="T39" fmla="*/ 111 h 137"/>
                <a:gd name="T40" fmla="*/ 6 w 138"/>
                <a:gd name="T41" fmla="*/ 98 h 137"/>
                <a:gd name="T42" fmla="*/ 0 w 138"/>
                <a:gd name="T43" fmla="*/ 85 h 137"/>
                <a:gd name="T44" fmla="*/ 0 w 138"/>
                <a:gd name="T45" fmla="*/ 72 h 137"/>
                <a:gd name="T46" fmla="*/ 0 w 138"/>
                <a:gd name="T47" fmla="*/ 59 h 137"/>
                <a:gd name="T48" fmla="*/ 0 w 138"/>
                <a:gd name="T49" fmla="*/ 46 h 137"/>
                <a:gd name="T50" fmla="*/ 6 w 138"/>
                <a:gd name="T51" fmla="*/ 33 h 137"/>
                <a:gd name="T52" fmla="*/ 20 w 138"/>
                <a:gd name="T53" fmla="*/ 20 h 137"/>
                <a:gd name="T54" fmla="*/ 26 w 138"/>
                <a:gd name="T55" fmla="*/ 13 h 137"/>
                <a:gd name="T56" fmla="*/ 39 w 138"/>
                <a:gd name="T57" fmla="*/ 6 h 137"/>
                <a:gd name="T58" fmla="*/ 53 w 138"/>
                <a:gd name="T59" fmla="*/ 0 h 137"/>
                <a:gd name="T60" fmla="*/ 66 w 138"/>
                <a:gd name="T61" fmla="*/ 0 h 137"/>
                <a:gd name="T62" fmla="*/ 79 w 138"/>
                <a:gd name="T63" fmla="*/ 0 h 137"/>
                <a:gd name="T64" fmla="*/ 92 w 138"/>
                <a:gd name="T65" fmla="*/ 6 h 137"/>
                <a:gd name="T66" fmla="*/ 92 w 138"/>
                <a:gd name="T67" fmla="*/ 6 h 1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38" h="137">
                  <a:moveTo>
                    <a:pt x="92" y="6"/>
                  </a:moveTo>
                  <a:lnTo>
                    <a:pt x="105" y="6"/>
                  </a:lnTo>
                  <a:lnTo>
                    <a:pt x="118" y="20"/>
                  </a:lnTo>
                  <a:lnTo>
                    <a:pt x="125" y="26"/>
                  </a:lnTo>
                  <a:lnTo>
                    <a:pt x="131" y="39"/>
                  </a:lnTo>
                  <a:lnTo>
                    <a:pt x="138" y="52"/>
                  </a:lnTo>
                  <a:lnTo>
                    <a:pt x="138" y="65"/>
                  </a:lnTo>
                  <a:lnTo>
                    <a:pt x="138" y="78"/>
                  </a:lnTo>
                  <a:lnTo>
                    <a:pt x="138" y="91"/>
                  </a:lnTo>
                  <a:lnTo>
                    <a:pt x="125" y="105"/>
                  </a:lnTo>
                  <a:lnTo>
                    <a:pt x="118" y="118"/>
                  </a:lnTo>
                  <a:lnTo>
                    <a:pt x="112" y="124"/>
                  </a:lnTo>
                  <a:lnTo>
                    <a:pt x="99" y="131"/>
                  </a:lnTo>
                  <a:lnTo>
                    <a:pt x="85" y="137"/>
                  </a:lnTo>
                  <a:lnTo>
                    <a:pt x="72" y="137"/>
                  </a:lnTo>
                  <a:lnTo>
                    <a:pt x="59" y="137"/>
                  </a:lnTo>
                  <a:lnTo>
                    <a:pt x="46" y="137"/>
                  </a:lnTo>
                  <a:lnTo>
                    <a:pt x="33" y="131"/>
                  </a:lnTo>
                  <a:lnTo>
                    <a:pt x="20" y="118"/>
                  </a:lnTo>
                  <a:lnTo>
                    <a:pt x="13" y="111"/>
                  </a:lnTo>
                  <a:lnTo>
                    <a:pt x="6" y="98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0" y="46"/>
                  </a:lnTo>
                  <a:lnTo>
                    <a:pt x="6" y="33"/>
                  </a:lnTo>
                  <a:lnTo>
                    <a:pt x="20" y="20"/>
                  </a:lnTo>
                  <a:lnTo>
                    <a:pt x="26" y="13"/>
                  </a:lnTo>
                  <a:lnTo>
                    <a:pt x="39" y="6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59" name="Freeform 637"/>
            <p:cNvSpPr>
              <a:spLocks/>
            </p:cNvSpPr>
            <p:nvPr/>
          </p:nvSpPr>
          <p:spPr bwMode="auto">
            <a:xfrm>
              <a:off x="3943" y="3002"/>
              <a:ext cx="152" cy="150"/>
            </a:xfrm>
            <a:custGeom>
              <a:avLst/>
              <a:gdLst>
                <a:gd name="T0" fmla="*/ 99 w 152"/>
                <a:gd name="T1" fmla="*/ 7 h 150"/>
                <a:gd name="T2" fmla="*/ 119 w 152"/>
                <a:gd name="T3" fmla="*/ 13 h 150"/>
                <a:gd name="T4" fmla="*/ 125 w 152"/>
                <a:gd name="T5" fmla="*/ 20 h 150"/>
                <a:gd name="T6" fmla="*/ 139 w 152"/>
                <a:gd name="T7" fmla="*/ 33 h 150"/>
                <a:gd name="T8" fmla="*/ 145 w 152"/>
                <a:gd name="T9" fmla="*/ 46 h 150"/>
                <a:gd name="T10" fmla="*/ 145 w 152"/>
                <a:gd name="T11" fmla="*/ 59 h 150"/>
                <a:gd name="T12" fmla="*/ 152 w 152"/>
                <a:gd name="T13" fmla="*/ 72 h 150"/>
                <a:gd name="T14" fmla="*/ 145 w 152"/>
                <a:gd name="T15" fmla="*/ 85 h 150"/>
                <a:gd name="T16" fmla="*/ 145 w 152"/>
                <a:gd name="T17" fmla="*/ 98 h 150"/>
                <a:gd name="T18" fmla="*/ 139 w 152"/>
                <a:gd name="T19" fmla="*/ 111 h 150"/>
                <a:gd name="T20" fmla="*/ 125 w 152"/>
                <a:gd name="T21" fmla="*/ 124 h 150"/>
                <a:gd name="T22" fmla="*/ 119 w 152"/>
                <a:gd name="T23" fmla="*/ 131 h 150"/>
                <a:gd name="T24" fmla="*/ 106 w 152"/>
                <a:gd name="T25" fmla="*/ 137 h 150"/>
                <a:gd name="T26" fmla="*/ 92 w 152"/>
                <a:gd name="T27" fmla="*/ 144 h 150"/>
                <a:gd name="T28" fmla="*/ 79 w 152"/>
                <a:gd name="T29" fmla="*/ 150 h 150"/>
                <a:gd name="T30" fmla="*/ 66 w 152"/>
                <a:gd name="T31" fmla="*/ 144 h 150"/>
                <a:gd name="T32" fmla="*/ 53 w 152"/>
                <a:gd name="T33" fmla="*/ 144 h 150"/>
                <a:gd name="T34" fmla="*/ 33 w 152"/>
                <a:gd name="T35" fmla="*/ 137 h 150"/>
                <a:gd name="T36" fmla="*/ 27 w 152"/>
                <a:gd name="T37" fmla="*/ 124 h 150"/>
                <a:gd name="T38" fmla="*/ 14 w 152"/>
                <a:gd name="T39" fmla="*/ 118 h 150"/>
                <a:gd name="T40" fmla="*/ 7 w 152"/>
                <a:gd name="T41" fmla="*/ 105 h 150"/>
                <a:gd name="T42" fmla="*/ 7 w 152"/>
                <a:gd name="T43" fmla="*/ 92 h 150"/>
                <a:gd name="T44" fmla="*/ 0 w 152"/>
                <a:gd name="T45" fmla="*/ 79 h 150"/>
                <a:gd name="T46" fmla="*/ 7 w 152"/>
                <a:gd name="T47" fmla="*/ 65 h 150"/>
                <a:gd name="T48" fmla="*/ 7 w 152"/>
                <a:gd name="T49" fmla="*/ 46 h 150"/>
                <a:gd name="T50" fmla="*/ 14 w 152"/>
                <a:gd name="T51" fmla="*/ 33 h 150"/>
                <a:gd name="T52" fmla="*/ 27 w 152"/>
                <a:gd name="T53" fmla="*/ 26 h 150"/>
                <a:gd name="T54" fmla="*/ 33 w 152"/>
                <a:gd name="T55" fmla="*/ 13 h 150"/>
                <a:gd name="T56" fmla="*/ 46 w 152"/>
                <a:gd name="T57" fmla="*/ 7 h 150"/>
                <a:gd name="T58" fmla="*/ 60 w 152"/>
                <a:gd name="T59" fmla="*/ 0 h 150"/>
                <a:gd name="T60" fmla="*/ 73 w 152"/>
                <a:gd name="T61" fmla="*/ 0 h 150"/>
                <a:gd name="T62" fmla="*/ 86 w 152"/>
                <a:gd name="T63" fmla="*/ 0 h 150"/>
                <a:gd name="T64" fmla="*/ 99 w 152"/>
                <a:gd name="T65" fmla="*/ 7 h 150"/>
                <a:gd name="T66" fmla="*/ 99 w 152"/>
                <a:gd name="T67" fmla="*/ 7 h 15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2" h="150">
                  <a:moveTo>
                    <a:pt x="99" y="7"/>
                  </a:moveTo>
                  <a:lnTo>
                    <a:pt x="119" y="13"/>
                  </a:lnTo>
                  <a:lnTo>
                    <a:pt x="125" y="20"/>
                  </a:lnTo>
                  <a:lnTo>
                    <a:pt x="139" y="33"/>
                  </a:lnTo>
                  <a:lnTo>
                    <a:pt x="145" y="46"/>
                  </a:lnTo>
                  <a:lnTo>
                    <a:pt x="145" y="59"/>
                  </a:lnTo>
                  <a:lnTo>
                    <a:pt x="152" y="72"/>
                  </a:lnTo>
                  <a:lnTo>
                    <a:pt x="145" y="85"/>
                  </a:lnTo>
                  <a:lnTo>
                    <a:pt x="145" y="98"/>
                  </a:lnTo>
                  <a:lnTo>
                    <a:pt x="139" y="111"/>
                  </a:lnTo>
                  <a:lnTo>
                    <a:pt x="125" y="124"/>
                  </a:lnTo>
                  <a:lnTo>
                    <a:pt x="119" y="131"/>
                  </a:lnTo>
                  <a:lnTo>
                    <a:pt x="106" y="137"/>
                  </a:lnTo>
                  <a:lnTo>
                    <a:pt x="92" y="144"/>
                  </a:lnTo>
                  <a:lnTo>
                    <a:pt x="79" y="150"/>
                  </a:lnTo>
                  <a:lnTo>
                    <a:pt x="66" y="144"/>
                  </a:lnTo>
                  <a:lnTo>
                    <a:pt x="53" y="144"/>
                  </a:lnTo>
                  <a:lnTo>
                    <a:pt x="33" y="137"/>
                  </a:lnTo>
                  <a:lnTo>
                    <a:pt x="27" y="124"/>
                  </a:lnTo>
                  <a:lnTo>
                    <a:pt x="14" y="118"/>
                  </a:lnTo>
                  <a:lnTo>
                    <a:pt x="7" y="105"/>
                  </a:lnTo>
                  <a:lnTo>
                    <a:pt x="7" y="92"/>
                  </a:lnTo>
                  <a:lnTo>
                    <a:pt x="0" y="79"/>
                  </a:lnTo>
                  <a:lnTo>
                    <a:pt x="7" y="65"/>
                  </a:lnTo>
                  <a:lnTo>
                    <a:pt x="7" y="46"/>
                  </a:lnTo>
                  <a:lnTo>
                    <a:pt x="14" y="33"/>
                  </a:lnTo>
                  <a:lnTo>
                    <a:pt x="27" y="26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99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0" name="Freeform 638"/>
            <p:cNvSpPr>
              <a:spLocks/>
            </p:cNvSpPr>
            <p:nvPr/>
          </p:nvSpPr>
          <p:spPr bwMode="auto">
            <a:xfrm>
              <a:off x="4121" y="3035"/>
              <a:ext cx="145" cy="144"/>
            </a:xfrm>
            <a:custGeom>
              <a:avLst/>
              <a:gdLst>
                <a:gd name="T0" fmla="*/ 92 w 145"/>
                <a:gd name="T1" fmla="*/ 0 h 144"/>
                <a:gd name="T2" fmla="*/ 105 w 145"/>
                <a:gd name="T3" fmla="*/ 6 h 144"/>
                <a:gd name="T4" fmla="*/ 118 w 145"/>
                <a:gd name="T5" fmla="*/ 13 h 144"/>
                <a:gd name="T6" fmla="*/ 125 w 145"/>
                <a:gd name="T7" fmla="*/ 26 h 144"/>
                <a:gd name="T8" fmla="*/ 138 w 145"/>
                <a:gd name="T9" fmla="*/ 32 h 144"/>
                <a:gd name="T10" fmla="*/ 138 w 145"/>
                <a:gd name="T11" fmla="*/ 46 h 144"/>
                <a:gd name="T12" fmla="*/ 145 w 145"/>
                <a:gd name="T13" fmla="*/ 59 h 144"/>
                <a:gd name="T14" fmla="*/ 145 w 145"/>
                <a:gd name="T15" fmla="*/ 78 h 144"/>
                <a:gd name="T16" fmla="*/ 145 w 145"/>
                <a:gd name="T17" fmla="*/ 91 h 144"/>
                <a:gd name="T18" fmla="*/ 138 w 145"/>
                <a:gd name="T19" fmla="*/ 104 h 144"/>
                <a:gd name="T20" fmla="*/ 132 w 145"/>
                <a:gd name="T21" fmla="*/ 117 h 144"/>
                <a:gd name="T22" fmla="*/ 118 w 145"/>
                <a:gd name="T23" fmla="*/ 124 h 144"/>
                <a:gd name="T24" fmla="*/ 112 w 145"/>
                <a:gd name="T25" fmla="*/ 137 h 144"/>
                <a:gd name="T26" fmla="*/ 92 w 145"/>
                <a:gd name="T27" fmla="*/ 137 h 144"/>
                <a:gd name="T28" fmla="*/ 79 w 145"/>
                <a:gd name="T29" fmla="*/ 144 h 144"/>
                <a:gd name="T30" fmla="*/ 66 w 145"/>
                <a:gd name="T31" fmla="*/ 144 h 144"/>
                <a:gd name="T32" fmla="*/ 53 w 145"/>
                <a:gd name="T33" fmla="*/ 144 h 144"/>
                <a:gd name="T34" fmla="*/ 39 w 145"/>
                <a:gd name="T35" fmla="*/ 137 h 144"/>
                <a:gd name="T36" fmla="*/ 26 w 145"/>
                <a:gd name="T37" fmla="*/ 131 h 144"/>
                <a:gd name="T38" fmla="*/ 13 w 145"/>
                <a:gd name="T39" fmla="*/ 117 h 144"/>
                <a:gd name="T40" fmla="*/ 7 w 145"/>
                <a:gd name="T41" fmla="*/ 104 h 144"/>
                <a:gd name="T42" fmla="*/ 7 w 145"/>
                <a:gd name="T43" fmla="*/ 98 h 144"/>
                <a:gd name="T44" fmla="*/ 0 w 145"/>
                <a:gd name="T45" fmla="*/ 78 h 144"/>
                <a:gd name="T46" fmla="*/ 0 w 145"/>
                <a:gd name="T47" fmla="*/ 65 h 144"/>
                <a:gd name="T48" fmla="*/ 0 w 145"/>
                <a:gd name="T49" fmla="*/ 52 h 144"/>
                <a:gd name="T50" fmla="*/ 7 w 145"/>
                <a:gd name="T51" fmla="*/ 39 h 144"/>
                <a:gd name="T52" fmla="*/ 13 w 145"/>
                <a:gd name="T53" fmla="*/ 26 h 144"/>
                <a:gd name="T54" fmla="*/ 26 w 145"/>
                <a:gd name="T55" fmla="*/ 19 h 144"/>
                <a:gd name="T56" fmla="*/ 33 w 145"/>
                <a:gd name="T57" fmla="*/ 6 h 144"/>
                <a:gd name="T58" fmla="*/ 46 w 145"/>
                <a:gd name="T59" fmla="*/ 6 h 144"/>
                <a:gd name="T60" fmla="*/ 59 w 145"/>
                <a:gd name="T61" fmla="*/ 0 h 144"/>
                <a:gd name="T62" fmla="*/ 79 w 145"/>
                <a:gd name="T63" fmla="*/ 0 h 144"/>
                <a:gd name="T64" fmla="*/ 92 w 145"/>
                <a:gd name="T65" fmla="*/ 0 h 144"/>
                <a:gd name="T66" fmla="*/ 92 w 145"/>
                <a:gd name="T67" fmla="*/ 0 h 1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5" h="144">
                  <a:moveTo>
                    <a:pt x="92" y="0"/>
                  </a:moveTo>
                  <a:lnTo>
                    <a:pt x="105" y="6"/>
                  </a:lnTo>
                  <a:lnTo>
                    <a:pt x="118" y="13"/>
                  </a:lnTo>
                  <a:lnTo>
                    <a:pt x="125" y="26"/>
                  </a:lnTo>
                  <a:lnTo>
                    <a:pt x="138" y="32"/>
                  </a:lnTo>
                  <a:lnTo>
                    <a:pt x="138" y="46"/>
                  </a:lnTo>
                  <a:lnTo>
                    <a:pt x="145" y="59"/>
                  </a:lnTo>
                  <a:lnTo>
                    <a:pt x="145" y="78"/>
                  </a:lnTo>
                  <a:lnTo>
                    <a:pt x="145" y="91"/>
                  </a:lnTo>
                  <a:lnTo>
                    <a:pt x="138" y="104"/>
                  </a:lnTo>
                  <a:lnTo>
                    <a:pt x="132" y="117"/>
                  </a:lnTo>
                  <a:lnTo>
                    <a:pt x="118" y="124"/>
                  </a:lnTo>
                  <a:lnTo>
                    <a:pt x="112" y="137"/>
                  </a:lnTo>
                  <a:lnTo>
                    <a:pt x="92" y="137"/>
                  </a:lnTo>
                  <a:lnTo>
                    <a:pt x="79" y="144"/>
                  </a:lnTo>
                  <a:lnTo>
                    <a:pt x="66" y="144"/>
                  </a:lnTo>
                  <a:lnTo>
                    <a:pt x="53" y="144"/>
                  </a:lnTo>
                  <a:lnTo>
                    <a:pt x="39" y="137"/>
                  </a:lnTo>
                  <a:lnTo>
                    <a:pt x="26" y="131"/>
                  </a:lnTo>
                  <a:lnTo>
                    <a:pt x="13" y="117"/>
                  </a:lnTo>
                  <a:lnTo>
                    <a:pt x="7" y="104"/>
                  </a:lnTo>
                  <a:lnTo>
                    <a:pt x="7" y="9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6" y="19"/>
                  </a:lnTo>
                  <a:lnTo>
                    <a:pt x="33" y="6"/>
                  </a:lnTo>
                  <a:lnTo>
                    <a:pt x="46" y="6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1" name="Freeform 639"/>
            <p:cNvSpPr>
              <a:spLocks/>
            </p:cNvSpPr>
            <p:nvPr/>
          </p:nvSpPr>
          <p:spPr bwMode="auto">
            <a:xfrm>
              <a:off x="4042" y="3067"/>
              <a:ext cx="151" cy="151"/>
            </a:xfrm>
            <a:custGeom>
              <a:avLst/>
              <a:gdLst>
                <a:gd name="T0" fmla="*/ 92 w 151"/>
                <a:gd name="T1" fmla="*/ 0 h 151"/>
                <a:gd name="T2" fmla="*/ 112 w 151"/>
                <a:gd name="T3" fmla="*/ 7 h 151"/>
                <a:gd name="T4" fmla="*/ 125 w 151"/>
                <a:gd name="T5" fmla="*/ 20 h 151"/>
                <a:gd name="T6" fmla="*/ 132 w 151"/>
                <a:gd name="T7" fmla="*/ 27 h 151"/>
                <a:gd name="T8" fmla="*/ 138 w 151"/>
                <a:gd name="T9" fmla="*/ 40 h 151"/>
                <a:gd name="T10" fmla="*/ 145 w 151"/>
                <a:gd name="T11" fmla="*/ 53 h 151"/>
                <a:gd name="T12" fmla="*/ 151 w 151"/>
                <a:gd name="T13" fmla="*/ 66 h 151"/>
                <a:gd name="T14" fmla="*/ 151 w 151"/>
                <a:gd name="T15" fmla="*/ 79 h 151"/>
                <a:gd name="T16" fmla="*/ 145 w 151"/>
                <a:gd name="T17" fmla="*/ 92 h 151"/>
                <a:gd name="T18" fmla="*/ 138 w 151"/>
                <a:gd name="T19" fmla="*/ 112 h 151"/>
                <a:gd name="T20" fmla="*/ 132 w 151"/>
                <a:gd name="T21" fmla="*/ 125 h 151"/>
                <a:gd name="T22" fmla="*/ 125 w 151"/>
                <a:gd name="T23" fmla="*/ 131 h 151"/>
                <a:gd name="T24" fmla="*/ 112 w 151"/>
                <a:gd name="T25" fmla="*/ 144 h 151"/>
                <a:gd name="T26" fmla="*/ 99 w 151"/>
                <a:gd name="T27" fmla="*/ 151 h 151"/>
                <a:gd name="T28" fmla="*/ 86 w 151"/>
                <a:gd name="T29" fmla="*/ 151 h 151"/>
                <a:gd name="T30" fmla="*/ 66 w 151"/>
                <a:gd name="T31" fmla="*/ 151 h 151"/>
                <a:gd name="T32" fmla="*/ 53 w 151"/>
                <a:gd name="T33" fmla="*/ 151 h 151"/>
                <a:gd name="T34" fmla="*/ 40 w 151"/>
                <a:gd name="T35" fmla="*/ 144 h 151"/>
                <a:gd name="T36" fmla="*/ 26 w 151"/>
                <a:gd name="T37" fmla="*/ 131 h 151"/>
                <a:gd name="T38" fmla="*/ 13 w 151"/>
                <a:gd name="T39" fmla="*/ 125 h 151"/>
                <a:gd name="T40" fmla="*/ 7 w 151"/>
                <a:gd name="T41" fmla="*/ 112 h 151"/>
                <a:gd name="T42" fmla="*/ 0 w 151"/>
                <a:gd name="T43" fmla="*/ 99 h 151"/>
                <a:gd name="T44" fmla="*/ 0 w 151"/>
                <a:gd name="T45" fmla="*/ 85 h 151"/>
                <a:gd name="T46" fmla="*/ 0 w 151"/>
                <a:gd name="T47" fmla="*/ 72 h 151"/>
                <a:gd name="T48" fmla="*/ 0 w 151"/>
                <a:gd name="T49" fmla="*/ 53 h 151"/>
                <a:gd name="T50" fmla="*/ 7 w 151"/>
                <a:gd name="T51" fmla="*/ 40 h 151"/>
                <a:gd name="T52" fmla="*/ 13 w 151"/>
                <a:gd name="T53" fmla="*/ 27 h 151"/>
                <a:gd name="T54" fmla="*/ 26 w 151"/>
                <a:gd name="T55" fmla="*/ 20 h 151"/>
                <a:gd name="T56" fmla="*/ 40 w 151"/>
                <a:gd name="T57" fmla="*/ 7 h 151"/>
                <a:gd name="T58" fmla="*/ 53 w 151"/>
                <a:gd name="T59" fmla="*/ 0 h 151"/>
                <a:gd name="T60" fmla="*/ 66 w 151"/>
                <a:gd name="T61" fmla="*/ 0 h 151"/>
                <a:gd name="T62" fmla="*/ 79 w 151"/>
                <a:gd name="T63" fmla="*/ 0 h 151"/>
                <a:gd name="T64" fmla="*/ 92 w 151"/>
                <a:gd name="T65" fmla="*/ 0 h 151"/>
                <a:gd name="T66" fmla="*/ 92 w 151"/>
                <a:gd name="T67" fmla="*/ 0 h 1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1" h="151">
                  <a:moveTo>
                    <a:pt x="92" y="0"/>
                  </a:moveTo>
                  <a:lnTo>
                    <a:pt x="112" y="7"/>
                  </a:lnTo>
                  <a:lnTo>
                    <a:pt x="125" y="20"/>
                  </a:lnTo>
                  <a:lnTo>
                    <a:pt x="132" y="27"/>
                  </a:lnTo>
                  <a:lnTo>
                    <a:pt x="138" y="40"/>
                  </a:lnTo>
                  <a:lnTo>
                    <a:pt x="145" y="53"/>
                  </a:lnTo>
                  <a:lnTo>
                    <a:pt x="151" y="66"/>
                  </a:lnTo>
                  <a:lnTo>
                    <a:pt x="151" y="79"/>
                  </a:lnTo>
                  <a:lnTo>
                    <a:pt x="145" y="92"/>
                  </a:lnTo>
                  <a:lnTo>
                    <a:pt x="138" y="112"/>
                  </a:lnTo>
                  <a:lnTo>
                    <a:pt x="132" y="125"/>
                  </a:lnTo>
                  <a:lnTo>
                    <a:pt x="125" y="131"/>
                  </a:lnTo>
                  <a:lnTo>
                    <a:pt x="112" y="144"/>
                  </a:lnTo>
                  <a:lnTo>
                    <a:pt x="99" y="151"/>
                  </a:lnTo>
                  <a:lnTo>
                    <a:pt x="86" y="151"/>
                  </a:lnTo>
                  <a:lnTo>
                    <a:pt x="66" y="151"/>
                  </a:lnTo>
                  <a:lnTo>
                    <a:pt x="53" y="151"/>
                  </a:lnTo>
                  <a:lnTo>
                    <a:pt x="40" y="144"/>
                  </a:lnTo>
                  <a:lnTo>
                    <a:pt x="26" y="131"/>
                  </a:lnTo>
                  <a:lnTo>
                    <a:pt x="13" y="125"/>
                  </a:lnTo>
                  <a:lnTo>
                    <a:pt x="7" y="112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0" y="53"/>
                  </a:lnTo>
                  <a:lnTo>
                    <a:pt x="7" y="40"/>
                  </a:lnTo>
                  <a:lnTo>
                    <a:pt x="13" y="27"/>
                  </a:lnTo>
                  <a:lnTo>
                    <a:pt x="26" y="20"/>
                  </a:lnTo>
                  <a:lnTo>
                    <a:pt x="40" y="7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2" name="Freeform 640"/>
            <p:cNvSpPr>
              <a:spLocks/>
            </p:cNvSpPr>
            <p:nvPr/>
          </p:nvSpPr>
          <p:spPr bwMode="auto">
            <a:xfrm>
              <a:off x="3963" y="3100"/>
              <a:ext cx="158" cy="157"/>
            </a:xfrm>
            <a:custGeom>
              <a:avLst/>
              <a:gdLst>
                <a:gd name="T0" fmla="*/ 99 w 158"/>
                <a:gd name="T1" fmla="*/ 0 h 157"/>
                <a:gd name="T2" fmla="*/ 112 w 158"/>
                <a:gd name="T3" fmla="*/ 7 h 157"/>
                <a:gd name="T4" fmla="*/ 125 w 158"/>
                <a:gd name="T5" fmla="*/ 13 h 157"/>
                <a:gd name="T6" fmla="*/ 138 w 158"/>
                <a:gd name="T7" fmla="*/ 26 h 157"/>
                <a:gd name="T8" fmla="*/ 145 w 158"/>
                <a:gd name="T9" fmla="*/ 39 h 157"/>
                <a:gd name="T10" fmla="*/ 151 w 158"/>
                <a:gd name="T11" fmla="*/ 52 h 157"/>
                <a:gd name="T12" fmla="*/ 158 w 158"/>
                <a:gd name="T13" fmla="*/ 72 h 157"/>
                <a:gd name="T14" fmla="*/ 158 w 158"/>
                <a:gd name="T15" fmla="*/ 85 h 157"/>
                <a:gd name="T16" fmla="*/ 151 w 158"/>
                <a:gd name="T17" fmla="*/ 98 h 157"/>
                <a:gd name="T18" fmla="*/ 145 w 158"/>
                <a:gd name="T19" fmla="*/ 118 h 157"/>
                <a:gd name="T20" fmla="*/ 138 w 158"/>
                <a:gd name="T21" fmla="*/ 131 h 157"/>
                <a:gd name="T22" fmla="*/ 125 w 158"/>
                <a:gd name="T23" fmla="*/ 137 h 157"/>
                <a:gd name="T24" fmla="*/ 112 w 158"/>
                <a:gd name="T25" fmla="*/ 151 h 157"/>
                <a:gd name="T26" fmla="*/ 99 w 158"/>
                <a:gd name="T27" fmla="*/ 157 h 157"/>
                <a:gd name="T28" fmla="*/ 86 w 158"/>
                <a:gd name="T29" fmla="*/ 157 h 157"/>
                <a:gd name="T30" fmla="*/ 72 w 158"/>
                <a:gd name="T31" fmla="*/ 157 h 157"/>
                <a:gd name="T32" fmla="*/ 53 w 158"/>
                <a:gd name="T33" fmla="*/ 157 h 157"/>
                <a:gd name="T34" fmla="*/ 40 w 158"/>
                <a:gd name="T35" fmla="*/ 151 h 157"/>
                <a:gd name="T36" fmla="*/ 26 w 158"/>
                <a:gd name="T37" fmla="*/ 137 h 157"/>
                <a:gd name="T38" fmla="*/ 13 w 158"/>
                <a:gd name="T39" fmla="*/ 131 h 157"/>
                <a:gd name="T40" fmla="*/ 7 w 158"/>
                <a:gd name="T41" fmla="*/ 118 h 157"/>
                <a:gd name="T42" fmla="*/ 0 w 158"/>
                <a:gd name="T43" fmla="*/ 105 h 157"/>
                <a:gd name="T44" fmla="*/ 0 w 158"/>
                <a:gd name="T45" fmla="*/ 92 h 157"/>
                <a:gd name="T46" fmla="*/ 0 w 158"/>
                <a:gd name="T47" fmla="*/ 72 h 157"/>
                <a:gd name="T48" fmla="*/ 0 w 158"/>
                <a:gd name="T49" fmla="*/ 59 h 157"/>
                <a:gd name="T50" fmla="*/ 7 w 158"/>
                <a:gd name="T51" fmla="*/ 39 h 157"/>
                <a:gd name="T52" fmla="*/ 13 w 158"/>
                <a:gd name="T53" fmla="*/ 26 h 157"/>
                <a:gd name="T54" fmla="*/ 26 w 158"/>
                <a:gd name="T55" fmla="*/ 20 h 157"/>
                <a:gd name="T56" fmla="*/ 40 w 158"/>
                <a:gd name="T57" fmla="*/ 7 h 157"/>
                <a:gd name="T58" fmla="*/ 53 w 158"/>
                <a:gd name="T59" fmla="*/ 0 h 157"/>
                <a:gd name="T60" fmla="*/ 66 w 158"/>
                <a:gd name="T61" fmla="*/ 0 h 157"/>
                <a:gd name="T62" fmla="*/ 79 w 158"/>
                <a:gd name="T63" fmla="*/ 0 h 157"/>
                <a:gd name="T64" fmla="*/ 99 w 158"/>
                <a:gd name="T65" fmla="*/ 0 h 157"/>
                <a:gd name="T66" fmla="*/ 99 w 158"/>
                <a:gd name="T67" fmla="*/ 0 h 1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157">
                  <a:moveTo>
                    <a:pt x="99" y="0"/>
                  </a:moveTo>
                  <a:lnTo>
                    <a:pt x="112" y="7"/>
                  </a:lnTo>
                  <a:lnTo>
                    <a:pt x="125" y="13"/>
                  </a:lnTo>
                  <a:lnTo>
                    <a:pt x="138" y="26"/>
                  </a:lnTo>
                  <a:lnTo>
                    <a:pt x="145" y="39"/>
                  </a:lnTo>
                  <a:lnTo>
                    <a:pt x="151" y="52"/>
                  </a:lnTo>
                  <a:lnTo>
                    <a:pt x="158" y="72"/>
                  </a:lnTo>
                  <a:lnTo>
                    <a:pt x="158" y="85"/>
                  </a:lnTo>
                  <a:lnTo>
                    <a:pt x="151" y="98"/>
                  </a:lnTo>
                  <a:lnTo>
                    <a:pt x="145" y="118"/>
                  </a:lnTo>
                  <a:lnTo>
                    <a:pt x="138" y="131"/>
                  </a:lnTo>
                  <a:lnTo>
                    <a:pt x="125" y="137"/>
                  </a:lnTo>
                  <a:lnTo>
                    <a:pt x="112" y="151"/>
                  </a:lnTo>
                  <a:lnTo>
                    <a:pt x="99" y="157"/>
                  </a:lnTo>
                  <a:lnTo>
                    <a:pt x="86" y="157"/>
                  </a:lnTo>
                  <a:lnTo>
                    <a:pt x="72" y="157"/>
                  </a:lnTo>
                  <a:lnTo>
                    <a:pt x="53" y="157"/>
                  </a:lnTo>
                  <a:lnTo>
                    <a:pt x="40" y="151"/>
                  </a:lnTo>
                  <a:lnTo>
                    <a:pt x="26" y="137"/>
                  </a:lnTo>
                  <a:lnTo>
                    <a:pt x="13" y="131"/>
                  </a:lnTo>
                  <a:lnTo>
                    <a:pt x="7" y="118"/>
                  </a:lnTo>
                  <a:lnTo>
                    <a:pt x="0" y="105"/>
                  </a:lnTo>
                  <a:lnTo>
                    <a:pt x="0" y="92"/>
                  </a:lnTo>
                  <a:lnTo>
                    <a:pt x="0" y="72"/>
                  </a:lnTo>
                  <a:lnTo>
                    <a:pt x="0" y="59"/>
                  </a:lnTo>
                  <a:lnTo>
                    <a:pt x="7" y="39"/>
                  </a:lnTo>
                  <a:lnTo>
                    <a:pt x="13" y="26"/>
                  </a:lnTo>
                  <a:lnTo>
                    <a:pt x="26" y="20"/>
                  </a:lnTo>
                  <a:lnTo>
                    <a:pt x="40" y="7"/>
                  </a:lnTo>
                  <a:lnTo>
                    <a:pt x="53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3" name="Freeform 641"/>
            <p:cNvSpPr>
              <a:spLocks/>
            </p:cNvSpPr>
            <p:nvPr/>
          </p:nvSpPr>
          <p:spPr bwMode="auto">
            <a:xfrm>
              <a:off x="3878" y="3133"/>
              <a:ext cx="164" cy="163"/>
            </a:xfrm>
            <a:custGeom>
              <a:avLst/>
              <a:gdLst>
                <a:gd name="T0" fmla="*/ 111 w 164"/>
                <a:gd name="T1" fmla="*/ 0 h 163"/>
                <a:gd name="T2" fmla="*/ 125 w 164"/>
                <a:gd name="T3" fmla="*/ 6 h 163"/>
                <a:gd name="T4" fmla="*/ 138 w 164"/>
                <a:gd name="T5" fmla="*/ 19 h 163"/>
                <a:gd name="T6" fmla="*/ 151 w 164"/>
                <a:gd name="T7" fmla="*/ 26 h 163"/>
                <a:gd name="T8" fmla="*/ 157 w 164"/>
                <a:gd name="T9" fmla="*/ 39 h 163"/>
                <a:gd name="T10" fmla="*/ 164 w 164"/>
                <a:gd name="T11" fmla="*/ 59 h 163"/>
                <a:gd name="T12" fmla="*/ 164 w 164"/>
                <a:gd name="T13" fmla="*/ 72 h 163"/>
                <a:gd name="T14" fmla="*/ 164 w 164"/>
                <a:gd name="T15" fmla="*/ 91 h 163"/>
                <a:gd name="T16" fmla="*/ 164 w 164"/>
                <a:gd name="T17" fmla="*/ 104 h 163"/>
                <a:gd name="T18" fmla="*/ 157 w 164"/>
                <a:gd name="T19" fmla="*/ 124 h 163"/>
                <a:gd name="T20" fmla="*/ 151 w 164"/>
                <a:gd name="T21" fmla="*/ 137 h 163"/>
                <a:gd name="T22" fmla="*/ 138 w 164"/>
                <a:gd name="T23" fmla="*/ 144 h 163"/>
                <a:gd name="T24" fmla="*/ 125 w 164"/>
                <a:gd name="T25" fmla="*/ 157 h 163"/>
                <a:gd name="T26" fmla="*/ 111 w 164"/>
                <a:gd name="T27" fmla="*/ 163 h 163"/>
                <a:gd name="T28" fmla="*/ 92 w 164"/>
                <a:gd name="T29" fmla="*/ 163 h 163"/>
                <a:gd name="T30" fmla="*/ 79 w 164"/>
                <a:gd name="T31" fmla="*/ 163 h 163"/>
                <a:gd name="T32" fmla="*/ 59 w 164"/>
                <a:gd name="T33" fmla="*/ 163 h 163"/>
                <a:gd name="T34" fmla="*/ 46 w 164"/>
                <a:gd name="T35" fmla="*/ 157 h 163"/>
                <a:gd name="T36" fmla="*/ 33 w 164"/>
                <a:gd name="T37" fmla="*/ 144 h 163"/>
                <a:gd name="T38" fmla="*/ 19 w 164"/>
                <a:gd name="T39" fmla="*/ 131 h 163"/>
                <a:gd name="T40" fmla="*/ 13 w 164"/>
                <a:gd name="T41" fmla="*/ 124 h 163"/>
                <a:gd name="T42" fmla="*/ 6 w 164"/>
                <a:gd name="T43" fmla="*/ 104 h 163"/>
                <a:gd name="T44" fmla="*/ 0 w 164"/>
                <a:gd name="T45" fmla="*/ 91 h 163"/>
                <a:gd name="T46" fmla="*/ 0 w 164"/>
                <a:gd name="T47" fmla="*/ 72 h 163"/>
                <a:gd name="T48" fmla="*/ 6 w 164"/>
                <a:gd name="T49" fmla="*/ 59 h 163"/>
                <a:gd name="T50" fmla="*/ 13 w 164"/>
                <a:gd name="T51" fmla="*/ 46 h 163"/>
                <a:gd name="T52" fmla="*/ 19 w 164"/>
                <a:gd name="T53" fmla="*/ 26 h 163"/>
                <a:gd name="T54" fmla="*/ 33 w 164"/>
                <a:gd name="T55" fmla="*/ 19 h 163"/>
                <a:gd name="T56" fmla="*/ 46 w 164"/>
                <a:gd name="T57" fmla="*/ 6 h 163"/>
                <a:gd name="T58" fmla="*/ 59 w 164"/>
                <a:gd name="T59" fmla="*/ 0 h 163"/>
                <a:gd name="T60" fmla="*/ 72 w 164"/>
                <a:gd name="T61" fmla="*/ 0 h 163"/>
                <a:gd name="T62" fmla="*/ 92 w 164"/>
                <a:gd name="T63" fmla="*/ 0 h 163"/>
                <a:gd name="T64" fmla="*/ 111 w 164"/>
                <a:gd name="T65" fmla="*/ 0 h 163"/>
                <a:gd name="T66" fmla="*/ 111 w 164"/>
                <a:gd name="T67" fmla="*/ 0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4" h="163">
                  <a:moveTo>
                    <a:pt x="111" y="0"/>
                  </a:moveTo>
                  <a:lnTo>
                    <a:pt x="125" y="6"/>
                  </a:lnTo>
                  <a:lnTo>
                    <a:pt x="138" y="19"/>
                  </a:lnTo>
                  <a:lnTo>
                    <a:pt x="151" y="26"/>
                  </a:lnTo>
                  <a:lnTo>
                    <a:pt x="157" y="39"/>
                  </a:lnTo>
                  <a:lnTo>
                    <a:pt x="164" y="59"/>
                  </a:lnTo>
                  <a:lnTo>
                    <a:pt x="164" y="72"/>
                  </a:lnTo>
                  <a:lnTo>
                    <a:pt x="164" y="91"/>
                  </a:lnTo>
                  <a:lnTo>
                    <a:pt x="164" y="104"/>
                  </a:lnTo>
                  <a:lnTo>
                    <a:pt x="157" y="124"/>
                  </a:lnTo>
                  <a:lnTo>
                    <a:pt x="151" y="137"/>
                  </a:lnTo>
                  <a:lnTo>
                    <a:pt x="138" y="144"/>
                  </a:lnTo>
                  <a:lnTo>
                    <a:pt x="125" y="157"/>
                  </a:lnTo>
                  <a:lnTo>
                    <a:pt x="111" y="163"/>
                  </a:lnTo>
                  <a:lnTo>
                    <a:pt x="92" y="163"/>
                  </a:lnTo>
                  <a:lnTo>
                    <a:pt x="79" y="163"/>
                  </a:lnTo>
                  <a:lnTo>
                    <a:pt x="59" y="163"/>
                  </a:lnTo>
                  <a:lnTo>
                    <a:pt x="46" y="157"/>
                  </a:lnTo>
                  <a:lnTo>
                    <a:pt x="33" y="144"/>
                  </a:lnTo>
                  <a:lnTo>
                    <a:pt x="19" y="131"/>
                  </a:lnTo>
                  <a:lnTo>
                    <a:pt x="13" y="124"/>
                  </a:lnTo>
                  <a:lnTo>
                    <a:pt x="6" y="104"/>
                  </a:lnTo>
                  <a:lnTo>
                    <a:pt x="0" y="91"/>
                  </a:lnTo>
                  <a:lnTo>
                    <a:pt x="0" y="72"/>
                  </a:lnTo>
                  <a:lnTo>
                    <a:pt x="6" y="59"/>
                  </a:lnTo>
                  <a:lnTo>
                    <a:pt x="13" y="46"/>
                  </a:lnTo>
                  <a:lnTo>
                    <a:pt x="19" y="26"/>
                  </a:lnTo>
                  <a:lnTo>
                    <a:pt x="33" y="19"/>
                  </a:lnTo>
                  <a:lnTo>
                    <a:pt x="46" y="6"/>
                  </a:lnTo>
                  <a:lnTo>
                    <a:pt x="59" y="0"/>
                  </a:lnTo>
                  <a:lnTo>
                    <a:pt x="72" y="0"/>
                  </a:lnTo>
                  <a:lnTo>
                    <a:pt x="9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4" name="Freeform 642"/>
            <p:cNvSpPr>
              <a:spLocks/>
            </p:cNvSpPr>
            <p:nvPr/>
          </p:nvSpPr>
          <p:spPr bwMode="auto">
            <a:xfrm>
              <a:off x="4141" y="3126"/>
              <a:ext cx="158" cy="157"/>
            </a:xfrm>
            <a:custGeom>
              <a:avLst/>
              <a:gdLst>
                <a:gd name="T0" fmla="*/ 92 w 158"/>
                <a:gd name="T1" fmla="*/ 0 h 157"/>
                <a:gd name="T2" fmla="*/ 105 w 158"/>
                <a:gd name="T3" fmla="*/ 7 h 157"/>
                <a:gd name="T4" fmla="*/ 118 w 158"/>
                <a:gd name="T5" fmla="*/ 13 h 157"/>
                <a:gd name="T6" fmla="*/ 131 w 158"/>
                <a:gd name="T7" fmla="*/ 20 h 157"/>
                <a:gd name="T8" fmla="*/ 144 w 158"/>
                <a:gd name="T9" fmla="*/ 33 h 157"/>
                <a:gd name="T10" fmla="*/ 151 w 158"/>
                <a:gd name="T11" fmla="*/ 46 h 157"/>
                <a:gd name="T12" fmla="*/ 151 w 158"/>
                <a:gd name="T13" fmla="*/ 59 h 157"/>
                <a:gd name="T14" fmla="*/ 158 w 158"/>
                <a:gd name="T15" fmla="*/ 72 h 157"/>
                <a:gd name="T16" fmla="*/ 151 w 158"/>
                <a:gd name="T17" fmla="*/ 92 h 157"/>
                <a:gd name="T18" fmla="*/ 151 w 158"/>
                <a:gd name="T19" fmla="*/ 105 h 157"/>
                <a:gd name="T20" fmla="*/ 144 w 158"/>
                <a:gd name="T21" fmla="*/ 118 h 157"/>
                <a:gd name="T22" fmla="*/ 131 w 158"/>
                <a:gd name="T23" fmla="*/ 131 h 157"/>
                <a:gd name="T24" fmla="*/ 118 w 158"/>
                <a:gd name="T25" fmla="*/ 138 h 157"/>
                <a:gd name="T26" fmla="*/ 105 w 158"/>
                <a:gd name="T27" fmla="*/ 151 h 157"/>
                <a:gd name="T28" fmla="*/ 92 w 158"/>
                <a:gd name="T29" fmla="*/ 151 h 157"/>
                <a:gd name="T30" fmla="*/ 79 w 158"/>
                <a:gd name="T31" fmla="*/ 157 h 157"/>
                <a:gd name="T32" fmla="*/ 59 w 158"/>
                <a:gd name="T33" fmla="*/ 151 h 157"/>
                <a:gd name="T34" fmla="*/ 46 w 158"/>
                <a:gd name="T35" fmla="*/ 151 h 157"/>
                <a:gd name="T36" fmla="*/ 33 w 158"/>
                <a:gd name="T37" fmla="*/ 138 h 157"/>
                <a:gd name="T38" fmla="*/ 19 w 158"/>
                <a:gd name="T39" fmla="*/ 131 h 157"/>
                <a:gd name="T40" fmla="*/ 13 w 158"/>
                <a:gd name="T41" fmla="*/ 118 h 157"/>
                <a:gd name="T42" fmla="*/ 6 w 158"/>
                <a:gd name="T43" fmla="*/ 105 h 157"/>
                <a:gd name="T44" fmla="*/ 0 w 158"/>
                <a:gd name="T45" fmla="*/ 92 h 157"/>
                <a:gd name="T46" fmla="*/ 0 w 158"/>
                <a:gd name="T47" fmla="*/ 79 h 157"/>
                <a:gd name="T48" fmla="*/ 0 w 158"/>
                <a:gd name="T49" fmla="*/ 59 h 157"/>
                <a:gd name="T50" fmla="*/ 6 w 158"/>
                <a:gd name="T51" fmla="*/ 46 h 157"/>
                <a:gd name="T52" fmla="*/ 13 w 158"/>
                <a:gd name="T53" fmla="*/ 33 h 157"/>
                <a:gd name="T54" fmla="*/ 19 w 158"/>
                <a:gd name="T55" fmla="*/ 20 h 157"/>
                <a:gd name="T56" fmla="*/ 33 w 158"/>
                <a:gd name="T57" fmla="*/ 13 h 157"/>
                <a:gd name="T58" fmla="*/ 46 w 158"/>
                <a:gd name="T59" fmla="*/ 7 h 157"/>
                <a:gd name="T60" fmla="*/ 59 w 158"/>
                <a:gd name="T61" fmla="*/ 0 h 157"/>
                <a:gd name="T62" fmla="*/ 79 w 158"/>
                <a:gd name="T63" fmla="*/ 0 h 157"/>
                <a:gd name="T64" fmla="*/ 92 w 158"/>
                <a:gd name="T65" fmla="*/ 0 h 157"/>
                <a:gd name="T66" fmla="*/ 92 w 158"/>
                <a:gd name="T67" fmla="*/ 0 h 1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8" h="157">
                  <a:moveTo>
                    <a:pt x="92" y="0"/>
                  </a:moveTo>
                  <a:lnTo>
                    <a:pt x="105" y="7"/>
                  </a:lnTo>
                  <a:lnTo>
                    <a:pt x="118" y="13"/>
                  </a:lnTo>
                  <a:lnTo>
                    <a:pt x="131" y="20"/>
                  </a:lnTo>
                  <a:lnTo>
                    <a:pt x="144" y="33"/>
                  </a:lnTo>
                  <a:lnTo>
                    <a:pt x="151" y="46"/>
                  </a:lnTo>
                  <a:lnTo>
                    <a:pt x="151" y="59"/>
                  </a:lnTo>
                  <a:lnTo>
                    <a:pt x="158" y="72"/>
                  </a:lnTo>
                  <a:lnTo>
                    <a:pt x="151" y="92"/>
                  </a:lnTo>
                  <a:lnTo>
                    <a:pt x="151" y="105"/>
                  </a:lnTo>
                  <a:lnTo>
                    <a:pt x="144" y="118"/>
                  </a:lnTo>
                  <a:lnTo>
                    <a:pt x="131" y="131"/>
                  </a:lnTo>
                  <a:lnTo>
                    <a:pt x="118" y="138"/>
                  </a:lnTo>
                  <a:lnTo>
                    <a:pt x="105" y="151"/>
                  </a:lnTo>
                  <a:lnTo>
                    <a:pt x="92" y="151"/>
                  </a:lnTo>
                  <a:lnTo>
                    <a:pt x="79" y="157"/>
                  </a:lnTo>
                  <a:lnTo>
                    <a:pt x="59" y="151"/>
                  </a:lnTo>
                  <a:lnTo>
                    <a:pt x="46" y="151"/>
                  </a:lnTo>
                  <a:lnTo>
                    <a:pt x="33" y="138"/>
                  </a:lnTo>
                  <a:lnTo>
                    <a:pt x="19" y="131"/>
                  </a:lnTo>
                  <a:lnTo>
                    <a:pt x="13" y="118"/>
                  </a:lnTo>
                  <a:lnTo>
                    <a:pt x="6" y="105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0" y="59"/>
                  </a:lnTo>
                  <a:lnTo>
                    <a:pt x="6" y="46"/>
                  </a:lnTo>
                  <a:lnTo>
                    <a:pt x="13" y="33"/>
                  </a:lnTo>
                  <a:lnTo>
                    <a:pt x="19" y="20"/>
                  </a:lnTo>
                  <a:lnTo>
                    <a:pt x="33" y="13"/>
                  </a:lnTo>
                  <a:lnTo>
                    <a:pt x="46" y="7"/>
                  </a:lnTo>
                  <a:lnTo>
                    <a:pt x="59" y="0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5" name="Freeform 643"/>
            <p:cNvSpPr>
              <a:spLocks/>
            </p:cNvSpPr>
            <p:nvPr/>
          </p:nvSpPr>
          <p:spPr bwMode="auto">
            <a:xfrm>
              <a:off x="4062" y="3159"/>
              <a:ext cx="164" cy="163"/>
            </a:xfrm>
            <a:custGeom>
              <a:avLst/>
              <a:gdLst>
                <a:gd name="T0" fmla="*/ 98 w 164"/>
                <a:gd name="T1" fmla="*/ 7 h 163"/>
                <a:gd name="T2" fmla="*/ 112 w 164"/>
                <a:gd name="T3" fmla="*/ 13 h 163"/>
                <a:gd name="T4" fmla="*/ 131 w 164"/>
                <a:gd name="T5" fmla="*/ 20 h 163"/>
                <a:gd name="T6" fmla="*/ 138 w 164"/>
                <a:gd name="T7" fmla="*/ 26 h 163"/>
                <a:gd name="T8" fmla="*/ 151 w 164"/>
                <a:gd name="T9" fmla="*/ 39 h 163"/>
                <a:gd name="T10" fmla="*/ 158 w 164"/>
                <a:gd name="T11" fmla="*/ 52 h 163"/>
                <a:gd name="T12" fmla="*/ 164 w 164"/>
                <a:gd name="T13" fmla="*/ 65 h 163"/>
                <a:gd name="T14" fmla="*/ 164 w 164"/>
                <a:gd name="T15" fmla="*/ 85 h 163"/>
                <a:gd name="T16" fmla="*/ 164 w 164"/>
                <a:gd name="T17" fmla="*/ 98 h 163"/>
                <a:gd name="T18" fmla="*/ 158 w 164"/>
                <a:gd name="T19" fmla="*/ 118 h 163"/>
                <a:gd name="T20" fmla="*/ 151 w 164"/>
                <a:gd name="T21" fmla="*/ 131 h 163"/>
                <a:gd name="T22" fmla="*/ 138 w 164"/>
                <a:gd name="T23" fmla="*/ 144 h 163"/>
                <a:gd name="T24" fmla="*/ 131 w 164"/>
                <a:gd name="T25" fmla="*/ 150 h 163"/>
                <a:gd name="T26" fmla="*/ 112 w 164"/>
                <a:gd name="T27" fmla="*/ 157 h 163"/>
                <a:gd name="T28" fmla="*/ 98 w 164"/>
                <a:gd name="T29" fmla="*/ 163 h 163"/>
                <a:gd name="T30" fmla="*/ 85 w 164"/>
                <a:gd name="T31" fmla="*/ 163 h 163"/>
                <a:gd name="T32" fmla="*/ 66 w 164"/>
                <a:gd name="T33" fmla="*/ 163 h 163"/>
                <a:gd name="T34" fmla="*/ 52 w 164"/>
                <a:gd name="T35" fmla="*/ 157 h 163"/>
                <a:gd name="T36" fmla="*/ 39 w 164"/>
                <a:gd name="T37" fmla="*/ 150 h 163"/>
                <a:gd name="T38" fmla="*/ 26 w 164"/>
                <a:gd name="T39" fmla="*/ 144 h 163"/>
                <a:gd name="T40" fmla="*/ 13 w 164"/>
                <a:gd name="T41" fmla="*/ 131 h 163"/>
                <a:gd name="T42" fmla="*/ 6 w 164"/>
                <a:gd name="T43" fmla="*/ 118 h 163"/>
                <a:gd name="T44" fmla="*/ 0 w 164"/>
                <a:gd name="T45" fmla="*/ 98 h 163"/>
                <a:gd name="T46" fmla="*/ 0 w 164"/>
                <a:gd name="T47" fmla="*/ 85 h 163"/>
                <a:gd name="T48" fmla="*/ 0 w 164"/>
                <a:gd name="T49" fmla="*/ 65 h 163"/>
                <a:gd name="T50" fmla="*/ 6 w 164"/>
                <a:gd name="T51" fmla="*/ 52 h 163"/>
                <a:gd name="T52" fmla="*/ 13 w 164"/>
                <a:gd name="T53" fmla="*/ 39 h 163"/>
                <a:gd name="T54" fmla="*/ 26 w 164"/>
                <a:gd name="T55" fmla="*/ 26 h 163"/>
                <a:gd name="T56" fmla="*/ 39 w 164"/>
                <a:gd name="T57" fmla="*/ 20 h 163"/>
                <a:gd name="T58" fmla="*/ 52 w 164"/>
                <a:gd name="T59" fmla="*/ 13 h 163"/>
                <a:gd name="T60" fmla="*/ 66 w 164"/>
                <a:gd name="T61" fmla="*/ 7 h 163"/>
                <a:gd name="T62" fmla="*/ 85 w 164"/>
                <a:gd name="T63" fmla="*/ 0 h 163"/>
                <a:gd name="T64" fmla="*/ 98 w 164"/>
                <a:gd name="T65" fmla="*/ 7 h 163"/>
                <a:gd name="T66" fmla="*/ 98 w 164"/>
                <a:gd name="T67" fmla="*/ 7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4" h="163">
                  <a:moveTo>
                    <a:pt x="98" y="7"/>
                  </a:moveTo>
                  <a:lnTo>
                    <a:pt x="112" y="13"/>
                  </a:lnTo>
                  <a:lnTo>
                    <a:pt x="131" y="20"/>
                  </a:lnTo>
                  <a:lnTo>
                    <a:pt x="138" y="26"/>
                  </a:lnTo>
                  <a:lnTo>
                    <a:pt x="151" y="39"/>
                  </a:lnTo>
                  <a:lnTo>
                    <a:pt x="158" y="52"/>
                  </a:lnTo>
                  <a:lnTo>
                    <a:pt x="164" y="65"/>
                  </a:lnTo>
                  <a:lnTo>
                    <a:pt x="164" y="85"/>
                  </a:lnTo>
                  <a:lnTo>
                    <a:pt x="164" y="98"/>
                  </a:lnTo>
                  <a:lnTo>
                    <a:pt x="158" y="118"/>
                  </a:lnTo>
                  <a:lnTo>
                    <a:pt x="151" y="131"/>
                  </a:lnTo>
                  <a:lnTo>
                    <a:pt x="138" y="144"/>
                  </a:lnTo>
                  <a:lnTo>
                    <a:pt x="131" y="150"/>
                  </a:lnTo>
                  <a:lnTo>
                    <a:pt x="112" y="157"/>
                  </a:lnTo>
                  <a:lnTo>
                    <a:pt x="98" y="163"/>
                  </a:lnTo>
                  <a:lnTo>
                    <a:pt x="85" y="163"/>
                  </a:lnTo>
                  <a:lnTo>
                    <a:pt x="66" y="163"/>
                  </a:lnTo>
                  <a:lnTo>
                    <a:pt x="52" y="157"/>
                  </a:lnTo>
                  <a:lnTo>
                    <a:pt x="39" y="150"/>
                  </a:lnTo>
                  <a:lnTo>
                    <a:pt x="26" y="144"/>
                  </a:lnTo>
                  <a:lnTo>
                    <a:pt x="13" y="131"/>
                  </a:lnTo>
                  <a:lnTo>
                    <a:pt x="6" y="118"/>
                  </a:lnTo>
                  <a:lnTo>
                    <a:pt x="0" y="98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6" y="52"/>
                  </a:lnTo>
                  <a:lnTo>
                    <a:pt x="13" y="39"/>
                  </a:lnTo>
                  <a:lnTo>
                    <a:pt x="26" y="26"/>
                  </a:lnTo>
                  <a:lnTo>
                    <a:pt x="39" y="20"/>
                  </a:lnTo>
                  <a:lnTo>
                    <a:pt x="52" y="13"/>
                  </a:lnTo>
                  <a:lnTo>
                    <a:pt x="66" y="7"/>
                  </a:lnTo>
                  <a:lnTo>
                    <a:pt x="85" y="0"/>
                  </a:lnTo>
                  <a:lnTo>
                    <a:pt x="98" y="7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6" name="Freeform 644"/>
            <p:cNvSpPr>
              <a:spLocks/>
            </p:cNvSpPr>
            <p:nvPr/>
          </p:nvSpPr>
          <p:spPr bwMode="auto">
            <a:xfrm>
              <a:off x="4154" y="3224"/>
              <a:ext cx="171" cy="170"/>
            </a:xfrm>
            <a:custGeom>
              <a:avLst/>
              <a:gdLst>
                <a:gd name="T0" fmla="*/ 92 w 171"/>
                <a:gd name="T1" fmla="*/ 0 h 170"/>
                <a:gd name="T2" fmla="*/ 112 w 171"/>
                <a:gd name="T3" fmla="*/ 7 h 170"/>
                <a:gd name="T4" fmla="*/ 125 w 171"/>
                <a:gd name="T5" fmla="*/ 13 h 170"/>
                <a:gd name="T6" fmla="*/ 138 w 171"/>
                <a:gd name="T7" fmla="*/ 27 h 170"/>
                <a:gd name="T8" fmla="*/ 151 w 171"/>
                <a:gd name="T9" fmla="*/ 40 h 170"/>
                <a:gd name="T10" fmla="*/ 158 w 171"/>
                <a:gd name="T11" fmla="*/ 53 h 170"/>
                <a:gd name="T12" fmla="*/ 171 w 171"/>
                <a:gd name="T13" fmla="*/ 66 h 170"/>
                <a:gd name="T14" fmla="*/ 171 w 171"/>
                <a:gd name="T15" fmla="*/ 85 h 170"/>
                <a:gd name="T16" fmla="*/ 171 w 171"/>
                <a:gd name="T17" fmla="*/ 98 h 170"/>
                <a:gd name="T18" fmla="*/ 164 w 171"/>
                <a:gd name="T19" fmla="*/ 118 h 170"/>
                <a:gd name="T20" fmla="*/ 158 w 171"/>
                <a:gd name="T21" fmla="*/ 131 h 170"/>
                <a:gd name="T22" fmla="*/ 151 w 171"/>
                <a:gd name="T23" fmla="*/ 144 h 170"/>
                <a:gd name="T24" fmla="*/ 138 w 171"/>
                <a:gd name="T25" fmla="*/ 157 h 170"/>
                <a:gd name="T26" fmla="*/ 125 w 171"/>
                <a:gd name="T27" fmla="*/ 164 h 170"/>
                <a:gd name="T28" fmla="*/ 105 w 171"/>
                <a:gd name="T29" fmla="*/ 170 h 170"/>
                <a:gd name="T30" fmla="*/ 92 w 171"/>
                <a:gd name="T31" fmla="*/ 170 h 170"/>
                <a:gd name="T32" fmla="*/ 72 w 171"/>
                <a:gd name="T33" fmla="*/ 170 h 170"/>
                <a:gd name="T34" fmla="*/ 59 w 171"/>
                <a:gd name="T35" fmla="*/ 170 h 170"/>
                <a:gd name="T36" fmla="*/ 39 w 171"/>
                <a:gd name="T37" fmla="*/ 164 h 170"/>
                <a:gd name="T38" fmla="*/ 26 w 171"/>
                <a:gd name="T39" fmla="*/ 151 h 170"/>
                <a:gd name="T40" fmla="*/ 20 w 171"/>
                <a:gd name="T41" fmla="*/ 144 h 170"/>
                <a:gd name="T42" fmla="*/ 6 w 171"/>
                <a:gd name="T43" fmla="*/ 125 h 170"/>
                <a:gd name="T44" fmla="*/ 0 w 171"/>
                <a:gd name="T45" fmla="*/ 112 h 170"/>
                <a:gd name="T46" fmla="*/ 0 w 171"/>
                <a:gd name="T47" fmla="*/ 98 h 170"/>
                <a:gd name="T48" fmla="*/ 0 w 171"/>
                <a:gd name="T49" fmla="*/ 79 h 170"/>
                <a:gd name="T50" fmla="*/ 0 w 171"/>
                <a:gd name="T51" fmla="*/ 59 h 170"/>
                <a:gd name="T52" fmla="*/ 13 w 171"/>
                <a:gd name="T53" fmla="*/ 46 h 170"/>
                <a:gd name="T54" fmla="*/ 20 w 171"/>
                <a:gd name="T55" fmla="*/ 33 h 170"/>
                <a:gd name="T56" fmla="*/ 33 w 171"/>
                <a:gd name="T57" fmla="*/ 20 h 170"/>
                <a:gd name="T58" fmla="*/ 46 w 171"/>
                <a:gd name="T59" fmla="*/ 13 h 170"/>
                <a:gd name="T60" fmla="*/ 59 w 171"/>
                <a:gd name="T61" fmla="*/ 7 h 170"/>
                <a:gd name="T62" fmla="*/ 79 w 171"/>
                <a:gd name="T63" fmla="*/ 0 h 170"/>
                <a:gd name="T64" fmla="*/ 92 w 171"/>
                <a:gd name="T65" fmla="*/ 0 h 170"/>
                <a:gd name="T66" fmla="*/ 92 w 171"/>
                <a:gd name="T67" fmla="*/ 0 h 1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70">
                  <a:moveTo>
                    <a:pt x="92" y="0"/>
                  </a:moveTo>
                  <a:lnTo>
                    <a:pt x="112" y="7"/>
                  </a:lnTo>
                  <a:lnTo>
                    <a:pt x="125" y="13"/>
                  </a:lnTo>
                  <a:lnTo>
                    <a:pt x="138" y="27"/>
                  </a:lnTo>
                  <a:lnTo>
                    <a:pt x="151" y="40"/>
                  </a:lnTo>
                  <a:lnTo>
                    <a:pt x="158" y="53"/>
                  </a:lnTo>
                  <a:lnTo>
                    <a:pt x="171" y="66"/>
                  </a:lnTo>
                  <a:lnTo>
                    <a:pt x="171" y="85"/>
                  </a:lnTo>
                  <a:lnTo>
                    <a:pt x="171" y="98"/>
                  </a:lnTo>
                  <a:lnTo>
                    <a:pt x="164" y="118"/>
                  </a:lnTo>
                  <a:lnTo>
                    <a:pt x="158" y="131"/>
                  </a:lnTo>
                  <a:lnTo>
                    <a:pt x="151" y="144"/>
                  </a:lnTo>
                  <a:lnTo>
                    <a:pt x="138" y="157"/>
                  </a:lnTo>
                  <a:lnTo>
                    <a:pt x="125" y="164"/>
                  </a:lnTo>
                  <a:lnTo>
                    <a:pt x="105" y="170"/>
                  </a:lnTo>
                  <a:lnTo>
                    <a:pt x="92" y="170"/>
                  </a:lnTo>
                  <a:lnTo>
                    <a:pt x="72" y="170"/>
                  </a:lnTo>
                  <a:lnTo>
                    <a:pt x="59" y="170"/>
                  </a:lnTo>
                  <a:lnTo>
                    <a:pt x="39" y="164"/>
                  </a:lnTo>
                  <a:lnTo>
                    <a:pt x="26" y="151"/>
                  </a:lnTo>
                  <a:lnTo>
                    <a:pt x="20" y="144"/>
                  </a:lnTo>
                  <a:lnTo>
                    <a:pt x="6" y="125"/>
                  </a:lnTo>
                  <a:lnTo>
                    <a:pt x="0" y="112"/>
                  </a:lnTo>
                  <a:lnTo>
                    <a:pt x="0" y="98"/>
                  </a:lnTo>
                  <a:lnTo>
                    <a:pt x="0" y="79"/>
                  </a:lnTo>
                  <a:lnTo>
                    <a:pt x="0" y="59"/>
                  </a:lnTo>
                  <a:lnTo>
                    <a:pt x="13" y="46"/>
                  </a:lnTo>
                  <a:lnTo>
                    <a:pt x="20" y="33"/>
                  </a:lnTo>
                  <a:lnTo>
                    <a:pt x="33" y="20"/>
                  </a:lnTo>
                  <a:lnTo>
                    <a:pt x="46" y="13"/>
                  </a:lnTo>
                  <a:lnTo>
                    <a:pt x="59" y="7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7" name="Freeform 645"/>
            <p:cNvSpPr>
              <a:spLocks/>
            </p:cNvSpPr>
            <p:nvPr/>
          </p:nvSpPr>
          <p:spPr bwMode="auto">
            <a:xfrm>
              <a:off x="4082" y="3270"/>
              <a:ext cx="177" cy="177"/>
            </a:xfrm>
            <a:custGeom>
              <a:avLst/>
              <a:gdLst>
                <a:gd name="T0" fmla="*/ 98 w 177"/>
                <a:gd name="T1" fmla="*/ 0 h 177"/>
                <a:gd name="T2" fmla="*/ 118 w 177"/>
                <a:gd name="T3" fmla="*/ 0 h 177"/>
                <a:gd name="T4" fmla="*/ 138 w 177"/>
                <a:gd name="T5" fmla="*/ 7 h 177"/>
                <a:gd name="T6" fmla="*/ 151 w 177"/>
                <a:gd name="T7" fmla="*/ 20 h 177"/>
                <a:gd name="T8" fmla="*/ 157 w 177"/>
                <a:gd name="T9" fmla="*/ 33 h 177"/>
                <a:gd name="T10" fmla="*/ 171 w 177"/>
                <a:gd name="T11" fmla="*/ 46 h 177"/>
                <a:gd name="T12" fmla="*/ 177 w 177"/>
                <a:gd name="T13" fmla="*/ 59 h 177"/>
                <a:gd name="T14" fmla="*/ 177 w 177"/>
                <a:gd name="T15" fmla="*/ 79 h 177"/>
                <a:gd name="T16" fmla="*/ 177 w 177"/>
                <a:gd name="T17" fmla="*/ 98 h 177"/>
                <a:gd name="T18" fmla="*/ 177 w 177"/>
                <a:gd name="T19" fmla="*/ 118 h 177"/>
                <a:gd name="T20" fmla="*/ 164 w 177"/>
                <a:gd name="T21" fmla="*/ 131 h 177"/>
                <a:gd name="T22" fmla="*/ 157 w 177"/>
                <a:gd name="T23" fmla="*/ 144 h 177"/>
                <a:gd name="T24" fmla="*/ 144 w 177"/>
                <a:gd name="T25" fmla="*/ 157 h 177"/>
                <a:gd name="T26" fmla="*/ 131 w 177"/>
                <a:gd name="T27" fmla="*/ 164 h 177"/>
                <a:gd name="T28" fmla="*/ 111 w 177"/>
                <a:gd name="T29" fmla="*/ 170 h 177"/>
                <a:gd name="T30" fmla="*/ 92 w 177"/>
                <a:gd name="T31" fmla="*/ 177 h 177"/>
                <a:gd name="T32" fmla="*/ 78 w 177"/>
                <a:gd name="T33" fmla="*/ 177 h 177"/>
                <a:gd name="T34" fmla="*/ 59 w 177"/>
                <a:gd name="T35" fmla="*/ 170 h 177"/>
                <a:gd name="T36" fmla="*/ 46 w 177"/>
                <a:gd name="T37" fmla="*/ 164 h 177"/>
                <a:gd name="T38" fmla="*/ 32 w 177"/>
                <a:gd name="T39" fmla="*/ 151 h 177"/>
                <a:gd name="T40" fmla="*/ 19 w 177"/>
                <a:gd name="T41" fmla="*/ 138 h 177"/>
                <a:gd name="T42" fmla="*/ 6 w 177"/>
                <a:gd name="T43" fmla="*/ 124 h 177"/>
                <a:gd name="T44" fmla="*/ 0 w 177"/>
                <a:gd name="T45" fmla="*/ 111 h 177"/>
                <a:gd name="T46" fmla="*/ 0 w 177"/>
                <a:gd name="T47" fmla="*/ 92 h 177"/>
                <a:gd name="T48" fmla="*/ 0 w 177"/>
                <a:gd name="T49" fmla="*/ 72 h 177"/>
                <a:gd name="T50" fmla="*/ 6 w 177"/>
                <a:gd name="T51" fmla="*/ 59 h 177"/>
                <a:gd name="T52" fmla="*/ 13 w 177"/>
                <a:gd name="T53" fmla="*/ 39 h 177"/>
                <a:gd name="T54" fmla="*/ 19 w 177"/>
                <a:gd name="T55" fmla="*/ 26 h 177"/>
                <a:gd name="T56" fmla="*/ 39 w 177"/>
                <a:gd name="T57" fmla="*/ 13 h 177"/>
                <a:gd name="T58" fmla="*/ 52 w 177"/>
                <a:gd name="T59" fmla="*/ 7 h 177"/>
                <a:gd name="T60" fmla="*/ 65 w 177"/>
                <a:gd name="T61" fmla="*/ 0 h 177"/>
                <a:gd name="T62" fmla="*/ 85 w 177"/>
                <a:gd name="T63" fmla="*/ 0 h 177"/>
                <a:gd name="T64" fmla="*/ 98 w 177"/>
                <a:gd name="T65" fmla="*/ 0 h 177"/>
                <a:gd name="T66" fmla="*/ 98 w 177"/>
                <a:gd name="T67" fmla="*/ 0 h 17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7" h="177">
                  <a:moveTo>
                    <a:pt x="98" y="0"/>
                  </a:moveTo>
                  <a:lnTo>
                    <a:pt x="118" y="0"/>
                  </a:lnTo>
                  <a:lnTo>
                    <a:pt x="138" y="7"/>
                  </a:lnTo>
                  <a:lnTo>
                    <a:pt x="151" y="20"/>
                  </a:lnTo>
                  <a:lnTo>
                    <a:pt x="157" y="33"/>
                  </a:lnTo>
                  <a:lnTo>
                    <a:pt x="171" y="46"/>
                  </a:lnTo>
                  <a:lnTo>
                    <a:pt x="177" y="59"/>
                  </a:lnTo>
                  <a:lnTo>
                    <a:pt x="177" y="79"/>
                  </a:lnTo>
                  <a:lnTo>
                    <a:pt x="177" y="98"/>
                  </a:lnTo>
                  <a:lnTo>
                    <a:pt x="177" y="118"/>
                  </a:lnTo>
                  <a:lnTo>
                    <a:pt x="164" y="131"/>
                  </a:lnTo>
                  <a:lnTo>
                    <a:pt x="157" y="144"/>
                  </a:lnTo>
                  <a:lnTo>
                    <a:pt x="144" y="157"/>
                  </a:lnTo>
                  <a:lnTo>
                    <a:pt x="131" y="164"/>
                  </a:lnTo>
                  <a:lnTo>
                    <a:pt x="111" y="170"/>
                  </a:lnTo>
                  <a:lnTo>
                    <a:pt x="92" y="177"/>
                  </a:lnTo>
                  <a:lnTo>
                    <a:pt x="78" y="177"/>
                  </a:lnTo>
                  <a:lnTo>
                    <a:pt x="59" y="170"/>
                  </a:lnTo>
                  <a:lnTo>
                    <a:pt x="46" y="164"/>
                  </a:lnTo>
                  <a:lnTo>
                    <a:pt x="32" y="151"/>
                  </a:lnTo>
                  <a:lnTo>
                    <a:pt x="19" y="138"/>
                  </a:lnTo>
                  <a:lnTo>
                    <a:pt x="6" y="124"/>
                  </a:lnTo>
                  <a:lnTo>
                    <a:pt x="0" y="111"/>
                  </a:lnTo>
                  <a:lnTo>
                    <a:pt x="0" y="92"/>
                  </a:lnTo>
                  <a:lnTo>
                    <a:pt x="0" y="72"/>
                  </a:lnTo>
                  <a:lnTo>
                    <a:pt x="6" y="59"/>
                  </a:lnTo>
                  <a:lnTo>
                    <a:pt x="13" y="39"/>
                  </a:lnTo>
                  <a:lnTo>
                    <a:pt x="19" y="26"/>
                  </a:lnTo>
                  <a:lnTo>
                    <a:pt x="39" y="13"/>
                  </a:lnTo>
                  <a:lnTo>
                    <a:pt x="52" y="7"/>
                  </a:lnTo>
                  <a:lnTo>
                    <a:pt x="65" y="0"/>
                  </a:lnTo>
                  <a:lnTo>
                    <a:pt x="85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8" name="Freeform 646"/>
            <p:cNvSpPr>
              <a:spLocks/>
            </p:cNvSpPr>
            <p:nvPr/>
          </p:nvSpPr>
          <p:spPr bwMode="auto">
            <a:xfrm>
              <a:off x="4009" y="3309"/>
              <a:ext cx="184" cy="184"/>
            </a:xfrm>
            <a:custGeom>
              <a:avLst/>
              <a:gdLst>
                <a:gd name="T0" fmla="*/ 105 w 184"/>
                <a:gd name="T1" fmla="*/ 0 h 184"/>
                <a:gd name="T2" fmla="*/ 125 w 184"/>
                <a:gd name="T3" fmla="*/ 0 h 184"/>
                <a:gd name="T4" fmla="*/ 145 w 184"/>
                <a:gd name="T5" fmla="*/ 13 h 184"/>
                <a:gd name="T6" fmla="*/ 158 w 184"/>
                <a:gd name="T7" fmla="*/ 20 h 184"/>
                <a:gd name="T8" fmla="*/ 171 w 184"/>
                <a:gd name="T9" fmla="*/ 33 h 184"/>
                <a:gd name="T10" fmla="*/ 178 w 184"/>
                <a:gd name="T11" fmla="*/ 53 h 184"/>
                <a:gd name="T12" fmla="*/ 184 w 184"/>
                <a:gd name="T13" fmla="*/ 66 h 184"/>
                <a:gd name="T14" fmla="*/ 184 w 184"/>
                <a:gd name="T15" fmla="*/ 85 h 184"/>
                <a:gd name="T16" fmla="*/ 184 w 184"/>
                <a:gd name="T17" fmla="*/ 105 h 184"/>
                <a:gd name="T18" fmla="*/ 184 w 184"/>
                <a:gd name="T19" fmla="*/ 118 h 184"/>
                <a:gd name="T20" fmla="*/ 171 w 184"/>
                <a:gd name="T21" fmla="*/ 138 h 184"/>
                <a:gd name="T22" fmla="*/ 165 w 184"/>
                <a:gd name="T23" fmla="*/ 151 h 184"/>
                <a:gd name="T24" fmla="*/ 151 w 184"/>
                <a:gd name="T25" fmla="*/ 164 h 184"/>
                <a:gd name="T26" fmla="*/ 138 w 184"/>
                <a:gd name="T27" fmla="*/ 170 h 184"/>
                <a:gd name="T28" fmla="*/ 119 w 184"/>
                <a:gd name="T29" fmla="*/ 184 h 184"/>
                <a:gd name="T30" fmla="*/ 99 w 184"/>
                <a:gd name="T31" fmla="*/ 184 h 184"/>
                <a:gd name="T32" fmla="*/ 79 w 184"/>
                <a:gd name="T33" fmla="*/ 184 h 184"/>
                <a:gd name="T34" fmla="*/ 66 w 184"/>
                <a:gd name="T35" fmla="*/ 177 h 184"/>
                <a:gd name="T36" fmla="*/ 46 w 184"/>
                <a:gd name="T37" fmla="*/ 170 h 184"/>
                <a:gd name="T38" fmla="*/ 33 w 184"/>
                <a:gd name="T39" fmla="*/ 157 h 184"/>
                <a:gd name="T40" fmla="*/ 20 w 184"/>
                <a:gd name="T41" fmla="*/ 144 h 184"/>
                <a:gd name="T42" fmla="*/ 13 w 184"/>
                <a:gd name="T43" fmla="*/ 131 h 184"/>
                <a:gd name="T44" fmla="*/ 7 w 184"/>
                <a:gd name="T45" fmla="*/ 118 h 184"/>
                <a:gd name="T46" fmla="*/ 0 w 184"/>
                <a:gd name="T47" fmla="*/ 99 h 184"/>
                <a:gd name="T48" fmla="*/ 0 w 184"/>
                <a:gd name="T49" fmla="*/ 79 h 184"/>
                <a:gd name="T50" fmla="*/ 7 w 184"/>
                <a:gd name="T51" fmla="*/ 59 h 184"/>
                <a:gd name="T52" fmla="*/ 13 w 184"/>
                <a:gd name="T53" fmla="*/ 40 h 184"/>
                <a:gd name="T54" fmla="*/ 26 w 184"/>
                <a:gd name="T55" fmla="*/ 27 h 184"/>
                <a:gd name="T56" fmla="*/ 40 w 184"/>
                <a:gd name="T57" fmla="*/ 13 h 184"/>
                <a:gd name="T58" fmla="*/ 53 w 184"/>
                <a:gd name="T59" fmla="*/ 7 h 184"/>
                <a:gd name="T60" fmla="*/ 73 w 184"/>
                <a:gd name="T61" fmla="*/ 0 h 184"/>
                <a:gd name="T62" fmla="*/ 92 w 184"/>
                <a:gd name="T63" fmla="*/ 0 h 184"/>
                <a:gd name="T64" fmla="*/ 105 w 184"/>
                <a:gd name="T65" fmla="*/ 0 h 184"/>
                <a:gd name="T66" fmla="*/ 105 w 184"/>
                <a:gd name="T67" fmla="*/ 0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4" h="184">
                  <a:moveTo>
                    <a:pt x="105" y="0"/>
                  </a:moveTo>
                  <a:lnTo>
                    <a:pt x="125" y="0"/>
                  </a:lnTo>
                  <a:lnTo>
                    <a:pt x="145" y="13"/>
                  </a:lnTo>
                  <a:lnTo>
                    <a:pt x="158" y="20"/>
                  </a:lnTo>
                  <a:lnTo>
                    <a:pt x="171" y="33"/>
                  </a:lnTo>
                  <a:lnTo>
                    <a:pt x="178" y="53"/>
                  </a:lnTo>
                  <a:lnTo>
                    <a:pt x="184" y="66"/>
                  </a:lnTo>
                  <a:lnTo>
                    <a:pt x="184" y="85"/>
                  </a:lnTo>
                  <a:lnTo>
                    <a:pt x="184" y="105"/>
                  </a:lnTo>
                  <a:lnTo>
                    <a:pt x="184" y="118"/>
                  </a:lnTo>
                  <a:lnTo>
                    <a:pt x="171" y="138"/>
                  </a:lnTo>
                  <a:lnTo>
                    <a:pt x="165" y="151"/>
                  </a:lnTo>
                  <a:lnTo>
                    <a:pt x="151" y="164"/>
                  </a:lnTo>
                  <a:lnTo>
                    <a:pt x="138" y="170"/>
                  </a:lnTo>
                  <a:lnTo>
                    <a:pt x="119" y="184"/>
                  </a:lnTo>
                  <a:lnTo>
                    <a:pt x="99" y="184"/>
                  </a:lnTo>
                  <a:lnTo>
                    <a:pt x="79" y="184"/>
                  </a:lnTo>
                  <a:lnTo>
                    <a:pt x="66" y="177"/>
                  </a:lnTo>
                  <a:lnTo>
                    <a:pt x="46" y="170"/>
                  </a:lnTo>
                  <a:lnTo>
                    <a:pt x="33" y="157"/>
                  </a:lnTo>
                  <a:lnTo>
                    <a:pt x="20" y="144"/>
                  </a:lnTo>
                  <a:lnTo>
                    <a:pt x="13" y="131"/>
                  </a:lnTo>
                  <a:lnTo>
                    <a:pt x="7" y="118"/>
                  </a:lnTo>
                  <a:lnTo>
                    <a:pt x="0" y="99"/>
                  </a:lnTo>
                  <a:lnTo>
                    <a:pt x="0" y="79"/>
                  </a:lnTo>
                  <a:lnTo>
                    <a:pt x="7" y="59"/>
                  </a:lnTo>
                  <a:lnTo>
                    <a:pt x="13" y="40"/>
                  </a:lnTo>
                  <a:lnTo>
                    <a:pt x="26" y="27"/>
                  </a:lnTo>
                  <a:lnTo>
                    <a:pt x="40" y="13"/>
                  </a:lnTo>
                  <a:lnTo>
                    <a:pt x="53" y="7"/>
                  </a:lnTo>
                  <a:lnTo>
                    <a:pt x="73" y="0"/>
                  </a:lnTo>
                  <a:lnTo>
                    <a:pt x="92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69" name="Freeform 647"/>
            <p:cNvSpPr>
              <a:spLocks/>
            </p:cNvSpPr>
            <p:nvPr/>
          </p:nvSpPr>
          <p:spPr bwMode="auto">
            <a:xfrm>
              <a:off x="4068" y="3408"/>
              <a:ext cx="204" cy="196"/>
            </a:xfrm>
            <a:custGeom>
              <a:avLst/>
              <a:gdLst>
                <a:gd name="T0" fmla="*/ 99 w 204"/>
                <a:gd name="T1" fmla="*/ 196 h 196"/>
                <a:gd name="T2" fmla="*/ 112 w 204"/>
                <a:gd name="T3" fmla="*/ 196 h 196"/>
                <a:gd name="T4" fmla="*/ 132 w 204"/>
                <a:gd name="T5" fmla="*/ 196 h 196"/>
                <a:gd name="T6" fmla="*/ 152 w 204"/>
                <a:gd name="T7" fmla="*/ 189 h 196"/>
                <a:gd name="T8" fmla="*/ 171 w 204"/>
                <a:gd name="T9" fmla="*/ 176 h 196"/>
                <a:gd name="T10" fmla="*/ 178 w 204"/>
                <a:gd name="T11" fmla="*/ 163 h 196"/>
                <a:gd name="T12" fmla="*/ 191 w 204"/>
                <a:gd name="T13" fmla="*/ 143 h 196"/>
                <a:gd name="T14" fmla="*/ 198 w 204"/>
                <a:gd name="T15" fmla="*/ 124 h 196"/>
                <a:gd name="T16" fmla="*/ 204 w 204"/>
                <a:gd name="T17" fmla="*/ 104 h 196"/>
                <a:gd name="T18" fmla="*/ 204 w 204"/>
                <a:gd name="T19" fmla="*/ 85 h 196"/>
                <a:gd name="T20" fmla="*/ 198 w 204"/>
                <a:gd name="T21" fmla="*/ 65 h 196"/>
                <a:gd name="T22" fmla="*/ 191 w 204"/>
                <a:gd name="T23" fmla="*/ 52 h 196"/>
                <a:gd name="T24" fmla="*/ 178 w 204"/>
                <a:gd name="T25" fmla="*/ 32 h 196"/>
                <a:gd name="T26" fmla="*/ 165 w 204"/>
                <a:gd name="T27" fmla="*/ 19 h 196"/>
                <a:gd name="T28" fmla="*/ 145 w 204"/>
                <a:gd name="T29" fmla="*/ 6 h 196"/>
                <a:gd name="T30" fmla="*/ 132 w 204"/>
                <a:gd name="T31" fmla="*/ 0 h 196"/>
                <a:gd name="T32" fmla="*/ 106 w 204"/>
                <a:gd name="T33" fmla="*/ 0 h 196"/>
                <a:gd name="T34" fmla="*/ 86 w 204"/>
                <a:gd name="T35" fmla="*/ 0 h 196"/>
                <a:gd name="T36" fmla="*/ 66 w 204"/>
                <a:gd name="T37" fmla="*/ 6 h 196"/>
                <a:gd name="T38" fmla="*/ 53 w 204"/>
                <a:gd name="T39" fmla="*/ 13 h 196"/>
                <a:gd name="T40" fmla="*/ 33 w 204"/>
                <a:gd name="T41" fmla="*/ 26 h 196"/>
                <a:gd name="T42" fmla="*/ 20 w 204"/>
                <a:gd name="T43" fmla="*/ 39 h 196"/>
                <a:gd name="T44" fmla="*/ 14 w 204"/>
                <a:gd name="T45" fmla="*/ 52 h 196"/>
                <a:gd name="T46" fmla="*/ 7 w 204"/>
                <a:gd name="T47" fmla="*/ 71 h 196"/>
                <a:gd name="T48" fmla="*/ 0 w 204"/>
                <a:gd name="T49" fmla="*/ 91 h 196"/>
                <a:gd name="T50" fmla="*/ 0 w 204"/>
                <a:gd name="T51" fmla="*/ 111 h 196"/>
                <a:gd name="T52" fmla="*/ 7 w 204"/>
                <a:gd name="T53" fmla="*/ 130 h 196"/>
                <a:gd name="T54" fmla="*/ 14 w 204"/>
                <a:gd name="T55" fmla="*/ 150 h 196"/>
                <a:gd name="T56" fmla="*/ 27 w 204"/>
                <a:gd name="T57" fmla="*/ 163 h 196"/>
                <a:gd name="T58" fmla="*/ 40 w 204"/>
                <a:gd name="T59" fmla="*/ 176 h 196"/>
                <a:gd name="T60" fmla="*/ 60 w 204"/>
                <a:gd name="T61" fmla="*/ 189 h 196"/>
                <a:gd name="T62" fmla="*/ 73 w 204"/>
                <a:gd name="T63" fmla="*/ 196 h 196"/>
                <a:gd name="T64" fmla="*/ 99 w 204"/>
                <a:gd name="T65" fmla="*/ 196 h 196"/>
                <a:gd name="T66" fmla="*/ 99 w 204"/>
                <a:gd name="T67" fmla="*/ 196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04" h="196">
                  <a:moveTo>
                    <a:pt x="99" y="196"/>
                  </a:moveTo>
                  <a:lnTo>
                    <a:pt x="112" y="196"/>
                  </a:lnTo>
                  <a:lnTo>
                    <a:pt x="132" y="196"/>
                  </a:lnTo>
                  <a:lnTo>
                    <a:pt x="152" y="189"/>
                  </a:lnTo>
                  <a:lnTo>
                    <a:pt x="171" y="176"/>
                  </a:lnTo>
                  <a:lnTo>
                    <a:pt x="178" y="163"/>
                  </a:lnTo>
                  <a:lnTo>
                    <a:pt x="191" y="143"/>
                  </a:lnTo>
                  <a:lnTo>
                    <a:pt x="198" y="124"/>
                  </a:lnTo>
                  <a:lnTo>
                    <a:pt x="204" y="104"/>
                  </a:lnTo>
                  <a:lnTo>
                    <a:pt x="204" y="85"/>
                  </a:lnTo>
                  <a:lnTo>
                    <a:pt x="198" y="65"/>
                  </a:lnTo>
                  <a:lnTo>
                    <a:pt x="191" y="52"/>
                  </a:lnTo>
                  <a:lnTo>
                    <a:pt x="178" y="32"/>
                  </a:lnTo>
                  <a:lnTo>
                    <a:pt x="165" y="19"/>
                  </a:lnTo>
                  <a:lnTo>
                    <a:pt x="145" y="6"/>
                  </a:lnTo>
                  <a:lnTo>
                    <a:pt x="132" y="0"/>
                  </a:lnTo>
                  <a:lnTo>
                    <a:pt x="106" y="0"/>
                  </a:lnTo>
                  <a:lnTo>
                    <a:pt x="86" y="0"/>
                  </a:lnTo>
                  <a:lnTo>
                    <a:pt x="66" y="6"/>
                  </a:lnTo>
                  <a:lnTo>
                    <a:pt x="53" y="13"/>
                  </a:lnTo>
                  <a:lnTo>
                    <a:pt x="33" y="26"/>
                  </a:lnTo>
                  <a:lnTo>
                    <a:pt x="20" y="39"/>
                  </a:lnTo>
                  <a:lnTo>
                    <a:pt x="14" y="52"/>
                  </a:lnTo>
                  <a:lnTo>
                    <a:pt x="7" y="71"/>
                  </a:lnTo>
                  <a:lnTo>
                    <a:pt x="0" y="91"/>
                  </a:lnTo>
                  <a:lnTo>
                    <a:pt x="0" y="111"/>
                  </a:lnTo>
                  <a:lnTo>
                    <a:pt x="7" y="130"/>
                  </a:lnTo>
                  <a:lnTo>
                    <a:pt x="14" y="150"/>
                  </a:lnTo>
                  <a:lnTo>
                    <a:pt x="27" y="163"/>
                  </a:lnTo>
                  <a:lnTo>
                    <a:pt x="40" y="176"/>
                  </a:lnTo>
                  <a:lnTo>
                    <a:pt x="60" y="189"/>
                  </a:lnTo>
                  <a:lnTo>
                    <a:pt x="73" y="196"/>
                  </a:lnTo>
                  <a:lnTo>
                    <a:pt x="99" y="19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0" name="Freeform 648"/>
            <p:cNvSpPr>
              <a:spLocks/>
            </p:cNvSpPr>
            <p:nvPr/>
          </p:nvSpPr>
          <p:spPr bwMode="auto">
            <a:xfrm>
              <a:off x="4055" y="2839"/>
              <a:ext cx="178" cy="176"/>
            </a:xfrm>
            <a:custGeom>
              <a:avLst/>
              <a:gdLst>
                <a:gd name="T0" fmla="*/ 105 w 178"/>
                <a:gd name="T1" fmla="*/ 0 h 176"/>
                <a:gd name="T2" fmla="*/ 125 w 178"/>
                <a:gd name="T3" fmla="*/ 6 h 176"/>
                <a:gd name="T4" fmla="*/ 138 w 178"/>
                <a:gd name="T5" fmla="*/ 13 h 176"/>
                <a:gd name="T6" fmla="*/ 151 w 178"/>
                <a:gd name="T7" fmla="*/ 26 h 176"/>
                <a:gd name="T8" fmla="*/ 165 w 178"/>
                <a:gd name="T9" fmla="*/ 39 h 176"/>
                <a:gd name="T10" fmla="*/ 171 w 178"/>
                <a:gd name="T11" fmla="*/ 52 h 176"/>
                <a:gd name="T12" fmla="*/ 178 w 178"/>
                <a:gd name="T13" fmla="*/ 65 h 176"/>
                <a:gd name="T14" fmla="*/ 178 w 178"/>
                <a:gd name="T15" fmla="*/ 85 h 176"/>
                <a:gd name="T16" fmla="*/ 178 w 178"/>
                <a:gd name="T17" fmla="*/ 104 h 176"/>
                <a:gd name="T18" fmla="*/ 171 w 178"/>
                <a:gd name="T19" fmla="*/ 124 h 176"/>
                <a:gd name="T20" fmla="*/ 165 w 178"/>
                <a:gd name="T21" fmla="*/ 137 h 176"/>
                <a:gd name="T22" fmla="*/ 151 w 178"/>
                <a:gd name="T23" fmla="*/ 150 h 176"/>
                <a:gd name="T24" fmla="*/ 138 w 178"/>
                <a:gd name="T25" fmla="*/ 163 h 176"/>
                <a:gd name="T26" fmla="*/ 125 w 178"/>
                <a:gd name="T27" fmla="*/ 170 h 176"/>
                <a:gd name="T28" fmla="*/ 112 w 178"/>
                <a:gd name="T29" fmla="*/ 176 h 176"/>
                <a:gd name="T30" fmla="*/ 92 w 178"/>
                <a:gd name="T31" fmla="*/ 176 h 176"/>
                <a:gd name="T32" fmla="*/ 73 w 178"/>
                <a:gd name="T33" fmla="*/ 176 h 176"/>
                <a:gd name="T34" fmla="*/ 53 w 178"/>
                <a:gd name="T35" fmla="*/ 170 h 176"/>
                <a:gd name="T36" fmla="*/ 40 w 178"/>
                <a:gd name="T37" fmla="*/ 163 h 176"/>
                <a:gd name="T38" fmla="*/ 27 w 178"/>
                <a:gd name="T39" fmla="*/ 150 h 176"/>
                <a:gd name="T40" fmla="*/ 13 w 178"/>
                <a:gd name="T41" fmla="*/ 137 h 176"/>
                <a:gd name="T42" fmla="*/ 7 w 178"/>
                <a:gd name="T43" fmla="*/ 124 h 176"/>
                <a:gd name="T44" fmla="*/ 0 w 178"/>
                <a:gd name="T45" fmla="*/ 104 h 176"/>
                <a:gd name="T46" fmla="*/ 0 w 178"/>
                <a:gd name="T47" fmla="*/ 85 h 176"/>
                <a:gd name="T48" fmla="*/ 0 w 178"/>
                <a:gd name="T49" fmla="*/ 72 h 176"/>
                <a:gd name="T50" fmla="*/ 7 w 178"/>
                <a:gd name="T51" fmla="*/ 52 h 176"/>
                <a:gd name="T52" fmla="*/ 13 w 178"/>
                <a:gd name="T53" fmla="*/ 39 h 176"/>
                <a:gd name="T54" fmla="*/ 27 w 178"/>
                <a:gd name="T55" fmla="*/ 26 h 176"/>
                <a:gd name="T56" fmla="*/ 40 w 178"/>
                <a:gd name="T57" fmla="*/ 13 h 176"/>
                <a:gd name="T58" fmla="*/ 53 w 178"/>
                <a:gd name="T59" fmla="*/ 6 h 176"/>
                <a:gd name="T60" fmla="*/ 73 w 178"/>
                <a:gd name="T61" fmla="*/ 0 h 176"/>
                <a:gd name="T62" fmla="*/ 86 w 178"/>
                <a:gd name="T63" fmla="*/ 0 h 176"/>
                <a:gd name="T64" fmla="*/ 105 w 178"/>
                <a:gd name="T65" fmla="*/ 0 h 176"/>
                <a:gd name="T66" fmla="*/ 105 w 178"/>
                <a:gd name="T67" fmla="*/ 0 h 1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8" h="176">
                  <a:moveTo>
                    <a:pt x="105" y="0"/>
                  </a:moveTo>
                  <a:lnTo>
                    <a:pt x="125" y="6"/>
                  </a:lnTo>
                  <a:lnTo>
                    <a:pt x="138" y="13"/>
                  </a:lnTo>
                  <a:lnTo>
                    <a:pt x="151" y="26"/>
                  </a:lnTo>
                  <a:lnTo>
                    <a:pt x="165" y="39"/>
                  </a:lnTo>
                  <a:lnTo>
                    <a:pt x="171" y="52"/>
                  </a:lnTo>
                  <a:lnTo>
                    <a:pt x="178" y="65"/>
                  </a:lnTo>
                  <a:lnTo>
                    <a:pt x="178" y="85"/>
                  </a:lnTo>
                  <a:lnTo>
                    <a:pt x="178" y="104"/>
                  </a:lnTo>
                  <a:lnTo>
                    <a:pt x="171" y="124"/>
                  </a:lnTo>
                  <a:lnTo>
                    <a:pt x="165" y="137"/>
                  </a:lnTo>
                  <a:lnTo>
                    <a:pt x="151" y="150"/>
                  </a:lnTo>
                  <a:lnTo>
                    <a:pt x="138" y="163"/>
                  </a:lnTo>
                  <a:lnTo>
                    <a:pt x="125" y="170"/>
                  </a:lnTo>
                  <a:lnTo>
                    <a:pt x="112" y="176"/>
                  </a:lnTo>
                  <a:lnTo>
                    <a:pt x="92" y="176"/>
                  </a:lnTo>
                  <a:lnTo>
                    <a:pt x="73" y="176"/>
                  </a:lnTo>
                  <a:lnTo>
                    <a:pt x="53" y="170"/>
                  </a:lnTo>
                  <a:lnTo>
                    <a:pt x="40" y="163"/>
                  </a:lnTo>
                  <a:lnTo>
                    <a:pt x="27" y="150"/>
                  </a:lnTo>
                  <a:lnTo>
                    <a:pt x="13" y="137"/>
                  </a:lnTo>
                  <a:lnTo>
                    <a:pt x="7" y="124"/>
                  </a:lnTo>
                  <a:lnTo>
                    <a:pt x="0" y="104"/>
                  </a:lnTo>
                  <a:lnTo>
                    <a:pt x="0" y="85"/>
                  </a:lnTo>
                  <a:lnTo>
                    <a:pt x="0" y="72"/>
                  </a:lnTo>
                  <a:lnTo>
                    <a:pt x="7" y="52"/>
                  </a:lnTo>
                  <a:lnTo>
                    <a:pt x="13" y="39"/>
                  </a:lnTo>
                  <a:lnTo>
                    <a:pt x="27" y="26"/>
                  </a:lnTo>
                  <a:lnTo>
                    <a:pt x="40" y="13"/>
                  </a:lnTo>
                  <a:lnTo>
                    <a:pt x="53" y="6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1" name="Freeform 649"/>
            <p:cNvSpPr>
              <a:spLocks/>
            </p:cNvSpPr>
            <p:nvPr/>
          </p:nvSpPr>
          <p:spPr bwMode="auto">
            <a:xfrm>
              <a:off x="3983" y="2871"/>
              <a:ext cx="184" cy="183"/>
            </a:xfrm>
            <a:custGeom>
              <a:avLst/>
              <a:gdLst>
                <a:gd name="T0" fmla="*/ 112 w 184"/>
                <a:gd name="T1" fmla="*/ 0 h 183"/>
                <a:gd name="T2" fmla="*/ 125 w 184"/>
                <a:gd name="T3" fmla="*/ 7 h 183"/>
                <a:gd name="T4" fmla="*/ 145 w 184"/>
                <a:gd name="T5" fmla="*/ 13 h 183"/>
                <a:gd name="T6" fmla="*/ 158 w 184"/>
                <a:gd name="T7" fmla="*/ 26 h 183"/>
                <a:gd name="T8" fmla="*/ 171 w 184"/>
                <a:gd name="T9" fmla="*/ 40 h 183"/>
                <a:gd name="T10" fmla="*/ 177 w 184"/>
                <a:gd name="T11" fmla="*/ 59 h 183"/>
                <a:gd name="T12" fmla="*/ 184 w 184"/>
                <a:gd name="T13" fmla="*/ 72 h 183"/>
                <a:gd name="T14" fmla="*/ 184 w 184"/>
                <a:gd name="T15" fmla="*/ 92 h 183"/>
                <a:gd name="T16" fmla="*/ 184 w 184"/>
                <a:gd name="T17" fmla="*/ 111 h 183"/>
                <a:gd name="T18" fmla="*/ 177 w 184"/>
                <a:gd name="T19" fmla="*/ 131 h 183"/>
                <a:gd name="T20" fmla="*/ 171 w 184"/>
                <a:gd name="T21" fmla="*/ 144 h 183"/>
                <a:gd name="T22" fmla="*/ 158 w 184"/>
                <a:gd name="T23" fmla="*/ 157 h 183"/>
                <a:gd name="T24" fmla="*/ 145 w 184"/>
                <a:gd name="T25" fmla="*/ 170 h 183"/>
                <a:gd name="T26" fmla="*/ 125 w 184"/>
                <a:gd name="T27" fmla="*/ 177 h 183"/>
                <a:gd name="T28" fmla="*/ 112 w 184"/>
                <a:gd name="T29" fmla="*/ 183 h 183"/>
                <a:gd name="T30" fmla="*/ 92 w 184"/>
                <a:gd name="T31" fmla="*/ 183 h 183"/>
                <a:gd name="T32" fmla="*/ 72 w 184"/>
                <a:gd name="T33" fmla="*/ 183 h 183"/>
                <a:gd name="T34" fmla="*/ 59 w 184"/>
                <a:gd name="T35" fmla="*/ 177 h 183"/>
                <a:gd name="T36" fmla="*/ 39 w 184"/>
                <a:gd name="T37" fmla="*/ 170 h 183"/>
                <a:gd name="T38" fmla="*/ 26 w 184"/>
                <a:gd name="T39" fmla="*/ 157 h 183"/>
                <a:gd name="T40" fmla="*/ 13 w 184"/>
                <a:gd name="T41" fmla="*/ 144 h 183"/>
                <a:gd name="T42" fmla="*/ 6 w 184"/>
                <a:gd name="T43" fmla="*/ 131 h 183"/>
                <a:gd name="T44" fmla="*/ 0 w 184"/>
                <a:gd name="T45" fmla="*/ 111 h 183"/>
                <a:gd name="T46" fmla="*/ 0 w 184"/>
                <a:gd name="T47" fmla="*/ 92 h 183"/>
                <a:gd name="T48" fmla="*/ 0 w 184"/>
                <a:gd name="T49" fmla="*/ 79 h 183"/>
                <a:gd name="T50" fmla="*/ 6 w 184"/>
                <a:gd name="T51" fmla="*/ 59 h 183"/>
                <a:gd name="T52" fmla="*/ 13 w 184"/>
                <a:gd name="T53" fmla="*/ 46 h 183"/>
                <a:gd name="T54" fmla="*/ 26 w 184"/>
                <a:gd name="T55" fmla="*/ 26 h 183"/>
                <a:gd name="T56" fmla="*/ 39 w 184"/>
                <a:gd name="T57" fmla="*/ 13 h 183"/>
                <a:gd name="T58" fmla="*/ 52 w 184"/>
                <a:gd name="T59" fmla="*/ 7 h 183"/>
                <a:gd name="T60" fmla="*/ 72 w 184"/>
                <a:gd name="T61" fmla="*/ 0 h 183"/>
                <a:gd name="T62" fmla="*/ 92 w 184"/>
                <a:gd name="T63" fmla="*/ 0 h 183"/>
                <a:gd name="T64" fmla="*/ 112 w 184"/>
                <a:gd name="T65" fmla="*/ 0 h 183"/>
                <a:gd name="T66" fmla="*/ 112 w 184"/>
                <a:gd name="T67" fmla="*/ 0 h 18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4" h="183">
                  <a:moveTo>
                    <a:pt x="112" y="0"/>
                  </a:moveTo>
                  <a:lnTo>
                    <a:pt x="125" y="7"/>
                  </a:lnTo>
                  <a:lnTo>
                    <a:pt x="145" y="13"/>
                  </a:lnTo>
                  <a:lnTo>
                    <a:pt x="158" y="26"/>
                  </a:lnTo>
                  <a:lnTo>
                    <a:pt x="171" y="40"/>
                  </a:lnTo>
                  <a:lnTo>
                    <a:pt x="177" y="59"/>
                  </a:lnTo>
                  <a:lnTo>
                    <a:pt x="184" y="72"/>
                  </a:lnTo>
                  <a:lnTo>
                    <a:pt x="184" y="92"/>
                  </a:lnTo>
                  <a:lnTo>
                    <a:pt x="184" y="111"/>
                  </a:lnTo>
                  <a:lnTo>
                    <a:pt x="177" y="131"/>
                  </a:lnTo>
                  <a:lnTo>
                    <a:pt x="171" y="144"/>
                  </a:lnTo>
                  <a:lnTo>
                    <a:pt x="158" y="157"/>
                  </a:lnTo>
                  <a:lnTo>
                    <a:pt x="145" y="170"/>
                  </a:lnTo>
                  <a:lnTo>
                    <a:pt x="125" y="177"/>
                  </a:lnTo>
                  <a:lnTo>
                    <a:pt x="112" y="183"/>
                  </a:lnTo>
                  <a:lnTo>
                    <a:pt x="92" y="183"/>
                  </a:lnTo>
                  <a:lnTo>
                    <a:pt x="72" y="183"/>
                  </a:lnTo>
                  <a:lnTo>
                    <a:pt x="59" y="177"/>
                  </a:lnTo>
                  <a:lnTo>
                    <a:pt x="39" y="170"/>
                  </a:lnTo>
                  <a:lnTo>
                    <a:pt x="26" y="157"/>
                  </a:lnTo>
                  <a:lnTo>
                    <a:pt x="13" y="144"/>
                  </a:lnTo>
                  <a:lnTo>
                    <a:pt x="6" y="131"/>
                  </a:lnTo>
                  <a:lnTo>
                    <a:pt x="0" y="111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6" y="59"/>
                  </a:lnTo>
                  <a:lnTo>
                    <a:pt x="13" y="46"/>
                  </a:lnTo>
                  <a:lnTo>
                    <a:pt x="26" y="26"/>
                  </a:lnTo>
                  <a:lnTo>
                    <a:pt x="39" y="13"/>
                  </a:lnTo>
                  <a:lnTo>
                    <a:pt x="52" y="7"/>
                  </a:lnTo>
                  <a:lnTo>
                    <a:pt x="72" y="0"/>
                  </a:lnTo>
                  <a:lnTo>
                    <a:pt x="9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2" name="Freeform 650"/>
            <p:cNvSpPr>
              <a:spLocks/>
            </p:cNvSpPr>
            <p:nvPr/>
          </p:nvSpPr>
          <p:spPr bwMode="auto">
            <a:xfrm>
              <a:off x="3911" y="2911"/>
              <a:ext cx="190" cy="189"/>
            </a:xfrm>
            <a:custGeom>
              <a:avLst/>
              <a:gdLst>
                <a:gd name="T0" fmla="*/ 111 w 190"/>
                <a:gd name="T1" fmla="*/ 0 h 189"/>
                <a:gd name="T2" fmla="*/ 131 w 190"/>
                <a:gd name="T3" fmla="*/ 6 h 189"/>
                <a:gd name="T4" fmla="*/ 151 w 190"/>
                <a:gd name="T5" fmla="*/ 13 h 189"/>
                <a:gd name="T6" fmla="*/ 164 w 190"/>
                <a:gd name="T7" fmla="*/ 26 h 189"/>
                <a:gd name="T8" fmla="*/ 177 w 190"/>
                <a:gd name="T9" fmla="*/ 39 h 189"/>
                <a:gd name="T10" fmla="*/ 184 w 190"/>
                <a:gd name="T11" fmla="*/ 58 h 189"/>
                <a:gd name="T12" fmla="*/ 190 w 190"/>
                <a:gd name="T13" fmla="*/ 71 h 189"/>
                <a:gd name="T14" fmla="*/ 190 w 190"/>
                <a:gd name="T15" fmla="*/ 91 h 189"/>
                <a:gd name="T16" fmla="*/ 190 w 190"/>
                <a:gd name="T17" fmla="*/ 111 h 189"/>
                <a:gd name="T18" fmla="*/ 184 w 190"/>
                <a:gd name="T19" fmla="*/ 130 h 189"/>
                <a:gd name="T20" fmla="*/ 177 w 190"/>
                <a:gd name="T21" fmla="*/ 150 h 189"/>
                <a:gd name="T22" fmla="*/ 164 w 190"/>
                <a:gd name="T23" fmla="*/ 163 h 189"/>
                <a:gd name="T24" fmla="*/ 151 w 190"/>
                <a:gd name="T25" fmla="*/ 176 h 189"/>
                <a:gd name="T26" fmla="*/ 131 w 190"/>
                <a:gd name="T27" fmla="*/ 183 h 189"/>
                <a:gd name="T28" fmla="*/ 111 w 190"/>
                <a:gd name="T29" fmla="*/ 189 h 189"/>
                <a:gd name="T30" fmla="*/ 98 w 190"/>
                <a:gd name="T31" fmla="*/ 189 h 189"/>
                <a:gd name="T32" fmla="*/ 78 w 190"/>
                <a:gd name="T33" fmla="*/ 189 h 189"/>
                <a:gd name="T34" fmla="*/ 59 w 190"/>
                <a:gd name="T35" fmla="*/ 183 h 189"/>
                <a:gd name="T36" fmla="*/ 39 w 190"/>
                <a:gd name="T37" fmla="*/ 176 h 189"/>
                <a:gd name="T38" fmla="*/ 26 w 190"/>
                <a:gd name="T39" fmla="*/ 163 h 189"/>
                <a:gd name="T40" fmla="*/ 13 w 190"/>
                <a:gd name="T41" fmla="*/ 150 h 189"/>
                <a:gd name="T42" fmla="*/ 6 w 190"/>
                <a:gd name="T43" fmla="*/ 130 h 189"/>
                <a:gd name="T44" fmla="*/ 0 w 190"/>
                <a:gd name="T45" fmla="*/ 111 h 189"/>
                <a:gd name="T46" fmla="*/ 0 w 190"/>
                <a:gd name="T47" fmla="*/ 98 h 189"/>
                <a:gd name="T48" fmla="*/ 0 w 190"/>
                <a:gd name="T49" fmla="*/ 78 h 189"/>
                <a:gd name="T50" fmla="*/ 6 w 190"/>
                <a:gd name="T51" fmla="*/ 58 h 189"/>
                <a:gd name="T52" fmla="*/ 13 w 190"/>
                <a:gd name="T53" fmla="*/ 39 h 189"/>
                <a:gd name="T54" fmla="*/ 26 w 190"/>
                <a:gd name="T55" fmla="*/ 26 h 189"/>
                <a:gd name="T56" fmla="*/ 39 w 190"/>
                <a:gd name="T57" fmla="*/ 13 h 189"/>
                <a:gd name="T58" fmla="*/ 59 w 190"/>
                <a:gd name="T59" fmla="*/ 6 h 189"/>
                <a:gd name="T60" fmla="*/ 78 w 190"/>
                <a:gd name="T61" fmla="*/ 0 h 189"/>
                <a:gd name="T62" fmla="*/ 92 w 190"/>
                <a:gd name="T63" fmla="*/ 0 h 189"/>
                <a:gd name="T64" fmla="*/ 111 w 190"/>
                <a:gd name="T65" fmla="*/ 0 h 189"/>
                <a:gd name="T66" fmla="*/ 111 w 190"/>
                <a:gd name="T67" fmla="*/ 0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0" h="189">
                  <a:moveTo>
                    <a:pt x="111" y="0"/>
                  </a:moveTo>
                  <a:lnTo>
                    <a:pt x="131" y="6"/>
                  </a:lnTo>
                  <a:lnTo>
                    <a:pt x="151" y="13"/>
                  </a:lnTo>
                  <a:lnTo>
                    <a:pt x="164" y="26"/>
                  </a:lnTo>
                  <a:lnTo>
                    <a:pt x="177" y="39"/>
                  </a:lnTo>
                  <a:lnTo>
                    <a:pt x="184" y="58"/>
                  </a:lnTo>
                  <a:lnTo>
                    <a:pt x="190" y="71"/>
                  </a:lnTo>
                  <a:lnTo>
                    <a:pt x="190" y="91"/>
                  </a:lnTo>
                  <a:lnTo>
                    <a:pt x="190" y="111"/>
                  </a:lnTo>
                  <a:lnTo>
                    <a:pt x="184" y="130"/>
                  </a:lnTo>
                  <a:lnTo>
                    <a:pt x="177" y="150"/>
                  </a:lnTo>
                  <a:lnTo>
                    <a:pt x="164" y="163"/>
                  </a:lnTo>
                  <a:lnTo>
                    <a:pt x="151" y="176"/>
                  </a:lnTo>
                  <a:lnTo>
                    <a:pt x="131" y="183"/>
                  </a:lnTo>
                  <a:lnTo>
                    <a:pt x="111" y="189"/>
                  </a:lnTo>
                  <a:lnTo>
                    <a:pt x="98" y="189"/>
                  </a:lnTo>
                  <a:lnTo>
                    <a:pt x="78" y="189"/>
                  </a:lnTo>
                  <a:lnTo>
                    <a:pt x="59" y="183"/>
                  </a:lnTo>
                  <a:lnTo>
                    <a:pt x="39" y="176"/>
                  </a:lnTo>
                  <a:lnTo>
                    <a:pt x="26" y="163"/>
                  </a:lnTo>
                  <a:lnTo>
                    <a:pt x="13" y="150"/>
                  </a:lnTo>
                  <a:lnTo>
                    <a:pt x="6" y="130"/>
                  </a:lnTo>
                  <a:lnTo>
                    <a:pt x="0" y="111"/>
                  </a:lnTo>
                  <a:lnTo>
                    <a:pt x="0" y="98"/>
                  </a:lnTo>
                  <a:lnTo>
                    <a:pt x="0" y="78"/>
                  </a:lnTo>
                  <a:lnTo>
                    <a:pt x="6" y="58"/>
                  </a:lnTo>
                  <a:lnTo>
                    <a:pt x="13" y="39"/>
                  </a:lnTo>
                  <a:lnTo>
                    <a:pt x="26" y="26"/>
                  </a:lnTo>
                  <a:lnTo>
                    <a:pt x="39" y="13"/>
                  </a:lnTo>
                  <a:lnTo>
                    <a:pt x="59" y="6"/>
                  </a:lnTo>
                  <a:lnTo>
                    <a:pt x="78" y="0"/>
                  </a:lnTo>
                  <a:lnTo>
                    <a:pt x="92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3" name="Freeform 651"/>
            <p:cNvSpPr>
              <a:spLocks/>
            </p:cNvSpPr>
            <p:nvPr/>
          </p:nvSpPr>
          <p:spPr bwMode="auto">
            <a:xfrm>
              <a:off x="4108" y="2937"/>
              <a:ext cx="191" cy="189"/>
            </a:xfrm>
            <a:custGeom>
              <a:avLst/>
              <a:gdLst>
                <a:gd name="T0" fmla="*/ 105 w 191"/>
                <a:gd name="T1" fmla="*/ 0 h 189"/>
                <a:gd name="T2" fmla="*/ 125 w 191"/>
                <a:gd name="T3" fmla="*/ 6 h 189"/>
                <a:gd name="T4" fmla="*/ 145 w 191"/>
                <a:gd name="T5" fmla="*/ 13 h 189"/>
                <a:gd name="T6" fmla="*/ 158 w 191"/>
                <a:gd name="T7" fmla="*/ 19 h 189"/>
                <a:gd name="T8" fmla="*/ 171 w 191"/>
                <a:gd name="T9" fmla="*/ 32 h 189"/>
                <a:gd name="T10" fmla="*/ 177 w 191"/>
                <a:gd name="T11" fmla="*/ 52 h 189"/>
                <a:gd name="T12" fmla="*/ 184 w 191"/>
                <a:gd name="T13" fmla="*/ 65 h 189"/>
                <a:gd name="T14" fmla="*/ 191 w 191"/>
                <a:gd name="T15" fmla="*/ 85 h 189"/>
                <a:gd name="T16" fmla="*/ 191 w 191"/>
                <a:gd name="T17" fmla="*/ 104 h 189"/>
                <a:gd name="T18" fmla="*/ 184 w 191"/>
                <a:gd name="T19" fmla="*/ 124 h 189"/>
                <a:gd name="T20" fmla="*/ 177 w 191"/>
                <a:gd name="T21" fmla="*/ 144 h 189"/>
                <a:gd name="T22" fmla="*/ 171 w 191"/>
                <a:gd name="T23" fmla="*/ 157 h 189"/>
                <a:gd name="T24" fmla="*/ 151 w 191"/>
                <a:gd name="T25" fmla="*/ 170 h 189"/>
                <a:gd name="T26" fmla="*/ 138 w 191"/>
                <a:gd name="T27" fmla="*/ 183 h 189"/>
                <a:gd name="T28" fmla="*/ 125 w 191"/>
                <a:gd name="T29" fmla="*/ 189 h 189"/>
                <a:gd name="T30" fmla="*/ 105 w 191"/>
                <a:gd name="T31" fmla="*/ 189 h 189"/>
                <a:gd name="T32" fmla="*/ 85 w 191"/>
                <a:gd name="T33" fmla="*/ 189 h 189"/>
                <a:gd name="T34" fmla="*/ 66 w 191"/>
                <a:gd name="T35" fmla="*/ 189 h 189"/>
                <a:gd name="T36" fmla="*/ 46 w 191"/>
                <a:gd name="T37" fmla="*/ 176 h 189"/>
                <a:gd name="T38" fmla="*/ 33 w 191"/>
                <a:gd name="T39" fmla="*/ 170 h 189"/>
                <a:gd name="T40" fmla="*/ 20 w 191"/>
                <a:gd name="T41" fmla="*/ 157 h 189"/>
                <a:gd name="T42" fmla="*/ 6 w 191"/>
                <a:gd name="T43" fmla="*/ 137 h 189"/>
                <a:gd name="T44" fmla="*/ 0 w 191"/>
                <a:gd name="T45" fmla="*/ 124 h 189"/>
                <a:gd name="T46" fmla="*/ 0 w 191"/>
                <a:gd name="T47" fmla="*/ 104 h 189"/>
                <a:gd name="T48" fmla="*/ 0 w 191"/>
                <a:gd name="T49" fmla="*/ 85 h 189"/>
                <a:gd name="T50" fmla="*/ 0 w 191"/>
                <a:gd name="T51" fmla="*/ 65 h 189"/>
                <a:gd name="T52" fmla="*/ 13 w 191"/>
                <a:gd name="T53" fmla="*/ 45 h 189"/>
                <a:gd name="T54" fmla="*/ 20 w 191"/>
                <a:gd name="T55" fmla="*/ 32 h 189"/>
                <a:gd name="T56" fmla="*/ 33 w 191"/>
                <a:gd name="T57" fmla="*/ 19 h 189"/>
                <a:gd name="T58" fmla="*/ 52 w 191"/>
                <a:gd name="T59" fmla="*/ 6 h 189"/>
                <a:gd name="T60" fmla="*/ 66 w 191"/>
                <a:gd name="T61" fmla="*/ 0 h 189"/>
                <a:gd name="T62" fmla="*/ 85 w 191"/>
                <a:gd name="T63" fmla="*/ 0 h 189"/>
                <a:gd name="T64" fmla="*/ 105 w 191"/>
                <a:gd name="T65" fmla="*/ 0 h 189"/>
                <a:gd name="T66" fmla="*/ 105 w 191"/>
                <a:gd name="T67" fmla="*/ 0 h 1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1" h="189">
                  <a:moveTo>
                    <a:pt x="105" y="0"/>
                  </a:moveTo>
                  <a:lnTo>
                    <a:pt x="125" y="6"/>
                  </a:lnTo>
                  <a:lnTo>
                    <a:pt x="145" y="13"/>
                  </a:lnTo>
                  <a:lnTo>
                    <a:pt x="158" y="19"/>
                  </a:lnTo>
                  <a:lnTo>
                    <a:pt x="171" y="32"/>
                  </a:lnTo>
                  <a:lnTo>
                    <a:pt x="177" y="52"/>
                  </a:lnTo>
                  <a:lnTo>
                    <a:pt x="184" y="65"/>
                  </a:lnTo>
                  <a:lnTo>
                    <a:pt x="191" y="85"/>
                  </a:lnTo>
                  <a:lnTo>
                    <a:pt x="191" y="104"/>
                  </a:lnTo>
                  <a:lnTo>
                    <a:pt x="184" y="124"/>
                  </a:lnTo>
                  <a:lnTo>
                    <a:pt x="177" y="144"/>
                  </a:lnTo>
                  <a:lnTo>
                    <a:pt x="171" y="157"/>
                  </a:lnTo>
                  <a:lnTo>
                    <a:pt x="151" y="170"/>
                  </a:lnTo>
                  <a:lnTo>
                    <a:pt x="138" y="183"/>
                  </a:lnTo>
                  <a:lnTo>
                    <a:pt x="125" y="189"/>
                  </a:lnTo>
                  <a:lnTo>
                    <a:pt x="105" y="189"/>
                  </a:lnTo>
                  <a:lnTo>
                    <a:pt x="85" y="189"/>
                  </a:lnTo>
                  <a:lnTo>
                    <a:pt x="66" y="189"/>
                  </a:lnTo>
                  <a:lnTo>
                    <a:pt x="46" y="176"/>
                  </a:lnTo>
                  <a:lnTo>
                    <a:pt x="33" y="170"/>
                  </a:lnTo>
                  <a:lnTo>
                    <a:pt x="20" y="157"/>
                  </a:lnTo>
                  <a:lnTo>
                    <a:pt x="6" y="137"/>
                  </a:lnTo>
                  <a:lnTo>
                    <a:pt x="0" y="124"/>
                  </a:lnTo>
                  <a:lnTo>
                    <a:pt x="0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13" y="45"/>
                  </a:lnTo>
                  <a:lnTo>
                    <a:pt x="20" y="32"/>
                  </a:lnTo>
                  <a:lnTo>
                    <a:pt x="33" y="19"/>
                  </a:lnTo>
                  <a:lnTo>
                    <a:pt x="52" y="6"/>
                  </a:lnTo>
                  <a:lnTo>
                    <a:pt x="66" y="0"/>
                  </a:lnTo>
                  <a:lnTo>
                    <a:pt x="85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4" name="Freeform 652"/>
            <p:cNvSpPr>
              <a:spLocks/>
            </p:cNvSpPr>
            <p:nvPr/>
          </p:nvSpPr>
          <p:spPr bwMode="auto">
            <a:xfrm>
              <a:off x="4035" y="2976"/>
              <a:ext cx="198" cy="196"/>
            </a:xfrm>
            <a:custGeom>
              <a:avLst/>
              <a:gdLst>
                <a:gd name="T0" fmla="*/ 86 w 198"/>
                <a:gd name="T1" fmla="*/ 196 h 196"/>
                <a:gd name="T2" fmla="*/ 106 w 198"/>
                <a:gd name="T3" fmla="*/ 196 h 196"/>
                <a:gd name="T4" fmla="*/ 125 w 198"/>
                <a:gd name="T5" fmla="*/ 196 h 196"/>
                <a:gd name="T6" fmla="*/ 145 w 198"/>
                <a:gd name="T7" fmla="*/ 190 h 196"/>
                <a:gd name="T8" fmla="*/ 165 w 198"/>
                <a:gd name="T9" fmla="*/ 176 h 196"/>
                <a:gd name="T10" fmla="*/ 178 w 198"/>
                <a:gd name="T11" fmla="*/ 163 h 196"/>
                <a:gd name="T12" fmla="*/ 185 w 198"/>
                <a:gd name="T13" fmla="*/ 150 h 196"/>
                <a:gd name="T14" fmla="*/ 198 w 198"/>
                <a:gd name="T15" fmla="*/ 131 h 196"/>
                <a:gd name="T16" fmla="*/ 198 w 198"/>
                <a:gd name="T17" fmla="*/ 111 h 196"/>
                <a:gd name="T18" fmla="*/ 198 w 198"/>
                <a:gd name="T19" fmla="*/ 91 h 196"/>
                <a:gd name="T20" fmla="*/ 198 w 198"/>
                <a:gd name="T21" fmla="*/ 72 h 196"/>
                <a:gd name="T22" fmla="*/ 191 w 198"/>
                <a:gd name="T23" fmla="*/ 52 h 196"/>
                <a:gd name="T24" fmla="*/ 178 w 198"/>
                <a:gd name="T25" fmla="*/ 39 h 196"/>
                <a:gd name="T26" fmla="*/ 165 w 198"/>
                <a:gd name="T27" fmla="*/ 26 h 196"/>
                <a:gd name="T28" fmla="*/ 152 w 198"/>
                <a:gd name="T29" fmla="*/ 13 h 196"/>
                <a:gd name="T30" fmla="*/ 132 w 198"/>
                <a:gd name="T31" fmla="*/ 6 h 196"/>
                <a:gd name="T32" fmla="*/ 112 w 198"/>
                <a:gd name="T33" fmla="*/ 0 h 196"/>
                <a:gd name="T34" fmla="*/ 93 w 198"/>
                <a:gd name="T35" fmla="*/ 0 h 196"/>
                <a:gd name="T36" fmla="*/ 73 w 198"/>
                <a:gd name="T37" fmla="*/ 6 h 196"/>
                <a:gd name="T38" fmla="*/ 53 w 198"/>
                <a:gd name="T39" fmla="*/ 13 h 196"/>
                <a:gd name="T40" fmla="*/ 40 w 198"/>
                <a:gd name="T41" fmla="*/ 20 h 196"/>
                <a:gd name="T42" fmla="*/ 27 w 198"/>
                <a:gd name="T43" fmla="*/ 33 h 196"/>
                <a:gd name="T44" fmla="*/ 14 w 198"/>
                <a:gd name="T45" fmla="*/ 52 h 196"/>
                <a:gd name="T46" fmla="*/ 7 w 198"/>
                <a:gd name="T47" fmla="*/ 65 h 196"/>
                <a:gd name="T48" fmla="*/ 0 w 198"/>
                <a:gd name="T49" fmla="*/ 85 h 196"/>
                <a:gd name="T50" fmla="*/ 0 w 198"/>
                <a:gd name="T51" fmla="*/ 111 h 196"/>
                <a:gd name="T52" fmla="*/ 7 w 198"/>
                <a:gd name="T53" fmla="*/ 131 h 196"/>
                <a:gd name="T54" fmla="*/ 14 w 198"/>
                <a:gd name="T55" fmla="*/ 144 h 196"/>
                <a:gd name="T56" fmla="*/ 20 w 198"/>
                <a:gd name="T57" fmla="*/ 163 h 196"/>
                <a:gd name="T58" fmla="*/ 33 w 198"/>
                <a:gd name="T59" fmla="*/ 176 h 196"/>
                <a:gd name="T60" fmla="*/ 53 w 198"/>
                <a:gd name="T61" fmla="*/ 183 h 196"/>
                <a:gd name="T62" fmla="*/ 66 w 198"/>
                <a:gd name="T63" fmla="*/ 196 h 196"/>
                <a:gd name="T64" fmla="*/ 86 w 198"/>
                <a:gd name="T65" fmla="*/ 196 h 196"/>
                <a:gd name="T66" fmla="*/ 86 w 198"/>
                <a:gd name="T67" fmla="*/ 196 h 1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8" h="196">
                  <a:moveTo>
                    <a:pt x="86" y="196"/>
                  </a:moveTo>
                  <a:lnTo>
                    <a:pt x="106" y="196"/>
                  </a:lnTo>
                  <a:lnTo>
                    <a:pt x="125" y="196"/>
                  </a:lnTo>
                  <a:lnTo>
                    <a:pt x="145" y="190"/>
                  </a:lnTo>
                  <a:lnTo>
                    <a:pt x="165" y="176"/>
                  </a:lnTo>
                  <a:lnTo>
                    <a:pt x="178" y="163"/>
                  </a:lnTo>
                  <a:lnTo>
                    <a:pt x="185" y="150"/>
                  </a:lnTo>
                  <a:lnTo>
                    <a:pt x="198" y="131"/>
                  </a:lnTo>
                  <a:lnTo>
                    <a:pt x="198" y="111"/>
                  </a:lnTo>
                  <a:lnTo>
                    <a:pt x="198" y="91"/>
                  </a:lnTo>
                  <a:lnTo>
                    <a:pt x="198" y="72"/>
                  </a:lnTo>
                  <a:lnTo>
                    <a:pt x="191" y="52"/>
                  </a:lnTo>
                  <a:lnTo>
                    <a:pt x="178" y="39"/>
                  </a:lnTo>
                  <a:lnTo>
                    <a:pt x="165" y="26"/>
                  </a:lnTo>
                  <a:lnTo>
                    <a:pt x="152" y="13"/>
                  </a:lnTo>
                  <a:lnTo>
                    <a:pt x="132" y="6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6"/>
                  </a:lnTo>
                  <a:lnTo>
                    <a:pt x="53" y="13"/>
                  </a:lnTo>
                  <a:lnTo>
                    <a:pt x="40" y="20"/>
                  </a:lnTo>
                  <a:lnTo>
                    <a:pt x="27" y="33"/>
                  </a:lnTo>
                  <a:lnTo>
                    <a:pt x="14" y="52"/>
                  </a:lnTo>
                  <a:lnTo>
                    <a:pt x="7" y="65"/>
                  </a:lnTo>
                  <a:lnTo>
                    <a:pt x="0" y="85"/>
                  </a:lnTo>
                  <a:lnTo>
                    <a:pt x="0" y="111"/>
                  </a:lnTo>
                  <a:lnTo>
                    <a:pt x="7" y="131"/>
                  </a:lnTo>
                  <a:lnTo>
                    <a:pt x="14" y="144"/>
                  </a:lnTo>
                  <a:lnTo>
                    <a:pt x="20" y="163"/>
                  </a:lnTo>
                  <a:lnTo>
                    <a:pt x="33" y="176"/>
                  </a:lnTo>
                  <a:lnTo>
                    <a:pt x="53" y="183"/>
                  </a:lnTo>
                  <a:lnTo>
                    <a:pt x="66" y="196"/>
                  </a:lnTo>
                  <a:lnTo>
                    <a:pt x="86" y="19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5" name="Freeform 653"/>
            <p:cNvSpPr>
              <a:spLocks/>
            </p:cNvSpPr>
            <p:nvPr/>
          </p:nvSpPr>
          <p:spPr bwMode="auto">
            <a:xfrm>
              <a:off x="4075" y="2858"/>
              <a:ext cx="105" cy="739"/>
            </a:xfrm>
            <a:custGeom>
              <a:avLst/>
              <a:gdLst>
                <a:gd name="T0" fmla="*/ 105 w 105"/>
                <a:gd name="T1" fmla="*/ 0 h 739"/>
                <a:gd name="T2" fmla="*/ 105 w 105"/>
                <a:gd name="T3" fmla="*/ 0 h 739"/>
                <a:gd name="T4" fmla="*/ 105 w 105"/>
                <a:gd name="T5" fmla="*/ 0 h 739"/>
                <a:gd name="T6" fmla="*/ 99 w 105"/>
                <a:gd name="T7" fmla="*/ 0 h 739"/>
                <a:gd name="T8" fmla="*/ 92 w 105"/>
                <a:gd name="T9" fmla="*/ 7 h 739"/>
                <a:gd name="T10" fmla="*/ 85 w 105"/>
                <a:gd name="T11" fmla="*/ 13 h 739"/>
                <a:gd name="T12" fmla="*/ 79 w 105"/>
                <a:gd name="T13" fmla="*/ 20 h 739"/>
                <a:gd name="T14" fmla="*/ 72 w 105"/>
                <a:gd name="T15" fmla="*/ 33 h 739"/>
                <a:gd name="T16" fmla="*/ 72 w 105"/>
                <a:gd name="T17" fmla="*/ 46 h 739"/>
                <a:gd name="T18" fmla="*/ 66 w 105"/>
                <a:gd name="T19" fmla="*/ 85 h 739"/>
                <a:gd name="T20" fmla="*/ 66 w 105"/>
                <a:gd name="T21" fmla="*/ 98 h 739"/>
                <a:gd name="T22" fmla="*/ 59 w 105"/>
                <a:gd name="T23" fmla="*/ 111 h 739"/>
                <a:gd name="T24" fmla="*/ 59 w 105"/>
                <a:gd name="T25" fmla="*/ 124 h 739"/>
                <a:gd name="T26" fmla="*/ 59 w 105"/>
                <a:gd name="T27" fmla="*/ 131 h 739"/>
                <a:gd name="T28" fmla="*/ 59 w 105"/>
                <a:gd name="T29" fmla="*/ 138 h 739"/>
                <a:gd name="T30" fmla="*/ 59 w 105"/>
                <a:gd name="T31" fmla="*/ 144 h 739"/>
                <a:gd name="T32" fmla="*/ 59 w 105"/>
                <a:gd name="T33" fmla="*/ 144 h 739"/>
                <a:gd name="T34" fmla="*/ 59 w 105"/>
                <a:gd name="T35" fmla="*/ 144 h 739"/>
                <a:gd name="T36" fmla="*/ 59 w 105"/>
                <a:gd name="T37" fmla="*/ 151 h 739"/>
                <a:gd name="T38" fmla="*/ 59 w 105"/>
                <a:gd name="T39" fmla="*/ 157 h 739"/>
                <a:gd name="T40" fmla="*/ 59 w 105"/>
                <a:gd name="T41" fmla="*/ 177 h 739"/>
                <a:gd name="T42" fmla="*/ 66 w 105"/>
                <a:gd name="T43" fmla="*/ 203 h 739"/>
                <a:gd name="T44" fmla="*/ 66 w 105"/>
                <a:gd name="T45" fmla="*/ 229 h 739"/>
                <a:gd name="T46" fmla="*/ 66 w 105"/>
                <a:gd name="T47" fmla="*/ 249 h 739"/>
                <a:gd name="T48" fmla="*/ 66 w 105"/>
                <a:gd name="T49" fmla="*/ 268 h 739"/>
                <a:gd name="T50" fmla="*/ 66 w 105"/>
                <a:gd name="T51" fmla="*/ 281 h 739"/>
                <a:gd name="T52" fmla="*/ 66 w 105"/>
                <a:gd name="T53" fmla="*/ 288 h 739"/>
                <a:gd name="T54" fmla="*/ 66 w 105"/>
                <a:gd name="T55" fmla="*/ 301 h 739"/>
                <a:gd name="T56" fmla="*/ 59 w 105"/>
                <a:gd name="T57" fmla="*/ 314 h 739"/>
                <a:gd name="T58" fmla="*/ 53 w 105"/>
                <a:gd name="T59" fmla="*/ 340 h 739"/>
                <a:gd name="T60" fmla="*/ 53 w 105"/>
                <a:gd name="T61" fmla="*/ 353 h 739"/>
                <a:gd name="T62" fmla="*/ 46 w 105"/>
                <a:gd name="T63" fmla="*/ 360 h 739"/>
                <a:gd name="T64" fmla="*/ 46 w 105"/>
                <a:gd name="T65" fmla="*/ 366 h 739"/>
                <a:gd name="T66" fmla="*/ 39 w 105"/>
                <a:gd name="T67" fmla="*/ 366 h 739"/>
                <a:gd name="T68" fmla="*/ 39 w 105"/>
                <a:gd name="T69" fmla="*/ 366 h 739"/>
                <a:gd name="T70" fmla="*/ 33 w 105"/>
                <a:gd name="T71" fmla="*/ 379 h 739"/>
                <a:gd name="T72" fmla="*/ 33 w 105"/>
                <a:gd name="T73" fmla="*/ 386 h 739"/>
                <a:gd name="T74" fmla="*/ 26 w 105"/>
                <a:gd name="T75" fmla="*/ 399 h 739"/>
                <a:gd name="T76" fmla="*/ 13 w 105"/>
                <a:gd name="T77" fmla="*/ 425 h 739"/>
                <a:gd name="T78" fmla="*/ 7 w 105"/>
                <a:gd name="T79" fmla="*/ 438 h 739"/>
                <a:gd name="T80" fmla="*/ 7 w 105"/>
                <a:gd name="T81" fmla="*/ 451 h 739"/>
                <a:gd name="T82" fmla="*/ 7 w 105"/>
                <a:gd name="T83" fmla="*/ 458 h 739"/>
                <a:gd name="T84" fmla="*/ 7 w 105"/>
                <a:gd name="T85" fmla="*/ 464 h 739"/>
                <a:gd name="T86" fmla="*/ 7 w 105"/>
                <a:gd name="T87" fmla="*/ 484 h 739"/>
                <a:gd name="T88" fmla="*/ 0 w 105"/>
                <a:gd name="T89" fmla="*/ 510 h 739"/>
                <a:gd name="T90" fmla="*/ 0 w 105"/>
                <a:gd name="T91" fmla="*/ 536 h 739"/>
                <a:gd name="T92" fmla="*/ 0 w 105"/>
                <a:gd name="T93" fmla="*/ 563 h 739"/>
                <a:gd name="T94" fmla="*/ 7 w 105"/>
                <a:gd name="T95" fmla="*/ 595 h 739"/>
                <a:gd name="T96" fmla="*/ 7 w 105"/>
                <a:gd name="T97" fmla="*/ 615 h 739"/>
                <a:gd name="T98" fmla="*/ 13 w 105"/>
                <a:gd name="T99" fmla="*/ 635 h 739"/>
                <a:gd name="T100" fmla="*/ 13 w 105"/>
                <a:gd name="T101" fmla="*/ 654 h 739"/>
                <a:gd name="T102" fmla="*/ 20 w 105"/>
                <a:gd name="T103" fmla="*/ 674 h 739"/>
                <a:gd name="T104" fmla="*/ 20 w 105"/>
                <a:gd name="T105" fmla="*/ 687 h 739"/>
                <a:gd name="T106" fmla="*/ 26 w 105"/>
                <a:gd name="T107" fmla="*/ 706 h 739"/>
                <a:gd name="T108" fmla="*/ 26 w 105"/>
                <a:gd name="T109" fmla="*/ 720 h 739"/>
                <a:gd name="T110" fmla="*/ 26 w 105"/>
                <a:gd name="T111" fmla="*/ 733 h 739"/>
                <a:gd name="T112" fmla="*/ 26 w 105"/>
                <a:gd name="T113" fmla="*/ 739 h 739"/>
                <a:gd name="T114" fmla="*/ 26 w 105"/>
                <a:gd name="T115" fmla="*/ 739 h 739"/>
                <a:gd name="T116" fmla="*/ 105 w 105"/>
                <a:gd name="T117" fmla="*/ 0 h 7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5" h="739">
                  <a:moveTo>
                    <a:pt x="105" y="0"/>
                  </a:moveTo>
                  <a:lnTo>
                    <a:pt x="105" y="0"/>
                  </a:lnTo>
                  <a:lnTo>
                    <a:pt x="99" y="0"/>
                  </a:lnTo>
                  <a:lnTo>
                    <a:pt x="92" y="7"/>
                  </a:lnTo>
                  <a:lnTo>
                    <a:pt x="85" y="13"/>
                  </a:lnTo>
                  <a:lnTo>
                    <a:pt x="79" y="20"/>
                  </a:lnTo>
                  <a:lnTo>
                    <a:pt x="72" y="33"/>
                  </a:lnTo>
                  <a:lnTo>
                    <a:pt x="72" y="46"/>
                  </a:lnTo>
                  <a:lnTo>
                    <a:pt x="66" y="85"/>
                  </a:lnTo>
                  <a:lnTo>
                    <a:pt x="66" y="98"/>
                  </a:lnTo>
                  <a:lnTo>
                    <a:pt x="59" y="111"/>
                  </a:lnTo>
                  <a:lnTo>
                    <a:pt x="59" y="124"/>
                  </a:lnTo>
                  <a:lnTo>
                    <a:pt x="59" y="131"/>
                  </a:lnTo>
                  <a:lnTo>
                    <a:pt x="59" y="138"/>
                  </a:lnTo>
                  <a:lnTo>
                    <a:pt x="59" y="144"/>
                  </a:lnTo>
                  <a:lnTo>
                    <a:pt x="59" y="151"/>
                  </a:lnTo>
                  <a:lnTo>
                    <a:pt x="59" y="157"/>
                  </a:lnTo>
                  <a:lnTo>
                    <a:pt x="59" y="177"/>
                  </a:lnTo>
                  <a:lnTo>
                    <a:pt x="66" y="203"/>
                  </a:lnTo>
                  <a:lnTo>
                    <a:pt x="66" y="229"/>
                  </a:lnTo>
                  <a:lnTo>
                    <a:pt x="66" y="249"/>
                  </a:lnTo>
                  <a:lnTo>
                    <a:pt x="66" y="268"/>
                  </a:lnTo>
                  <a:lnTo>
                    <a:pt x="66" y="281"/>
                  </a:lnTo>
                  <a:lnTo>
                    <a:pt x="66" y="288"/>
                  </a:lnTo>
                  <a:lnTo>
                    <a:pt x="66" y="301"/>
                  </a:lnTo>
                  <a:lnTo>
                    <a:pt x="59" y="314"/>
                  </a:lnTo>
                  <a:lnTo>
                    <a:pt x="53" y="340"/>
                  </a:lnTo>
                  <a:lnTo>
                    <a:pt x="53" y="353"/>
                  </a:lnTo>
                  <a:lnTo>
                    <a:pt x="46" y="360"/>
                  </a:lnTo>
                  <a:lnTo>
                    <a:pt x="46" y="366"/>
                  </a:lnTo>
                  <a:lnTo>
                    <a:pt x="39" y="366"/>
                  </a:lnTo>
                  <a:lnTo>
                    <a:pt x="33" y="379"/>
                  </a:lnTo>
                  <a:lnTo>
                    <a:pt x="33" y="386"/>
                  </a:lnTo>
                  <a:lnTo>
                    <a:pt x="26" y="399"/>
                  </a:lnTo>
                  <a:lnTo>
                    <a:pt x="13" y="425"/>
                  </a:lnTo>
                  <a:lnTo>
                    <a:pt x="7" y="438"/>
                  </a:lnTo>
                  <a:lnTo>
                    <a:pt x="7" y="451"/>
                  </a:lnTo>
                  <a:lnTo>
                    <a:pt x="7" y="458"/>
                  </a:lnTo>
                  <a:lnTo>
                    <a:pt x="7" y="464"/>
                  </a:lnTo>
                  <a:lnTo>
                    <a:pt x="7" y="484"/>
                  </a:lnTo>
                  <a:lnTo>
                    <a:pt x="0" y="510"/>
                  </a:lnTo>
                  <a:lnTo>
                    <a:pt x="0" y="536"/>
                  </a:lnTo>
                  <a:lnTo>
                    <a:pt x="0" y="563"/>
                  </a:lnTo>
                  <a:lnTo>
                    <a:pt x="7" y="595"/>
                  </a:lnTo>
                  <a:lnTo>
                    <a:pt x="7" y="615"/>
                  </a:lnTo>
                  <a:lnTo>
                    <a:pt x="13" y="635"/>
                  </a:lnTo>
                  <a:lnTo>
                    <a:pt x="13" y="654"/>
                  </a:lnTo>
                  <a:lnTo>
                    <a:pt x="20" y="674"/>
                  </a:lnTo>
                  <a:lnTo>
                    <a:pt x="20" y="687"/>
                  </a:lnTo>
                  <a:lnTo>
                    <a:pt x="26" y="706"/>
                  </a:lnTo>
                  <a:lnTo>
                    <a:pt x="26" y="720"/>
                  </a:lnTo>
                  <a:lnTo>
                    <a:pt x="26" y="733"/>
                  </a:lnTo>
                  <a:lnTo>
                    <a:pt x="26" y="739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6" name="Freeform 654"/>
            <p:cNvSpPr>
              <a:spLocks/>
            </p:cNvSpPr>
            <p:nvPr/>
          </p:nvSpPr>
          <p:spPr bwMode="auto">
            <a:xfrm>
              <a:off x="3812" y="2819"/>
              <a:ext cx="539" cy="811"/>
            </a:xfrm>
            <a:custGeom>
              <a:avLst/>
              <a:gdLst>
                <a:gd name="T0" fmla="*/ 223 w 539"/>
                <a:gd name="T1" fmla="*/ 39 h 811"/>
                <a:gd name="T2" fmla="*/ 177 w 539"/>
                <a:gd name="T3" fmla="*/ 26 h 811"/>
                <a:gd name="T4" fmla="*/ 131 w 539"/>
                <a:gd name="T5" fmla="*/ 39 h 811"/>
                <a:gd name="T6" fmla="*/ 99 w 539"/>
                <a:gd name="T7" fmla="*/ 59 h 811"/>
                <a:gd name="T8" fmla="*/ 79 w 539"/>
                <a:gd name="T9" fmla="*/ 144 h 811"/>
                <a:gd name="T10" fmla="*/ 72 w 539"/>
                <a:gd name="T11" fmla="*/ 229 h 811"/>
                <a:gd name="T12" fmla="*/ 72 w 539"/>
                <a:gd name="T13" fmla="*/ 255 h 811"/>
                <a:gd name="T14" fmla="*/ 59 w 539"/>
                <a:gd name="T15" fmla="*/ 288 h 811"/>
                <a:gd name="T16" fmla="*/ 26 w 539"/>
                <a:gd name="T17" fmla="*/ 340 h 811"/>
                <a:gd name="T18" fmla="*/ 0 w 539"/>
                <a:gd name="T19" fmla="*/ 405 h 811"/>
                <a:gd name="T20" fmla="*/ 6 w 539"/>
                <a:gd name="T21" fmla="*/ 510 h 811"/>
                <a:gd name="T22" fmla="*/ 33 w 539"/>
                <a:gd name="T23" fmla="*/ 595 h 811"/>
                <a:gd name="T24" fmla="*/ 52 w 539"/>
                <a:gd name="T25" fmla="*/ 641 h 811"/>
                <a:gd name="T26" fmla="*/ 52 w 539"/>
                <a:gd name="T27" fmla="*/ 693 h 811"/>
                <a:gd name="T28" fmla="*/ 52 w 539"/>
                <a:gd name="T29" fmla="*/ 745 h 811"/>
                <a:gd name="T30" fmla="*/ 59 w 539"/>
                <a:gd name="T31" fmla="*/ 778 h 811"/>
                <a:gd name="T32" fmla="*/ 99 w 539"/>
                <a:gd name="T33" fmla="*/ 804 h 811"/>
                <a:gd name="T34" fmla="*/ 131 w 539"/>
                <a:gd name="T35" fmla="*/ 811 h 811"/>
                <a:gd name="T36" fmla="*/ 171 w 539"/>
                <a:gd name="T37" fmla="*/ 791 h 811"/>
                <a:gd name="T38" fmla="*/ 184 w 539"/>
                <a:gd name="T39" fmla="*/ 785 h 811"/>
                <a:gd name="T40" fmla="*/ 204 w 539"/>
                <a:gd name="T41" fmla="*/ 765 h 811"/>
                <a:gd name="T42" fmla="*/ 230 w 539"/>
                <a:gd name="T43" fmla="*/ 752 h 811"/>
                <a:gd name="T44" fmla="*/ 263 w 539"/>
                <a:gd name="T45" fmla="*/ 752 h 811"/>
                <a:gd name="T46" fmla="*/ 289 w 539"/>
                <a:gd name="T47" fmla="*/ 772 h 811"/>
                <a:gd name="T48" fmla="*/ 309 w 539"/>
                <a:gd name="T49" fmla="*/ 798 h 811"/>
                <a:gd name="T50" fmla="*/ 309 w 539"/>
                <a:gd name="T51" fmla="*/ 804 h 811"/>
                <a:gd name="T52" fmla="*/ 335 w 539"/>
                <a:gd name="T53" fmla="*/ 811 h 811"/>
                <a:gd name="T54" fmla="*/ 381 w 539"/>
                <a:gd name="T55" fmla="*/ 811 h 811"/>
                <a:gd name="T56" fmla="*/ 408 w 539"/>
                <a:gd name="T57" fmla="*/ 785 h 811"/>
                <a:gd name="T58" fmla="*/ 447 w 539"/>
                <a:gd name="T59" fmla="*/ 719 h 811"/>
                <a:gd name="T60" fmla="*/ 454 w 539"/>
                <a:gd name="T61" fmla="*/ 680 h 811"/>
                <a:gd name="T62" fmla="*/ 460 w 539"/>
                <a:gd name="T63" fmla="*/ 674 h 811"/>
                <a:gd name="T64" fmla="*/ 480 w 539"/>
                <a:gd name="T65" fmla="*/ 634 h 811"/>
                <a:gd name="T66" fmla="*/ 513 w 539"/>
                <a:gd name="T67" fmla="*/ 569 h 811"/>
                <a:gd name="T68" fmla="*/ 533 w 539"/>
                <a:gd name="T69" fmla="*/ 497 h 811"/>
                <a:gd name="T70" fmla="*/ 539 w 539"/>
                <a:gd name="T71" fmla="*/ 399 h 811"/>
                <a:gd name="T72" fmla="*/ 526 w 539"/>
                <a:gd name="T73" fmla="*/ 320 h 811"/>
                <a:gd name="T74" fmla="*/ 493 w 539"/>
                <a:gd name="T75" fmla="*/ 229 h 811"/>
                <a:gd name="T76" fmla="*/ 487 w 539"/>
                <a:gd name="T77" fmla="*/ 163 h 811"/>
                <a:gd name="T78" fmla="*/ 487 w 539"/>
                <a:gd name="T79" fmla="*/ 150 h 811"/>
                <a:gd name="T80" fmla="*/ 480 w 539"/>
                <a:gd name="T81" fmla="*/ 137 h 811"/>
                <a:gd name="T82" fmla="*/ 467 w 539"/>
                <a:gd name="T83" fmla="*/ 92 h 811"/>
                <a:gd name="T84" fmla="*/ 447 w 539"/>
                <a:gd name="T85" fmla="*/ 52 h 811"/>
                <a:gd name="T86" fmla="*/ 401 w 539"/>
                <a:gd name="T87" fmla="*/ 39 h 811"/>
                <a:gd name="T88" fmla="*/ 375 w 539"/>
                <a:gd name="T89" fmla="*/ 39 h 811"/>
                <a:gd name="T90" fmla="*/ 368 w 539"/>
                <a:gd name="T91" fmla="*/ 33 h 811"/>
                <a:gd name="T92" fmla="*/ 342 w 539"/>
                <a:gd name="T93" fmla="*/ 13 h 811"/>
                <a:gd name="T94" fmla="*/ 296 w 539"/>
                <a:gd name="T95" fmla="*/ 0 h 811"/>
                <a:gd name="T96" fmla="*/ 243 w 539"/>
                <a:gd name="T97" fmla="*/ 20 h 811"/>
                <a:gd name="T98" fmla="*/ 230 w 539"/>
                <a:gd name="T99" fmla="*/ 39 h 8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9" h="811">
                  <a:moveTo>
                    <a:pt x="223" y="39"/>
                  </a:moveTo>
                  <a:lnTo>
                    <a:pt x="223" y="39"/>
                  </a:lnTo>
                  <a:lnTo>
                    <a:pt x="210" y="33"/>
                  </a:lnTo>
                  <a:lnTo>
                    <a:pt x="197" y="33"/>
                  </a:lnTo>
                  <a:lnTo>
                    <a:pt x="177" y="26"/>
                  </a:lnTo>
                  <a:lnTo>
                    <a:pt x="158" y="26"/>
                  </a:lnTo>
                  <a:lnTo>
                    <a:pt x="138" y="33"/>
                  </a:lnTo>
                  <a:lnTo>
                    <a:pt x="131" y="39"/>
                  </a:lnTo>
                  <a:lnTo>
                    <a:pt x="118" y="39"/>
                  </a:lnTo>
                  <a:lnTo>
                    <a:pt x="112" y="52"/>
                  </a:lnTo>
                  <a:lnTo>
                    <a:pt x="99" y="59"/>
                  </a:lnTo>
                  <a:lnTo>
                    <a:pt x="92" y="85"/>
                  </a:lnTo>
                  <a:lnTo>
                    <a:pt x="85" y="118"/>
                  </a:lnTo>
                  <a:lnTo>
                    <a:pt x="79" y="144"/>
                  </a:lnTo>
                  <a:lnTo>
                    <a:pt x="79" y="177"/>
                  </a:lnTo>
                  <a:lnTo>
                    <a:pt x="72" y="203"/>
                  </a:lnTo>
                  <a:lnTo>
                    <a:pt x="72" y="229"/>
                  </a:lnTo>
                  <a:lnTo>
                    <a:pt x="72" y="242"/>
                  </a:lnTo>
                  <a:lnTo>
                    <a:pt x="72" y="248"/>
                  </a:lnTo>
                  <a:lnTo>
                    <a:pt x="72" y="255"/>
                  </a:lnTo>
                  <a:lnTo>
                    <a:pt x="72" y="262"/>
                  </a:lnTo>
                  <a:lnTo>
                    <a:pt x="66" y="268"/>
                  </a:lnTo>
                  <a:lnTo>
                    <a:pt x="59" y="288"/>
                  </a:lnTo>
                  <a:lnTo>
                    <a:pt x="46" y="301"/>
                  </a:lnTo>
                  <a:lnTo>
                    <a:pt x="39" y="320"/>
                  </a:lnTo>
                  <a:lnTo>
                    <a:pt x="26" y="340"/>
                  </a:lnTo>
                  <a:lnTo>
                    <a:pt x="13" y="360"/>
                  </a:lnTo>
                  <a:lnTo>
                    <a:pt x="6" y="386"/>
                  </a:lnTo>
                  <a:lnTo>
                    <a:pt x="0" y="405"/>
                  </a:lnTo>
                  <a:lnTo>
                    <a:pt x="0" y="438"/>
                  </a:lnTo>
                  <a:lnTo>
                    <a:pt x="0" y="477"/>
                  </a:lnTo>
                  <a:lnTo>
                    <a:pt x="6" y="510"/>
                  </a:lnTo>
                  <a:lnTo>
                    <a:pt x="13" y="543"/>
                  </a:lnTo>
                  <a:lnTo>
                    <a:pt x="20" y="569"/>
                  </a:lnTo>
                  <a:lnTo>
                    <a:pt x="33" y="595"/>
                  </a:lnTo>
                  <a:lnTo>
                    <a:pt x="39" y="615"/>
                  </a:lnTo>
                  <a:lnTo>
                    <a:pt x="46" y="628"/>
                  </a:lnTo>
                  <a:lnTo>
                    <a:pt x="52" y="641"/>
                  </a:lnTo>
                  <a:lnTo>
                    <a:pt x="52" y="654"/>
                  </a:lnTo>
                  <a:lnTo>
                    <a:pt x="52" y="674"/>
                  </a:lnTo>
                  <a:lnTo>
                    <a:pt x="52" y="693"/>
                  </a:lnTo>
                  <a:lnTo>
                    <a:pt x="52" y="713"/>
                  </a:lnTo>
                  <a:lnTo>
                    <a:pt x="52" y="732"/>
                  </a:lnTo>
                  <a:lnTo>
                    <a:pt x="52" y="745"/>
                  </a:lnTo>
                  <a:lnTo>
                    <a:pt x="52" y="759"/>
                  </a:lnTo>
                  <a:lnTo>
                    <a:pt x="52" y="772"/>
                  </a:lnTo>
                  <a:lnTo>
                    <a:pt x="59" y="778"/>
                  </a:lnTo>
                  <a:lnTo>
                    <a:pt x="72" y="791"/>
                  </a:lnTo>
                  <a:lnTo>
                    <a:pt x="79" y="798"/>
                  </a:lnTo>
                  <a:lnTo>
                    <a:pt x="99" y="804"/>
                  </a:lnTo>
                  <a:lnTo>
                    <a:pt x="112" y="811"/>
                  </a:lnTo>
                  <a:lnTo>
                    <a:pt x="118" y="811"/>
                  </a:lnTo>
                  <a:lnTo>
                    <a:pt x="131" y="811"/>
                  </a:lnTo>
                  <a:lnTo>
                    <a:pt x="138" y="811"/>
                  </a:lnTo>
                  <a:lnTo>
                    <a:pt x="158" y="798"/>
                  </a:lnTo>
                  <a:lnTo>
                    <a:pt x="171" y="791"/>
                  </a:lnTo>
                  <a:lnTo>
                    <a:pt x="177" y="785"/>
                  </a:lnTo>
                  <a:lnTo>
                    <a:pt x="184" y="785"/>
                  </a:lnTo>
                  <a:lnTo>
                    <a:pt x="197" y="772"/>
                  </a:lnTo>
                  <a:lnTo>
                    <a:pt x="204" y="765"/>
                  </a:lnTo>
                  <a:lnTo>
                    <a:pt x="210" y="759"/>
                  </a:lnTo>
                  <a:lnTo>
                    <a:pt x="217" y="759"/>
                  </a:lnTo>
                  <a:lnTo>
                    <a:pt x="230" y="752"/>
                  </a:lnTo>
                  <a:lnTo>
                    <a:pt x="243" y="752"/>
                  </a:lnTo>
                  <a:lnTo>
                    <a:pt x="256" y="752"/>
                  </a:lnTo>
                  <a:lnTo>
                    <a:pt x="263" y="752"/>
                  </a:lnTo>
                  <a:lnTo>
                    <a:pt x="270" y="759"/>
                  </a:lnTo>
                  <a:lnTo>
                    <a:pt x="276" y="765"/>
                  </a:lnTo>
                  <a:lnTo>
                    <a:pt x="289" y="772"/>
                  </a:lnTo>
                  <a:lnTo>
                    <a:pt x="289" y="778"/>
                  </a:lnTo>
                  <a:lnTo>
                    <a:pt x="309" y="798"/>
                  </a:lnTo>
                  <a:lnTo>
                    <a:pt x="309" y="804"/>
                  </a:lnTo>
                  <a:lnTo>
                    <a:pt x="316" y="804"/>
                  </a:lnTo>
                  <a:lnTo>
                    <a:pt x="322" y="811"/>
                  </a:lnTo>
                  <a:lnTo>
                    <a:pt x="335" y="811"/>
                  </a:lnTo>
                  <a:lnTo>
                    <a:pt x="348" y="811"/>
                  </a:lnTo>
                  <a:lnTo>
                    <a:pt x="368" y="811"/>
                  </a:lnTo>
                  <a:lnTo>
                    <a:pt x="381" y="811"/>
                  </a:lnTo>
                  <a:lnTo>
                    <a:pt x="388" y="804"/>
                  </a:lnTo>
                  <a:lnTo>
                    <a:pt x="401" y="798"/>
                  </a:lnTo>
                  <a:lnTo>
                    <a:pt x="408" y="785"/>
                  </a:lnTo>
                  <a:lnTo>
                    <a:pt x="421" y="765"/>
                  </a:lnTo>
                  <a:lnTo>
                    <a:pt x="434" y="739"/>
                  </a:lnTo>
                  <a:lnTo>
                    <a:pt x="447" y="719"/>
                  </a:lnTo>
                  <a:lnTo>
                    <a:pt x="454" y="693"/>
                  </a:lnTo>
                  <a:lnTo>
                    <a:pt x="454" y="687"/>
                  </a:lnTo>
                  <a:lnTo>
                    <a:pt x="454" y="680"/>
                  </a:lnTo>
                  <a:lnTo>
                    <a:pt x="454" y="674"/>
                  </a:lnTo>
                  <a:lnTo>
                    <a:pt x="460" y="674"/>
                  </a:lnTo>
                  <a:lnTo>
                    <a:pt x="467" y="660"/>
                  </a:lnTo>
                  <a:lnTo>
                    <a:pt x="473" y="654"/>
                  </a:lnTo>
                  <a:lnTo>
                    <a:pt x="480" y="634"/>
                  </a:lnTo>
                  <a:lnTo>
                    <a:pt x="493" y="615"/>
                  </a:lnTo>
                  <a:lnTo>
                    <a:pt x="500" y="595"/>
                  </a:lnTo>
                  <a:lnTo>
                    <a:pt x="513" y="569"/>
                  </a:lnTo>
                  <a:lnTo>
                    <a:pt x="519" y="549"/>
                  </a:lnTo>
                  <a:lnTo>
                    <a:pt x="526" y="523"/>
                  </a:lnTo>
                  <a:lnTo>
                    <a:pt x="533" y="497"/>
                  </a:lnTo>
                  <a:lnTo>
                    <a:pt x="533" y="464"/>
                  </a:lnTo>
                  <a:lnTo>
                    <a:pt x="533" y="432"/>
                  </a:lnTo>
                  <a:lnTo>
                    <a:pt x="539" y="399"/>
                  </a:lnTo>
                  <a:lnTo>
                    <a:pt x="533" y="373"/>
                  </a:lnTo>
                  <a:lnTo>
                    <a:pt x="533" y="347"/>
                  </a:lnTo>
                  <a:lnTo>
                    <a:pt x="526" y="320"/>
                  </a:lnTo>
                  <a:lnTo>
                    <a:pt x="513" y="288"/>
                  </a:lnTo>
                  <a:lnTo>
                    <a:pt x="500" y="255"/>
                  </a:lnTo>
                  <a:lnTo>
                    <a:pt x="493" y="229"/>
                  </a:lnTo>
                  <a:lnTo>
                    <a:pt x="487" y="203"/>
                  </a:lnTo>
                  <a:lnTo>
                    <a:pt x="487" y="177"/>
                  </a:lnTo>
                  <a:lnTo>
                    <a:pt x="487" y="163"/>
                  </a:lnTo>
                  <a:lnTo>
                    <a:pt x="487" y="150"/>
                  </a:lnTo>
                  <a:lnTo>
                    <a:pt x="487" y="144"/>
                  </a:lnTo>
                  <a:lnTo>
                    <a:pt x="480" y="137"/>
                  </a:lnTo>
                  <a:lnTo>
                    <a:pt x="480" y="124"/>
                  </a:lnTo>
                  <a:lnTo>
                    <a:pt x="473" y="105"/>
                  </a:lnTo>
                  <a:lnTo>
                    <a:pt x="467" y="92"/>
                  </a:lnTo>
                  <a:lnTo>
                    <a:pt x="460" y="72"/>
                  </a:lnTo>
                  <a:lnTo>
                    <a:pt x="454" y="59"/>
                  </a:lnTo>
                  <a:lnTo>
                    <a:pt x="447" y="52"/>
                  </a:lnTo>
                  <a:lnTo>
                    <a:pt x="434" y="46"/>
                  </a:lnTo>
                  <a:lnTo>
                    <a:pt x="427" y="39"/>
                  </a:lnTo>
                  <a:lnTo>
                    <a:pt x="401" y="39"/>
                  </a:lnTo>
                  <a:lnTo>
                    <a:pt x="388" y="39"/>
                  </a:lnTo>
                  <a:lnTo>
                    <a:pt x="381" y="39"/>
                  </a:lnTo>
                  <a:lnTo>
                    <a:pt x="375" y="39"/>
                  </a:lnTo>
                  <a:lnTo>
                    <a:pt x="368" y="39"/>
                  </a:lnTo>
                  <a:lnTo>
                    <a:pt x="368" y="33"/>
                  </a:lnTo>
                  <a:lnTo>
                    <a:pt x="362" y="26"/>
                  </a:lnTo>
                  <a:lnTo>
                    <a:pt x="355" y="20"/>
                  </a:lnTo>
                  <a:lnTo>
                    <a:pt x="342" y="13"/>
                  </a:lnTo>
                  <a:lnTo>
                    <a:pt x="329" y="6"/>
                  </a:lnTo>
                  <a:lnTo>
                    <a:pt x="309" y="0"/>
                  </a:lnTo>
                  <a:lnTo>
                    <a:pt x="296" y="0"/>
                  </a:lnTo>
                  <a:lnTo>
                    <a:pt x="276" y="0"/>
                  </a:lnTo>
                  <a:lnTo>
                    <a:pt x="270" y="6"/>
                  </a:lnTo>
                  <a:lnTo>
                    <a:pt x="243" y="20"/>
                  </a:lnTo>
                  <a:lnTo>
                    <a:pt x="237" y="26"/>
                  </a:lnTo>
                  <a:lnTo>
                    <a:pt x="230" y="33"/>
                  </a:lnTo>
                  <a:lnTo>
                    <a:pt x="230" y="39"/>
                  </a:lnTo>
                  <a:lnTo>
                    <a:pt x="223" y="39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7" name="Freeform 655"/>
            <p:cNvSpPr>
              <a:spLocks/>
            </p:cNvSpPr>
            <p:nvPr/>
          </p:nvSpPr>
          <p:spPr bwMode="auto">
            <a:xfrm>
              <a:off x="4075" y="2858"/>
              <a:ext cx="105" cy="739"/>
            </a:xfrm>
            <a:custGeom>
              <a:avLst/>
              <a:gdLst>
                <a:gd name="T0" fmla="*/ 105 w 105"/>
                <a:gd name="T1" fmla="*/ 0 h 739"/>
                <a:gd name="T2" fmla="*/ 105 w 105"/>
                <a:gd name="T3" fmla="*/ 0 h 739"/>
                <a:gd name="T4" fmla="*/ 105 w 105"/>
                <a:gd name="T5" fmla="*/ 0 h 739"/>
                <a:gd name="T6" fmla="*/ 99 w 105"/>
                <a:gd name="T7" fmla="*/ 0 h 739"/>
                <a:gd name="T8" fmla="*/ 92 w 105"/>
                <a:gd name="T9" fmla="*/ 7 h 739"/>
                <a:gd name="T10" fmla="*/ 85 w 105"/>
                <a:gd name="T11" fmla="*/ 13 h 739"/>
                <a:gd name="T12" fmla="*/ 79 w 105"/>
                <a:gd name="T13" fmla="*/ 20 h 739"/>
                <a:gd name="T14" fmla="*/ 72 w 105"/>
                <a:gd name="T15" fmla="*/ 33 h 739"/>
                <a:gd name="T16" fmla="*/ 72 w 105"/>
                <a:gd name="T17" fmla="*/ 46 h 739"/>
                <a:gd name="T18" fmla="*/ 66 w 105"/>
                <a:gd name="T19" fmla="*/ 85 h 739"/>
                <a:gd name="T20" fmla="*/ 66 w 105"/>
                <a:gd name="T21" fmla="*/ 98 h 739"/>
                <a:gd name="T22" fmla="*/ 59 w 105"/>
                <a:gd name="T23" fmla="*/ 111 h 739"/>
                <a:gd name="T24" fmla="*/ 59 w 105"/>
                <a:gd name="T25" fmla="*/ 124 h 739"/>
                <a:gd name="T26" fmla="*/ 59 w 105"/>
                <a:gd name="T27" fmla="*/ 131 h 739"/>
                <a:gd name="T28" fmla="*/ 59 w 105"/>
                <a:gd name="T29" fmla="*/ 138 h 739"/>
                <a:gd name="T30" fmla="*/ 59 w 105"/>
                <a:gd name="T31" fmla="*/ 144 h 739"/>
                <a:gd name="T32" fmla="*/ 59 w 105"/>
                <a:gd name="T33" fmla="*/ 144 h 739"/>
                <a:gd name="T34" fmla="*/ 59 w 105"/>
                <a:gd name="T35" fmla="*/ 144 h 739"/>
                <a:gd name="T36" fmla="*/ 59 w 105"/>
                <a:gd name="T37" fmla="*/ 151 h 739"/>
                <a:gd name="T38" fmla="*/ 59 w 105"/>
                <a:gd name="T39" fmla="*/ 157 h 739"/>
                <a:gd name="T40" fmla="*/ 59 w 105"/>
                <a:gd name="T41" fmla="*/ 177 h 739"/>
                <a:gd name="T42" fmla="*/ 66 w 105"/>
                <a:gd name="T43" fmla="*/ 203 h 739"/>
                <a:gd name="T44" fmla="*/ 66 w 105"/>
                <a:gd name="T45" fmla="*/ 229 h 739"/>
                <a:gd name="T46" fmla="*/ 66 w 105"/>
                <a:gd name="T47" fmla="*/ 249 h 739"/>
                <a:gd name="T48" fmla="*/ 66 w 105"/>
                <a:gd name="T49" fmla="*/ 268 h 739"/>
                <a:gd name="T50" fmla="*/ 66 w 105"/>
                <a:gd name="T51" fmla="*/ 281 h 739"/>
                <a:gd name="T52" fmla="*/ 66 w 105"/>
                <a:gd name="T53" fmla="*/ 288 h 739"/>
                <a:gd name="T54" fmla="*/ 66 w 105"/>
                <a:gd name="T55" fmla="*/ 301 h 739"/>
                <a:gd name="T56" fmla="*/ 59 w 105"/>
                <a:gd name="T57" fmla="*/ 314 h 739"/>
                <a:gd name="T58" fmla="*/ 53 w 105"/>
                <a:gd name="T59" fmla="*/ 340 h 739"/>
                <a:gd name="T60" fmla="*/ 53 w 105"/>
                <a:gd name="T61" fmla="*/ 353 h 739"/>
                <a:gd name="T62" fmla="*/ 46 w 105"/>
                <a:gd name="T63" fmla="*/ 360 h 739"/>
                <a:gd name="T64" fmla="*/ 46 w 105"/>
                <a:gd name="T65" fmla="*/ 366 h 739"/>
                <a:gd name="T66" fmla="*/ 39 w 105"/>
                <a:gd name="T67" fmla="*/ 366 h 739"/>
                <a:gd name="T68" fmla="*/ 39 w 105"/>
                <a:gd name="T69" fmla="*/ 366 h 739"/>
                <a:gd name="T70" fmla="*/ 33 w 105"/>
                <a:gd name="T71" fmla="*/ 379 h 739"/>
                <a:gd name="T72" fmla="*/ 33 w 105"/>
                <a:gd name="T73" fmla="*/ 386 h 739"/>
                <a:gd name="T74" fmla="*/ 26 w 105"/>
                <a:gd name="T75" fmla="*/ 399 h 739"/>
                <a:gd name="T76" fmla="*/ 13 w 105"/>
                <a:gd name="T77" fmla="*/ 425 h 739"/>
                <a:gd name="T78" fmla="*/ 7 w 105"/>
                <a:gd name="T79" fmla="*/ 438 h 739"/>
                <a:gd name="T80" fmla="*/ 7 w 105"/>
                <a:gd name="T81" fmla="*/ 451 h 739"/>
                <a:gd name="T82" fmla="*/ 7 w 105"/>
                <a:gd name="T83" fmla="*/ 458 h 739"/>
                <a:gd name="T84" fmla="*/ 7 w 105"/>
                <a:gd name="T85" fmla="*/ 464 h 739"/>
                <a:gd name="T86" fmla="*/ 7 w 105"/>
                <a:gd name="T87" fmla="*/ 484 h 739"/>
                <a:gd name="T88" fmla="*/ 0 w 105"/>
                <a:gd name="T89" fmla="*/ 510 h 739"/>
                <a:gd name="T90" fmla="*/ 0 w 105"/>
                <a:gd name="T91" fmla="*/ 536 h 739"/>
                <a:gd name="T92" fmla="*/ 0 w 105"/>
                <a:gd name="T93" fmla="*/ 563 h 739"/>
                <a:gd name="T94" fmla="*/ 7 w 105"/>
                <a:gd name="T95" fmla="*/ 595 h 739"/>
                <a:gd name="T96" fmla="*/ 7 w 105"/>
                <a:gd name="T97" fmla="*/ 615 h 739"/>
                <a:gd name="T98" fmla="*/ 13 w 105"/>
                <a:gd name="T99" fmla="*/ 635 h 739"/>
                <a:gd name="T100" fmla="*/ 13 w 105"/>
                <a:gd name="T101" fmla="*/ 654 h 739"/>
                <a:gd name="T102" fmla="*/ 20 w 105"/>
                <a:gd name="T103" fmla="*/ 674 h 739"/>
                <a:gd name="T104" fmla="*/ 20 w 105"/>
                <a:gd name="T105" fmla="*/ 687 h 739"/>
                <a:gd name="T106" fmla="*/ 26 w 105"/>
                <a:gd name="T107" fmla="*/ 706 h 739"/>
                <a:gd name="T108" fmla="*/ 26 w 105"/>
                <a:gd name="T109" fmla="*/ 720 h 739"/>
                <a:gd name="T110" fmla="*/ 26 w 105"/>
                <a:gd name="T111" fmla="*/ 733 h 739"/>
                <a:gd name="T112" fmla="*/ 26 w 105"/>
                <a:gd name="T113" fmla="*/ 739 h 739"/>
                <a:gd name="T114" fmla="*/ 26 w 105"/>
                <a:gd name="T115" fmla="*/ 739 h 7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5" h="739">
                  <a:moveTo>
                    <a:pt x="105" y="0"/>
                  </a:moveTo>
                  <a:lnTo>
                    <a:pt x="105" y="0"/>
                  </a:lnTo>
                  <a:lnTo>
                    <a:pt x="99" y="0"/>
                  </a:lnTo>
                  <a:lnTo>
                    <a:pt x="92" y="7"/>
                  </a:lnTo>
                  <a:lnTo>
                    <a:pt x="85" y="13"/>
                  </a:lnTo>
                  <a:lnTo>
                    <a:pt x="79" y="20"/>
                  </a:lnTo>
                  <a:lnTo>
                    <a:pt x="72" y="33"/>
                  </a:lnTo>
                  <a:lnTo>
                    <a:pt x="72" y="46"/>
                  </a:lnTo>
                  <a:lnTo>
                    <a:pt x="66" y="85"/>
                  </a:lnTo>
                  <a:lnTo>
                    <a:pt x="66" y="98"/>
                  </a:lnTo>
                  <a:lnTo>
                    <a:pt x="59" y="111"/>
                  </a:lnTo>
                  <a:lnTo>
                    <a:pt x="59" y="124"/>
                  </a:lnTo>
                  <a:lnTo>
                    <a:pt x="59" y="131"/>
                  </a:lnTo>
                  <a:lnTo>
                    <a:pt x="59" y="138"/>
                  </a:lnTo>
                  <a:lnTo>
                    <a:pt x="59" y="144"/>
                  </a:lnTo>
                  <a:lnTo>
                    <a:pt x="59" y="151"/>
                  </a:lnTo>
                  <a:lnTo>
                    <a:pt x="59" y="157"/>
                  </a:lnTo>
                  <a:lnTo>
                    <a:pt x="59" y="177"/>
                  </a:lnTo>
                  <a:lnTo>
                    <a:pt x="66" y="203"/>
                  </a:lnTo>
                  <a:lnTo>
                    <a:pt x="66" y="229"/>
                  </a:lnTo>
                  <a:lnTo>
                    <a:pt x="66" y="249"/>
                  </a:lnTo>
                  <a:lnTo>
                    <a:pt x="66" y="268"/>
                  </a:lnTo>
                  <a:lnTo>
                    <a:pt x="66" y="281"/>
                  </a:lnTo>
                  <a:lnTo>
                    <a:pt x="66" y="288"/>
                  </a:lnTo>
                  <a:lnTo>
                    <a:pt x="66" y="301"/>
                  </a:lnTo>
                  <a:lnTo>
                    <a:pt x="59" y="314"/>
                  </a:lnTo>
                  <a:lnTo>
                    <a:pt x="53" y="340"/>
                  </a:lnTo>
                  <a:lnTo>
                    <a:pt x="53" y="353"/>
                  </a:lnTo>
                  <a:lnTo>
                    <a:pt x="46" y="360"/>
                  </a:lnTo>
                  <a:lnTo>
                    <a:pt x="46" y="366"/>
                  </a:lnTo>
                  <a:lnTo>
                    <a:pt x="39" y="366"/>
                  </a:lnTo>
                  <a:lnTo>
                    <a:pt x="33" y="379"/>
                  </a:lnTo>
                  <a:lnTo>
                    <a:pt x="33" y="386"/>
                  </a:lnTo>
                  <a:lnTo>
                    <a:pt x="26" y="399"/>
                  </a:lnTo>
                  <a:lnTo>
                    <a:pt x="13" y="425"/>
                  </a:lnTo>
                  <a:lnTo>
                    <a:pt x="7" y="438"/>
                  </a:lnTo>
                  <a:lnTo>
                    <a:pt x="7" y="451"/>
                  </a:lnTo>
                  <a:lnTo>
                    <a:pt x="7" y="458"/>
                  </a:lnTo>
                  <a:lnTo>
                    <a:pt x="7" y="464"/>
                  </a:lnTo>
                  <a:lnTo>
                    <a:pt x="7" y="484"/>
                  </a:lnTo>
                  <a:lnTo>
                    <a:pt x="0" y="510"/>
                  </a:lnTo>
                  <a:lnTo>
                    <a:pt x="0" y="536"/>
                  </a:lnTo>
                  <a:lnTo>
                    <a:pt x="0" y="563"/>
                  </a:lnTo>
                  <a:lnTo>
                    <a:pt x="7" y="595"/>
                  </a:lnTo>
                  <a:lnTo>
                    <a:pt x="7" y="615"/>
                  </a:lnTo>
                  <a:lnTo>
                    <a:pt x="13" y="635"/>
                  </a:lnTo>
                  <a:lnTo>
                    <a:pt x="13" y="654"/>
                  </a:lnTo>
                  <a:lnTo>
                    <a:pt x="20" y="674"/>
                  </a:lnTo>
                  <a:lnTo>
                    <a:pt x="20" y="687"/>
                  </a:lnTo>
                  <a:lnTo>
                    <a:pt x="26" y="706"/>
                  </a:lnTo>
                  <a:lnTo>
                    <a:pt x="26" y="720"/>
                  </a:lnTo>
                  <a:lnTo>
                    <a:pt x="26" y="733"/>
                  </a:lnTo>
                  <a:lnTo>
                    <a:pt x="26" y="739"/>
                  </a:lnTo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8" name="Freeform 656"/>
            <p:cNvSpPr>
              <a:spLocks/>
            </p:cNvSpPr>
            <p:nvPr/>
          </p:nvSpPr>
          <p:spPr bwMode="auto">
            <a:xfrm>
              <a:off x="3812" y="2819"/>
              <a:ext cx="539" cy="811"/>
            </a:xfrm>
            <a:custGeom>
              <a:avLst/>
              <a:gdLst>
                <a:gd name="T0" fmla="*/ 223 w 539"/>
                <a:gd name="T1" fmla="*/ 39 h 811"/>
                <a:gd name="T2" fmla="*/ 177 w 539"/>
                <a:gd name="T3" fmla="*/ 26 h 811"/>
                <a:gd name="T4" fmla="*/ 131 w 539"/>
                <a:gd name="T5" fmla="*/ 39 h 811"/>
                <a:gd name="T6" fmla="*/ 99 w 539"/>
                <a:gd name="T7" fmla="*/ 59 h 811"/>
                <a:gd name="T8" fmla="*/ 79 w 539"/>
                <a:gd name="T9" fmla="*/ 144 h 811"/>
                <a:gd name="T10" fmla="*/ 72 w 539"/>
                <a:gd name="T11" fmla="*/ 229 h 811"/>
                <a:gd name="T12" fmla="*/ 72 w 539"/>
                <a:gd name="T13" fmla="*/ 255 h 811"/>
                <a:gd name="T14" fmla="*/ 59 w 539"/>
                <a:gd name="T15" fmla="*/ 288 h 811"/>
                <a:gd name="T16" fmla="*/ 26 w 539"/>
                <a:gd name="T17" fmla="*/ 340 h 811"/>
                <a:gd name="T18" fmla="*/ 0 w 539"/>
                <a:gd name="T19" fmla="*/ 405 h 811"/>
                <a:gd name="T20" fmla="*/ 6 w 539"/>
                <a:gd name="T21" fmla="*/ 510 h 811"/>
                <a:gd name="T22" fmla="*/ 33 w 539"/>
                <a:gd name="T23" fmla="*/ 595 h 811"/>
                <a:gd name="T24" fmla="*/ 52 w 539"/>
                <a:gd name="T25" fmla="*/ 641 h 811"/>
                <a:gd name="T26" fmla="*/ 52 w 539"/>
                <a:gd name="T27" fmla="*/ 693 h 811"/>
                <a:gd name="T28" fmla="*/ 52 w 539"/>
                <a:gd name="T29" fmla="*/ 745 h 811"/>
                <a:gd name="T30" fmla="*/ 59 w 539"/>
                <a:gd name="T31" fmla="*/ 778 h 811"/>
                <a:gd name="T32" fmla="*/ 99 w 539"/>
                <a:gd name="T33" fmla="*/ 804 h 811"/>
                <a:gd name="T34" fmla="*/ 131 w 539"/>
                <a:gd name="T35" fmla="*/ 811 h 811"/>
                <a:gd name="T36" fmla="*/ 171 w 539"/>
                <a:gd name="T37" fmla="*/ 791 h 811"/>
                <a:gd name="T38" fmla="*/ 184 w 539"/>
                <a:gd name="T39" fmla="*/ 785 h 811"/>
                <a:gd name="T40" fmla="*/ 204 w 539"/>
                <a:gd name="T41" fmla="*/ 765 h 811"/>
                <a:gd name="T42" fmla="*/ 230 w 539"/>
                <a:gd name="T43" fmla="*/ 752 h 811"/>
                <a:gd name="T44" fmla="*/ 263 w 539"/>
                <a:gd name="T45" fmla="*/ 752 h 811"/>
                <a:gd name="T46" fmla="*/ 289 w 539"/>
                <a:gd name="T47" fmla="*/ 772 h 811"/>
                <a:gd name="T48" fmla="*/ 309 w 539"/>
                <a:gd name="T49" fmla="*/ 798 h 811"/>
                <a:gd name="T50" fmla="*/ 309 w 539"/>
                <a:gd name="T51" fmla="*/ 804 h 811"/>
                <a:gd name="T52" fmla="*/ 335 w 539"/>
                <a:gd name="T53" fmla="*/ 811 h 811"/>
                <a:gd name="T54" fmla="*/ 381 w 539"/>
                <a:gd name="T55" fmla="*/ 811 h 811"/>
                <a:gd name="T56" fmla="*/ 408 w 539"/>
                <a:gd name="T57" fmla="*/ 785 h 811"/>
                <a:gd name="T58" fmla="*/ 447 w 539"/>
                <a:gd name="T59" fmla="*/ 719 h 811"/>
                <a:gd name="T60" fmla="*/ 454 w 539"/>
                <a:gd name="T61" fmla="*/ 680 h 811"/>
                <a:gd name="T62" fmla="*/ 460 w 539"/>
                <a:gd name="T63" fmla="*/ 674 h 811"/>
                <a:gd name="T64" fmla="*/ 480 w 539"/>
                <a:gd name="T65" fmla="*/ 634 h 811"/>
                <a:gd name="T66" fmla="*/ 513 w 539"/>
                <a:gd name="T67" fmla="*/ 569 h 811"/>
                <a:gd name="T68" fmla="*/ 533 w 539"/>
                <a:gd name="T69" fmla="*/ 497 h 811"/>
                <a:gd name="T70" fmla="*/ 539 w 539"/>
                <a:gd name="T71" fmla="*/ 399 h 811"/>
                <a:gd name="T72" fmla="*/ 526 w 539"/>
                <a:gd name="T73" fmla="*/ 320 h 811"/>
                <a:gd name="T74" fmla="*/ 493 w 539"/>
                <a:gd name="T75" fmla="*/ 229 h 811"/>
                <a:gd name="T76" fmla="*/ 487 w 539"/>
                <a:gd name="T77" fmla="*/ 163 h 811"/>
                <a:gd name="T78" fmla="*/ 487 w 539"/>
                <a:gd name="T79" fmla="*/ 150 h 811"/>
                <a:gd name="T80" fmla="*/ 480 w 539"/>
                <a:gd name="T81" fmla="*/ 137 h 811"/>
                <a:gd name="T82" fmla="*/ 467 w 539"/>
                <a:gd name="T83" fmla="*/ 92 h 811"/>
                <a:gd name="T84" fmla="*/ 447 w 539"/>
                <a:gd name="T85" fmla="*/ 52 h 811"/>
                <a:gd name="T86" fmla="*/ 401 w 539"/>
                <a:gd name="T87" fmla="*/ 39 h 811"/>
                <a:gd name="T88" fmla="*/ 375 w 539"/>
                <a:gd name="T89" fmla="*/ 39 h 811"/>
                <a:gd name="T90" fmla="*/ 368 w 539"/>
                <a:gd name="T91" fmla="*/ 33 h 811"/>
                <a:gd name="T92" fmla="*/ 342 w 539"/>
                <a:gd name="T93" fmla="*/ 13 h 811"/>
                <a:gd name="T94" fmla="*/ 296 w 539"/>
                <a:gd name="T95" fmla="*/ 0 h 811"/>
                <a:gd name="T96" fmla="*/ 243 w 539"/>
                <a:gd name="T97" fmla="*/ 20 h 811"/>
                <a:gd name="T98" fmla="*/ 230 w 539"/>
                <a:gd name="T99" fmla="*/ 39 h 8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9" h="811">
                  <a:moveTo>
                    <a:pt x="223" y="39"/>
                  </a:moveTo>
                  <a:lnTo>
                    <a:pt x="223" y="39"/>
                  </a:lnTo>
                  <a:lnTo>
                    <a:pt x="210" y="33"/>
                  </a:lnTo>
                  <a:lnTo>
                    <a:pt x="197" y="33"/>
                  </a:lnTo>
                  <a:lnTo>
                    <a:pt x="177" y="26"/>
                  </a:lnTo>
                  <a:lnTo>
                    <a:pt x="158" y="26"/>
                  </a:lnTo>
                  <a:lnTo>
                    <a:pt x="138" y="33"/>
                  </a:lnTo>
                  <a:lnTo>
                    <a:pt x="131" y="39"/>
                  </a:lnTo>
                  <a:lnTo>
                    <a:pt x="118" y="39"/>
                  </a:lnTo>
                  <a:lnTo>
                    <a:pt x="112" y="52"/>
                  </a:lnTo>
                  <a:lnTo>
                    <a:pt x="99" y="59"/>
                  </a:lnTo>
                  <a:lnTo>
                    <a:pt x="92" y="85"/>
                  </a:lnTo>
                  <a:lnTo>
                    <a:pt x="85" y="118"/>
                  </a:lnTo>
                  <a:lnTo>
                    <a:pt x="79" y="144"/>
                  </a:lnTo>
                  <a:lnTo>
                    <a:pt x="79" y="177"/>
                  </a:lnTo>
                  <a:lnTo>
                    <a:pt x="72" y="203"/>
                  </a:lnTo>
                  <a:lnTo>
                    <a:pt x="72" y="229"/>
                  </a:lnTo>
                  <a:lnTo>
                    <a:pt x="72" y="242"/>
                  </a:lnTo>
                  <a:lnTo>
                    <a:pt x="72" y="248"/>
                  </a:lnTo>
                  <a:lnTo>
                    <a:pt x="72" y="255"/>
                  </a:lnTo>
                  <a:lnTo>
                    <a:pt x="72" y="262"/>
                  </a:lnTo>
                  <a:lnTo>
                    <a:pt x="66" y="268"/>
                  </a:lnTo>
                  <a:lnTo>
                    <a:pt x="59" y="288"/>
                  </a:lnTo>
                  <a:lnTo>
                    <a:pt x="46" y="301"/>
                  </a:lnTo>
                  <a:lnTo>
                    <a:pt x="39" y="320"/>
                  </a:lnTo>
                  <a:lnTo>
                    <a:pt x="26" y="340"/>
                  </a:lnTo>
                  <a:lnTo>
                    <a:pt x="13" y="360"/>
                  </a:lnTo>
                  <a:lnTo>
                    <a:pt x="6" y="386"/>
                  </a:lnTo>
                  <a:lnTo>
                    <a:pt x="0" y="405"/>
                  </a:lnTo>
                  <a:lnTo>
                    <a:pt x="0" y="438"/>
                  </a:lnTo>
                  <a:lnTo>
                    <a:pt x="0" y="477"/>
                  </a:lnTo>
                  <a:lnTo>
                    <a:pt x="6" y="510"/>
                  </a:lnTo>
                  <a:lnTo>
                    <a:pt x="13" y="543"/>
                  </a:lnTo>
                  <a:lnTo>
                    <a:pt x="20" y="569"/>
                  </a:lnTo>
                  <a:lnTo>
                    <a:pt x="33" y="595"/>
                  </a:lnTo>
                  <a:lnTo>
                    <a:pt x="39" y="615"/>
                  </a:lnTo>
                  <a:lnTo>
                    <a:pt x="46" y="628"/>
                  </a:lnTo>
                  <a:lnTo>
                    <a:pt x="52" y="641"/>
                  </a:lnTo>
                  <a:lnTo>
                    <a:pt x="52" y="654"/>
                  </a:lnTo>
                  <a:lnTo>
                    <a:pt x="52" y="674"/>
                  </a:lnTo>
                  <a:lnTo>
                    <a:pt x="52" y="693"/>
                  </a:lnTo>
                  <a:lnTo>
                    <a:pt x="52" y="713"/>
                  </a:lnTo>
                  <a:lnTo>
                    <a:pt x="52" y="732"/>
                  </a:lnTo>
                  <a:lnTo>
                    <a:pt x="52" y="745"/>
                  </a:lnTo>
                  <a:lnTo>
                    <a:pt x="52" y="759"/>
                  </a:lnTo>
                  <a:lnTo>
                    <a:pt x="52" y="772"/>
                  </a:lnTo>
                  <a:lnTo>
                    <a:pt x="59" y="778"/>
                  </a:lnTo>
                  <a:lnTo>
                    <a:pt x="72" y="791"/>
                  </a:lnTo>
                  <a:lnTo>
                    <a:pt x="79" y="798"/>
                  </a:lnTo>
                  <a:lnTo>
                    <a:pt x="99" y="804"/>
                  </a:lnTo>
                  <a:lnTo>
                    <a:pt x="112" y="811"/>
                  </a:lnTo>
                  <a:lnTo>
                    <a:pt x="118" y="811"/>
                  </a:lnTo>
                  <a:lnTo>
                    <a:pt x="131" y="811"/>
                  </a:lnTo>
                  <a:lnTo>
                    <a:pt x="138" y="811"/>
                  </a:lnTo>
                  <a:lnTo>
                    <a:pt x="158" y="798"/>
                  </a:lnTo>
                  <a:lnTo>
                    <a:pt x="171" y="791"/>
                  </a:lnTo>
                  <a:lnTo>
                    <a:pt x="177" y="785"/>
                  </a:lnTo>
                  <a:lnTo>
                    <a:pt x="184" y="785"/>
                  </a:lnTo>
                  <a:lnTo>
                    <a:pt x="197" y="772"/>
                  </a:lnTo>
                  <a:lnTo>
                    <a:pt x="204" y="765"/>
                  </a:lnTo>
                  <a:lnTo>
                    <a:pt x="210" y="759"/>
                  </a:lnTo>
                  <a:lnTo>
                    <a:pt x="217" y="759"/>
                  </a:lnTo>
                  <a:lnTo>
                    <a:pt x="230" y="752"/>
                  </a:lnTo>
                  <a:lnTo>
                    <a:pt x="243" y="752"/>
                  </a:lnTo>
                  <a:lnTo>
                    <a:pt x="256" y="752"/>
                  </a:lnTo>
                  <a:lnTo>
                    <a:pt x="263" y="752"/>
                  </a:lnTo>
                  <a:lnTo>
                    <a:pt x="270" y="759"/>
                  </a:lnTo>
                  <a:lnTo>
                    <a:pt x="276" y="765"/>
                  </a:lnTo>
                  <a:lnTo>
                    <a:pt x="289" y="772"/>
                  </a:lnTo>
                  <a:lnTo>
                    <a:pt x="289" y="778"/>
                  </a:lnTo>
                  <a:lnTo>
                    <a:pt x="309" y="798"/>
                  </a:lnTo>
                  <a:lnTo>
                    <a:pt x="309" y="804"/>
                  </a:lnTo>
                  <a:lnTo>
                    <a:pt x="316" y="804"/>
                  </a:lnTo>
                  <a:lnTo>
                    <a:pt x="322" y="811"/>
                  </a:lnTo>
                  <a:lnTo>
                    <a:pt x="335" y="811"/>
                  </a:lnTo>
                  <a:lnTo>
                    <a:pt x="348" y="811"/>
                  </a:lnTo>
                  <a:lnTo>
                    <a:pt x="368" y="811"/>
                  </a:lnTo>
                  <a:lnTo>
                    <a:pt x="381" y="811"/>
                  </a:lnTo>
                  <a:lnTo>
                    <a:pt x="388" y="804"/>
                  </a:lnTo>
                  <a:lnTo>
                    <a:pt x="401" y="798"/>
                  </a:lnTo>
                  <a:lnTo>
                    <a:pt x="408" y="785"/>
                  </a:lnTo>
                  <a:lnTo>
                    <a:pt x="421" y="765"/>
                  </a:lnTo>
                  <a:lnTo>
                    <a:pt x="434" y="739"/>
                  </a:lnTo>
                  <a:lnTo>
                    <a:pt x="447" y="719"/>
                  </a:lnTo>
                  <a:lnTo>
                    <a:pt x="454" y="693"/>
                  </a:lnTo>
                  <a:lnTo>
                    <a:pt x="454" y="687"/>
                  </a:lnTo>
                  <a:lnTo>
                    <a:pt x="454" y="680"/>
                  </a:lnTo>
                  <a:lnTo>
                    <a:pt x="454" y="674"/>
                  </a:lnTo>
                  <a:lnTo>
                    <a:pt x="460" y="674"/>
                  </a:lnTo>
                  <a:lnTo>
                    <a:pt x="467" y="660"/>
                  </a:lnTo>
                  <a:lnTo>
                    <a:pt x="473" y="654"/>
                  </a:lnTo>
                  <a:lnTo>
                    <a:pt x="480" y="634"/>
                  </a:lnTo>
                  <a:lnTo>
                    <a:pt x="493" y="615"/>
                  </a:lnTo>
                  <a:lnTo>
                    <a:pt x="500" y="595"/>
                  </a:lnTo>
                  <a:lnTo>
                    <a:pt x="513" y="569"/>
                  </a:lnTo>
                  <a:lnTo>
                    <a:pt x="519" y="549"/>
                  </a:lnTo>
                  <a:lnTo>
                    <a:pt x="526" y="523"/>
                  </a:lnTo>
                  <a:lnTo>
                    <a:pt x="533" y="497"/>
                  </a:lnTo>
                  <a:lnTo>
                    <a:pt x="533" y="464"/>
                  </a:lnTo>
                  <a:lnTo>
                    <a:pt x="533" y="432"/>
                  </a:lnTo>
                  <a:lnTo>
                    <a:pt x="539" y="399"/>
                  </a:lnTo>
                  <a:lnTo>
                    <a:pt x="533" y="373"/>
                  </a:lnTo>
                  <a:lnTo>
                    <a:pt x="533" y="347"/>
                  </a:lnTo>
                  <a:lnTo>
                    <a:pt x="526" y="320"/>
                  </a:lnTo>
                  <a:lnTo>
                    <a:pt x="513" y="288"/>
                  </a:lnTo>
                  <a:lnTo>
                    <a:pt x="500" y="255"/>
                  </a:lnTo>
                  <a:lnTo>
                    <a:pt x="493" y="229"/>
                  </a:lnTo>
                  <a:lnTo>
                    <a:pt x="487" y="203"/>
                  </a:lnTo>
                  <a:lnTo>
                    <a:pt x="487" y="177"/>
                  </a:lnTo>
                  <a:lnTo>
                    <a:pt x="487" y="163"/>
                  </a:lnTo>
                  <a:lnTo>
                    <a:pt x="487" y="150"/>
                  </a:lnTo>
                  <a:lnTo>
                    <a:pt x="487" y="144"/>
                  </a:lnTo>
                  <a:lnTo>
                    <a:pt x="480" y="137"/>
                  </a:lnTo>
                  <a:lnTo>
                    <a:pt x="480" y="124"/>
                  </a:lnTo>
                  <a:lnTo>
                    <a:pt x="473" y="105"/>
                  </a:lnTo>
                  <a:lnTo>
                    <a:pt x="467" y="92"/>
                  </a:lnTo>
                  <a:lnTo>
                    <a:pt x="460" y="72"/>
                  </a:lnTo>
                  <a:lnTo>
                    <a:pt x="454" y="59"/>
                  </a:lnTo>
                  <a:lnTo>
                    <a:pt x="447" y="52"/>
                  </a:lnTo>
                  <a:lnTo>
                    <a:pt x="434" y="46"/>
                  </a:lnTo>
                  <a:lnTo>
                    <a:pt x="427" y="39"/>
                  </a:lnTo>
                  <a:lnTo>
                    <a:pt x="401" y="39"/>
                  </a:lnTo>
                  <a:lnTo>
                    <a:pt x="388" y="39"/>
                  </a:lnTo>
                  <a:lnTo>
                    <a:pt x="381" y="39"/>
                  </a:lnTo>
                  <a:lnTo>
                    <a:pt x="375" y="39"/>
                  </a:lnTo>
                  <a:lnTo>
                    <a:pt x="368" y="39"/>
                  </a:lnTo>
                  <a:lnTo>
                    <a:pt x="368" y="33"/>
                  </a:lnTo>
                  <a:lnTo>
                    <a:pt x="362" y="26"/>
                  </a:lnTo>
                  <a:lnTo>
                    <a:pt x="355" y="20"/>
                  </a:lnTo>
                  <a:lnTo>
                    <a:pt x="342" y="13"/>
                  </a:lnTo>
                  <a:lnTo>
                    <a:pt x="329" y="6"/>
                  </a:lnTo>
                  <a:lnTo>
                    <a:pt x="309" y="0"/>
                  </a:lnTo>
                  <a:lnTo>
                    <a:pt x="296" y="0"/>
                  </a:lnTo>
                  <a:lnTo>
                    <a:pt x="276" y="0"/>
                  </a:lnTo>
                  <a:lnTo>
                    <a:pt x="270" y="6"/>
                  </a:lnTo>
                  <a:lnTo>
                    <a:pt x="243" y="20"/>
                  </a:lnTo>
                  <a:lnTo>
                    <a:pt x="237" y="26"/>
                  </a:lnTo>
                  <a:lnTo>
                    <a:pt x="230" y="33"/>
                  </a:lnTo>
                  <a:lnTo>
                    <a:pt x="230" y="39"/>
                  </a:lnTo>
                  <a:lnTo>
                    <a:pt x="223" y="39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79" name="Freeform 657"/>
            <p:cNvSpPr>
              <a:spLocks/>
            </p:cNvSpPr>
            <p:nvPr/>
          </p:nvSpPr>
          <p:spPr bwMode="auto">
            <a:xfrm>
              <a:off x="3897" y="2845"/>
              <a:ext cx="178" cy="536"/>
            </a:xfrm>
            <a:custGeom>
              <a:avLst/>
              <a:gdLst>
                <a:gd name="T0" fmla="*/ 138 w 178"/>
                <a:gd name="T1" fmla="*/ 13 h 536"/>
                <a:gd name="T2" fmla="*/ 125 w 178"/>
                <a:gd name="T3" fmla="*/ 7 h 536"/>
                <a:gd name="T4" fmla="*/ 92 w 178"/>
                <a:gd name="T5" fmla="*/ 0 h 536"/>
                <a:gd name="T6" fmla="*/ 53 w 178"/>
                <a:gd name="T7" fmla="*/ 7 h 536"/>
                <a:gd name="T8" fmla="*/ 33 w 178"/>
                <a:gd name="T9" fmla="*/ 13 h 536"/>
                <a:gd name="T10" fmla="*/ 14 w 178"/>
                <a:gd name="T11" fmla="*/ 33 h 536"/>
                <a:gd name="T12" fmla="*/ 0 w 178"/>
                <a:gd name="T13" fmla="*/ 72 h 536"/>
                <a:gd name="T14" fmla="*/ 0 w 178"/>
                <a:gd name="T15" fmla="*/ 66 h 536"/>
                <a:gd name="T16" fmla="*/ 7 w 178"/>
                <a:gd name="T17" fmla="*/ 59 h 536"/>
                <a:gd name="T18" fmla="*/ 27 w 178"/>
                <a:gd name="T19" fmla="*/ 39 h 536"/>
                <a:gd name="T20" fmla="*/ 46 w 178"/>
                <a:gd name="T21" fmla="*/ 26 h 536"/>
                <a:gd name="T22" fmla="*/ 79 w 178"/>
                <a:gd name="T23" fmla="*/ 26 h 536"/>
                <a:gd name="T24" fmla="*/ 106 w 178"/>
                <a:gd name="T25" fmla="*/ 39 h 536"/>
                <a:gd name="T26" fmla="*/ 119 w 178"/>
                <a:gd name="T27" fmla="*/ 59 h 536"/>
                <a:gd name="T28" fmla="*/ 125 w 178"/>
                <a:gd name="T29" fmla="*/ 72 h 536"/>
                <a:gd name="T30" fmla="*/ 132 w 178"/>
                <a:gd name="T31" fmla="*/ 105 h 536"/>
                <a:gd name="T32" fmla="*/ 138 w 178"/>
                <a:gd name="T33" fmla="*/ 164 h 536"/>
                <a:gd name="T34" fmla="*/ 132 w 178"/>
                <a:gd name="T35" fmla="*/ 209 h 536"/>
                <a:gd name="T36" fmla="*/ 125 w 178"/>
                <a:gd name="T37" fmla="*/ 249 h 536"/>
                <a:gd name="T38" fmla="*/ 132 w 178"/>
                <a:gd name="T39" fmla="*/ 268 h 536"/>
                <a:gd name="T40" fmla="*/ 145 w 178"/>
                <a:gd name="T41" fmla="*/ 294 h 536"/>
                <a:gd name="T42" fmla="*/ 165 w 178"/>
                <a:gd name="T43" fmla="*/ 353 h 536"/>
                <a:gd name="T44" fmla="*/ 171 w 178"/>
                <a:gd name="T45" fmla="*/ 399 h 536"/>
                <a:gd name="T46" fmla="*/ 171 w 178"/>
                <a:gd name="T47" fmla="*/ 471 h 536"/>
                <a:gd name="T48" fmla="*/ 165 w 178"/>
                <a:gd name="T49" fmla="*/ 536 h 536"/>
                <a:gd name="T50" fmla="*/ 171 w 178"/>
                <a:gd name="T51" fmla="*/ 497 h 536"/>
                <a:gd name="T52" fmla="*/ 178 w 178"/>
                <a:gd name="T53" fmla="*/ 432 h 536"/>
                <a:gd name="T54" fmla="*/ 178 w 178"/>
                <a:gd name="T55" fmla="*/ 373 h 536"/>
                <a:gd name="T56" fmla="*/ 165 w 178"/>
                <a:gd name="T57" fmla="*/ 314 h 536"/>
                <a:gd name="T58" fmla="*/ 158 w 178"/>
                <a:gd name="T59" fmla="*/ 288 h 536"/>
                <a:gd name="T60" fmla="*/ 145 w 178"/>
                <a:gd name="T61" fmla="*/ 268 h 536"/>
                <a:gd name="T62" fmla="*/ 145 w 178"/>
                <a:gd name="T63" fmla="*/ 255 h 536"/>
                <a:gd name="T64" fmla="*/ 158 w 178"/>
                <a:gd name="T65" fmla="*/ 216 h 536"/>
                <a:gd name="T66" fmla="*/ 165 w 178"/>
                <a:gd name="T67" fmla="*/ 157 h 536"/>
                <a:gd name="T68" fmla="*/ 171 w 178"/>
                <a:gd name="T69" fmla="*/ 98 h 536"/>
                <a:gd name="T70" fmla="*/ 171 w 178"/>
                <a:gd name="T71" fmla="*/ 72 h 536"/>
                <a:gd name="T72" fmla="*/ 165 w 178"/>
                <a:gd name="T73" fmla="*/ 59 h 536"/>
                <a:gd name="T74" fmla="*/ 158 w 178"/>
                <a:gd name="T75" fmla="*/ 33 h 536"/>
                <a:gd name="T76" fmla="*/ 138 w 178"/>
                <a:gd name="T77" fmla="*/ 13 h 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8" h="536">
                  <a:moveTo>
                    <a:pt x="138" y="13"/>
                  </a:moveTo>
                  <a:lnTo>
                    <a:pt x="138" y="13"/>
                  </a:lnTo>
                  <a:lnTo>
                    <a:pt x="125" y="7"/>
                  </a:lnTo>
                  <a:lnTo>
                    <a:pt x="112" y="7"/>
                  </a:lnTo>
                  <a:lnTo>
                    <a:pt x="92" y="0"/>
                  </a:lnTo>
                  <a:lnTo>
                    <a:pt x="73" y="0"/>
                  </a:lnTo>
                  <a:lnTo>
                    <a:pt x="53" y="7"/>
                  </a:lnTo>
                  <a:lnTo>
                    <a:pt x="46" y="13"/>
                  </a:lnTo>
                  <a:lnTo>
                    <a:pt x="33" y="13"/>
                  </a:lnTo>
                  <a:lnTo>
                    <a:pt x="27" y="26"/>
                  </a:lnTo>
                  <a:lnTo>
                    <a:pt x="14" y="33"/>
                  </a:lnTo>
                  <a:lnTo>
                    <a:pt x="7" y="5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7" y="66"/>
                  </a:lnTo>
                  <a:lnTo>
                    <a:pt x="7" y="59"/>
                  </a:lnTo>
                  <a:lnTo>
                    <a:pt x="14" y="46"/>
                  </a:lnTo>
                  <a:lnTo>
                    <a:pt x="27" y="39"/>
                  </a:lnTo>
                  <a:lnTo>
                    <a:pt x="33" y="33"/>
                  </a:lnTo>
                  <a:lnTo>
                    <a:pt x="46" y="26"/>
                  </a:lnTo>
                  <a:lnTo>
                    <a:pt x="66" y="20"/>
                  </a:lnTo>
                  <a:lnTo>
                    <a:pt x="79" y="26"/>
                  </a:lnTo>
                  <a:lnTo>
                    <a:pt x="92" y="26"/>
                  </a:lnTo>
                  <a:lnTo>
                    <a:pt x="106" y="39"/>
                  </a:lnTo>
                  <a:lnTo>
                    <a:pt x="112" y="46"/>
                  </a:lnTo>
                  <a:lnTo>
                    <a:pt x="119" y="59"/>
                  </a:lnTo>
                  <a:lnTo>
                    <a:pt x="125" y="66"/>
                  </a:lnTo>
                  <a:lnTo>
                    <a:pt x="125" y="72"/>
                  </a:lnTo>
                  <a:lnTo>
                    <a:pt x="125" y="79"/>
                  </a:lnTo>
                  <a:lnTo>
                    <a:pt x="132" y="105"/>
                  </a:lnTo>
                  <a:lnTo>
                    <a:pt x="138" y="131"/>
                  </a:lnTo>
                  <a:lnTo>
                    <a:pt x="138" y="164"/>
                  </a:lnTo>
                  <a:lnTo>
                    <a:pt x="132" y="190"/>
                  </a:lnTo>
                  <a:lnTo>
                    <a:pt x="132" y="209"/>
                  </a:lnTo>
                  <a:lnTo>
                    <a:pt x="132" y="229"/>
                  </a:lnTo>
                  <a:lnTo>
                    <a:pt x="125" y="249"/>
                  </a:lnTo>
                  <a:lnTo>
                    <a:pt x="132" y="262"/>
                  </a:lnTo>
                  <a:lnTo>
                    <a:pt x="132" y="268"/>
                  </a:lnTo>
                  <a:lnTo>
                    <a:pt x="138" y="281"/>
                  </a:lnTo>
                  <a:lnTo>
                    <a:pt x="145" y="294"/>
                  </a:lnTo>
                  <a:lnTo>
                    <a:pt x="152" y="314"/>
                  </a:lnTo>
                  <a:lnTo>
                    <a:pt x="165" y="353"/>
                  </a:lnTo>
                  <a:lnTo>
                    <a:pt x="165" y="379"/>
                  </a:lnTo>
                  <a:lnTo>
                    <a:pt x="171" y="399"/>
                  </a:lnTo>
                  <a:lnTo>
                    <a:pt x="171" y="432"/>
                  </a:lnTo>
                  <a:lnTo>
                    <a:pt x="171" y="471"/>
                  </a:lnTo>
                  <a:lnTo>
                    <a:pt x="171" y="504"/>
                  </a:lnTo>
                  <a:lnTo>
                    <a:pt x="165" y="536"/>
                  </a:lnTo>
                  <a:lnTo>
                    <a:pt x="165" y="530"/>
                  </a:lnTo>
                  <a:lnTo>
                    <a:pt x="171" y="497"/>
                  </a:lnTo>
                  <a:lnTo>
                    <a:pt x="178" y="464"/>
                  </a:lnTo>
                  <a:lnTo>
                    <a:pt x="178" y="432"/>
                  </a:lnTo>
                  <a:lnTo>
                    <a:pt x="178" y="392"/>
                  </a:lnTo>
                  <a:lnTo>
                    <a:pt x="178" y="373"/>
                  </a:lnTo>
                  <a:lnTo>
                    <a:pt x="171" y="353"/>
                  </a:lnTo>
                  <a:lnTo>
                    <a:pt x="165" y="314"/>
                  </a:lnTo>
                  <a:lnTo>
                    <a:pt x="158" y="301"/>
                  </a:lnTo>
                  <a:lnTo>
                    <a:pt x="158" y="288"/>
                  </a:lnTo>
                  <a:lnTo>
                    <a:pt x="152" y="275"/>
                  </a:lnTo>
                  <a:lnTo>
                    <a:pt x="145" y="268"/>
                  </a:lnTo>
                  <a:lnTo>
                    <a:pt x="145" y="262"/>
                  </a:lnTo>
                  <a:lnTo>
                    <a:pt x="145" y="255"/>
                  </a:lnTo>
                  <a:lnTo>
                    <a:pt x="152" y="236"/>
                  </a:lnTo>
                  <a:lnTo>
                    <a:pt x="158" y="216"/>
                  </a:lnTo>
                  <a:lnTo>
                    <a:pt x="165" y="190"/>
                  </a:lnTo>
                  <a:lnTo>
                    <a:pt x="165" y="157"/>
                  </a:lnTo>
                  <a:lnTo>
                    <a:pt x="171" y="124"/>
                  </a:lnTo>
                  <a:lnTo>
                    <a:pt x="171" y="98"/>
                  </a:lnTo>
                  <a:lnTo>
                    <a:pt x="171" y="72"/>
                  </a:lnTo>
                  <a:lnTo>
                    <a:pt x="165" y="66"/>
                  </a:lnTo>
                  <a:lnTo>
                    <a:pt x="165" y="59"/>
                  </a:lnTo>
                  <a:lnTo>
                    <a:pt x="165" y="52"/>
                  </a:lnTo>
                  <a:lnTo>
                    <a:pt x="158" y="33"/>
                  </a:lnTo>
                  <a:lnTo>
                    <a:pt x="145" y="20"/>
                  </a:lnTo>
                  <a:lnTo>
                    <a:pt x="138" y="13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80" name="Freeform 658"/>
            <p:cNvSpPr>
              <a:spLocks/>
            </p:cNvSpPr>
            <p:nvPr/>
          </p:nvSpPr>
          <p:spPr bwMode="auto">
            <a:xfrm>
              <a:off x="4003" y="2819"/>
              <a:ext cx="177" cy="778"/>
            </a:xfrm>
            <a:custGeom>
              <a:avLst/>
              <a:gdLst>
                <a:gd name="T0" fmla="*/ 6 w 177"/>
                <a:gd name="T1" fmla="*/ 739 h 778"/>
                <a:gd name="T2" fmla="*/ 19 w 177"/>
                <a:gd name="T3" fmla="*/ 693 h 778"/>
                <a:gd name="T4" fmla="*/ 39 w 177"/>
                <a:gd name="T5" fmla="*/ 654 h 778"/>
                <a:gd name="T6" fmla="*/ 52 w 177"/>
                <a:gd name="T7" fmla="*/ 595 h 778"/>
                <a:gd name="T8" fmla="*/ 65 w 177"/>
                <a:gd name="T9" fmla="*/ 523 h 778"/>
                <a:gd name="T10" fmla="*/ 72 w 177"/>
                <a:gd name="T11" fmla="*/ 418 h 778"/>
                <a:gd name="T12" fmla="*/ 59 w 177"/>
                <a:gd name="T13" fmla="*/ 340 h 778"/>
                <a:gd name="T14" fmla="*/ 46 w 177"/>
                <a:gd name="T15" fmla="*/ 301 h 778"/>
                <a:gd name="T16" fmla="*/ 39 w 177"/>
                <a:gd name="T17" fmla="*/ 281 h 778"/>
                <a:gd name="T18" fmla="*/ 59 w 177"/>
                <a:gd name="T19" fmla="*/ 216 h 778"/>
                <a:gd name="T20" fmla="*/ 65 w 177"/>
                <a:gd name="T21" fmla="*/ 124 h 778"/>
                <a:gd name="T22" fmla="*/ 59 w 177"/>
                <a:gd name="T23" fmla="*/ 92 h 778"/>
                <a:gd name="T24" fmla="*/ 52 w 177"/>
                <a:gd name="T25" fmla="*/ 59 h 778"/>
                <a:gd name="T26" fmla="*/ 39 w 177"/>
                <a:gd name="T27" fmla="*/ 39 h 778"/>
                <a:gd name="T28" fmla="*/ 52 w 177"/>
                <a:gd name="T29" fmla="*/ 20 h 778"/>
                <a:gd name="T30" fmla="*/ 105 w 177"/>
                <a:gd name="T31" fmla="*/ 0 h 778"/>
                <a:gd name="T32" fmla="*/ 151 w 177"/>
                <a:gd name="T33" fmla="*/ 13 h 778"/>
                <a:gd name="T34" fmla="*/ 177 w 177"/>
                <a:gd name="T35" fmla="*/ 33 h 778"/>
                <a:gd name="T36" fmla="*/ 177 w 177"/>
                <a:gd name="T37" fmla="*/ 39 h 778"/>
                <a:gd name="T38" fmla="*/ 164 w 177"/>
                <a:gd name="T39" fmla="*/ 46 h 778"/>
                <a:gd name="T40" fmla="*/ 144 w 177"/>
                <a:gd name="T41" fmla="*/ 72 h 778"/>
                <a:gd name="T42" fmla="*/ 138 w 177"/>
                <a:gd name="T43" fmla="*/ 137 h 778"/>
                <a:gd name="T44" fmla="*/ 131 w 177"/>
                <a:gd name="T45" fmla="*/ 170 h 778"/>
                <a:gd name="T46" fmla="*/ 131 w 177"/>
                <a:gd name="T47" fmla="*/ 183 h 778"/>
                <a:gd name="T48" fmla="*/ 131 w 177"/>
                <a:gd name="T49" fmla="*/ 196 h 778"/>
                <a:gd name="T50" fmla="*/ 138 w 177"/>
                <a:gd name="T51" fmla="*/ 268 h 778"/>
                <a:gd name="T52" fmla="*/ 138 w 177"/>
                <a:gd name="T53" fmla="*/ 320 h 778"/>
                <a:gd name="T54" fmla="*/ 131 w 177"/>
                <a:gd name="T55" fmla="*/ 353 h 778"/>
                <a:gd name="T56" fmla="*/ 118 w 177"/>
                <a:gd name="T57" fmla="*/ 399 h 778"/>
                <a:gd name="T58" fmla="*/ 111 w 177"/>
                <a:gd name="T59" fmla="*/ 405 h 778"/>
                <a:gd name="T60" fmla="*/ 98 w 177"/>
                <a:gd name="T61" fmla="*/ 438 h 778"/>
                <a:gd name="T62" fmla="*/ 79 w 177"/>
                <a:gd name="T63" fmla="*/ 490 h 778"/>
                <a:gd name="T64" fmla="*/ 79 w 177"/>
                <a:gd name="T65" fmla="*/ 523 h 778"/>
                <a:gd name="T66" fmla="*/ 72 w 177"/>
                <a:gd name="T67" fmla="*/ 602 h 778"/>
                <a:gd name="T68" fmla="*/ 85 w 177"/>
                <a:gd name="T69" fmla="*/ 674 h 778"/>
                <a:gd name="T70" fmla="*/ 92 w 177"/>
                <a:gd name="T71" fmla="*/ 726 h 778"/>
                <a:gd name="T72" fmla="*/ 98 w 177"/>
                <a:gd name="T73" fmla="*/ 772 h 778"/>
                <a:gd name="T74" fmla="*/ 98 w 177"/>
                <a:gd name="T75" fmla="*/ 778 h 778"/>
                <a:gd name="T76" fmla="*/ 85 w 177"/>
                <a:gd name="T77" fmla="*/ 765 h 778"/>
                <a:gd name="T78" fmla="*/ 65 w 177"/>
                <a:gd name="T79" fmla="*/ 752 h 778"/>
                <a:gd name="T80" fmla="*/ 26 w 177"/>
                <a:gd name="T81" fmla="*/ 759 h 778"/>
                <a:gd name="T82" fmla="*/ 6 w 177"/>
                <a:gd name="T83" fmla="*/ 772 h 77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778">
                  <a:moveTo>
                    <a:pt x="6" y="772"/>
                  </a:moveTo>
                  <a:lnTo>
                    <a:pt x="0" y="759"/>
                  </a:lnTo>
                  <a:lnTo>
                    <a:pt x="6" y="739"/>
                  </a:lnTo>
                  <a:lnTo>
                    <a:pt x="6" y="726"/>
                  </a:lnTo>
                  <a:lnTo>
                    <a:pt x="13" y="706"/>
                  </a:lnTo>
                  <a:lnTo>
                    <a:pt x="19" y="693"/>
                  </a:lnTo>
                  <a:lnTo>
                    <a:pt x="26" y="674"/>
                  </a:lnTo>
                  <a:lnTo>
                    <a:pt x="32" y="660"/>
                  </a:lnTo>
                  <a:lnTo>
                    <a:pt x="39" y="654"/>
                  </a:lnTo>
                  <a:lnTo>
                    <a:pt x="46" y="641"/>
                  </a:lnTo>
                  <a:lnTo>
                    <a:pt x="52" y="621"/>
                  </a:lnTo>
                  <a:lnTo>
                    <a:pt x="52" y="595"/>
                  </a:lnTo>
                  <a:lnTo>
                    <a:pt x="59" y="569"/>
                  </a:lnTo>
                  <a:lnTo>
                    <a:pt x="59" y="556"/>
                  </a:lnTo>
                  <a:lnTo>
                    <a:pt x="65" y="523"/>
                  </a:lnTo>
                  <a:lnTo>
                    <a:pt x="72" y="490"/>
                  </a:lnTo>
                  <a:lnTo>
                    <a:pt x="72" y="458"/>
                  </a:lnTo>
                  <a:lnTo>
                    <a:pt x="72" y="418"/>
                  </a:lnTo>
                  <a:lnTo>
                    <a:pt x="72" y="399"/>
                  </a:lnTo>
                  <a:lnTo>
                    <a:pt x="65" y="379"/>
                  </a:lnTo>
                  <a:lnTo>
                    <a:pt x="59" y="340"/>
                  </a:lnTo>
                  <a:lnTo>
                    <a:pt x="52" y="327"/>
                  </a:lnTo>
                  <a:lnTo>
                    <a:pt x="52" y="314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9" y="288"/>
                  </a:lnTo>
                  <a:lnTo>
                    <a:pt x="39" y="281"/>
                  </a:lnTo>
                  <a:lnTo>
                    <a:pt x="46" y="262"/>
                  </a:lnTo>
                  <a:lnTo>
                    <a:pt x="52" y="242"/>
                  </a:lnTo>
                  <a:lnTo>
                    <a:pt x="59" y="216"/>
                  </a:lnTo>
                  <a:lnTo>
                    <a:pt x="59" y="183"/>
                  </a:lnTo>
                  <a:lnTo>
                    <a:pt x="65" y="150"/>
                  </a:lnTo>
                  <a:lnTo>
                    <a:pt x="65" y="124"/>
                  </a:lnTo>
                  <a:lnTo>
                    <a:pt x="65" y="98"/>
                  </a:lnTo>
                  <a:lnTo>
                    <a:pt x="59" y="92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52" y="59"/>
                  </a:lnTo>
                  <a:lnTo>
                    <a:pt x="39" y="39"/>
                  </a:lnTo>
                  <a:lnTo>
                    <a:pt x="32" y="39"/>
                  </a:lnTo>
                  <a:lnTo>
                    <a:pt x="39" y="39"/>
                  </a:lnTo>
                  <a:lnTo>
                    <a:pt x="39" y="33"/>
                  </a:lnTo>
                  <a:lnTo>
                    <a:pt x="46" y="26"/>
                  </a:lnTo>
                  <a:lnTo>
                    <a:pt x="52" y="20"/>
                  </a:lnTo>
                  <a:lnTo>
                    <a:pt x="79" y="6"/>
                  </a:lnTo>
                  <a:lnTo>
                    <a:pt x="85" y="0"/>
                  </a:lnTo>
                  <a:lnTo>
                    <a:pt x="105" y="0"/>
                  </a:lnTo>
                  <a:lnTo>
                    <a:pt x="118" y="0"/>
                  </a:lnTo>
                  <a:lnTo>
                    <a:pt x="138" y="6"/>
                  </a:lnTo>
                  <a:lnTo>
                    <a:pt x="151" y="13"/>
                  </a:lnTo>
                  <a:lnTo>
                    <a:pt x="164" y="20"/>
                  </a:lnTo>
                  <a:lnTo>
                    <a:pt x="171" y="26"/>
                  </a:lnTo>
                  <a:lnTo>
                    <a:pt x="177" y="33"/>
                  </a:lnTo>
                  <a:lnTo>
                    <a:pt x="177" y="39"/>
                  </a:lnTo>
                  <a:lnTo>
                    <a:pt x="171" y="39"/>
                  </a:lnTo>
                  <a:lnTo>
                    <a:pt x="164" y="46"/>
                  </a:lnTo>
                  <a:lnTo>
                    <a:pt x="157" y="52"/>
                  </a:lnTo>
                  <a:lnTo>
                    <a:pt x="151" y="59"/>
                  </a:lnTo>
                  <a:lnTo>
                    <a:pt x="144" y="72"/>
                  </a:lnTo>
                  <a:lnTo>
                    <a:pt x="144" y="85"/>
                  </a:lnTo>
                  <a:lnTo>
                    <a:pt x="138" y="124"/>
                  </a:lnTo>
                  <a:lnTo>
                    <a:pt x="138" y="137"/>
                  </a:lnTo>
                  <a:lnTo>
                    <a:pt x="131" y="150"/>
                  </a:lnTo>
                  <a:lnTo>
                    <a:pt x="131" y="163"/>
                  </a:lnTo>
                  <a:lnTo>
                    <a:pt x="131" y="170"/>
                  </a:lnTo>
                  <a:lnTo>
                    <a:pt x="131" y="177"/>
                  </a:lnTo>
                  <a:lnTo>
                    <a:pt x="131" y="183"/>
                  </a:lnTo>
                  <a:lnTo>
                    <a:pt x="131" y="190"/>
                  </a:lnTo>
                  <a:lnTo>
                    <a:pt x="131" y="196"/>
                  </a:lnTo>
                  <a:lnTo>
                    <a:pt x="131" y="216"/>
                  </a:lnTo>
                  <a:lnTo>
                    <a:pt x="138" y="242"/>
                  </a:lnTo>
                  <a:lnTo>
                    <a:pt x="138" y="268"/>
                  </a:lnTo>
                  <a:lnTo>
                    <a:pt x="138" y="288"/>
                  </a:lnTo>
                  <a:lnTo>
                    <a:pt x="138" y="307"/>
                  </a:lnTo>
                  <a:lnTo>
                    <a:pt x="138" y="320"/>
                  </a:lnTo>
                  <a:lnTo>
                    <a:pt x="138" y="327"/>
                  </a:lnTo>
                  <a:lnTo>
                    <a:pt x="138" y="340"/>
                  </a:lnTo>
                  <a:lnTo>
                    <a:pt x="131" y="353"/>
                  </a:lnTo>
                  <a:lnTo>
                    <a:pt x="125" y="379"/>
                  </a:lnTo>
                  <a:lnTo>
                    <a:pt x="125" y="392"/>
                  </a:lnTo>
                  <a:lnTo>
                    <a:pt x="118" y="399"/>
                  </a:lnTo>
                  <a:lnTo>
                    <a:pt x="118" y="405"/>
                  </a:lnTo>
                  <a:lnTo>
                    <a:pt x="111" y="405"/>
                  </a:lnTo>
                  <a:lnTo>
                    <a:pt x="105" y="418"/>
                  </a:lnTo>
                  <a:lnTo>
                    <a:pt x="105" y="425"/>
                  </a:lnTo>
                  <a:lnTo>
                    <a:pt x="98" y="438"/>
                  </a:lnTo>
                  <a:lnTo>
                    <a:pt x="85" y="464"/>
                  </a:lnTo>
                  <a:lnTo>
                    <a:pt x="79" y="477"/>
                  </a:lnTo>
                  <a:lnTo>
                    <a:pt x="79" y="490"/>
                  </a:lnTo>
                  <a:lnTo>
                    <a:pt x="79" y="497"/>
                  </a:lnTo>
                  <a:lnTo>
                    <a:pt x="79" y="503"/>
                  </a:lnTo>
                  <a:lnTo>
                    <a:pt x="79" y="523"/>
                  </a:lnTo>
                  <a:lnTo>
                    <a:pt x="72" y="549"/>
                  </a:lnTo>
                  <a:lnTo>
                    <a:pt x="72" y="575"/>
                  </a:lnTo>
                  <a:lnTo>
                    <a:pt x="72" y="602"/>
                  </a:lnTo>
                  <a:lnTo>
                    <a:pt x="79" y="634"/>
                  </a:lnTo>
                  <a:lnTo>
                    <a:pt x="79" y="654"/>
                  </a:lnTo>
                  <a:lnTo>
                    <a:pt x="85" y="674"/>
                  </a:lnTo>
                  <a:lnTo>
                    <a:pt x="85" y="693"/>
                  </a:lnTo>
                  <a:lnTo>
                    <a:pt x="92" y="713"/>
                  </a:lnTo>
                  <a:lnTo>
                    <a:pt x="92" y="726"/>
                  </a:lnTo>
                  <a:lnTo>
                    <a:pt x="98" y="745"/>
                  </a:lnTo>
                  <a:lnTo>
                    <a:pt x="98" y="759"/>
                  </a:lnTo>
                  <a:lnTo>
                    <a:pt x="98" y="772"/>
                  </a:lnTo>
                  <a:lnTo>
                    <a:pt x="98" y="778"/>
                  </a:lnTo>
                  <a:lnTo>
                    <a:pt x="98" y="772"/>
                  </a:lnTo>
                  <a:lnTo>
                    <a:pt x="85" y="765"/>
                  </a:lnTo>
                  <a:lnTo>
                    <a:pt x="79" y="759"/>
                  </a:lnTo>
                  <a:lnTo>
                    <a:pt x="72" y="752"/>
                  </a:lnTo>
                  <a:lnTo>
                    <a:pt x="65" y="752"/>
                  </a:lnTo>
                  <a:lnTo>
                    <a:pt x="52" y="752"/>
                  </a:lnTo>
                  <a:lnTo>
                    <a:pt x="39" y="752"/>
                  </a:lnTo>
                  <a:lnTo>
                    <a:pt x="26" y="759"/>
                  </a:lnTo>
                  <a:lnTo>
                    <a:pt x="19" y="759"/>
                  </a:lnTo>
                  <a:lnTo>
                    <a:pt x="13" y="765"/>
                  </a:lnTo>
                  <a:lnTo>
                    <a:pt x="6" y="772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81" name="Freeform 659"/>
            <p:cNvSpPr>
              <a:spLocks/>
            </p:cNvSpPr>
            <p:nvPr/>
          </p:nvSpPr>
          <p:spPr bwMode="auto">
            <a:xfrm>
              <a:off x="4003" y="3009"/>
              <a:ext cx="138" cy="588"/>
            </a:xfrm>
            <a:custGeom>
              <a:avLst/>
              <a:gdLst>
                <a:gd name="T0" fmla="*/ 138 w 138"/>
                <a:gd name="T1" fmla="*/ 124 h 588"/>
                <a:gd name="T2" fmla="*/ 138 w 138"/>
                <a:gd name="T3" fmla="*/ 150 h 588"/>
                <a:gd name="T4" fmla="*/ 125 w 138"/>
                <a:gd name="T5" fmla="*/ 189 h 588"/>
                <a:gd name="T6" fmla="*/ 118 w 138"/>
                <a:gd name="T7" fmla="*/ 209 h 588"/>
                <a:gd name="T8" fmla="*/ 111 w 138"/>
                <a:gd name="T9" fmla="*/ 215 h 588"/>
                <a:gd name="T10" fmla="*/ 105 w 138"/>
                <a:gd name="T11" fmla="*/ 228 h 588"/>
                <a:gd name="T12" fmla="*/ 98 w 138"/>
                <a:gd name="T13" fmla="*/ 248 h 588"/>
                <a:gd name="T14" fmla="*/ 79 w 138"/>
                <a:gd name="T15" fmla="*/ 287 h 588"/>
                <a:gd name="T16" fmla="*/ 79 w 138"/>
                <a:gd name="T17" fmla="*/ 307 h 588"/>
                <a:gd name="T18" fmla="*/ 79 w 138"/>
                <a:gd name="T19" fmla="*/ 333 h 588"/>
                <a:gd name="T20" fmla="*/ 72 w 138"/>
                <a:gd name="T21" fmla="*/ 385 h 588"/>
                <a:gd name="T22" fmla="*/ 79 w 138"/>
                <a:gd name="T23" fmla="*/ 444 h 588"/>
                <a:gd name="T24" fmla="*/ 85 w 138"/>
                <a:gd name="T25" fmla="*/ 484 h 588"/>
                <a:gd name="T26" fmla="*/ 92 w 138"/>
                <a:gd name="T27" fmla="*/ 523 h 588"/>
                <a:gd name="T28" fmla="*/ 98 w 138"/>
                <a:gd name="T29" fmla="*/ 555 h 588"/>
                <a:gd name="T30" fmla="*/ 98 w 138"/>
                <a:gd name="T31" fmla="*/ 582 h 588"/>
                <a:gd name="T32" fmla="*/ 98 w 138"/>
                <a:gd name="T33" fmla="*/ 588 h 588"/>
                <a:gd name="T34" fmla="*/ 98 w 138"/>
                <a:gd name="T35" fmla="*/ 588 h 588"/>
                <a:gd name="T36" fmla="*/ 85 w 138"/>
                <a:gd name="T37" fmla="*/ 575 h 588"/>
                <a:gd name="T38" fmla="*/ 72 w 138"/>
                <a:gd name="T39" fmla="*/ 562 h 588"/>
                <a:gd name="T40" fmla="*/ 52 w 138"/>
                <a:gd name="T41" fmla="*/ 562 h 588"/>
                <a:gd name="T42" fmla="*/ 26 w 138"/>
                <a:gd name="T43" fmla="*/ 569 h 588"/>
                <a:gd name="T44" fmla="*/ 13 w 138"/>
                <a:gd name="T45" fmla="*/ 575 h 588"/>
                <a:gd name="T46" fmla="*/ 6 w 138"/>
                <a:gd name="T47" fmla="*/ 582 h 588"/>
                <a:gd name="T48" fmla="*/ 6 w 138"/>
                <a:gd name="T49" fmla="*/ 549 h 588"/>
                <a:gd name="T50" fmla="*/ 13 w 138"/>
                <a:gd name="T51" fmla="*/ 516 h 588"/>
                <a:gd name="T52" fmla="*/ 26 w 138"/>
                <a:gd name="T53" fmla="*/ 484 h 588"/>
                <a:gd name="T54" fmla="*/ 39 w 138"/>
                <a:gd name="T55" fmla="*/ 464 h 588"/>
                <a:gd name="T56" fmla="*/ 52 w 138"/>
                <a:gd name="T57" fmla="*/ 431 h 588"/>
                <a:gd name="T58" fmla="*/ 59 w 138"/>
                <a:gd name="T59" fmla="*/ 379 h 588"/>
                <a:gd name="T60" fmla="*/ 65 w 138"/>
                <a:gd name="T61" fmla="*/ 333 h 588"/>
                <a:gd name="T62" fmla="*/ 72 w 138"/>
                <a:gd name="T63" fmla="*/ 268 h 588"/>
                <a:gd name="T64" fmla="*/ 72 w 138"/>
                <a:gd name="T65" fmla="*/ 209 h 588"/>
                <a:gd name="T66" fmla="*/ 59 w 138"/>
                <a:gd name="T67" fmla="*/ 150 h 588"/>
                <a:gd name="T68" fmla="*/ 52 w 138"/>
                <a:gd name="T69" fmla="*/ 124 h 588"/>
                <a:gd name="T70" fmla="*/ 39 w 138"/>
                <a:gd name="T71" fmla="*/ 104 h 588"/>
                <a:gd name="T72" fmla="*/ 39 w 138"/>
                <a:gd name="T73" fmla="*/ 98 h 588"/>
                <a:gd name="T74" fmla="*/ 39 w 138"/>
                <a:gd name="T75" fmla="*/ 91 h 588"/>
                <a:gd name="T76" fmla="*/ 46 w 138"/>
                <a:gd name="T77" fmla="*/ 72 h 588"/>
                <a:gd name="T78" fmla="*/ 59 w 138"/>
                <a:gd name="T79" fmla="*/ 45 h 588"/>
                <a:gd name="T80" fmla="*/ 65 w 138"/>
                <a:gd name="T81" fmla="*/ 19 h 588"/>
                <a:gd name="T82" fmla="*/ 85 w 138"/>
                <a:gd name="T83" fmla="*/ 6 h 588"/>
                <a:gd name="T84" fmla="*/ 98 w 138"/>
                <a:gd name="T85" fmla="*/ 0 h 588"/>
                <a:gd name="T86" fmla="*/ 111 w 138"/>
                <a:gd name="T87" fmla="*/ 6 h 588"/>
                <a:gd name="T88" fmla="*/ 118 w 138"/>
                <a:gd name="T89" fmla="*/ 26 h 588"/>
                <a:gd name="T90" fmla="*/ 131 w 138"/>
                <a:gd name="T91" fmla="*/ 58 h 588"/>
                <a:gd name="T92" fmla="*/ 138 w 138"/>
                <a:gd name="T93" fmla="*/ 98 h 588"/>
                <a:gd name="T94" fmla="*/ 138 w 138"/>
                <a:gd name="T95" fmla="*/ 104 h 588"/>
                <a:gd name="T96" fmla="*/ 138 w 138"/>
                <a:gd name="T97" fmla="*/ 111 h 58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8" h="588">
                  <a:moveTo>
                    <a:pt x="138" y="111"/>
                  </a:moveTo>
                  <a:lnTo>
                    <a:pt x="138" y="124"/>
                  </a:lnTo>
                  <a:lnTo>
                    <a:pt x="138" y="137"/>
                  </a:lnTo>
                  <a:lnTo>
                    <a:pt x="138" y="150"/>
                  </a:lnTo>
                  <a:lnTo>
                    <a:pt x="131" y="163"/>
                  </a:lnTo>
                  <a:lnTo>
                    <a:pt x="125" y="189"/>
                  </a:lnTo>
                  <a:lnTo>
                    <a:pt x="125" y="202"/>
                  </a:lnTo>
                  <a:lnTo>
                    <a:pt x="118" y="209"/>
                  </a:lnTo>
                  <a:lnTo>
                    <a:pt x="118" y="215"/>
                  </a:lnTo>
                  <a:lnTo>
                    <a:pt x="111" y="215"/>
                  </a:lnTo>
                  <a:lnTo>
                    <a:pt x="105" y="228"/>
                  </a:lnTo>
                  <a:lnTo>
                    <a:pt x="105" y="235"/>
                  </a:lnTo>
                  <a:lnTo>
                    <a:pt x="98" y="248"/>
                  </a:lnTo>
                  <a:lnTo>
                    <a:pt x="85" y="274"/>
                  </a:lnTo>
                  <a:lnTo>
                    <a:pt x="79" y="287"/>
                  </a:lnTo>
                  <a:lnTo>
                    <a:pt x="79" y="300"/>
                  </a:lnTo>
                  <a:lnTo>
                    <a:pt x="79" y="307"/>
                  </a:lnTo>
                  <a:lnTo>
                    <a:pt x="79" y="313"/>
                  </a:lnTo>
                  <a:lnTo>
                    <a:pt x="79" y="333"/>
                  </a:lnTo>
                  <a:lnTo>
                    <a:pt x="72" y="359"/>
                  </a:lnTo>
                  <a:lnTo>
                    <a:pt x="72" y="385"/>
                  </a:lnTo>
                  <a:lnTo>
                    <a:pt x="72" y="412"/>
                  </a:lnTo>
                  <a:lnTo>
                    <a:pt x="79" y="444"/>
                  </a:lnTo>
                  <a:lnTo>
                    <a:pt x="79" y="464"/>
                  </a:lnTo>
                  <a:lnTo>
                    <a:pt x="85" y="484"/>
                  </a:lnTo>
                  <a:lnTo>
                    <a:pt x="85" y="503"/>
                  </a:lnTo>
                  <a:lnTo>
                    <a:pt x="92" y="523"/>
                  </a:lnTo>
                  <a:lnTo>
                    <a:pt x="92" y="536"/>
                  </a:lnTo>
                  <a:lnTo>
                    <a:pt x="98" y="555"/>
                  </a:lnTo>
                  <a:lnTo>
                    <a:pt x="98" y="569"/>
                  </a:lnTo>
                  <a:lnTo>
                    <a:pt x="98" y="582"/>
                  </a:lnTo>
                  <a:lnTo>
                    <a:pt x="98" y="588"/>
                  </a:lnTo>
                  <a:lnTo>
                    <a:pt x="98" y="582"/>
                  </a:lnTo>
                  <a:lnTo>
                    <a:pt x="85" y="575"/>
                  </a:lnTo>
                  <a:lnTo>
                    <a:pt x="79" y="569"/>
                  </a:lnTo>
                  <a:lnTo>
                    <a:pt x="72" y="562"/>
                  </a:lnTo>
                  <a:lnTo>
                    <a:pt x="65" y="562"/>
                  </a:lnTo>
                  <a:lnTo>
                    <a:pt x="52" y="562"/>
                  </a:lnTo>
                  <a:lnTo>
                    <a:pt x="39" y="562"/>
                  </a:lnTo>
                  <a:lnTo>
                    <a:pt x="26" y="569"/>
                  </a:lnTo>
                  <a:lnTo>
                    <a:pt x="19" y="569"/>
                  </a:lnTo>
                  <a:lnTo>
                    <a:pt x="13" y="575"/>
                  </a:lnTo>
                  <a:lnTo>
                    <a:pt x="6" y="582"/>
                  </a:lnTo>
                  <a:lnTo>
                    <a:pt x="0" y="569"/>
                  </a:lnTo>
                  <a:lnTo>
                    <a:pt x="6" y="549"/>
                  </a:lnTo>
                  <a:lnTo>
                    <a:pt x="6" y="536"/>
                  </a:lnTo>
                  <a:lnTo>
                    <a:pt x="13" y="516"/>
                  </a:lnTo>
                  <a:lnTo>
                    <a:pt x="19" y="503"/>
                  </a:lnTo>
                  <a:lnTo>
                    <a:pt x="26" y="484"/>
                  </a:lnTo>
                  <a:lnTo>
                    <a:pt x="32" y="470"/>
                  </a:lnTo>
                  <a:lnTo>
                    <a:pt x="39" y="464"/>
                  </a:lnTo>
                  <a:lnTo>
                    <a:pt x="46" y="451"/>
                  </a:lnTo>
                  <a:lnTo>
                    <a:pt x="52" y="431"/>
                  </a:lnTo>
                  <a:lnTo>
                    <a:pt x="52" y="405"/>
                  </a:lnTo>
                  <a:lnTo>
                    <a:pt x="59" y="379"/>
                  </a:lnTo>
                  <a:lnTo>
                    <a:pt x="59" y="366"/>
                  </a:lnTo>
                  <a:lnTo>
                    <a:pt x="65" y="333"/>
                  </a:lnTo>
                  <a:lnTo>
                    <a:pt x="72" y="300"/>
                  </a:lnTo>
                  <a:lnTo>
                    <a:pt x="72" y="268"/>
                  </a:lnTo>
                  <a:lnTo>
                    <a:pt x="72" y="228"/>
                  </a:lnTo>
                  <a:lnTo>
                    <a:pt x="72" y="209"/>
                  </a:lnTo>
                  <a:lnTo>
                    <a:pt x="65" y="189"/>
                  </a:lnTo>
                  <a:lnTo>
                    <a:pt x="59" y="150"/>
                  </a:lnTo>
                  <a:lnTo>
                    <a:pt x="52" y="137"/>
                  </a:lnTo>
                  <a:lnTo>
                    <a:pt x="52" y="124"/>
                  </a:lnTo>
                  <a:lnTo>
                    <a:pt x="46" y="111"/>
                  </a:lnTo>
                  <a:lnTo>
                    <a:pt x="39" y="104"/>
                  </a:lnTo>
                  <a:lnTo>
                    <a:pt x="39" y="98"/>
                  </a:lnTo>
                  <a:lnTo>
                    <a:pt x="39" y="91"/>
                  </a:lnTo>
                  <a:lnTo>
                    <a:pt x="46" y="85"/>
                  </a:lnTo>
                  <a:lnTo>
                    <a:pt x="46" y="72"/>
                  </a:lnTo>
                  <a:lnTo>
                    <a:pt x="52" y="58"/>
                  </a:lnTo>
                  <a:lnTo>
                    <a:pt x="59" y="45"/>
                  </a:lnTo>
                  <a:lnTo>
                    <a:pt x="59" y="32"/>
                  </a:lnTo>
                  <a:lnTo>
                    <a:pt x="65" y="19"/>
                  </a:lnTo>
                  <a:lnTo>
                    <a:pt x="72" y="13"/>
                  </a:lnTo>
                  <a:lnTo>
                    <a:pt x="85" y="6"/>
                  </a:lnTo>
                  <a:lnTo>
                    <a:pt x="92" y="0"/>
                  </a:lnTo>
                  <a:lnTo>
                    <a:pt x="98" y="0"/>
                  </a:lnTo>
                  <a:lnTo>
                    <a:pt x="105" y="6"/>
                  </a:lnTo>
                  <a:lnTo>
                    <a:pt x="111" y="6"/>
                  </a:lnTo>
                  <a:lnTo>
                    <a:pt x="118" y="13"/>
                  </a:lnTo>
                  <a:lnTo>
                    <a:pt x="118" y="26"/>
                  </a:lnTo>
                  <a:lnTo>
                    <a:pt x="125" y="39"/>
                  </a:lnTo>
                  <a:lnTo>
                    <a:pt x="131" y="58"/>
                  </a:lnTo>
                  <a:lnTo>
                    <a:pt x="131" y="78"/>
                  </a:lnTo>
                  <a:lnTo>
                    <a:pt x="138" y="98"/>
                  </a:lnTo>
                  <a:lnTo>
                    <a:pt x="138" y="104"/>
                  </a:lnTo>
                  <a:lnTo>
                    <a:pt x="138" y="111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82" name="Freeform 660"/>
            <p:cNvSpPr>
              <a:spLocks/>
            </p:cNvSpPr>
            <p:nvPr/>
          </p:nvSpPr>
          <p:spPr bwMode="auto">
            <a:xfrm>
              <a:off x="4075" y="2839"/>
              <a:ext cx="72" cy="45"/>
            </a:xfrm>
            <a:custGeom>
              <a:avLst/>
              <a:gdLst>
                <a:gd name="T0" fmla="*/ 26 w 72"/>
                <a:gd name="T1" fmla="*/ 26 h 45"/>
                <a:gd name="T2" fmla="*/ 13 w 72"/>
                <a:gd name="T3" fmla="*/ 19 h 45"/>
                <a:gd name="T4" fmla="*/ 7 w 72"/>
                <a:gd name="T5" fmla="*/ 19 h 45"/>
                <a:gd name="T6" fmla="*/ 0 w 72"/>
                <a:gd name="T7" fmla="*/ 13 h 45"/>
                <a:gd name="T8" fmla="*/ 0 w 72"/>
                <a:gd name="T9" fmla="*/ 13 h 45"/>
                <a:gd name="T10" fmla="*/ 13 w 72"/>
                <a:gd name="T11" fmla="*/ 6 h 45"/>
                <a:gd name="T12" fmla="*/ 20 w 72"/>
                <a:gd name="T13" fmla="*/ 6 h 45"/>
                <a:gd name="T14" fmla="*/ 26 w 72"/>
                <a:gd name="T15" fmla="*/ 0 h 45"/>
                <a:gd name="T16" fmla="*/ 39 w 72"/>
                <a:gd name="T17" fmla="*/ 0 h 45"/>
                <a:gd name="T18" fmla="*/ 53 w 72"/>
                <a:gd name="T19" fmla="*/ 0 h 45"/>
                <a:gd name="T20" fmla="*/ 59 w 72"/>
                <a:gd name="T21" fmla="*/ 6 h 45"/>
                <a:gd name="T22" fmla="*/ 72 w 72"/>
                <a:gd name="T23" fmla="*/ 13 h 45"/>
                <a:gd name="T24" fmla="*/ 72 w 72"/>
                <a:gd name="T25" fmla="*/ 19 h 45"/>
                <a:gd name="T26" fmla="*/ 72 w 72"/>
                <a:gd name="T27" fmla="*/ 19 h 45"/>
                <a:gd name="T28" fmla="*/ 66 w 72"/>
                <a:gd name="T29" fmla="*/ 19 h 45"/>
                <a:gd name="T30" fmla="*/ 59 w 72"/>
                <a:gd name="T31" fmla="*/ 19 h 45"/>
                <a:gd name="T32" fmla="*/ 53 w 72"/>
                <a:gd name="T33" fmla="*/ 26 h 45"/>
                <a:gd name="T34" fmla="*/ 46 w 72"/>
                <a:gd name="T35" fmla="*/ 32 h 45"/>
                <a:gd name="T36" fmla="*/ 39 w 72"/>
                <a:gd name="T37" fmla="*/ 45 h 45"/>
                <a:gd name="T38" fmla="*/ 39 w 72"/>
                <a:gd name="T39" fmla="*/ 45 h 45"/>
                <a:gd name="T40" fmla="*/ 33 w 72"/>
                <a:gd name="T41" fmla="*/ 39 h 45"/>
                <a:gd name="T42" fmla="*/ 26 w 72"/>
                <a:gd name="T43" fmla="*/ 26 h 45"/>
                <a:gd name="T44" fmla="*/ 26 w 72"/>
                <a:gd name="T45" fmla="*/ 26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2" h="45">
                  <a:moveTo>
                    <a:pt x="26" y="26"/>
                  </a:moveTo>
                  <a:lnTo>
                    <a:pt x="13" y="19"/>
                  </a:lnTo>
                  <a:lnTo>
                    <a:pt x="7" y="19"/>
                  </a:lnTo>
                  <a:lnTo>
                    <a:pt x="0" y="13"/>
                  </a:lnTo>
                  <a:lnTo>
                    <a:pt x="13" y="6"/>
                  </a:lnTo>
                  <a:lnTo>
                    <a:pt x="20" y="6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53" y="0"/>
                  </a:lnTo>
                  <a:lnTo>
                    <a:pt x="59" y="6"/>
                  </a:lnTo>
                  <a:lnTo>
                    <a:pt x="72" y="13"/>
                  </a:lnTo>
                  <a:lnTo>
                    <a:pt x="72" y="19"/>
                  </a:lnTo>
                  <a:lnTo>
                    <a:pt x="66" y="19"/>
                  </a:lnTo>
                  <a:lnTo>
                    <a:pt x="59" y="19"/>
                  </a:lnTo>
                  <a:lnTo>
                    <a:pt x="53" y="26"/>
                  </a:lnTo>
                  <a:lnTo>
                    <a:pt x="46" y="32"/>
                  </a:lnTo>
                  <a:lnTo>
                    <a:pt x="39" y="45"/>
                  </a:lnTo>
                  <a:lnTo>
                    <a:pt x="33" y="39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83" name="Freeform 661"/>
            <p:cNvSpPr>
              <a:spLocks/>
            </p:cNvSpPr>
            <p:nvPr/>
          </p:nvSpPr>
          <p:spPr bwMode="auto">
            <a:xfrm>
              <a:off x="3989" y="2858"/>
              <a:ext cx="60" cy="33"/>
            </a:xfrm>
            <a:custGeom>
              <a:avLst/>
              <a:gdLst>
                <a:gd name="T0" fmla="*/ 33 w 60"/>
                <a:gd name="T1" fmla="*/ 13 h 33"/>
                <a:gd name="T2" fmla="*/ 27 w 60"/>
                <a:gd name="T3" fmla="*/ 7 h 33"/>
                <a:gd name="T4" fmla="*/ 14 w 60"/>
                <a:gd name="T5" fmla="*/ 7 h 33"/>
                <a:gd name="T6" fmla="*/ 0 w 60"/>
                <a:gd name="T7" fmla="*/ 0 h 33"/>
                <a:gd name="T8" fmla="*/ 0 w 60"/>
                <a:gd name="T9" fmla="*/ 0 h 33"/>
                <a:gd name="T10" fmla="*/ 0 w 60"/>
                <a:gd name="T11" fmla="*/ 0 h 33"/>
                <a:gd name="T12" fmla="*/ 0 w 60"/>
                <a:gd name="T13" fmla="*/ 0 h 33"/>
                <a:gd name="T14" fmla="*/ 0 w 60"/>
                <a:gd name="T15" fmla="*/ 0 h 33"/>
                <a:gd name="T16" fmla="*/ 14 w 60"/>
                <a:gd name="T17" fmla="*/ 0 h 33"/>
                <a:gd name="T18" fmla="*/ 27 w 60"/>
                <a:gd name="T19" fmla="*/ 0 h 33"/>
                <a:gd name="T20" fmla="*/ 40 w 60"/>
                <a:gd name="T21" fmla="*/ 0 h 33"/>
                <a:gd name="T22" fmla="*/ 46 w 60"/>
                <a:gd name="T23" fmla="*/ 7 h 33"/>
                <a:gd name="T24" fmla="*/ 46 w 60"/>
                <a:gd name="T25" fmla="*/ 13 h 33"/>
                <a:gd name="T26" fmla="*/ 53 w 60"/>
                <a:gd name="T27" fmla="*/ 20 h 33"/>
                <a:gd name="T28" fmla="*/ 60 w 60"/>
                <a:gd name="T29" fmla="*/ 33 h 33"/>
                <a:gd name="T30" fmla="*/ 60 w 60"/>
                <a:gd name="T31" fmla="*/ 33 h 33"/>
                <a:gd name="T32" fmla="*/ 60 w 60"/>
                <a:gd name="T33" fmla="*/ 33 h 33"/>
                <a:gd name="T34" fmla="*/ 60 w 60"/>
                <a:gd name="T35" fmla="*/ 33 h 33"/>
                <a:gd name="T36" fmla="*/ 60 w 60"/>
                <a:gd name="T37" fmla="*/ 33 h 33"/>
                <a:gd name="T38" fmla="*/ 53 w 60"/>
                <a:gd name="T39" fmla="*/ 26 h 33"/>
                <a:gd name="T40" fmla="*/ 46 w 60"/>
                <a:gd name="T41" fmla="*/ 13 h 33"/>
                <a:gd name="T42" fmla="*/ 33 w 60"/>
                <a:gd name="T43" fmla="*/ 13 h 33"/>
                <a:gd name="T44" fmla="*/ 33 w 60"/>
                <a:gd name="T45" fmla="*/ 13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33">
                  <a:moveTo>
                    <a:pt x="33" y="13"/>
                  </a:moveTo>
                  <a:lnTo>
                    <a:pt x="27" y="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6" y="7"/>
                  </a:lnTo>
                  <a:lnTo>
                    <a:pt x="46" y="13"/>
                  </a:lnTo>
                  <a:lnTo>
                    <a:pt x="53" y="20"/>
                  </a:lnTo>
                  <a:lnTo>
                    <a:pt x="60" y="33"/>
                  </a:lnTo>
                  <a:lnTo>
                    <a:pt x="53" y="26"/>
                  </a:lnTo>
                  <a:lnTo>
                    <a:pt x="46" y="13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5784" name="Freeform 662"/>
            <p:cNvSpPr>
              <a:spLocks/>
            </p:cNvSpPr>
            <p:nvPr/>
          </p:nvSpPr>
          <p:spPr bwMode="auto">
            <a:xfrm>
              <a:off x="4187" y="2858"/>
              <a:ext cx="164" cy="569"/>
            </a:xfrm>
            <a:custGeom>
              <a:avLst/>
              <a:gdLst>
                <a:gd name="T0" fmla="*/ 6 w 164"/>
                <a:gd name="T1" fmla="*/ 0 h 569"/>
                <a:gd name="T2" fmla="*/ 33 w 164"/>
                <a:gd name="T3" fmla="*/ 0 h 569"/>
                <a:gd name="T4" fmla="*/ 66 w 164"/>
                <a:gd name="T5" fmla="*/ 7 h 569"/>
                <a:gd name="T6" fmla="*/ 79 w 164"/>
                <a:gd name="T7" fmla="*/ 20 h 569"/>
                <a:gd name="T8" fmla="*/ 92 w 164"/>
                <a:gd name="T9" fmla="*/ 53 h 569"/>
                <a:gd name="T10" fmla="*/ 105 w 164"/>
                <a:gd name="T11" fmla="*/ 85 h 569"/>
                <a:gd name="T12" fmla="*/ 112 w 164"/>
                <a:gd name="T13" fmla="*/ 105 h 569"/>
                <a:gd name="T14" fmla="*/ 112 w 164"/>
                <a:gd name="T15" fmla="*/ 111 h 569"/>
                <a:gd name="T16" fmla="*/ 112 w 164"/>
                <a:gd name="T17" fmla="*/ 111 h 569"/>
                <a:gd name="T18" fmla="*/ 112 w 164"/>
                <a:gd name="T19" fmla="*/ 138 h 569"/>
                <a:gd name="T20" fmla="*/ 118 w 164"/>
                <a:gd name="T21" fmla="*/ 190 h 569"/>
                <a:gd name="T22" fmla="*/ 138 w 164"/>
                <a:gd name="T23" fmla="*/ 249 h 569"/>
                <a:gd name="T24" fmla="*/ 158 w 164"/>
                <a:gd name="T25" fmla="*/ 308 h 569"/>
                <a:gd name="T26" fmla="*/ 164 w 164"/>
                <a:gd name="T27" fmla="*/ 360 h 569"/>
                <a:gd name="T28" fmla="*/ 158 w 164"/>
                <a:gd name="T29" fmla="*/ 425 h 569"/>
                <a:gd name="T30" fmla="*/ 151 w 164"/>
                <a:gd name="T31" fmla="*/ 484 h 569"/>
                <a:gd name="T32" fmla="*/ 131 w 164"/>
                <a:gd name="T33" fmla="*/ 543 h 569"/>
                <a:gd name="T34" fmla="*/ 118 w 164"/>
                <a:gd name="T35" fmla="*/ 569 h 569"/>
                <a:gd name="T36" fmla="*/ 118 w 164"/>
                <a:gd name="T37" fmla="*/ 563 h 569"/>
                <a:gd name="T38" fmla="*/ 118 w 164"/>
                <a:gd name="T39" fmla="*/ 543 h 569"/>
                <a:gd name="T40" fmla="*/ 125 w 164"/>
                <a:gd name="T41" fmla="*/ 497 h 569"/>
                <a:gd name="T42" fmla="*/ 125 w 164"/>
                <a:gd name="T43" fmla="*/ 464 h 569"/>
                <a:gd name="T44" fmla="*/ 118 w 164"/>
                <a:gd name="T45" fmla="*/ 419 h 569"/>
                <a:gd name="T46" fmla="*/ 112 w 164"/>
                <a:gd name="T47" fmla="*/ 379 h 569"/>
                <a:gd name="T48" fmla="*/ 98 w 164"/>
                <a:gd name="T49" fmla="*/ 360 h 569"/>
                <a:gd name="T50" fmla="*/ 85 w 164"/>
                <a:gd name="T51" fmla="*/ 347 h 569"/>
                <a:gd name="T52" fmla="*/ 72 w 164"/>
                <a:gd name="T53" fmla="*/ 321 h 569"/>
                <a:gd name="T54" fmla="*/ 66 w 164"/>
                <a:gd name="T55" fmla="*/ 294 h 569"/>
                <a:gd name="T56" fmla="*/ 59 w 164"/>
                <a:gd name="T57" fmla="*/ 268 h 569"/>
                <a:gd name="T58" fmla="*/ 66 w 164"/>
                <a:gd name="T59" fmla="*/ 242 h 569"/>
                <a:gd name="T60" fmla="*/ 66 w 164"/>
                <a:gd name="T61" fmla="*/ 209 h 569"/>
                <a:gd name="T62" fmla="*/ 72 w 164"/>
                <a:gd name="T63" fmla="*/ 170 h 569"/>
                <a:gd name="T64" fmla="*/ 72 w 164"/>
                <a:gd name="T65" fmla="*/ 131 h 569"/>
                <a:gd name="T66" fmla="*/ 72 w 164"/>
                <a:gd name="T67" fmla="*/ 105 h 569"/>
                <a:gd name="T68" fmla="*/ 59 w 164"/>
                <a:gd name="T69" fmla="*/ 46 h 569"/>
                <a:gd name="T70" fmla="*/ 46 w 164"/>
                <a:gd name="T71" fmla="*/ 20 h 569"/>
                <a:gd name="T72" fmla="*/ 33 w 164"/>
                <a:gd name="T73" fmla="*/ 7 h 569"/>
                <a:gd name="T74" fmla="*/ 13 w 164"/>
                <a:gd name="T75" fmla="*/ 0 h 569"/>
                <a:gd name="T76" fmla="*/ 6 w 164"/>
                <a:gd name="T77" fmla="*/ 0 h 569"/>
                <a:gd name="T78" fmla="*/ 0 w 164"/>
                <a:gd name="T79" fmla="*/ 0 h 5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4" h="569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33" y="0"/>
                  </a:lnTo>
                  <a:lnTo>
                    <a:pt x="52" y="0"/>
                  </a:lnTo>
                  <a:lnTo>
                    <a:pt x="66" y="7"/>
                  </a:lnTo>
                  <a:lnTo>
                    <a:pt x="72" y="13"/>
                  </a:lnTo>
                  <a:lnTo>
                    <a:pt x="79" y="20"/>
                  </a:lnTo>
                  <a:lnTo>
                    <a:pt x="85" y="33"/>
                  </a:lnTo>
                  <a:lnTo>
                    <a:pt x="92" y="53"/>
                  </a:lnTo>
                  <a:lnTo>
                    <a:pt x="98" y="66"/>
                  </a:lnTo>
                  <a:lnTo>
                    <a:pt x="105" y="85"/>
                  </a:lnTo>
                  <a:lnTo>
                    <a:pt x="105" y="98"/>
                  </a:lnTo>
                  <a:lnTo>
                    <a:pt x="112" y="105"/>
                  </a:lnTo>
                  <a:lnTo>
                    <a:pt x="112" y="111"/>
                  </a:lnTo>
                  <a:lnTo>
                    <a:pt x="112" y="124"/>
                  </a:lnTo>
                  <a:lnTo>
                    <a:pt x="112" y="138"/>
                  </a:lnTo>
                  <a:lnTo>
                    <a:pt x="112" y="164"/>
                  </a:lnTo>
                  <a:lnTo>
                    <a:pt x="118" y="190"/>
                  </a:lnTo>
                  <a:lnTo>
                    <a:pt x="125" y="216"/>
                  </a:lnTo>
                  <a:lnTo>
                    <a:pt x="138" y="249"/>
                  </a:lnTo>
                  <a:lnTo>
                    <a:pt x="151" y="281"/>
                  </a:lnTo>
                  <a:lnTo>
                    <a:pt x="158" y="308"/>
                  </a:lnTo>
                  <a:lnTo>
                    <a:pt x="158" y="334"/>
                  </a:lnTo>
                  <a:lnTo>
                    <a:pt x="164" y="360"/>
                  </a:lnTo>
                  <a:lnTo>
                    <a:pt x="158" y="393"/>
                  </a:lnTo>
                  <a:lnTo>
                    <a:pt x="158" y="425"/>
                  </a:lnTo>
                  <a:lnTo>
                    <a:pt x="158" y="458"/>
                  </a:lnTo>
                  <a:lnTo>
                    <a:pt x="151" y="484"/>
                  </a:lnTo>
                  <a:lnTo>
                    <a:pt x="144" y="510"/>
                  </a:lnTo>
                  <a:lnTo>
                    <a:pt x="131" y="543"/>
                  </a:lnTo>
                  <a:lnTo>
                    <a:pt x="118" y="569"/>
                  </a:lnTo>
                  <a:lnTo>
                    <a:pt x="118" y="563"/>
                  </a:lnTo>
                  <a:lnTo>
                    <a:pt x="118" y="556"/>
                  </a:lnTo>
                  <a:lnTo>
                    <a:pt x="118" y="543"/>
                  </a:lnTo>
                  <a:lnTo>
                    <a:pt x="125" y="523"/>
                  </a:lnTo>
                  <a:lnTo>
                    <a:pt x="125" y="497"/>
                  </a:lnTo>
                  <a:lnTo>
                    <a:pt x="125" y="484"/>
                  </a:lnTo>
                  <a:lnTo>
                    <a:pt x="125" y="464"/>
                  </a:lnTo>
                  <a:lnTo>
                    <a:pt x="118" y="445"/>
                  </a:lnTo>
                  <a:lnTo>
                    <a:pt x="118" y="419"/>
                  </a:lnTo>
                  <a:lnTo>
                    <a:pt x="118" y="399"/>
                  </a:lnTo>
                  <a:lnTo>
                    <a:pt x="112" y="379"/>
                  </a:lnTo>
                  <a:lnTo>
                    <a:pt x="105" y="366"/>
                  </a:lnTo>
                  <a:lnTo>
                    <a:pt x="98" y="360"/>
                  </a:lnTo>
                  <a:lnTo>
                    <a:pt x="92" y="353"/>
                  </a:lnTo>
                  <a:lnTo>
                    <a:pt x="85" y="347"/>
                  </a:lnTo>
                  <a:lnTo>
                    <a:pt x="79" y="334"/>
                  </a:lnTo>
                  <a:lnTo>
                    <a:pt x="72" y="321"/>
                  </a:lnTo>
                  <a:lnTo>
                    <a:pt x="66" y="308"/>
                  </a:lnTo>
                  <a:lnTo>
                    <a:pt x="66" y="294"/>
                  </a:lnTo>
                  <a:lnTo>
                    <a:pt x="59" y="281"/>
                  </a:lnTo>
                  <a:lnTo>
                    <a:pt x="59" y="268"/>
                  </a:lnTo>
                  <a:lnTo>
                    <a:pt x="66" y="255"/>
                  </a:lnTo>
                  <a:lnTo>
                    <a:pt x="66" y="242"/>
                  </a:lnTo>
                  <a:lnTo>
                    <a:pt x="66" y="229"/>
                  </a:lnTo>
                  <a:lnTo>
                    <a:pt x="66" y="209"/>
                  </a:lnTo>
                  <a:lnTo>
                    <a:pt x="72" y="190"/>
                  </a:lnTo>
                  <a:lnTo>
                    <a:pt x="72" y="170"/>
                  </a:lnTo>
                  <a:lnTo>
                    <a:pt x="72" y="151"/>
                  </a:lnTo>
                  <a:lnTo>
                    <a:pt x="72" y="131"/>
                  </a:lnTo>
                  <a:lnTo>
                    <a:pt x="72" y="118"/>
                  </a:lnTo>
                  <a:lnTo>
                    <a:pt x="72" y="105"/>
                  </a:lnTo>
                  <a:lnTo>
                    <a:pt x="66" y="66"/>
                  </a:lnTo>
                  <a:lnTo>
                    <a:pt x="59" y="46"/>
                  </a:lnTo>
                  <a:lnTo>
                    <a:pt x="52" y="33"/>
                  </a:lnTo>
                  <a:lnTo>
                    <a:pt x="46" y="20"/>
                  </a:lnTo>
                  <a:lnTo>
                    <a:pt x="46" y="13"/>
                  </a:lnTo>
                  <a:lnTo>
                    <a:pt x="33" y="7"/>
                  </a:lnTo>
                  <a:lnTo>
                    <a:pt x="26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B1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5785" name="Group 663"/>
            <p:cNvGrpSpPr>
              <a:grpSpLocks/>
            </p:cNvGrpSpPr>
            <p:nvPr/>
          </p:nvGrpSpPr>
          <p:grpSpPr bwMode="auto">
            <a:xfrm>
              <a:off x="3812" y="2865"/>
              <a:ext cx="256" cy="765"/>
              <a:chOff x="3826" y="1612"/>
              <a:chExt cx="256" cy="765"/>
            </a:xfrm>
          </p:grpSpPr>
          <p:sp>
            <p:nvSpPr>
              <p:cNvPr id="25789" name="Freeform 664"/>
              <p:cNvSpPr>
                <a:spLocks/>
              </p:cNvSpPr>
              <p:nvPr/>
            </p:nvSpPr>
            <p:spPr bwMode="auto">
              <a:xfrm>
                <a:off x="3826" y="1612"/>
                <a:ext cx="256" cy="765"/>
              </a:xfrm>
              <a:custGeom>
                <a:avLst/>
                <a:gdLst>
                  <a:gd name="T0" fmla="*/ 79 w 256"/>
                  <a:gd name="T1" fmla="*/ 78 h 765"/>
                  <a:gd name="T2" fmla="*/ 72 w 256"/>
                  <a:gd name="T3" fmla="*/ 124 h 765"/>
                  <a:gd name="T4" fmla="*/ 72 w 256"/>
                  <a:gd name="T5" fmla="*/ 170 h 765"/>
                  <a:gd name="T6" fmla="*/ 72 w 256"/>
                  <a:gd name="T7" fmla="*/ 202 h 765"/>
                  <a:gd name="T8" fmla="*/ 66 w 256"/>
                  <a:gd name="T9" fmla="*/ 222 h 765"/>
                  <a:gd name="T10" fmla="*/ 46 w 256"/>
                  <a:gd name="T11" fmla="*/ 255 h 765"/>
                  <a:gd name="T12" fmla="*/ 26 w 256"/>
                  <a:gd name="T13" fmla="*/ 294 h 765"/>
                  <a:gd name="T14" fmla="*/ 6 w 256"/>
                  <a:gd name="T15" fmla="*/ 340 h 765"/>
                  <a:gd name="T16" fmla="*/ 0 w 256"/>
                  <a:gd name="T17" fmla="*/ 392 h 765"/>
                  <a:gd name="T18" fmla="*/ 6 w 256"/>
                  <a:gd name="T19" fmla="*/ 464 h 765"/>
                  <a:gd name="T20" fmla="*/ 20 w 256"/>
                  <a:gd name="T21" fmla="*/ 523 h 765"/>
                  <a:gd name="T22" fmla="*/ 39 w 256"/>
                  <a:gd name="T23" fmla="*/ 569 h 765"/>
                  <a:gd name="T24" fmla="*/ 52 w 256"/>
                  <a:gd name="T25" fmla="*/ 595 h 765"/>
                  <a:gd name="T26" fmla="*/ 52 w 256"/>
                  <a:gd name="T27" fmla="*/ 628 h 765"/>
                  <a:gd name="T28" fmla="*/ 52 w 256"/>
                  <a:gd name="T29" fmla="*/ 667 h 765"/>
                  <a:gd name="T30" fmla="*/ 52 w 256"/>
                  <a:gd name="T31" fmla="*/ 699 h 765"/>
                  <a:gd name="T32" fmla="*/ 52 w 256"/>
                  <a:gd name="T33" fmla="*/ 726 h 765"/>
                  <a:gd name="T34" fmla="*/ 72 w 256"/>
                  <a:gd name="T35" fmla="*/ 745 h 765"/>
                  <a:gd name="T36" fmla="*/ 99 w 256"/>
                  <a:gd name="T37" fmla="*/ 758 h 765"/>
                  <a:gd name="T38" fmla="*/ 118 w 256"/>
                  <a:gd name="T39" fmla="*/ 765 h 765"/>
                  <a:gd name="T40" fmla="*/ 138 w 256"/>
                  <a:gd name="T41" fmla="*/ 765 h 765"/>
                  <a:gd name="T42" fmla="*/ 171 w 256"/>
                  <a:gd name="T43" fmla="*/ 745 h 765"/>
                  <a:gd name="T44" fmla="*/ 184 w 256"/>
                  <a:gd name="T45" fmla="*/ 739 h 765"/>
                  <a:gd name="T46" fmla="*/ 197 w 256"/>
                  <a:gd name="T47" fmla="*/ 726 h 765"/>
                  <a:gd name="T48" fmla="*/ 197 w 256"/>
                  <a:gd name="T49" fmla="*/ 693 h 765"/>
                  <a:gd name="T50" fmla="*/ 204 w 256"/>
                  <a:gd name="T51" fmla="*/ 660 h 765"/>
                  <a:gd name="T52" fmla="*/ 217 w 256"/>
                  <a:gd name="T53" fmla="*/ 628 h 765"/>
                  <a:gd name="T54" fmla="*/ 230 w 256"/>
                  <a:gd name="T55" fmla="*/ 608 h 765"/>
                  <a:gd name="T56" fmla="*/ 243 w 256"/>
                  <a:gd name="T57" fmla="*/ 569 h 765"/>
                  <a:gd name="T58" fmla="*/ 250 w 256"/>
                  <a:gd name="T59" fmla="*/ 516 h 765"/>
                  <a:gd name="T60" fmla="*/ 256 w 256"/>
                  <a:gd name="T61" fmla="*/ 451 h 765"/>
                  <a:gd name="T62" fmla="*/ 256 w 256"/>
                  <a:gd name="T63" fmla="*/ 379 h 765"/>
                  <a:gd name="T64" fmla="*/ 250 w 256"/>
                  <a:gd name="T65" fmla="*/ 333 h 765"/>
                  <a:gd name="T66" fmla="*/ 230 w 256"/>
                  <a:gd name="T67" fmla="*/ 274 h 765"/>
                  <a:gd name="T68" fmla="*/ 217 w 256"/>
                  <a:gd name="T69" fmla="*/ 248 h 765"/>
                  <a:gd name="T70" fmla="*/ 210 w 256"/>
                  <a:gd name="T71" fmla="*/ 229 h 765"/>
                  <a:gd name="T72" fmla="*/ 217 w 256"/>
                  <a:gd name="T73" fmla="*/ 189 h 765"/>
                  <a:gd name="T74" fmla="*/ 223 w 256"/>
                  <a:gd name="T75" fmla="*/ 144 h 765"/>
                  <a:gd name="T76" fmla="*/ 217 w 256"/>
                  <a:gd name="T77" fmla="*/ 85 h 765"/>
                  <a:gd name="T78" fmla="*/ 210 w 256"/>
                  <a:gd name="T79" fmla="*/ 52 h 765"/>
                  <a:gd name="T80" fmla="*/ 204 w 256"/>
                  <a:gd name="T81" fmla="*/ 39 h 765"/>
                  <a:gd name="T82" fmla="*/ 191 w 256"/>
                  <a:gd name="T83" fmla="*/ 19 h 765"/>
                  <a:gd name="T84" fmla="*/ 164 w 256"/>
                  <a:gd name="T85" fmla="*/ 6 h 765"/>
                  <a:gd name="T86" fmla="*/ 131 w 256"/>
                  <a:gd name="T87" fmla="*/ 6 h 765"/>
                  <a:gd name="T88" fmla="*/ 112 w 256"/>
                  <a:gd name="T89" fmla="*/ 19 h 765"/>
                  <a:gd name="T90" fmla="*/ 92 w 256"/>
                  <a:gd name="T91" fmla="*/ 39 h 765"/>
                  <a:gd name="T92" fmla="*/ 85 w 256"/>
                  <a:gd name="T93" fmla="*/ 46 h 765"/>
                  <a:gd name="T94" fmla="*/ 85 w 256"/>
                  <a:gd name="T95" fmla="*/ 52 h 7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56" h="765">
                    <a:moveTo>
                      <a:pt x="85" y="52"/>
                    </a:moveTo>
                    <a:lnTo>
                      <a:pt x="79" y="78"/>
                    </a:lnTo>
                    <a:lnTo>
                      <a:pt x="72" y="104"/>
                    </a:lnTo>
                    <a:lnTo>
                      <a:pt x="72" y="124"/>
                    </a:lnTo>
                    <a:lnTo>
                      <a:pt x="72" y="150"/>
                    </a:lnTo>
                    <a:lnTo>
                      <a:pt x="72" y="170"/>
                    </a:lnTo>
                    <a:lnTo>
                      <a:pt x="79" y="189"/>
                    </a:lnTo>
                    <a:lnTo>
                      <a:pt x="72" y="202"/>
                    </a:lnTo>
                    <a:lnTo>
                      <a:pt x="72" y="216"/>
                    </a:lnTo>
                    <a:lnTo>
                      <a:pt x="66" y="222"/>
                    </a:lnTo>
                    <a:lnTo>
                      <a:pt x="59" y="242"/>
                    </a:lnTo>
                    <a:lnTo>
                      <a:pt x="46" y="255"/>
                    </a:lnTo>
                    <a:lnTo>
                      <a:pt x="39" y="274"/>
                    </a:lnTo>
                    <a:lnTo>
                      <a:pt x="26" y="294"/>
                    </a:lnTo>
                    <a:lnTo>
                      <a:pt x="13" y="314"/>
                    </a:lnTo>
                    <a:lnTo>
                      <a:pt x="6" y="340"/>
                    </a:lnTo>
                    <a:lnTo>
                      <a:pt x="0" y="359"/>
                    </a:lnTo>
                    <a:lnTo>
                      <a:pt x="0" y="392"/>
                    </a:lnTo>
                    <a:lnTo>
                      <a:pt x="0" y="431"/>
                    </a:lnTo>
                    <a:lnTo>
                      <a:pt x="6" y="464"/>
                    </a:lnTo>
                    <a:lnTo>
                      <a:pt x="13" y="497"/>
                    </a:lnTo>
                    <a:lnTo>
                      <a:pt x="20" y="523"/>
                    </a:lnTo>
                    <a:lnTo>
                      <a:pt x="33" y="549"/>
                    </a:lnTo>
                    <a:lnTo>
                      <a:pt x="39" y="569"/>
                    </a:lnTo>
                    <a:lnTo>
                      <a:pt x="46" y="582"/>
                    </a:lnTo>
                    <a:lnTo>
                      <a:pt x="52" y="595"/>
                    </a:lnTo>
                    <a:lnTo>
                      <a:pt x="52" y="608"/>
                    </a:lnTo>
                    <a:lnTo>
                      <a:pt x="52" y="628"/>
                    </a:lnTo>
                    <a:lnTo>
                      <a:pt x="52" y="647"/>
                    </a:lnTo>
                    <a:lnTo>
                      <a:pt x="52" y="667"/>
                    </a:lnTo>
                    <a:lnTo>
                      <a:pt x="52" y="686"/>
                    </a:lnTo>
                    <a:lnTo>
                      <a:pt x="52" y="699"/>
                    </a:lnTo>
                    <a:lnTo>
                      <a:pt x="52" y="713"/>
                    </a:lnTo>
                    <a:lnTo>
                      <a:pt x="52" y="726"/>
                    </a:lnTo>
                    <a:lnTo>
                      <a:pt x="59" y="732"/>
                    </a:lnTo>
                    <a:lnTo>
                      <a:pt x="72" y="745"/>
                    </a:lnTo>
                    <a:lnTo>
                      <a:pt x="79" y="752"/>
                    </a:lnTo>
                    <a:lnTo>
                      <a:pt x="99" y="758"/>
                    </a:lnTo>
                    <a:lnTo>
                      <a:pt x="112" y="765"/>
                    </a:lnTo>
                    <a:lnTo>
                      <a:pt x="118" y="765"/>
                    </a:lnTo>
                    <a:lnTo>
                      <a:pt x="131" y="765"/>
                    </a:lnTo>
                    <a:lnTo>
                      <a:pt x="138" y="765"/>
                    </a:lnTo>
                    <a:lnTo>
                      <a:pt x="158" y="752"/>
                    </a:lnTo>
                    <a:lnTo>
                      <a:pt x="171" y="745"/>
                    </a:lnTo>
                    <a:lnTo>
                      <a:pt x="177" y="739"/>
                    </a:lnTo>
                    <a:lnTo>
                      <a:pt x="184" y="739"/>
                    </a:lnTo>
                    <a:lnTo>
                      <a:pt x="197" y="726"/>
                    </a:lnTo>
                    <a:lnTo>
                      <a:pt x="191" y="713"/>
                    </a:lnTo>
                    <a:lnTo>
                      <a:pt x="197" y="693"/>
                    </a:lnTo>
                    <a:lnTo>
                      <a:pt x="197" y="680"/>
                    </a:lnTo>
                    <a:lnTo>
                      <a:pt x="204" y="660"/>
                    </a:lnTo>
                    <a:lnTo>
                      <a:pt x="210" y="647"/>
                    </a:lnTo>
                    <a:lnTo>
                      <a:pt x="217" y="628"/>
                    </a:lnTo>
                    <a:lnTo>
                      <a:pt x="223" y="614"/>
                    </a:lnTo>
                    <a:lnTo>
                      <a:pt x="230" y="608"/>
                    </a:lnTo>
                    <a:lnTo>
                      <a:pt x="237" y="595"/>
                    </a:lnTo>
                    <a:lnTo>
                      <a:pt x="243" y="569"/>
                    </a:lnTo>
                    <a:lnTo>
                      <a:pt x="243" y="549"/>
                    </a:lnTo>
                    <a:lnTo>
                      <a:pt x="250" y="516"/>
                    </a:lnTo>
                    <a:lnTo>
                      <a:pt x="256" y="484"/>
                    </a:lnTo>
                    <a:lnTo>
                      <a:pt x="256" y="451"/>
                    </a:lnTo>
                    <a:lnTo>
                      <a:pt x="256" y="412"/>
                    </a:lnTo>
                    <a:lnTo>
                      <a:pt x="256" y="379"/>
                    </a:lnTo>
                    <a:lnTo>
                      <a:pt x="250" y="359"/>
                    </a:lnTo>
                    <a:lnTo>
                      <a:pt x="250" y="333"/>
                    </a:lnTo>
                    <a:lnTo>
                      <a:pt x="237" y="294"/>
                    </a:lnTo>
                    <a:lnTo>
                      <a:pt x="230" y="274"/>
                    </a:lnTo>
                    <a:lnTo>
                      <a:pt x="223" y="261"/>
                    </a:lnTo>
                    <a:lnTo>
                      <a:pt x="217" y="248"/>
                    </a:lnTo>
                    <a:lnTo>
                      <a:pt x="217" y="242"/>
                    </a:lnTo>
                    <a:lnTo>
                      <a:pt x="210" y="229"/>
                    </a:lnTo>
                    <a:lnTo>
                      <a:pt x="217" y="209"/>
                    </a:lnTo>
                    <a:lnTo>
                      <a:pt x="217" y="189"/>
                    </a:lnTo>
                    <a:lnTo>
                      <a:pt x="217" y="170"/>
                    </a:lnTo>
                    <a:lnTo>
                      <a:pt x="223" y="144"/>
                    </a:lnTo>
                    <a:lnTo>
                      <a:pt x="223" y="111"/>
                    </a:lnTo>
                    <a:lnTo>
                      <a:pt x="217" y="85"/>
                    </a:lnTo>
                    <a:lnTo>
                      <a:pt x="210" y="59"/>
                    </a:lnTo>
                    <a:lnTo>
                      <a:pt x="210" y="52"/>
                    </a:lnTo>
                    <a:lnTo>
                      <a:pt x="210" y="46"/>
                    </a:lnTo>
                    <a:lnTo>
                      <a:pt x="204" y="39"/>
                    </a:lnTo>
                    <a:lnTo>
                      <a:pt x="197" y="26"/>
                    </a:lnTo>
                    <a:lnTo>
                      <a:pt x="191" y="19"/>
                    </a:lnTo>
                    <a:lnTo>
                      <a:pt x="177" y="6"/>
                    </a:lnTo>
                    <a:lnTo>
                      <a:pt x="164" y="6"/>
                    </a:lnTo>
                    <a:lnTo>
                      <a:pt x="151" y="0"/>
                    </a:lnTo>
                    <a:lnTo>
                      <a:pt x="131" y="6"/>
                    </a:lnTo>
                    <a:lnTo>
                      <a:pt x="118" y="13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2" y="39"/>
                    </a:lnTo>
                    <a:lnTo>
                      <a:pt x="92" y="46"/>
                    </a:lnTo>
                    <a:lnTo>
                      <a:pt x="85" y="46"/>
                    </a:lnTo>
                    <a:lnTo>
                      <a:pt x="85" y="52"/>
                    </a:lnTo>
                    <a:close/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0" name="Freeform 665"/>
              <p:cNvSpPr>
                <a:spLocks/>
              </p:cNvSpPr>
              <p:nvPr/>
            </p:nvSpPr>
            <p:spPr bwMode="auto">
              <a:xfrm>
                <a:off x="4056" y="2011"/>
                <a:ext cx="26" cy="150"/>
              </a:xfrm>
              <a:custGeom>
                <a:avLst/>
                <a:gdLst>
                  <a:gd name="T0" fmla="*/ 26 w 26"/>
                  <a:gd name="T1" fmla="*/ 0 h 150"/>
                  <a:gd name="T2" fmla="*/ 20 w 26"/>
                  <a:gd name="T3" fmla="*/ 0 h 150"/>
                  <a:gd name="T4" fmla="*/ 20 w 26"/>
                  <a:gd name="T5" fmla="*/ 6 h 150"/>
                  <a:gd name="T6" fmla="*/ 13 w 26"/>
                  <a:gd name="T7" fmla="*/ 19 h 150"/>
                  <a:gd name="T8" fmla="*/ 7 w 26"/>
                  <a:gd name="T9" fmla="*/ 32 h 150"/>
                  <a:gd name="T10" fmla="*/ 0 w 26"/>
                  <a:gd name="T11" fmla="*/ 52 h 150"/>
                  <a:gd name="T12" fmla="*/ 0 w 26"/>
                  <a:gd name="T13" fmla="*/ 78 h 150"/>
                  <a:gd name="T14" fmla="*/ 0 w 26"/>
                  <a:gd name="T15" fmla="*/ 111 h 150"/>
                  <a:gd name="T16" fmla="*/ 7 w 26"/>
                  <a:gd name="T17" fmla="*/ 130 h 150"/>
                  <a:gd name="T18" fmla="*/ 13 w 26"/>
                  <a:gd name="T19" fmla="*/ 150 h 1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150">
                    <a:moveTo>
                      <a:pt x="26" y="0"/>
                    </a:moveTo>
                    <a:lnTo>
                      <a:pt x="20" y="0"/>
                    </a:lnTo>
                    <a:lnTo>
                      <a:pt x="20" y="6"/>
                    </a:lnTo>
                    <a:lnTo>
                      <a:pt x="13" y="19"/>
                    </a:lnTo>
                    <a:lnTo>
                      <a:pt x="7" y="32"/>
                    </a:lnTo>
                    <a:lnTo>
                      <a:pt x="0" y="52"/>
                    </a:lnTo>
                    <a:lnTo>
                      <a:pt x="0" y="78"/>
                    </a:lnTo>
                    <a:lnTo>
                      <a:pt x="0" y="111"/>
                    </a:lnTo>
                    <a:lnTo>
                      <a:pt x="7" y="130"/>
                    </a:lnTo>
                    <a:lnTo>
                      <a:pt x="13" y="150"/>
                    </a:lnTo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5786" name="Group 666"/>
            <p:cNvGrpSpPr>
              <a:grpSpLocks/>
            </p:cNvGrpSpPr>
            <p:nvPr/>
          </p:nvGrpSpPr>
          <p:grpSpPr bwMode="auto">
            <a:xfrm>
              <a:off x="4075" y="2858"/>
              <a:ext cx="276" cy="772"/>
              <a:chOff x="4089" y="1605"/>
              <a:chExt cx="276" cy="772"/>
            </a:xfrm>
          </p:grpSpPr>
          <p:sp>
            <p:nvSpPr>
              <p:cNvPr id="25787" name="Freeform 667"/>
              <p:cNvSpPr>
                <a:spLocks/>
              </p:cNvSpPr>
              <p:nvPr/>
            </p:nvSpPr>
            <p:spPr bwMode="auto">
              <a:xfrm>
                <a:off x="4089" y="1605"/>
                <a:ext cx="276" cy="772"/>
              </a:xfrm>
              <a:custGeom>
                <a:avLst/>
                <a:gdLst>
                  <a:gd name="T0" fmla="*/ 112 w 276"/>
                  <a:gd name="T1" fmla="*/ 0 h 772"/>
                  <a:gd name="T2" fmla="*/ 125 w 276"/>
                  <a:gd name="T3" fmla="*/ 0 h 772"/>
                  <a:gd name="T4" fmla="*/ 164 w 276"/>
                  <a:gd name="T5" fmla="*/ 0 h 772"/>
                  <a:gd name="T6" fmla="*/ 184 w 276"/>
                  <a:gd name="T7" fmla="*/ 13 h 772"/>
                  <a:gd name="T8" fmla="*/ 197 w 276"/>
                  <a:gd name="T9" fmla="*/ 33 h 772"/>
                  <a:gd name="T10" fmla="*/ 210 w 276"/>
                  <a:gd name="T11" fmla="*/ 66 h 772"/>
                  <a:gd name="T12" fmla="*/ 217 w 276"/>
                  <a:gd name="T13" fmla="*/ 98 h 772"/>
                  <a:gd name="T14" fmla="*/ 224 w 276"/>
                  <a:gd name="T15" fmla="*/ 111 h 772"/>
                  <a:gd name="T16" fmla="*/ 224 w 276"/>
                  <a:gd name="T17" fmla="*/ 111 h 772"/>
                  <a:gd name="T18" fmla="*/ 224 w 276"/>
                  <a:gd name="T19" fmla="*/ 124 h 772"/>
                  <a:gd name="T20" fmla="*/ 224 w 276"/>
                  <a:gd name="T21" fmla="*/ 164 h 772"/>
                  <a:gd name="T22" fmla="*/ 237 w 276"/>
                  <a:gd name="T23" fmla="*/ 216 h 772"/>
                  <a:gd name="T24" fmla="*/ 263 w 276"/>
                  <a:gd name="T25" fmla="*/ 281 h 772"/>
                  <a:gd name="T26" fmla="*/ 270 w 276"/>
                  <a:gd name="T27" fmla="*/ 334 h 772"/>
                  <a:gd name="T28" fmla="*/ 270 w 276"/>
                  <a:gd name="T29" fmla="*/ 393 h 772"/>
                  <a:gd name="T30" fmla="*/ 270 w 276"/>
                  <a:gd name="T31" fmla="*/ 458 h 772"/>
                  <a:gd name="T32" fmla="*/ 256 w 276"/>
                  <a:gd name="T33" fmla="*/ 510 h 772"/>
                  <a:gd name="T34" fmla="*/ 237 w 276"/>
                  <a:gd name="T35" fmla="*/ 556 h 772"/>
                  <a:gd name="T36" fmla="*/ 217 w 276"/>
                  <a:gd name="T37" fmla="*/ 595 h 772"/>
                  <a:gd name="T38" fmla="*/ 204 w 276"/>
                  <a:gd name="T39" fmla="*/ 621 h 772"/>
                  <a:gd name="T40" fmla="*/ 191 w 276"/>
                  <a:gd name="T41" fmla="*/ 635 h 772"/>
                  <a:gd name="T42" fmla="*/ 191 w 276"/>
                  <a:gd name="T43" fmla="*/ 641 h 772"/>
                  <a:gd name="T44" fmla="*/ 191 w 276"/>
                  <a:gd name="T45" fmla="*/ 654 h 772"/>
                  <a:gd name="T46" fmla="*/ 171 w 276"/>
                  <a:gd name="T47" fmla="*/ 700 h 772"/>
                  <a:gd name="T48" fmla="*/ 145 w 276"/>
                  <a:gd name="T49" fmla="*/ 746 h 772"/>
                  <a:gd name="T50" fmla="*/ 125 w 276"/>
                  <a:gd name="T51" fmla="*/ 765 h 772"/>
                  <a:gd name="T52" fmla="*/ 105 w 276"/>
                  <a:gd name="T53" fmla="*/ 772 h 772"/>
                  <a:gd name="T54" fmla="*/ 72 w 276"/>
                  <a:gd name="T55" fmla="*/ 772 h 772"/>
                  <a:gd name="T56" fmla="*/ 53 w 276"/>
                  <a:gd name="T57" fmla="*/ 765 h 772"/>
                  <a:gd name="T58" fmla="*/ 46 w 276"/>
                  <a:gd name="T59" fmla="*/ 759 h 772"/>
                  <a:gd name="T60" fmla="*/ 46 w 276"/>
                  <a:gd name="T61" fmla="*/ 759 h 772"/>
                  <a:gd name="T62" fmla="*/ 26 w 276"/>
                  <a:gd name="T63" fmla="*/ 739 h 772"/>
                  <a:gd name="T64" fmla="*/ 26 w 276"/>
                  <a:gd name="T65" fmla="*/ 733 h 772"/>
                  <a:gd name="T66" fmla="*/ 26 w 276"/>
                  <a:gd name="T67" fmla="*/ 706 h 772"/>
                  <a:gd name="T68" fmla="*/ 20 w 276"/>
                  <a:gd name="T69" fmla="*/ 674 h 772"/>
                  <a:gd name="T70" fmla="*/ 13 w 276"/>
                  <a:gd name="T71" fmla="*/ 635 h 772"/>
                  <a:gd name="T72" fmla="*/ 7 w 276"/>
                  <a:gd name="T73" fmla="*/ 595 h 772"/>
                  <a:gd name="T74" fmla="*/ 0 w 276"/>
                  <a:gd name="T75" fmla="*/ 536 h 772"/>
                  <a:gd name="T76" fmla="*/ 7 w 276"/>
                  <a:gd name="T77" fmla="*/ 484 h 772"/>
                  <a:gd name="T78" fmla="*/ 7 w 276"/>
                  <a:gd name="T79" fmla="*/ 458 h 772"/>
                  <a:gd name="T80" fmla="*/ 7 w 276"/>
                  <a:gd name="T81" fmla="*/ 438 h 772"/>
                  <a:gd name="T82" fmla="*/ 26 w 276"/>
                  <a:gd name="T83" fmla="*/ 399 h 772"/>
                  <a:gd name="T84" fmla="*/ 33 w 276"/>
                  <a:gd name="T85" fmla="*/ 379 h 772"/>
                  <a:gd name="T86" fmla="*/ 39 w 276"/>
                  <a:gd name="T87" fmla="*/ 366 h 772"/>
                  <a:gd name="T88" fmla="*/ 46 w 276"/>
                  <a:gd name="T89" fmla="*/ 360 h 772"/>
                  <a:gd name="T90" fmla="*/ 53 w 276"/>
                  <a:gd name="T91" fmla="*/ 340 h 772"/>
                  <a:gd name="T92" fmla="*/ 66 w 276"/>
                  <a:gd name="T93" fmla="*/ 301 h 772"/>
                  <a:gd name="T94" fmla="*/ 66 w 276"/>
                  <a:gd name="T95" fmla="*/ 281 h 772"/>
                  <a:gd name="T96" fmla="*/ 66 w 276"/>
                  <a:gd name="T97" fmla="*/ 249 h 772"/>
                  <a:gd name="T98" fmla="*/ 66 w 276"/>
                  <a:gd name="T99" fmla="*/ 203 h 772"/>
                  <a:gd name="T100" fmla="*/ 59 w 276"/>
                  <a:gd name="T101" fmla="*/ 157 h 772"/>
                  <a:gd name="T102" fmla="*/ 59 w 276"/>
                  <a:gd name="T103" fmla="*/ 144 h 772"/>
                  <a:gd name="T104" fmla="*/ 59 w 276"/>
                  <a:gd name="T105" fmla="*/ 144 h 772"/>
                  <a:gd name="T106" fmla="*/ 59 w 276"/>
                  <a:gd name="T107" fmla="*/ 131 h 772"/>
                  <a:gd name="T108" fmla="*/ 59 w 276"/>
                  <a:gd name="T109" fmla="*/ 111 h 772"/>
                  <a:gd name="T110" fmla="*/ 66 w 276"/>
                  <a:gd name="T111" fmla="*/ 85 h 772"/>
                  <a:gd name="T112" fmla="*/ 72 w 276"/>
                  <a:gd name="T113" fmla="*/ 33 h 772"/>
                  <a:gd name="T114" fmla="*/ 85 w 276"/>
                  <a:gd name="T115" fmla="*/ 13 h 772"/>
                  <a:gd name="T116" fmla="*/ 99 w 276"/>
                  <a:gd name="T117" fmla="*/ 0 h 772"/>
                  <a:gd name="T118" fmla="*/ 105 w 276"/>
                  <a:gd name="T119" fmla="*/ 0 h 772"/>
                  <a:gd name="T120" fmla="*/ 105 w 276"/>
                  <a:gd name="T121" fmla="*/ 0 h 7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76" h="772">
                    <a:moveTo>
                      <a:pt x="105" y="0"/>
                    </a:moveTo>
                    <a:lnTo>
                      <a:pt x="112" y="0"/>
                    </a:lnTo>
                    <a:lnTo>
                      <a:pt x="118" y="0"/>
                    </a:lnTo>
                    <a:lnTo>
                      <a:pt x="125" y="0"/>
                    </a:lnTo>
                    <a:lnTo>
                      <a:pt x="138" y="0"/>
                    </a:lnTo>
                    <a:lnTo>
                      <a:pt x="164" y="0"/>
                    </a:lnTo>
                    <a:lnTo>
                      <a:pt x="171" y="7"/>
                    </a:lnTo>
                    <a:lnTo>
                      <a:pt x="184" y="13"/>
                    </a:lnTo>
                    <a:lnTo>
                      <a:pt x="191" y="20"/>
                    </a:lnTo>
                    <a:lnTo>
                      <a:pt x="197" y="33"/>
                    </a:lnTo>
                    <a:lnTo>
                      <a:pt x="204" y="53"/>
                    </a:lnTo>
                    <a:lnTo>
                      <a:pt x="210" y="66"/>
                    </a:lnTo>
                    <a:lnTo>
                      <a:pt x="217" y="85"/>
                    </a:lnTo>
                    <a:lnTo>
                      <a:pt x="217" y="98"/>
                    </a:lnTo>
                    <a:lnTo>
                      <a:pt x="224" y="105"/>
                    </a:lnTo>
                    <a:lnTo>
                      <a:pt x="224" y="111"/>
                    </a:lnTo>
                    <a:lnTo>
                      <a:pt x="224" y="124"/>
                    </a:lnTo>
                    <a:lnTo>
                      <a:pt x="224" y="138"/>
                    </a:lnTo>
                    <a:lnTo>
                      <a:pt x="224" y="164"/>
                    </a:lnTo>
                    <a:lnTo>
                      <a:pt x="230" y="190"/>
                    </a:lnTo>
                    <a:lnTo>
                      <a:pt x="237" y="216"/>
                    </a:lnTo>
                    <a:lnTo>
                      <a:pt x="250" y="249"/>
                    </a:lnTo>
                    <a:lnTo>
                      <a:pt x="263" y="281"/>
                    </a:lnTo>
                    <a:lnTo>
                      <a:pt x="270" y="308"/>
                    </a:lnTo>
                    <a:lnTo>
                      <a:pt x="270" y="334"/>
                    </a:lnTo>
                    <a:lnTo>
                      <a:pt x="276" y="360"/>
                    </a:lnTo>
                    <a:lnTo>
                      <a:pt x="270" y="393"/>
                    </a:lnTo>
                    <a:lnTo>
                      <a:pt x="270" y="425"/>
                    </a:lnTo>
                    <a:lnTo>
                      <a:pt x="270" y="458"/>
                    </a:lnTo>
                    <a:lnTo>
                      <a:pt x="263" y="484"/>
                    </a:lnTo>
                    <a:lnTo>
                      <a:pt x="256" y="510"/>
                    </a:lnTo>
                    <a:lnTo>
                      <a:pt x="250" y="530"/>
                    </a:lnTo>
                    <a:lnTo>
                      <a:pt x="237" y="556"/>
                    </a:lnTo>
                    <a:lnTo>
                      <a:pt x="230" y="576"/>
                    </a:lnTo>
                    <a:lnTo>
                      <a:pt x="217" y="595"/>
                    </a:lnTo>
                    <a:lnTo>
                      <a:pt x="210" y="615"/>
                    </a:lnTo>
                    <a:lnTo>
                      <a:pt x="204" y="621"/>
                    </a:lnTo>
                    <a:lnTo>
                      <a:pt x="197" y="635"/>
                    </a:lnTo>
                    <a:lnTo>
                      <a:pt x="191" y="635"/>
                    </a:lnTo>
                    <a:lnTo>
                      <a:pt x="191" y="641"/>
                    </a:lnTo>
                    <a:lnTo>
                      <a:pt x="191" y="648"/>
                    </a:lnTo>
                    <a:lnTo>
                      <a:pt x="191" y="654"/>
                    </a:lnTo>
                    <a:lnTo>
                      <a:pt x="184" y="680"/>
                    </a:lnTo>
                    <a:lnTo>
                      <a:pt x="171" y="700"/>
                    </a:lnTo>
                    <a:lnTo>
                      <a:pt x="158" y="726"/>
                    </a:lnTo>
                    <a:lnTo>
                      <a:pt x="145" y="746"/>
                    </a:lnTo>
                    <a:lnTo>
                      <a:pt x="138" y="759"/>
                    </a:lnTo>
                    <a:lnTo>
                      <a:pt x="125" y="765"/>
                    </a:lnTo>
                    <a:lnTo>
                      <a:pt x="118" y="772"/>
                    </a:lnTo>
                    <a:lnTo>
                      <a:pt x="105" y="772"/>
                    </a:lnTo>
                    <a:lnTo>
                      <a:pt x="85" y="772"/>
                    </a:lnTo>
                    <a:lnTo>
                      <a:pt x="72" y="772"/>
                    </a:lnTo>
                    <a:lnTo>
                      <a:pt x="59" y="772"/>
                    </a:lnTo>
                    <a:lnTo>
                      <a:pt x="53" y="765"/>
                    </a:lnTo>
                    <a:lnTo>
                      <a:pt x="46" y="765"/>
                    </a:lnTo>
                    <a:lnTo>
                      <a:pt x="46" y="759"/>
                    </a:lnTo>
                    <a:lnTo>
                      <a:pt x="33" y="746"/>
                    </a:lnTo>
                    <a:lnTo>
                      <a:pt x="26" y="739"/>
                    </a:lnTo>
                    <a:lnTo>
                      <a:pt x="26" y="733"/>
                    </a:lnTo>
                    <a:lnTo>
                      <a:pt x="26" y="720"/>
                    </a:lnTo>
                    <a:lnTo>
                      <a:pt x="26" y="706"/>
                    </a:lnTo>
                    <a:lnTo>
                      <a:pt x="20" y="687"/>
                    </a:lnTo>
                    <a:lnTo>
                      <a:pt x="20" y="674"/>
                    </a:lnTo>
                    <a:lnTo>
                      <a:pt x="13" y="654"/>
                    </a:lnTo>
                    <a:lnTo>
                      <a:pt x="13" y="635"/>
                    </a:lnTo>
                    <a:lnTo>
                      <a:pt x="7" y="615"/>
                    </a:lnTo>
                    <a:lnTo>
                      <a:pt x="7" y="595"/>
                    </a:lnTo>
                    <a:lnTo>
                      <a:pt x="0" y="563"/>
                    </a:lnTo>
                    <a:lnTo>
                      <a:pt x="0" y="536"/>
                    </a:lnTo>
                    <a:lnTo>
                      <a:pt x="0" y="510"/>
                    </a:lnTo>
                    <a:lnTo>
                      <a:pt x="7" y="484"/>
                    </a:lnTo>
                    <a:lnTo>
                      <a:pt x="7" y="464"/>
                    </a:lnTo>
                    <a:lnTo>
                      <a:pt x="7" y="458"/>
                    </a:lnTo>
                    <a:lnTo>
                      <a:pt x="7" y="451"/>
                    </a:lnTo>
                    <a:lnTo>
                      <a:pt x="7" y="438"/>
                    </a:lnTo>
                    <a:lnTo>
                      <a:pt x="13" y="425"/>
                    </a:lnTo>
                    <a:lnTo>
                      <a:pt x="26" y="399"/>
                    </a:lnTo>
                    <a:lnTo>
                      <a:pt x="33" y="386"/>
                    </a:lnTo>
                    <a:lnTo>
                      <a:pt x="33" y="379"/>
                    </a:lnTo>
                    <a:lnTo>
                      <a:pt x="39" y="366"/>
                    </a:lnTo>
                    <a:lnTo>
                      <a:pt x="46" y="366"/>
                    </a:lnTo>
                    <a:lnTo>
                      <a:pt x="46" y="360"/>
                    </a:lnTo>
                    <a:lnTo>
                      <a:pt x="53" y="353"/>
                    </a:lnTo>
                    <a:lnTo>
                      <a:pt x="53" y="340"/>
                    </a:lnTo>
                    <a:lnTo>
                      <a:pt x="59" y="314"/>
                    </a:lnTo>
                    <a:lnTo>
                      <a:pt x="66" y="301"/>
                    </a:lnTo>
                    <a:lnTo>
                      <a:pt x="66" y="288"/>
                    </a:lnTo>
                    <a:lnTo>
                      <a:pt x="66" y="281"/>
                    </a:lnTo>
                    <a:lnTo>
                      <a:pt x="66" y="268"/>
                    </a:lnTo>
                    <a:lnTo>
                      <a:pt x="66" y="249"/>
                    </a:lnTo>
                    <a:lnTo>
                      <a:pt x="66" y="229"/>
                    </a:lnTo>
                    <a:lnTo>
                      <a:pt x="66" y="203"/>
                    </a:lnTo>
                    <a:lnTo>
                      <a:pt x="59" y="177"/>
                    </a:lnTo>
                    <a:lnTo>
                      <a:pt x="59" y="157"/>
                    </a:lnTo>
                    <a:lnTo>
                      <a:pt x="59" y="151"/>
                    </a:lnTo>
                    <a:lnTo>
                      <a:pt x="59" y="144"/>
                    </a:lnTo>
                    <a:lnTo>
                      <a:pt x="59" y="138"/>
                    </a:lnTo>
                    <a:lnTo>
                      <a:pt x="59" y="131"/>
                    </a:lnTo>
                    <a:lnTo>
                      <a:pt x="59" y="124"/>
                    </a:lnTo>
                    <a:lnTo>
                      <a:pt x="59" y="111"/>
                    </a:lnTo>
                    <a:lnTo>
                      <a:pt x="66" y="98"/>
                    </a:lnTo>
                    <a:lnTo>
                      <a:pt x="66" y="85"/>
                    </a:lnTo>
                    <a:lnTo>
                      <a:pt x="72" y="46"/>
                    </a:lnTo>
                    <a:lnTo>
                      <a:pt x="72" y="33"/>
                    </a:lnTo>
                    <a:lnTo>
                      <a:pt x="79" y="20"/>
                    </a:lnTo>
                    <a:lnTo>
                      <a:pt x="85" y="13"/>
                    </a:lnTo>
                    <a:lnTo>
                      <a:pt x="92" y="7"/>
                    </a:lnTo>
                    <a:lnTo>
                      <a:pt x="99" y="0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8" name="Freeform 668"/>
              <p:cNvSpPr>
                <a:spLocks/>
              </p:cNvSpPr>
              <p:nvPr/>
            </p:nvSpPr>
            <p:spPr bwMode="auto">
              <a:xfrm>
                <a:off x="4096" y="2011"/>
                <a:ext cx="26" cy="150"/>
              </a:xfrm>
              <a:custGeom>
                <a:avLst/>
                <a:gdLst>
                  <a:gd name="T0" fmla="*/ 13 w 26"/>
                  <a:gd name="T1" fmla="*/ 0 h 150"/>
                  <a:gd name="T2" fmla="*/ 13 w 26"/>
                  <a:gd name="T3" fmla="*/ 0 h 150"/>
                  <a:gd name="T4" fmla="*/ 13 w 26"/>
                  <a:gd name="T5" fmla="*/ 6 h 150"/>
                  <a:gd name="T6" fmla="*/ 19 w 26"/>
                  <a:gd name="T7" fmla="*/ 13 h 150"/>
                  <a:gd name="T8" fmla="*/ 19 w 26"/>
                  <a:gd name="T9" fmla="*/ 19 h 150"/>
                  <a:gd name="T10" fmla="*/ 19 w 26"/>
                  <a:gd name="T11" fmla="*/ 39 h 150"/>
                  <a:gd name="T12" fmla="*/ 26 w 26"/>
                  <a:gd name="T13" fmla="*/ 65 h 150"/>
                  <a:gd name="T14" fmla="*/ 26 w 26"/>
                  <a:gd name="T15" fmla="*/ 85 h 150"/>
                  <a:gd name="T16" fmla="*/ 26 w 26"/>
                  <a:gd name="T17" fmla="*/ 111 h 150"/>
                  <a:gd name="T18" fmla="*/ 19 w 26"/>
                  <a:gd name="T19" fmla="*/ 124 h 150"/>
                  <a:gd name="T20" fmla="*/ 13 w 26"/>
                  <a:gd name="T21" fmla="*/ 137 h 150"/>
                  <a:gd name="T22" fmla="*/ 6 w 26"/>
                  <a:gd name="T23" fmla="*/ 144 h 150"/>
                  <a:gd name="T24" fmla="*/ 0 w 26"/>
                  <a:gd name="T25" fmla="*/ 150 h 1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50">
                    <a:moveTo>
                      <a:pt x="13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19" y="13"/>
                    </a:lnTo>
                    <a:lnTo>
                      <a:pt x="19" y="19"/>
                    </a:lnTo>
                    <a:lnTo>
                      <a:pt x="19" y="39"/>
                    </a:lnTo>
                    <a:lnTo>
                      <a:pt x="26" y="65"/>
                    </a:lnTo>
                    <a:lnTo>
                      <a:pt x="26" y="85"/>
                    </a:lnTo>
                    <a:lnTo>
                      <a:pt x="26" y="111"/>
                    </a:lnTo>
                    <a:lnTo>
                      <a:pt x="19" y="124"/>
                    </a:lnTo>
                    <a:lnTo>
                      <a:pt x="13" y="137"/>
                    </a:lnTo>
                    <a:lnTo>
                      <a:pt x="6" y="144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F1B1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25694" name="Group 669"/>
          <p:cNvGrpSpPr>
            <a:grpSpLocks/>
          </p:cNvGrpSpPr>
          <p:nvPr/>
        </p:nvGrpSpPr>
        <p:grpSpPr bwMode="auto">
          <a:xfrm rot="538423">
            <a:off x="3959225" y="2043113"/>
            <a:ext cx="681038" cy="825500"/>
            <a:chOff x="576" y="2976"/>
            <a:chExt cx="384" cy="672"/>
          </a:xfrm>
        </p:grpSpPr>
        <p:sp>
          <p:nvSpPr>
            <p:cNvPr id="25746" name="AutoShape 670"/>
            <p:cNvSpPr>
              <a:spLocks noChangeArrowheads="1"/>
            </p:cNvSpPr>
            <p:nvPr/>
          </p:nvSpPr>
          <p:spPr bwMode="auto">
            <a:xfrm>
              <a:off x="864" y="297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47" name="AutoShape 671"/>
            <p:cNvSpPr>
              <a:spLocks noChangeArrowheads="1"/>
            </p:cNvSpPr>
            <p:nvPr/>
          </p:nvSpPr>
          <p:spPr bwMode="auto">
            <a:xfrm>
              <a:off x="816" y="307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48" name="AutoShape 672"/>
            <p:cNvSpPr>
              <a:spLocks noChangeArrowheads="1"/>
            </p:cNvSpPr>
            <p:nvPr/>
          </p:nvSpPr>
          <p:spPr bwMode="auto">
            <a:xfrm>
              <a:off x="768" y="3168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49" name="AutoShape 673"/>
            <p:cNvSpPr>
              <a:spLocks noChangeArrowheads="1"/>
            </p:cNvSpPr>
            <p:nvPr/>
          </p:nvSpPr>
          <p:spPr bwMode="auto">
            <a:xfrm>
              <a:off x="720" y="3264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50" name="AutoShape 674"/>
            <p:cNvSpPr>
              <a:spLocks noChangeArrowheads="1"/>
            </p:cNvSpPr>
            <p:nvPr/>
          </p:nvSpPr>
          <p:spPr bwMode="auto">
            <a:xfrm>
              <a:off x="672" y="3360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51" name="AutoShape 675"/>
            <p:cNvSpPr>
              <a:spLocks noChangeArrowheads="1"/>
            </p:cNvSpPr>
            <p:nvPr/>
          </p:nvSpPr>
          <p:spPr bwMode="auto">
            <a:xfrm>
              <a:off x="624" y="3456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52" name="AutoShape 676"/>
            <p:cNvSpPr>
              <a:spLocks noChangeArrowheads="1"/>
            </p:cNvSpPr>
            <p:nvPr/>
          </p:nvSpPr>
          <p:spPr bwMode="auto">
            <a:xfrm>
              <a:off x="576" y="3552"/>
              <a:ext cx="96" cy="9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8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95" name="AutoShape 677"/>
          <p:cNvSpPr>
            <a:spLocks noChangeArrowheads="1"/>
          </p:cNvSpPr>
          <p:nvPr/>
        </p:nvSpPr>
        <p:spPr bwMode="auto">
          <a:xfrm>
            <a:off x="3860800" y="2800350"/>
            <a:ext cx="169863" cy="117475"/>
          </a:xfrm>
          <a:prstGeom prst="hexagon">
            <a:avLst>
              <a:gd name="adj" fmla="val 36149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96" name="AutoShape 678"/>
          <p:cNvSpPr>
            <a:spLocks noChangeArrowheads="1"/>
          </p:cNvSpPr>
          <p:nvPr/>
        </p:nvSpPr>
        <p:spPr bwMode="auto">
          <a:xfrm>
            <a:off x="3760788" y="3419475"/>
            <a:ext cx="169862" cy="119063"/>
          </a:xfrm>
          <a:prstGeom prst="hexagon">
            <a:avLst>
              <a:gd name="adj" fmla="val 35666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97" name="AutoShape 679"/>
          <p:cNvSpPr>
            <a:spLocks noChangeArrowheads="1"/>
          </p:cNvSpPr>
          <p:nvPr/>
        </p:nvSpPr>
        <p:spPr bwMode="auto">
          <a:xfrm>
            <a:off x="3860800" y="3281363"/>
            <a:ext cx="169863" cy="117475"/>
          </a:xfrm>
          <a:prstGeom prst="hexagon">
            <a:avLst>
              <a:gd name="adj" fmla="val 36149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98" name="AutoShape 680"/>
          <p:cNvSpPr>
            <a:spLocks noChangeArrowheads="1"/>
          </p:cNvSpPr>
          <p:nvPr/>
        </p:nvSpPr>
        <p:spPr bwMode="auto">
          <a:xfrm>
            <a:off x="3760788" y="3213100"/>
            <a:ext cx="171450" cy="117475"/>
          </a:xfrm>
          <a:prstGeom prst="hexagon">
            <a:avLst>
              <a:gd name="adj" fmla="val 36486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699" name="AutoShape 681"/>
          <p:cNvSpPr>
            <a:spLocks noChangeArrowheads="1"/>
          </p:cNvSpPr>
          <p:nvPr/>
        </p:nvSpPr>
        <p:spPr bwMode="auto">
          <a:xfrm>
            <a:off x="4059238" y="3487738"/>
            <a:ext cx="171450" cy="117475"/>
          </a:xfrm>
          <a:prstGeom prst="hexagon">
            <a:avLst>
              <a:gd name="adj" fmla="val 36486"/>
              <a:gd name="vf" fmla="val 115470"/>
            </a:avLst>
          </a:prstGeom>
          <a:solidFill>
            <a:srgbClr val="00804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grpSp>
        <p:nvGrpSpPr>
          <p:cNvPr id="25700" name="Group 682"/>
          <p:cNvGrpSpPr>
            <a:grpSpLocks/>
          </p:cNvGrpSpPr>
          <p:nvPr/>
        </p:nvGrpSpPr>
        <p:grpSpPr bwMode="auto">
          <a:xfrm>
            <a:off x="387350" y="1425575"/>
            <a:ext cx="3867150" cy="276225"/>
            <a:chOff x="1488" y="3455"/>
            <a:chExt cx="1871" cy="193"/>
          </a:xfrm>
        </p:grpSpPr>
        <p:sp>
          <p:nvSpPr>
            <p:cNvPr id="25728" name="Freeform 683"/>
            <p:cNvSpPr>
              <a:spLocks/>
            </p:cNvSpPr>
            <p:nvPr/>
          </p:nvSpPr>
          <p:spPr bwMode="auto">
            <a:xfrm rot="-5718171">
              <a:off x="1560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29" name="Freeform 684"/>
            <p:cNvSpPr>
              <a:spLocks/>
            </p:cNvSpPr>
            <p:nvPr/>
          </p:nvSpPr>
          <p:spPr bwMode="auto">
            <a:xfrm rot="-5718171">
              <a:off x="1752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0" name="Freeform 685"/>
            <p:cNvSpPr>
              <a:spLocks/>
            </p:cNvSpPr>
            <p:nvPr/>
          </p:nvSpPr>
          <p:spPr bwMode="auto">
            <a:xfrm rot="-5718171">
              <a:off x="1944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1" name="Freeform 686"/>
            <p:cNvSpPr>
              <a:spLocks/>
            </p:cNvSpPr>
            <p:nvPr/>
          </p:nvSpPr>
          <p:spPr bwMode="auto">
            <a:xfrm rot="-5718171">
              <a:off x="2184" y="3528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2" name="Freeform 687"/>
            <p:cNvSpPr>
              <a:spLocks/>
            </p:cNvSpPr>
            <p:nvPr/>
          </p:nvSpPr>
          <p:spPr bwMode="auto">
            <a:xfrm rot="-5718171">
              <a:off x="2376" y="3528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3" name="Freeform 688"/>
            <p:cNvSpPr>
              <a:spLocks/>
            </p:cNvSpPr>
            <p:nvPr/>
          </p:nvSpPr>
          <p:spPr bwMode="auto">
            <a:xfrm rot="-5718171">
              <a:off x="2568" y="3528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4" name="Freeform 689"/>
            <p:cNvSpPr>
              <a:spLocks/>
            </p:cNvSpPr>
            <p:nvPr/>
          </p:nvSpPr>
          <p:spPr bwMode="auto">
            <a:xfrm rot="-5718171">
              <a:off x="2808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5" name="Freeform 690"/>
            <p:cNvSpPr>
              <a:spLocks/>
            </p:cNvSpPr>
            <p:nvPr/>
          </p:nvSpPr>
          <p:spPr bwMode="auto">
            <a:xfrm rot="-5718171">
              <a:off x="3000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6" name="Freeform 691"/>
            <p:cNvSpPr>
              <a:spLocks/>
            </p:cNvSpPr>
            <p:nvPr/>
          </p:nvSpPr>
          <p:spPr bwMode="auto">
            <a:xfrm rot="-5718171">
              <a:off x="3192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7" name="Freeform 692"/>
            <p:cNvSpPr>
              <a:spLocks/>
            </p:cNvSpPr>
            <p:nvPr/>
          </p:nvSpPr>
          <p:spPr bwMode="auto">
            <a:xfrm rot="-6752650">
              <a:off x="2163" y="3405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8" name="Freeform 693"/>
            <p:cNvSpPr>
              <a:spLocks/>
            </p:cNvSpPr>
            <p:nvPr/>
          </p:nvSpPr>
          <p:spPr bwMode="auto">
            <a:xfrm rot="-6752650">
              <a:off x="2594" y="3406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39" name="Freeform 694"/>
            <p:cNvSpPr>
              <a:spLocks/>
            </p:cNvSpPr>
            <p:nvPr/>
          </p:nvSpPr>
          <p:spPr bwMode="auto">
            <a:xfrm rot="-5718171">
              <a:off x="2376" y="3432"/>
              <a:ext cx="96" cy="144"/>
            </a:xfrm>
            <a:custGeom>
              <a:avLst/>
              <a:gdLst>
                <a:gd name="T0" fmla="*/ 0 w 239"/>
                <a:gd name="T1" fmla="*/ 1 h 215"/>
                <a:gd name="T2" fmla="*/ 0 w 239"/>
                <a:gd name="T3" fmla="*/ 1 h 215"/>
                <a:gd name="T4" fmla="*/ 0 w 239"/>
                <a:gd name="T5" fmla="*/ 1 h 215"/>
                <a:gd name="T6" fmla="*/ 0 w 239"/>
                <a:gd name="T7" fmla="*/ 1 h 215"/>
                <a:gd name="T8" fmla="*/ 0 w 239"/>
                <a:gd name="T9" fmla="*/ 1 h 215"/>
                <a:gd name="T10" fmla="*/ 0 w 239"/>
                <a:gd name="T11" fmla="*/ 1 h 215"/>
                <a:gd name="T12" fmla="*/ 0 w 239"/>
                <a:gd name="T13" fmla="*/ 1 h 215"/>
                <a:gd name="T14" fmla="*/ 0 w 239"/>
                <a:gd name="T15" fmla="*/ 1 h 215"/>
                <a:gd name="T16" fmla="*/ 0 w 239"/>
                <a:gd name="T17" fmla="*/ 1 h 215"/>
                <a:gd name="T18" fmla="*/ 0 w 239"/>
                <a:gd name="T19" fmla="*/ 1 h 215"/>
                <a:gd name="T20" fmla="*/ 0 w 239"/>
                <a:gd name="T21" fmla="*/ 1 h 215"/>
                <a:gd name="T22" fmla="*/ 0 w 239"/>
                <a:gd name="T23" fmla="*/ 1 h 215"/>
                <a:gd name="T24" fmla="*/ 0 w 239"/>
                <a:gd name="T25" fmla="*/ 1 h 215"/>
                <a:gd name="T26" fmla="*/ 0 w 239"/>
                <a:gd name="T27" fmla="*/ 1 h 215"/>
                <a:gd name="T28" fmla="*/ 0 w 239"/>
                <a:gd name="T29" fmla="*/ 1 h 215"/>
                <a:gd name="T30" fmla="*/ 0 w 239"/>
                <a:gd name="T31" fmla="*/ 1 h 215"/>
                <a:gd name="T32" fmla="*/ 0 w 239"/>
                <a:gd name="T33" fmla="*/ 1 h 215"/>
                <a:gd name="T34" fmla="*/ 0 w 239"/>
                <a:gd name="T35" fmla="*/ 1 h 215"/>
                <a:gd name="T36" fmla="*/ 0 w 239"/>
                <a:gd name="T37" fmla="*/ 1 h 215"/>
                <a:gd name="T38" fmla="*/ 0 w 239"/>
                <a:gd name="T39" fmla="*/ 1 h 215"/>
                <a:gd name="T40" fmla="*/ 0 w 239"/>
                <a:gd name="T41" fmla="*/ 1 h 215"/>
                <a:gd name="T42" fmla="*/ 0 w 239"/>
                <a:gd name="T43" fmla="*/ 1 h 215"/>
                <a:gd name="T44" fmla="*/ 0 w 239"/>
                <a:gd name="T45" fmla="*/ 1 h 215"/>
                <a:gd name="T46" fmla="*/ 0 w 239"/>
                <a:gd name="T47" fmla="*/ 1 h 215"/>
                <a:gd name="T48" fmla="*/ 0 w 239"/>
                <a:gd name="T49" fmla="*/ 1 h 215"/>
                <a:gd name="T50" fmla="*/ 0 w 239"/>
                <a:gd name="T51" fmla="*/ 1 h 215"/>
                <a:gd name="T52" fmla="*/ 0 w 239"/>
                <a:gd name="T53" fmla="*/ 1 h 2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9" h="215">
                  <a:moveTo>
                    <a:pt x="17" y="34"/>
                  </a:moveTo>
                  <a:cubicBezTo>
                    <a:pt x="23" y="28"/>
                    <a:pt x="30" y="18"/>
                    <a:pt x="40" y="13"/>
                  </a:cubicBezTo>
                  <a:cubicBezTo>
                    <a:pt x="50" y="8"/>
                    <a:pt x="64" y="4"/>
                    <a:pt x="76" y="2"/>
                  </a:cubicBezTo>
                  <a:cubicBezTo>
                    <a:pt x="88" y="0"/>
                    <a:pt x="99" y="1"/>
                    <a:pt x="110" y="2"/>
                  </a:cubicBezTo>
                  <a:cubicBezTo>
                    <a:pt x="121" y="3"/>
                    <a:pt x="134" y="5"/>
                    <a:pt x="142" y="8"/>
                  </a:cubicBezTo>
                  <a:cubicBezTo>
                    <a:pt x="150" y="11"/>
                    <a:pt x="154" y="14"/>
                    <a:pt x="161" y="20"/>
                  </a:cubicBezTo>
                  <a:cubicBezTo>
                    <a:pt x="168" y="26"/>
                    <a:pt x="176" y="34"/>
                    <a:pt x="182" y="44"/>
                  </a:cubicBezTo>
                  <a:cubicBezTo>
                    <a:pt x="188" y="54"/>
                    <a:pt x="194" y="69"/>
                    <a:pt x="197" y="79"/>
                  </a:cubicBezTo>
                  <a:cubicBezTo>
                    <a:pt x="200" y="89"/>
                    <a:pt x="198" y="96"/>
                    <a:pt x="199" y="104"/>
                  </a:cubicBezTo>
                  <a:cubicBezTo>
                    <a:pt x="200" y="112"/>
                    <a:pt x="199" y="122"/>
                    <a:pt x="202" y="127"/>
                  </a:cubicBezTo>
                  <a:cubicBezTo>
                    <a:pt x="205" y="132"/>
                    <a:pt x="211" y="133"/>
                    <a:pt x="215" y="137"/>
                  </a:cubicBezTo>
                  <a:cubicBezTo>
                    <a:pt x="219" y="141"/>
                    <a:pt x="222" y="144"/>
                    <a:pt x="226" y="149"/>
                  </a:cubicBezTo>
                  <a:cubicBezTo>
                    <a:pt x="230" y="154"/>
                    <a:pt x="237" y="162"/>
                    <a:pt x="238" y="169"/>
                  </a:cubicBezTo>
                  <a:cubicBezTo>
                    <a:pt x="239" y="176"/>
                    <a:pt x="237" y="186"/>
                    <a:pt x="235" y="193"/>
                  </a:cubicBezTo>
                  <a:cubicBezTo>
                    <a:pt x="233" y="200"/>
                    <a:pt x="229" y="205"/>
                    <a:pt x="224" y="209"/>
                  </a:cubicBezTo>
                  <a:cubicBezTo>
                    <a:pt x="219" y="213"/>
                    <a:pt x="210" y="215"/>
                    <a:pt x="202" y="215"/>
                  </a:cubicBezTo>
                  <a:cubicBezTo>
                    <a:pt x="194" y="215"/>
                    <a:pt x="184" y="210"/>
                    <a:pt x="176" y="206"/>
                  </a:cubicBezTo>
                  <a:cubicBezTo>
                    <a:pt x="168" y="202"/>
                    <a:pt x="161" y="194"/>
                    <a:pt x="154" y="191"/>
                  </a:cubicBezTo>
                  <a:cubicBezTo>
                    <a:pt x="147" y="188"/>
                    <a:pt x="140" y="189"/>
                    <a:pt x="131" y="188"/>
                  </a:cubicBezTo>
                  <a:cubicBezTo>
                    <a:pt x="122" y="187"/>
                    <a:pt x="108" y="189"/>
                    <a:pt x="98" y="188"/>
                  </a:cubicBezTo>
                  <a:cubicBezTo>
                    <a:pt x="88" y="187"/>
                    <a:pt x="81" y="183"/>
                    <a:pt x="73" y="179"/>
                  </a:cubicBezTo>
                  <a:cubicBezTo>
                    <a:pt x="65" y="175"/>
                    <a:pt x="54" y="170"/>
                    <a:pt x="47" y="164"/>
                  </a:cubicBezTo>
                  <a:cubicBezTo>
                    <a:pt x="40" y="158"/>
                    <a:pt x="35" y="153"/>
                    <a:pt x="29" y="145"/>
                  </a:cubicBezTo>
                  <a:cubicBezTo>
                    <a:pt x="23" y="137"/>
                    <a:pt x="13" y="124"/>
                    <a:pt x="8" y="113"/>
                  </a:cubicBezTo>
                  <a:cubicBezTo>
                    <a:pt x="3" y="102"/>
                    <a:pt x="2" y="87"/>
                    <a:pt x="1" y="76"/>
                  </a:cubicBezTo>
                  <a:cubicBezTo>
                    <a:pt x="0" y="65"/>
                    <a:pt x="2" y="56"/>
                    <a:pt x="5" y="49"/>
                  </a:cubicBezTo>
                  <a:cubicBezTo>
                    <a:pt x="8" y="42"/>
                    <a:pt x="11" y="40"/>
                    <a:pt x="17" y="34"/>
                  </a:cubicBezTo>
                  <a:close/>
                </a:path>
              </a:pathLst>
            </a:custGeom>
            <a:solidFill>
              <a:srgbClr val="7EFF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0" name="Freeform 695"/>
            <p:cNvSpPr>
              <a:spLocks/>
            </p:cNvSpPr>
            <p:nvPr/>
          </p:nvSpPr>
          <p:spPr bwMode="auto">
            <a:xfrm rot="-6752650">
              <a:off x="1538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1" name="Freeform 696"/>
            <p:cNvSpPr>
              <a:spLocks/>
            </p:cNvSpPr>
            <p:nvPr/>
          </p:nvSpPr>
          <p:spPr bwMode="auto">
            <a:xfrm rot="-6752650">
              <a:off x="1730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2" name="Freeform 697"/>
            <p:cNvSpPr>
              <a:spLocks/>
            </p:cNvSpPr>
            <p:nvPr/>
          </p:nvSpPr>
          <p:spPr bwMode="auto">
            <a:xfrm rot="-6752650">
              <a:off x="1970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3" name="Freeform 698"/>
            <p:cNvSpPr>
              <a:spLocks/>
            </p:cNvSpPr>
            <p:nvPr/>
          </p:nvSpPr>
          <p:spPr bwMode="auto">
            <a:xfrm rot="-6752650">
              <a:off x="2786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4" name="Freeform 699"/>
            <p:cNvSpPr>
              <a:spLocks/>
            </p:cNvSpPr>
            <p:nvPr/>
          </p:nvSpPr>
          <p:spPr bwMode="auto">
            <a:xfrm rot="-6752650">
              <a:off x="2978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745" name="Freeform 700"/>
            <p:cNvSpPr>
              <a:spLocks/>
            </p:cNvSpPr>
            <p:nvPr/>
          </p:nvSpPr>
          <p:spPr bwMode="auto">
            <a:xfrm rot="-6752650">
              <a:off x="3218" y="3502"/>
              <a:ext cx="92" cy="191"/>
            </a:xfrm>
            <a:custGeom>
              <a:avLst/>
              <a:gdLst>
                <a:gd name="T0" fmla="*/ 63 w 86"/>
                <a:gd name="T1" fmla="*/ 7013818 h 107"/>
                <a:gd name="T2" fmla="*/ 89 w 86"/>
                <a:gd name="T3" fmla="*/ 4398250 h 107"/>
                <a:gd name="T4" fmla="*/ 102 w 86"/>
                <a:gd name="T5" fmla="*/ 1206711 h 107"/>
                <a:gd name="T6" fmla="*/ 174 w 86"/>
                <a:gd name="T7" fmla="*/ 221001 h 107"/>
                <a:gd name="T8" fmla="*/ 244 w 86"/>
                <a:gd name="T9" fmla="*/ 221001 h 107"/>
                <a:gd name="T10" fmla="*/ 298 w 86"/>
                <a:gd name="T11" fmla="*/ 1380323 h 107"/>
                <a:gd name="T12" fmla="*/ 323 w 86"/>
                <a:gd name="T13" fmla="*/ 3751438 h 107"/>
                <a:gd name="T14" fmla="*/ 323 w 86"/>
                <a:gd name="T15" fmla="*/ 7323293 h 107"/>
                <a:gd name="T16" fmla="*/ 265 w 86"/>
                <a:gd name="T17" fmla="*/ 9614067 h 107"/>
                <a:gd name="T18" fmla="*/ 199 w 86"/>
                <a:gd name="T19" fmla="*/ 10868502 h 107"/>
                <a:gd name="T20" fmla="*/ 77 w 86"/>
                <a:gd name="T21" fmla="*/ 11252420 h 107"/>
                <a:gd name="T22" fmla="*/ 2 w 86"/>
                <a:gd name="T23" fmla="*/ 9180783 h 107"/>
                <a:gd name="T24" fmla="*/ 63 w 86"/>
                <a:gd name="T25" fmla="*/ 7013818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17" y="65"/>
                  </a:moveTo>
                  <a:cubicBezTo>
                    <a:pt x="20" y="58"/>
                    <a:pt x="21" y="50"/>
                    <a:pt x="23" y="41"/>
                  </a:cubicBezTo>
                  <a:cubicBezTo>
                    <a:pt x="25" y="32"/>
                    <a:pt x="23" y="17"/>
                    <a:pt x="27" y="11"/>
                  </a:cubicBezTo>
                  <a:cubicBezTo>
                    <a:pt x="31" y="5"/>
                    <a:pt x="39" y="3"/>
                    <a:pt x="45" y="2"/>
                  </a:cubicBezTo>
                  <a:cubicBezTo>
                    <a:pt x="51" y="1"/>
                    <a:pt x="58" y="0"/>
                    <a:pt x="63" y="2"/>
                  </a:cubicBezTo>
                  <a:cubicBezTo>
                    <a:pt x="68" y="4"/>
                    <a:pt x="74" y="8"/>
                    <a:pt x="77" y="13"/>
                  </a:cubicBezTo>
                  <a:cubicBezTo>
                    <a:pt x="80" y="18"/>
                    <a:pt x="83" y="26"/>
                    <a:pt x="84" y="35"/>
                  </a:cubicBezTo>
                  <a:cubicBezTo>
                    <a:pt x="85" y="44"/>
                    <a:pt x="86" y="59"/>
                    <a:pt x="84" y="68"/>
                  </a:cubicBezTo>
                  <a:cubicBezTo>
                    <a:pt x="82" y="77"/>
                    <a:pt x="74" y="84"/>
                    <a:pt x="69" y="89"/>
                  </a:cubicBezTo>
                  <a:cubicBezTo>
                    <a:pt x="64" y="94"/>
                    <a:pt x="59" y="99"/>
                    <a:pt x="51" y="101"/>
                  </a:cubicBezTo>
                  <a:cubicBezTo>
                    <a:pt x="43" y="103"/>
                    <a:pt x="28" y="107"/>
                    <a:pt x="20" y="104"/>
                  </a:cubicBezTo>
                  <a:cubicBezTo>
                    <a:pt x="12" y="101"/>
                    <a:pt x="4" y="91"/>
                    <a:pt x="2" y="85"/>
                  </a:cubicBezTo>
                  <a:cubicBezTo>
                    <a:pt x="0" y="79"/>
                    <a:pt x="14" y="72"/>
                    <a:pt x="17" y="65"/>
                  </a:cubicBezTo>
                  <a:close/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3B3B61"/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25701" name="Group 701"/>
          <p:cNvGrpSpPr>
            <a:grpSpLocks/>
          </p:cNvGrpSpPr>
          <p:nvPr/>
        </p:nvGrpSpPr>
        <p:grpSpPr bwMode="auto">
          <a:xfrm>
            <a:off x="4752975" y="1355725"/>
            <a:ext cx="2122488" cy="2055813"/>
            <a:chOff x="3888" y="1040"/>
            <a:chExt cx="1027" cy="1436"/>
          </a:xfrm>
        </p:grpSpPr>
        <p:sp>
          <p:nvSpPr>
            <p:cNvPr id="25720" name="Text Box 702"/>
            <p:cNvSpPr txBox="1">
              <a:spLocks noChangeArrowheads="1"/>
            </p:cNvSpPr>
            <p:nvPr/>
          </p:nvSpPr>
          <p:spPr bwMode="auto">
            <a:xfrm>
              <a:off x="3983" y="1040"/>
              <a:ext cx="70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Mannoproteins</a:t>
              </a:r>
            </a:p>
          </p:txBody>
        </p:sp>
        <p:sp>
          <p:nvSpPr>
            <p:cNvPr id="25721" name="Text Box 703"/>
            <p:cNvSpPr txBox="1">
              <a:spLocks noChangeArrowheads="1"/>
            </p:cNvSpPr>
            <p:nvPr/>
          </p:nvSpPr>
          <p:spPr bwMode="auto">
            <a:xfrm>
              <a:off x="4032" y="1397"/>
              <a:ext cx="621" cy="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ß(1,6)-glucan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ß(1,3)-glucan</a:t>
              </a:r>
            </a:p>
          </p:txBody>
        </p:sp>
        <p:sp>
          <p:nvSpPr>
            <p:cNvPr id="25722" name="Text Box 704"/>
            <p:cNvSpPr txBox="1">
              <a:spLocks noChangeArrowheads="1"/>
            </p:cNvSpPr>
            <p:nvPr/>
          </p:nvSpPr>
          <p:spPr bwMode="auto">
            <a:xfrm>
              <a:off x="3983" y="1870"/>
              <a:ext cx="333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Chitin</a:t>
              </a:r>
            </a:p>
          </p:txBody>
        </p:sp>
        <p:sp>
          <p:nvSpPr>
            <p:cNvPr id="25723" name="Text Box 705"/>
            <p:cNvSpPr txBox="1">
              <a:spLocks noChangeArrowheads="1"/>
            </p:cNvSpPr>
            <p:nvPr/>
          </p:nvSpPr>
          <p:spPr bwMode="auto">
            <a:xfrm>
              <a:off x="3983" y="2115"/>
              <a:ext cx="932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Phospholipid bilayer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>
                  <a:latin typeface="Arial" panose="020B0604020202020204" pitchFamily="34" charset="0"/>
                </a:rPr>
                <a:t>of cell membrane</a:t>
              </a:r>
            </a:p>
          </p:txBody>
        </p:sp>
        <p:sp>
          <p:nvSpPr>
            <p:cNvPr id="25724" name="AutoShape 706"/>
            <p:cNvSpPr>
              <a:spLocks/>
            </p:cNvSpPr>
            <p:nvPr/>
          </p:nvSpPr>
          <p:spPr bwMode="auto">
            <a:xfrm>
              <a:off x="3888" y="1056"/>
              <a:ext cx="96" cy="192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25" name="AutoShape 707"/>
            <p:cNvSpPr>
              <a:spLocks/>
            </p:cNvSpPr>
            <p:nvPr/>
          </p:nvSpPr>
          <p:spPr bwMode="auto">
            <a:xfrm>
              <a:off x="3888" y="1296"/>
              <a:ext cx="96" cy="528"/>
            </a:xfrm>
            <a:prstGeom prst="rightBrace">
              <a:avLst>
                <a:gd name="adj1" fmla="val 4583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26" name="AutoShape 708"/>
            <p:cNvSpPr>
              <a:spLocks/>
            </p:cNvSpPr>
            <p:nvPr/>
          </p:nvSpPr>
          <p:spPr bwMode="auto">
            <a:xfrm>
              <a:off x="3888" y="1872"/>
              <a:ext cx="64" cy="192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27" name="AutoShape 709"/>
            <p:cNvSpPr>
              <a:spLocks/>
            </p:cNvSpPr>
            <p:nvPr/>
          </p:nvSpPr>
          <p:spPr bwMode="auto">
            <a:xfrm>
              <a:off x="3888" y="2112"/>
              <a:ext cx="96" cy="288"/>
            </a:xfrm>
            <a:prstGeom prst="rightBrace">
              <a:avLst>
                <a:gd name="adj1" fmla="val 2500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702" name="AutoShape 710"/>
          <p:cNvSpPr>
            <a:spLocks noChangeArrowheads="1"/>
          </p:cNvSpPr>
          <p:nvPr/>
        </p:nvSpPr>
        <p:spPr bwMode="auto">
          <a:xfrm rot="5255515">
            <a:off x="560388" y="3306763"/>
            <a:ext cx="158750" cy="107950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3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25703" name="Line 711"/>
          <p:cNvSpPr>
            <a:spLocks noChangeShapeType="1"/>
          </p:cNvSpPr>
          <p:nvPr/>
        </p:nvSpPr>
        <p:spPr bwMode="auto">
          <a:xfrm flipH="1" flipV="1">
            <a:off x="4059238" y="3006725"/>
            <a:ext cx="395287" cy="550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5704" name="Group 712"/>
          <p:cNvGrpSpPr>
            <a:grpSpLocks/>
          </p:cNvGrpSpPr>
          <p:nvPr/>
        </p:nvGrpSpPr>
        <p:grpSpPr bwMode="auto">
          <a:xfrm rot="-6037359">
            <a:off x="715962" y="3533776"/>
            <a:ext cx="123825" cy="355600"/>
            <a:chOff x="3216" y="1200"/>
            <a:chExt cx="96" cy="192"/>
          </a:xfrm>
        </p:grpSpPr>
        <p:sp>
          <p:nvSpPr>
            <p:cNvPr id="25718" name="AutoShape 713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19" name="AutoShape 714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705" name="Group 715"/>
          <p:cNvGrpSpPr>
            <a:grpSpLocks/>
          </p:cNvGrpSpPr>
          <p:nvPr/>
        </p:nvGrpSpPr>
        <p:grpSpPr bwMode="auto">
          <a:xfrm rot="11568765" flipV="1">
            <a:off x="31750" y="3616325"/>
            <a:ext cx="182563" cy="304800"/>
            <a:chOff x="3216" y="1200"/>
            <a:chExt cx="96" cy="192"/>
          </a:xfrm>
        </p:grpSpPr>
        <p:sp>
          <p:nvSpPr>
            <p:cNvPr id="25716" name="AutoShape 716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17" name="AutoShape 717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706" name="Group 718"/>
          <p:cNvGrpSpPr>
            <a:grpSpLocks/>
          </p:cNvGrpSpPr>
          <p:nvPr/>
        </p:nvGrpSpPr>
        <p:grpSpPr bwMode="auto">
          <a:xfrm rot="17006647" flipV="1">
            <a:off x="1223963" y="3468688"/>
            <a:ext cx="184150" cy="381000"/>
            <a:chOff x="3216" y="1200"/>
            <a:chExt cx="96" cy="192"/>
          </a:xfrm>
        </p:grpSpPr>
        <p:sp>
          <p:nvSpPr>
            <p:cNvPr id="25714" name="AutoShape 719"/>
            <p:cNvSpPr>
              <a:spLocks noChangeArrowheads="1"/>
            </p:cNvSpPr>
            <p:nvPr/>
          </p:nvSpPr>
          <p:spPr bwMode="auto">
            <a:xfrm>
              <a:off x="3216" y="1200"/>
              <a:ext cx="48" cy="48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715" name="AutoShape 720"/>
            <p:cNvSpPr>
              <a:spLocks noChangeArrowheads="1"/>
            </p:cNvSpPr>
            <p:nvPr/>
          </p:nvSpPr>
          <p:spPr bwMode="auto">
            <a:xfrm>
              <a:off x="3264" y="1200"/>
              <a:ext cx="48" cy="192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3300">
                <a:solidFill>
                  <a:srgbClr val="3366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707" name="Text Box 721"/>
          <p:cNvSpPr txBox="1">
            <a:spLocks noChangeArrowheads="1"/>
          </p:cNvSpPr>
          <p:nvPr/>
        </p:nvSpPr>
        <p:spPr bwMode="auto">
          <a:xfrm>
            <a:off x="4483100" y="3536950"/>
            <a:ext cx="2090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ß(1,3) glucan synthase</a:t>
            </a:r>
          </a:p>
        </p:txBody>
      </p:sp>
      <p:sp>
        <p:nvSpPr>
          <p:cNvPr id="25708" name="Text Box 728"/>
          <p:cNvSpPr txBox="1">
            <a:spLocks noChangeArrowheads="1"/>
          </p:cNvSpPr>
          <p:nvPr/>
        </p:nvSpPr>
        <p:spPr bwMode="auto">
          <a:xfrm>
            <a:off x="1739900" y="3841750"/>
            <a:ext cx="2327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glucan synthase inhibitor</a:t>
            </a:r>
          </a:p>
        </p:txBody>
      </p:sp>
      <p:sp>
        <p:nvSpPr>
          <p:cNvPr id="25709" name="Line 729"/>
          <p:cNvSpPr>
            <a:spLocks noChangeShapeType="1"/>
          </p:cNvSpPr>
          <p:nvPr/>
        </p:nvSpPr>
        <p:spPr bwMode="auto">
          <a:xfrm flipH="1" flipV="1">
            <a:off x="1587500" y="3689350"/>
            <a:ext cx="166688" cy="246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710" name="Text Box 730"/>
          <p:cNvSpPr txBox="1">
            <a:spLocks noChangeArrowheads="1"/>
          </p:cNvSpPr>
          <p:nvPr/>
        </p:nvSpPr>
        <p:spPr bwMode="auto">
          <a:xfrm>
            <a:off x="4951413" y="6340475"/>
            <a:ext cx="2090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Inhibition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latin typeface="Arial" panose="020B0604020202020204" pitchFamily="34" charset="0"/>
              </a:rPr>
              <a:t>ß(1,3) glucan synthase</a:t>
            </a:r>
          </a:p>
        </p:txBody>
      </p:sp>
      <p:sp>
        <p:nvSpPr>
          <p:cNvPr id="25711" name="Text Box 731"/>
          <p:cNvSpPr txBox="1">
            <a:spLocks noChangeArrowheads="1"/>
          </p:cNvSpPr>
          <p:nvPr/>
        </p:nvSpPr>
        <p:spPr bwMode="auto">
          <a:xfrm>
            <a:off x="5911850" y="5549900"/>
            <a:ext cx="3168650" cy="7080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takřka bez nežádoucích účinků, drahé</a:t>
            </a:r>
          </a:p>
        </p:txBody>
      </p:sp>
      <p:sp>
        <p:nvSpPr>
          <p:cNvPr id="22641" name="Rectangle 732"/>
          <p:cNvSpPr>
            <a:spLocks noGrp="1" noChangeArrowheads="1"/>
          </p:cNvSpPr>
          <p:nvPr>
            <p:ph type="title"/>
          </p:nvPr>
        </p:nvSpPr>
        <p:spPr>
          <a:xfrm>
            <a:off x="-4763" y="-142875"/>
            <a:ext cx="9144001" cy="82867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3.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Echinokandiny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princip</a:t>
            </a:r>
          </a:p>
        </p:txBody>
      </p:sp>
      <p:sp>
        <p:nvSpPr>
          <p:cNvPr id="25713" name="TextovéPole 986"/>
          <p:cNvSpPr txBox="1">
            <a:spLocks noChangeArrowheads="1"/>
          </p:cNvSpPr>
          <p:nvPr/>
        </p:nvSpPr>
        <p:spPr bwMode="auto">
          <a:xfrm>
            <a:off x="76200" y="833438"/>
            <a:ext cx="9209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inhibice </a:t>
            </a:r>
            <a:r>
              <a:rPr lang="cs-CZ" altLang="cs-CZ" sz="2000" dirty="0">
                <a:latin typeface="Arial" panose="020B0604020202020204" pitchFamily="34" charset="0"/>
              </a:rPr>
              <a:t>syntézy </a:t>
            </a:r>
            <a:r>
              <a:rPr lang="cs-CZ" altLang="cs-CZ" sz="2000" dirty="0" err="1">
                <a:latin typeface="Arial" panose="020B0604020202020204" pitchFamily="34" charset="0"/>
              </a:rPr>
              <a:t>glukanu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C00000"/>
                </a:solidFill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486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000" dirty="0" smtClean="0"/>
              <a:t>…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houbové infekce kůže a kožních adnex jsou </a:t>
            </a:r>
            <a:r>
              <a:rPr lang="cs-CZ" alt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čtvrtou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nejčastější lidskou zdravotní komplikací (po zubních kazech, vysokém tlaku a migréně)… </a:t>
            </a:r>
          </a:p>
          <a:p>
            <a:pPr marL="0" indent="0"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vaginální kandidóza		cca 75 mil.</a:t>
            </a: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chronické aspergilózy		cca 6 mil. </a:t>
            </a:r>
          </a:p>
          <a:p>
            <a:pPr marL="0" indent="0">
              <a:buFontTx/>
              <a:buNone/>
            </a:pPr>
            <a:endParaRPr lang="cs-CZ" alt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kryptokoková meningitida	cca 1 mil. </a:t>
            </a:r>
          </a:p>
          <a:p>
            <a:pPr marL="0" indent="0">
              <a:buFontTx/>
              <a:buNone/>
            </a:pPr>
            <a:r>
              <a:rPr lang="cs-CZ" alt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pneumocystová</a:t>
            </a: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pneumonie	cca 400 tis.</a:t>
            </a: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invazivní kandidóza		cca 400 tis.</a:t>
            </a: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invazivní aspergilóza		cca 200 tis.</a:t>
            </a:r>
          </a:p>
          <a:p>
            <a:pPr marL="0" indent="0">
              <a:buFontTx/>
              <a:buNone/>
            </a:pP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/za rok</a:t>
            </a:r>
          </a:p>
          <a:p>
            <a:pPr marL="0" indent="0">
              <a:buFontTx/>
              <a:buNone/>
            </a:pPr>
            <a:endParaRPr lang="cs-CZ" alt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b="1" dirty="0" smtClean="0">
                <a:solidFill>
                  <a:schemeClr val="bg1"/>
                </a:solidFill>
                <a:latin typeface="Arial" charset="0"/>
              </a:rPr>
              <a:t>Prolog</a:t>
            </a:r>
          </a:p>
        </p:txBody>
      </p:sp>
      <p:sp>
        <p:nvSpPr>
          <p:cNvPr id="8196" name="TextovéPole 5"/>
          <p:cNvSpPr txBox="1">
            <a:spLocks noChangeArrowheads="1"/>
          </p:cNvSpPr>
          <p:nvPr/>
        </p:nvSpPr>
        <p:spPr bwMode="auto">
          <a:xfrm>
            <a:off x="7467600" y="647700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zdroj: WHO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Vyšetřovací metody - možnosti</a:t>
            </a:r>
            <a:endParaRPr lang="cs-CZ" altLang="cs-CZ" sz="3200" b="1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1"/>
          </p:nvPr>
        </p:nvSpPr>
        <p:spPr>
          <a:xfrm flipV="1">
            <a:off x="685800" y="1981200"/>
            <a:ext cx="38100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4400" smtClean="0">
              <a:solidFill>
                <a:srgbClr val="336600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</a:pPr>
            <a:endParaRPr lang="cs-CZ" altLang="cs-CZ" sz="240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24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41300" y="1676400"/>
            <a:ext cx="89154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mikroskopie</a:t>
            </a: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kultivační metody</a:t>
            </a: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imunologické metody (stanovení antigenu nebo protilátek) </a:t>
            </a: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endParaRPr lang="cs-CZ" altLang="cs-CZ" sz="2000" dirty="0" smtClean="0">
              <a:latin typeface="Arial" charset="0"/>
            </a:endParaRPr>
          </a:p>
          <a:p>
            <a:pPr marL="571500" indent="-5715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molekulárně-biologické metody</a:t>
            </a:r>
          </a:p>
          <a:p>
            <a:pPr marL="742950" indent="-742950" eaLnBrk="1" hangingPunct="1">
              <a:spcBef>
                <a:spcPct val="0"/>
              </a:spcBef>
              <a:buFontTx/>
              <a:buAutoNum type="arabicPeriod"/>
              <a:defRPr/>
            </a:pPr>
            <a:endParaRPr lang="cs-CZ" altLang="cs-CZ" sz="36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927100"/>
            <a:ext cx="914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Arial" charset="0"/>
              </a:rPr>
              <a:t>a</a:t>
            </a:r>
            <a:r>
              <a:rPr lang="cs-CZ" altLang="cs-CZ" sz="2400" b="1" dirty="0" smtClean="0">
                <a:latin typeface="Arial" charset="0"/>
              </a:rPr>
              <a:t>) </a:t>
            </a:r>
            <a:r>
              <a:rPr lang="cs-CZ" altLang="cs-CZ" sz="2000" b="1" dirty="0" smtClean="0">
                <a:latin typeface="Arial" charset="0"/>
              </a:rPr>
              <a:t>nativní preparát</a:t>
            </a:r>
            <a:r>
              <a:rPr lang="cs-CZ" altLang="cs-CZ" sz="1400" b="1" dirty="0" smtClean="0">
                <a:latin typeface="Arial" charset="0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kultury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>
                <a:latin typeface="Arial" charset="0"/>
              </a:rPr>
              <a:t>n</a:t>
            </a:r>
            <a:r>
              <a:rPr lang="cs-CZ" altLang="cs-CZ" sz="1600" dirty="0" smtClean="0">
                <a:latin typeface="Arial" charset="0"/>
              </a:rPr>
              <a:t>especifická barvení (</a:t>
            </a:r>
            <a:r>
              <a:rPr lang="cs-CZ" altLang="cs-CZ" sz="1600" dirty="0" err="1" smtClean="0">
                <a:latin typeface="Arial" charset="0"/>
              </a:rPr>
              <a:t>Lugol</a:t>
            </a:r>
            <a:r>
              <a:rPr lang="cs-CZ" altLang="cs-CZ" sz="1600" dirty="0" smtClean="0">
                <a:latin typeface="Arial" charset="0"/>
              </a:rPr>
              <a:t>),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specifická barvení (</a:t>
            </a:r>
            <a:r>
              <a:rPr lang="cs-CZ" altLang="cs-CZ" sz="1600" dirty="0" err="1" smtClean="0">
                <a:latin typeface="Arial" charset="0"/>
              </a:rPr>
              <a:t>MycoInk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Rylux</a:t>
            </a:r>
            <a:r>
              <a:rPr lang="cs-CZ" altLang="cs-CZ" sz="1600" dirty="0" smtClean="0">
                <a:latin typeface="Arial" charset="0"/>
              </a:rPr>
              <a:t> – vážou se na chitin)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b="1" dirty="0" smtClean="0">
                <a:solidFill>
                  <a:srgbClr val="EAEAEA"/>
                </a:solidFill>
                <a:latin typeface="Arial" charset="0"/>
              </a:rPr>
              <a:t>Mikroskopie</a:t>
            </a:r>
            <a:endParaRPr lang="cs-CZ" altLang="cs-CZ" b="1" dirty="0" smtClean="0">
              <a:solidFill>
                <a:srgbClr val="336600"/>
              </a:solidFill>
              <a:latin typeface="Arial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933950"/>
            <a:ext cx="22717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22788"/>
            <a:ext cx="23542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>
            <a:spLocks noGrp="1" noChangeArrowheads="1"/>
          </p:cNvSpPr>
          <p:nvPr>
            <p:ph type="body" idx="1"/>
          </p:nvPr>
        </p:nvSpPr>
        <p:spPr>
          <a:xfrm>
            <a:off x="3124200" y="6384925"/>
            <a:ext cx="2590800" cy="293688"/>
          </a:xfrm>
          <a:solidFill>
            <a:schemeClr val="accent2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 smtClean="0">
                <a:solidFill>
                  <a:schemeClr val="bg1"/>
                </a:solidFill>
                <a:latin typeface="Arial" panose="020B0604020202020204" pitchFamily="34" charset="0"/>
              </a:rPr>
              <a:t>rýžový agar (kultura)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152400" y="4267200"/>
            <a:ext cx="1162050" cy="3397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Myco Ink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58738" y="2376488"/>
            <a:ext cx="807720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Arial" charset="0"/>
              </a:rPr>
              <a:t>b) </a:t>
            </a:r>
            <a:r>
              <a:rPr lang="cs-CZ" altLang="cs-CZ" sz="2000" b="1" dirty="0">
                <a:latin typeface="Arial" charset="0"/>
              </a:rPr>
              <a:t>fixovaný preparát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obecná barvení (Gram)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speciální barvení (imunofluorescence, </a:t>
            </a:r>
            <a:r>
              <a:rPr lang="cs-CZ" altLang="cs-CZ" sz="1600" dirty="0" err="1" smtClean="0">
                <a:latin typeface="Arial" charset="0"/>
              </a:rPr>
              <a:t>Groccot</a:t>
            </a:r>
            <a:r>
              <a:rPr lang="cs-CZ" altLang="cs-CZ" sz="1600" dirty="0" smtClean="0">
                <a:latin typeface="Arial" charset="0"/>
              </a:rPr>
              <a:t>, Gram-</a:t>
            </a:r>
            <a:r>
              <a:rPr lang="cs-CZ" altLang="cs-CZ" sz="1600" dirty="0" err="1" smtClean="0">
                <a:latin typeface="Arial" charset="0"/>
              </a:rPr>
              <a:t>Weigert</a:t>
            </a:r>
            <a:r>
              <a:rPr lang="cs-CZ" altLang="cs-CZ" sz="1600" dirty="0" smtClean="0">
                <a:latin typeface="Arial" charset="0"/>
              </a:rPr>
              <a:t> …)</a:t>
            </a:r>
          </a:p>
        </p:txBody>
      </p:sp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375150"/>
            <a:ext cx="27082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5715000" y="4033838"/>
            <a:ext cx="2557463" cy="3413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punktát z jater - 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/>
          <p:cNvSpPr>
            <a:spLocks noGrp="1"/>
          </p:cNvSpPr>
          <p:nvPr>
            <p:ph sz="quarter" idx="12"/>
          </p:nvPr>
        </p:nvSpPr>
        <p:spPr>
          <a:xfrm>
            <a:off x="304800" y="1471613"/>
            <a:ext cx="9144000" cy="3267075"/>
          </a:xfrm>
        </p:spPr>
        <p:txBody>
          <a:bodyPr/>
          <a:lstStyle/>
          <a:p>
            <a:endParaRPr lang="cs-CZ" altLang="cs-CZ" sz="1500" i="1" smtClean="0"/>
          </a:p>
          <a:p>
            <a:r>
              <a:rPr lang="cs-CZ" altLang="cs-CZ" sz="1800" i="1" smtClean="0"/>
              <a:t>          </a:t>
            </a:r>
          </a:p>
          <a:p>
            <a:endParaRPr lang="cs-CZ" altLang="cs-CZ" sz="1500" smtClean="0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71513" y="269875"/>
            <a:ext cx="7772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kern="0" dirty="0" smtClean="0">
                <a:latin typeface="Arial" charset="0"/>
              </a:rPr>
              <a:t>CAVE</a:t>
            </a:r>
            <a:endParaRPr lang="cs-CZ" altLang="cs-CZ" kern="0" dirty="0"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47650" y="3273425"/>
            <a:ext cx="2782888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>
                <a:solidFill>
                  <a:srgbClr val="000000"/>
                </a:solidFill>
                <a:latin typeface="Arial" panose="020B0604020202020204"/>
              </a:rPr>
              <a:t>Hodnocení č.1:</a:t>
            </a:r>
            <a:endParaRPr lang="cs-CZ" sz="1600" i="1" dirty="0">
              <a:solidFill>
                <a:srgbClr val="000000"/>
              </a:solidFill>
              <a:latin typeface="Arial" panose="020B060402020202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600" i="1" dirty="0">
              <a:solidFill>
                <a:srgbClr val="000000"/>
              </a:solidFill>
              <a:latin typeface="Arial" panose="020B060402020202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i="1" dirty="0">
                <a:solidFill>
                  <a:srgbClr val="000000"/>
                </a:solidFill>
                <a:latin typeface="Arial" panose="020B0604020202020204"/>
              </a:rPr>
              <a:t>…netypické pro kryptokokózu, </a:t>
            </a:r>
            <a:r>
              <a:rPr lang="cs-CZ" sz="1600" i="1" dirty="0">
                <a:solidFill>
                  <a:schemeClr val="tx1"/>
                </a:solidFill>
                <a:latin typeface="Arial" panose="020B0604020202020204"/>
              </a:rPr>
              <a:t>nelze vyloučit blastomykózu, </a:t>
            </a:r>
            <a:r>
              <a:rPr lang="cs-CZ" sz="1600" i="1" dirty="0" err="1">
                <a:solidFill>
                  <a:schemeClr val="tx1"/>
                </a:solidFill>
                <a:latin typeface="Arial" panose="020B0604020202020204"/>
              </a:rPr>
              <a:t>kokcidioidomykózu</a:t>
            </a:r>
            <a:r>
              <a:rPr lang="cs-CZ" sz="1600" i="1" dirty="0">
                <a:solidFill>
                  <a:schemeClr val="bg1">
                    <a:lumMod val="65000"/>
                  </a:schemeClr>
                </a:solidFill>
                <a:latin typeface="Arial" panose="020B0604020202020204"/>
              </a:rPr>
              <a:t>…</a:t>
            </a:r>
          </a:p>
        </p:txBody>
      </p:sp>
      <p:sp>
        <p:nvSpPr>
          <p:cNvPr id="30725" name="Obdélník 8"/>
          <p:cNvSpPr>
            <a:spLocks noChangeArrowheads="1"/>
          </p:cNvSpPr>
          <p:nvPr/>
        </p:nvSpPr>
        <p:spPr bwMode="auto">
          <a:xfrm>
            <a:off x="6396038" y="3273425"/>
            <a:ext cx="26130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" panose="020B0604020202020204" pitchFamily="34" charset="0"/>
              </a:rPr>
              <a:t>Hodnocení č.2: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rgbClr val="000000"/>
                </a:solidFill>
                <a:latin typeface="Arial" panose="020B0604020202020204" pitchFamily="34" charset="0"/>
              </a:rPr>
              <a:t>…hluboká mykóza, morfologie netypická pro žádnou jednotku…</a:t>
            </a:r>
          </a:p>
        </p:txBody>
      </p:sp>
      <p:sp>
        <p:nvSpPr>
          <p:cNvPr id="30726" name="TextovéPole 9"/>
          <p:cNvSpPr txBox="1">
            <a:spLocks noChangeArrowheads="1"/>
          </p:cNvSpPr>
          <p:nvPr/>
        </p:nvSpPr>
        <p:spPr bwMode="auto">
          <a:xfrm>
            <a:off x="304800" y="1211263"/>
            <a:ext cx="8305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</a:rPr>
              <a:t>Zařadit houbu do rodu či druhu dle mikroskopického preparátu vyžaduje velkou zkušenost a mnohdy to ani nelze!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7" name="TextovéPole 11"/>
          <p:cNvSpPr txBox="1">
            <a:spLocks noChangeArrowheads="1"/>
          </p:cNvSpPr>
          <p:nvPr/>
        </p:nvSpPr>
        <p:spPr bwMode="auto">
          <a:xfrm>
            <a:off x="3279775" y="2447925"/>
            <a:ext cx="2676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200" i="1">
                <a:solidFill>
                  <a:srgbClr val="000000"/>
                </a:solidFill>
                <a:latin typeface="Arial" panose="020B0604020202020204" pitchFamily="34" charset="0"/>
              </a:rPr>
              <a:t>. rubrum; 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</a:rPr>
              <a:t>hluboká dermatomykóza u pacienta po transplantaci srdce</a:t>
            </a:r>
            <a:endParaRPr lang="cs-CZ" altLang="cs-CZ" sz="12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72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909888"/>
            <a:ext cx="27971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094288"/>
            <a:ext cx="279717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b="1" dirty="0" smtClean="0">
                <a:solidFill>
                  <a:srgbClr val="EAEAEA"/>
                </a:solidFill>
                <a:latin typeface="Arial" charset="0"/>
              </a:rPr>
              <a:t>Kultivační metody</a:t>
            </a:r>
            <a:endParaRPr lang="cs-CZ" altLang="cs-CZ" b="1" dirty="0" smtClean="0">
              <a:solidFill>
                <a:srgbClr val="336600"/>
              </a:solidFill>
              <a:latin typeface="Arial" charset="0"/>
            </a:endParaRPr>
          </a:p>
        </p:txBody>
      </p:sp>
      <p:pic>
        <p:nvPicPr>
          <p:cNvPr id="32771" name="Picture 12" descr="kandida_mis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2378075"/>
            <a:ext cx="2092325" cy="1554163"/>
          </a:xfrm>
          <a:noFill/>
        </p:spPr>
      </p:pic>
      <p:pic>
        <p:nvPicPr>
          <p:cNvPr id="32772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8975" y="3917950"/>
            <a:ext cx="2085975" cy="159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Rectangle 17"/>
          <p:cNvSpPr>
            <a:spLocks noChangeArrowheads="1"/>
          </p:cNvSpPr>
          <p:nvPr/>
        </p:nvSpPr>
        <p:spPr bwMode="auto">
          <a:xfrm>
            <a:off x="152400" y="1219200"/>
            <a:ext cx="6581321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D4D0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 smtClean="0">
                <a:latin typeface="Arial" panose="020B0604020202020204" pitchFamily="34" charset="0"/>
              </a:rPr>
              <a:t>č.1: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b="1" dirty="0" err="1" smtClean="0">
                <a:latin typeface="Arial" panose="020B0604020202020204" pitchFamily="34" charset="0"/>
              </a:rPr>
              <a:t>Sabouraudův</a:t>
            </a:r>
            <a:r>
              <a:rPr lang="cs-CZ" altLang="cs-CZ" sz="2000" b="1" dirty="0" smtClean="0">
                <a:latin typeface="Arial" panose="020B0604020202020204" pitchFamily="34" charset="0"/>
              </a:rPr>
              <a:t> agar </a:t>
            </a:r>
            <a:r>
              <a:rPr lang="cs-CZ" altLang="cs-CZ" sz="2000" dirty="0" smtClean="0">
                <a:latin typeface="Arial" panose="020B0604020202020204" pitchFamily="34" charset="0"/>
              </a:rPr>
              <a:t>s glukózou (s antibiotiky)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400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a </a:t>
            </a:r>
            <a:r>
              <a:rPr lang="cs-CZ" altLang="cs-CZ" sz="2000" dirty="0" smtClean="0">
                <a:latin typeface="Arial" panose="020B0604020202020204" pitchFamily="34" charset="0"/>
              </a:rPr>
              <a:t>další speciální média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 smtClean="0">
                <a:latin typeface="Arial" panose="020B0604020202020204" pitchFamily="34" charset="0"/>
              </a:rPr>
              <a:t>pro </a:t>
            </a:r>
            <a:r>
              <a:rPr lang="cs-CZ" altLang="cs-CZ" sz="1400" dirty="0" err="1" smtClean="0">
                <a:latin typeface="Arial" panose="020B0604020202020204" pitchFamily="34" charset="0"/>
              </a:rPr>
              <a:t>dourčení</a:t>
            </a:r>
            <a:r>
              <a:rPr lang="cs-CZ" altLang="cs-CZ" sz="1400" dirty="0" smtClean="0">
                <a:latin typeface="Arial" panose="020B0604020202020204" pitchFamily="34" charset="0"/>
              </a:rPr>
              <a:t> kvasinek (chromogenní agary)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 smtClean="0">
                <a:latin typeface="Arial" panose="020B0604020202020204" pitchFamily="34" charset="0"/>
              </a:rPr>
              <a:t>pro testování citlivosti  (RPMI 1640, MH s glukózou a metylenovou modří)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1400" dirty="0" smtClean="0">
                <a:latin typeface="Arial" panose="020B0604020202020204" pitchFamily="34" charset="0"/>
              </a:rPr>
              <a:t>rýžový, rajčatový, bramborový agar a jiné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600" dirty="0" smtClean="0">
              <a:latin typeface="Arial" panose="020B0604020202020204" pitchFamily="34" charset="0"/>
            </a:endParaRPr>
          </a:p>
        </p:txBody>
      </p:sp>
      <p:pic>
        <p:nvPicPr>
          <p:cNvPr id="32774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936625"/>
            <a:ext cx="20859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5329238"/>
            <a:ext cx="21145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ovéPole 3"/>
          <p:cNvSpPr txBox="1">
            <a:spLocks noChangeArrowheads="1"/>
          </p:cNvSpPr>
          <p:nvPr/>
        </p:nvSpPr>
        <p:spPr bwMode="auto">
          <a:xfrm>
            <a:off x="0" y="4114800"/>
            <a:ext cx="66294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Kultivační metody </a:t>
            </a:r>
            <a:r>
              <a:rPr lang="cs-CZ" altLang="cs-CZ" sz="2000" dirty="0" smtClean="0">
                <a:latin typeface="Arial" panose="020B0604020202020204" pitchFamily="34" charset="0"/>
              </a:rPr>
              <a:t>umožňují: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 smtClean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zařadit izolát do rodu a druhu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(pomocí makro a </a:t>
            </a:r>
            <a:r>
              <a:rPr lang="cs-CZ" altLang="cs-CZ" sz="1400" dirty="0" err="1" smtClean="0">
                <a:latin typeface="Arial" panose="020B0604020202020204" pitchFamily="34" charset="0"/>
              </a:rPr>
              <a:t>mikromorfologie</a:t>
            </a:r>
            <a:r>
              <a:rPr lang="cs-CZ" altLang="cs-CZ" sz="1400" dirty="0" smtClean="0">
                <a:latin typeface="Arial" panose="020B0604020202020204" pitchFamily="34" charset="0"/>
              </a:rPr>
              <a:t>; kvašení </a:t>
            </a:r>
            <a:r>
              <a:rPr lang="cs-CZ" altLang="cs-CZ" sz="1400" dirty="0">
                <a:latin typeface="Arial" panose="020B0604020202020204" pitchFamily="34" charset="0"/>
              </a:rPr>
              <a:t>či utilizace </a:t>
            </a:r>
            <a:r>
              <a:rPr lang="cs-CZ" altLang="cs-CZ" sz="1400" dirty="0" smtClean="0">
                <a:latin typeface="Arial" panose="020B0604020202020204" pitchFamily="34" charset="0"/>
              </a:rPr>
              <a:t>cukrů; </a:t>
            </a:r>
            <a:r>
              <a:rPr lang="cs-CZ" altLang="cs-CZ" sz="1400" dirty="0" err="1" smtClean="0">
                <a:latin typeface="Arial" panose="020B0604020202020204" pitchFamily="34" charset="0"/>
              </a:rPr>
              <a:t>proteomiky</a:t>
            </a:r>
            <a:r>
              <a:rPr lang="cs-CZ" altLang="cs-CZ" sz="1400" dirty="0">
                <a:latin typeface="Arial" panose="020B0604020202020204" pitchFamily="34" charset="0"/>
              </a:rPr>
              <a:t>;</a:t>
            </a:r>
            <a:r>
              <a:rPr lang="cs-CZ" altLang="cs-CZ" sz="1400" dirty="0" smtClean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PCR)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otestovat citlivost k </a:t>
            </a:r>
            <a:r>
              <a:rPr lang="cs-CZ" altLang="cs-CZ" sz="2000" dirty="0" smtClean="0">
                <a:latin typeface="Arial" panose="020B0604020202020204" pitchFamily="34" charset="0"/>
              </a:rPr>
              <a:t>antimykotikům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90500" y="1143000"/>
            <a:ext cx="8740775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standardní metodiky (EUCAST/CLSI)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</a:rPr>
              <a:t>komerční </a:t>
            </a:r>
            <a:r>
              <a:rPr lang="cs-CZ" sz="2000" dirty="0" err="1">
                <a:solidFill>
                  <a:schemeClr val="tx1"/>
                </a:solidFill>
              </a:rPr>
              <a:t>kity</a:t>
            </a:r>
            <a:r>
              <a:rPr lang="cs-CZ" sz="2000" dirty="0">
                <a:solidFill>
                  <a:schemeClr val="tx1"/>
                </a:solidFill>
              </a:rPr>
              <a:t> (ETEST, </a:t>
            </a:r>
            <a:r>
              <a:rPr lang="cs-CZ" sz="2000" dirty="0" err="1">
                <a:solidFill>
                  <a:schemeClr val="tx1"/>
                </a:solidFill>
              </a:rPr>
              <a:t>Sensititre</a:t>
            </a:r>
            <a:r>
              <a:rPr lang="cs-CZ" sz="20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1400" dirty="0">
                <a:solidFill>
                  <a:schemeClr val="tx1"/>
                </a:solidFill>
              </a:rPr>
              <a:t>Chybí oficiální </a:t>
            </a:r>
            <a:r>
              <a:rPr lang="cs-CZ" sz="1400" dirty="0" err="1">
                <a:solidFill>
                  <a:schemeClr val="tx1"/>
                </a:solidFill>
              </a:rPr>
              <a:t>breakpointy</a:t>
            </a:r>
            <a:r>
              <a:rPr lang="cs-CZ" sz="1400" dirty="0">
                <a:solidFill>
                  <a:schemeClr val="tx1"/>
                </a:solidFill>
              </a:rPr>
              <a:t> pro celou řadu rodů a druhů, interpretace minimálních inhibičních koncentrací nebo velikosti zón je z toho důvodu mnohdy jen orientační.</a:t>
            </a:r>
          </a:p>
        </p:txBody>
      </p:sp>
      <p:pic>
        <p:nvPicPr>
          <p:cNvPr id="34819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982913"/>
            <a:ext cx="46132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6122988"/>
            <a:ext cx="26860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982913"/>
            <a:ext cx="41275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Obdélník 15"/>
          <p:cNvSpPr>
            <a:spLocks noChangeArrowheads="1"/>
          </p:cNvSpPr>
          <p:nvPr/>
        </p:nvSpPr>
        <p:spPr bwMode="auto">
          <a:xfrm>
            <a:off x="4811713" y="6346825"/>
            <a:ext cx="41275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 b="1">
                <a:latin typeface="Arial" panose="020B0604020202020204" pitchFamily="34" charset="0"/>
              </a:rPr>
              <a:t>A Pragmatic Approach to Susceptibility Classification of Yeasts without EUCAST Clinical Breakpoints (2022)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700">
                <a:latin typeface="Arial" panose="020B0604020202020204" pitchFamily="34" charset="0"/>
              </a:rPr>
              <a:t>Karen Marie Thyssen Astvad et al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938" y="-11113"/>
            <a:ext cx="9144000" cy="9144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b="1" dirty="0" smtClean="0">
                <a:solidFill>
                  <a:srgbClr val="EAEAEA"/>
                </a:solidFill>
                <a:latin typeface="Arial" charset="0"/>
              </a:rPr>
              <a:t>Stanovení citlivosti</a:t>
            </a:r>
            <a:endParaRPr lang="cs-CZ" altLang="cs-CZ" b="1" dirty="0" smtClean="0">
              <a:solidFill>
                <a:srgbClr val="33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228600" y="457200"/>
            <a:ext cx="8439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sym typeface="Wingdings" panose="05000000000000000000" pitchFamily="2" charset="2"/>
              </a:rPr>
              <a:t>	…pro dobrou prognózu pacienta s invazivní mykózou je zcela zásadní časné zahájení účinné </a:t>
            </a:r>
            <a:r>
              <a:rPr lang="cs-CZ" altLang="cs-CZ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léčby</a:t>
            </a: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1861457" y="3365046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58EEF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mortalita IA &amp; čas zahájení léčby</a:t>
            </a:r>
            <a:endParaRPr lang="en-GB" altLang="cs-CZ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686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601178"/>
              </p:ext>
            </p:extLst>
          </p:nvPr>
        </p:nvGraphicFramePr>
        <p:xfrm>
          <a:off x="3962400" y="914400"/>
          <a:ext cx="454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Graf" r:id="rId3" imgW="6096036" imgH="4067251" progId="MSGraph.Chart.8">
                  <p:embed followColorScheme="full"/>
                </p:oleObj>
              </mc:Choice>
              <mc:Fallback>
                <p:oleObj name="Graf" r:id="rId3" imgW="6096036" imgH="4067251" progId="MSGraph.Chart.8">
                  <p:embed followColorScheme="full"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914400"/>
                        <a:ext cx="4546600" cy="3035300"/>
                      </a:xfrm>
                      <a:prstGeom prst="rect">
                        <a:avLst/>
                      </a:prstGeom>
                      <a:solidFill>
                        <a:srgbClr val="22228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3962400" y="4037012"/>
            <a:ext cx="4114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Eiff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1995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4086" y="5029200"/>
            <a:ext cx="84391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0500" indent="-190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cs-CZ" altLang="cs-CZ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velký důraz je proto </a:t>
            </a:r>
            <a:r>
              <a:rPr lang="cs-CZ" altLang="cs-CZ" sz="2000" dirty="0">
                <a:latin typeface="Arial" panose="020B0604020202020204" pitchFamily="34" charset="0"/>
                <a:sym typeface="Wingdings" panose="05000000000000000000" pitchFamily="2" charset="2"/>
              </a:rPr>
              <a:t>kladen na </a:t>
            </a:r>
            <a:r>
              <a:rPr lang="cs-CZ" altLang="cs-CZ" sz="2000" b="1" dirty="0">
                <a:latin typeface="Arial" panose="020B0604020202020204" pitchFamily="34" charset="0"/>
                <a:sym typeface="Wingdings" panose="05000000000000000000" pitchFamily="2" charset="2"/>
              </a:rPr>
              <a:t>časnou diagnostiku</a:t>
            </a:r>
            <a:r>
              <a:rPr lang="cs-CZ" altLang="cs-CZ" sz="2000" dirty="0">
                <a:latin typeface="Arial" panose="020B0604020202020204" pitchFamily="34" charset="0"/>
                <a:sym typeface="Wingdings" panose="05000000000000000000" pitchFamily="2" charset="2"/>
              </a:rPr>
              <a:t>  (tj. </a:t>
            </a:r>
            <a:r>
              <a:rPr lang="cs-CZ" altLang="cs-CZ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používání velice senzitivních imunologických </a:t>
            </a:r>
            <a:r>
              <a:rPr lang="cs-CZ" altLang="cs-CZ" sz="2000" dirty="0">
                <a:latin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cs-CZ" altLang="cs-CZ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molekulárně-biologických metod, které dokážou infekci včas)</a:t>
            </a: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7457" y="1447800"/>
            <a:ext cx="8763000" cy="4800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 smtClean="0">
                <a:latin typeface="Arial" charset="0"/>
              </a:rPr>
              <a:t>Používají se zejména latexová </a:t>
            </a:r>
            <a:r>
              <a:rPr lang="cs-CZ" altLang="cs-CZ" sz="2000" dirty="0">
                <a:latin typeface="Arial" charset="0"/>
              </a:rPr>
              <a:t>aglutinace, ELISA, </a:t>
            </a:r>
            <a:r>
              <a:rPr lang="cs-CZ" altLang="cs-CZ" sz="2000" dirty="0" smtClean="0">
                <a:latin typeface="Arial" charset="0"/>
              </a:rPr>
              <a:t>CLIA, </a:t>
            </a:r>
            <a:r>
              <a:rPr lang="cs-CZ" altLang="cs-CZ" sz="2000" dirty="0" err="1" smtClean="0">
                <a:latin typeface="Arial" charset="0"/>
              </a:rPr>
              <a:t>limulus</a:t>
            </a:r>
            <a:r>
              <a:rPr lang="cs-CZ" altLang="cs-CZ" sz="2000" dirty="0" smtClean="0">
                <a:latin typeface="Arial" charset="0"/>
              </a:rPr>
              <a:t> </a:t>
            </a:r>
            <a:r>
              <a:rPr lang="cs-CZ" altLang="cs-CZ" sz="2000" dirty="0">
                <a:latin typeface="Arial" charset="0"/>
              </a:rPr>
              <a:t>test, </a:t>
            </a:r>
            <a:r>
              <a:rPr lang="cs-CZ" altLang="cs-CZ" sz="2000" dirty="0" err="1" smtClean="0">
                <a:latin typeface="Arial" charset="0"/>
              </a:rPr>
              <a:t>imunochromatografie</a:t>
            </a:r>
            <a:r>
              <a:rPr lang="cs-CZ" altLang="cs-CZ" sz="2000" dirty="0" smtClean="0">
                <a:latin typeface="Arial" charset="0"/>
              </a:rPr>
              <a:t> </a:t>
            </a:r>
            <a:endParaRPr lang="cs-CZ" altLang="cs-CZ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b="1" dirty="0" smtClean="0">
                <a:latin typeface="Arial" charset="0"/>
              </a:rPr>
              <a:t>a) </a:t>
            </a:r>
            <a:r>
              <a:rPr lang="cs-CZ" altLang="cs-CZ" sz="2000" b="1" dirty="0" smtClean="0">
                <a:latin typeface="Arial" charset="0"/>
              </a:rPr>
              <a:t>antigeny buněčné stěny hub (invazivní mykózy)</a:t>
            </a:r>
            <a:endParaRPr lang="cs-CZ" altLang="cs-CZ" sz="1800" b="1" dirty="0" smtClean="0">
              <a:solidFill>
                <a:srgbClr val="3366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invazivní aspergilóza </a:t>
            </a:r>
            <a:r>
              <a:rPr lang="cs-CZ" altLang="cs-CZ" sz="1400" dirty="0">
                <a:latin typeface="Arial" charset="0"/>
              </a:rPr>
              <a:t>(</a:t>
            </a:r>
            <a:r>
              <a:rPr lang="cs-CZ" altLang="cs-CZ" sz="1400" dirty="0" err="1">
                <a:latin typeface="Arial" charset="0"/>
              </a:rPr>
              <a:t>galaktomanan</a:t>
            </a:r>
            <a:r>
              <a:rPr lang="cs-CZ" altLang="cs-CZ" sz="1400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invazivní kandidóza </a:t>
            </a:r>
            <a:r>
              <a:rPr lang="cs-CZ" altLang="cs-CZ" sz="1400" dirty="0">
                <a:latin typeface="Arial" charset="0"/>
              </a:rPr>
              <a:t>(</a:t>
            </a:r>
            <a:r>
              <a:rPr lang="cs-CZ" altLang="cs-CZ" sz="1400" dirty="0" err="1">
                <a:latin typeface="Arial" charset="0"/>
              </a:rPr>
              <a:t>manan</a:t>
            </a:r>
            <a:r>
              <a:rPr lang="cs-CZ" altLang="cs-CZ" sz="1400" dirty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invazivní kryptokokóza </a:t>
            </a:r>
            <a:r>
              <a:rPr lang="cs-CZ" altLang="cs-CZ" sz="1400" dirty="0">
                <a:latin typeface="Arial" charset="0"/>
              </a:rPr>
              <a:t>(</a:t>
            </a:r>
            <a:r>
              <a:rPr lang="cs-CZ" altLang="cs-CZ" sz="1400" dirty="0" err="1">
                <a:latin typeface="Arial" charset="0"/>
              </a:rPr>
              <a:t>glukuronoxylomanan</a:t>
            </a:r>
            <a:r>
              <a:rPr lang="cs-CZ" altLang="cs-CZ" sz="1400" dirty="0">
                <a:latin typeface="Arial" charset="0"/>
              </a:rPr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invazivní mykóza </a:t>
            </a:r>
            <a:r>
              <a:rPr lang="cs-CZ" altLang="cs-CZ" sz="1400" dirty="0">
                <a:latin typeface="Arial" charset="0"/>
              </a:rPr>
              <a:t>(</a:t>
            </a:r>
            <a:r>
              <a:rPr lang="cs-CZ" altLang="cs-CZ" sz="1400" dirty="0" err="1" smtClean="0">
                <a:latin typeface="Arial" charset="0"/>
              </a:rPr>
              <a:t>glukan</a:t>
            </a:r>
            <a:r>
              <a:rPr lang="cs-CZ" altLang="cs-CZ" sz="1400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1800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b="1" dirty="0" smtClean="0">
                <a:latin typeface="Arial" charset="0"/>
              </a:rPr>
              <a:t>b) </a:t>
            </a:r>
            <a:r>
              <a:rPr lang="cs-CZ" altLang="cs-CZ" sz="2000" b="1" dirty="0">
                <a:latin typeface="Arial" charset="0"/>
              </a:rPr>
              <a:t>p</a:t>
            </a:r>
            <a:r>
              <a:rPr lang="cs-CZ" altLang="cs-CZ" sz="2000" b="1" dirty="0" smtClean="0">
                <a:latin typeface="Arial" charset="0"/>
              </a:rPr>
              <a:t>rotilátky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endemické mykózy </a:t>
            </a:r>
            <a:endParaRPr lang="cs-CZ" altLang="cs-CZ" sz="2000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400" dirty="0">
                <a:latin typeface="Arial" charset="0"/>
              </a:rPr>
              <a:t>     (histoplazmóza, </a:t>
            </a:r>
            <a:r>
              <a:rPr lang="cs-CZ" altLang="cs-CZ" sz="1400" dirty="0" err="1">
                <a:latin typeface="Arial" charset="0"/>
              </a:rPr>
              <a:t>kokcidioidomykóza</a:t>
            </a:r>
            <a:r>
              <a:rPr lang="cs-CZ" altLang="cs-CZ" sz="1400" dirty="0">
                <a:latin typeface="Arial" charset="0"/>
              </a:rPr>
              <a:t> a jiné)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latin typeface="Arial" charset="0"/>
              </a:rPr>
              <a:t>alergické </a:t>
            </a:r>
            <a:r>
              <a:rPr lang="cs-CZ" altLang="cs-CZ" sz="2000" dirty="0" smtClean="0">
                <a:latin typeface="Arial" charset="0"/>
              </a:rPr>
              <a:t>stavy</a:t>
            </a:r>
            <a:endParaRPr lang="cs-CZ" altLang="cs-CZ" sz="2400" b="1" dirty="0">
              <a:latin typeface="Arial" charset="0"/>
            </a:endParaRPr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b="1" dirty="0" smtClean="0">
                <a:solidFill>
                  <a:srgbClr val="EAEAEA"/>
                </a:solidFill>
                <a:latin typeface="Arial" charset="0"/>
              </a:rPr>
              <a:t>Imunologické metody</a:t>
            </a:r>
            <a:endParaRPr lang="cs-CZ" altLang="cs-CZ" b="1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37892" name="Rectangle 17"/>
          <p:cNvSpPr>
            <a:spLocks noChangeArrowheads="1"/>
          </p:cNvSpPr>
          <p:nvPr/>
        </p:nvSpPr>
        <p:spPr bwMode="auto">
          <a:xfrm>
            <a:off x="76200" y="3962400"/>
            <a:ext cx="8915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 b="1">
              <a:solidFill>
                <a:srgbClr val="3366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Arial" panose="020B0604020202020204" pitchFamily="34" charset="0"/>
            </a:endParaRPr>
          </a:p>
        </p:txBody>
      </p:sp>
      <p:pic>
        <p:nvPicPr>
          <p:cNvPr id="37893" name="Picture 18" descr="stěna aspergilus fumigat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3124200"/>
            <a:ext cx="3581400" cy="2363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43526"/>
              </p:ext>
            </p:extLst>
          </p:nvPr>
        </p:nvGraphicFramePr>
        <p:xfrm>
          <a:off x="196850" y="1073150"/>
          <a:ext cx="8734425" cy="45037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393773">
                  <a:extLst>
                    <a:ext uri="{9D8B030D-6E8A-4147-A177-3AD203B41FA5}"/>
                  </a:extLst>
                </a:gridCol>
                <a:gridCol w="6340652">
                  <a:extLst>
                    <a:ext uri="{9D8B030D-6E8A-4147-A177-3AD203B41FA5}"/>
                  </a:extLst>
                </a:gridCol>
              </a:tblGrid>
              <a:tr h="959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ASPERGILÓZA</a:t>
                      </a:r>
                    </a:p>
                    <a:p>
                      <a:endParaRPr lang="cs-CZ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cs-CZ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galaktomanan</a:t>
                      </a:r>
                      <a:r>
                        <a:rPr lang="cs-CZ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cs-CZ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extracelulární glykoprotein</a:t>
                      </a:r>
                      <a:r>
                        <a:rPr lang="cs-CZ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prospektivní </a:t>
                      </a:r>
                      <a:r>
                        <a:rPr lang="cs-CZ" sz="1400" b="0" kern="1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skríning</a:t>
                      </a:r>
                      <a:r>
                        <a:rPr lang="cs-CZ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vhodný pro pac. bez </a:t>
                      </a:r>
                      <a:r>
                        <a:rPr lang="cs-CZ" sz="14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antiaspergilové</a:t>
                      </a:r>
                      <a:r>
                        <a:rPr lang="cs-CZ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profylaxe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senzitivita je nejvyšší pro hematologické </a:t>
                      </a:r>
                      <a:r>
                        <a:rPr lang="cs-CZ" sz="1400" b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neutropenické</a:t>
                      </a: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pacienty</a:t>
                      </a:r>
                      <a:r>
                        <a:rPr lang="cs-CZ" sz="1400" b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(ostatní skupiny nižší)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cross</a:t>
                      </a:r>
                      <a:r>
                        <a:rPr lang="cs-CZ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reaktivita (histoplazmóza, fuzarióza, </a:t>
                      </a:r>
                      <a:r>
                        <a:rPr lang="cs-CZ" sz="14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talaromykóza</a:t>
                      </a:r>
                      <a:r>
                        <a:rPr lang="cs-CZ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75" marR="68575" marT="34295" marB="34295"/>
                </a:tc>
                <a:extLst>
                  <a:ext uri="{0D108BD9-81ED-4DB2-BD59-A6C34878D82A}"/>
                </a:extLst>
              </a:tr>
              <a:tr h="922149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MYKÓZA</a:t>
                      </a:r>
                    </a:p>
                    <a:p>
                      <a:endParaRPr lang="cs-CZ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cs-CZ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glukan</a:t>
                      </a:r>
                      <a:r>
                        <a:rPr lang="cs-CZ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nezachytí </a:t>
                      </a:r>
                      <a:r>
                        <a:rPr lang="cs-CZ" sz="1400" b="0" kern="1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mukormykózy</a:t>
                      </a:r>
                      <a:r>
                        <a:rPr lang="cs-CZ" sz="1400" b="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kryptokokózy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panfungání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(nutno dotestovat dalšími metodami)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nevhodné testovat tekutinu z BAL, omezená data pro děti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falešné pozitivity (kontaminace)</a:t>
                      </a:r>
                      <a:endParaRPr lang="cs-CZ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extLst>
                  <a:ext uri="{0D108BD9-81ED-4DB2-BD59-A6C34878D82A}"/>
                </a:extLst>
              </a:tr>
              <a:tr h="708759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KRYPTOKÓZA</a:t>
                      </a:r>
                    </a:p>
                    <a:p>
                      <a:endParaRPr lang="cs-CZ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cs-CZ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glukuronoxylomanan</a:t>
                      </a:r>
                      <a:endParaRPr lang="cs-CZ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 non-HIV pacienty falešně negativní z krve (až 30%),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reaktivita (</a:t>
                      </a:r>
                      <a:r>
                        <a:rPr lang="cs-CZ" sz="1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trichosporonóza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extLst>
                  <a:ext uri="{0D108BD9-81ED-4DB2-BD59-A6C34878D82A}"/>
                </a:extLst>
              </a:tr>
              <a:tr h="708759">
                <a:tc>
                  <a:txBody>
                    <a:bodyPr/>
                    <a:lstStyle/>
                    <a:p>
                      <a:r>
                        <a:rPr lang="cs-CZ" sz="1400" b="1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KANDIDÓZA</a:t>
                      </a:r>
                    </a:p>
                    <a:p>
                      <a:endParaRPr lang="cs-CZ" sz="1400" b="1" kern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cs-CZ" sz="1400" b="0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manan</a:t>
                      </a:r>
                      <a:endParaRPr lang="cs-CZ" sz="1400" b="0" kern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není v kritériích pro dg. IC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různá senzitivita pro různé druhy kandid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případě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tvorby protilátek rychlá eliminace antigenu z oběhu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extLst>
                  <a:ext uri="{0D108BD9-81ED-4DB2-BD59-A6C34878D82A}"/>
                </a:extLst>
              </a:tr>
              <a:tr h="495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Protilátky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b="1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marR="0" lvl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 dg.</a:t>
                      </a:r>
                      <a:r>
                        <a:rPr lang="cs-CZ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IFI nevhodné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vhodné pro </a:t>
                      </a:r>
                      <a:r>
                        <a:rPr lang="cs-CZ" sz="1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dg.chronických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alergických forem</a:t>
                      </a:r>
                      <a:endParaRPr lang="cs-CZ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</a:tr>
              <a:tr h="708759">
                <a:tc>
                  <a:txBody>
                    <a:bodyPr/>
                    <a:lstStyle/>
                    <a:p>
                      <a:r>
                        <a:rPr lang="cs-CZ" sz="14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Kombinace </a:t>
                      </a:r>
                      <a:r>
                        <a:rPr lang="cs-CZ" sz="140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</a:t>
                      </a:r>
                      <a:r>
                        <a:rPr lang="cs-CZ" sz="14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/Ab/další </a:t>
                      </a:r>
                      <a:r>
                        <a:rPr lang="cs-CZ" sz="1400" b="1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markery</a:t>
                      </a:r>
                      <a:r>
                        <a:rPr lang="cs-CZ" sz="1400" b="1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endParaRPr lang="cs-CZ" sz="14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 + </a:t>
                      </a:r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prokalcitonin</a:t>
                      </a: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GM + BG + IL-6, IL-8; BG + </a:t>
                      </a:r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presepsin</a:t>
                      </a:r>
                      <a:endParaRPr lang="cs-CZ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zatím jen výzkum</a:t>
                      </a:r>
                      <a:endParaRPr lang="cs-CZ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5" marR="68575" marT="34295" marB="3429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8937" name="TextovéPole 3"/>
          <p:cNvSpPr txBox="1">
            <a:spLocks noChangeArrowheads="1"/>
          </p:cNvSpPr>
          <p:nvPr/>
        </p:nvSpPr>
        <p:spPr bwMode="auto">
          <a:xfrm>
            <a:off x="204788" y="5583238"/>
            <a:ext cx="4900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BAL bronchoalveolární laváž       IFI invazivní houbová infekce</a:t>
            </a:r>
          </a:p>
        </p:txBody>
      </p:sp>
      <p:sp>
        <p:nvSpPr>
          <p:cNvPr id="38938" name="Obdélník 4"/>
          <p:cNvSpPr>
            <a:spLocks noChangeArrowheads="1"/>
          </p:cNvSpPr>
          <p:nvPr/>
        </p:nvSpPr>
        <p:spPr bwMode="auto">
          <a:xfrm>
            <a:off x="204788" y="6016625"/>
            <a:ext cx="670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 b="1">
                <a:latin typeface="Arial" panose="020B0604020202020204" pitchFamily="34" charset="0"/>
              </a:rPr>
              <a:t>Serology anno 2021 fungal infections: from invasive to chronic (2021)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700">
                <a:latin typeface="Arial" panose="020B0604020202020204" pitchFamily="34" charset="0"/>
              </a:rPr>
              <a:t>Cornelia Lass-Fl€orl et al</a:t>
            </a:r>
          </a:p>
        </p:txBody>
      </p:sp>
      <p:sp>
        <p:nvSpPr>
          <p:cNvPr id="38939" name="Obdélník 8"/>
          <p:cNvSpPr>
            <a:spLocks noChangeArrowheads="1"/>
          </p:cNvSpPr>
          <p:nvPr/>
        </p:nvSpPr>
        <p:spPr bwMode="auto">
          <a:xfrm>
            <a:off x="204788" y="6324600"/>
            <a:ext cx="8734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 b="1">
                <a:latin typeface="Arial" panose="020B0604020202020204" pitchFamily="34" charset="0"/>
              </a:rPr>
              <a:t>Diagnosis and management of Aspergillus diseases: executive summary of the 2017 ESCMID-ECMM-ERS guideline (2018)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700">
                <a:latin typeface="Arial" panose="020B0604020202020204" pitchFamily="34" charset="0"/>
              </a:rPr>
              <a:t>A.J. Ullmann et al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685800" y="361950"/>
            <a:ext cx="7772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kern="0" dirty="0" smtClean="0">
                <a:latin typeface="Arial" charset="0"/>
              </a:rPr>
              <a:t>CAVE</a:t>
            </a:r>
            <a:endParaRPr lang="cs-CZ" altLang="cs-CZ" kern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447800"/>
            <a:ext cx="89154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charset="0"/>
              </a:rPr>
              <a:t>rychlé </a:t>
            </a:r>
            <a:r>
              <a:rPr lang="cs-CZ" altLang="cs-CZ" sz="2000" dirty="0">
                <a:latin typeface="Arial" charset="0"/>
              </a:rPr>
              <a:t>(časná diagnóza</a:t>
            </a:r>
            <a:r>
              <a:rPr lang="cs-CZ" altLang="cs-CZ" sz="2000" dirty="0" smtClean="0">
                <a:latin typeface="Arial" charset="0"/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charset="0"/>
              </a:rPr>
              <a:t>velmi senzitivní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latin typeface="Arial" charset="0"/>
              </a:rPr>
              <a:t>    </a:t>
            </a:r>
            <a:r>
              <a:rPr lang="cs-CZ" altLang="cs-CZ" sz="1800" dirty="0" smtClean="0">
                <a:latin typeface="Arial" charset="0"/>
              </a:rPr>
              <a:t>(mohou  detekovat jen několik kopií genu v reakci a dokonce méně než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 smtClean="0">
                <a:latin typeface="Arial" charset="0"/>
              </a:rPr>
              <a:t>     jeden genom)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latin typeface="Arial" charset="0"/>
              </a:rPr>
              <a:t>v</a:t>
            </a:r>
            <a:r>
              <a:rPr lang="cs-CZ" altLang="cs-CZ" sz="2000" dirty="0" smtClean="0">
                <a:latin typeface="Arial" charset="0"/>
              </a:rPr>
              <a:t>ariabilní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>
                <a:latin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>
                <a:latin typeface="Arial" charset="0"/>
              </a:rPr>
              <a:t> </a:t>
            </a:r>
            <a:r>
              <a:rPr lang="cs-CZ" altLang="cs-CZ" sz="2000" dirty="0" smtClean="0">
                <a:latin typeface="Arial" charset="0"/>
              </a:rPr>
              <a:t>   </a:t>
            </a:r>
            <a:r>
              <a:rPr lang="cs-CZ" altLang="cs-CZ" sz="1800" dirty="0" smtClean="0">
                <a:latin typeface="Arial" charset="0"/>
              </a:rPr>
              <a:t>(lze využít jak konzervované, tak variabilní úseky genomu a navrhnout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 smtClean="0">
                <a:latin typeface="Arial" charset="0"/>
              </a:rPr>
              <a:t>     </a:t>
            </a:r>
            <a:r>
              <a:rPr lang="cs-CZ" altLang="cs-CZ" sz="1800" dirty="0" err="1" smtClean="0">
                <a:latin typeface="Arial" charset="0"/>
              </a:rPr>
              <a:t>panfungální</a:t>
            </a:r>
            <a:r>
              <a:rPr lang="cs-CZ" altLang="cs-CZ" sz="1800" dirty="0">
                <a:latin typeface="Arial" charset="0"/>
              </a:rPr>
              <a:t> </a:t>
            </a:r>
            <a:r>
              <a:rPr lang="cs-CZ" altLang="cs-CZ" sz="1800" dirty="0" smtClean="0">
                <a:latin typeface="Arial" charset="0"/>
              </a:rPr>
              <a:t>nebo specifickou PCR pro určité rody nebo druhy)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>
                <a:latin typeface="Arial" charset="0"/>
              </a:rPr>
              <a:t>kvantifikací lze odlišit kolonizaci od aktivní infekce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-12700" y="0"/>
            <a:ext cx="9144000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b="1" dirty="0" smtClean="0">
                <a:solidFill>
                  <a:srgbClr val="EAEAEA"/>
                </a:solidFill>
                <a:latin typeface="Arial" charset="0"/>
              </a:rPr>
              <a:t>Molekulárně - biologické metody</a:t>
            </a:r>
            <a:endParaRPr lang="cs-CZ" altLang="cs-CZ" b="1" dirty="0" smtClean="0">
              <a:solidFill>
                <a:srgbClr val="33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1"/>
          <p:cNvSpPr>
            <a:spLocks noGrp="1"/>
          </p:cNvSpPr>
          <p:nvPr>
            <p:ph sz="quarter" idx="12"/>
          </p:nvPr>
        </p:nvSpPr>
        <p:spPr>
          <a:xfrm>
            <a:off x="198438" y="1457325"/>
            <a:ext cx="8748712" cy="4348163"/>
          </a:xfrm>
        </p:spPr>
        <p:txBody>
          <a:bodyPr/>
          <a:lstStyle/>
          <a:p>
            <a:endParaRPr lang="cs-CZ" altLang="cs-CZ" sz="1500" i="1" smtClean="0"/>
          </a:p>
          <a:p>
            <a:r>
              <a:rPr lang="cs-CZ" altLang="cs-CZ" sz="1800" i="1" smtClean="0"/>
              <a:t>          </a:t>
            </a:r>
          </a:p>
          <a:p>
            <a:endParaRPr lang="cs-CZ" altLang="cs-CZ" sz="150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61863"/>
              </p:ext>
            </p:extLst>
          </p:nvPr>
        </p:nvGraphicFramePr>
        <p:xfrm>
          <a:off x="198438" y="1355725"/>
          <a:ext cx="8747125" cy="435451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78487">
                  <a:extLst>
                    <a:ext uri="{9D8B030D-6E8A-4147-A177-3AD203B41FA5}"/>
                  </a:extLst>
                </a:gridCol>
                <a:gridCol w="3428378">
                  <a:extLst>
                    <a:ext uri="{9D8B030D-6E8A-4147-A177-3AD203B41FA5}"/>
                  </a:extLst>
                </a:gridCol>
                <a:gridCol w="3840260">
                  <a:extLst>
                    <a:ext uri="{9D8B030D-6E8A-4147-A177-3AD203B41FA5}"/>
                  </a:extLst>
                </a:gridCol>
              </a:tblGrid>
              <a:tr h="666208">
                <a:tc>
                  <a:txBody>
                    <a:bodyPr/>
                    <a:lstStyle/>
                    <a:p>
                      <a:endParaRPr lang="cs-CZ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cs-CZ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metoda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algn="ctr"/>
                      <a:endParaRPr lang="cs-CZ" sz="16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pozitiva</a:t>
                      </a:r>
                      <a:endParaRPr lang="cs-CZ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16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cs-CZ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úskalí</a:t>
                      </a:r>
                      <a:endParaRPr lang="cs-CZ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extLst>
                  <a:ext uri="{0D108BD9-81ED-4DB2-BD59-A6C34878D82A}"/>
                </a:extLst>
              </a:tr>
              <a:tr h="922076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mikroskopie</a:t>
                      </a:r>
                      <a:endParaRPr lang="cs-CZ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vysoká PPV (pro validní materiál)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čas, cena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 případě histologických preparátů průkaz invaze do tkáně</a:t>
                      </a: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nelze rod</a:t>
                      </a:r>
                      <a:r>
                        <a:rPr lang="cs-CZ" sz="1400" b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druh ani </a:t>
                      </a:r>
                      <a:r>
                        <a:rPr lang="cs-CZ" sz="1400" b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viabilitu</a:t>
                      </a:r>
                      <a:endParaRPr lang="cs-CZ" sz="1400" b="0" baseline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senzitivita (pozdní stadia u IFI)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cs-CZ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extLst>
                  <a:ext uri="{0D108BD9-81ED-4DB2-BD59-A6C34878D82A}"/>
                </a:extLst>
              </a:tr>
              <a:tr h="708703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kultivace</a:t>
                      </a:r>
                      <a:endParaRPr lang="cs-CZ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rod, druh, </a:t>
                      </a:r>
                      <a:r>
                        <a:rPr lang="cs-CZ" sz="14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viabilita</a:t>
                      </a: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cs-CZ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citlivost k antimykotikům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vysoká PPV (pro validní materiál)</a:t>
                      </a:r>
                      <a:endParaRPr lang="cs-CZ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prodloužený</a:t>
                      </a:r>
                      <a:r>
                        <a:rPr lang="cs-CZ" sz="1400" b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čas odezvy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obtíže při interpretaci kolonizace</a:t>
                      </a:r>
                      <a:r>
                        <a:rPr lang="cs-CZ" sz="14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kontaminace </a:t>
                      </a:r>
                      <a:r>
                        <a:rPr lang="cs-CZ" sz="140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infekce</a:t>
                      </a:r>
                      <a:endParaRPr lang="cs-CZ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extLst>
                  <a:ext uri="{0D108BD9-81ED-4DB2-BD59-A6C34878D82A}"/>
                </a:extLst>
              </a:tr>
              <a:tr h="1135449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imunologie</a:t>
                      </a:r>
                      <a:endParaRPr lang="cs-CZ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senzitivita (časná stadia IFI)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vysoká NPV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monitorace léčebné odpovědi (GM)</a:t>
                      </a: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spolehlivost</a:t>
                      </a:r>
                      <a:r>
                        <a:rPr lang="cs-CZ" sz="14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liší pro různé skupiny pacientů (hematologické malignity ˃ běžná populace)</a:t>
                      </a:r>
                      <a:endParaRPr lang="cs-CZ" sz="1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falešné pozitivity, senzitivita klesá s terapií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cena</a:t>
                      </a:r>
                    </a:p>
                  </a:txBody>
                  <a:tcPr marL="68568" marR="68568" marT="34292" marB="34292"/>
                </a:tc>
                <a:extLst>
                  <a:ext uri="{0D108BD9-81ED-4DB2-BD59-A6C34878D82A}"/>
                </a:extLst>
              </a:tr>
              <a:tr h="922076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molekulární biologie</a:t>
                      </a:r>
                      <a:endParaRPr lang="cs-CZ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rod, druh, kvantifikace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senzitivita (časná stadia IFI)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vysoká NPV</a:t>
                      </a:r>
                    </a:p>
                  </a:txBody>
                  <a:tcPr marL="68568" marR="68568" marT="34292" marB="3429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b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nelze </a:t>
                      </a:r>
                      <a:r>
                        <a:rPr lang="cs-CZ" sz="1400" b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viabilitu</a:t>
                      </a:r>
                      <a:endParaRPr lang="cs-CZ" sz="1400" b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4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obtíže při interpretaci kolonizace </a:t>
                      </a:r>
                      <a:r>
                        <a:rPr kumimoji="0" lang="cs-CZ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kumimoji="0" lang="cs-C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kontaminace </a:t>
                      </a:r>
                      <a:r>
                        <a:rPr kumimoji="0" lang="cs-CZ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</a:t>
                      </a:r>
                      <a:r>
                        <a:rPr kumimoji="0" lang="cs-CZ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infekce</a:t>
                      </a:r>
                    </a:p>
                  </a:txBody>
                  <a:tcPr marL="68568" marR="68568" marT="34292" marB="34292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0989" name="TextovéPole 6"/>
          <p:cNvSpPr txBox="1">
            <a:spLocks noChangeArrowheads="1"/>
          </p:cNvSpPr>
          <p:nvPr/>
        </p:nvSpPr>
        <p:spPr bwMode="auto">
          <a:xfrm>
            <a:off x="198438" y="6172200"/>
            <a:ext cx="57181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IFI – invazivní houbová infekce     PPV – pozitivní prediktivní hodnota     NPV – negativní prediktivní hodnota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validní materiál = materiál odebraný z místa infekce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4000" b="1" kern="0" dirty="0" smtClean="0">
                <a:solidFill>
                  <a:srgbClr val="EAEAEA"/>
                </a:solidFill>
                <a:latin typeface="Arial" charset="0"/>
              </a:rPr>
              <a:t>4. </a:t>
            </a:r>
            <a:r>
              <a:rPr lang="cs-CZ" altLang="cs-CZ" sz="3200" b="1" kern="0" dirty="0" smtClean="0">
                <a:solidFill>
                  <a:srgbClr val="EAEAEA"/>
                </a:solidFill>
                <a:latin typeface="Arial" charset="0"/>
              </a:rPr>
              <a:t>Vyšetřovací metody v mykologii - shrnutí</a:t>
            </a:r>
            <a:endParaRPr lang="cs-CZ" altLang="cs-CZ" sz="3200" b="1" kern="0" dirty="0" smtClean="0">
              <a:solidFill>
                <a:srgbClr val="3366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"/>
            <a:ext cx="9144000" cy="762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Úvod</a:t>
            </a:r>
            <a:r>
              <a:rPr lang="cs-CZ" altLang="cs-CZ" sz="4000" dirty="0" smtClean="0">
                <a:solidFill>
                  <a:srgbClr val="336600"/>
                </a:solidFill>
                <a:latin typeface="Arial" charset="0"/>
              </a:rPr>
              <a:t> 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" y="320040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Houby jsou </a:t>
            </a:r>
            <a:r>
              <a:rPr lang="cs-CZ" altLang="cs-CZ" sz="2000" dirty="0" smtClean="0">
                <a:latin typeface="Arial" panose="020B0604020202020204" pitchFamily="34" charset="0"/>
              </a:rPr>
              <a:t>organismy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 smtClean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endParaRPr lang="cs-CZ" altLang="cs-CZ" sz="2000" dirty="0">
              <a:solidFill>
                <a:srgbClr val="3366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eukaryotní</a:t>
            </a:r>
            <a:r>
              <a:rPr lang="cs-CZ" altLang="cs-CZ" sz="2000" b="1" dirty="0">
                <a:solidFill>
                  <a:srgbClr val="3366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</a:rPr>
              <a:t>(pravé jádro; mitochondrie</a:t>
            </a:r>
            <a:r>
              <a:rPr lang="cs-CZ" altLang="cs-CZ" sz="2000" dirty="0" smtClean="0">
                <a:latin typeface="Arial" panose="020B0604020202020204" pitchFamily="34" charset="0"/>
              </a:rPr>
              <a:t>)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jednobuněčné i </a:t>
            </a:r>
            <a:r>
              <a:rPr lang="cs-CZ" altLang="cs-CZ" sz="2000" b="1" dirty="0" err="1">
                <a:latin typeface="Arial" panose="020B0604020202020204" pitchFamily="34" charset="0"/>
              </a:rPr>
              <a:t>vícebuněčné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heterotrofní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buněčná stěna složená z polysacharidů </a:t>
            </a:r>
            <a:r>
              <a:rPr lang="cs-CZ" altLang="cs-CZ" sz="2000" dirty="0" smtClean="0">
                <a:latin typeface="Arial" panose="020B0604020202020204" pitchFamily="34" charset="0"/>
              </a:rPr>
              <a:t>(</a:t>
            </a:r>
            <a:r>
              <a:rPr lang="cs-CZ" altLang="cs-CZ" sz="2000" dirty="0">
                <a:latin typeface="Arial" panose="020B0604020202020204" pitchFamily="34" charset="0"/>
              </a:rPr>
              <a:t>chitin; </a:t>
            </a:r>
            <a:r>
              <a:rPr lang="cs-CZ" altLang="cs-CZ" sz="2000" dirty="0" err="1">
                <a:latin typeface="Arial" panose="020B0604020202020204" pitchFamily="34" charset="0"/>
              </a:rPr>
              <a:t>glukan</a:t>
            </a:r>
            <a:r>
              <a:rPr lang="cs-CZ" altLang="cs-CZ" sz="2000" dirty="0">
                <a:latin typeface="Arial" panose="020B0604020202020204" pitchFamily="34" charset="0"/>
              </a:rPr>
              <a:t>; </a:t>
            </a:r>
            <a:r>
              <a:rPr lang="cs-CZ" altLang="cs-CZ" sz="2000" dirty="0" err="1">
                <a:latin typeface="Arial" panose="020B0604020202020204" pitchFamily="34" charset="0"/>
              </a:rPr>
              <a:t>galaktomanan</a:t>
            </a:r>
            <a:r>
              <a:rPr lang="cs-CZ" altLang="cs-CZ" sz="2000" dirty="0">
                <a:latin typeface="Arial" panose="020B0604020202020204" pitchFamily="34" charset="0"/>
              </a:rPr>
              <a:t>; </a:t>
            </a:r>
            <a:r>
              <a:rPr lang="cs-CZ" altLang="cs-CZ" sz="2000" dirty="0" err="1">
                <a:latin typeface="Arial" panose="020B0604020202020204" pitchFamily="34" charset="0"/>
              </a:rPr>
              <a:t>manan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latin typeface="Arial" panose="020B0604020202020204" pitchFamily="34" charset="0"/>
              </a:rPr>
              <a:t>atd.)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latin typeface="Arial" panose="020B0604020202020204" pitchFamily="34" charset="0"/>
              </a:rPr>
              <a:t>Mykologie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	nauka o houbách (</a:t>
            </a:r>
            <a:r>
              <a:rPr lang="cs-CZ" altLang="cs-CZ" sz="2000" dirty="0" err="1">
                <a:latin typeface="Arial" panose="020B0604020202020204" pitchFamily="34" charset="0"/>
              </a:rPr>
              <a:t>řec</a:t>
            </a:r>
            <a:r>
              <a:rPr lang="cs-CZ" altLang="cs-CZ" sz="2000" dirty="0">
                <a:latin typeface="Arial" panose="020B0604020202020204" pitchFamily="34" charset="0"/>
              </a:rPr>
              <a:t>. </a:t>
            </a:r>
            <a:r>
              <a:rPr lang="cs-CZ" altLang="cs-CZ" sz="2000" i="1" dirty="0" err="1">
                <a:latin typeface="Arial" panose="020B0604020202020204" pitchFamily="34" charset="0"/>
              </a:rPr>
              <a:t>mykes</a:t>
            </a:r>
            <a:r>
              <a:rPr lang="cs-CZ" altLang="cs-CZ" sz="2000" dirty="0">
                <a:latin typeface="Arial" panose="020B0604020202020204" pitchFamily="34" charset="0"/>
              </a:rPr>
              <a:t>, lat. </a:t>
            </a:r>
            <a:r>
              <a:rPr lang="cs-CZ" altLang="cs-CZ" sz="2000" i="1" dirty="0" err="1">
                <a:latin typeface="Arial" panose="020B0604020202020204" pitchFamily="34" charset="0"/>
              </a:rPr>
              <a:t>fungi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C00000"/>
                </a:solidFill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EAEAEA"/>
                </a:solidFill>
                <a:latin typeface="Arial" pitchFamily="34" charset="0"/>
              </a:rPr>
              <a:t>Stanovení diagnózy je komplexní…</a:t>
            </a:r>
            <a:endParaRPr lang="cs-CZ" sz="3200" b="1" dirty="0">
              <a:solidFill>
                <a:srgbClr val="EAEAEA"/>
              </a:solidFill>
              <a:latin typeface="Arial" pitchFamily="34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327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52400" y="1155700"/>
            <a:ext cx="8610600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000" dirty="0">
                <a:latin typeface="Arial" panose="020B0604020202020204" pitchFamily="34" charset="0"/>
              </a:rPr>
              <a:t>rizikové faktory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(onkologická onemocnění a jejich léčba, léčba kortikoidy, diabetes, pobyt na JIP, nezralí novorozenci – ale i léčba antibiotiky, vlhká zapářka apod.)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000" dirty="0">
                <a:latin typeface="Arial" panose="020B0604020202020204" pitchFamily="34" charset="0"/>
              </a:rPr>
              <a:t>klinické příznaky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(pozitivní HRCT plíce, CNS, horečka,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vyrážka, soor apod.)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2000" dirty="0">
                <a:latin typeface="Arial" panose="020B0604020202020204" pitchFamily="34" charset="0"/>
              </a:rPr>
              <a:t>mikrobiologické výsledky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(kultivace a mikroskopie, sérologie, PCR)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8600" y="5715000"/>
            <a:ext cx="88392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 dg. invazivní infekce platí tzv. EORTC/MSG kritéria (infekce prokázaná, pravděpodobná a možná)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0"/>
            <a:ext cx="91440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 smtClean="0">
                <a:solidFill>
                  <a:schemeClr val="bg1"/>
                </a:solidFill>
                <a:latin typeface="Arial" charset="0"/>
              </a:rPr>
              <a:t>5</a:t>
            </a:r>
            <a:r>
              <a:rPr lang="cs-CZ" altLang="cs-CZ" sz="3200" dirty="0" smtClean="0">
                <a:solidFill>
                  <a:schemeClr val="bg1"/>
                </a:solidFill>
                <a:latin typeface="Arial" charset="0"/>
              </a:rPr>
              <a:t>. </a:t>
            </a:r>
            <a:r>
              <a:rPr lang="cs-CZ" altLang="cs-CZ" sz="3200" b="1" dirty="0" smtClean="0">
                <a:solidFill>
                  <a:schemeClr val="bg1"/>
                </a:solidFill>
                <a:latin typeface="Arial" charset="0"/>
              </a:rPr>
              <a:t>Kandidóza</a:t>
            </a:r>
            <a:r>
              <a:rPr lang="cs-CZ" altLang="cs-CZ" sz="32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0" y="83820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Původci: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i="1" dirty="0" smtClean="0">
                <a:solidFill>
                  <a:srgbClr val="800000"/>
                </a:solidFill>
                <a:latin typeface="Arial" charset="0"/>
              </a:rPr>
              <a:t>C. </a:t>
            </a:r>
            <a:r>
              <a:rPr lang="cs-CZ" altLang="cs-CZ" sz="2000" b="1" i="1" dirty="0" err="1" smtClean="0">
                <a:solidFill>
                  <a:srgbClr val="800000"/>
                </a:solidFill>
                <a:latin typeface="Arial" charset="0"/>
              </a:rPr>
              <a:t>albicans</a:t>
            </a:r>
            <a:r>
              <a:rPr lang="cs-CZ" altLang="cs-CZ" sz="2000" b="1" i="1" dirty="0" smtClean="0">
                <a:solidFill>
                  <a:srgbClr val="800000"/>
                </a:solidFill>
                <a:latin typeface="Arial" charset="0"/>
              </a:rPr>
              <a:t> </a:t>
            </a:r>
            <a:endParaRPr lang="cs-CZ" altLang="cs-CZ" sz="2000" dirty="0" smtClean="0">
              <a:latin typeface="Arial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ostatní</a:t>
            </a:r>
            <a:r>
              <a:rPr lang="cs-CZ" altLang="cs-CZ" sz="1400" i="1" dirty="0" smtClean="0">
                <a:latin typeface="Arial" charset="0"/>
              </a:rPr>
              <a:t> </a:t>
            </a:r>
            <a:r>
              <a:rPr lang="cs-CZ" altLang="cs-CZ" sz="1400" dirty="0" smtClean="0">
                <a:latin typeface="Arial" charset="0"/>
              </a:rPr>
              <a:t>kandidy (</a:t>
            </a:r>
            <a:r>
              <a:rPr lang="cs-CZ" altLang="cs-CZ" sz="1400" i="1" dirty="0" smtClean="0">
                <a:latin typeface="Arial" charset="0"/>
              </a:rPr>
              <a:t>C. </a:t>
            </a:r>
            <a:r>
              <a:rPr lang="cs-CZ" altLang="cs-CZ" sz="1400" i="1" dirty="0" err="1" smtClean="0">
                <a:latin typeface="Arial" charset="0"/>
              </a:rPr>
              <a:t>glabrata</a:t>
            </a:r>
            <a:r>
              <a:rPr lang="cs-CZ" altLang="cs-CZ" sz="1400" i="1" dirty="0" smtClean="0">
                <a:latin typeface="Arial" charset="0"/>
              </a:rPr>
              <a:t>, C. </a:t>
            </a:r>
            <a:r>
              <a:rPr lang="cs-CZ" altLang="cs-CZ" sz="1400" i="1" dirty="0" err="1" smtClean="0">
                <a:latin typeface="Arial" charset="0"/>
              </a:rPr>
              <a:t>krusei</a:t>
            </a:r>
            <a:r>
              <a:rPr lang="cs-CZ" altLang="cs-CZ" sz="1400" i="1" dirty="0" smtClean="0">
                <a:latin typeface="Arial" charset="0"/>
              </a:rPr>
              <a:t>, C. </a:t>
            </a:r>
            <a:r>
              <a:rPr lang="cs-CZ" altLang="cs-CZ" sz="1400" i="1" dirty="0" err="1">
                <a:latin typeface="Arial" charset="0"/>
              </a:rPr>
              <a:t>p</a:t>
            </a:r>
            <a:r>
              <a:rPr lang="cs-CZ" altLang="cs-CZ" sz="1400" i="1" dirty="0" err="1" smtClean="0">
                <a:latin typeface="Arial" charset="0"/>
              </a:rPr>
              <a:t>arapsilosis</a:t>
            </a:r>
            <a:r>
              <a:rPr lang="cs-CZ" altLang="cs-CZ" sz="1400" i="1" dirty="0" smtClean="0">
                <a:latin typeface="Arial" charset="0"/>
              </a:rPr>
              <a:t>, C. </a:t>
            </a:r>
            <a:r>
              <a:rPr lang="cs-CZ" altLang="cs-CZ" sz="1400" i="1" dirty="0" err="1" smtClean="0">
                <a:latin typeface="Arial" charset="0"/>
              </a:rPr>
              <a:t>tropicalis</a:t>
            </a:r>
            <a:r>
              <a:rPr lang="cs-CZ" altLang="cs-CZ" sz="1400" i="1" dirty="0" smtClean="0">
                <a:latin typeface="Arial" charset="0"/>
              </a:rPr>
              <a:t> </a:t>
            </a:r>
            <a:r>
              <a:rPr lang="cs-CZ" altLang="cs-CZ" sz="1400" dirty="0" smtClean="0">
                <a:latin typeface="Arial" charset="0"/>
              </a:rPr>
              <a:t>– ale i rod </a:t>
            </a:r>
            <a:r>
              <a:rPr lang="cs-CZ" altLang="cs-CZ" sz="1400" i="1" dirty="0" err="1" smtClean="0">
                <a:latin typeface="Arial" charset="0"/>
              </a:rPr>
              <a:t>Trichosporon</a:t>
            </a:r>
            <a:r>
              <a:rPr lang="cs-CZ" altLang="cs-CZ" sz="1400" i="1" dirty="0" smtClean="0">
                <a:latin typeface="Arial" charset="0"/>
              </a:rPr>
              <a:t>, </a:t>
            </a:r>
            <a:r>
              <a:rPr lang="cs-CZ" altLang="cs-CZ" sz="1400" i="1" dirty="0" err="1" smtClean="0">
                <a:latin typeface="Arial" charset="0"/>
              </a:rPr>
              <a:t>Saccharomyces</a:t>
            </a:r>
            <a:r>
              <a:rPr lang="cs-CZ" altLang="cs-CZ" sz="1400" dirty="0" smtClean="0">
                <a:latin typeface="Arial" charset="0"/>
              </a:rPr>
              <a:t> </a:t>
            </a:r>
            <a:r>
              <a:rPr lang="cs-CZ" altLang="cs-CZ" sz="1400" dirty="0" err="1" smtClean="0">
                <a:latin typeface="Arial" charset="0"/>
              </a:rPr>
              <a:t>etc</a:t>
            </a:r>
            <a:r>
              <a:rPr lang="cs-CZ" altLang="cs-CZ" sz="1400" dirty="0" smtClean="0">
                <a:latin typeface="Arial" charset="0"/>
              </a:rPr>
              <a:t>.</a:t>
            </a:r>
          </a:p>
        </p:txBody>
      </p:sp>
      <p:sp>
        <p:nvSpPr>
          <p:cNvPr id="44036" name="Rectangle 9"/>
          <p:cNvSpPr>
            <a:spLocks noChangeArrowheads="1"/>
          </p:cNvSpPr>
          <p:nvPr/>
        </p:nvSpPr>
        <p:spPr bwMode="auto">
          <a:xfrm>
            <a:off x="-7938" y="2589213"/>
            <a:ext cx="914400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Infekce: 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</a:rPr>
              <a:t>invazivní – sepse nebo diseminovaná infekce</a:t>
            </a:r>
          </a:p>
          <a:p>
            <a:pPr eaLnBrk="1" hangingPunct="1"/>
            <a:r>
              <a:rPr lang="cs-CZ" altLang="cs-CZ" sz="1600" dirty="0">
                <a:latin typeface="Arial" panose="020B0604020202020204" pitchFamily="34" charset="0"/>
              </a:rPr>
              <a:t>neinvazivní - </a:t>
            </a:r>
            <a:r>
              <a:rPr lang="cs-CZ" altLang="cs-CZ" sz="1600" dirty="0" err="1">
                <a:latin typeface="Arial" panose="020B0604020202020204" pitchFamily="34" charset="0"/>
              </a:rPr>
              <a:t>onychomykóza</a:t>
            </a:r>
            <a:r>
              <a:rPr lang="cs-CZ" altLang="cs-CZ" sz="1600" dirty="0">
                <a:latin typeface="Arial" panose="020B0604020202020204" pitchFamily="34" charset="0"/>
              </a:rPr>
              <a:t>, kožní kandidóza, vaginální kandidóza…</a:t>
            </a:r>
          </a:p>
        </p:txBody>
      </p:sp>
      <p:sp>
        <p:nvSpPr>
          <p:cNvPr id="44037" name="Text Box 10"/>
          <p:cNvSpPr txBox="1">
            <a:spLocks noChangeArrowheads="1"/>
          </p:cNvSpPr>
          <p:nvPr/>
        </p:nvSpPr>
        <p:spPr bwMode="auto">
          <a:xfrm>
            <a:off x="0" y="362743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 malém množství patří kvasinky do běžné flóry kůže či GIT, z čehož plyne, že kandidózy jsou obvykle </a:t>
            </a:r>
            <a:r>
              <a:rPr lang="cs-CZ" altLang="cs-CZ" sz="1400" dirty="0">
                <a:solidFill>
                  <a:srgbClr val="990000"/>
                </a:solidFill>
                <a:latin typeface="Arial" panose="020B0604020202020204" pitchFamily="34" charset="0"/>
              </a:rPr>
              <a:t>endogenního</a:t>
            </a:r>
            <a:r>
              <a:rPr lang="cs-CZ" altLang="cs-CZ" sz="1400" dirty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původu</a:t>
            </a:r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-15875" y="4783138"/>
            <a:ext cx="4114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7938" y="5351463"/>
            <a:ext cx="3878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a) k</a:t>
            </a:r>
            <a:r>
              <a:rPr lang="cs-CZ" altLang="cs-CZ" sz="1400" dirty="0" smtClean="0">
                <a:latin typeface="Arial" panose="020B0604020202020204" pitchFamily="34" charset="0"/>
              </a:rPr>
              <a:t>lasické metody (kultivace </a:t>
            </a:r>
            <a:r>
              <a:rPr lang="cs-CZ" altLang="cs-CZ" sz="1400" dirty="0">
                <a:latin typeface="Arial" panose="020B0604020202020204" pitchFamily="34" charset="0"/>
              </a:rPr>
              <a:t>a </a:t>
            </a:r>
            <a:r>
              <a:rPr lang="cs-CZ" altLang="cs-CZ" sz="1400" dirty="0" smtClean="0">
                <a:latin typeface="Arial" panose="020B0604020202020204" pitchFamily="34" charset="0"/>
              </a:rPr>
              <a:t>mikroskopie)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938" y="5764213"/>
            <a:ext cx="350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err="1" smtClean="0">
                <a:latin typeface="Arial" charset="0"/>
                <a:cs typeface="Arial" charset="0"/>
              </a:rPr>
              <a:t>glukan</a:t>
            </a:r>
            <a:r>
              <a:rPr lang="cs-CZ" altLang="cs-CZ" sz="1400" dirty="0" smtClean="0">
                <a:latin typeface="Arial" charset="0"/>
                <a:cs typeface="Arial" charset="0"/>
              </a:rPr>
              <a:t> </a:t>
            </a:r>
            <a:r>
              <a:rPr lang="cs-CZ" altLang="cs-CZ" sz="1400" dirty="0" smtClean="0">
                <a:latin typeface="Arial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</a:t>
            </a:r>
          </a:p>
        </p:txBody>
      </p:sp>
      <p:pic>
        <p:nvPicPr>
          <p:cNvPr id="4404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7" y="3979182"/>
            <a:ext cx="254476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590951"/>
            <a:ext cx="23828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5. Aspergilóza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3500" y="838200"/>
            <a:ext cx="8001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Původci: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Aspergillus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fumigatus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(90%)</a:t>
            </a:r>
            <a:r>
              <a:rPr lang="cs-CZ" altLang="cs-CZ" sz="2000" i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 err="1">
                <a:latin typeface="Arial" panose="020B0604020202020204" pitchFamily="34" charset="0"/>
              </a:rPr>
              <a:t>Aspergillus</a:t>
            </a:r>
            <a:r>
              <a:rPr lang="cs-CZ" altLang="cs-CZ" sz="1400" i="1" dirty="0"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latin typeface="Arial" panose="020B0604020202020204" pitchFamily="34" charset="0"/>
              </a:rPr>
              <a:t>niger</a:t>
            </a:r>
            <a:r>
              <a:rPr lang="cs-CZ" altLang="cs-CZ" sz="1400" i="1" dirty="0">
                <a:latin typeface="Arial" panose="020B0604020202020204" pitchFamily="34" charset="0"/>
              </a:rPr>
              <a:t>, </a:t>
            </a:r>
            <a:r>
              <a:rPr lang="cs-CZ" altLang="cs-CZ" sz="1400" i="1" dirty="0" err="1">
                <a:latin typeface="Arial" panose="020B0604020202020204" pitchFamily="34" charset="0"/>
              </a:rPr>
              <a:t>Aspergillus</a:t>
            </a:r>
            <a:r>
              <a:rPr lang="cs-CZ" altLang="cs-CZ" sz="1400" i="1" dirty="0">
                <a:latin typeface="Arial" panose="020B0604020202020204" pitchFamily="34" charset="0"/>
              </a:rPr>
              <a:t> </a:t>
            </a:r>
            <a:r>
              <a:rPr lang="cs-CZ" altLang="cs-CZ" sz="1400" i="1" dirty="0" err="1">
                <a:latin typeface="Arial" panose="020B0604020202020204" pitchFamily="34" charset="0"/>
              </a:rPr>
              <a:t>flavus</a:t>
            </a:r>
            <a:r>
              <a:rPr lang="cs-CZ" altLang="cs-CZ" sz="1400" i="1" dirty="0">
                <a:latin typeface="Arial" panose="020B0604020202020204" pitchFamily="34" charset="0"/>
              </a:rPr>
              <a:t>, </a:t>
            </a:r>
            <a:r>
              <a:rPr lang="cs-CZ" altLang="cs-CZ" sz="1400" i="1" dirty="0" err="1">
                <a:latin typeface="Arial" panose="020B0604020202020204" pitchFamily="34" charset="0"/>
              </a:rPr>
              <a:t>Aspergillus</a:t>
            </a:r>
            <a:r>
              <a:rPr lang="cs-CZ" altLang="cs-CZ" sz="1400" i="1" dirty="0">
                <a:latin typeface="Arial" panose="020B0604020202020204" pitchFamily="34" charset="0"/>
              </a:rPr>
              <a:t> </a:t>
            </a:r>
            <a:r>
              <a:rPr lang="cs-CZ" altLang="cs-CZ" sz="1400" i="1" dirty="0" err="1" smtClean="0">
                <a:latin typeface="Arial" panose="020B0604020202020204" pitchFamily="34" charset="0"/>
              </a:rPr>
              <a:t>tereus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400" dirty="0" smtClean="0">
                <a:latin typeface="Arial" panose="020B0604020202020204" pitchFamily="34" charset="0"/>
              </a:rPr>
              <a:t>a další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8100" y="2133600"/>
            <a:ext cx="92964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Infekce: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invazivní - nejčastěji plicní, možnost diseminace hematogenně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 neinvazivní – </a:t>
            </a:r>
            <a:r>
              <a:rPr lang="cs-CZ" altLang="cs-CZ" sz="1600" dirty="0" err="1" smtClean="0">
                <a:latin typeface="Arial" charset="0"/>
              </a:rPr>
              <a:t>onychomykózy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otomykózy</a:t>
            </a:r>
            <a:r>
              <a:rPr lang="cs-CZ" altLang="cs-CZ" sz="1600" dirty="0" smtClean="0">
                <a:latin typeface="Arial" charset="0"/>
              </a:rPr>
              <a:t>, alergická </a:t>
            </a:r>
            <a:r>
              <a:rPr lang="cs-CZ" altLang="cs-CZ" sz="1600" dirty="0" err="1" smtClean="0">
                <a:latin typeface="Arial" charset="0"/>
              </a:rPr>
              <a:t>broncho-pulmolární</a:t>
            </a:r>
            <a:endParaRPr lang="cs-CZ" altLang="cs-CZ" sz="1600" dirty="0" smtClean="0">
              <a:latin typeface="Arial" charset="0"/>
            </a:endParaRPr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63500" y="323508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Na rozdíl od kvasinek nejsou aspergily součástí běžné flóry</a:t>
            </a:r>
            <a:r>
              <a:rPr lang="cs-CZ" altLang="cs-CZ" sz="1400" dirty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člověka a infekce jsou tedy obvykle </a:t>
            </a:r>
            <a:r>
              <a:rPr lang="cs-CZ" altLang="cs-CZ" sz="1400" dirty="0">
                <a:solidFill>
                  <a:srgbClr val="990000"/>
                </a:solidFill>
                <a:latin typeface="Arial" panose="020B0604020202020204" pitchFamily="34" charset="0"/>
              </a:rPr>
              <a:t>exogenního </a:t>
            </a:r>
            <a:r>
              <a:rPr lang="cs-CZ" altLang="cs-CZ" sz="1400" dirty="0">
                <a:latin typeface="Arial" panose="020B0604020202020204" pitchFamily="34" charset="0"/>
              </a:rPr>
              <a:t>původu</a:t>
            </a:r>
            <a:r>
              <a:rPr lang="cs-CZ" altLang="cs-CZ" sz="1400" b="1" dirty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(stavební práce!!)</a:t>
            </a:r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26988" y="4329113"/>
            <a:ext cx="4114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Mikrobiologická diagnostika</a:t>
            </a:r>
            <a:r>
              <a:rPr lang="cs-CZ" altLang="cs-CZ" sz="2000" b="1" dirty="0">
                <a:solidFill>
                  <a:srgbClr val="336600"/>
                </a:solidFill>
                <a:latin typeface="Arial" panose="020B0604020202020204" pitchFamily="34" charset="0"/>
              </a:rPr>
              <a:t>: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4854575"/>
            <a:ext cx="4495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cs-CZ" altLang="cs-CZ" sz="1400" dirty="0" smtClean="0">
                <a:latin typeface="Arial" charset="0"/>
              </a:rPr>
              <a:t>a) klasické metody ano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988" y="5783263"/>
            <a:ext cx="350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err="1">
                <a:latin typeface="Arial" charset="0"/>
              </a:rPr>
              <a:t>g</a:t>
            </a:r>
            <a:r>
              <a:rPr lang="cs-CZ" altLang="cs-CZ" sz="1400" dirty="0" err="1" smtClean="0">
                <a:latin typeface="Arial" charset="0"/>
              </a:rPr>
              <a:t>alaktomanan</a:t>
            </a:r>
            <a:r>
              <a:rPr lang="cs-CZ" altLang="cs-CZ" sz="1400" dirty="0" smtClean="0">
                <a:latin typeface="Arial" charset="0"/>
              </a:rPr>
              <a:t>, </a:t>
            </a:r>
            <a:r>
              <a:rPr lang="cs-CZ" altLang="cs-CZ" sz="1400" dirty="0" err="1" smtClean="0">
                <a:latin typeface="Arial" charset="0"/>
                <a:cs typeface="Arial" charset="0"/>
              </a:rPr>
              <a:t>glukan</a:t>
            </a:r>
            <a:r>
              <a:rPr lang="cs-CZ" altLang="cs-CZ" sz="1400" dirty="0" smtClean="0">
                <a:latin typeface="Arial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</a:t>
            </a:r>
          </a:p>
        </p:txBody>
      </p:sp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29" y="3709194"/>
            <a:ext cx="2401888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4" descr="http://enfo.agt.bme.hu/drupal/sites/default/files/Aspergillus%20flavus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96" y="5102244"/>
            <a:ext cx="235743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5.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Zygomykóza</a:t>
            </a:r>
            <a:endParaRPr lang="cs-CZ" altLang="cs-CZ" sz="3200" b="1" dirty="0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0" y="1066800"/>
            <a:ext cx="92964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Původci: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Rhizopus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spp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. (až 50%)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 err="1">
                <a:latin typeface="Arial" panose="020B0604020202020204" pitchFamily="34" charset="0"/>
              </a:rPr>
              <a:t>Mucor</a:t>
            </a:r>
            <a:r>
              <a:rPr lang="cs-CZ" altLang="cs-CZ" sz="1400" i="1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spp</a:t>
            </a:r>
            <a:r>
              <a:rPr lang="cs-CZ" altLang="cs-CZ" sz="1400" dirty="0">
                <a:latin typeface="Arial" panose="020B0604020202020204" pitchFamily="34" charset="0"/>
              </a:rPr>
              <a:t>., </a:t>
            </a:r>
            <a:r>
              <a:rPr lang="cs-CZ" altLang="cs-CZ" sz="1400" i="1" dirty="0" err="1" smtClean="0">
                <a:latin typeface="Arial" panose="020B0604020202020204" pitchFamily="34" charset="0"/>
              </a:rPr>
              <a:t>Lichtheimia</a:t>
            </a:r>
            <a:r>
              <a:rPr lang="cs-CZ" altLang="cs-CZ" sz="1400" dirty="0" smtClean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spp</a:t>
            </a:r>
            <a:r>
              <a:rPr lang="cs-CZ" altLang="cs-CZ" sz="1400" dirty="0">
                <a:latin typeface="Arial" panose="020B0604020202020204" pitchFamily="34" charset="0"/>
              </a:rPr>
              <a:t>., </a:t>
            </a:r>
            <a:r>
              <a:rPr lang="cs-CZ" altLang="cs-CZ" sz="1400" i="1" dirty="0" err="1">
                <a:latin typeface="Arial" panose="020B0604020202020204" pitchFamily="34" charset="0"/>
              </a:rPr>
              <a:t>Rhizomucor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spp</a:t>
            </a:r>
            <a:r>
              <a:rPr lang="cs-CZ" altLang="cs-CZ" sz="1400" dirty="0">
                <a:latin typeface="Arial" panose="020B0604020202020204" pitchFamily="34" charset="0"/>
              </a:rPr>
              <a:t>., </a:t>
            </a:r>
            <a:r>
              <a:rPr lang="cs-CZ" altLang="cs-CZ" sz="1400" i="1" dirty="0" err="1">
                <a:latin typeface="Arial" panose="020B0604020202020204" pitchFamily="34" charset="0"/>
              </a:rPr>
              <a:t>Cunninghamella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spp</a:t>
            </a:r>
            <a:r>
              <a:rPr lang="cs-CZ" altLang="cs-CZ" sz="18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0" y="3538538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990000"/>
                </a:solidFill>
                <a:latin typeface="Arial" panose="020B0604020202020204" pitchFamily="34" charset="0"/>
              </a:rPr>
              <a:t>exogenní</a:t>
            </a:r>
            <a:r>
              <a:rPr lang="cs-CZ" altLang="cs-CZ" sz="1400" dirty="0">
                <a:latin typeface="Arial" panose="020B0604020202020204" pitchFamily="34" charset="0"/>
              </a:rPr>
              <a:t> (stejně jako aspergilózy), méně časté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2362200"/>
            <a:ext cx="92964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Infekce: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invazivní - </a:t>
            </a:r>
            <a:r>
              <a:rPr lang="cs-CZ" altLang="cs-CZ" sz="1600" dirty="0" err="1" smtClean="0">
                <a:latin typeface="Arial" charset="0"/>
              </a:rPr>
              <a:t>rhinocerebrální</a:t>
            </a:r>
            <a:r>
              <a:rPr lang="cs-CZ" altLang="cs-CZ" sz="1600" dirty="0" smtClean="0">
                <a:latin typeface="Arial" charset="0"/>
              </a:rPr>
              <a:t>, plicní, sinusitidy, možnost diseminace hematogenně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 neinvazivní – </a:t>
            </a:r>
            <a:r>
              <a:rPr lang="cs-CZ" altLang="cs-CZ" sz="1600" dirty="0" err="1" smtClean="0">
                <a:latin typeface="Arial" charset="0"/>
              </a:rPr>
              <a:t>onychomykózy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otomykózy</a:t>
            </a:r>
            <a:r>
              <a:rPr lang="cs-CZ" altLang="cs-CZ" sz="1600" dirty="0" smtClean="0">
                <a:latin typeface="Arial" charset="0"/>
              </a:rPr>
              <a:t>…</a:t>
            </a: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-15875" y="4483100"/>
            <a:ext cx="4114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1588" y="4968875"/>
            <a:ext cx="4648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a) </a:t>
            </a: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lasické metody ano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e</a:t>
            </a:r>
            <a:r>
              <a:rPr lang="cs-CZ" altLang="cs-CZ" sz="1400" dirty="0" smtClean="0">
                <a:latin typeface="Arial" charset="0"/>
              </a:rPr>
              <a:t>xponenciální růst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5970588"/>
            <a:ext cx="350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b</a:t>
            </a:r>
            <a:r>
              <a:rPr lang="cs-CZ" altLang="cs-CZ" sz="1400" dirty="0" smtClean="0">
                <a:latin typeface="Arial" charset="0"/>
              </a:rPr>
              <a:t>ez serologických metod!!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</a:t>
            </a:r>
          </a:p>
        </p:txBody>
      </p:sp>
      <p:pic>
        <p:nvPicPr>
          <p:cNvPr id="4608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6299"/>
            <a:ext cx="2743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7" y="465185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5.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Fusarióza</a:t>
            </a:r>
            <a:endParaRPr lang="cs-CZ" altLang="cs-CZ" sz="3200" b="1" dirty="0" smtClean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8991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Původci: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Fusarium</a:t>
            </a:r>
            <a:r>
              <a:rPr lang="cs-CZ" altLang="cs-CZ" sz="2000" b="1" i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latin typeface="Arial" panose="020B0604020202020204" pitchFamily="34" charset="0"/>
              </a:rPr>
              <a:t>solani</a:t>
            </a:r>
            <a:r>
              <a:rPr lang="cs-CZ" altLang="cs-CZ" sz="2000" b="1" dirty="0">
                <a:solidFill>
                  <a:srgbClr val="800000"/>
                </a:solidFill>
                <a:latin typeface="Arial" panose="020B0604020202020204" pitchFamily="34" charset="0"/>
              </a:rPr>
              <a:t> (až 50%)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F. </a:t>
            </a:r>
            <a:r>
              <a:rPr lang="cs-CZ" altLang="cs-CZ" sz="1400" i="1" dirty="0" err="1">
                <a:latin typeface="Arial" panose="020B0604020202020204" pitchFamily="34" charset="0"/>
              </a:rPr>
              <a:t>oxysporum</a:t>
            </a:r>
            <a:r>
              <a:rPr lang="cs-CZ" altLang="cs-CZ" sz="1400" i="1" dirty="0">
                <a:latin typeface="Arial" panose="020B0604020202020204" pitchFamily="34" charset="0"/>
              </a:rPr>
              <a:t>, F. </a:t>
            </a:r>
            <a:r>
              <a:rPr lang="cs-CZ" altLang="cs-CZ" sz="1400" i="1" dirty="0" err="1" smtClean="0">
                <a:latin typeface="Arial" panose="020B0604020202020204" pitchFamily="34" charset="0"/>
              </a:rPr>
              <a:t>verticillioides</a:t>
            </a:r>
            <a:r>
              <a:rPr lang="cs-CZ" altLang="cs-CZ" sz="1400" i="1" dirty="0" smtClean="0">
                <a:latin typeface="Arial" panose="020B0604020202020204" pitchFamily="34" charset="0"/>
              </a:rPr>
              <a:t> atp.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52400" y="2419350"/>
            <a:ext cx="899160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Infekce:</a:t>
            </a:r>
            <a:r>
              <a:rPr lang="cs-CZ" altLang="cs-CZ" sz="2000" dirty="0" smtClean="0">
                <a:latin typeface="Arial" charset="0"/>
              </a:rPr>
              <a:t> 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invazivní - nejčastěji plicní, u </a:t>
            </a:r>
            <a:r>
              <a:rPr lang="cs-CZ" altLang="cs-CZ" sz="1600" dirty="0" err="1" smtClean="0">
                <a:latin typeface="Arial" charset="0"/>
              </a:rPr>
              <a:t>imunokompromitovaných</a:t>
            </a:r>
            <a:r>
              <a:rPr lang="cs-CZ" altLang="cs-CZ" sz="1600" dirty="0" smtClean="0">
                <a:latin typeface="Arial" charset="0"/>
              </a:rPr>
              <a:t> až v 70% diseminace!!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neinvazivní – </a:t>
            </a:r>
            <a:r>
              <a:rPr lang="cs-CZ" altLang="cs-CZ" sz="1600" dirty="0" err="1" smtClean="0">
                <a:latin typeface="Arial" charset="0"/>
              </a:rPr>
              <a:t>onychomykózy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otomykózy</a:t>
            </a:r>
            <a:r>
              <a:rPr lang="cs-CZ" altLang="cs-CZ" sz="1600" dirty="0" smtClean="0">
                <a:latin typeface="Arial" charset="0"/>
              </a:rPr>
              <a:t>, keratitidy (čočky)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solidFill>
                  <a:srgbClr val="990000"/>
                </a:solidFill>
                <a:latin typeface="Arial" charset="0"/>
              </a:rPr>
              <a:t>exogenní</a:t>
            </a:r>
            <a:r>
              <a:rPr lang="cs-CZ" altLang="cs-CZ" sz="1400" dirty="0" smtClean="0">
                <a:latin typeface="Arial" charset="0"/>
              </a:rPr>
              <a:t> (stejně jako aspergilózy), méně časté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3200" y="4514850"/>
            <a:ext cx="5181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203200" y="4987925"/>
            <a:ext cx="7162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a) </a:t>
            </a: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lasické metody ano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u diseminovaných infekcí může být pozitivní hemokultura!!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203200" y="5964238"/>
            <a:ext cx="350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err="1">
                <a:latin typeface="Arial" charset="0"/>
                <a:cs typeface="Arial" charset="0"/>
              </a:rPr>
              <a:t>g</a:t>
            </a:r>
            <a:r>
              <a:rPr lang="cs-CZ" altLang="cs-CZ" sz="1400" dirty="0" err="1" smtClean="0">
                <a:latin typeface="Arial" charset="0"/>
                <a:cs typeface="Arial" charset="0"/>
              </a:rPr>
              <a:t>lukan</a:t>
            </a:r>
            <a:r>
              <a:rPr lang="cs-CZ" altLang="cs-CZ" sz="1400" dirty="0" smtClean="0">
                <a:latin typeface="Arial" charset="0"/>
                <a:cs typeface="Arial" charset="0"/>
              </a:rPr>
              <a:t> (BG)</a:t>
            </a:r>
            <a:r>
              <a:rPr lang="cs-CZ" altLang="cs-CZ" sz="1400" dirty="0" smtClean="0">
                <a:latin typeface="Arial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</a:t>
            </a:r>
          </a:p>
        </p:txBody>
      </p:sp>
      <p:pic>
        <p:nvPicPr>
          <p:cNvPr id="48136" name="Picture 9" descr="10_1198105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86" y="3139509"/>
            <a:ext cx="185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0" descr="pet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86" y="5218816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>
                <a:solidFill>
                  <a:srgbClr val="EAEAEA"/>
                </a:solidFill>
                <a:latin typeface="Arial" charset="0"/>
              </a:rPr>
              <a:t>5.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Kryptokokóza</a:t>
            </a:r>
            <a:endParaRPr lang="cs-CZ" altLang="cs-CZ" sz="32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-12700" y="838200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Původce: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solidFill>
                  <a:srgbClr val="990000"/>
                </a:solidFill>
                <a:latin typeface="Arial" panose="020B0604020202020204" pitchFamily="34" charset="0"/>
              </a:rPr>
              <a:t>C. neoformans,  C. gatii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1812925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Infekce:</a:t>
            </a:r>
            <a:r>
              <a:rPr lang="cs-CZ" altLang="cs-CZ" sz="2000" dirty="0" smtClean="0">
                <a:latin typeface="Arial" charset="0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invazivní - primárně plicní, při diseminaci má afinitu k CNS (meningitidy), často první příznak rozvíjejícího se AIDS (Afrika!)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neinvazivní - kožní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solidFill>
                  <a:srgbClr val="990000"/>
                </a:solidFill>
                <a:latin typeface="Arial" charset="0"/>
              </a:rPr>
              <a:t>exogenní</a:t>
            </a:r>
            <a:r>
              <a:rPr lang="cs-CZ" altLang="cs-CZ" sz="1400" dirty="0" smtClean="0">
                <a:latin typeface="Arial" charset="0"/>
              </a:rPr>
              <a:t> (rezervoár- holubí trus), raritní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-12700" y="4430713"/>
            <a:ext cx="5181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-12700" y="483870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a) </a:t>
            </a: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lasické metody ano</a:t>
            </a:r>
            <a:endParaRPr lang="cs-CZ" altLang="cs-CZ" sz="1400" dirty="0">
              <a:latin typeface="Arial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v mikroskopickém preparátu typické polysacharidové pouzdro</a:t>
            </a:r>
          </a:p>
        </p:txBody>
      </p:sp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0" y="5978525"/>
            <a:ext cx="3505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err="1" smtClean="0">
                <a:latin typeface="Arial" charset="0"/>
              </a:rPr>
              <a:t>glukuronoxylomanan</a:t>
            </a:r>
            <a:endParaRPr lang="cs-CZ" altLang="cs-CZ" sz="1400" dirty="0" smtClean="0">
              <a:latin typeface="Arial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</a:t>
            </a:r>
          </a:p>
        </p:txBody>
      </p:sp>
      <p:pic>
        <p:nvPicPr>
          <p:cNvPr id="49160" name="Picture 11" descr="cry1_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5743" y="3782354"/>
            <a:ext cx="2077504" cy="2938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6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52" y="2766445"/>
            <a:ext cx="2650191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5. </a:t>
            </a:r>
            <a:r>
              <a:rPr lang="cs-CZ" altLang="cs-CZ" sz="3200" b="1" dirty="0" err="1" smtClean="0">
                <a:solidFill>
                  <a:srgbClr val="EAEAEA"/>
                </a:solidFill>
                <a:latin typeface="Arial" charset="0"/>
              </a:rPr>
              <a:t>Pneumocystová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pneumonie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3500" y="990600"/>
            <a:ext cx="8991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Původce: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UcPeriod" startAt="16"/>
            </a:pPr>
            <a:r>
              <a:rPr lang="cs-CZ" altLang="cs-CZ" sz="2000" b="1" i="1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jiroveci</a:t>
            </a:r>
            <a:r>
              <a:rPr lang="cs-CZ" altLang="cs-CZ" sz="2000" b="1" i="1" dirty="0" smtClean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400" dirty="0" smtClean="0">
                <a:latin typeface="Arial" panose="020B0604020202020204" pitchFamily="34" charset="0"/>
              </a:rPr>
              <a:t>(</a:t>
            </a:r>
            <a:r>
              <a:rPr lang="cs-CZ" altLang="cs-CZ" sz="1400" dirty="0">
                <a:latin typeface="Arial" panose="020B0604020202020204" pitchFamily="34" charset="0"/>
              </a:rPr>
              <a:t>na počest českého parazitologa </a:t>
            </a:r>
            <a:r>
              <a:rPr lang="cs-CZ" altLang="cs-CZ" sz="1400" dirty="0" err="1">
                <a:latin typeface="Arial" panose="020B0604020202020204" pitchFamily="34" charset="0"/>
              </a:rPr>
              <a:t>prof.Jírovce</a:t>
            </a:r>
            <a:r>
              <a:rPr lang="cs-CZ" altLang="cs-CZ" sz="1400" dirty="0">
                <a:latin typeface="Arial" panose="020B0604020202020204" pitchFamily="34" charset="0"/>
              </a:rPr>
              <a:t>) – původně prvok, přeřazeno k houbám na základě studia genomu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0800" y="2257425"/>
            <a:ext cx="92456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Infekce: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invazivní - plicní, často první příznak rozvíjejícího se AIDS, komplikace u </a:t>
            </a:r>
            <a:r>
              <a:rPr lang="cs-CZ" altLang="cs-CZ" sz="1600" dirty="0" err="1" smtClean="0">
                <a:latin typeface="Arial" charset="0"/>
              </a:rPr>
              <a:t>neutropenických</a:t>
            </a:r>
            <a:r>
              <a:rPr lang="cs-CZ" altLang="cs-CZ" sz="1600" dirty="0" smtClean="0">
                <a:latin typeface="Arial" charset="0"/>
              </a:rPr>
              <a:t> pacientů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1600" dirty="0" smtClean="0">
                <a:latin typeface="Arial" charset="0"/>
              </a:rPr>
              <a:t>neinvazivní – nejsou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dirty="0" smtClean="0">
              <a:solidFill>
                <a:srgbClr val="99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solidFill>
                  <a:srgbClr val="990000"/>
                </a:solidFill>
                <a:latin typeface="Arial" charset="0"/>
              </a:rPr>
              <a:t>exogenní</a:t>
            </a:r>
            <a:r>
              <a:rPr lang="cs-CZ" altLang="cs-CZ" sz="1400" dirty="0" smtClean="0">
                <a:latin typeface="Arial" charset="0"/>
              </a:rPr>
              <a:t> (</a:t>
            </a:r>
            <a:r>
              <a:rPr lang="cs-CZ" altLang="cs-CZ" sz="1400" dirty="0" err="1" smtClean="0">
                <a:latin typeface="Arial" charset="0"/>
              </a:rPr>
              <a:t>ubikvitní</a:t>
            </a:r>
            <a:r>
              <a:rPr lang="cs-CZ" altLang="cs-CZ" sz="1400" dirty="0" smtClean="0">
                <a:latin typeface="Arial" charset="0"/>
              </a:rPr>
              <a:t>), raritní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-20638" y="4762500"/>
            <a:ext cx="5181601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-36513" y="5237163"/>
            <a:ext cx="4876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a) </a:t>
            </a: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lasické metody ano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j</a:t>
            </a:r>
            <a:r>
              <a:rPr lang="cs-CZ" altLang="cs-CZ" sz="1400" dirty="0" smtClean="0">
                <a:latin typeface="Arial" charset="0"/>
              </a:rPr>
              <a:t>en mikroskopie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9688" y="5943600"/>
            <a:ext cx="38465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err="1" smtClean="0">
                <a:latin typeface="Arial" charset="0"/>
              </a:rPr>
              <a:t>glukan</a:t>
            </a:r>
            <a:r>
              <a:rPr lang="cs-CZ" altLang="cs-CZ" sz="1400" dirty="0" smtClean="0">
                <a:latin typeface="Arial" charset="0"/>
              </a:rPr>
              <a:t> (krev, tekutina z BAL)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 smtClean="0">
                <a:latin typeface="Arial" charset="0"/>
              </a:rPr>
              <a:t>PCR (tekutina z BAL)</a:t>
            </a:r>
          </a:p>
        </p:txBody>
      </p:sp>
      <p:pic>
        <p:nvPicPr>
          <p:cNvPr id="50184" name="Picture 11" descr="fig85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92" y="3324225"/>
            <a:ext cx="2314575" cy="1981200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13" descr="pcpcy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62525"/>
            <a:ext cx="3352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14"/>
          <p:cNvSpPr txBox="1">
            <a:spLocks noChangeArrowheads="1"/>
          </p:cNvSpPr>
          <p:nvPr/>
        </p:nvSpPr>
        <p:spPr bwMode="auto">
          <a:xfrm>
            <a:off x="6883766" y="6611779"/>
            <a:ext cx="7970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cs-CZ" altLang="cs-CZ" sz="1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solidFill>
                  <a:srgbClr val="003300"/>
                </a:solidFill>
                <a:latin typeface="Arial" panose="020B0604020202020204" pitchFamily="34" charset="0"/>
              </a:rPr>
              <a:t>E.Keiser</a:t>
            </a:r>
            <a:endParaRPr lang="cs-CZ" altLang="cs-CZ" sz="1000" dirty="0">
              <a:solidFill>
                <a:srgbClr val="00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dirty="0" smtClean="0">
                <a:solidFill>
                  <a:srgbClr val="EAEAEA"/>
                </a:solidFill>
                <a:latin typeface="Arial" pitchFamily="34" charset="0"/>
              </a:rPr>
              <a:t>5.             Dermatomykózy a ostatní</a:t>
            </a:r>
            <a:endParaRPr lang="cs-CZ" altLang="cs-CZ" sz="3200" dirty="0">
              <a:solidFill>
                <a:srgbClr val="EAEAEA"/>
              </a:solidFill>
              <a:latin typeface="Arial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650" y="960438"/>
            <a:ext cx="8763000" cy="33655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Původce: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i="1" kern="1200" dirty="0" err="1">
                <a:solidFill>
                  <a:srgbClr val="990000"/>
                </a:solidFill>
                <a:latin typeface="Arial" panose="020B0604020202020204" pitchFamily="34" charset="0"/>
              </a:rPr>
              <a:t>Trichophyton</a:t>
            </a:r>
            <a:r>
              <a:rPr lang="cs-CZ" altLang="cs-CZ" sz="2000" b="1" i="1" kern="1200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kern="1200" dirty="0" err="1">
                <a:solidFill>
                  <a:srgbClr val="990000"/>
                </a:solidFill>
                <a:latin typeface="Arial" panose="020B0604020202020204" pitchFamily="34" charset="0"/>
              </a:rPr>
              <a:t>spp</a:t>
            </a:r>
            <a:r>
              <a:rPr lang="cs-CZ" altLang="cs-CZ" sz="2000" b="1" kern="1200" dirty="0">
                <a:solidFill>
                  <a:srgbClr val="990000"/>
                </a:solidFill>
                <a:latin typeface="Arial" panose="020B0604020202020204" pitchFamily="34" charset="0"/>
              </a:rPr>
              <a:t>., </a:t>
            </a:r>
            <a:r>
              <a:rPr lang="cs-CZ" altLang="cs-CZ" sz="2000" b="1" i="1" kern="1200" dirty="0" err="1">
                <a:solidFill>
                  <a:srgbClr val="990000"/>
                </a:solidFill>
                <a:latin typeface="Arial" panose="020B0604020202020204" pitchFamily="34" charset="0"/>
              </a:rPr>
              <a:t>Microsporum</a:t>
            </a:r>
            <a:r>
              <a:rPr lang="cs-CZ" altLang="cs-CZ" sz="2000" b="1" i="1" kern="1200" dirty="0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kern="1200" dirty="0" err="1" smtClean="0">
                <a:solidFill>
                  <a:srgbClr val="990000"/>
                </a:solidFill>
                <a:latin typeface="Arial" panose="020B0604020202020204" pitchFamily="34" charset="0"/>
              </a:rPr>
              <a:t>spp</a:t>
            </a:r>
            <a:r>
              <a:rPr lang="cs-CZ" altLang="cs-CZ" sz="2000" b="1" i="1" kern="1200" dirty="0" smtClean="0">
                <a:solidFill>
                  <a:srgbClr val="990000"/>
                </a:solidFill>
                <a:latin typeface="Arial" panose="020B0604020202020204" pitchFamily="34" charset="0"/>
              </a:rPr>
              <a:t>…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b="1" i="1" kern="1200" dirty="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b="1" dirty="0" smtClean="0">
                <a:latin typeface="Arial" panose="020B0604020202020204" pitchFamily="34" charset="0"/>
              </a:rPr>
              <a:t>Infekce</a:t>
            </a:r>
            <a:r>
              <a:rPr lang="cs-CZ" altLang="cs-CZ" sz="2000" b="1" dirty="0">
                <a:latin typeface="Arial" panose="020B0604020202020204" pitchFamily="34" charset="0"/>
              </a:rPr>
              <a:t>:</a:t>
            </a:r>
            <a:r>
              <a:rPr lang="cs-CZ" altLang="cs-CZ" sz="2000" dirty="0">
                <a:latin typeface="Arial" charset="0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600" dirty="0" err="1" smtClean="0">
                <a:latin typeface="Arial" charset="0"/>
              </a:rPr>
              <a:t>tinea</a:t>
            </a:r>
            <a:r>
              <a:rPr lang="cs-CZ" altLang="cs-CZ" sz="1600" dirty="0" smtClean="0">
                <a:latin typeface="Arial" charset="0"/>
              </a:rPr>
              <a:t> – dle lokalizace </a:t>
            </a:r>
            <a:r>
              <a:rPr lang="cs-CZ" altLang="cs-CZ" sz="1600" dirty="0" err="1" smtClean="0">
                <a:latin typeface="Arial" charset="0"/>
              </a:rPr>
              <a:t>capitis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corporis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manus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pedis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dirty="0" err="1" smtClean="0">
                <a:latin typeface="Arial" charset="0"/>
              </a:rPr>
              <a:t>unguium</a:t>
            </a:r>
            <a:r>
              <a:rPr lang="cs-CZ" altLang="cs-CZ" sz="1600" dirty="0" smtClean="0">
                <a:latin typeface="Arial" charset="0"/>
              </a:rPr>
              <a:t> -  </a:t>
            </a:r>
            <a:r>
              <a:rPr lang="cs-CZ" altLang="cs-CZ" sz="1600" dirty="0" err="1" smtClean="0">
                <a:latin typeface="Arial" charset="0"/>
              </a:rPr>
              <a:t>onychomykózy</a:t>
            </a:r>
            <a:r>
              <a:rPr lang="cs-CZ" altLang="cs-CZ" sz="1600" dirty="0" smtClean="0">
                <a:latin typeface="Arial" charset="0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(pozn. </a:t>
            </a:r>
            <a:r>
              <a:rPr lang="cs-CZ" altLang="cs-CZ" sz="1400" dirty="0" err="1">
                <a:latin typeface="Arial" charset="0"/>
              </a:rPr>
              <a:t>d</a:t>
            </a:r>
            <a:r>
              <a:rPr lang="cs-CZ" altLang="cs-CZ" sz="1400" dirty="0" err="1" smtClean="0">
                <a:latin typeface="Arial" charset="0"/>
              </a:rPr>
              <a:t>ermatofyta</a:t>
            </a:r>
            <a:r>
              <a:rPr lang="cs-CZ" altLang="cs-CZ" sz="1400" dirty="0" smtClean="0">
                <a:latin typeface="Arial" charset="0"/>
              </a:rPr>
              <a:t> mohou vzácně způsobit i hlubokou mykózu u </a:t>
            </a:r>
            <a:r>
              <a:rPr lang="cs-CZ" altLang="cs-CZ" sz="1400" dirty="0" err="1" smtClean="0">
                <a:latin typeface="Arial" charset="0"/>
              </a:rPr>
              <a:t>imunokompromitovaných</a:t>
            </a:r>
            <a:r>
              <a:rPr lang="cs-CZ" altLang="cs-CZ" sz="1400" dirty="0" smtClean="0">
                <a:latin typeface="Arial" charset="0"/>
              </a:rPr>
              <a:t> pacientů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(mechanické zanesení houby do podkoží), případně diseminovanou mykózu 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600" dirty="0" smtClean="0">
              <a:latin typeface="Arial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cs-CZ" altLang="cs-CZ" sz="1600" dirty="0" err="1">
                <a:latin typeface="Arial" charset="0"/>
              </a:rPr>
              <a:t>k</a:t>
            </a:r>
            <a:r>
              <a:rPr lang="cs-CZ" altLang="cs-CZ" sz="1600" dirty="0" err="1" smtClean="0">
                <a:latin typeface="Arial" charset="0"/>
              </a:rPr>
              <a:t>eratomykóza</a:t>
            </a:r>
            <a:r>
              <a:rPr lang="cs-CZ" altLang="cs-CZ" sz="1600" dirty="0" smtClean="0">
                <a:latin typeface="Arial" charset="0"/>
              </a:rPr>
              <a:t> - </a:t>
            </a:r>
            <a:r>
              <a:rPr lang="cs-CZ" altLang="cs-CZ" sz="1600" kern="1200" dirty="0" smtClean="0">
                <a:latin typeface="Arial" charset="0"/>
                <a:cs typeface="Arial" charset="0"/>
              </a:rPr>
              <a:t> </a:t>
            </a:r>
            <a:r>
              <a:rPr lang="cs-CZ" altLang="cs-CZ" sz="1600" i="1" dirty="0" err="1" smtClean="0">
                <a:latin typeface="Arial" charset="0"/>
              </a:rPr>
              <a:t>Malassezia</a:t>
            </a:r>
            <a:r>
              <a:rPr lang="cs-CZ" altLang="cs-CZ" sz="1600" i="1" dirty="0" smtClean="0">
                <a:latin typeface="Arial" charset="0"/>
              </a:rPr>
              <a:t> </a:t>
            </a:r>
            <a:r>
              <a:rPr lang="cs-CZ" altLang="cs-CZ" sz="1600" i="1" dirty="0" err="1" smtClean="0">
                <a:latin typeface="Arial" charset="0"/>
              </a:rPr>
              <a:t>furfur</a:t>
            </a:r>
            <a:endParaRPr lang="cs-CZ" altLang="cs-CZ" sz="1600" i="1" dirty="0">
              <a:latin typeface="Arial" charset="0"/>
            </a:endParaRP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0" y="5791200"/>
            <a:ext cx="8915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i="1">
                <a:latin typeface="Arial" panose="020B0604020202020204" pitchFamily="34" charset="0"/>
              </a:rPr>
              <a:t>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51205" name="Picture 7" descr="KOHtineaversi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87888"/>
            <a:ext cx="27559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8100" y="4718050"/>
            <a:ext cx="5181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Mikrobiologická diagnostika: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189538"/>
            <a:ext cx="4876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a) </a:t>
            </a: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lasické metody ano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m</a:t>
            </a:r>
            <a:r>
              <a:rPr lang="cs-CZ" altLang="cs-CZ" sz="1400" dirty="0" smtClean="0">
                <a:latin typeface="Arial" charset="0"/>
              </a:rPr>
              <a:t>ikroskopie (speciální barvení)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k</a:t>
            </a:r>
            <a:r>
              <a:rPr lang="cs-CZ" altLang="cs-CZ" sz="1400" dirty="0" smtClean="0">
                <a:latin typeface="Arial" charset="0"/>
              </a:rPr>
              <a:t>ultivace až 6 týdnů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100" y="6162675"/>
            <a:ext cx="510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 smtClean="0">
                <a:latin typeface="Arial" charset="0"/>
              </a:rPr>
              <a:t>b) nekultivační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Arial" charset="0"/>
              </a:rPr>
              <a:t>n</a:t>
            </a:r>
            <a:r>
              <a:rPr lang="cs-CZ" altLang="cs-CZ" sz="1400" dirty="0" smtClean="0">
                <a:latin typeface="Arial" charset="0"/>
              </a:rPr>
              <a:t>eprovádí se (případně u </a:t>
            </a:r>
            <a:r>
              <a:rPr lang="cs-CZ" altLang="cs-CZ" sz="1400" dirty="0" err="1" smtClean="0">
                <a:latin typeface="Arial" charset="0"/>
              </a:rPr>
              <a:t>diss.infekcí</a:t>
            </a:r>
            <a:r>
              <a:rPr lang="cs-CZ" altLang="cs-CZ" sz="1400" dirty="0" smtClean="0">
                <a:latin typeface="Arial" charset="0"/>
              </a:rPr>
              <a:t> </a:t>
            </a:r>
            <a:r>
              <a:rPr lang="cs-CZ" altLang="cs-CZ" sz="1400" dirty="0" err="1" smtClean="0">
                <a:latin typeface="Arial" charset="0"/>
              </a:rPr>
              <a:t>glukan</a:t>
            </a:r>
            <a:r>
              <a:rPr lang="cs-CZ" altLang="cs-CZ" sz="1400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ovéPole 1"/>
          <p:cNvSpPr txBox="1">
            <a:spLocks noChangeArrowheads="1"/>
          </p:cNvSpPr>
          <p:nvPr/>
        </p:nvSpPr>
        <p:spPr bwMode="auto">
          <a:xfrm>
            <a:off x="893763" y="381000"/>
            <a:ext cx="7154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Nové výzvy v mykologické diagnostice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</a:t>
            </a: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3400" y="1219200"/>
            <a:ext cx="8167688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cca 1,5 mil. úmrtí v souvislosti s houbovými infekcemi/rok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př. mortalita kryptokokové meningitidy se pohybuje mezi 20-100% v závislosti na </a:t>
            </a:r>
            <a:r>
              <a:rPr lang="cs-CZ" sz="1600" b="1" dirty="0">
                <a:solidFill>
                  <a:schemeClr val="tx1"/>
                </a:solidFill>
              </a:rPr>
              <a:t>správné a rychlé </a:t>
            </a:r>
            <a:r>
              <a:rPr lang="cs-CZ" sz="1600" dirty="0">
                <a:solidFill>
                  <a:schemeClr val="tx1"/>
                </a:solidFill>
              </a:rPr>
              <a:t>diagnostice a s tím spojené účinné léčbě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kultivace je oprávněně považována za „zlatý standard“ diagnostiky, ale…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důraz na nekultivační </a:t>
            </a:r>
            <a:r>
              <a:rPr lang="cs-CZ" sz="1600" dirty="0" smtClean="0">
                <a:solidFill>
                  <a:schemeClr val="tx1"/>
                </a:solidFill>
              </a:rPr>
              <a:t>metody</a:t>
            </a: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molekulárně-biologické metody (zatím s výhradami)</a:t>
            </a:r>
          </a:p>
        </p:txBody>
      </p:sp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1828800" y="30480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latin typeface="Arial" panose="020B0604020202020204" pitchFamily="34" charset="0"/>
              </a:rPr>
              <a:t>SSS revoluce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(Speed Simplicity Sensitivity)</a:t>
            </a:r>
          </a:p>
        </p:txBody>
      </p:sp>
      <p:pic>
        <p:nvPicPr>
          <p:cNvPr id="5427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58705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Obdélník 5"/>
          <p:cNvSpPr>
            <a:spLocks noChangeArrowheads="1"/>
          </p:cNvSpPr>
          <p:nvPr/>
        </p:nvSpPr>
        <p:spPr bwMode="auto">
          <a:xfrm>
            <a:off x="457200" y="6400800"/>
            <a:ext cx="784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 b="1">
                <a:latin typeface="Arial" panose="020B0604020202020204" pitchFamily="34" charset="0"/>
              </a:rPr>
              <a:t>The SSS revolution in fungal diagnostics: speed, simplicity and sensitivity (2023)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700">
                <a:latin typeface="Arial" panose="020B0604020202020204" pitchFamily="34" charset="0"/>
              </a:rPr>
              <a:t>J. Baker et 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ovéPole 1"/>
          <p:cNvSpPr txBox="1">
            <a:spLocks noChangeArrowheads="1"/>
          </p:cNvSpPr>
          <p:nvPr/>
        </p:nvSpPr>
        <p:spPr bwMode="auto">
          <a:xfrm>
            <a:off x="3099812" y="152400"/>
            <a:ext cx="2712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Candida</a:t>
            </a:r>
            <a:r>
              <a:rPr lang="cs-CZ" altLang="cs-CZ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Arial" panose="020B0604020202020204" pitchFamily="34" charset="0"/>
              </a:rPr>
              <a:t>auris</a:t>
            </a:r>
            <a:endParaRPr lang="cs-CZ" altLang="cs-CZ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3400" y="990600"/>
            <a:ext cx="8534400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umí se chovat jako </a:t>
            </a:r>
            <a:r>
              <a:rPr lang="cs-CZ" sz="1600" dirty="0" err="1">
                <a:solidFill>
                  <a:schemeClr val="tx1"/>
                </a:solidFill>
              </a:rPr>
              <a:t>nozokomiální</a:t>
            </a:r>
            <a:r>
              <a:rPr lang="cs-CZ" sz="1600" dirty="0">
                <a:solidFill>
                  <a:schemeClr val="tx1"/>
                </a:solidFill>
              </a:rPr>
              <a:t> patogen (perzistence v prostředí i v </a:t>
            </a:r>
            <a:r>
              <a:rPr lang="cs-CZ" sz="1600" dirty="0" err="1">
                <a:solidFill>
                  <a:schemeClr val="tx1"/>
                </a:solidFill>
              </a:rPr>
              <a:t>mikrobiomu</a:t>
            </a:r>
            <a:r>
              <a:rPr lang="cs-CZ" sz="1600" dirty="0">
                <a:solidFill>
                  <a:schemeClr val="tx1"/>
                </a:solidFill>
              </a:rPr>
              <a:t> kolonizovaných pacientů)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solidFill>
                  <a:schemeClr val="tx1"/>
                </a:solidFill>
              </a:rPr>
              <a:t>outbreaky</a:t>
            </a:r>
            <a:r>
              <a:rPr lang="cs-CZ" sz="1600" dirty="0">
                <a:solidFill>
                  <a:schemeClr val="tx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častá rezistence 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     (azoly, </a:t>
            </a:r>
            <a:r>
              <a:rPr lang="cs-CZ" sz="1600" dirty="0" err="1">
                <a:solidFill>
                  <a:schemeClr val="tx1"/>
                </a:solidFill>
              </a:rPr>
              <a:t>echinokandiny</a:t>
            </a:r>
            <a:r>
              <a:rPr lang="cs-CZ" sz="1600" dirty="0">
                <a:solidFill>
                  <a:schemeClr val="tx1"/>
                </a:solidFill>
              </a:rPr>
              <a:t>, </a:t>
            </a:r>
            <a:r>
              <a:rPr lang="cs-CZ" sz="1600" dirty="0" err="1">
                <a:solidFill>
                  <a:schemeClr val="tx1"/>
                </a:solidFill>
              </a:rPr>
              <a:t>alyeny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vysoká schopnost tvořit </a:t>
            </a:r>
            <a:r>
              <a:rPr lang="cs-CZ" sz="1600" dirty="0" err="1">
                <a:solidFill>
                  <a:schemeClr val="tx1"/>
                </a:solidFill>
              </a:rPr>
              <a:t>biofilm</a:t>
            </a: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vysoká mortalita v případě invaze 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     (až 60%)</a:t>
            </a: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lékem volby </a:t>
            </a:r>
            <a:r>
              <a:rPr lang="cs-CZ" sz="1600" dirty="0" err="1">
                <a:solidFill>
                  <a:schemeClr val="tx1"/>
                </a:solidFill>
              </a:rPr>
              <a:t>echinokandiny</a:t>
            </a: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vyhledávací </a:t>
            </a:r>
            <a:r>
              <a:rPr lang="cs-CZ" sz="1600" dirty="0" err="1">
                <a:solidFill>
                  <a:schemeClr val="tx1"/>
                </a:solidFill>
              </a:rPr>
              <a:t>chromagary</a:t>
            </a:r>
            <a:r>
              <a:rPr lang="cs-CZ" sz="1600" dirty="0">
                <a:solidFill>
                  <a:schemeClr val="tx1"/>
                </a:solidFill>
              </a:rPr>
              <a:t> (</a:t>
            </a:r>
            <a:r>
              <a:rPr lang="cs-CZ" sz="1600" dirty="0" err="1">
                <a:solidFill>
                  <a:schemeClr val="tx1"/>
                </a:solidFill>
              </a:rPr>
              <a:t>CHROMagar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Candida</a:t>
            </a:r>
            <a:r>
              <a:rPr lang="cs-CZ" sz="1600" dirty="0">
                <a:solidFill>
                  <a:schemeClr val="tx1"/>
                </a:solidFill>
              </a:rPr>
              <a:t> Plus, GALI)</a:t>
            </a: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</a:rPr>
              <a:t>MALDI –TOF,  PCR 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5530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9396" r="11667" b="4698"/>
          <a:stretch>
            <a:fillRect/>
          </a:stretch>
        </p:blipFill>
        <p:spPr bwMode="auto">
          <a:xfrm>
            <a:off x="4572000" y="1524000"/>
            <a:ext cx="435292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ovéPole 4"/>
          <p:cNvSpPr txBox="1">
            <a:spLocks noChangeArrowheads="1"/>
          </p:cNvSpPr>
          <p:nvPr/>
        </p:nvSpPr>
        <p:spPr bwMode="auto">
          <a:xfrm>
            <a:off x="7848600" y="4487863"/>
            <a:ext cx="1016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>
                <a:latin typeface="Arial" panose="020B0604020202020204" pitchFamily="34" charset="0"/>
              </a:rPr>
              <a:t>www.cdc.gov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1000" y="1219200"/>
            <a:ext cx="8534400" cy="5170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 velký selekční tlak (spotřeba) ATM v zemědělství i klinické praxi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</a:rPr>
              <a:t> limitovaný počet systémových antimykotik (nově </a:t>
            </a:r>
            <a:r>
              <a:rPr lang="cs-CZ" sz="1600" dirty="0" err="1">
                <a:solidFill>
                  <a:schemeClr val="tx1"/>
                </a:solidFill>
              </a:rPr>
              <a:t>ibrexafungerp</a:t>
            </a:r>
            <a:r>
              <a:rPr lang="cs-CZ" sz="1600" dirty="0">
                <a:solidFill>
                  <a:schemeClr val="tx1"/>
                </a:solidFill>
              </a:rPr>
              <a:t> a </a:t>
            </a:r>
            <a:r>
              <a:rPr lang="cs-CZ" sz="1600" dirty="0" err="1">
                <a:solidFill>
                  <a:schemeClr val="tx1"/>
                </a:solidFill>
              </a:rPr>
              <a:t>rezafungin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cs-CZ" sz="1600" i="1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i="1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u="sng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b="1" dirty="0">
                <a:solidFill>
                  <a:schemeClr val="tx1"/>
                </a:solidFill>
              </a:rPr>
              <a:t>Primární rezistence (příklady)</a:t>
            </a:r>
          </a:p>
          <a:p>
            <a:pPr>
              <a:defRPr/>
            </a:pPr>
            <a:r>
              <a:rPr lang="cs-CZ" sz="1600" i="1" dirty="0">
                <a:solidFill>
                  <a:schemeClr val="tx1"/>
                </a:solidFill>
              </a:rPr>
              <a:t>	</a:t>
            </a:r>
            <a:r>
              <a:rPr lang="cs-CZ" sz="1600" i="1" dirty="0" err="1">
                <a:solidFill>
                  <a:schemeClr val="tx1"/>
                </a:solidFill>
              </a:rPr>
              <a:t>Cryptococcus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spp</a:t>
            </a:r>
            <a:r>
              <a:rPr lang="cs-CZ" sz="1600" dirty="0">
                <a:solidFill>
                  <a:schemeClr val="tx1"/>
                </a:solidFill>
              </a:rPr>
              <a:t>., </a:t>
            </a:r>
            <a:r>
              <a:rPr lang="cs-CZ" sz="1600" i="1" dirty="0" err="1">
                <a:solidFill>
                  <a:schemeClr val="tx1"/>
                </a:solidFill>
              </a:rPr>
              <a:t>Magnusiomyce</a:t>
            </a:r>
            <a:r>
              <a:rPr lang="cs-CZ" sz="1600" dirty="0" err="1">
                <a:solidFill>
                  <a:schemeClr val="tx1"/>
                </a:solidFill>
              </a:rPr>
              <a:t>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spp</a:t>
            </a:r>
            <a:r>
              <a:rPr lang="cs-CZ" sz="1600" dirty="0">
                <a:solidFill>
                  <a:schemeClr val="tx1"/>
                </a:solidFill>
              </a:rPr>
              <a:t>. </a:t>
            </a:r>
            <a:r>
              <a:rPr lang="cs-CZ" sz="1600" b="1" dirty="0" err="1">
                <a:solidFill>
                  <a:schemeClr val="tx1"/>
                </a:solidFill>
              </a:rPr>
              <a:t>vs</a:t>
            </a:r>
            <a:r>
              <a:rPr lang="cs-CZ" sz="1600" dirty="0">
                <a:solidFill>
                  <a:schemeClr val="tx1"/>
                </a:solidFill>
              </a:rPr>
              <a:t>  </a:t>
            </a:r>
            <a:r>
              <a:rPr lang="cs-CZ" sz="1600" dirty="0" err="1">
                <a:solidFill>
                  <a:schemeClr val="tx1"/>
                </a:solidFill>
              </a:rPr>
              <a:t>echinokandiny</a:t>
            </a: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	</a:t>
            </a:r>
            <a:r>
              <a:rPr lang="cs-CZ" sz="1600" i="1" dirty="0">
                <a:solidFill>
                  <a:schemeClr val="tx1"/>
                </a:solidFill>
              </a:rPr>
              <a:t>C. </a:t>
            </a:r>
            <a:r>
              <a:rPr lang="cs-CZ" sz="1600" i="1" dirty="0" err="1">
                <a:solidFill>
                  <a:schemeClr val="tx1"/>
                </a:solidFill>
              </a:rPr>
              <a:t>krusei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vs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flukonazol</a:t>
            </a:r>
            <a:r>
              <a:rPr lang="cs-CZ" sz="1600" dirty="0">
                <a:solidFill>
                  <a:schemeClr val="tx1"/>
                </a:solidFill>
              </a:rPr>
              <a:t>, </a:t>
            </a:r>
            <a:r>
              <a:rPr lang="cs-CZ" sz="1600" i="1" dirty="0">
                <a:solidFill>
                  <a:schemeClr val="tx1"/>
                </a:solidFill>
              </a:rPr>
              <a:t>A. </a:t>
            </a:r>
            <a:r>
              <a:rPr lang="cs-CZ" sz="1600" i="1" dirty="0" err="1">
                <a:solidFill>
                  <a:schemeClr val="tx1"/>
                </a:solidFill>
              </a:rPr>
              <a:t>terreus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vs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amfotericin</a:t>
            </a: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b="1" dirty="0">
                <a:solidFill>
                  <a:schemeClr val="tx1"/>
                </a:solidFill>
              </a:rPr>
              <a:t>Získaná rezistence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	- k </a:t>
            </a:r>
            <a:r>
              <a:rPr lang="cs-CZ" sz="1600" dirty="0" err="1">
                <a:solidFill>
                  <a:schemeClr val="tx1"/>
                </a:solidFill>
              </a:rPr>
              <a:t>amfotericinu</a:t>
            </a:r>
            <a:r>
              <a:rPr lang="cs-CZ" sz="1600" dirty="0">
                <a:solidFill>
                  <a:schemeClr val="tx1"/>
                </a:solidFill>
              </a:rPr>
              <a:t> velmi vzácná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	- k azolům kombinace mechanismů (mutace na cytochromu P450, </a:t>
            </a:r>
            <a:r>
              <a:rPr lang="cs-CZ" sz="1600" dirty="0" err="1">
                <a:solidFill>
                  <a:schemeClr val="tx1"/>
                </a:solidFill>
              </a:rPr>
              <a:t>eflux</a:t>
            </a:r>
            <a:r>
              <a:rPr lang="cs-CZ" sz="1600" dirty="0">
                <a:solidFill>
                  <a:schemeClr val="tx1"/>
                </a:solidFill>
              </a:rPr>
              <a:t>, </a:t>
            </a:r>
            <a:r>
              <a:rPr lang="cs-CZ" sz="1600" dirty="0" err="1">
                <a:solidFill>
                  <a:schemeClr val="tx1"/>
                </a:solidFill>
              </a:rPr>
              <a:t>biofilm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cs-CZ" sz="1400" dirty="0">
                <a:solidFill>
                  <a:schemeClr val="tx1"/>
                </a:solidFill>
              </a:rPr>
              <a:t>	- </a:t>
            </a:r>
            <a:r>
              <a:rPr lang="cs-CZ" sz="1600" dirty="0">
                <a:solidFill>
                  <a:schemeClr val="tx1"/>
                </a:solidFill>
              </a:rPr>
              <a:t>k </a:t>
            </a:r>
            <a:r>
              <a:rPr lang="cs-CZ" sz="1600" dirty="0" err="1">
                <a:solidFill>
                  <a:schemeClr val="tx1"/>
                </a:solidFill>
              </a:rPr>
              <a:t>echinokandinům</a:t>
            </a:r>
            <a:r>
              <a:rPr lang="cs-CZ" sz="1600" dirty="0">
                <a:solidFill>
                  <a:schemeClr val="tx1"/>
                </a:solidFill>
              </a:rPr>
              <a:t> (mutace FKS)</a:t>
            </a: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	- MDR (</a:t>
            </a:r>
            <a:r>
              <a:rPr lang="cs-CZ" sz="1600" dirty="0" err="1">
                <a:solidFill>
                  <a:schemeClr val="tx1"/>
                </a:solidFill>
              </a:rPr>
              <a:t>multidrug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resistance</a:t>
            </a:r>
            <a:r>
              <a:rPr lang="cs-CZ" sz="1600" dirty="0">
                <a:solidFill>
                  <a:schemeClr val="tx1"/>
                </a:solidFill>
              </a:rPr>
              <a:t>) – </a:t>
            </a:r>
            <a:r>
              <a:rPr lang="cs-CZ" sz="1600" i="1" dirty="0">
                <a:solidFill>
                  <a:schemeClr val="tx1"/>
                </a:solidFill>
              </a:rPr>
              <a:t>C. </a:t>
            </a:r>
            <a:r>
              <a:rPr lang="cs-CZ" sz="1600" i="1" dirty="0" err="1">
                <a:solidFill>
                  <a:schemeClr val="tx1"/>
                </a:solidFill>
              </a:rPr>
              <a:t>tropicalis</a:t>
            </a:r>
            <a:r>
              <a:rPr lang="cs-CZ" sz="1600" i="1" dirty="0">
                <a:solidFill>
                  <a:schemeClr val="tx1"/>
                </a:solidFill>
              </a:rPr>
              <a:t>, C. </a:t>
            </a:r>
            <a:r>
              <a:rPr lang="cs-CZ" sz="1600" i="1" dirty="0" err="1">
                <a:solidFill>
                  <a:schemeClr val="tx1"/>
                </a:solidFill>
              </a:rPr>
              <a:t>parapsilosis</a:t>
            </a:r>
            <a:r>
              <a:rPr lang="cs-CZ" sz="1600" i="1" dirty="0">
                <a:solidFill>
                  <a:schemeClr val="tx1"/>
                </a:solidFill>
              </a:rPr>
              <a:t>, C. </a:t>
            </a:r>
            <a:r>
              <a:rPr lang="cs-CZ" sz="1600" i="1" dirty="0" err="1">
                <a:solidFill>
                  <a:schemeClr val="tx1"/>
                </a:solidFill>
              </a:rPr>
              <a:t>glabrata</a:t>
            </a:r>
            <a:endParaRPr lang="cs-CZ" sz="1600" i="1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1600" dirty="0">
                <a:solidFill>
                  <a:schemeClr val="tx1"/>
                </a:solidFill>
              </a:rPr>
              <a:t>Výzvou je detekce rezistencí nekultivačními metodami (MALDI-TOF a PCR), zatím ale není použitelná pro rutinu  (např. stejný fenotyp rezistence může být způsoben různými mutacemi).</a:t>
            </a:r>
          </a:p>
          <a:p>
            <a:pPr>
              <a:defRPr/>
            </a:pP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56323" name="TextovéPole 5"/>
          <p:cNvSpPr txBox="1">
            <a:spLocks noChangeArrowheads="1"/>
          </p:cNvSpPr>
          <p:nvPr/>
        </p:nvSpPr>
        <p:spPr bwMode="auto">
          <a:xfrm>
            <a:off x="3349625" y="152400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</a:rPr>
              <a:t>Rezistence</a:t>
            </a:r>
          </a:p>
        </p:txBody>
      </p:sp>
      <p:sp>
        <p:nvSpPr>
          <p:cNvPr id="56324" name="Obdélník 4"/>
          <p:cNvSpPr>
            <a:spLocks noChangeArrowheads="1"/>
          </p:cNvSpPr>
          <p:nvPr/>
        </p:nvSpPr>
        <p:spPr bwMode="auto">
          <a:xfrm>
            <a:off x="457200" y="6400800"/>
            <a:ext cx="784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 b="1">
                <a:latin typeface="Arial" panose="020B0604020202020204" pitchFamily="34" charset="0"/>
              </a:rPr>
              <a:t>Drug-Resistant Fungi: An Emerging Challenge </a:t>
            </a:r>
            <a:r>
              <a:rPr lang="en-US" altLang="cs-CZ" sz="700" b="1">
                <a:latin typeface="Arial" panose="020B0604020202020204" pitchFamily="34" charset="0"/>
              </a:rPr>
              <a:t>Threatening Our Limited Antifungal Armamentarium</a:t>
            </a:r>
            <a:r>
              <a:rPr lang="cs-CZ" altLang="cs-CZ" sz="700" b="1">
                <a:latin typeface="Arial" panose="020B0604020202020204" pitchFamily="34" charset="0"/>
              </a:rPr>
              <a:t> (2020)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700">
                <a:latin typeface="Arial" panose="020B0604020202020204" pitchFamily="34" charset="0"/>
              </a:rPr>
              <a:t>A.Arastehvar et al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72240" y="107162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kern="0" dirty="0" smtClean="0">
                <a:latin typeface="Arial" charset="0"/>
              </a:rPr>
              <a:t>WHO priority list (2022)</a:t>
            </a:r>
            <a:endParaRPr lang="cs-CZ" altLang="cs-CZ" kern="0" dirty="0">
              <a:latin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46461"/>
            <a:ext cx="2895600" cy="40731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21832" t="38108" r="18130" b="17266"/>
          <a:stretch/>
        </p:blipFill>
        <p:spPr>
          <a:xfrm>
            <a:off x="381000" y="6491058"/>
            <a:ext cx="838200" cy="2286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2646461"/>
            <a:ext cx="5410199" cy="408081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1001" y="699558"/>
            <a:ext cx="83210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altLang="cs-CZ" sz="1400" b="1" dirty="0" smtClean="0">
                <a:solidFill>
                  <a:schemeClr val="tx1"/>
                </a:solidFill>
              </a:rPr>
              <a:t>Hodnotící kritéria:</a:t>
            </a:r>
          </a:p>
          <a:p>
            <a:pPr lvl="0">
              <a:defRPr/>
            </a:pPr>
            <a:r>
              <a:rPr lang="cs-CZ" altLang="cs-CZ" sz="14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globální </a:t>
            </a:r>
            <a:r>
              <a:rPr lang="cs-CZ" altLang="cs-CZ" sz="1400" dirty="0">
                <a:solidFill>
                  <a:schemeClr val="tx1"/>
                </a:solidFill>
              </a:rPr>
              <a:t>rozšíření; mortalita; </a:t>
            </a:r>
            <a:r>
              <a:rPr lang="cs-CZ" altLang="cs-CZ" sz="1400" dirty="0" err="1" smtClean="0">
                <a:solidFill>
                  <a:schemeClr val="tx1"/>
                </a:solidFill>
              </a:rPr>
              <a:t>preventabilita</a:t>
            </a:r>
            <a:r>
              <a:rPr lang="cs-CZ" altLang="cs-CZ" sz="1400" dirty="0" smtClean="0">
                <a:solidFill>
                  <a:schemeClr val="tx1"/>
                </a:solidFill>
              </a:rPr>
              <a:t>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i</a:t>
            </a:r>
            <a:r>
              <a:rPr lang="cs-CZ" altLang="cs-CZ" sz="1400" dirty="0" smtClean="0">
                <a:solidFill>
                  <a:schemeClr val="tx1"/>
                </a:solidFill>
              </a:rPr>
              <a:t>ncidence a její trend v posledních 10 letech 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délka a dostupnost léčby v nemocnici; četnost komplikací</a:t>
            </a:r>
            <a:r>
              <a:rPr lang="cs-CZ" altLang="cs-CZ" sz="1400" dirty="0">
                <a:solidFill>
                  <a:schemeClr val="tx1"/>
                </a:solidFill>
              </a:rPr>
              <a:t>; dostupnost </a:t>
            </a:r>
            <a:r>
              <a:rPr lang="cs-CZ" altLang="cs-CZ" sz="1400" dirty="0" smtClean="0">
                <a:solidFill>
                  <a:schemeClr val="tx1"/>
                </a:solidFill>
              </a:rPr>
              <a:t>doporučených antimykotik</a:t>
            </a:r>
          </a:p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cs-CZ" altLang="cs-CZ" sz="1400" dirty="0" smtClean="0">
                <a:solidFill>
                  <a:schemeClr val="tx1"/>
                </a:solidFill>
              </a:rPr>
              <a:t>dostupnost diagnostických metod; </a:t>
            </a:r>
            <a:r>
              <a:rPr lang="cs-CZ" altLang="cs-CZ" sz="1400" dirty="0">
                <a:solidFill>
                  <a:schemeClr val="tx1"/>
                </a:solidFill>
              </a:rPr>
              <a:t>antifungální </a:t>
            </a:r>
            <a:r>
              <a:rPr lang="cs-CZ" altLang="cs-CZ" sz="1400" dirty="0" smtClean="0">
                <a:solidFill>
                  <a:schemeClr val="tx1"/>
                </a:solidFill>
              </a:rPr>
              <a:t>rezistence </a:t>
            </a:r>
          </a:p>
        </p:txBody>
      </p:sp>
    </p:spTree>
    <p:extLst>
      <p:ext uri="{BB962C8B-B14F-4D97-AF65-F5344CB8AC3E}">
        <p14:creationId xmlns:p14="http://schemas.microsoft.com/office/powerpoint/2010/main" val="29467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1725" y="2875002"/>
            <a:ext cx="631627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75" dirty="0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685800" y="194370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kern="0" dirty="0" err="1" smtClean="0">
                <a:latin typeface="Arial" charset="0"/>
              </a:rPr>
              <a:t>One</a:t>
            </a:r>
            <a:r>
              <a:rPr lang="cs-CZ" altLang="cs-CZ" kern="0" dirty="0" smtClean="0">
                <a:latin typeface="Arial" charset="0"/>
              </a:rPr>
              <a:t> </a:t>
            </a:r>
            <a:r>
              <a:rPr lang="cs-CZ" altLang="cs-CZ" kern="0" dirty="0" err="1" smtClean="0">
                <a:latin typeface="Arial" charset="0"/>
              </a:rPr>
              <a:t>Health</a:t>
            </a:r>
            <a:endParaRPr lang="cs-CZ" altLang="cs-CZ" sz="1600" i="1" kern="0" dirty="0">
              <a:latin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52400" y="6477000"/>
            <a:ext cx="8991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 err="1">
                <a:solidFill>
                  <a:schemeClr val="tx1"/>
                </a:solidFill>
              </a:rPr>
              <a:t>Hallas-Mølle</a:t>
            </a:r>
            <a:r>
              <a:rPr lang="cs-CZ" sz="700" dirty="0">
                <a:solidFill>
                  <a:schemeClr val="tx1"/>
                </a:solidFill>
              </a:rPr>
              <a:t> M, </a:t>
            </a:r>
            <a:r>
              <a:rPr lang="cs-CZ" sz="700" dirty="0" err="1">
                <a:solidFill>
                  <a:schemeClr val="tx1"/>
                </a:solidFill>
              </a:rPr>
              <a:t>Burow</a:t>
            </a:r>
            <a:r>
              <a:rPr lang="cs-CZ" sz="700" dirty="0">
                <a:solidFill>
                  <a:schemeClr val="tx1"/>
                </a:solidFill>
              </a:rPr>
              <a:t> M, </a:t>
            </a:r>
            <a:r>
              <a:rPr lang="cs-CZ" sz="700" dirty="0" err="1">
                <a:solidFill>
                  <a:schemeClr val="tx1"/>
                </a:solidFill>
              </a:rPr>
              <a:t>Henrissat</a:t>
            </a:r>
            <a:r>
              <a:rPr lang="cs-CZ" sz="700" dirty="0">
                <a:solidFill>
                  <a:schemeClr val="tx1"/>
                </a:solidFill>
              </a:rPr>
              <a:t> B, </a:t>
            </a:r>
            <a:r>
              <a:rPr lang="cs-CZ" sz="700" dirty="0" err="1">
                <a:solidFill>
                  <a:schemeClr val="tx1"/>
                </a:solidFill>
              </a:rPr>
              <a:t>Johansen</a:t>
            </a:r>
            <a:r>
              <a:rPr lang="cs-CZ" sz="700" dirty="0">
                <a:solidFill>
                  <a:schemeClr val="tx1"/>
                </a:solidFill>
              </a:rPr>
              <a:t> KS. </a:t>
            </a:r>
            <a:r>
              <a:rPr lang="cs-CZ" sz="700" dirty="0" err="1">
                <a:solidFill>
                  <a:schemeClr val="tx1"/>
                </a:solidFill>
              </a:rPr>
              <a:t>Cryptococcus</a:t>
            </a:r>
            <a:r>
              <a:rPr lang="cs-CZ" sz="700" dirty="0">
                <a:solidFill>
                  <a:schemeClr val="tx1"/>
                </a:solidFill>
              </a:rPr>
              <a:t> </a:t>
            </a:r>
            <a:r>
              <a:rPr lang="cs-CZ" sz="700" dirty="0" err="1">
                <a:solidFill>
                  <a:schemeClr val="tx1"/>
                </a:solidFill>
              </a:rPr>
              <a:t>neoformans</a:t>
            </a:r>
            <a:r>
              <a:rPr lang="cs-CZ" sz="700" dirty="0">
                <a:solidFill>
                  <a:schemeClr val="tx1"/>
                </a:solidFill>
              </a:rPr>
              <a:t>: plant-</a:t>
            </a:r>
            <a:r>
              <a:rPr lang="cs-CZ" sz="700" dirty="0" err="1">
                <a:solidFill>
                  <a:schemeClr val="tx1"/>
                </a:solidFill>
              </a:rPr>
              <a:t>microbe</a:t>
            </a:r>
            <a:r>
              <a:rPr lang="cs-CZ" sz="700" dirty="0">
                <a:solidFill>
                  <a:schemeClr val="tx1"/>
                </a:solidFill>
              </a:rPr>
              <a:t> </a:t>
            </a:r>
            <a:r>
              <a:rPr lang="cs-CZ" sz="700" dirty="0" err="1">
                <a:solidFill>
                  <a:schemeClr val="tx1"/>
                </a:solidFill>
              </a:rPr>
              <a:t>interactions</a:t>
            </a:r>
            <a:r>
              <a:rPr lang="cs-CZ" sz="700" dirty="0">
                <a:solidFill>
                  <a:schemeClr val="tx1"/>
                </a:solidFill>
              </a:rPr>
              <a:t> and </a:t>
            </a:r>
            <a:r>
              <a:rPr lang="cs-CZ" sz="700" dirty="0" err="1">
                <a:solidFill>
                  <a:schemeClr val="tx1"/>
                </a:solidFill>
              </a:rPr>
              <a:t>ecology</a:t>
            </a:r>
            <a:r>
              <a:rPr lang="cs-CZ" sz="700" dirty="0">
                <a:solidFill>
                  <a:schemeClr val="tx1"/>
                </a:solidFill>
              </a:rPr>
              <a:t>. </a:t>
            </a:r>
            <a:r>
              <a:rPr lang="cs-CZ" sz="700" dirty="0" err="1">
                <a:solidFill>
                  <a:schemeClr val="tx1"/>
                </a:solidFill>
              </a:rPr>
              <a:t>Trends</a:t>
            </a:r>
            <a:r>
              <a:rPr lang="cs-CZ" sz="700" dirty="0">
                <a:solidFill>
                  <a:schemeClr val="tx1"/>
                </a:solidFill>
              </a:rPr>
              <a:t> </a:t>
            </a:r>
            <a:r>
              <a:rPr lang="cs-CZ" sz="700" dirty="0" err="1">
                <a:solidFill>
                  <a:schemeClr val="tx1"/>
                </a:solidFill>
              </a:rPr>
              <a:t>Microbiol</a:t>
            </a:r>
            <a:r>
              <a:rPr lang="cs-CZ" sz="700" dirty="0">
                <a:solidFill>
                  <a:schemeClr val="tx1"/>
                </a:solidFill>
              </a:rPr>
              <a:t>. 2024 </a:t>
            </a:r>
            <a:r>
              <a:rPr lang="cs-CZ" sz="700" dirty="0" err="1" smtClean="0">
                <a:solidFill>
                  <a:schemeClr val="tx1"/>
                </a:solidFill>
              </a:rPr>
              <a:t>Mar</a:t>
            </a:r>
            <a:r>
              <a:rPr lang="cs-CZ" sz="700" dirty="0">
                <a:solidFill>
                  <a:schemeClr val="tx1"/>
                </a:solidFill>
              </a:rPr>
              <a:t> </a:t>
            </a:r>
            <a:r>
              <a:rPr lang="cs-CZ" sz="700" dirty="0" smtClean="0">
                <a:solidFill>
                  <a:schemeClr val="tx1"/>
                </a:solidFill>
              </a:rPr>
              <a:t>21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17059"/>
            <a:ext cx="5791200" cy="38058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8600" y="1047268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tx1"/>
                </a:solidFill>
              </a:rPr>
              <a:t>Iniciativa WHO – hledání souvislostí mezi nemocí (a zdravím) lidí, zvířat, rostlin a </a:t>
            </a:r>
            <a:r>
              <a:rPr lang="cs-CZ" sz="2000" dirty="0" err="1" smtClean="0">
                <a:solidFill>
                  <a:schemeClr val="tx1"/>
                </a:solidFill>
              </a:rPr>
              <a:t>enviromentem</a:t>
            </a:r>
            <a:r>
              <a:rPr lang="cs-CZ" sz="2000" dirty="0" smtClean="0">
                <a:solidFill>
                  <a:schemeClr val="tx1"/>
                </a:solidFill>
              </a:rPr>
              <a:t>, pochopení vztahů mezi jednotlivými nikami</a:t>
            </a: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Spolupráce řady vědních oborů a vědců 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07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95400"/>
            <a:ext cx="8458200" cy="4800600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muž,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 let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utonehoda s následným požárem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opáleniny na 88% tělesného povrchu, mnohočetné zlomeniny, kontuze plic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anamnéze transplantace jater před 2 lety, pacient na imunosupresivní terapii, která byla po domluvě s hepatologem redukována na minimum</a:t>
            </a: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1" name="TextovéPole 5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Kazuistika </a:t>
            </a:r>
            <a:endParaRPr lang="cs-CZ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8372" name="Obrázek 7" descr="Obsah obrázku osoba, interiér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 b="75163"/>
          <a:stretch>
            <a:fillRect/>
          </a:stretch>
        </p:blipFill>
        <p:spPr bwMode="auto">
          <a:xfrm>
            <a:off x="2514600" y="3429000"/>
            <a:ext cx="3810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ovéPole 9"/>
          <p:cNvSpPr txBox="1">
            <a:spLocks noChangeArrowheads="1"/>
          </p:cNvSpPr>
          <p:nvPr/>
        </p:nvSpPr>
        <p:spPr bwMode="auto">
          <a:xfrm>
            <a:off x="533400" y="6386513"/>
            <a:ext cx="153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Lipový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</a:p>
        </p:txBody>
      </p:sp>
      <p:sp>
        <p:nvSpPr>
          <p:cNvPr id="58374" name="TextovéPole 6"/>
          <p:cNvSpPr txBox="1">
            <a:spLocks noChangeArrowheads="1"/>
          </p:cNvSpPr>
          <p:nvPr/>
        </p:nvSpPr>
        <p:spPr bwMode="auto">
          <a:xfrm>
            <a:off x="3962400" y="5837238"/>
            <a:ext cx="681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2. 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2722563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iž 3.den hospitalizace se na otiscích z popálených ploch objevuje 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longibrachiatum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ke které se za dalších pět dní přidává 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fischeri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(celkem bylo pozitivních přes 50 vzorků v období 5 měsíců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longibrachiatum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Hypocreaceae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 saprofytická,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ubikvitní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houba, nachází se zejména v půdě (diskutují se její fungicidní účinky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fischeri</a:t>
            </a:r>
            <a:r>
              <a:rPr 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 blízce příbuzný </a:t>
            </a:r>
            <a:r>
              <a:rPr 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cs-CZ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fumigatus</a:t>
            </a:r>
            <a:endParaRPr lang="cs-CZ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ba kmeny byly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dourčeny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sekvenací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získané sekvence jsou dostupné v databázi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extovéPole 5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Kazuistika </a:t>
            </a:r>
            <a:endParaRPr lang="cs-CZ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939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962400"/>
            <a:ext cx="256381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962400"/>
            <a:ext cx="25908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970338"/>
            <a:ext cx="24685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ovéPole 9"/>
          <p:cNvSpPr txBox="1">
            <a:spLocks noChangeArrowheads="1"/>
          </p:cNvSpPr>
          <p:nvPr/>
        </p:nvSpPr>
        <p:spPr bwMode="auto">
          <a:xfrm>
            <a:off x="606425" y="5927725"/>
            <a:ext cx="2211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otisk (směs TL + AF) </a:t>
            </a:r>
          </a:p>
        </p:txBody>
      </p:sp>
      <p:sp>
        <p:nvSpPr>
          <p:cNvPr id="59401" name="TextovéPole 10"/>
          <p:cNvSpPr txBox="1">
            <a:spLocks noChangeArrowheads="1"/>
          </p:cNvSpPr>
          <p:nvPr/>
        </p:nvSpPr>
        <p:spPr bwMode="auto">
          <a:xfrm>
            <a:off x="3170238" y="5927725"/>
            <a:ext cx="13446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Lugol 10x40 (TL)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775325" y="5903913"/>
            <a:ext cx="1968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vpichové kultury (TL + AF)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219200"/>
            <a:ext cx="8458200" cy="5486400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stanovena MIC (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metodou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ETEST) pro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amfotericin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B;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vorikonazol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posakonazol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isavukonazol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FontTx/>
              <a:buNone/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0,5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0,25; 0,25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0,5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mg/l (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; 0,25; 2 a 2 mg/l (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Trichoderma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nález byl potvrzen i histologicky (invaze houby do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viabilní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tkáně)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 dobu hospitalizace byl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 x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týdně prováděn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skríning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galaktomananu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glukanu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z krve, vždy s negativním výsledkem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imunokopromitovaný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pacient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3" name="TextovéPole 5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Kazuistika </a:t>
            </a:r>
            <a:endParaRPr lang="cs-CZ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44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3200"/>
            <a:ext cx="22129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1143000"/>
            <a:ext cx="8458200" cy="5486400"/>
          </a:xfrm>
        </p:spPr>
        <p:txBody>
          <a:bodyPr/>
          <a:lstStyle/>
          <a:p>
            <a:pPr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horní končetiny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byla aplikována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dermální náhrada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Nevelia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® (Francie)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(dvouvrstvá matrice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složená ze silikonu a bovinního kolagenu), která pomáhá minimalizovat poškození svalů</a:t>
            </a:r>
          </a:p>
          <a:p>
            <a:pPr>
              <a:defRPr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první aplikace skončila bohužel odhojením, kultivačně zachyceny obě houby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základě toho nasazen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vorikonazol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ve standardní dávce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 dosažení kultivační negativity (asi 3 týdny) byla aplikována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nová dermální náhrada, která se již přihojila úspěšně</a:t>
            </a: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přihojená dermální náhrada</a:t>
            </a:r>
          </a:p>
          <a:p>
            <a:pPr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acient byl po asi pětiměsíční hospitalizaci propuštěn do domácího ošetřování (s funkčními pažemi)</a:t>
            </a:r>
          </a:p>
          <a:p>
            <a:pPr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  <a:defRPr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TextovéPole 5"/>
          <p:cNvSpPr>
            <a:spLocks noGrp="1" noChangeArrowheads="1"/>
          </p:cNvSpPr>
          <p:nvPr>
            <p:ph type="title"/>
          </p:nvPr>
        </p:nvSpPr>
        <p:spPr>
          <a:xfrm>
            <a:off x="685800" y="361950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Kazuistika </a:t>
            </a:r>
            <a:endParaRPr lang="cs-CZ" altLang="cs-CZ" sz="32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246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3505200"/>
            <a:ext cx="3041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 </a:t>
            </a: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23764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2. Patogeneze nemocí způsobených houbami (mykózy)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1538288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C00000"/>
                </a:solidFill>
                <a:latin typeface="Arial" panose="020B0604020202020204" pitchFamily="34" charset="0"/>
              </a:rPr>
              <a:t>1. Morfologie, rozmnožování hub, názvosloví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0" y="3290888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3. Léčba mykóz - antimykotika</a:t>
            </a: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0" y="423545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4. Vyšetřovací metody v mykologii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800">
                <a:latin typeface="Arial" panose="020B0604020202020204" pitchFamily="34" charset="0"/>
              </a:rPr>
              <a:t>   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0" y="53784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5. Nejčastější mykózy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1.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Morfologie; základní pojmy</a:t>
            </a:r>
            <a:endParaRPr lang="cs-CZ" altLang="cs-CZ" sz="3200" dirty="0" smtClean="0">
              <a:solidFill>
                <a:srgbClr val="336600"/>
              </a:solidFill>
              <a:latin typeface="Arial" charset="0"/>
            </a:endParaRPr>
          </a:p>
        </p:txBody>
      </p:sp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228600" y="1752600"/>
            <a:ext cx="8458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latin typeface="Arial" panose="020B0604020202020204" pitchFamily="34" charset="0"/>
              </a:rPr>
              <a:t>Hyfa</a:t>
            </a:r>
            <a:r>
              <a:rPr lang="cs-CZ" altLang="cs-CZ" sz="2000" b="1" dirty="0" smtClean="0">
                <a:latin typeface="Arial" panose="020B0604020202020204" pitchFamily="34" charset="0"/>
              </a:rPr>
              <a:t>: 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houbové tělo bez ohledu na diferenciaci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latin typeface="Arial" panose="020B0604020202020204" pitchFamily="34" charset="0"/>
              </a:rPr>
              <a:t>Mycelium</a:t>
            </a:r>
            <a:r>
              <a:rPr lang="cs-CZ" altLang="cs-CZ" sz="2000" dirty="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jen vegetativní část, žádný reprodukční orgán, zajišťuje výměnu látek a energie mezi houbou a prostředím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latin typeface="Arial" panose="020B0604020202020204" pitchFamily="34" charset="0"/>
              </a:rPr>
              <a:t>Reprodukční struktury</a:t>
            </a:r>
            <a:r>
              <a:rPr lang="cs-CZ" altLang="cs-CZ" sz="2000" b="1" dirty="0">
                <a:latin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sporangiofory, konidiofory,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stromata</a:t>
            </a:r>
            <a:r>
              <a:rPr lang="cs-CZ" altLang="cs-CZ" sz="2000" dirty="0">
                <a:latin typeface="Arial" panose="020B0604020202020204" pitchFamily="34" charset="0"/>
              </a:rPr>
              <a:t>, plodnice, </a:t>
            </a:r>
            <a:r>
              <a:rPr lang="cs-CZ" altLang="cs-CZ" sz="2000" dirty="0" err="1">
                <a:latin typeface="Arial" panose="020B0604020202020204" pitchFamily="34" charset="0"/>
              </a:rPr>
              <a:t>mikrokonidie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makrokonidie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blastokonidie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etc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1.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Rozmnožování hub</a:t>
            </a:r>
            <a:r>
              <a:rPr lang="cs-CZ" altLang="cs-CZ" sz="3200" dirty="0" smtClean="0">
                <a:solidFill>
                  <a:srgbClr val="336600"/>
                </a:solidFill>
                <a:latin typeface="Arial" charset="0"/>
              </a:rPr>
              <a:t> 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0" y="15240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>
                <a:latin typeface="Arial" panose="020B0604020202020204" pitchFamily="34" charset="0"/>
              </a:rPr>
              <a:t> </a:t>
            </a:r>
            <a:r>
              <a:rPr lang="cs-CZ" altLang="cs-CZ" sz="2000">
                <a:latin typeface="Arial" panose="020B0604020202020204" pitchFamily="34" charset="0"/>
              </a:rPr>
              <a:t>anamorfa (nepohlavní stadium) + teleomorfa (pohlavní stadium) 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000">
                <a:latin typeface="Arial" panose="020B0604020202020204" pitchFamily="34" charset="0"/>
              </a:rPr>
              <a:t>=  holomorfa</a:t>
            </a:r>
          </a:p>
        </p:txBody>
      </p:sp>
      <p:pic>
        <p:nvPicPr>
          <p:cNvPr id="13316" name="Picture 9" descr="ANAMORFA A TELEOMOR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19400"/>
            <a:ext cx="45148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762000" y="6324600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>
                <a:latin typeface="Arial" panose="020B0604020202020204" pitchFamily="34" charset="0"/>
              </a:rPr>
              <a:t>Penicillium repens (anamorfa) a Eurotium repens (telemorfa)</a:t>
            </a:r>
            <a:r>
              <a:rPr lang="cs-CZ" altLang="cs-CZ" sz="2400">
                <a:latin typeface="Arial" panose="020B0604020202020204" pitchFamily="34" charset="0"/>
              </a:rPr>
              <a:t>  -  </a:t>
            </a:r>
            <a:r>
              <a:rPr lang="cs-CZ" altLang="cs-CZ" sz="1600">
                <a:latin typeface="Arial" panose="020B0604020202020204" pitchFamily="34" charset="0"/>
              </a:rPr>
              <a:t>zdroj:www.myko.cz</a:t>
            </a:r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7316788" y="2971800"/>
            <a:ext cx="10128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meióza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(spory)</a:t>
            </a: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763588" y="4800600"/>
            <a:ext cx="1168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mitóza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(konidie)</a:t>
            </a:r>
          </a:p>
        </p:txBody>
      </p:sp>
      <p:sp>
        <p:nvSpPr>
          <p:cNvPr id="9224" name="AutoShape 14"/>
          <p:cNvSpPr>
            <a:spLocks noChangeArrowheads="1"/>
          </p:cNvSpPr>
          <p:nvPr/>
        </p:nvSpPr>
        <p:spPr bwMode="auto">
          <a:xfrm>
            <a:off x="1524000" y="3657600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21600"/>
              <a:gd name="T13" fmla="*/ 12158 h 21600"/>
              <a:gd name="T14" fmla="*/ 647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  <p:sp>
        <p:nvSpPr>
          <p:cNvPr id="9225" name="AutoShape 15"/>
          <p:cNvSpPr>
            <a:spLocks noChangeArrowheads="1"/>
          </p:cNvSpPr>
          <p:nvPr/>
        </p:nvSpPr>
        <p:spPr bwMode="auto">
          <a:xfrm rot="10800000">
            <a:off x="7086600" y="3962400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21600"/>
              <a:gd name="T13" fmla="*/ 12158 h 21600"/>
              <a:gd name="T14" fmla="*/ 647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1</a:t>
            </a:r>
            <a:r>
              <a:rPr lang="cs-CZ" altLang="cs-CZ" sz="4000" b="1" smtClean="0">
                <a:solidFill>
                  <a:srgbClr val="EAEAEA"/>
                </a:solidFill>
                <a:latin typeface="Arial" charset="0"/>
              </a:rPr>
              <a:t>. </a:t>
            </a:r>
            <a:r>
              <a:rPr lang="cs-CZ" altLang="cs-CZ" sz="3200" b="1" smtClean="0">
                <a:solidFill>
                  <a:srgbClr val="EAEAEA"/>
                </a:solidFill>
                <a:latin typeface="Arial" charset="0"/>
              </a:rPr>
              <a:t>Názvosloví </a:t>
            </a:r>
            <a:r>
              <a:rPr lang="cs-CZ" altLang="cs-CZ" sz="3200" b="1" dirty="0" smtClean="0">
                <a:solidFill>
                  <a:srgbClr val="EAEAEA"/>
                </a:solidFill>
                <a:latin typeface="Arial" charset="0"/>
              </a:rPr>
              <a:t>hub</a:t>
            </a:r>
            <a:r>
              <a:rPr lang="cs-CZ" altLang="cs-CZ" sz="3200" dirty="0" smtClean="0">
                <a:solidFill>
                  <a:srgbClr val="336600"/>
                </a:solidFill>
                <a:latin typeface="Arial" charset="0"/>
              </a:rPr>
              <a:t> 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8100" y="1085849"/>
            <a:ext cx="9067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j</a:t>
            </a:r>
            <a:r>
              <a:rPr lang="cs-CZ" altLang="cs-CZ" sz="2000" dirty="0" smtClean="0">
                <a:latin typeface="Arial" panose="020B0604020202020204" pitchFamily="34" charset="0"/>
              </a:rPr>
              <a:t>e složité</a:t>
            </a:r>
            <a:r>
              <a:rPr lang="cs-CZ" altLang="cs-CZ" sz="2000" dirty="0">
                <a:latin typeface="Arial" panose="020B0604020202020204" pitchFamily="34" charset="0"/>
              </a:rPr>
              <a:t>, pořád se měnící (genetika + názorové střety </a:t>
            </a:r>
            <a:r>
              <a:rPr lang="cs-CZ" altLang="cs-CZ" sz="2000" dirty="0" smtClean="0">
                <a:latin typeface="Arial" panose="020B0604020202020204" pitchFamily="34" charset="0"/>
              </a:rPr>
              <a:t>systematiků</a:t>
            </a:r>
            <a:r>
              <a:rPr lang="cs-CZ" altLang="cs-CZ" sz="2000" dirty="0" smtClean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většina medicínsky významných hub se vyskytuje jako</a:t>
            </a:r>
            <a:r>
              <a:rPr lang="cs-CZ" altLang="cs-CZ" sz="2000" dirty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anamorfa</a:t>
            </a:r>
            <a:r>
              <a:rPr lang="cs-CZ" altLang="cs-CZ" sz="2000" b="1" dirty="0">
                <a:solidFill>
                  <a:srgbClr val="3366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(nepohlavní stadium)</a:t>
            </a:r>
          </a:p>
        </p:txBody>
      </p:sp>
      <p:sp>
        <p:nvSpPr>
          <p:cNvPr id="12" name="TextovéPole 1"/>
          <p:cNvSpPr txBox="1">
            <a:spLocks noChangeArrowheads="1"/>
          </p:cNvSpPr>
          <p:nvPr/>
        </p:nvSpPr>
        <p:spPr bwMode="auto">
          <a:xfrm>
            <a:off x="685800" y="2863145"/>
            <a:ext cx="7010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Iniciativa „</a:t>
            </a:r>
            <a:r>
              <a:rPr lang="cs-CZ" altLang="cs-CZ" sz="2000" dirty="0" err="1">
                <a:latin typeface="Arial" panose="020B0604020202020204" pitchFamily="34" charset="0"/>
              </a:rPr>
              <a:t>O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ne</a:t>
            </a:r>
            <a:r>
              <a:rPr lang="cs-CZ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fungus</a:t>
            </a:r>
            <a:r>
              <a:rPr lang="cs-CZ" altLang="cs-CZ" sz="2000" dirty="0" smtClean="0">
                <a:latin typeface="Arial" panose="020B0604020202020204" pitchFamily="34" charset="0"/>
              </a:rPr>
              <a:t>,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one</a:t>
            </a:r>
            <a:r>
              <a:rPr lang="cs-CZ" altLang="cs-CZ" sz="2000" dirty="0" smtClean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name</a:t>
            </a:r>
            <a:r>
              <a:rPr lang="cs-CZ" altLang="cs-CZ" sz="2000" dirty="0">
                <a:latin typeface="Arial" panose="020B0604020202020204" pitchFamily="34" charset="0"/>
              </a:rPr>
              <a:t>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100" dirty="0" smtClean="0">
                <a:latin typeface="Arial" panose="020B0604020202020204" pitchFamily="34" charset="0"/>
              </a:rPr>
              <a:t>International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en-US" altLang="cs-CZ" sz="1100" dirty="0">
                <a:latin typeface="Arial" panose="020B0604020202020204" pitchFamily="34" charset="0"/>
              </a:rPr>
              <a:t>Code</a:t>
            </a:r>
            <a:r>
              <a:rPr lang="cs-CZ" altLang="cs-CZ" sz="1100" dirty="0">
                <a:latin typeface="Arial" panose="020B0604020202020204" pitchFamily="34" charset="0"/>
              </a:rPr>
              <a:t> </a:t>
            </a:r>
            <a:r>
              <a:rPr lang="en-US" altLang="cs-CZ" sz="1100" dirty="0">
                <a:latin typeface="Arial" panose="020B0604020202020204" pitchFamily="34" charset="0"/>
              </a:rPr>
              <a:t>of Nomenclature for algae, fungi, and </a:t>
            </a:r>
            <a:r>
              <a:rPr lang="en-US" altLang="cs-CZ" sz="1100" dirty="0" smtClean="0">
                <a:latin typeface="Arial" panose="020B0604020202020204" pitchFamily="34" charset="0"/>
              </a:rPr>
              <a:t>plants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en-US" altLang="cs-CZ" sz="1100" dirty="0" smtClean="0">
                <a:latin typeface="Arial" panose="020B0604020202020204" pitchFamily="34" charset="0"/>
              </a:rPr>
              <a:t>(Melbourne </a:t>
            </a:r>
            <a:r>
              <a:rPr lang="en-US" altLang="cs-CZ" sz="1100" dirty="0">
                <a:latin typeface="Arial" panose="020B0604020202020204" pitchFamily="34" charset="0"/>
              </a:rPr>
              <a:t>Code) adopted by the Eighteenth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100" dirty="0">
                <a:latin typeface="Arial" panose="020B0604020202020204" pitchFamily="34" charset="0"/>
              </a:rPr>
              <a:t>International Botanical Congress </a:t>
            </a:r>
            <a:r>
              <a:rPr lang="en-US" altLang="cs-CZ" sz="1100" dirty="0" smtClean="0">
                <a:latin typeface="Arial" panose="020B0604020202020204" pitchFamily="34" charset="0"/>
              </a:rPr>
              <a:t>Melbourne,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en-US" altLang="cs-CZ" sz="1100" dirty="0" smtClean="0">
                <a:latin typeface="Arial" panose="020B0604020202020204" pitchFamily="34" charset="0"/>
              </a:rPr>
              <a:t>Australia</a:t>
            </a:r>
            <a:r>
              <a:rPr lang="en-US" altLang="cs-CZ" sz="1100" dirty="0">
                <a:latin typeface="Arial" panose="020B0604020202020204" pitchFamily="34" charset="0"/>
              </a:rPr>
              <a:t>, </a:t>
            </a:r>
            <a:r>
              <a:rPr lang="en-US" altLang="cs-CZ" sz="1100" dirty="0">
                <a:solidFill>
                  <a:srgbClr val="FF0000"/>
                </a:solidFill>
                <a:latin typeface="Arial" panose="020B0604020202020204" pitchFamily="34" charset="0"/>
              </a:rPr>
              <a:t>July 2011.</a:t>
            </a:r>
            <a:endParaRPr lang="cs-CZ" altLang="cs-CZ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ovéPole 1"/>
          <p:cNvSpPr txBox="1">
            <a:spLocks noChangeArrowheads="1"/>
          </p:cNvSpPr>
          <p:nvPr/>
        </p:nvSpPr>
        <p:spPr bwMode="auto">
          <a:xfrm>
            <a:off x="685800" y="4724400"/>
            <a:ext cx="35052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Konsensus doporučení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dirty="0" smtClean="0">
                <a:latin typeface="Arial" panose="020B0604020202020204" pitchFamily="34" charset="0"/>
              </a:rPr>
              <a:t>de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Hoog</a:t>
            </a:r>
            <a:r>
              <a:rPr lang="cs-CZ" altLang="cs-CZ" sz="1100" dirty="0" smtClean="0">
                <a:latin typeface="Arial" panose="020B0604020202020204" pitchFamily="34" charset="0"/>
              </a:rPr>
              <a:t> S,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Walsh</a:t>
            </a:r>
            <a:r>
              <a:rPr lang="cs-CZ" altLang="cs-CZ" sz="1100" dirty="0" smtClean="0">
                <a:latin typeface="Arial" panose="020B0604020202020204" pitchFamily="34" charset="0"/>
              </a:rPr>
              <a:t> TJ et al: A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conceptual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framework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for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nomenclatural</a:t>
            </a:r>
            <a:r>
              <a:rPr lang="cs-CZ" altLang="cs-CZ" sz="1100" dirty="0" smtClean="0">
                <a:latin typeface="Arial" panose="020B0604020202020204" pitchFamily="34" charset="0"/>
              </a:rPr>
              <a:t> stability and validity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medically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important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fungi</a:t>
            </a:r>
            <a:r>
              <a:rPr lang="cs-CZ" altLang="cs-CZ" sz="1100" dirty="0" smtClean="0">
                <a:latin typeface="Arial" panose="020B0604020202020204" pitchFamily="34" charset="0"/>
              </a:rPr>
              <a:t>: a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proposed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global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consensus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guideline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for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fungal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name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changes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supported</a:t>
            </a:r>
            <a:r>
              <a:rPr lang="cs-CZ" altLang="cs-CZ" sz="1100" dirty="0" smtClean="0">
                <a:latin typeface="Arial" panose="020B0604020202020204" pitchFamily="34" charset="0"/>
              </a:rPr>
              <a:t> by ABP, ASM, CLSI, ECMM, ESCMID-EFISG, EUCAST-AFST, FDLC, IDSA, ISHAM, MMSA, and MSGERC. J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Clin</a:t>
            </a:r>
            <a:r>
              <a:rPr lang="cs-CZ" altLang="cs-CZ" sz="1100" dirty="0" smtClean="0">
                <a:latin typeface="Arial" panose="020B0604020202020204" pitchFamily="34" charset="0"/>
              </a:rPr>
              <a:t> </a:t>
            </a:r>
            <a:r>
              <a:rPr lang="cs-CZ" altLang="cs-CZ" sz="1100" dirty="0" err="1" smtClean="0">
                <a:latin typeface="Arial" panose="020B0604020202020204" pitchFamily="34" charset="0"/>
              </a:rPr>
              <a:t>Microbiol</a:t>
            </a:r>
            <a:r>
              <a:rPr lang="cs-CZ" altLang="cs-CZ" sz="1100" dirty="0" smtClean="0">
                <a:latin typeface="Arial" panose="020B0604020202020204" pitchFamily="34" charset="0"/>
              </a:rPr>
              <a:t>. </a:t>
            </a:r>
            <a:r>
              <a:rPr lang="cs-CZ" altLang="cs-CZ" sz="11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2023 Nov </a:t>
            </a:r>
            <a:r>
              <a:rPr lang="cs-CZ" altLang="cs-CZ" sz="1100" dirty="0" smtClean="0">
                <a:latin typeface="Arial" panose="020B0604020202020204" pitchFamily="34" charset="0"/>
              </a:rPr>
              <a:t>21;61(11):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733800"/>
            <a:ext cx="4505334" cy="301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0" y="1295400"/>
            <a:ext cx="8839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dirty="0">
                <a:latin typeface="Arial" charset="0"/>
              </a:rPr>
              <a:t>a</a:t>
            </a:r>
            <a:r>
              <a:rPr lang="cs-CZ" altLang="cs-CZ" sz="2000" b="1" dirty="0" smtClean="0">
                <a:latin typeface="Arial" charset="0"/>
              </a:rPr>
              <a:t>) </a:t>
            </a:r>
            <a:r>
              <a:rPr lang="cs-CZ" altLang="cs-CZ" sz="2000" b="1" u="sng" dirty="0">
                <a:latin typeface="Arial" charset="0"/>
              </a:rPr>
              <a:t>k</a:t>
            </a:r>
            <a:r>
              <a:rPr lang="cs-CZ" altLang="cs-CZ" sz="2000" b="1" u="sng" dirty="0" smtClean="0">
                <a:latin typeface="Arial" charset="0"/>
              </a:rPr>
              <a:t>vasinky a jim podobné</a:t>
            </a:r>
            <a:r>
              <a:rPr lang="cs-CZ" altLang="cs-CZ" sz="2000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400" dirty="0" smtClean="0">
              <a:solidFill>
                <a:schemeClr val="bg1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mikroskopicky kulaté nebo protáhlé buňky, 3-6 x 3-15 </a:t>
            </a:r>
            <a:r>
              <a:rPr lang="en-US" altLang="cs-CZ" sz="2000" dirty="0" smtClean="0">
                <a:latin typeface="Arial" charset="0"/>
                <a:cs typeface="Arial" charset="0"/>
              </a:rPr>
              <a:t>µ</a:t>
            </a:r>
            <a:r>
              <a:rPr lang="cs-CZ" altLang="cs-CZ" sz="2000" dirty="0" smtClean="0">
                <a:latin typeface="Arial" charset="0"/>
                <a:cs typeface="Arial" charset="0"/>
              </a:rPr>
              <a:t>m</a:t>
            </a:r>
            <a:endParaRPr lang="en-US" altLang="cs-CZ" sz="2000" dirty="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>
                <a:latin typeface="Arial" charset="0"/>
              </a:rPr>
              <a:t>o</a:t>
            </a:r>
            <a:r>
              <a:rPr lang="cs-CZ" altLang="cs-CZ" sz="2000" dirty="0" smtClean="0">
                <a:latin typeface="Arial" charset="0"/>
              </a:rPr>
              <a:t>bvykle nepohlavní rozmnožování pučením a dělením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na pevných půdách kolonie podobné bakteriálním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1600" dirty="0" smtClean="0">
                <a:latin typeface="Arial" charset="0"/>
              </a:rPr>
              <a:t>rody </a:t>
            </a:r>
            <a:r>
              <a:rPr lang="cs-CZ" altLang="cs-CZ" sz="1600" i="1" dirty="0" err="1" smtClean="0">
                <a:latin typeface="Arial" charset="0"/>
              </a:rPr>
              <a:t>Candida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Trichosporon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Cryptococcus</a:t>
            </a:r>
            <a:r>
              <a:rPr lang="cs-CZ" altLang="cs-CZ" sz="1600" dirty="0" smtClean="0">
                <a:latin typeface="Arial" charset="0"/>
              </a:rPr>
              <a:t> </a:t>
            </a:r>
            <a:r>
              <a:rPr lang="cs-CZ" altLang="cs-CZ" sz="1600" dirty="0" err="1" smtClean="0">
                <a:latin typeface="Arial" charset="0"/>
              </a:rPr>
              <a:t>etc</a:t>
            </a:r>
            <a:r>
              <a:rPr lang="cs-CZ" altLang="cs-CZ" sz="1600" dirty="0" smtClean="0">
                <a:latin typeface="Arial" charset="0"/>
              </a:rPr>
              <a:t>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cs-CZ" altLang="cs-CZ" sz="4000" b="1" dirty="0" smtClean="0">
                <a:solidFill>
                  <a:srgbClr val="EAEAEA"/>
                </a:solidFill>
                <a:latin typeface="Arial" charset="0"/>
              </a:rPr>
              <a:t>1. </a:t>
            </a:r>
            <a:r>
              <a:rPr lang="cs-CZ" altLang="cs-CZ" sz="3200" b="1" dirty="0">
                <a:solidFill>
                  <a:schemeClr val="bg1"/>
                </a:solidFill>
                <a:latin typeface="Arial" charset="0"/>
              </a:rPr>
              <a:t>V</a:t>
            </a:r>
            <a:r>
              <a:rPr lang="cs-CZ" altLang="cs-CZ" sz="3200" b="1" dirty="0" smtClean="0">
                <a:solidFill>
                  <a:schemeClr val="bg1"/>
                </a:solidFill>
                <a:latin typeface="Arial" charset="0"/>
              </a:rPr>
              <a:t> klinické praxi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0" y="3962400"/>
            <a:ext cx="9144000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dirty="0">
                <a:latin typeface="Arial" charset="0"/>
              </a:rPr>
              <a:t>b</a:t>
            </a:r>
            <a:r>
              <a:rPr lang="cs-CZ" altLang="cs-CZ" sz="2000" b="1" dirty="0" smtClean="0">
                <a:latin typeface="Arial" charset="0"/>
              </a:rPr>
              <a:t>) </a:t>
            </a:r>
            <a:r>
              <a:rPr lang="cs-CZ" altLang="cs-CZ" sz="2000" b="1" u="sng" dirty="0">
                <a:latin typeface="Arial" charset="0"/>
              </a:rPr>
              <a:t>v</a:t>
            </a:r>
            <a:r>
              <a:rPr lang="cs-CZ" altLang="cs-CZ" sz="2000" b="1" u="sng" dirty="0" smtClean="0">
                <a:latin typeface="Arial" charset="0"/>
              </a:rPr>
              <a:t>láknité houby (plísně)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600" b="1" u="sng" dirty="0" smtClean="0">
              <a:solidFill>
                <a:srgbClr val="3366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složeny ze soustavy hyf (mycelium) jednobuněčné/mnohobuněčné 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>
                <a:latin typeface="Arial" charset="0"/>
              </a:rPr>
              <a:t>o</a:t>
            </a:r>
            <a:r>
              <a:rPr lang="cs-CZ" altLang="cs-CZ" sz="2000" dirty="0" smtClean="0">
                <a:latin typeface="Arial" charset="0"/>
              </a:rPr>
              <a:t>bvykle nepohlavní rozmnožování rozrůstáním hyf, nebo vegetativní „spory“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cs-CZ" altLang="cs-CZ" sz="2000" dirty="0" smtClean="0">
                <a:latin typeface="Arial" charset="0"/>
              </a:rPr>
              <a:t>na pevných půdách vláknité povlaky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1600" dirty="0" smtClean="0">
                <a:latin typeface="Arial" charset="0"/>
              </a:rPr>
              <a:t>rody </a:t>
            </a:r>
            <a:r>
              <a:rPr lang="cs-CZ" altLang="cs-CZ" sz="1600" i="1" dirty="0" err="1" smtClean="0">
                <a:latin typeface="Arial" charset="0"/>
              </a:rPr>
              <a:t>Aspergillus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Rhizopus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Mucor</a:t>
            </a:r>
            <a:r>
              <a:rPr lang="cs-CZ" altLang="cs-CZ" sz="1600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Alternaria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Trichophyton</a:t>
            </a:r>
            <a:r>
              <a:rPr lang="cs-CZ" altLang="cs-CZ" sz="1600" i="1" dirty="0" smtClean="0">
                <a:latin typeface="Arial" charset="0"/>
              </a:rPr>
              <a:t>, </a:t>
            </a:r>
            <a:r>
              <a:rPr lang="cs-CZ" altLang="cs-CZ" sz="1600" i="1" dirty="0" err="1" smtClean="0">
                <a:latin typeface="Arial" charset="0"/>
              </a:rPr>
              <a:t>Microsporum</a:t>
            </a:r>
            <a:r>
              <a:rPr lang="cs-CZ" altLang="cs-CZ" sz="1600" dirty="0">
                <a:latin typeface="Arial" charset="0"/>
              </a:rPr>
              <a:t> </a:t>
            </a:r>
            <a:r>
              <a:rPr lang="cs-CZ" altLang="cs-CZ" sz="1600" dirty="0" err="1" smtClean="0">
                <a:latin typeface="Arial" charset="0"/>
              </a:rPr>
              <a:t>etc</a:t>
            </a:r>
            <a:r>
              <a:rPr lang="cs-CZ" altLang="cs-CZ" sz="1600" dirty="0" smtClean="0">
                <a:latin typeface="Arial" charset="0"/>
              </a:rPr>
              <a:t>.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41600"/>
            <a:ext cx="256698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808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3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80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300" b="0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15754</TotalTime>
  <Words>3009</Words>
  <Application>Microsoft Office PowerPoint</Application>
  <PresentationFormat>Předvádění na obrazovce (4:3)</PresentationFormat>
  <Paragraphs>649</Paragraphs>
  <Slides>48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ＭＳ Ｐゴシック</vt:lpstr>
      <vt:lpstr>Arial</vt:lpstr>
      <vt:lpstr>Courier New</vt:lpstr>
      <vt:lpstr>Times New Roman</vt:lpstr>
      <vt:lpstr>Wingdings</vt:lpstr>
      <vt:lpstr>Default Design</vt:lpstr>
      <vt:lpstr>Graf</vt:lpstr>
      <vt:lpstr>Lékařská mykologie</vt:lpstr>
      <vt:lpstr>Prezentace aplikace PowerPoint</vt:lpstr>
      <vt:lpstr>Úvod </vt:lpstr>
      <vt:lpstr> </vt:lpstr>
      <vt:lpstr> </vt:lpstr>
      <vt:lpstr>1. Morfologie; základní pojmy</vt:lpstr>
      <vt:lpstr>1. Rozmnožování hub </vt:lpstr>
      <vt:lpstr>1. Názvosloví hub </vt:lpstr>
      <vt:lpstr>1. V klinické praxi</vt:lpstr>
      <vt:lpstr>Prezentace aplikace PowerPoint</vt:lpstr>
      <vt:lpstr> </vt:lpstr>
      <vt:lpstr>2. Patogeneze mykóz </vt:lpstr>
      <vt:lpstr>2. Dělení mykóz</vt:lpstr>
      <vt:lpstr>Prezentace aplikace PowerPoint</vt:lpstr>
      <vt:lpstr>3. Antimykotika dle chem. struktury</vt:lpstr>
      <vt:lpstr>3. Alyeny princip</vt:lpstr>
      <vt:lpstr>3. Azoly princip</vt:lpstr>
      <vt:lpstr>3. Echinokandiny princip</vt:lpstr>
      <vt:lpstr>Prezentace aplikace PowerPoint</vt:lpstr>
      <vt:lpstr>4. Vyšetřovací metody - možnosti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Stanovení diagnózy je komplexní…</vt:lpstr>
      <vt:lpstr>5. Kandidóza </vt:lpstr>
      <vt:lpstr>5. Aspergilóza</vt:lpstr>
      <vt:lpstr>5. Zygomykóza</vt:lpstr>
      <vt:lpstr>5. Fusarióza</vt:lpstr>
      <vt:lpstr>5. Kryptokokóza</vt:lpstr>
      <vt:lpstr>5. Pneumocystová pneumonie</vt:lpstr>
      <vt:lpstr>5.             Dermatomykózy a ostatní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Kazuistika </vt:lpstr>
      <vt:lpstr>Kazuistika </vt:lpstr>
      <vt:lpstr>Kazuistika </vt:lpstr>
      <vt:lpstr>Kazuistika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mykotických infekcí v mikrobiologické laboratoři</dc:title>
  <dc:creator>Veronika</dc:creator>
  <cp:lastModifiedBy>Myšková Petra</cp:lastModifiedBy>
  <cp:revision>270</cp:revision>
  <dcterms:created xsi:type="dcterms:W3CDTF">2004-09-14T21:04:31Z</dcterms:created>
  <dcterms:modified xsi:type="dcterms:W3CDTF">2024-10-16T04:21:35Z</dcterms:modified>
</cp:coreProperties>
</file>