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avi" ContentType="video/x-msvide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6" r:id="rId2"/>
    <p:sldId id="326" r:id="rId3"/>
    <p:sldId id="323" r:id="rId4"/>
    <p:sldId id="324" r:id="rId5"/>
    <p:sldId id="325" r:id="rId6"/>
    <p:sldId id="301" r:id="rId7"/>
    <p:sldId id="302" r:id="rId8"/>
    <p:sldId id="303" r:id="rId9"/>
    <p:sldId id="304" r:id="rId10"/>
    <p:sldId id="314" r:id="rId11"/>
    <p:sldId id="329" r:id="rId12"/>
    <p:sldId id="315" r:id="rId13"/>
    <p:sldId id="330" r:id="rId14"/>
    <p:sldId id="268" r:id="rId15"/>
    <p:sldId id="281" r:id="rId16"/>
    <p:sldId id="275" r:id="rId17"/>
    <p:sldId id="305" r:id="rId18"/>
    <p:sldId id="313" r:id="rId19"/>
    <p:sldId id="327" r:id="rId20"/>
    <p:sldId id="319" r:id="rId21"/>
    <p:sldId id="318" r:id="rId22"/>
    <p:sldId id="328" r:id="rId23"/>
    <p:sldId id="282" r:id="rId24"/>
    <p:sldId id="306" r:id="rId25"/>
    <p:sldId id="307" r:id="rId26"/>
    <p:sldId id="308" r:id="rId27"/>
    <p:sldId id="311" r:id="rId28"/>
    <p:sldId id="332" r:id="rId29"/>
    <p:sldId id="287" r:id="rId30"/>
    <p:sldId id="331" r:id="rId31"/>
    <p:sldId id="288" r:id="rId32"/>
    <p:sldId id="309" r:id="rId33"/>
    <p:sldId id="333" r:id="rId34"/>
    <p:sldId id="310" r:id="rId35"/>
    <p:sldId id="292" r:id="rId36"/>
    <p:sldId id="293" r:id="rId37"/>
    <p:sldId id="322" r:id="rId38"/>
  </p:sldIdLst>
  <p:sldSz cx="9144000" cy="6858000" type="screen4x3"/>
  <p:notesSz cx="6797675" cy="9928225"/>
  <p:defaultTextStyle>
    <a:defPPr>
      <a:defRPr lang="cs-CZ"/>
    </a:defPPr>
    <a:lvl1pPr algn="l" rtl="0" fontAlgn="base">
      <a:spcBef>
        <a:spcPct val="0"/>
      </a:spcBef>
      <a:spcAft>
        <a:spcPct val="0"/>
      </a:spcAft>
      <a:defRPr kern="1200">
        <a:solidFill>
          <a:schemeClr val="tx1"/>
        </a:solidFill>
        <a:latin typeface="Comic Sans MS" pitchFamily="66" charset="0"/>
        <a:ea typeface="+mn-ea"/>
        <a:cs typeface="+mn-cs"/>
      </a:defRPr>
    </a:lvl1pPr>
    <a:lvl2pPr marL="457200" algn="l" rtl="0" fontAlgn="base">
      <a:spcBef>
        <a:spcPct val="0"/>
      </a:spcBef>
      <a:spcAft>
        <a:spcPct val="0"/>
      </a:spcAft>
      <a:defRPr kern="1200">
        <a:solidFill>
          <a:schemeClr val="tx1"/>
        </a:solidFill>
        <a:latin typeface="Comic Sans MS" pitchFamily="66" charset="0"/>
        <a:ea typeface="+mn-ea"/>
        <a:cs typeface="+mn-cs"/>
      </a:defRPr>
    </a:lvl2pPr>
    <a:lvl3pPr marL="914400" algn="l" rtl="0" fontAlgn="base">
      <a:spcBef>
        <a:spcPct val="0"/>
      </a:spcBef>
      <a:spcAft>
        <a:spcPct val="0"/>
      </a:spcAft>
      <a:defRPr kern="1200">
        <a:solidFill>
          <a:schemeClr val="tx1"/>
        </a:solidFill>
        <a:latin typeface="Comic Sans MS" pitchFamily="66" charset="0"/>
        <a:ea typeface="+mn-ea"/>
        <a:cs typeface="+mn-cs"/>
      </a:defRPr>
    </a:lvl3pPr>
    <a:lvl4pPr marL="1371600" algn="l" rtl="0" fontAlgn="base">
      <a:spcBef>
        <a:spcPct val="0"/>
      </a:spcBef>
      <a:spcAft>
        <a:spcPct val="0"/>
      </a:spcAft>
      <a:defRPr kern="1200">
        <a:solidFill>
          <a:schemeClr val="tx1"/>
        </a:solidFill>
        <a:latin typeface="Comic Sans MS" pitchFamily="66" charset="0"/>
        <a:ea typeface="+mn-ea"/>
        <a:cs typeface="+mn-cs"/>
      </a:defRPr>
    </a:lvl4pPr>
    <a:lvl5pPr marL="1828800" algn="l" rtl="0" fontAlgn="base">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CC9900"/>
    <a:srgbClr val="FF00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94090" autoAdjust="0"/>
  </p:normalViewPr>
  <p:slideViewPr>
    <p:cSldViewPr>
      <p:cViewPr varScale="1">
        <p:scale>
          <a:sx n="109" d="100"/>
          <a:sy n="109" d="100"/>
        </p:scale>
        <p:origin x="1674"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4" d="100"/>
          <a:sy n="84" d="100"/>
        </p:scale>
        <p:origin x="-2016"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496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cs-CZ"/>
          </a:p>
        </p:txBody>
      </p:sp>
      <p:sp>
        <p:nvSpPr>
          <p:cNvPr id="4099" name="Rectangle 3"/>
          <p:cNvSpPr>
            <a:spLocks noGrp="1" noChangeArrowheads="1"/>
          </p:cNvSpPr>
          <p:nvPr>
            <p:ph type="dt" idx="1"/>
          </p:nvPr>
        </p:nvSpPr>
        <p:spPr bwMode="auto">
          <a:xfrm>
            <a:off x="3850443" y="0"/>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cs-CZ"/>
          </a:p>
        </p:txBody>
      </p:sp>
      <p:sp>
        <p:nvSpPr>
          <p:cNvPr id="3379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79768" y="4715907"/>
            <a:ext cx="5438140" cy="446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4102" name="Rectangle 6"/>
          <p:cNvSpPr>
            <a:spLocks noGrp="1" noChangeArrowheads="1"/>
          </p:cNvSpPr>
          <p:nvPr>
            <p:ph type="ftr" sz="quarter" idx="4"/>
          </p:nvPr>
        </p:nvSpPr>
        <p:spPr bwMode="auto">
          <a:xfrm>
            <a:off x="0" y="9430091"/>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cs-CZ"/>
          </a:p>
        </p:txBody>
      </p:sp>
      <p:sp>
        <p:nvSpPr>
          <p:cNvPr id="4103" name="Rectangle 7"/>
          <p:cNvSpPr>
            <a:spLocks noGrp="1" noChangeArrowheads="1"/>
          </p:cNvSpPr>
          <p:nvPr>
            <p:ph type="sldNum" sz="quarter" idx="5"/>
          </p:nvPr>
        </p:nvSpPr>
        <p:spPr bwMode="auto">
          <a:xfrm>
            <a:off x="3850443" y="9430091"/>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08AE3B57-49D4-479C-AA6F-54E14BD12B33}" type="slidenum">
              <a:rPr lang="cs-CZ"/>
              <a:pPr>
                <a:defRPr/>
              </a:pPr>
              <a:t>‹#›</a:t>
            </a:fld>
            <a:endParaRPr lang="cs-CZ"/>
          </a:p>
        </p:txBody>
      </p:sp>
    </p:spTree>
    <p:extLst>
      <p:ext uri="{BB962C8B-B14F-4D97-AF65-F5344CB8AC3E}">
        <p14:creationId xmlns:p14="http://schemas.microsoft.com/office/powerpoint/2010/main" val="5516325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F70FDED3-EF16-4383-A9E2-B9F2F23B5045}" type="slidenum">
              <a:rPr lang="cs-CZ" altLang="cs-CZ" smtClean="0">
                <a:latin typeface="Arial" charset="0"/>
              </a:rPr>
              <a:pPr eaLnBrk="1" hangingPunct="1"/>
              <a:t>1</a:t>
            </a:fld>
            <a:endParaRPr lang="cs-CZ" altLang="cs-CZ" smtClean="0">
              <a:latin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cs-CZ" altLang="cs-CZ" dirty="0" smtClean="0"/>
          </a:p>
        </p:txBody>
      </p:sp>
    </p:spTree>
    <p:extLst>
      <p:ext uri="{BB962C8B-B14F-4D97-AF65-F5344CB8AC3E}">
        <p14:creationId xmlns:p14="http://schemas.microsoft.com/office/powerpoint/2010/main" val="2616365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rázek snímku 1"/>
          <p:cNvSpPr>
            <a:spLocks noGrp="1" noRot="1" noChangeAspect="1" noTextEdit="1"/>
          </p:cNvSpPr>
          <p:nvPr>
            <p:ph type="sldImg"/>
          </p:nvPr>
        </p:nvSpPr>
        <p:spPr>
          <a:ln/>
        </p:spPr>
      </p:sp>
      <p:sp>
        <p:nvSpPr>
          <p:cNvPr id="44035"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4E2F6423-3BD6-4731-BC88-1ABA686BBC78}" type="slidenum">
              <a:rPr lang="cs-CZ" smtClean="0">
                <a:latin typeface="Arial" charset="0"/>
              </a:rPr>
              <a:pPr eaLnBrk="1" hangingPunct="1"/>
              <a:t>10</a:t>
            </a:fld>
            <a:endParaRPr lang="cs-CZ" smtClean="0">
              <a:latin typeface="Arial" charset="0"/>
            </a:endParaRPr>
          </a:p>
        </p:txBody>
      </p:sp>
      <p:sp>
        <p:nvSpPr>
          <p:cNvPr id="5" name="Zástupný symbol pro poznámky 2"/>
          <p:cNvSpPr>
            <a:spLocks noGrp="1"/>
          </p:cNvSpPr>
          <p:nvPr>
            <p:ph type="body" idx="1"/>
          </p:nvPr>
        </p:nvSpPr>
        <p:spPr/>
        <p:txBody>
          <a:bodyPr>
            <a:normAutofit/>
          </a:bodyPr>
          <a:lstStyle/>
          <a:p>
            <a:pPr>
              <a:defRPr/>
            </a:pPr>
            <a:endParaRPr lang="cs-CZ" dirty="0" smtClean="0"/>
          </a:p>
        </p:txBody>
      </p:sp>
    </p:spTree>
    <p:extLst>
      <p:ext uri="{BB962C8B-B14F-4D97-AF65-F5344CB8AC3E}">
        <p14:creationId xmlns:p14="http://schemas.microsoft.com/office/powerpoint/2010/main" val="4073386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obrázek snímku 1"/>
          <p:cNvSpPr>
            <a:spLocks noGrp="1" noRot="1" noChangeAspect="1" noTextEdit="1"/>
          </p:cNvSpPr>
          <p:nvPr>
            <p:ph type="sldImg"/>
          </p:nvPr>
        </p:nvSpPr>
        <p:spPr>
          <a:ln/>
        </p:spPr>
      </p:sp>
      <p:sp>
        <p:nvSpPr>
          <p:cNvPr id="45059" name="Zástupný symbol pro poznámky 2"/>
          <p:cNvSpPr>
            <a:spLocks noGrp="1"/>
          </p:cNvSpPr>
          <p:nvPr>
            <p:ph type="body" idx="1"/>
          </p:nvPr>
        </p:nvSpPr>
        <p:spPr>
          <a:noFill/>
        </p:spPr>
        <p:txBody>
          <a:bodyPr/>
          <a:lstStyle/>
          <a:p>
            <a:endParaRPr lang="cs-CZ" smtClean="0"/>
          </a:p>
        </p:txBody>
      </p:sp>
      <p:sp>
        <p:nvSpPr>
          <p:cNvPr id="45060"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AE2166D7-C644-48EA-BDC8-C4A274D2E260}" type="slidenum">
              <a:rPr lang="cs-CZ" smtClean="0">
                <a:latin typeface="Arial" charset="0"/>
              </a:rPr>
              <a:pPr eaLnBrk="1" hangingPunct="1"/>
              <a:t>12</a:t>
            </a:fld>
            <a:endParaRPr lang="cs-CZ" smtClean="0">
              <a:latin typeface="Arial" charset="0"/>
            </a:endParaRPr>
          </a:p>
        </p:txBody>
      </p:sp>
    </p:spTree>
    <p:extLst>
      <p:ext uri="{BB962C8B-B14F-4D97-AF65-F5344CB8AC3E}">
        <p14:creationId xmlns:p14="http://schemas.microsoft.com/office/powerpoint/2010/main" val="2336041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obrázek snímku 1"/>
          <p:cNvSpPr>
            <a:spLocks noGrp="1" noRot="1" noChangeAspect="1" noTextEdit="1"/>
          </p:cNvSpPr>
          <p:nvPr>
            <p:ph type="sldImg"/>
          </p:nvPr>
        </p:nvSpPr>
        <p:spPr>
          <a:ln/>
        </p:spPr>
      </p:sp>
      <p:sp>
        <p:nvSpPr>
          <p:cNvPr id="46083" name="Zástupný symbol pro poznámky 2"/>
          <p:cNvSpPr>
            <a:spLocks noGrp="1"/>
          </p:cNvSpPr>
          <p:nvPr>
            <p:ph type="body" idx="1"/>
          </p:nvPr>
        </p:nvSpPr>
        <p:spPr>
          <a:noFill/>
        </p:spPr>
        <p:txBody>
          <a:bodyPr/>
          <a:lstStyle/>
          <a:p>
            <a:endParaRPr lang="cs-CZ" smtClean="0"/>
          </a:p>
        </p:txBody>
      </p:sp>
      <p:sp>
        <p:nvSpPr>
          <p:cNvPr id="46084"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10B189DE-3604-4B0E-8181-E502E8E7B1A7}" type="slidenum">
              <a:rPr lang="cs-CZ" smtClean="0">
                <a:latin typeface="Arial" charset="0"/>
              </a:rPr>
              <a:pPr eaLnBrk="1" hangingPunct="1"/>
              <a:t>14</a:t>
            </a:fld>
            <a:endParaRPr lang="cs-CZ" smtClean="0">
              <a:latin typeface="Arial" charset="0"/>
            </a:endParaRPr>
          </a:p>
        </p:txBody>
      </p:sp>
    </p:spTree>
    <p:extLst>
      <p:ext uri="{BB962C8B-B14F-4D97-AF65-F5344CB8AC3E}">
        <p14:creationId xmlns:p14="http://schemas.microsoft.com/office/powerpoint/2010/main" val="3388498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ástupný symbol pro obrázek snímku 1"/>
          <p:cNvSpPr>
            <a:spLocks noGrp="1" noRot="1" noChangeAspect="1" noTextEdit="1"/>
          </p:cNvSpPr>
          <p:nvPr>
            <p:ph type="sldImg"/>
          </p:nvPr>
        </p:nvSpPr>
        <p:spPr>
          <a:ln/>
        </p:spPr>
      </p:sp>
      <p:sp>
        <p:nvSpPr>
          <p:cNvPr id="48131" name="Zástupný symbol pro poznámky 2"/>
          <p:cNvSpPr>
            <a:spLocks noGrp="1"/>
          </p:cNvSpPr>
          <p:nvPr>
            <p:ph type="body" idx="1"/>
          </p:nvPr>
        </p:nvSpPr>
        <p:spPr>
          <a:noFill/>
        </p:spPr>
        <p:txBody>
          <a:bodyPr/>
          <a:lstStyle/>
          <a:p>
            <a:endParaRPr lang="cs-CZ" smtClean="0"/>
          </a:p>
        </p:txBody>
      </p:sp>
      <p:sp>
        <p:nvSpPr>
          <p:cNvPr id="48132"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DB835868-A6DD-4D1E-B263-16C6187875FB}" type="slidenum">
              <a:rPr lang="cs-CZ" smtClean="0">
                <a:latin typeface="Arial" charset="0"/>
              </a:rPr>
              <a:pPr eaLnBrk="1" hangingPunct="1"/>
              <a:t>15</a:t>
            </a:fld>
            <a:endParaRPr lang="cs-CZ" smtClean="0">
              <a:latin typeface="Arial" charset="0"/>
            </a:endParaRPr>
          </a:p>
        </p:txBody>
      </p:sp>
    </p:spTree>
    <p:extLst>
      <p:ext uri="{BB962C8B-B14F-4D97-AF65-F5344CB8AC3E}">
        <p14:creationId xmlns:p14="http://schemas.microsoft.com/office/powerpoint/2010/main" val="1205252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obrázek snímku 1"/>
          <p:cNvSpPr>
            <a:spLocks noGrp="1" noRot="1" noChangeAspect="1" noTextEdit="1"/>
          </p:cNvSpPr>
          <p:nvPr>
            <p:ph type="sldImg"/>
          </p:nvPr>
        </p:nvSpPr>
        <p:spPr>
          <a:ln/>
        </p:spPr>
      </p:sp>
      <p:sp>
        <p:nvSpPr>
          <p:cNvPr id="49155" name="Zástupný symbol pro poznámky 2"/>
          <p:cNvSpPr>
            <a:spLocks noGrp="1"/>
          </p:cNvSpPr>
          <p:nvPr>
            <p:ph type="body" idx="1"/>
          </p:nvPr>
        </p:nvSpPr>
        <p:spPr>
          <a:noFill/>
        </p:spPr>
        <p:txBody>
          <a:bodyPr/>
          <a:lstStyle/>
          <a:p>
            <a:endParaRPr lang="cs-CZ" smtClean="0"/>
          </a:p>
        </p:txBody>
      </p:sp>
      <p:sp>
        <p:nvSpPr>
          <p:cNvPr id="49156"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F40797EF-1373-4E3D-B27C-2760AF754CD0}" type="slidenum">
              <a:rPr lang="cs-CZ" smtClean="0">
                <a:latin typeface="Arial" charset="0"/>
              </a:rPr>
              <a:pPr eaLnBrk="1" hangingPunct="1"/>
              <a:t>16</a:t>
            </a:fld>
            <a:endParaRPr lang="cs-CZ" smtClean="0">
              <a:latin typeface="Arial" charset="0"/>
            </a:endParaRPr>
          </a:p>
        </p:txBody>
      </p:sp>
    </p:spTree>
    <p:extLst>
      <p:ext uri="{BB962C8B-B14F-4D97-AF65-F5344CB8AC3E}">
        <p14:creationId xmlns:p14="http://schemas.microsoft.com/office/powerpoint/2010/main" val="3302681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obrázek snímku 1"/>
          <p:cNvSpPr>
            <a:spLocks noGrp="1" noRot="1" noChangeAspect="1" noTextEdit="1"/>
          </p:cNvSpPr>
          <p:nvPr>
            <p:ph type="sldImg"/>
          </p:nvPr>
        </p:nvSpPr>
        <p:spPr>
          <a:ln/>
        </p:spPr>
      </p:sp>
      <p:sp>
        <p:nvSpPr>
          <p:cNvPr id="50179" name="Zástupný symbol pro poznámky 2"/>
          <p:cNvSpPr>
            <a:spLocks noGrp="1"/>
          </p:cNvSpPr>
          <p:nvPr>
            <p:ph type="body" idx="1"/>
          </p:nvPr>
        </p:nvSpPr>
        <p:spPr>
          <a:noFill/>
        </p:spPr>
        <p:txBody>
          <a:bodyPr/>
          <a:lstStyle/>
          <a:p>
            <a:endParaRPr lang="cs-CZ" smtClean="0"/>
          </a:p>
        </p:txBody>
      </p:sp>
      <p:sp>
        <p:nvSpPr>
          <p:cNvPr id="50180"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A9A72D5D-F0BD-4501-ACEB-BF668F2DE6F9}" type="slidenum">
              <a:rPr lang="cs-CZ" smtClean="0">
                <a:latin typeface="Arial" charset="0"/>
              </a:rPr>
              <a:pPr eaLnBrk="1" hangingPunct="1"/>
              <a:t>17</a:t>
            </a:fld>
            <a:endParaRPr lang="cs-CZ" smtClean="0">
              <a:latin typeface="Arial" charset="0"/>
            </a:endParaRPr>
          </a:p>
        </p:txBody>
      </p:sp>
    </p:spTree>
    <p:extLst>
      <p:ext uri="{BB962C8B-B14F-4D97-AF65-F5344CB8AC3E}">
        <p14:creationId xmlns:p14="http://schemas.microsoft.com/office/powerpoint/2010/main" val="1643329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p:cNvSpPr>
            <a:spLocks noGrp="1" noRot="1" noChangeAspect="1" noTextEdit="1"/>
          </p:cNvSpPr>
          <p:nvPr>
            <p:ph type="sldImg"/>
          </p:nvPr>
        </p:nvSpPr>
        <p:spPr>
          <a:ln/>
        </p:spPr>
      </p:sp>
      <p:sp>
        <p:nvSpPr>
          <p:cNvPr id="51203" name="Zástupný symbol pro poznámky 2"/>
          <p:cNvSpPr>
            <a:spLocks noGrp="1"/>
          </p:cNvSpPr>
          <p:nvPr>
            <p:ph type="body" idx="1"/>
          </p:nvPr>
        </p:nvSpPr>
        <p:spPr>
          <a:noFill/>
        </p:spPr>
        <p:txBody>
          <a:bodyPr/>
          <a:lstStyle/>
          <a:p>
            <a:endParaRPr lang="cs-CZ" smtClean="0"/>
          </a:p>
        </p:txBody>
      </p:sp>
      <p:sp>
        <p:nvSpPr>
          <p:cNvPr id="51204"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7EB58D2E-6638-4C1C-BE30-6BEB4247CD98}" type="slidenum">
              <a:rPr lang="cs-CZ" smtClean="0">
                <a:latin typeface="Arial" charset="0"/>
              </a:rPr>
              <a:pPr eaLnBrk="1" hangingPunct="1"/>
              <a:t>18</a:t>
            </a:fld>
            <a:endParaRPr lang="cs-CZ" smtClean="0">
              <a:latin typeface="Arial" charset="0"/>
            </a:endParaRPr>
          </a:p>
        </p:txBody>
      </p:sp>
    </p:spTree>
    <p:extLst>
      <p:ext uri="{BB962C8B-B14F-4D97-AF65-F5344CB8AC3E}">
        <p14:creationId xmlns:p14="http://schemas.microsoft.com/office/powerpoint/2010/main" val="1141034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obrázek snímku 1"/>
          <p:cNvSpPr>
            <a:spLocks noGrp="1" noRot="1" noChangeAspect="1" noTextEdit="1"/>
          </p:cNvSpPr>
          <p:nvPr>
            <p:ph type="sldImg"/>
          </p:nvPr>
        </p:nvSpPr>
        <p:spPr>
          <a:ln/>
        </p:spPr>
      </p:sp>
      <p:sp>
        <p:nvSpPr>
          <p:cNvPr id="3" name="Zástupný symbol pro poznámky 2"/>
          <p:cNvSpPr>
            <a:spLocks noGrp="1"/>
          </p:cNvSpPr>
          <p:nvPr>
            <p:ph type="body" idx="1"/>
          </p:nvPr>
        </p:nvSpPr>
        <p:spPr/>
        <p:txBody>
          <a:bodyPr/>
          <a:lstStyle/>
          <a:p>
            <a:pPr>
              <a:defRPr/>
            </a:pPr>
            <a:endParaRPr lang="cs-CZ" dirty="0"/>
          </a:p>
        </p:txBody>
      </p:sp>
      <p:sp>
        <p:nvSpPr>
          <p:cNvPr id="52228"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3B098094-1C25-4044-9058-130C807A8771}" type="slidenum">
              <a:rPr lang="cs-CZ" smtClean="0">
                <a:latin typeface="Arial" charset="0"/>
              </a:rPr>
              <a:pPr eaLnBrk="1" hangingPunct="1"/>
              <a:t>20</a:t>
            </a:fld>
            <a:endParaRPr lang="cs-CZ" smtClean="0">
              <a:latin typeface="Arial" charset="0"/>
            </a:endParaRPr>
          </a:p>
        </p:txBody>
      </p:sp>
    </p:spTree>
    <p:extLst>
      <p:ext uri="{BB962C8B-B14F-4D97-AF65-F5344CB8AC3E}">
        <p14:creationId xmlns:p14="http://schemas.microsoft.com/office/powerpoint/2010/main" val="1531273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obrázek snímku 1"/>
          <p:cNvSpPr>
            <a:spLocks noGrp="1" noRot="1" noChangeAspect="1" noTextEdit="1"/>
          </p:cNvSpPr>
          <p:nvPr>
            <p:ph type="sldImg"/>
          </p:nvPr>
        </p:nvSpPr>
        <p:spPr>
          <a:ln/>
        </p:spPr>
      </p:sp>
      <p:sp>
        <p:nvSpPr>
          <p:cNvPr id="53251" name="Zástupný symbol pro poznámky 2"/>
          <p:cNvSpPr>
            <a:spLocks noGrp="1"/>
          </p:cNvSpPr>
          <p:nvPr>
            <p:ph type="body" idx="1"/>
          </p:nvPr>
        </p:nvSpPr>
        <p:spPr>
          <a:noFill/>
        </p:spPr>
        <p:txBody>
          <a:bodyPr/>
          <a:lstStyle/>
          <a:p>
            <a:endParaRPr lang="cs-CZ" smtClean="0"/>
          </a:p>
        </p:txBody>
      </p:sp>
      <p:sp>
        <p:nvSpPr>
          <p:cNvPr id="53252"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FE8C9EB9-395D-4956-9C14-7E4B1E426B45}" type="slidenum">
              <a:rPr lang="cs-CZ" smtClean="0">
                <a:latin typeface="Arial" charset="0"/>
              </a:rPr>
              <a:pPr eaLnBrk="1" hangingPunct="1"/>
              <a:t>21</a:t>
            </a:fld>
            <a:endParaRPr lang="cs-CZ" smtClean="0">
              <a:latin typeface="Arial" charset="0"/>
            </a:endParaRPr>
          </a:p>
        </p:txBody>
      </p:sp>
    </p:spTree>
    <p:extLst>
      <p:ext uri="{BB962C8B-B14F-4D97-AF65-F5344CB8AC3E}">
        <p14:creationId xmlns:p14="http://schemas.microsoft.com/office/powerpoint/2010/main" val="3523344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obrázek snímku 1"/>
          <p:cNvSpPr>
            <a:spLocks noGrp="1" noRot="1" noChangeAspect="1" noTextEdit="1"/>
          </p:cNvSpPr>
          <p:nvPr>
            <p:ph type="sldImg"/>
          </p:nvPr>
        </p:nvSpPr>
        <p:spPr>
          <a:ln/>
        </p:spPr>
      </p:sp>
      <p:sp>
        <p:nvSpPr>
          <p:cNvPr id="54275" name="Zástupný symbol pro poznámky 2"/>
          <p:cNvSpPr>
            <a:spLocks noGrp="1"/>
          </p:cNvSpPr>
          <p:nvPr>
            <p:ph type="body" idx="1"/>
          </p:nvPr>
        </p:nvSpPr>
        <p:spPr>
          <a:noFill/>
        </p:spPr>
        <p:txBody>
          <a:bodyPr/>
          <a:lstStyle/>
          <a:p>
            <a:endParaRPr lang="cs-CZ" smtClean="0"/>
          </a:p>
        </p:txBody>
      </p:sp>
      <p:sp>
        <p:nvSpPr>
          <p:cNvPr id="54276"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C62FC1E9-B3F6-4468-9399-99772936DAFF}" type="slidenum">
              <a:rPr lang="cs-CZ" smtClean="0">
                <a:latin typeface="Arial" charset="0"/>
              </a:rPr>
              <a:pPr eaLnBrk="1" hangingPunct="1"/>
              <a:t>23</a:t>
            </a:fld>
            <a:endParaRPr lang="cs-CZ" smtClean="0">
              <a:latin typeface="Arial" charset="0"/>
            </a:endParaRPr>
          </a:p>
        </p:txBody>
      </p:sp>
    </p:spTree>
    <p:extLst>
      <p:ext uri="{BB962C8B-B14F-4D97-AF65-F5344CB8AC3E}">
        <p14:creationId xmlns:p14="http://schemas.microsoft.com/office/powerpoint/2010/main" val="3705964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41F4E9A5-3703-4AF7-BFEC-D82222CFD9E1}" type="slidenum">
              <a:rPr lang="cs-CZ" altLang="cs-CZ" smtClean="0">
                <a:latin typeface="Arial" charset="0"/>
              </a:rPr>
              <a:pPr eaLnBrk="1" hangingPunct="1"/>
              <a:t>2</a:t>
            </a:fld>
            <a:endParaRPr lang="cs-CZ" altLang="cs-CZ" smtClean="0">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eaLnBrk="1" hangingPunct="1"/>
            <a:endParaRPr lang="cs-CZ" altLang="cs-CZ" dirty="0" smtClean="0"/>
          </a:p>
        </p:txBody>
      </p:sp>
    </p:spTree>
    <p:extLst>
      <p:ext uri="{BB962C8B-B14F-4D97-AF65-F5344CB8AC3E}">
        <p14:creationId xmlns:p14="http://schemas.microsoft.com/office/powerpoint/2010/main" val="3572561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obrázek snímku 1"/>
          <p:cNvSpPr>
            <a:spLocks noGrp="1" noRot="1" noChangeAspect="1" noTextEdit="1"/>
          </p:cNvSpPr>
          <p:nvPr>
            <p:ph type="sldImg"/>
          </p:nvPr>
        </p:nvSpPr>
        <p:spPr>
          <a:ln/>
        </p:spPr>
      </p:sp>
      <p:sp>
        <p:nvSpPr>
          <p:cNvPr id="55299" name="Zástupný symbol pro poznámky 2"/>
          <p:cNvSpPr>
            <a:spLocks noGrp="1"/>
          </p:cNvSpPr>
          <p:nvPr>
            <p:ph type="body" idx="1"/>
          </p:nvPr>
        </p:nvSpPr>
        <p:spPr>
          <a:xfrm>
            <a:off x="679768" y="4715907"/>
            <a:ext cx="5438140" cy="4860693"/>
          </a:xfrm>
          <a:noFill/>
        </p:spPr>
        <p:txBody>
          <a:bodyPr/>
          <a:lstStyle/>
          <a:p>
            <a:pPr eaLnBrk="1" hangingPunct="1"/>
            <a:endParaRPr lang="cs-CZ" altLang="cs-CZ" dirty="0" smtClean="0"/>
          </a:p>
        </p:txBody>
      </p:sp>
      <p:sp>
        <p:nvSpPr>
          <p:cNvPr id="55300"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9E7B7F5D-3C76-40C8-88C3-4C476B48DA13}" type="slidenum">
              <a:rPr lang="cs-CZ" smtClean="0">
                <a:latin typeface="Arial" charset="0"/>
              </a:rPr>
              <a:pPr eaLnBrk="1" hangingPunct="1"/>
              <a:t>24</a:t>
            </a:fld>
            <a:endParaRPr lang="cs-CZ" smtClean="0">
              <a:latin typeface="Arial" charset="0"/>
            </a:endParaRPr>
          </a:p>
        </p:txBody>
      </p:sp>
    </p:spTree>
    <p:extLst>
      <p:ext uri="{BB962C8B-B14F-4D97-AF65-F5344CB8AC3E}">
        <p14:creationId xmlns:p14="http://schemas.microsoft.com/office/powerpoint/2010/main" val="3273201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obrázek snímku 1"/>
          <p:cNvSpPr>
            <a:spLocks noGrp="1" noRot="1" noChangeAspect="1" noTextEdit="1"/>
          </p:cNvSpPr>
          <p:nvPr>
            <p:ph type="sldImg"/>
          </p:nvPr>
        </p:nvSpPr>
        <p:spPr>
          <a:ln/>
        </p:spPr>
      </p:sp>
      <p:sp>
        <p:nvSpPr>
          <p:cNvPr id="56323" name="Zástupný symbol pro poznámky 2"/>
          <p:cNvSpPr>
            <a:spLocks noGrp="1"/>
          </p:cNvSpPr>
          <p:nvPr>
            <p:ph type="body" idx="1"/>
          </p:nvPr>
        </p:nvSpPr>
        <p:spPr>
          <a:noFill/>
        </p:spPr>
        <p:txBody>
          <a:bodyPr/>
          <a:lstStyle/>
          <a:p>
            <a:endParaRPr lang="cs-CZ" smtClean="0"/>
          </a:p>
        </p:txBody>
      </p:sp>
      <p:sp>
        <p:nvSpPr>
          <p:cNvPr id="56324"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E1FFFA5F-9845-4991-A1C6-014D9CAEE996}" type="slidenum">
              <a:rPr lang="cs-CZ" smtClean="0">
                <a:latin typeface="Arial" charset="0"/>
              </a:rPr>
              <a:pPr eaLnBrk="1" hangingPunct="1"/>
              <a:t>25</a:t>
            </a:fld>
            <a:endParaRPr lang="cs-CZ" smtClean="0">
              <a:latin typeface="Arial" charset="0"/>
            </a:endParaRPr>
          </a:p>
        </p:txBody>
      </p:sp>
    </p:spTree>
    <p:extLst>
      <p:ext uri="{BB962C8B-B14F-4D97-AF65-F5344CB8AC3E}">
        <p14:creationId xmlns:p14="http://schemas.microsoft.com/office/powerpoint/2010/main" val="4019011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obrázek snímku 1"/>
          <p:cNvSpPr>
            <a:spLocks noGrp="1" noRot="1" noChangeAspect="1" noTextEdit="1"/>
          </p:cNvSpPr>
          <p:nvPr>
            <p:ph type="sldImg"/>
          </p:nvPr>
        </p:nvSpPr>
        <p:spPr>
          <a:ln/>
        </p:spPr>
      </p:sp>
      <p:sp>
        <p:nvSpPr>
          <p:cNvPr id="57347" name="Zástupný symbol pro poznámky 2"/>
          <p:cNvSpPr>
            <a:spLocks noGrp="1"/>
          </p:cNvSpPr>
          <p:nvPr>
            <p:ph type="body" idx="1"/>
          </p:nvPr>
        </p:nvSpPr>
        <p:spPr>
          <a:noFill/>
        </p:spPr>
        <p:txBody>
          <a:bodyPr/>
          <a:lstStyle/>
          <a:p>
            <a:endParaRPr lang="cs-CZ" smtClean="0"/>
          </a:p>
        </p:txBody>
      </p:sp>
      <p:sp>
        <p:nvSpPr>
          <p:cNvPr id="57348"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309702A6-727F-49F5-A674-61DF86C37CCC}" type="slidenum">
              <a:rPr lang="cs-CZ" smtClean="0">
                <a:latin typeface="Arial" charset="0"/>
              </a:rPr>
              <a:pPr eaLnBrk="1" hangingPunct="1"/>
              <a:t>26</a:t>
            </a:fld>
            <a:endParaRPr lang="cs-CZ" smtClean="0">
              <a:latin typeface="Arial" charset="0"/>
            </a:endParaRPr>
          </a:p>
        </p:txBody>
      </p:sp>
    </p:spTree>
    <p:extLst>
      <p:ext uri="{BB962C8B-B14F-4D97-AF65-F5344CB8AC3E}">
        <p14:creationId xmlns:p14="http://schemas.microsoft.com/office/powerpoint/2010/main" val="3147726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obrázek snímku 1"/>
          <p:cNvSpPr>
            <a:spLocks noGrp="1" noRot="1" noChangeAspect="1" noTextEdit="1"/>
          </p:cNvSpPr>
          <p:nvPr>
            <p:ph type="sldImg"/>
          </p:nvPr>
        </p:nvSpPr>
        <p:spPr>
          <a:ln/>
        </p:spPr>
      </p:sp>
      <p:sp>
        <p:nvSpPr>
          <p:cNvPr id="58371" name="Zástupný symbol pro poznámky 2"/>
          <p:cNvSpPr>
            <a:spLocks noGrp="1"/>
          </p:cNvSpPr>
          <p:nvPr>
            <p:ph type="body" idx="1"/>
          </p:nvPr>
        </p:nvSpPr>
        <p:spPr>
          <a:noFill/>
        </p:spPr>
        <p:txBody>
          <a:bodyPr/>
          <a:lstStyle/>
          <a:p>
            <a:endParaRPr lang="cs-CZ" smtClean="0"/>
          </a:p>
        </p:txBody>
      </p:sp>
      <p:sp>
        <p:nvSpPr>
          <p:cNvPr id="58372"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2ACADA22-467B-4D2D-A52E-02BF6B6D5D88}" type="slidenum">
              <a:rPr lang="cs-CZ" smtClean="0">
                <a:latin typeface="Arial" charset="0"/>
              </a:rPr>
              <a:pPr eaLnBrk="1" hangingPunct="1"/>
              <a:t>27</a:t>
            </a:fld>
            <a:endParaRPr lang="cs-CZ" smtClean="0">
              <a:latin typeface="Arial" charset="0"/>
            </a:endParaRPr>
          </a:p>
        </p:txBody>
      </p:sp>
    </p:spTree>
    <p:extLst>
      <p:ext uri="{BB962C8B-B14F-4D97-AF65-F5344CB8AC3E}">
        <p14:creationId xmlns:p14="http://schemas.microsoft.com/office/powerpoint/2010/main" val="2478819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obrázek snímku 1"/>
          <p:cNvSpPr>
            <a:spLocks noGrp="1" noRot="1" noChangeAspect="1" noTextEdit="1"/>
          </p:cNvSpPr>
          <p:nvPr>
            <p:ph type="sldImg"/>
          </p:nvPr>
        </p:nvSpPr>
        <p:spPr>
          <a:ln/>
        </p:spPr>
      </p:sp>
      <p:sp>
        <p:nvSpPr>
          <p:cNvPr id="59395" name="Zástupný symbol pro poznámky 2"/>
          <p:cNvSpPr>
            <a:spLocks noGrp="1"/>
          </p:cNvSpPr>
          <p:nvPr>
            <p:ph type="body" idx="1"/>
          </p:nvPr>
        </p:nvSpPr>
        <p:spPr>
          <a:noFill/>
        </p:spPr>
        <p:txBody>
          <a:bodyPr/>
          <a:lstStyle/>
          <a:p>
            <a:endParaRPr lang="cs-CZ" smtClean="0"/>
          </a:p>
        </p:txBody>
      </p:sp>
      <p:sp>
        <p:nvSpPr>
          <p:cNvPr id="59396"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E75733DB-9AF5-4A66-BE74-7E32D3AA3D18}" type="slidenum">
              <a:rPr lang="cs-CZ" smtClean="0">
                <a:latin typeface="Arial" charset="0"/>
              </a:rPr>
              <a:pPr eaLnBrk="1" hangingPunct="1"/>
              <a:t>29</a:t>
            </a:fld>
            <a:endParaRPr lang="cs-CZ" smtClean="0">
              <a:latin typeface="Arial" charset="0"/>
            </a:endParaRPr>
          </a:p>
        </p:txBody>
      </p:sp>
    </p:spTree>
    <p:extLst>
      <p:ext uri="{BB962C8B-B14F-4D97-AF65-F5344CB8AC3E}">
        <p14:creationId xmlns:p14="http://schemas.microsoft.com/office/powerpoint/2010/main" val="1954634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ástupný symbol pro obrázek snímku 1"/>
          <p:cNvSpPr>
            <a:spLocks noGrp="1" noRot="1" noChangeAspect="1" noTextEdit="1"/>
          </p:cNvSpPr>
          <p:nvPr>
            <p:ph type="sldImg"/>
          </p:nvPr>
        </p:nvSpPr>
        <p:spPr>
          <a:ln/>
        </p:spPr>
      </p:sp>
      <p:sp>
        <p:nvSpPr>
          <p:cNvPr id="60419" name="Zástupný symbol pro poznámky 2"/>
          <p:cNvSpPr>
            <a:spLocks noGrp="1"/>
          </p:cNvSpPr>
          <p:nvPr>
            <p:ph type="body" idx="1"/>
          </p:nvPr>
        </p:nvSpPr>
        <p:spPr>
          <a:noFill/>
        </p:spPr>
        <p:txBody>
          <a:bodyPr/>
          <a:lstStyle/>
          <a:p>
            <a:endParaRPr lang="cs-CZ" smtClean="0"/>
          </a:p>
        </p:txBody>
      </p:sp>
      <p:sp>
        <p:nvSpPr>
          <p:cNvPr id="60420"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FB73606F-5F8A-4C8B-9E01-FA1611F99555}" type="slidenum">
              <a:rPr lang="cs-CZ" smtClean="0">
                <a:latin typeface="Arial" charset="0"/>
              </a:rPr>
              <a:pPr eaLnBrk="1" hangingPunct="1"/>
              <a:t>31</a:t>
            </a:fld>
            <a:endParaRPr lang="cs-CZ" smtClean="0">
              <a:latin typeface="Arial" charset="0"/>
            </a:endParaRPr>
          </a:p>
        </p:txBody>
      </p:sp>
    </p:spTree>
    <p:extLst>
      <p:ext uri="{BB962C8B-B14F-4D97-AF65-F5344CB8AC3E}">
        <p14:creationId xmlns:p14="http://schemas.microsoft.com/office/powerpoint/2010/main" val="2919183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obrázek snímku 1"/>
          <p:cNvSpPr>
            <a:spLocks noGrp="1" noRot="1" noChangeAspect="1" noTextEdit="1"/>
          </p:cNvSpPr>
          <p:nvPr>
            <p:ph type="sldImg"/>
          </p:nvPr>
        </p:nvSpPr>
        <p:spPr>
          <a:ln/>
        </p:spPr>
      </p:sp>
      <p:sp>
        <p:nvSpPr>
          <p:cNvPr id="61443" name="Zástupný symbol pro poznámky 2"/>
          <p:cNvSpPr>
            <a:spLocks noGrp="1"/>
          </p:cNvSpPr>
          <p:nvPr>
            <p:ph type="body" idx="1"/>
          </p:nvPr>
        </p:nvSpPr>
        <p:spPr>
          <a:noFill/>
        </p:spPr>
        <p:txBody>
          <a:bodyPr/>
          <a:lstStyle/>
          <a:p>
            <a:endParaRPr lang="cs-CZ" dirty="0" smtClean="0"/>
          </a:p>
        </p:txBody>
      </p:sp>
      <p:sp>
        <p:nvSpPr>
          <p:cNvPr id="61444"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3A714A74-07F0-4F07-9FFC-5D4F249C43BC}" type="slidenum">
              <a:rPr lang="cs-CZ" smtClean="0">
                <a:latin typeface="Arial" charset="0"/>
              </a:rPr>
              <a:pPr eaLnBrk="1" hangingPunct="1"/>
              <a:t>32</a:t>
            </a:fld>
            <a:endParaRPr lang="cs-CZ" smtClean="0">
              <a:latin typeface="Arial" charset="0"/>
            </a:endParaRPr>
          </a:p>
        </p:txBody>
      </p:sp>
    </p:spTree>
    <p:extLst>
      <p:ext uri="{BB962C8B-B14F-4D97-AF65-F5344CB8AC3E}">
        <p14:creationId xmlns:p14="http://schemas.microsoft.com/office/powerpoint/2010/main" val="405247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ástupný symbol pro obrázek snímku 1"/>
          <p:cNvSpPr>
            <a:spLocks noGrp="1" noRot="1" noChangeAspect="1" noTextEdit="1"/>
          </p:cNvSpPr>
          <p:nvPr>
            <p:ph type="sldImg"/>
          </p:nvPr>
        </p:nvSpPr>
        <p:spPr>
          <a:ln/>
        </p:spPr>
      </p:sp>
      <p:sp>
        <p:nvSpPr>
          <p:cNvPr id="62467" name="Zástupný symbol pro poznámky 2"/>
          <p:cNvSpPr>
            <a:spLocks noGrp="1"/>
          </p:cNvSpPr>
          <p:nvPr>
            <p:ph type="body" idx="1"/>
          </p:nvPr>
        </p:nvSpPr>
        <p:spPr>
          <a:noFill/>
        </p:spPr>
        <p:txBody>
          <a:bodyPr/>
          <a:lstStyle/>
          <a:p>
            <a:endParaRPr lang="cs-CZ" dirty="0" smtClean="0"/>
          </a:p>
        </p:txBody>
      </p:sp>
      <p:sp>
        <p:nvSpPr>
          <p:cNvPr id="62468"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BE7F7585-0B78-44FF-BB75-AECF7116A897}" type="slidenum">
              <a:rPr lang="cs-CZ" smtClean="0">
                <a:latin typeface="Arial" charset="0"/>
              </a:rPr>
              <a:pPr eaLnBrk="1" hangingPunct="1"/>
              <a:t>34</a:t>
            </a:fld>
            <a:endParaRPr lang="cs-CZ" smtClean="0">
              <a:latin typeface="Arial" charset="0"/>
            </a:endParaRPr>
          </a:p>
        </p:txBody>
      </p:sp>
    </p:spTree>
    <p:extLst>
      <p:ext uri="{BB962C8B-B14F-4D97-AF65-F5344CB8AC3E}">
        <p14:creationId xmlns:p14="http://schemas.microsoft.com/office/powerpoint/2010/main" val="3922411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obrázek snímku 1"/>
          <p:cNvSpPr>
            <a:spLocks noGrp="1" noRot="1" noChangeAspect="1" noTextEdit="1"/>
          </p:cNvSpPr>
          <p:nvPr>
            <p:ph type="sldImg"/>
          </p:nvPr>
        </p:nvSpPr>
        <p:spPr>
          <a:ln/>
        </p:spPr>
      </p:sp>
      <p:sp>
        <p:nvSpPr>
          <p:cNvPr id="63491" name="Zástupný symbol pro poznámky 2"/>
          <p:cNvSpPr>
            <a:spLocks noGrp="1"/>
          </p:cNvSpPr>
          <p:nvPr>
            <p:ph type="body" idx="1"/>
          </p:nvPr>
        </p:nvSpPr>
        <p:spPr>
          <a:noFill/>
        </p:spPr>
        <p:txBody>
          <a:bodyPr/>
          <a:lstStyle/>
          <a:p>
            <a:endParaRPr lang="cs-CZ" smtClean="0"/>
          </a:p>
        </p:txBody>
      </p:sp>
      <p:sp>
        <p:nvSpPr>
          <p:cNvPr id="63492"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A5CEF02D-D252-4D85-BBBB-FF31D5EB0879}" type="slidenum">
              <a:rPr lang="cs-CZ" smtClean="0">
                <a:latin typeface="Arial" charset="0"/>
              </a:rPr>
              <a:pPr eaLnBrk="1" hangingPunct="1"/>
              <a:t>35</a:t>
            </a:fld>
            <a:endParaRPr lang="cs-CZ" smtClean="0">
              <a:latin typeface="Arial" charset="0"/>
            </a:endParaRPr>
          </a:p>
        </p:txBody>
      </p:sp>
    </p:spTree>
    <p:extLst>
      <p:ext uri="{BB962C8B-B14F-4D97-AF65-F5344CB8AC3E}">
        <p14:creationId xmlns:p14="http://schemas.microsoft.com/office/powerpoint/2010/main" val="1537039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Zástupný symbol pro obrázek snímku 1"/>
          <p:cNvSpPr>
            <a:spLocks noGrp="1" noRot="1" noChangeAspect="1" noTextEdit="1"/>
          </p:cNvSpPr>
          <p:nvPr>
            <p:ph type="sldImg"/>
          </p:nvPr>
        </p:nvSpPr>
        <p:spPr>
          <a:ln/>
        </p:spPr>
      </p:sp>
      <p:sp>
        <p:nvSpPr>
          <p:cNvPr id="64515" name="Zástupný symbol pro poznámky 2"/>
          <p:cNvSpPr>
            <a:spLocks noGrp="1"/>
          </p:cNvSpPr>
          <p:nvPr>
            <p:ph type="body" idx="1"/>
          </p:nvPr>
        </p:nvSpPr>
        <p:spPr>
          <a:noFill/>
        </p:spPr>
        <p:txBody>
          <a:bodyPr/>
          <a:lstStyle/>
          <a:p>
            <a:endParaRPr lang="cs-CZ" smtClean="0"/>
          </a:p>
        </p:txBody>
      </p:sp>
      <p:sp>
        <p:nvSpPr>
          <p:cNvPr id="64516"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940A62CC-CF8B-4F90-9474-D94F24B58254}" type="slidenum">
              <a:rPr lang="cs-CZ" smtClean="0">
                <a:latin typeface="Arial" charset="0"/>
              </a:rPr>
              <a:pPr eaLnBrk="1" hangingPunct="1"/>
              <a:t>36</a:t>
            </a:fld>
            <a:endParaRPr lang="cs-CZ" smtClean="0">
              <a:latin typeface="Arial" charset="0"/>
            </a:endParaRPr>
          </a:p>
        </p:txBody>
      </p:sp>
    </p:spTree>
    <p:extLst>
      <p:ext uri="{BB962C8B-B14F-4D97-AF65-F5344CB8AC3E}">
        <p14:creationId xmlns:p14="http://schemas.microsoft.com/office/powerpoint/2010/main" val="547081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4D6CD7F2-0A59-463B-AD65-F898FF4EF3F6}" type="slidenum">
              <a:rPr lang="cs-CZ" altLang="cs-CZ" smtClean="0">
                <a:latin typeface="Arial" charset="0"/>
              </a:rPr>
              <a:pPr eaLnBrk="1" hangingPunct="1"/>
              <a:t>3</a:t>
            </a:fld>
            <a:endParaRPr lang="cs-CZ" altLang="cs-CZ" smtClean="0">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cs-CZ" altLang="cs-CZ" dirty="0" smtClean="0"/>
          </a:p>
        </p:txBody>
      </p:sp>
    </p:spTree>
    <p:extLst>
      <p:ext uri="{BB962C8B-B14F-4D97-AF65-F5344CB8AC3E}">
        <p14:creationId xmlns:p14="http://schemas.microsoft.com/office/powerpoint/2010/main" val="3387387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obrázek snímku 1"/>
          <p:cNvSpPr>
            <a:spLocks noGrp="1" noRot="1" noChangeAspect="1" noTextEdit="1"/>
          </p:cNvSpPr>
          <p:nvPr>
            <p:ph type="sldImg"/>
          </p:nvPr>
        </p:nvSpPr>
        <p:spPr>
          <a:ln/>
        </p:spPr>
      </p:sp>
      <p:sp>
        <p:nvSpPr>
          <p:cNvPr id="65539" name="Zástupný symbol pro poznámky 2"/>
          <p:cNvSpPr>
            <a:spLocks noGrp="1"/>
          </p:cNvSpPr>
          <p:nvPr>
            <p:ph type="body" idx="1"/>
          </p:nvPr>
        </p:nvSpPr>
        <p:spPr>
          <a:noFill/>
        </p:spPr>
        <p:txBody>
          <a:bodyPr/>
          <a:lstStyle/>
          <a:p>
            <a:endParaRPr lang="cs-CZ" smtClean="0"/>
          </a:p>
        </p:txBody>
      </p:sp>
      <p:sp>
        <p:nvSpPr>
          <p:cNvPr id="65540"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D7BE0501-336B-4358-8F98-6CB4C93CF926}" type="slidenum">
              <a:rPr lang="cs-CZ" smtClean="0">
                <a:latin typeface="Arial" charset="0"/>
              </a:rPr>
              <a:pPr eaLnBrk="1" hangingPunct="1"/>
              <a:t>37</a:t>
            </a:fld>
            <a:endParaRPr lang="cs-CZ" smtClean="0">
              <a:latin typeface="Arial" charset="0"/>
            </a:endParaRPr>
          </a:p>
        </p:txBody>
      </p:sp>
    </p:spTree>
    <p:extLst>
      <p:ext uri="{BB962C8B-B14F-4D97-AF65-F5344CB8AC3E}">
        <p14:creationId xmlns:p14="http://schemas.microsoft.com/office/powerpoint/2010/main" val="2590928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ástupný symbol pro obrázek snímku 1"/>
          <p:cNvSpPr>
            <a:spLocks noGrp="1" noRot="1" noChangeAspect="1" noTextEdit="1"/>
          </p:cNvSpPr>
          <p:nvPr>
            <p:ph type="sldImg"/>
          </p:nvPr>
        </p:nvSpPr>
        <p:spPr>
          <a:ln/>
        </p:spPr>
      </p:sp>
      <p:sp>
        <p:nvSpPr>
          <p:cNvPr id="37891" name="Zástupný symbol pro poznámky 2"/>
          <p:cNvSpPr>
            <a:spLocks noGrp="1"/>
          </p:cNvSpPr>
          <p:nvPr>
            <p:ph type="body" idx="1"/>
          </p:nvPr>
        </p:nvSpPr>
        <p:spPr>
          <a:noFill/>
        </p:spPr>
        <p:txBody>
          <a:bodyPr/>
          <a:lstStyle/>
          <a:p>
            <a:endParaRPr lang="cs-CZ" smtClean="0"/>
          </a:p>
        </p:txBody>
      </p:sp>
      <p:sp>
        <p:nvSpPr>
          <p:cNvPr id="37892"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E28AE19F-4F75-4DA5-A4CE-27D730184B2E}" type="slidenum">
              <a:rPr lang="cs-CZ" smtClean="0">
                <a:latin typeface="Arial" charset="0"/>
              </a:rPr>
              <a:pPr eaLnBrk="1" hangingPunct="1"/>
              <a:t>4</a:t>
            </a:fld>
            <a:endParaRPr lang="cs-CZ" smtClean="0">
              <a:latin typeface="Arial" charset="0"/>
            </a:endParaRPr>
          </a:p>
        </p:txBody>
      </p:sp>
    </p:spTree>
    <p:extLst>
      <p:ext uri="{BB962C8B-B14F-4D97-AF65-F5344CB8AC3E}">
        <p14:creationId xmlns:p14="http://schemas.microsoft.com/office/powerpoint/2010/main" val="64870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obrázek snímku 1"/>
          <p:cNvSpPr>
            <a:spLocks noGrp="1" noRot="1" noChangeAspect="1" noTextEdit="1"/>
          </p:cNvSpPr>
          <p:nvPr>
            <p:ph type="sldImg"/>
          </p:nvPr>
        </p:nvSpPr>
        <p:spPr>
          <a:ln/>
        </p:spPr>
      </p:sp>
      <p:sp>
        <p:nvSpPr>
          <p:cNvPr id="38915" name="Zástupný symbol pro poznámky 2"/>
          <p:cNvSpPr>
            <a:spLocks noGrp="1"/>
          </p:cNvSpPr>
          <p:nvPr>
            <p:ph type="body" idx="1"/>
          </p:nvPr>
        </p:nvSpPr>
        <p:spPr>
          <a:noFill/>
        </p:spPr>
        <p:txBody>
          <a:bodyPr/>
          <a:lstStyle/>
          <a:p>
            <a:pPr eaLnBrk="1" hangingPunct="1"/>
            <a:endParaRPr lang="cs-CZ" dirty="0" smtClean="0"/>
          </a:p>
        </p:txBody>
      </p:sp>
      <p:sp>
        <p:nvSpPr>
          <p:cNvPr id="38916"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DE942E65-B069-4A01-A4F7-0B8978258FFF}" type="slidenum">
              <a:rPr lang="cs-CZ" smtClean="0">
                <a:latin typeface="Arial" charset="0"/>
              </a:rPr>
              <a:pPr eaLnBrk="1" hangingPunct="1"/>
              <a:t>5</a:t>
            </a:fld>
            <a:endParaRPr lang="cs-CZ" smtClean="0">
              <a:latin typeface="Arial" charset="0"/>
            </a:endParaRPr>
          </a:p>
        </p:txBody>
      </p:sp>
    </p:spTree>
    <p:extLst>
      <p:ext uri="{BB962C8B-B14F-4D97-AF65-F5344CB8AC3E}">
        <p14:creationId xmlns:p14="http://schemas.microsoft.com/office/powerpoint/2010/main" val="201332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obrázek snímku 1"/>
          <p:cNvSpPr>
            <a:spLocks noGrp="1" noRot="1" noChangeAspect="1" noTextEdit="1"/>
          </p:cNvSpPr>
          <p:nvPr>
            <p:ph type="sldImg"/>
          </p:nvPr>
        </p:nvSpPr>
        <p:spPr>
          <a:ln/>
        </p:spPr>
      </p:sp>
      <p:sp>
        <p:nvSpPr>
          <p:cNvPr id="39939" name="Zástupný symbol pro poznámky 2"/>
          <p:cNvSpPr>
            <a:spLocks noGrp="1"/>
          </p:cNvSpPr>
          <p:nvPr>
            <p:ph type="body" idx="1"/>
          </p:nvPr>
        </p:nvSpPr>
        <p:spPr>
          <a:noFill/>
        </p:spPr>
        <p:txBody>
          <a:bodyPr/>
          <a:lstStyle/>
          <a:p>
            <a:endParaRPr lang="cs-CZ" dirty="0" smtClean="0"/>
          </a:p>
        </p:txBody>
      </p:sp>
      <p:sp>
        <p:nvSpPr>
          <p:cNvPr id="39940"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AAEDA2D8-A23B-4D8E-91CD-58616C97207F}" type="slidenum">
              <a:rPr lang="cs-CZ" smtClean="0">
                <a:latin typeface="Arial" charset="0"/>
              </a:rPr>
              <a:pPr eaLnBrk="1" hangingPunct="1"/>
              <a:t>6</a:t>
            </a:fld>
            <a:endParaRPr lang="cs-CZ" smtClean="0">
              <a:latin typeface="Arial" charset="0"/>
            </a:endParaRPr>
          </a:p>
        </p:txBody>
      </p:sp>
    </p:spTree>
    <p:extLst>
      <p:ext uri="{BB962C8B-B14F-4D97-AF65-F5344CB8AC3E}">
        <p14:creationId xmlns:p14="http://schemas.microsoft.com/office/powerpoint/2010/main" val="2001074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obrázek snímku 1"/>
          <p:cNvSpPr>
            <a:spLocks noGrp="1" noRot="1" noChangeAspect="1" noTextEdit="1"/>
          </p:cNvSpPr>
          <p:nvPr>
            <p:ph type="sldImg"/>
          </p:nvPr>
        </p:nvSpPr>
        <p:spPr>
          <a:ln/>
        </p:spPr>
      </p:sp>
      <p:sp>
        <p:nvSpPr>
          <p:cNvPr id="40963" name="Zástupný symbol pro poznámky 2"/>
          <p:cNvSpPr>
            <a:spLocks noGrp="1"/>
          </p:cNvSpPr>
          <p:nvPr>
            <p:ph type="body" idx="1"/>
          </p:nvPr>
        </p:nvSpPr>
        <p:spPr>
          <a:noFill/>
        </p:spPr>
        <p:txBody>
          <a:bodyPr/>
          <a:lstStyle/>
          <a:p>
            <a:endParaRPr lang="cs-CZ" smtClean="0"/>
          </a:p>
        </p:txBody>
      </p:sp>
      <p:sp>
        <p:nvSpPr>
          <p:cNvPr id="40964"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9935C8D0-30AC-4A8E-A62D-8EEA6BE42AD8}" type="slidenum">
              <a:rPr lang="cs-CZ" smtClean="0">
                <a:latin typeface="Arial" charset="0"/>
              </a:rPr>
              <a:pPr eaLnBrk="1" hangingPunct="1"/>
              <a:t>7</a:t>
            </a:fld>
            <a:endParaRPr lang="cs-CZ" smtClean="0">
              <a:latin typeface="Arial" charset="0"/>
            </a:endParaRPr>
          </a:p>
        </p:txBody>
      </p:sp>
    </p:spTree>
    <p:extLst>
      <p:ext uri="{BB962C8B-B14F-4D97-AF65-F5344CB8AC3E}">
        <p14:creationId xmlns:p14="http://schemas.microsoft.com/office/powerpoint/2010/main" val="2504282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rázek snímku 1"/>
          <p:cNvSpPr>
            <a:spLocks noGrp="1" noRot="1" noChangeAspect="1" noTextEdit="1"/>
          </p:cNvSpPr>
          <p:nvPr>
            <p:ph type="sldImg"/>
          </p:nvPr>
        </p:nvSpPr>
        <p:spPr>
          <a:ln/>
        </p:spPr>
      </p:sp>
      <p:sp>
        <p:nvSpPr>
          <p:cNvPr id="41987"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1CAB6A28-91F0-46C7-97E5-BB7CD73D40EA}" type="slidenum">
              <a:rPr lang="cs-CZ" smtClean="0">
                <a:latin typeface="Arial" charset="0"/>
              </a:rPr>
              <a:pPr eaLnBrk="1" hangingPunct="1"/>
              <a:t>8</a:t>
            </a:fld>
            <a:endParaRPr lang="cs-CZ" smtClean="0">
              <a:latin typeface="Arial" charset="0"/>
            </a:endParaRPr>
          </a:p>
        </p:txBody>
      </p:sp>
      <p:sp>
        <p:nvSpPr>
          <p:cNvPr id="41988" name="Zástupný symbol pro poznámky 1"/>
          <p:cNvSpPr>
            <a:spLocks noGrp="1"/>
          </p:cNvSpPr>
          <p:nvPr/>
        </p:nvSpPr>
        <p:spPr bwMode="auto">
          <a:xfrm>
            <a:off x="679768" y="4715907"/>
            <a:ext cx="5438140" cy="446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30000"/>
              </a:spcBef>
            </a:pPr>
            <a:endParaRPr lang="cs-CZ" sz="1200">
              <a:latin typeface="Arial" charset="0"/>
            </a:endParaRPr>
          </a:p>
        </p:txBody>
      </p:sp>
    </p:spTree>
    <p:extLst>
      <p:ext uri="{BB962C8B-B14F-4D97-AF65-F5344CB8AC3E}">
        <p14:creationId xmlns:p14="http://schemas.microsoft.com/office/powerpoint/2010/main" val="2430038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obrázek snímku 1"/>
          <p:cNvSpPr>
            <a:spLocks noGrp="1" noRot="1" noChangeAspect="1" noTextEdit="1"/>
          </p:cNvSpPr>
          <p:nvPr>
            <p:ph type="sldImg"/>
          </p:nvPr>
        </p:nvSpPr>
        <p:spPr>
          <a:ln/>
        </p:spPr>
      </p:sp>
      <p:sp>
        <p:nvSpPr>
          <p:cNvPr id="43011" name="Zástupný symbol pro poznámky 2"/>
          <p:cNvSpPr>
            <a:spLocks noGrp="1"/>
          </p:cNvSpPr>
          <p:nvPr>
            <p:ph type="body" idx="1"/>
          </p:nvPr>
        </p:nvSpPr>
        <p:spPr>
          <a:noFill/>
        </p:spPr>
        <p:txBody>
          <a:bodyPr/>
          <a:lstStyle/>
          <a:p>
            <a:endParaRPr lang="cs-CZ" dirty="0" smtClean="0"/>
          </a:p>
        </p:txBody>
      </p:sp>
      <p:sp>
        <p:nvSpPr>
          <p:cNvPr id="43012" name="Zástupný symbol pro číslo snímku 3"/>
          <p:cNvSpPr>
            <a:spLocks noGrp="1"/>
          </p:cNvSpPr>
          <p:nvPr>
            <p:ph type="sldNum" sz="quarter" idx="5"/>
          </p:nvPr>
        </p:nvSpPr>
        <p:spPr>
          <a:noFill/>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3CB03B98-81FC-4711-BAD3-42C54683EB40}" type="slidenum">
              <a:rPr lang="cs-CZ" smtClean="0">
                <a:latin typeface="Arial" charset="0"/>
              </a:rPr>
              <a:pPr eaLnBrk="1" hangingPunct="1"/>
              <a:t>9</a:t>
            </a:fld>
            <a:endParaRPr lang="cs-CZ" smtClean="0">
              <a:latin typeface="Arial" charset="0"/>
            </a:endParaRPr>
          </a:p>
        </p:txBody>
      </p:sp>
    </p:spTree>
    <p:extLst>
      <p:ext uri="{BB962C8B-B14F-4D97-AF65-F5344CB8AC3E}">
        <p14:creationId xmlns:p14="http://schemas.microsoft.com/office/powerpoint/2010/main" val="3254003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8C24AB39-0378-4B41-B1C5-F8EC181C3976}" type="slidenum">
              <a:rPr lang="cs-CZ"/>
              <a:pPr>
                <a:defRPr/>
              </a:pPr>
              <a:t>‹#›</a:t>
            </a:fld>
            <a:endParaRPr lang="cs-CZ"/>
          </a:p>
        </p:txBody>
      </p:sp>
    </p:spTree>
    <p:extLst>
      <p:ext uri="{BB962C8B-B14F-4D97-AF65-F5344CB8AC3E}">
        <p14:creationId xmlns:p14="http://schemas.microsoft.com/office/powerpoint/2010/main" val="2592706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534AFFE5-4586-4A98-840B-F9217379B15F}" type="slidenum">
              <a:rPr lang="cs-CZ"/>
              <a:pPr>
                <a:defRPr/>
              </a:pPr>
              <a:t>‹#›</a:t>
            </a:fld>
            <a:endParaRPr lang="cs-CZ"/>
          </a:p>
        </p:txBody>
      </p:sp>
    </p:spTree>
    <p:extLst>
      <p:ext uri="{BB962C8B-B14F-4D97-AF65-F5344CB8AC3E}">
        <p14:creationId xmlns:p14="http://schemas.microsoft.com/office/powerpoint/2010/main" val="2259424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D37EA34D-4286-4341-933D-DE53A371F706}" type="slidenum">
              <a:rPr lang="cs-CZ"/>
              <a:pPr>
                <a:defRPr/>
              </a:pPr>
              <a:t>‹#›</a:t>
            </a:fld>
            <a:endParaRPr lang="cs-CZ"/>
          </a:p>
        </p:txBody>
      </p:sp>
    </p:spTree>
    <p:extLst>
      <p:ext uri="{BB962C8B-B14F-4D97-AF65-F5344CB8AC3E}">
        <p14:creationId xmlns:p14="http://schemas.microsoft.com/office/powerpoint/2010/main" val="2054278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4638"/>
            <a:ext cx="8229600" cy="1143000"/>
          </a:xfrm>
        </p:spPr>
        <p:txBody>
          <a:bodyPr/>
          <a:lstStyle/>
          <a:p>
            <a:r>
              <a:rPr lang="cs-CZ" smtClean="0"/>
              <a:t>Kliknutím lze upravit styl.</a:t>
            </a:r>
            <a:endParaRPr lang="cs-CZ"/>
          </a:p>
        </p:txBody>
      </p:sp>
      <p:sp>
        <p:nvSpPr>
          <p:cNvPr id="3" name="Zástupný symbol pro obsah 2"/>
          <p:cNvSpPr>
            <a:spLocks noGrp="1"/>
          </p:cNvSpPr>
          <p:nvPr>
            <p:ph sz="quarter" idx="1"/>
          </p:nvPr>
        </p:nvSpPr>
        <p:spPr>
          <a:xfrm>
            <a:off x="457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57200" y="3938588"/>
            <a:ext cx="4038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obsah 5"/>
          <p:cNvSpPr>
            <a:spLocks noGrp="1"/>
          </p:cNvSpPr>
          <p:nvPr>
            <p:ph sz="quarter" idx="4"/>
          </p:nvPr>
        </p:nvSpPr>
        <p:spPr>
          <a:xfrm>
            <a:off x="4648200" y="3938588"/>
            <a:ext cx="4038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323F83A0-80BE-4CC9-A491-75CC62FD1CEC}" type="slidenum">
              <a:rPr lang="cs-CZ"/>
              <a:pPr>
                <a:defRPr/>
              </a:pPr>
              <a:t>‹#›</a:t>
            </a:fld>
            <a:endParaRPr lang="cs-CZ"/>
          </a:p>
        </p:txBody>
      </p:sp>
    </p:spTree>
    <p:extLst>
      <p:ext uri="{BB962C8B-B14F-4D97-AF65-F5344CB8AC3E}">
        <p14:creationId xmlns:p14="http://schemas.microsoft.com/office/powerpoint/2010/main" val="1042684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F5C5C3B-5AE3-4F6A-841F-3C3D27CE7E5F}" type="slidenum">
              <a:rPr lang="cs-CZ"/>
              <a:pPr>
                <a:defRPr/>
              </a:pPr>
              <a:t>‹#›</a:t>
            </a:fld>
            <a:endParaRPr lang="cs-CZ"/>
          </a:p>
        </p:txBody>
      </p:sp>
    </p:spTree>
    <p:extLst>
      <p:ext uri="{BB962C8B-B14F-4D97-AF65-F5344CB8AC3E}">
        <p14:creationId xmlns:p14="http://schemas.microsoft.com/office/powerpoint/2010/main" val="3584387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D3BF2AE7-AB0D-4437-A9A4-7354735E46DE}" type="slidenum">
              <a:rPr lang="cs-CZ"/>
              <a:pPr>
                <a:defRPr/>
              </a:pPr>
              <a:t>‹#›</a:t>
            </a:fld>
            <a:endParaRPr lang="cs-CZ"/>
          </a:p>
        </p:txBody>
      </p:sp>
    </p:spTree>
    <p:extLst>
      <p:ext uri="{BB962C8B-B14F-4D97-AF65-F5344CB8AC3E}">
        <p14:creationId xmlns:p14="http://schemas.microsoft.com/office/powerpoint/2010/main" val="726591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4BB65797-4485-4F78-BAA8-8D0E2C5840A4}" type="slidenum">
              <a:rPr lang="cs-CZ"/>
              <a:pPr>
                <a:defRPr/>
              </a:pPr>
              <a:t>‹#›</a:t>
            </a:fld>
            <a:endParaRPr lang="cs-CZ"/>
          </a:p>
        </p:txBody>
      </p:sp>
    </p:spTree>
    <p:extLst>
      <p:ext uri="{BB962C8B-B14F-4D97-AF65-F5344CB8AC3E}">
        <p14:creationId xmlns:p14="http://schemas.microsoft.com/office/powerpoint/2010/main" val="2472626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13A52FED-933C-4A61-A01B-B2631DC125CE}" type="slidenum">
              <a:rPr lang="cs-CZ"/>
              <a:pPr>
                <a:defRPr/>
              </a:pPr>
              <a:t>‹#›</a:t>
            </a:fld>
            <a:endParaRPr lang="cs-CZ"/>
          </a:p>
        </p:txBody>
      </p:sp>
    </p:spTree>
    <p:extLst>
      <p:ext uri="{BB962C8B-B14F-4D97-AF65-F5344CB8AC3E}">
        <p14:creationId xmlns:p14="http://schemas.microsoft.com/office/powerpoint/2010/main" val="3824100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47EB0C76-E4A4-4D90-BBF0-18C97A1372F0}" type="slidenum">
              <a:rPr lang="cs-CZ"/>
              <a:pPr>
                <a:defRPr/>
              </a:pPr>
              <a:t>‹#›</a:t>
            </a:fld>
            <a:endParaRPr lang="cs-CZ"/>
          </a:p>
        </p:txBody>
      </p:sp>
    </p:spTree>
    <p:extLst>
      <p:ext uri="{BB962C8B-B14F-4D97-AF65-F5344CB8AC3E}">
        <p14:creationId xmlns:p14="http://schemas.microsoft.com/office/powerpoint/2010/main" val="3409301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BD0348B1-7AD5-4754-A73F-F1690A5EF19A}" type="slidenum">
              <a:rPr lang="cs-CZ"/>
              <a:pPr>
                <a:defRPr/>
              </a:pPr>
              <a:t>‹#›</a:t>
            </a:fld>
            <a:endParaRPr lang="cs-CZ"/>
          </a:p>
        </p:txBody>
      </p:sp>
    </p:spTree>
    <p:extLst>
      <p:ext uri="{BB962C8B-B14F-4D97-AF65-F5344CB8AC3E}">
        <p14:creationId xmlns:p14="http://schemas.microsoft.com/office/powerpoint/2010/main" val="2282283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33925D9D-D542-4A7A-99C3-E03C3ADC1801}" type="slidenum">
              <a:rPr lang="cs-CZ"/>
              <a:pPr>
                <a:defRPr/>
              </a:pPr>
              <a:t>‹#›</a:t>
            </a:fld>
            <a:endParaRPr lang="cs-CZ"/>
          </a:p>
        </p:txBody>
      </p:sp>
    </p:spTree>
    <p:extLst>
      <p:ext uri="{BB962C8B-B14F-4D97-AF65-F5344CB8AC3E}">
        <p14:creationId xmlns:p14="http://schemas.microsoft.com/office/powerpoint/2010/main" val="3972013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74A63486-A14D-4D25-B2AB-544B5CEF460E}" type="slidenum">
              <a:rPr lang="cs-CZ"/>
              <a:pPr>
                <a:defRPr/>
              </a:pPr>
              <a:t>‹#›</a:t>
            </a:fld>
            <a:endParaRPr lang="cs-CZ"/>
          </a:p>
        </p:txBody>
      </p:sp>
    </p:spTree>
    <p:extLst>
      <p:ext uri="{BB962C8B-B14F-4D97-AF65-F5344CB8AC3E}">
        <p14:creationId xmlns:p14="http://schemas.microsoft.com/office/powerpoint/2010/main" val="2444719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709AFDEA-CE95-4164-9D18-30294D69278C}"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37.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9.emf"/></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r>
              <a:rPr lang="cs-CZ" sz="8800" b="1" dirty="0" smtClean="0">
                <a:effectLst>
                  <a:outerShdw blurRad="38100" dist="38100" dir="2700000" algn="tl">
                    <a:srgbClr val="000000">
                      <a:alpha val="43137"/>
                    </a:srgbClr>
                  </a:outerShdw>
                </a:effectLst>
                <a:latin typeface="Calibri" pitchFamily="34" charset="0"/>
              </a:rPr>
              <a:t>PARAZITOLOGIE</a:t>
            </a:r>
          </a:p>
        </p:txBody>
      </p:sp>
      <p:sp>
        <p:nvSpPr>
          <p:cNvPr id="2051" name="Rectangle 3"/>
          <p:cNvSpPr>
            <a:spLocks noGrp="1" noChangeArrowheads="1"/>
          </p:cNvSpPr>
          <p:nvPr>
            <p:ph type="subTitle" idx="1"/>
          </p:nvPr>
        </p:nvSpPr>
        <p:spPr>
          <a:xfrm>
            <a:off x="1258888" y="3860800"/>
            <a:ext cx="6400800" cy="1752600"/>
          </a:xfrm>
        </p:spPr>
        <p:txBody>
          <a:bodyPr/>
          <a:lstStyle/>
          <a:p>
            <a:pPr eaLnBrk="1" hangingPunct="1"/>
            <a:r>
              <a:rPr lang="cs-CZ" altLang="cs-CZ" b="1" dirty="0" smtClean="0">
                <a:latin typeface="Calibri" pitchFamily="34" charset="0"/>
              </a:rPr>
              <a:t>PETRA KUBÁČKOVÁ</a:t>
            </a:r>
          </a:p>
          <a:p>
            <a:pPr eaLnBrk="1" hangingPunct="1"/>
            <a:r>
              <a:rPr lang="cs-CZ" altLang="cs-CZ" b="1" dirty="0" smtClean="0">
                <a:latin typeface="Calibri" pitchFamily="34" charset="0"/>
              </a:rPr>
              <a:t>OKMI FN BRNO</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Petra Kub\stř.par.-př.pro lab\ro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16"/>
          <p:cNvSpPr txBox="1">
            <a:spLocks noChangeArrowheads="1"/>
          </p:cNvSpPr>
          <p:nvPr/>
        </p:nvSpPr>
        <p:spPr bwMode="auto">
          <a:xfrm>
            <a:off x="250825" y="476250"/>
            <a:ext cx="12811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r>
              <a:rPr lang="cs-CZ" altLang="cs-CZ" sz="2400" b="1" dirty="0" smtClean="0">
                <a:effectLst>
                  <a:outerShdw blurRad="38100" dist="38100" dir="2700000" algn="tl">
                    <a:srgbClr val="000000">
                      <a:alpha val="43137"/>
                    </a:srgbClr>
                  </a:outerShdw>
                </a:effectLst>
                <a:latin typeface="Calibri" pitchFamily="34" charset="0"/>
              </a:rPr>
              <a:t>HLÍSTICE</a:t>
            </a:r>
          </a:p>
        </p:txBody>
      </p:sp>
      <p:sp>
        <p:nvSpPr>
          <p:cNvPr id="11268" name="Rectangle 5"/>
          <p:cNvSpPr>
            <a:spLocks noChangeArrowheads="1"/>
          </p:cNvSpPr>
          <p:nvPr/>
        </p:nvSpPr>
        <p:spPr bwMode="auto">
          <a:xfrm>
            <a:off x="5724525" y="3429000"/>
            <a:ext cx="290671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i="1">
                <a:latin typeface="Calibri" pitchFamily="34" charset="0"/>
              </a:rPr>
              <a:t>ENTEROBIUS VERMICULARIS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259156"/>
            <a:ext cx="6624736" cy="6480570"/>
          </a:xfrm>
          <a:prstGeom prst="rect">
            <a:avLst/>
          </a:prstGeom>
        </p:spPr>
      </p:pic>
    </p:spTree>
    <p:extLst>
      <p:ext uri="{BB962C8B-B14F-4D97-AF65-F5344CB8AC3E}">
        <p14:creationId xmlns:p14="http://schemas.microsoft.com/office/powerpoint/2010/main" val="21633042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Petra Kub\cysty\škrkav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13"/>
          <p:cNvSpPr>
            <a:spLocks noChangeArrowheads="1"/>
          </p:cNvSpPr>
          <p:nvPr/>
        </p:nvSpPr>
        <p:spPr bwMode="auto">
          <a:xfrm>
            <a:off x="5383213" y="3275013"/>
            <a:ext cx="25019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i="1">
                <a:latin typeface="Calibri" pitchFamily="34" charset="0"/>
              </a:rPr>
              <a:t>ASCARIS LUMBRICOIDES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252583"/>
            <a:ext cx="7128792" cy="6551360"/>
          </a:xfrm>
          <a:prstGeom prst="rect">
            <a:avLst/>
          </a:prstGeom>
        </p:spPr>
      </p:pic>
    </p:spTree>
    <p:extLst>
      <p:ext uri="{BB962C8B-B14F-4D97-AF65-F5344CB8AC3E}">
        <p14:creationId xmlns:p14="http://schemas.microsoft.com/office/powerpoint/2010/main" val="5169074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6"/>
          <p:cNvSpPr txBox="1">
            <a:spLocks noChangeArrowheads="1"/>
          </p:cNvSpPr>
          <p:nvPr/>
        </p:nvSpPr>
        <p:spPr bwMode="auto">
          <a:xfrm>
            <a:off x="250825" y="476250"/>
            <a:ext cx="15335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r>
              <a:rPr lang="cs-CZ" altLang="cs-CZ" sz="2400" b="1" dirty="0" smtClean="0">
                <a:effectLst>
                  <a:outerShdw blurRad="38100" dist="38100" dir="2700000" algn="tl">
                    <a:srgbClr val="000000">
                      <a:alpha val="43137"/>
                    </a:srgbClr>
                  </a:outerShdw>
                </a:effectLst>
                <a:latin typeface="Calibri" pitchFamily="34" charset="0"/>
              </a:rPr>
              <a:t>MOTOLICE</a:t>
            </a:r>
          </a:p>
        </p:txBody>
      </p:sp>
      <p:pic>
        <p:nvPicPr>
          <p:cNvPr id="13315" name="Picture 7" descr="Electron micrograph of Schistoso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4149725"/>
            <a:ext cx="2376487" cy="2303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6" name="Text Box 8"/>
          <p:cNvSpPr txBox="1">
            <a:spLocks noChangeArrowheads="1"/>
          </p:cNvSpPr>
          <p:nvPr/>
        </p:nvSpPr>
        <p:spPr bwMode="auto">
          <a:xfrm>
            <a:off x="250825" y="981075"/>
            <a:ext cx="7254875"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cs-CZ" altLang="cs-CZ" sz="2000" b="1" i="1">
                <a:latin typeface="Calibri" pitchFamily="34" charset="0"/>
              </a:rPr>
              <a:t>Schistosoma mansoni</a:t>
            </a:r>
          </a:p>
          <a:p>
            <a:pPr eaLnBrk="1" hangingPunct="1"/>
            <a:r>
              <a:rPr lang="cs-CZ" altLang="cs-CZ" sz="2000" b="1" i="1">
                <a:latin typeface="Calibri" pitchFamily="34" charset="0"/>
              </a:rPr>
              <a:t>Fasciola hepatica</a:t>
            </a:r>
          </a:p>
          <a:p>
            <a:pPr eaLnBrk="1" hangingPunct="1"/>
            <a:r>
              <a:rPr lang="cs-CZ" altLang="cs-CZ" sz="2000" b="1" i="1">
                <a:latin typeface="Calibri" pitchFamily="34" charset="0"/>
              </a:rPr>
              <a:t>Fasciolopsis buski</a:t>
            </a:r>
            <a:endParaRPr lang="cs-CZ" altLang="cs-CZ" sz="2000" b="1">
              <a:latin typeface="Calibri" pitchFamily="34" charset="0"/>
            </a:endParaRPr>
          </a:p>
        </p:txBody>
      </p:sp>
      <p:pic>
        <p:nvPicPr>
          <p:cNvPr id="1331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149725"/>
            <a:ext cx="2919413"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8" name="Text Box 11"/>
          <p:cNvSpPr txBox="1">
            <a:spLocks noChangeArrowheads="1"/>
          </p:cNvSpPr>
          <p:nvPr/>
        </p:nvSpPr>
        <p:spPr bwMode="auto">
          <a:xfrm>
            <a:off x="250825" y="2276475"/>
            <a:ext cx="9001125"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cs-CZ" altLang="cs-CZ" sz="2000">
                <a:latin typeface="Calibri" pitchFamily="34" charset="0"/>
              </a:rPr>
              <a:t>exotické motolice, které se u nás nevyskytují, pouze jako ojedinělý import většinou z Asie, po požití syrových nebo málo tepelně upravených vodních živočichů nebo rostlin, s výjimkou </a:t>
            </a:r>
            <a:r>
              <a:rPr lang="cs-CZ" altLang="cs-CZ" sz="2000" b="1" i="1">
                <a:latin typeface="Calibri" pitchFamily="34" charset="0"/>
              </a:rPr>
              <a:t>S. mansoni</a:t>
            </a:r>
            <a:r>
              <a:rPr lang="cs-CZ" altLang="cs-CZ" sz="2000">
                <a:latin typeface="Calibri" pitchFamily="34" charset="0"/>
              </a:rPr>
              <a:t>, </a:t>
            </a:r>
          </a:p>
          <a:p>
            <a:pPr eaLnBrk="1" hangingPunct="1"/>
            <a:r>
              <a:rPr lang="cs-CZ" altLang="cs-CZ" sz="2000">
                <a:latin typeface="Calibri" pitchFamily="34" charset="0"/>
              </a:rPr>
              <a:t>která proniká aktivně přes neporušenou kůži</a:t>
            </a:r>
          </a:p>
          <a:p>
            <a:pPr eaLnBrk="1" hangingPunct="1"/>
            <a:endParaRPr lang="cs-CZ" altLang="cs-CZ" sz="2000">
              <a:latin typeface="Calibri" pitchFamily="34" charset="0"/>
            </a:endParaRPr>
          </a:p>
        </p:txBody>
      </p:sp>
      <p:pic>
        <p:nvPicPr>
          <p:cNvPr id="13319" name="Picture 12" descr="Schistosoma_mansoni_egg_4841_lores_s"/>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795963" y="4149725"/>
            <a:ext cx="3024187" cy="2303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noGrp="1" noChangeArrowheads="1"/>
          </p:cNvSpPr>
          <p:nvPr>
            <p:ph type="title"/>
          </p:nvPr>
        </p:nvSpPr>
        <p:spPr>
          <a:xfrm>
            <a:off x="-1260475" y="44450"/>
            <a:ext cx="8229600" cy="1143000"/>
          </a:xfrm>
        </p:spPr>
        <p:txBody>
          <a:bodyPr/>
          <a:lstStyle/>
          <a:p>
            <a:pPr eaLnBrk="1" hangingPunct="1">
              <a:defRPr/>
            </a:pPr>
            <a:r>
              <a:rPr lang="cs-CZ" sz="7200" b="1" dirty="0" smtClean="0">
                <a:effectLst>
                  <a:outerShdw blurRad="38100" dist="38100" dir="2700000" algn="tl">
                    <a:srgbClr val="000000">
                      <a:alpha val="43137"/>
                    </a:srgbClr>
                  </a:outerShdw>
                </a:effectLst>
                <a:latin typeface="Calibri" pitchFamily="34" charset="0"/>
              </a:rPr>
              <a:t>Diagnostika</a:t>
            </a:r>
          </a:p>
        </p:txBody>
      </p:sp>
      <p:sp>
        <p:nvSpPr>
          <p:cNvPr id="51205" name="Text Box 5"/>
          <p:cNvSpPr txBox="1">
            <a:spLocks noChangeArrowheads="1"/>
          </p:cNvSpPr>
          <p:nvPr/>
        </p:nvSpPr>
        <p:spPr bwMode="auto">
          <a:xfrm>
            <a:off x="592138" y="1617663"/>
            <a:ext cx="7277100"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sz="2800" b="1" dirty="0">
                <a:solidFill>
                  <a:srgbClr val="FF0000"/>
                </a:solidFill>
                <a:effectLst>
                  <a:outerShdw blurRad="38100" dist="38100" dir="2700000" algn="tl">
                    <a:srgbClr val="000000">
                      <a:alpha val="43137"/>
                    </a:srgbClr>
                  </a:outerShdw>
                </a:effectLst>
                <a:latin typeface="Calibri" pitchFamily="34" charset="0"/>
              </a:rPr>
              <a:t>Přímý průkaz</a:t>
            </a:r>
          </a:p>
          <a:p>
            <a:pPr>
              <a:defRPr/>
            </a:pPr>
            <a:r>
              <a:rPr lang="cs-CZ" sz="2000" b="1" dirty="0">
                <a:latin typeface="Calibri" pitchFamily="34" charset="0"/>
              </a:rPr>
              <a:t>materiál:</a:t>
            </a:r>
          </a:p>
          <a:p>
            <a:pPr>
              <a:defRPr/>
            </a:pPr>
            <a:r>
              <a:rPr lang="cs-CZ" sz="2000" dirty="0">
                <a:latin typeface="Calibri" pitchFamily="34" charset="0"/>
              </a:rPr>
              <a:t>stolice – vajíčka červů, cysty prvoků</a:t>
            </a:r>
          </a:p>
          <a:p>
            <a:pPr>
              <a:defRPr/>
            </a:pPr>
            <a:r>
              <a:rPr lang="cs-CZ" sz="2000" dirty="0">
                <a:latin typeface="Calibri" pitchFamily="34" charset="0"/>
              </a:rPr>
              <a:t>biopsie – </a:t>
            </a:r>
            <a:r>
              <a:rPr lang="cs-CZ" sz="2000" i="1" dirty="0">
                <a:latin typeface="Calibri" pitchFamily="34" charset="0"/>
              </a:rPr>
              <a:t>E. </a:t>
            </a:r>
            <a:r>
              <a:rPr lang="cs-CZ" sz="2000" i="1" dirty="0" err="1">
                <a:latin typeface="Calibri" pitchFamily="34" charset="0"/>
              </a:rPr>
              <a:t>histolytica</a:t>
            </a:r>
            <a:r>
              <a:rPr lang="cs-CZ" sz="2000" dirty="0">
                <a:latin typeface="Calibri" pitchFamily="34" charset="0"/>
              </a:rPr>
              <a:t> </a:t>
            </a:r>
          </a:p>
          <a:p>
            <a:pPr>
              <a:defRPr/>
            </a:pPr>
            <a:r>
              <a:rPr lang="cs-CZ" sz="2000" b="1" dirty="0">
                <a:latin typeface="Calibri" pitchFamily="34" charset="0"/>
              </a:rPr>
              <a:t>MIKROSKOPIE</a:t>
            </a:r>
            <a:r>
              <a:rPr lang="cs-CZ" sz="2000" dirty="0">
                <a:latin typeface="Calibri" pitchFamily="34" charset="0"/>
              </a:rPr>
              <a:t> - v nativním preparátu nebo po </a:t>
            </a:r>
            <a:r>
              <a:rPr lang="cs-CZ" sz="2000" dirty="0" err="1">
                <a:latin typeface="Calibri" pitchFamily="34" charset="0"/>
              </a:rPr>
              <a:t>koncenteraci</a:t>
            </a:r>
            <a:endParaRPr lang="cs-CZ" sz="2000" dirty="0">
              <a:latin typeface="Calibri" pitchFamily="34" charset="0"/>
            </a:endParaRPr>
          </a:p>
          <a:p>
            <a:pPr>
              <a:defRPr/>
            </a:pPr>
            <a:r>
              <a:rPr lang="cs-CZ" sz="2000" dirty="0">
                <a:latin typeface="Calibri" pitchFamily="34" charset="0"/>
              </a:rPr>
              <a:t>                             - v barveném preparátu (</a:t>
            </a:r>
            <a:r>
              <a:rPr lang="cs-CZ" sz="2000" dirty="0" err="1">
                <a:latin typeface="Calibri" pitchFamily="34" charset="0"/>
              </a:rPr>
              <a:t>Giemsa</a:t>
            </a:r>
            <a:r>
              <a:rPr lang="cs-CZ" sz="2000" dirty="0">
                <a:latin typeface="Calibri" pitchFamily="34" charset="0"/>
              </a:rPr>
              <a:t>, </a:t>
            </a:r>
            <a:r>
              <a:rPr lang="cs-CZ" sz="2000" dirty="0" err="1">
                <a:latin typeface="Calibri" pitchFamily="34" charset="0"/>
              </a:rPr>
              <a:t>trichrom</a:t>
            </a:r>
            <a:r>
              <a:rPr lang="cs-CZ" sz="2000" dirty="0">
                <a:latin typeface="Calibri" pitchFamily="34" charset="0"/>
              </a:rPr>
              <a:t>, Miláček)</a:t>
            </a:r>
          </a:p>
          <a:p>
            <a:pPr>
              <a:defRPr/>
            </a:pPr>
            <a:r>
              <a:rPr lang="cs-CZ" sz="2000" b="1" dirty="0">
                <a:latin typeface="Calibri" pitchFamily="34" charset="0"/>
              </a:rPr>
              <a:t>PRŮKAZ ANTIGENU </a:t>
            </a:r>
            <a:r>
              <a:rPr lang="cs-CZ" sz="2000" dirty="0">
                <a:latin typeface="Calibri" pitchFamily="34" charset="0"/>
              </a:rPr>
              <a:t>(</a:t>
            </a:r>
            <a:r>
              <a:rPr lang="cs-CZ" sz="2000" dirty="0" err="1">
                <a:latin typeface="Calibri" pitchFamily="34" charset="0"/>
              </a:rPr>
              <a:t>giardie</a:t>
            </a:r>
            <a:r>
              <a:rPr lang="cs-CZ" sz="2000" dirty="0">
                <a:latin typeface="Calibri" pitchFamily="34" charset="0"/>
              </a:rPr>
              <a:t>, </a:t>
            </a:r>
            <a:r>
              <a:rPr lang="cs-CZ" sz="2000" dirty="0" err="1">
                <a:latin typeface="Calibri" pitchFamily="34" charset="0"/>
              </a:rPr>
              <a:t>kryptosporidia</a:t>
            </a:r>
            <a:r>
              <a:rPr lang="cs-CZ" sz="2000" dirty="0">
                <a:latin typeface="Calibri" pitchFamily="34" charset="0"/>
              </a:rPr>
              <a:t>)</a:t>
            </a:r>
          </a:p>
          <a:p>
            <a:pPr>
              <a:defRPr/>
            </a:pPr>
            <a:r>
              <a:rPr lang="cs-CZ" sz="2000" b="1" dirty="0">
                <a:latin typeface="Calibri" pitchFamily="34" charset="0"/>
              </a:rPr>
              <a:t>PCR</a:t>
            </a:r>
            <a:r>
              <a:rPr lang="cs-CZ" sz="2000" dirty="0">
                <a:latin typeface="Calibri" pitchFamily="34" charset="0"/>
              </a:rPr>
              <a:t> (</a:t>
            </a:r>
            <a:r>
              <a:rPr lang="cs-CZ" sz="2000" dirty="0" err="1">
                <a:latin typeface="Calibri" pitchFamily="34" charset="0"/>
              </a:rPr>
              <a:t>entaméby</a:t>
            </a:r>
            <a:r>
              <a:rPr lang="cs-CZ" sz="2000" dirty="0">
                <a:latin typeface="Calibri" pitchFamily="34" charset="0"/>
              </a:rPr>
              <a:t>)</a:t>
            </a:r>
          </a:p>
          <a:p>
            <a:pPr>
              <a:defRPr/>
            </a:pPr>
            <a:r>
              <a:rPr lang="cs-CZ" sz="2000" b="1" dirty="0">
                <a:latin typeface="Calibri" pitchFamily="34" charset="0"/>
              </a:rPr>
              <a:t>KULTIVACE</a:t>
            </a:r>
            <a:r>
              <a:rPr lang="cs-CZ" sz="2000" dirty="0">
                <a:latin typeface="Calibri" pitchFamily="34" charset="0"/>
              </a:rPr>
              <a:t> (</a:t>
            </a:r>
            <a:r>
              <a:rPr lang="cs-CZ" sz="2000" dirty="0" err="1">
                <a:latin typeface="Calibri" pitchFamily="34" charset="0"/>
              </a:rPr>
              <a:t>entaméby</a:t>
            </a:r>
            <a:r>
              <a:rPr lang="cs-CZ" sz="2000" dirty="0">
                <a:latin typeface="Calibri" pitchFamily="34" charset="0"/>
              </a:rPr>
              <a:t>)</a:t>
            </a:r>
          </a:p>
          <a:p>
            <a:pPr>
              <a:defRPr/>
            </a:pPr>
            <a:r>
              <a:rPr lang="cs-CZ" sz="2000" b="1" dirty="0">
                <a:latin typeface="Calibri" pitchFamily="34" charset="0"/>
              </a:rPr>
              <a:t>MAKROSKOPICKÝ</a:t>
            </a:r>
            <a:r>
              <a:rPr lang="cs-CZ" sz="2000" dirty="0">
                <a:latin typeface="Calibri" pitchFamily="34" charset="0"/>
              </a:rPr>
              <a:t> (články tasemnice, škrkavky)</a:t>
            </a:r>
          </a:p>
        </p:txBody>
      </p:sp>
      <p:sp>
        <p:nvSpPr>
          <p:cNvPr id="51206" name="Text Box 6"/>
          <p:cNvSpPr txBox="1">
            <a:spLocks noChangeArrowheads="1"/>
          </p:cNvSpPr>
          <p:nvPr/>
        </p:nvSpPr>
        <p:spPr bwMode="auto">
          <a:xfrm>
            <a:off x="611188" y="5157788"/>
            <a:ext cx="849788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cs-CZ" sz="2800" b="1" dirty="0">
                <a:solidFill>
                  <a:srgbClr val="FF0000"/>
                </a:solidFill>
                <a:effectLst>
                  <a:outerShdw blurRad="38100" dist="38100" dir="2700000" algn="tl">
                    <a:srgbClr val="000000">
                      <a:alpha val="43137"/>
                    </a:srgbClr>
                  </a:outerShdw>
                </a:effectLst>
                <a:latin typeface="Calibri" pitchFamily="34" charset="0"/>
              </a:rPr>
              <a:t>Nepřímý průkaz</a:t>
            </a:r>
          </a:p>
          <a:p>
            <a:pPr>
              <a:defRPr/>
            </a:pPr>
            <a:r>
              <a:rPr lang="cs-CZ" sz="2000" b="1" dirty="0">
                <a:latin typeface="Calibri" pitchFamily="34" charset="0"/>
              </a:rPr>
              <a:t>PRŮKAZ PROTILÁTEK </a:t>
            </a:r>
            <a:r>
              <a:rPr lang="cs-CZ" sz="2000" dirty="0">
                <a:latin typeface="Calibri" pitchFamily="34" charset="0"/>
              </a:rPr>
              <a:t>(</a:t>
            </a:r>
            <a:r>
              <a:rPr lang="cs-CZ" sz="2000" i="1" dirty="0">
                <a:latin typeface="Calibri" pitchFamily="34" charset="0"/>
              </a:rPr>
              <a:t>E. </a:t>
            </a:r>
            <a:r>
              <a:rPr lang="cs-CZ" sz="2000" i="1" dirty="0" err="1">
                <a:latin typeface="Calibri" pitchFamily="34" charset="0"/>
              </a:rPr>
              <a:t>histolytica</a:t>
            </a:r>
            <a:r>
              <a:rPr lang="cs-CZ" sz="2000" dirty="0">
                <a:latin typeface="Calibri" pitchFamily="34" charset="0"/>
              </a:rPr>
              <a:t>)</a:t>
            </a:r>
            <a:endParaRPr lang="cs-CZ" sz="2000" b="1" dirty="0">
              <a:latin typeface="Calibri" pitchFamily="34" charset="0"/>
            </a:endParaRPr>
          </a:p>
          <a:p>
            <a:pPr>
              <a:defRPr/>
            </a:pPr>
            <a:r>
              <a:rPr lang="cs-CZ" sz="2000" b="1" dirty="0">
                <a:latin typeface="Calibri" pitchFamily="34" charset="0"/>
              </a:rPr>
              <a:t>ZOBRAZOVACÍ METODY </a:t>
            </a:r>
            <a:r>
              <a:rPr lang="cs-CZ" sz="2000" dirty="0">
                <a:latin typeface="Calibri" pitchFamily="34" charset="0"/>
              </a:rPr>
              <a:t>– CT, UZ</a:t>
            </a:r>
          </a:p>
        </p:txBody>
      </p:sp>
      <p:sp>
        <p:nvSpPr>
          <p:cNvPr id="5" name="Rectangle 4"/>
          <p:cNvSpPr txBox="1">
            <a:spLocks noChangeArrowheads="1"/>
          </p:cNvSpPr>
          <p:nvPr/>
        </p:nvSpPr>
        <p:spPr bwMode="auto">
          <a:xfrm>
            <a:off x="2174875" y="6921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b="1" dirty="0">
                <a:effectLst>
                  <a:outerShdw blurRad="38100" dist="38100" dir="2700000" algn="tl">
                    <a:srgbClr val="000000">
                      <a:alpha val="43137"/>
                    </a:srgbClr>
                  </a:outerShdw>
                </a:effectLst>
                <a:latin typeface="Calibri" pitchFamily="34" charset="0"/>
              </a:rPr>
              <a:t>s</a:t>
            </a:r>
            <a:r>
              <a:rPr lang="cs-CZ" b="1" dirty="0" smtClean="0">
                <a:effectLst>
                  <a:outerShdw blurRad="38100" dist="38100" dir="2700000" algn="tl">
                    <a:srgbClr val="000000">
                      <a:alpha val="43137"/>
                    </a:srgbClr>
                  </a:outerShdw>
                </a:effectLst>
                <a:latin typeface="Calibri" pitchFamily="34" charset="0"/>
              </a:rPr>
              <a:t>třevních parazitů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p:cNvSpPr>
            <a:spLocks noGrp="1" noChangeArrowheads="1"/>
          </p:cNvSpPr>
          <p:nvPr>
            <p:ph type="title"/>
          </p:nvPr>
        </p:nvSpPr>
        <p:spPr>
          <a:xfrm>
            <a:off x="-849313" y="115888"/>
            <a:ext cx="8229601" cy="1143000"/>
          </a:xfrm>
        </p:spPr>
        <p:txBody>
          <a:bodyPr/>
          <a:lstStyle/>
          <a:p>
            <a:pPr eaLnBrk="1" hangingPunct="1">
              <a:defRPr/>
            </a:pPr>
            <a:r>
              <a:rPr lang="cs-CZ" sz="7200" b="1" dirty="0" smtClean="0">
                <a:effectLst>
                  <a:outerShdw blurRad="38100" dist="38100" dir="2700000" algn="tl">
                    <a:srgbClr val="000000">
                      <a:alpha val="43137"/>
                    </a:srgbClr>
                  </a:outerShdw>
                </a:effectLst>
                <a:latin typeface="Calibri" pitchFamily="34" charset="0"/>
              </a:rPr>
              <a:t>Krevní paraziti</a:t>
            </a:r>
          </a:p>
        </p:txBody>
      </p:sp>
      <p:sp>
        <p:nvSpPr>
          <p:cNvPr id="16387" name="Text Box 6"/>
          <p:cNvSpPr txBox="1">
            <a:spLocks noChangeArrowheads="1"/>
          </p:cNvSpPr>
          <p:nvPr/>
        </p:nvSpPr>
        <p:spPr bwMode="auto">
          <a:xfrm>
            <a:off x="250825" y="2073275"/>
            <a:ext cx="8569325"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r>
              <a:rPr lang="cs-CZ" altLang="cs-CZ" sz="2400" b="1" dirty="0" smtClean="0">
                <a:solidFill>
                  <a:schemeClr val="accent6">
                    <a:lumMod val="60000"/>
                    <a:lumOff val="40000"/>
                  </a:schemeClr>
                </a:solidFill>
                <a:effectLst>
                  <a:outerShdw blurRad="38100" dist="38100" dir="2700000" algn="tl">
                    <a:srgbClr val="000000">
                      <a:alpha val="43137"/>
                    </a:srgbClr>
                  </a:outerShdw>
                </a:effectLst>
                <a:latin typeface="Calibri" pitchFamily="34" charset="0"/>
              </a:rPr>
              <a:t>AFRICKÉ TRYPANOSOMÓZY</a:t>
            </a:r>
          </a:p>
          <a:p>
            <a:pPr eaLnBrk="1" hangingPunct="1">
              <a:defRPr/>
            </a:pPr>
            <a:r>
              <a:rPr lang="cs-CZ" altLang="cs-CZ" b="1" dirty="0" smtClean="0">
                <a:solidFill>
                  <a:schemeClr val="tx2"/>
                </a:solidFill>
                <a:latin typeface="Calibri" pitchFamily="34" charset="0"/>
              </a:rPr>
              <a:t>onemocnění:</a:t>
            </a:r>
            <a:r>
              <a:rPr lang="cs-CZ" altLang="cs-CZ" b="1" i="1" dirty="0" smtClean="0">
                <a:solidFill>
                  <a:schemeClr val="tx2"/>
                </a:solidFill>
                <a:latin typeface="Calibri" pitchFamily="34" charset="0"/>
              </a:rPr>
              <a:t> </a:t>
            </a:r>
            <a:r>
              <a:rPr lang="cs-CZ" altLang="cs-CZ" dirty="0" smtClean="0">
                <a:solidFill>
                  <a:schemeClr val="tx2"/>
                </a:solidFill>
                <a:latin typeface="Calibri" pitchFamily="34" charset="0"/>
              </a:rPr>
              <a:t>„spavá nemoc“</a:t>
            </a:r>
          </a:p>
          <a:p>
            <a:pPr eaLnBrk="1" hangingPunct="1">
              <a:defRPr/>
            </a:pPr>
            <a:r>
              <a:rPr lang="cs-CZ" altLang="cs-CZ" b="1" dirty="0" smtClean="0">
                <a:latin typeface="Calibri" pitchFamily="34" charset="0"/>
              </a:rPr>
              <a:t>výskyt : </a:t>
            </a:r>
            <a:r>
              <a:rPr lang="cs-CZ" altLang="cs-CZ" dirty="0" smtClean="0">
                <a:latin typeface="Calibri" pitchFamily="34" charset="0"/>
              </a:rPr>
              <a:t>v lymfě, krevním řečišti, v mozkomíšním moku (extracelulárně)</a:t>
            </a:r>
          </a:p>
        </p:txBody>
      </p:sp>
      <p:sp>
        <p:nvSpPr>
          <p:cNvPr id="16388" name="Text Box 9"/>
          <p:cNvSpPr txBox="1">
            <a:spLocks noChangeArrowheads="1"/>
          </p:cNvSpPr>
          <p:nvPr/>
        </p:nvSpPr>
        <p:spPr bwMode="auto">
          <a:xfrm>
            <a:off x="241300" y="3230563"/>
            <a:ext cx="777716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r>
              <a:rPr lang="cs-CZ" altLang="cs-CZ" sz="2400" b="1" dirty="0" smtClean="0">
                <a:solidFill>
                  <a:schemeClr val="accent6">
                    <a:lumMod val="60000"/>
                    <a:lumOff val="40000"/>
                  </a:schemeClr>
                </a:solidFill>
                <a:effectLst>
                  <a:outerShdw blurRad="38100" dist="38100" dir="2700000" algn="tl">
                    <a:srgbClr val="000000">
                      <a:alpha val="43137"/>
                    </a:srgbClr>
                  </a:outerShdw>
                </a:effectLst>
                <a:latin typeface="Calibri" pitchFamily="34" charset="0"/>
              </a:rPr>
              <a:t>TRYPANOSOMA AMERICKÁ</a:t>
            </a:r>
            <a:endParaRPr lang="cs-CZ" altLang="cs-CZ" sz="2400" b="1" i="1" dirty="0" smtClean="0">
              <a:solidFill>
                <a:schemeClr val="accent6">
                  <a:lumMod val="60000"/>
                  <a:lumOff val="40000"/>
                </a:schemeClr>
              </a:solidFill>
              <a:effectLst>
                <a:outerShdw blurRad="38100" dist="38100" dir="2700000" algn="tl">
                  <a:srgbClr val="000000">
                    <a:alpha val="43137"/>
                  </a:srgbClr>
                </a:outerShdw>
              </a:effectLst>
              <a:latin typeface="Calibri" pitchFamily="34" charset="0"/>
            </a:endParaRPr>
          </a:p>
          <a:p>
            <a:pPr eaLnBrk="1" hangingPunct="1">
              <a:defRPr/>
            </a:pPr>
            <a:r>
              <a:rPr lang="cs-CZ" altLang="cs-CZ" b="1" dirty="0" smtClean="0">
                <a:latin typeface="Calibri" pitchFamily="34" charset="0"/>
              </a:rPr>
              <a:t>výskyt:</a:t>
            </a:r>
            <a:r>
              <a:rPr lang="cs-CZ" altLang="cs-CZ" dirty="0" smtClean="0">
                <a:latin typeface="Calibri" pitchFamily="34" charset="0"/>
              </a:rPr>
              <a:t>  v krevním řečišti i ve tkáních</a:t>
            </a:r>
          </a:p>
          <a:p>
            <a:pPr eaLnBrk="1" hangingPunct="1">
              <a:defRPr/>
            </a:pPr>
            <a:endParaRPr lang="cs-CZ" altLang="cs-CZ" dirty="0" smtClean="0">
              <a:latin typeface="Calibri" pitchFamily="34" charset="0"/>
            </a:endParaRPr>
          </a:p>
          <a:p>
            <a:pPr eaLnBrk="1" hangingPunct="1">
              <a:defRPr/>
            </a:pPr>
            <a:r>
              <a:rPr lang="cs-CZ" altLang="cs-CZ" sz="2400" b="1" dirty="0" smtClean="0">
                <a:solidFill>
                  <a:srgbClr val="CC00FF"/>
                </a:solidFill>
                <a:effectLst>
                  <a:outerShdw blurRad="38100" dist="38100" dir="2700000" algn="tl">
                    <a:srgbClr val="000000">
                      <a:alpha val="43137"/>
                    </a:srgbClr>
                  </a:outerShdw>
                </a:effectLst>
                <a:latin typeface="Calibri" pitchFamily="34" charset="0"/>
              </a:rPr>
              <a:t>LEISHMANIE</a:t>
            </a:r>
          </a:p>
          <a:p>
            <a:pPr eaLnBrk="1" hangingPunct="1">
              <a:defRPr/>
            </a:pPr>
            <a:r>
              <a:rPr lang="cs-CZ" altLang="cs-CZ" b="1" dirty="0" smtClean="0">
                <a:latin typeface="Calibri" pitchFamily="34" charset="0"/>
              </a:rPr>
              <a:t>výskyt:</a:t>
            </a:r>
            <a:r>
              <a:rPr lang="cs-CZ" altLang="cs-CZ" dirty="0" smtClean="0">
                <a:latin typeface="Calibri" pitchFamily="34" charset="0"/>
              </a:rPr>
              <a:t> bílé krvinky</a:t>
            </a:r>
          </a:p>
          <a:p>
            <a:pPr eaLnBrk="1" hangingPunct="1">
              <a:defRPr/>
            </a:pPr>
            <a:r>
              <a:rPr lang="cs-CZ" altLang="cs-CZ" b="1" dirty="0" smtClean="0">
                <a:latin typeface="Calibri" pitchFamily="34" charset="0"/>
              </a:rPr>
              <a:t>onemocnění:</a:t>
            </a:r>
            <a:r>
              <a:rPr lang="cs-CZ" altLang="cs-CZ" dirty="0" smtClean="0">
                <a:latin typeface="Calibri" pitchFamily="34" charset="0"/>
              </a:rPr>
              <a:t> viscerální, kožní leishmanióza</a:t>
            </a:r>
          </a:p>
          <a:p>
            <a:pPr eaLnBrk="1" hangingPunct="1">
              <a:defRPr/>
            </a:pPr>
            <a:endParaRPr lang="cs-CZ" altLang="cs-CZ" dirty="0" smtClean="0">
              <a:latin typeface="Calibri" pitchFamily="34" charset="0"/>
            </a:endParaRPr>
          </a:p>
          <a:p>
            <a:pPr eaLnBrk="1" hangingPunct="1">
              <a:defRPr/>
            </a:pPr>
            <a:r>
              <a:rPr lang="cs-CZ" altLang="cs-CZ" sz="2400" b="1" dirty="0" smtClean="0">
                <a:solidFill>
                  <a:srgbClr val="7030A0"/>
                </a:solidFill>
                <a:effectLst>
                  <a:outerShdw blurRad="38100" dist="38100" dir="2700000" algn="tl">
                    <a:srgbClr val="000000">
                      <a:alpha val="43137"/>
                    </a:srgbClr>
                  </a:outerShdw>
                </a:effectLst>
                <a:latin typeface="Calibri" pitchFamily="34" charset="0"/>
              </a:rPr>
              <a:t>PLASMODIA, BABESIE</a:t>
            </a:r>
          </a:p>
          <a:p>
            <a:pPr eaLnBrk="1" hangingPunct="1">
              <a:defRPr/>
            </a:pPr>
            <a:r>
              <a:rPr lang="cs-CZ" altLang="cs-CZ" b="1" dirty="0" smtClean="0">
                <a:latin typeface="Calibri" pitchFamily="34" charset="0"/>
              </a:rPr>
              <a:t>výskyt:</a:t>
            </a:r>
            <a:r>
              <a:rPr lang="cs-CZ" altLang="cs-CZ" dirty="0" smtClean="0">
                <a:latin typeface="Calibri" pitchFamily="34" charset="0"/>
              </a:rPr>
              <a:t> červené krvinky</a:t>
            </a:r>
          </a:p>
          <a:p>
            <a:pPr eaLnBrk="1" hangingPunct="1">
              <a:defRPr/>
            </a:pPr>
            <a:r>
              <a:rPr lang="cs-CZ" altLang="cs-CZ" b="1" dirty="0" smtClean="0">
                <a:latin typeface="Calibri" pitchFamily="34" charset="0"/>
              </a:rPr>
              <a:t>onemocnění:</a:t>
            </a:r>
            <a:r>
              <a:rPr lang="cs-CZ" altLang="cs-CZ" dirty="0" smtClean="0">
                <a:latin typeface="Calibri" pitchFamily="34" charset="0"/>
              </a:rPr>
              <a:t> malárie, </a:t>
            </a:r>
            <a:r>
              <a:rPr lang="cs-CZ" altLang="cs-CZ" dirty="0" err="1" smtClean="0">
                <a:latin typeface="Calibri" pitchFamily="34" charset="0"/>
              </a:rPr>
              <a:t>babesióza</a:t>
            </a:r>
            <a:endParaRPr lang="cs-CZ" altLang="cs-CZ" dirty="0" smtClean="0">
              <a:latin typeface="Calibri" pitchFamily="34" charset="0"/>
            </a:endParaRPr>
          </a:p>
        </p:txBody>
      </p:sp>
      <p:sp>
        <p:nvSpPr>
          <p:cNvPr id="5" name="Rectangle 4"/>
          <p:cNvSpPr txBox="1">
            <a:spLocks noChangeArrowheads="1"/>
          </p:cNvSpPr>
          <p:nvPr/>
        </p:nvSpPr>
        <p:spPr bwMode="auto">
          <a:xfrm>
            <a:off x="2051050"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b="1" dirty="0" smtClean="0">
                <a:effectLst>
                  <a:outerShdw blurRad="38100" dist="38100" dir="2700000" algn="tl">
                    <a:srgbClr val="000000">
                      <a:alpha val="43137"/>
                    </a:srgbClr>
                  </a:outerShdw>
                </a:effectLst>
                <a:latin typeface="Calibri" pitchFamily="34" charset="0"/>
              </a:rPr>
              <a:t>přehled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Nadpis 2"/>
          <p:cNvSpPr txBox="1">
            <a:spLocks/>
          </p:cNvSpPr>
          <p:nvPr/>
        </p:nvSpPr>
        <p:spPr>
          <a:xfrm>
            <a:off x="-973138" y="44450"/>
            <a:ext cx="8229601"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cs-CZ" sz="7200" b="1" dirty="0" smtClean="0">
                <a:effectLst>
                  <a:outerShdw blurRad="38100" dist="38100" dir="2700000" algn="tl">
                    <a:srgbClr val="000000">
                      <a:alpha val="43137"/>
                    </a:srgbClr>
                  </a:outerShdw>
                </a:effectLst>
                <a:latin typeface="Calibri" pitchFamily="34" charset="0"/>
              </a:rPr>
              <a:t>Krevní paraziti</a:t>
            </a:r>
            <a:endParaRPr lang="cs-CZ" sz="7200" b="1" dirty="0">
              <a:effectLst>
                <a:outerShdw blurRad="38100" dist="38100" dir="2700000" algn="tl">
                  <a:srgbClr val="000000">
                    <a:alpha val="43137"/>
                  </a:srgbClr>
                </a:outerShdw>
              </a:effectLst>
              <a:latin typeface="Calibri" pitchFamily="34" charset="0"/>
            </a:endParaRPr>
          </a:p>
        </p:txBody>
      </p:sp>
      <p:sp>
        <p:nvSpPr>
          <p:cNvPr id="17412" name="Obdélník 1"/>
          <p:cNvSpPr>
            <a:spLocks noChangeArrowheads="1"/>
          </p:cNvSpPr>
          <p:nvPr/>
        </p:nvSpPr>
        <p:spPr bwMode="auto">
          <a:xfrm>
            <a:off x="468313" y="5651500"/>
            <a:ext cx="424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sz="2400" b="1">
                <a:latin typeface="Calibri" pitchFamily="34" charset="0"/>
              </a:rPr>
              <a:t>trypanosomy</a:t>
            </a:r>
            <a:r>
              <a:rPr lang="cs-CZ" sz="2400">
                <a:latin typeface="Calibri" pitchFamily="34" charset="0"/>
              </a:rPr>
              <a:t> (africká, americká)</a:t>
            </a:r>
          </a:p>
        </p:txBody>
      </p:sp>
      <p:sp>
        <p:nvSpPr>
          <p:cNvPr id="5" name="Nadpis 2"/>
          <p:cNvSpPr txBox="1">
            <a:spLocks/>
          </p:cNvSpPr>
          <p:nvPr/>
        </p:nvSpPr>
        <p:spPr>
          <a:xfrm>
            <a:off x="2535238" y="84613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cs-CZ" b="1" dirty="0" smtClean="0">
                <a:effectLst>
                  <a:outerShdw blurRad="38100" dist="38100" dir="2700000" algn="tl">
                    <a:srgbClr val="000000">
                      <a:alpha val="43137"/>
                    </a:srgbClr>
                  </a:outerShdw>
                </a:effectLst>
                <a:latin typeface="Calibri" pitchFamily="34" charset="0"/>
              </a:rPr>
              <a:t>mimobuněční</a:t>
            </a:r>
            <a:endParaRPr lang="cs-CZ" b="1" dirty="0">
              <a:effectLst>
                <a:outerShdw blurRad="38100" dist="38100" dir="2700000" algn="tl">
                  <a:srgbClr val="000000">
                    <a:alpha val="43137"/>
                  </a:srgbClr>
                </a:outerShdw>
              </a:effectLst>
              <a:latin typeface="Calibri"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Petra Kub\leishmanie 2016\P10101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4445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Obdélník 1"/>
          <p:cNvSpPr>
            <a:spLocks noChangeArrowheads="1"/>
          </p:cNvSpPr>
          <p:nvPr/>
        </p:nvSpPr>
        <p:spPr bwMode="auto">
          <a:xfrm>
            <a:off x="179388" y="5775325"/>
            <a:ext cx="378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sz="2400" b="1">
                <a:latin typeface="Calibri" pitchFamily="34" charset="0"/>
              </a:rPr>
              <a:t>leishmanie</a:t>
            </a:r>
            <a:r>
              <a:rPr lang="cs-CZ" sz="2400">
                <a:latin typeface="Calibri" pitchFamily="34" charset="0"/>
              </a:rPr>
              <a:t> (viscerální, kožní)</a:t>
            </a:r>
          </a:p>
        </p:txBody>
      </p:sp>
      <p:sp>
        <p:nvSpPr>
          <p:cNvPr id="4" name="Nadpis 2"/>
          <p:cNvSpPr txBox="1">
            <a:spLocks/>
          </p:cNvSpPr>
          <p:nvPr/>
        </p:nvSpPr>
        <p:spPr>
          <a:xfrm>
            <a:off x="-973138" y="44450"/>
            <a:ext cx="8229601"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cs-CZ" sz="7200" b="1" dirty="0" smtClean="0">
                <a:effectLst>
                  <a:outerShdw blurRad="38100" dist="38100" dir="2700000" algn="tl">
                    <a:srgbClr val="000000">
                      <a:alpha val="43137"/>
                    </a:srgbClr>
                  </a:outerShdw>
                </a:effectLst>
                <a:latin typeface="Calibri" pitchFamily="34" charset="0"/>
              </a:rPr>
              <a:t>Krevní paraziti</a:t>
            </a:r>
            <a:endParaRPr lang="cs-CZ" sz="7200" b="1" dirty="0">
              <a:effectLst>
                <a:outerShdw blurRad="38100" dist="38100" dir="2700000" algn="tl">
                  <a:srgbClr val="000000">
                    <a:alpha val="43137"/>
                  </a:srgbClr>
                </a:outerShdw>
              </a:effectLst>
              <a:latin typeface="Calibri" pitchFamily="34" charset="0"/>
            </a:endParaRPr>
          </a:p>
        </p:txBody>
      </p:sp>
      <p:sp>
        <p:nvSpPr>
          <p:cNvPr id="5" name="Nadpis 2"/>
          <p:cNvSpPr txBox="1">
            <a:spLocks/>
          </p:cNvSpPr>
          <p:nvPr/>
        </p:nvSpPr>
        <p:spPr>
          <a:xfrm>
            <a:off x="2822575" y="105251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cs-CZ" b="1" dirty="0" smtClean="0">
                <a:effectLst>
                  <a:outerShdw blurRad="38100" dist="38100" dir="2700000" algn="tl">
                    <a:srgbClr val="000000">
                      <a:alpha val="43137"/>
                    </a:srgbClr>
                  </a:outerShdw>
                </a:effectLst>
                <a:latin typeface="Calibri" pitchFamily="34" charset="0"/>
              </a:rPr>
              <a:t>bílé krevní řady</a:t>
            </a:r>
            <a:endParaRPr lang="cs-CZ" b="1" dirty="0">
              <a:effectLst>
                <a:outerShdw blurRad="38100" dist="38100" dir="2700000" algn="tl">
                  <a:srgbClr val="000000">
                    <a:alpha val="43137"/>
                  </a:srgbClr>
                </a:outerShdw>
              </a:effectLst>
              <a:latin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127" y="679434"/>
            <a:ext cx="7423281" cy="5557878"/>
          </a:xfrm>
          <a:prstGeom prst="rect">
            <a:avLst/>
          </a:prstGeom>
        </p:spPr>
      </p:pic>
    </p:spTree>
    <p:extLst>
      <p:ext uri="{BB962C8B-B14F-4D97-AF65-F5344CB8AC3E}">
        <p14:creationId xmlns:p14="http://schemas.microsoft.com/office/powerpoint/2010/main" val="33203583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zemekoul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WordArt 3"/>
          <p:cNvSpPr>
            <a:spLocks noChangeArrowheads="1" noChangeShapeType="1" noTextEdit="1"/>
          </p:cNvSpPr>
          <p:nvPr/>
        </p:nvSpPr>
        <p:spPr bwMode="auto">
          <a:xfrm>
            <a:off x="107950" y="188913"/>
            <a:ext cx="2333625" cy="638175"/>
          </a:xfrm>
          <a:prstGeom prst="rect">
            <a:avLst/>
          </a:prstGeom>
        </p:spPr>
        <p:txBody>
          <a:bodyPr wrap="none" fromWordArt="1">
            <a:prstTxWarp prst="textPlain">
              <a:avLst>
                <a:gd name="adj" fmla="val 50000"/>
              </a:avLst>
            </a:prstTxWarp>
          </a:bodyPr>
          <a:lstStyle/>
          <a:p>
            <a:pPr algn="ctr"/>
            <a:r>
              <a:rPr lang="cs-CZ" sz="3600" b="1" kern="10">
                <a:ln w="9525">
                  <a:solidFill>
                    <a:srgbClr val="000000"/>
                  </a:solidFill>
                  <a:round/>
                  <a:headEnd/>
                  <a:tailEnd/>
                </a:ln>
                <a:solidFill>
                  <a:srgbClr val="FFFFFF"/>
                </a:solidFill>
                <a:effectLst>
                  <a:outerShdw dist="35921" dir="2700000" algn="ctr" rotWithShape="0">
                    <a:srgbClr val="808080">
                      <a:alpha val="79999"/>
                    </a:srgbClr>
                  </a:outerShdw>
                </a:effectLst>
                <a:latin typeface="Calibri"/>
              </a:rPr>
              <a:t>Paraziti</a:t>
            </a:r>
          </a:p>
        </p:txBody>
      </p:sp>
      <p:sp>
        <p:nvSpPr>
          <p:cNvPr id="3076" name="WordArt 4"/>
          <p:cNvSpPr>
            <a:spLocks noChangeArrowheads="1" noChangeShapeType="1" noTextEdit="1"/>
          </p:cNvSpPr>
          <p:nvPr/>
        </p:nvSpPr>
        <p:spPr bwMode="auto">
          <a:xfrm>
            <a:off x="7308850" y="188913"/>
            <a:ext cx="1601788" cy="863600"/>
          </a:xfrm>
          <a:prstGeom prst="rect">
            <a:avLst/>
          </a:prstGeom>
        </p:spPr>
        <p:txBody>
          <a:bodyPr wrap="none" fromWordArt="1">
            <a:prstTxWarp prst="textPlain">
              <a:avLst>
                <a:gd name="adj" fmla="val 50000"/>
              </a:avLst>
            </a:prstTxWarp>
          </a:bodyPr>
          <a:lstStyle/>
          <a:p>
            <a:pPr algn="ctr"/>
            <a:r>
              <a:rPr lang="cs-CZ" sz="3600" b="1" kern="10">
                <a:ln w="9525">
                  <a:solidFill>
                    <a:srgbClr val="000000"/>
                  </a:solidFill>
                  <a:round/>
                  <a:headEnd/>
                  <a:tailEnd/>
                </a:ln>
                <a:solidFill>
                  <a:srgbClr val="FFFFFF"/>
                </a:solidFill>
                <a:effectLst>
                  <a:outerShdw dist="35921" dir="2700000" algn="ctr" rotWithShape="0">
                    <a:srgbClr val="808080">
                      <a:alpha val="79999"/>
                    </a:srgbClr>
                  </a:outerShdw>
                </a:effectLst>
                <a:latin typeface="Calibri"/>
              </a:rPr>
              <a:t>jsou</a:t>
            </a:r>
          </a:p>
        </p:txBody>
      </p:sp>
      <p:sp>
        <p:nvSpPr>
          <p:cNvPr id="3077" name="WordArt 5"/>
          <p:cNvSpPr>
            <a:spLocks noChangeArrowheads="1" noChangeShapeType="1" noTextEdit="1"/>
          </p:cNvSpPr>
          <p:nvPr/>
        </p:nvSpPr>
        <p:spPr bwMode="auto">
          <a:xfrm>
            <a:off x="6948488" y="5876925"/>
            <a:ext cx="1993900" cy="782638"/>
          </a:xfrm>
          <a:prstGeom prst="rect">
            <a:avLst/>
          </a:prstGeom>
        </p:spPr>
        <p:txBody>
          <a:bodyPr wrap="none" fromWordArt="1">
            <a:prstTxWarp prst="textPlain">
              <a:avLst>
                <a:gd name="adj" fmla="val 50000"/>
              </a:avLst>
            </a:prstTxWarp>
          </a:bodyPr>
          <a:lstStyle/>
          <a:p>
            <a:pPr algn="ctr"/>
            <a:r>
              <a:rPr lang="cs-CZ" sz="6000" b="1" kern="10">
                <a:ln w="9525">
                  <a:solidFill>
                    <a:srgbClr val="000000"/>
                  </a:solidFill>
                  <a:round/>
                  <a:headEnd/>
                  <a:tailEnd/>
                </a:ln>
                <a:solidFill>
                  <a:srgbClr val="FFFFFF"/>
                </a:solidFill>
                <a:effectLst>
                  <a:outerShdw dist="35921" dir="2700000" algn="ctr" rotWithShape="0">
                    <a:srgbClr val="808080">
                      <a:alpha val="79999"/>
                    </a:srgbClr>
                  </a:outerShdw>
                </a:effectLst>
                <a:latin typeface="Calibri"/>
              </a:rPr>
              <a:t>všude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ovéPole 2"/>
          <p:cNvSpPr txBox="1">
            <a:spLocks noChangeArrowheads="1"/>
          </p:cNvSpPr>
          <p:nvPr/>
        </p:nvSpPr>
        <p:spPr bwMode="auto">
          <a:xfrm>
            <a:off x="179388" y="6011863"/>
            <a:ext cx="2860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r>
              <a:rPr lang="cs-CZ" b="1" i="1" dirty="0" smtClean="0">
                <a:solidFill>
                  <a:schemeClr val="accent2">
                    <a:lumMod val="60000"/>
                    <a:lumOff val="40000"/>
                  </a:schemeClr>
                </a:solidFill>
                <a:latin typeface="Calibri" pitchFamily="34" charset="0"/>
              </a:rPr>
              <a:t>PLASMODIUM FALCIPARUM</a:t>
            </a:r>
          </a:p>
        </p:txBody>
      </p:sp>
      <p:sp>
        <p:nvSpPr>
          <p:cNvPr id="4" name="Nadpis 2"/>
          <p:cNvSpPr txBox="1">
            <a:spLocks/>
          </p:cNvSpPr>
          <p:nvPr/>
        </p:nvSpPr>
        <p:spPr>
          <a:xfrm>
            <a:off x="-973138" y="44450"/>
            <a:ext cx="8229601"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cs-CZ" sz="7200" b="1" dirty="0" smtClean="0">
                <a:effectLst>
                  <a:outerShdw blurRad="38100" dist="38100" dir="2700000" algn="tl">
                    <a:srgbClr val="000000">
                      <a:alpha val="43137"/>
                    </a:srgbClr>
                  </a:outerShdw>
                </a:effectLst>
                <a:latin typeface="Calibri" pitchFamily="34" charset="0"/>
              </a:rPr>
              <a:t>Krevní paraziti</a:t>
            </a:r>
            <a:endParaRPr lang="cs-CZ" sz="7200" b="1" dirty="0">
              <a:effectLst>
                <a:outerShdw blurRad="38100" dist="38100" dir="2700000" algn="tl">
                  <a:srgbClr val="000000">
                    <a:alpha val="43137"/>
                  </a:srgbClr>
                </a:outerShdw>
              </a:effectLst>
              <a:latin typeface="Calibri" pitchFamily="34" charset="0"/>
            </a:endParaRPr>
          </a:p>
        </p:txBody>
      </p:sp>
      <p:sp>
        <p:nvSpPr>
          <p:cNvPr id="5" name="Nadpis 2"/>
          <p:cNvSpPr txBox="1">
            <a:spLocks/>
          </p:cNvSpPr>
          <p:nvPr/>
        </p:nvSpPr>
        <p:spPr>
          <a:xfrm>
            <a:off x="2535238" y="90805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cs-CZ" b="1" dirty="0" smtClean="0">
                <a:effectLst>
                  <a:outerShdw blurRad="38100" dist="38100" dir="2700000" algn="tl">
                    <a:srgbClr val="000000">
                      <a:alpha val="43137"/>
                    </a:srgbClr>
                  </a:outerShdw>
                </a:effectLst>
                <a:latin typeface="Calibri" pitchFamily="34" charset="0"/>
              </a:rPr>
              <a:t>červené krevní řady</a:t>
            </a:r>
            <a:endParaRPr lang="cs-CZ" b="1" dirty="0">
              <a:effectLst>
                <a:outerShdw blurRad="38100" dist="38100" dir="2700000" algn="tl">
                  <a:srgbClr val="000000">
                    <a:alpha val="43137"/>
                  </a:srgbClr>
                </a:outerShdw>
              </a:effectLst>
              <a:latin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Obrázek 2"/>
          <p:cNvPicPr>
            <a:picLocks noChangeAspect="1"/>
          </p:cNvPicPr>
          <p:nvPr/>
        </p:nvPicPr>
        <p:blipFill>
          <a:blip r:embed="rId3">
            <a:extLst>
              <a:ext uri="{28A0092B-C50C-407E-A947-70E740481C1C}">
                <a14:useLocalDpi xmlns:a14="http://schemas.microsoft.com/office/drawing/2010/main" val="0"/>
              </a:ext>
            </a:extLst>
          </a:blip>
          <a:srcRect l="25600" r="42700"/>
          <a:stretch>
            <a:fillRect/>
          </a:stretch>
        </p:blipFill>
        <p:spPr bwMode="auto">
          <a:xfrm>
            <a:off x="3059113" y="0"/>
            <a:ext cx="2898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Obrázek 3"/>
          <p:cNvPicPr>
            <a:picLocks noChangeAspect="1"/>
          </p:cNvPicPr>
          <p:nvPr/>
        </p:nvPicPr>
        <p:blipFill>
          <a:blip r:embed="rId4">
            <a:extLst>
              <a:ext uri="{28A0092B-C50C-407E-A947-70E740481C1C}">
                <a14:useLocalDpi xmlns:a14="http://schemas.microsoft.com/office/drawing/2010/main" val="0"/>
              </a:ext>
            </a:extLst>
          </a:blip>
          <a:srcRect l="35625" r="32187"/>
          <a:stretch>
            <a:fillRect/>
          </a:stretch>
        </p:blipFill>
        <p:spPr bwMode="auto">
          <a:xfrm>
            <a:off x="6156325" y="0"/>
            <a:ext cx="2943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Obrázek 4"/>
          <p:cNvPicPr>
            <a:picLocks noChangeAspect="1"/>
          </p:cNvPicPr>
          <p:nvPr/>
        </p:nvPicPr>
        <p:blipFill>
          <a:blip r:embed="rId5">
            <a:extLst>
              <a:ext uri="{28A0092B-C50C-407E-A947-70E740481C1C}">
                <a14:useLocalDpi xmlns:a14="http://schemas.microsoft.com/office/drawing/2010/main" val="0"/>
              </a:ext>
            </a:extLst>
          </a:blip>
          <a:srcRect l="35625" r="32187"/>
          <a:stretch>
            <a:fillRect/>
          </a:stretch>
        </p:blipFill>
        <p:spPr bwMode="auto">
          <a:xfrm>
            <a:off x="-36513" y="0"/>
            <a:ext cx="2943226"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ovéPole 5"/>
          <p:cNvSpPr txBox="1">
            <a:spLocks noChangeArrowheads="1"/>
          </p:cNvSpPr>
          <p:nvPr/>
        </p:nvSpPr>
        <p:spPr bwMode="auto">
          <a:xfrm>
            <a:off x="17463" y="404813"/>
            <a:ext cx="264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r>
              <a:rPr lang="cs-CZ" b="1" i="1" dirty="0" smtClean="0">
                <a:solidFill>
                  <a:schemeClr val="accent2">
                    <a:lumMod val="60000"/>
                    <a:lumOff val="40000"/>
                  </a:schemeClr>
                </a:solidFill>
                <a:latin typeface="Calibri" pitchFamily="34" charset="0"/>
              </a:rPr>
              <a:t>PLASMODIUM MALARIAE</a:t>
            </a:r>
          </a:p>
        </p:txBody>
      </p:sp>
      <p:sp>
        <p:nvSpPr>
          <p:cNvPr id="21510" name="TextovéPole 6"/>
          <p:cNvSpPr txBox="1">
            <a:spLocks noChangeArrowheads="1"/>
          </p:cNvSpPr>
          <p:nvPr/>
        </p:nvSpPr>
        <p:spPr bwMode="auto">
          <a:xfrm>
            <a:off x="3276600" y="404813"/>
            <a:ext cx="2244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r>
              <a:rPr lang="cs-CZ" b="1" i="1" dirty="0" smtClean="0">
                <a:solidFill>
                  <a:schemeClr val="accent2">
                    <a:lumMod val="60000"/>
                    <a:lumOff val="40000"/>
                  </a:schemeClr>
                </a:solidFill>
                <a:latin typeface="Calibri" pitchFamily="34" charset="0"/>
              </a:rPr>
              <a:t>PLASMODIUM OVALE</a:t>
            </a:r>
          </a:p>
        </p:txBody>
      </p:sp>
      <p:sp>
        <p:nvSpPr>
          <p:cNvPr id="21511" name="TextovéPole 7"/>
          <p:cNvSpPr txBox="1">
            <a:spLocks noChangeArrowheads="1"/>
          </p:cNvSpPr>
          <p:nvPr/>
        </p:nvSpPr>
        <p:spPr bwMode="auto">
          <a:xfrm>
            <a:off x="6319838" y="404813"/>
            <a:ext cx="2208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r>
              <a:rPr lang="cs-CZ" b="1" i="1" dirty="0" smtClean="0">
                <a:solidFill>
                  <a:schemeClr val="accent2">
                    <a:lumMod val="60000"/>
                    <a:lumOff val="40000"/>
                  </a:schemeClr>
                </a:solidFill>
                <a:latin typeface="Calibri" pitchFamily="34" charset="0"/>
              </a:rPr>
              <a:t>PLASMODIUM VIVAX</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487016"/>
            <a:ext cx="7272808" cy="5826282"/>
          </a:xfrm>
          <a:prstGeom prst="rect">
            <a:avLst/>
          </a:prstGeom>
        </p:spPr>
      </p:pic>
    </p:spTree>
    <p:extLst>
      <p:ext uri="{BB962C8B-B14F-4D97-AF65-F5344CB8AC3E}">
        <p14:creationId xmlns:p14="http://schemas.microsoft.com/office/powerpoint/2010/main" val="4421989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4"/>
          <p:cNvSpPr>
            <a:spLocks noGrp="1" noChangeArrowheads="1"/>
          </p:cNvSpPr>
          <p:nvPr>
            <p:ph type="title"/>
          </p:nvPr>
        </p:nvSpPr>
        <p:spPr>
          <a:xfrm>
            <a:off x="-1476375" y="44450"/>
            <a:ext cx="8229600" cy="1143000"/>
          </a:xfrm>
        </p:spPr>
        <p:txBody>
          <a:bodyPr/>
          <a:lstStyle/>
          <a:p>
            <a:pPr eaLnBrk="1" hangingPunct="1">
              <a:defRPr/>
            </a:pPr>
            <a:r>
              <a:rPr lang="cs-CZ" sz="7200" b="1" dirty="0" smtClean="0">
                <a:effectLst>
                  <a:outerShdw blurRad="38100" dist="38100" dir="2700000" algn="tl">
                    <a:srgbClr val="000000">
                      <a:alpha val="43137"/>
                    </a:srgbClr>
                  </a:outerShdw>
                </a:effectLst>
                <a:latin typeface="Calibri" pitchFamily="34" charset="0"/>
              </a:rPr>
              <a:t>Diagnostika</a:t>
            </a:r>
          </a:p>
        </p:txBody>
      </p:sp>
      <p:sp>
        <p:nvSpPr>
          <p:cNvPr id="21507" name="Text Box 5"/>
          <p:cNvSpPr txBox="1">
            <a:spLocks noChangeArrowheads="1"/>
          </p:cNvSpPr>
          <p:nvPr/>
        </p:nvSpPr>
        <p:spPr bwMode="auto">
          <a:xfrm>
            <a:off x="395288" y="1628775"/>
            <a:ext cx="4456112"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cs-CZ" altLang="cs-CZ" sz="2000" b="1">
                <a:latin typeface="Calibri" pitchFamily="34" charset="0"/>
              </a:rPr>
              <a:t>MIKROSKOPIE</a:t>
            </a:r>
          </a:p>
          <a:p>
            <a:pPr eaLnBrk="1" hangingPunct="1"/>
            <a:r>
              <a:rPr lang="cs-CZ" altLang="cs-CZ" sz="2000" b="1">
                <a:latin typeface="Calibri" pitchFamily="34" charset="0"/>
              </a:rPr>
              <a:t>materiál:</a:t>
            </a:r>
          </a:p>
          <a:p>
            <a:pPr eaLnBrk="1" hangingPunct="1"/>
            <a:r>
              <a:rPr lang="cs-CZ" altLang="cs-CZ" sz="2000">
                <a:latin typeface="Calibri" pitchFamily="34" charset="0"/>
              </a:rPr>
              <a:t>periferní krev – tlustá kapka, tenký roztěr</a:t>
            </a:r>
          </a:p>
          <a:p>
            <a:pPr eaLnBrk="1" hangingPunct="1"/>
            <a:r>
              <a:rPr lang="cs-CZ" altLang="cs-CZ" sz="2000">
                <a:latin typeface="Calibri" pitchFamily="34" charset="0"/>
              </a:rPr>
              <a:t>punktát z kostní dřeně</a:t>
            </a:r>
          </a:p>
          <a:p>
            <a:pPr eaLnBrk="1" hangingPunct="1"/>
            <a:r>
              <a:rPr lang="cs-CZ" altLang="cs-CZ" sz="2000">
                <a:latin typeface="Calibri" pitchFamily="34" charset="0"/>
              </a:rPr>
              <a:t>biopsie</a:t>
            </a:r>
          </a:p>
          <a:p>
            <a:pPr eaLnBrk="1" hangingPunct="1"/>
            <a:endParaRPr lang="cs-CZ" altLang="cs-CZ" sz="2000">
              <a:latin typeface="Calibri" pitchFamily="34" charset="0"/>
            </a:endParaRPr>
          </a:p>
        </p:txBody>
      </p:sp>
      <p:sp>
        <p:nvSpPr>
          <p:cNvPr id="21508" name="Text Box 6"/>
          <p:cNvSpPr txBox="1">
            <a:spLocks noChangeArrowheads="1"/>
          </p:cNvSpPr>
          <p:nvPr/>
        </p:nvSpPr>
        <p:spPr bwMode="auto">
          <a:xfrm>
            <a:off x="395288" y="3203575"/>
            <a:ext cx="29559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cs-CZ" altLang="cs-CZ">
                <a:latin typeface="Calibri" pitchFamily="34" charset="0"/>
              </a:rPr>
              <a:t>barvení Giemsa-Romanowski </a:t>
            </a:r>
          </a:p>
        </p:txBody>
      </p:sp>
      <p:sp>
        <p:nvSpPr>
          <p:cNvPr id="21509" name="Text Box 7"/>
          <p:cNvSpPr txBox="1">
            <a:spLocks noChangeArrowheads="1"/>
          </p:cNvSpPr>
          <p:nvPr/>
        </p:nvSpPr>
        <p:spPr bwMode="auto">
          <a:xfrm>
            <a:off x="376238" y="3679825"/>
            <a:ext cx="3548062"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cs-CZ" altLang="cs-CZ" sz="1400" b="1">
                <a:latin typeface="Calibri" pitchFamily="34" charset="0"/>
              </a:rPr>
              <a:t>STANOVENÍ PARAZITÉMIE</a:t>
            </a:r>
          </a:p>
          <a:p>
            <a:pPr eaLnBrk="1" hangingPunct="1"/>
            <a:r>
              <a:rPr lang="cs-CZ" altLang="cs-CZ" sz="1400">
                <a:latin typeface="Calibri" pitchFamily="34" charset="0"/>
              </a:rPr>
              <a:t>zvětšení 100x</a:t>
            </a:r>
          </a:p>
          <a:p>
            <a:pPr eaLnBrk="1" hangingPunct="1"/>
            <a:r>
              <a:rPr lang="cs-CZ" altLang="cs-CZ" sz="1400">
                <a:latin typeface="Calibri" pitchFamily="34" charset="0"/>
              </a:rPr>
              <a:t>parazitémie v tenkém roztěru  </a:t>
            </a:r>
            <a:br>
              <a:rPr lang="cs-CZ" altLang="cs-CZ" sz="1400">
                <a:latin typeface="Calibri" pitchFamily="34" charset="0"/>
              </a:rPr>
            </a:br>
            <a:r>
              <a:rPr lang="cs-CZ" altLang="cs-CZ" sz="1400">
                <a:latin typeface="Calibri" pitchFamily="34" charset="0"/>
              </a:rPr>
              <a:t>- počet parazitů na 10 000 erytrocytů </a:t>
            </a:r>
          </a:p>
          <a:p>
            <a:pPr eaLnBrk="1" hangingPunct="1"/>
            <a:endParaRPr lang="cs-CZ" altLang="cs-CZ" sz="2000">
              <a:latin typeface="Calibri" pitchFamily="34" charset="0"/>
            </a:endParaRPr>
          </a:p>
        </p:txBody>
      </p:sp>
      <p:sp>
        <p:nvSpPr>
          <p:cNvPr id="53256" name="Text Box 8"/>
          <p:cNvSpPr txBox="1">
            <a:spLocks noChangeArrowheads="1"/>
          </p:cNvSpPr>
          <p:nvPr/>
        </p:nvSpPr>
        <p:spPr bwMode="auto">
          <a:xfrm>
            <a:off x="395288" y="1311275"/>
            <a:ext cx="18494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sz="2400" b="1" dirty="0">
                <a:solidFill>
                  <a:srgbClr val="FF0000"/>
                </a:solidFill>
                <a:effectLst>
                  <a:outerShdw blurRad="38100" dist="38100" dir="2700000" algn="tl">
                    <a:srgbClr val="000000">
                      <a:alpha val="43137"/>
                    </a:srgbClr>
                  </a:outerShdw>
                </a:effectLst>
                <a:latin typeface="Calibri" pitchFamily="34" charset="0"/>
              </a:rPr>
              <a:t>Přímý průkaz</a:t>
            </a:r>
          </a:p>
        </p:txBody>
      </p:sp>
      <p:sp>
        <p:nvSpPr>
          <p:cNvPr id="21511" name="Text Box 9"/>
          <p:cNvSpPr txBox="1">
            <a:spLocks noChangeArrowheads="1"/>
          </p:cNvSpPr>
          <p:nvPr/>
        </p:nvSpPr>
        <p:spPr bwMode="auto">
          <a:xfrm>
            <a:off x="376238" y="4652963"/>
            <a:ext cx="60166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cs-CZ" altLang="cs-CZ" sz="2000" b="1">
                <a:latin typeface="Calibri" pitchFamily="34" charset="0"/>
              </a:rPr>
              <a:t>PCR</a:t>
            </a:r>
          </a:p>
        </p:txBody>
      </p:sp>
      <p:sp>
        <p:nvSpPr>
          <p:cNvPr id="53258" name="Text Box 10"/>
          <p:cNvSpPr txBox="1">
            <a:spLocks noChangeArrowheads="1"/>
          </p:cNvSpPr>
          <p:nvPr/>
        </p:nvSpPr>
        <p:spPr bwMode="auto">
          <a:xfrm>
            <a:off x="376238" y="5157788"/>
            <a:ext cx="4235450" cy="10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endParaRPr lang="cs-CZ" b="1" dirty="0">
              <a:solidFill>
                <a:srgbClr val="FF0000"/>
              </a:solidFill>
              <a:effectLst>
                <a:outerShdw blurRad="38100" dist="38100" dir="2700000" algn="tl">
                  <a:srgbClr val="000000">
                    <a:alpha val="43137"/>
                  </a:srgbClr>
                </a:outerShdw>
              </a:effectLst>
              <a:latin typeface="Calibri" pitchFamily="34" charset="0"/>
            </a:endParaRPr>
          </a:p>
          <a:p>
            <a:pPr>
              <a:defRPr/>
            </a:pPr>
            <a:r>
              <a:rPr lang="cs-CZ" sz="2400" b="1" dirty="0">
                <a:solidFill>
                  <a:srgbClr val="FF0000"/>
                </a:solidFill>
                <a:effectLst>
                  <a:outerShdw blurRad="38100" dist="38100" dir="2700000" algn="tl">
                    <a:srgbClr val="000000">
                      <a:alpha val="43137"/>
                    </a:srgbClr>
                  </a:outerShdw>
                </a:effectLst>
                <a:latin typeface="Calibri" pitchFamily="34" charset="0"/>
              </a:rPr>
              <a:t>Nepřímý průkaz</a:t>
            </a:r>
            <a:endParaRPr lang="cs-CZ" sz="2400" dirty="0">
              <a:latin typeface="Calibri" pitchFamily="34" charset="0"/>
            </a:endParaRPr>
          </a:p>
          <a:p>
            <a:pPr>
              <a:defRPr/>
            </a:pPr>
            <a:r>
              <a:rPr lang="cs-CZ" sz="2000" dirty="0">
                <a:latin typeface="Calibri" pitchFamily="34" charset="0"/>
              </a:rPr>
              <a:t>vyšetření séra na přítomnost protilátek</a:t>
            </a:r>
          </a:p>
        </p:txBody>
      </p:sp>
      <p:pic>
        <p:nvPicPr>
          <p:cNvPr id="21513" name="Picture 11" descr="nater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708400" y="2565400"/>
            <a:ext cx="52197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4"/>
          <p:cNvSpPr txBox="1">
            <a:spLocks noChangeArrowheads="1"/>
          </p:cNvSpPr>
          <p:nvPr/>
        </p:nvSpPr>
        <p:spPr bwMode="auto">
          <a:xfrm>
            <a:off x="1908175" y="6207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b="1" dirty="0" smtClean="0">
                <a:effectLst>
                  <a:outerShdw blurRad="38100" dist="38100" dir="2700000" algn="tl">
                    <a:srgbClr val="000000">
                      <a:alpha val="43137"/>
                    </a:srgbClr>
                  </a:outerShdw>
                </a:effectLst>
                <a:latin typeface="Calibri" pitchFamily="34" charset="0"/>
              </a:rPr>
              <a:t>krevních parazitů</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ovéPole 1"/>
          <p:cNvSpPr txBox="1">
            <a:spLocks noChangeArrowheads="1"/>
          </p:cNvSpPr>
          <p:nvPr/>
        </p:nvSpPr>
        <p:spPr bwMode="auto">
          <a:xfrm>
            <a:off x="323850" y="6165850"/>
            <a:ext cx="2335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r>
              <a:rPr lang="cs-CZ" b="1" i="1" dirty="0" smtClean="0">
                <a:solidFill>
                  <a:schemeClr val="bg2">
                    <a:lumMod val="50000"/>
                  </a:schemeClr>
                </a:solidFill>
                <a:latin typeface="Calibri" pitchFamily="34" charset="0"/>
              </a:rPr>
              <a:t>ACANTHAMOEBA </a:t>
            </a:r>
            <a:r>
              <a:rPr lang="cs-CZ" b="1" dirty="0" smtClean="0">
                <a:solidFill>
                  <a:schemeClr val="bg2">
                    <a:lumMod val="50000"/>
                  </a:schemeClr>
                </a:solidFill>
                <a:latin typeface="Calibri" pitchFamily="34" charset="0"/>
              </a:rPr>
              <a:t>SPP</a:t>
            </a:r>
            <a:r>
              <a:rPr lang="cs-CZ" b="1" i="1" dirty="0" smtClean="0">
                <a:solidFill>
                  <a:schemeClr val="bg2">
                    <a:lumMod val="50000"/>
                  </a:schemeClr>
                </a:solidFill>
                <a:latin typeface="Calibri" pitchFamily="34" charset="0"/>
              </a:rPr>
              <a:t>.</a:t>
            </a:r>
            <a:endParaRPr lang="cs-CZ" b="1" dirty="0" smtClean="0">
              <a:solidFill>
                <a:schemeClr val="bg2">
                  <a:lumMod val="50000"/>
                </a:schemeClr>
              </a:solidFill>
              <a:latin typeface="Calibri" pitchFamily="34" charset="0"/>
            </a:endParaRPr>
          </a:p>
        </p:txBody>
      </p:sp>
      <p:sp>
        <p:nvSpPr>
          <p:cNvPr id="4" name="Rectangle 4"/>
          <p:cNvSpPr txBox="1">
            <a:spLocks noChangeArrowheads="1"/>
          </p:cNvSpPr>
          <p:nvPr/>
        </p:nvSpPr>
        <p:spPr>
          <a:xfrm>
            <a:off x="-612775" y="11588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sz="7200" b="1" dirty="0" smtClean="0">
                <a:effectLst>
                  <a:outerShdw blurRad="38100" dist="38100" dir="2700000" algn="tl">
                    <a:srgbClr val="000000">
                      <a:alpha val="43137"/>
                    </a:srgbClr>
                  </a:outerShdw>
                </a:effectLst>
                <a:latin typeface="Calibri" pitchFamily="34" charset="0"/>
              </a:rPr>
              <a:t>Tkáňoví paraziti</a:t>
            </a:r>
          </a:p>
        </p:txBody>
      </p:sp>
      <p:sp>
        <p:nvSpPr>
          <p:cNvPr id="5" name="Rectangle 4"/>
          <p:cNvSpPr txBox="1">
            <a:spLocks noChangeArrowheads="1"/>
          </p:cNvSpPr>
          <p:nvPr/>
        </p:nvSpPr>
        <p:spPr>
          <a:xfrm>
            <a:off x="2916238" y="105251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b="1" dirty="0" smtClean="0">
                <a:effectLst>
                  <a:outerShdw blurRad="38100" dist="38100" dir="2700000" algn="tl">
                    <a:srgbClr val="000000">
                      <a:alpha val="43137"/>
                    </a:srgbClr>
                  </a:outerShdw>
                </a:effectLst>
                <a:latin typeface="Century Gothic" pitchFamily="34" charset="0"/>
              </a:rPr>
              <a:t>jednobuněční</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akant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319" y="188640"/>
            <a:ext cx="9144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kant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42645\AppData\Local\Microsoft\Windows\Temporary Internet Files\Content.Outlook\UMTP9EY0\aOestrus ovis oko L1 larva H Rumunsko 201708a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92325"/>
            <a:ext cx="91440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txBox="1">
            <a:spLocks noChangeArrowheads="1"/>
          </p:cNvSpPr>
          <p:nvPr/>
        </p:nvSpPr>
        <p:spPr>
          <a:xfrm>
            <a:off x="-612775" y="4445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sz="7200" b="1" dirty="0" smtClean="0">
                <a:effectLst>
                  <a:outerShdw blurRad="38100" dist="38100" dir="2700000" algn="tl">
                    <a:srgbClr val="000000">
                      <a:alpha val="43137"/>
                    </a:srgbClr>
                  </a:outerShdw>
                </a:effectLst>
                <a:latin typeface="Calibri" pitchFamily="34" charset="0"/>
              </a:rPr>
              <a:t>Tkáňoví paraziti</a:t>
            </a:r>
          </a:p>
        </p:txBody>
      </p:sp>
      <p:sp>
        <p:nvSpPr>
          <p:cNvPr id="4" name="Rectangle 4"/>
          <p:cNvSpPr txBox="1">
            <a:spLocks noChangeArrowheads="1"/>
          </p:cNvSpPr>
          <p:nvPr/>
        </p:nvSpPr>
        <p:spPr>
          <a:xfrm>
            <a:off x="3038475" y="99060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b="1" dirty="0" smtClean="0">
                <a:effectLst>
                  <a:outerShdw blurRad="38100" dist="38100" dir="2700000" algn="tl">
                    <a:srgbClr val="000000">
                      <a:alpha val="43137"/>
                    </a:srgbClr>
                  </a:outerShdw>
                </a:effectLst>
                <a:latin typeface="Calibri" pitchFamily="34" charset="0"/>
              </a:rPr>
              <a:t>mnohobuněční</a:t>
            </a:r>
          </a:p>
        </p:txBody>
      </p:sp>
      <p:sp>
        <p:nvSpPr>
          <p:cNvPr id="25605" name="TextovéPole 1"/>
          <p:cNvSpPr txBox="1">
            <a:spLocks noChangeArrowheads="1"/>
          </p:cNvSpPr>
          <p:nvPr/>
        </p:nvSpPr>
        <p:spPr bwMode="auto">
          <a:xfrm>
            <a:off x="179388" y="6308725"/>
            <a:ext cx="157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cs-CZ" b="1" i="1">
                <a:latin typeface="Calibri" pitchFamily="34" charset="0"/>
              </a:rPr>
              <a:t>OESTRUS OVIS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nvPr>
        </p:nvGraphicFramePr>
        <p:xfrm>
          <a:off x="899593" y="44624"/>
          <a:ext cx="7128792" cy="6709348"/>
        </p:xfrm>
        <a:graphic>
          <a:graphicData uri="http://schemas.openxmlformats.org/presentationml/2006/ole">
            <mc:AlternateContent xmlns:mc="http://schemas.openxmlformats.org/markup-compatibility/2006">
              <mc:Choice xmlns:v="urn:schemas-microsoft-com:vml" Requires="v">
                <p:oleObj spid="_x0000_s1027" name="Acrobat Document" r:id="rId3" imgW="24297973" imgH="29698950" progId="AcroExch.Document.DC">
                  <p:embed/>
                </p:oleObj>
              </mc:Choice>
              <mc:Fallback>
                <p:oleObj name="Acrobat Document" r:id="rId3" imgW="24297973" imgH="29698950" progId="AcroExch.Document.DC">
                  <p:embed/>
                  <p:pic>
                    <p:nvPicPr>
                      <p:cNvPr id="0" name=""/>
                      <p:cNvPicPr/>
                      <p:nvPr/>
                    </p:nvPicPr>
                    <p:blipFill>
                      <a:blip r:embed="rId4"/>
                      <a:stretch>
                        <a:fillRect/>
                      </a:stretch>
                    </p:blipFill>
                    <p:spPr>
                      <a:xfrm>
                        <a:off x="899593" y="44624"/>
                        <a:ext cx="7128792" cy="6709348"/>
                      </a:xfrm>
                      <a:prstGeom prst="rect">
                        <a:avLst/>
                      </a:prstGeom>
                    </p:spPr>
                  </p:pic>
                </p:oleObj>
              </mc:Fallback>
            </mc:AlternateContent>
          </a:graphicData>
        </a:graphic>
      </p:graphicFrame>
    </p:spTree>
    <p:extLst>
      <p:ext uri="{BB962C8B-B14F-4D97-AF65-F5344CB8AC3E}">
        <p14:creationId xmlns:p14="http://schemas.microsoft.com/office/powerpoint/2010/main" val="1373107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p:cNvSpPr txBox="1">
            <a:spLocks noChangeArrowheads="1"/>
          </p:cNvSpPr>
          <p:nvPr/>
        </p:nvSpPr>
        <p:spPr bwMode="auto">
          <a:xfrm>
            <a:off x="3203575" y="412750"/>
            <a:ext cx="3228975"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cs-CZ" sz="2000" b="1" i="1">
                <a:solidFill>
                  <a:srgbClr val="7030A0"/>
                </a:solidFill>
                <a:latin typeface="Calibri" pitchFamily="34" charset="0"/>
              </a:rPr>
              <a:t>Trichinella spiralis</a:t>
            </a:r>
          </a:p>
          <a:p>
            <a:pPr eaLnBrk="1" hangingPunct="1"/>
            <a:r>
              <a:rPr lang="cs-CZ" sz="2000" b="1" i="1">
                <a:solidFill>
                  <a:srgbClr val="7030A0"/>
                </a:solidFill>
                <a:latin typeface="Calibri" pitchFamily="34" charset="0"/>
              </a:rPr>
              <a:t>Toxocara canis, T. cati</a:t>
            </a:r>
          </a:p>
          <a:p>
            <a:pPr eaLnBrk="1" hangingPunct="1"/>
            <a:r>
              <a:rPr lang="cs-CZ" sz="2000" b="1" i="1">
                <a:latin typeface="Calibri" pitchFamily="34" charset="0"/>
              </a:rPr>
              <a:t>Dracunculus medinensis</a:t>
            </a:r>
          </a:p>
          <a:p>
            <a:pPr eaLnBrk="1" hangingPunct="1"/>
            <a:r>
              <a:rPr lang="cs-CZ" sz="2000" b="1" i="1">
                <a:latin typeface="Calibri" pitchFamily="34" charset="0"/>
              </a:rPr>
              <a:t>Wuchereria bancrofti</a:t>
            </a:r>
          </a:p>
          <a:p>
            <a:pPr eaLnBrk="1" hangingPunct="1"/>
            <a:r>
              <a:rPr lang="cs-CZ" sz="2000" b="1" i="1">
                <a:latin typeface="Calibri" pitchFamily="34" charset="0"/>
              </a:rPr>
              <a:t>Brugia malay, B. timori</a:t>
            </a:r>
          </a:p>
          <a:p>
            <a:pPr eaLnBrk="1" hangingPunct="1"/>
            <a:r>
              <a:rPr lang="cs-CZ" sz="2000" b="1" i="1">
                <a:latin typeface="Calibri" pitchFamily="34" charset="0"/>
              </a:rPr>
              <a:t>Loa loa</a:t>
            </a:r>
          </a:p>
          <a:p>
            <a:pPr eaLnBrk="1" hangingPunct="1"/>
            <a:r>
              <a:rPr lang="cs-CZ" sz="2000" b="1" i="1">
                <a:latin typeface="Calibri" pitchFamily="34" charset="0"/>
              </a:rPr>
              <a:t>Onchocerca volvulus</a:t>
            </a:r>
          </a:p>
          <a:p>
            <a:pPr eaLnBrk="1" hangingPunct="1"/>
            <a:r>
              <a:rPr lang="cs-CZ" sz="2000" b="1" i="1">
                <a:solidFill>
                  <a:srgbClr val="7030A0"/>
                </a:solidFill>
                <a:latin typeface="Calibri" pitchFamily="34" charset="0"/>
              </a:rPr>
              <a:t>Dirofilaria immitis, D. repens</a:t>
            </a:r>
          </a:p>
        </p:txBody>
      </p:sp>
      <p:pic>
        <p:nvPicPr>
          <p:cNvPr id="26627" name="Picture 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49275"/>
            <a:ext cx="2670175"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dirofilar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765175"/>
            <a:ext cx="21050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descr="Toxoca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213100"/>
            <a:ext cx="4848225"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8" descr="C0071603-Heartworms,_Dirofilaria_immitis-SP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3213100"/>
            <a:ext cx="3600450"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a:xfrm>
            <a:off x="-541338" y="-90488"/>
            <a:ext cx="8229601" cy="1143001"/>
          </a:xfrm>
        </p:spPr>
        <p:txBody>
          <a:bodyPr/>
          <a:lstStyle/>
          <a:p>
            <a:pPr eaLnBrk="1" hangingPunct="1">
              <a:defRPr/>
            </a:pPr>
            <a:r>
              <a:rPr lang="cs-CZ" sz="7200" b="1" dirty="0" smtClean="0">
                <a:effectLst>
                  <a:outerShdw blurRad="38100" dist="38100" dir="2700000" algn="tl">
                    <a:srgbClr val="000000">
                      <a:alpha val="43137"/>
                    </a:srgbClr>
                  </a:outerShdw>
                </a:effectLst>
                <a:latin typeface="Calibri" pitchFamily="34" charset="0"/>
              </a:rPr>
              <a:t>Způsoby přenosu</a:t>
            </a:r>
            <a:endParaRPr lang="cs-CZ" sz="4000" b="1" dirty="0" smtClean="0">
              <a:effectLst>
                <a:outerShdw blurRad="38100" dist="38100" dir="2700000" algn="tl">
                  <a:srgbClr val="000000">
                    <a:alpha val="43137"/>
                  </a:srgbClr>
                </a:outerShdw>
              </a:effectLst>
              <a:latin typeface="Calibri" pitchFamily="34" charset="0"/>
            </a:endParaRPr>
          </a:p>
        </p:txBody>
      </p:sp>
      <p:pic>
        <p:nvPicPr>
          <p:cNvPr id="4099" name="Picture 5" descr="Anopheles_gambi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1268413"/>
            <a:ext cx="280828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6" descr="ist2_10314728-army-captain-puffing-smo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268413"/>
            <a:ext cx="1119188"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7" descr="ixodes ricin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4850" y="1268413"/>
            <a:ext cx="1981200"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AutoShape 9" descr="su%C5%A1i%20tuna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pic>
        <p:nvPicPr>
          <p:cNvPr id="4103" name="Picture 10" descr="su%C5%A1i%20tuna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1268413"/>
            <a:ext cx="27940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1" descr="nohy ve vodě"/>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938" y="3617913"/>
            <a:ext cx="3455987"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2" descr="sex-zajic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25" y="3500438"/>
            <a:ext cx="3457575"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4" descr="hentai_baby_textbook_uncensored"/>
          <p:cNvPicPr>
            <a:picLocks noGrp="1" noChangeAspect="1" noChangeArrowheads="1"/>
          </p:cNvPicPr>
          <p:nvPr>
            <p:ph idx="1"/>
          </p:nvPr>
        </p:nvPicPr>
        <p:blipFill>
          <a:blip r:embed="rId9" cstate="print">
            <a:extLst>
              <a:ext uri="{28A0092B-C50C-407E-A947-70E740481C1C}">
                <a14:useLocalDpi xmlns:a14="http://schemas.microsoft.com/office/drawing/2010/main" val="0"/>
              </a:ext>
            </a:extLst>
          </a:blip>
          <a:srcRect/>
          <a:stretch>
            <a:fillRect/>
          </a:stretch>
        </p:blipFill>
        <p:spPr>
          <a:xfrm>
            <a:off x="7019925" y="3140075"/>
            <a:ext cx="2089150" cy="316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7" name="TextovéPole 1"/>
          <p:cNvSpPr txBox="1">
            <a:spLocks noChangeArrowheads="1"/>
          </p:cNvSpPr>
          <p:nvPr/>
        </p:nvSpPr>
        <p:spPr bwMode="auto">
          <a:xfrm>
            <a:off x="395288" y="3667125"/>
            <a:ext cx="93662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cs-CZ" altLang="cs-CZ" sz="800" b="1"/>
              <a:t>Drahý, nasadil </a:t>
            </a:r>
          </a:p>
          <a:p>
            <a:pPr eaLnBrk="1" hangingPunct="1"/>
            <a:r>
              <a:rPr lang="cs-CZ" altLang="cs-CZ" sz="800" b="1"/>
              <a:t>sis ochranu?</a:t>
            </a:r>
          </a:p>
        </p:txBody>
      </p:sp>
      <p:sp>
        <p:nvSpPr>
          <p:cNvPr id="4108" name="TextovéPole 2"/>
          <p:cNvSpPr txBox="1">
            <a:spLocks noChangeArrowheads="1"/>
          </p:cNvSpPr>
          <p:nvPr/>
        </p:nvSpPr>
        <p:spPr bwMode="auto">
          <a:xfrm>
            <a:off x="1187450" y="4062413"/>
            <a:ext cx="392113" cy="230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cs-CZ" altLang="cs-CZ" sz="900" b="1"/>
              <a:t>Ano</a:t>
            </a:r>
          </a:p>
        </p:txBody>
      </p:sp>
      <p:sp>
        <p:nvSpPr>
          <p:cNvPr id="2" name="TextovéPole 1"/>
          <p:cNvSpPr txBox="1"/>
          <p:nvPr/>
        </p:nvSpPr>
        <p:spPr>
          <a:xfrm>
            <a:off x="6970713" y="260350"/>
            <a:ext cx="1922462" cy="708025"/>
          </a:xfrm>
          <a:prstGeom prst="rect">
            <a:avLst/>
          </a:prstGeom>
          <a:noFill/>
        </p:spPr>
        <p:txBody>
          <a:bodyPr wrap="none">
            <a:spAutoFit/>
          </a:bodyPr>
          <a:lstStyle/>
          <a:p>
            <a:pPr>
              <a:defRPr/>
            </a:pPr>
            <a:r>
              <a:rPr lang="cs-CZ" sz="4000" b="1" dirty="0">
                <a:effectLst>
                  <a:outerShdw blurRad="38100" dist="38100" dir="2700000" algn="tl">
                    <a:srgbClr val="000000">
                      <a:alpha val="43137"/>
                    </a:srgbClr>
                  </a:outerShdw>
                </a:effectLst>
                <a:latin typeface="Calibri" pitchFamily="34" charset="0"/>
              </a:rPr>
              <a:t>parazitů</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28" y="0"/>
            <a:ext cx="5225143" cy="6858000"/>
          </a:xfrm>
          <a:prstGeom prst="rect">
            <a:avLst/>
          </a:prstGeom>
        </p:spPr>
      </p:pic>
    </p:spTree>
    <p:extLst>
      <p:ext uri="{BB962C8B-B14F-4D97-AF65-F5344CB8AC3E}">
        <p14:creationId xmlns:p14="http://schemas.microsoft.com/office/powerpoint/2010/main" val="3258258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p:cNvSpPr>
            <a:spLocks noGrp="1" noChangeArrowheads="1"/>
          </p:cNvSpPr>
          <p:nvPr>
            <p:ph type="title"/>
          </p:nvPr>
        </p:nvSpPr>
        <p:spPr>
          <a:xfrm>
            <a:off x="-1476375" y="198438"/>
            <a:ext cx="8229600" cy="1143000"/>
          </a:xfrm>
        </p:spPr>
        <p:txBody>
          <a:bodyPr/>
          <a:lstStyle/>
          <a:p>
            <a:pPr eaLnBrk="1" hangingPunct="1">
              <a:defRPr/>
            </a:pPr>
            <a:r>
              <a:rPr lang="cs-CZ" sz="7200" b="1" dirty="0" smtClean="0">
                <a:effectLst>
                  <a:outerShdw blurRad="38100" dist="38100" dir="2700000" algn="tl">
                    <a:srgbClr val="000000">
                      <a:alpha val="43137"/>
                    </a:srgbClr>
                  </a:outerShdw>
                </a:effectLst>
                <a:latin typeface="Calibri" pitchFamily="34" charset="0"/>
              </a:rPr>
              <a:t>Diagnostika</a:t>
            </a:r>
          </a:p>
        </p:txBody>
      </p:sp>
      <p:sp>
        <p:nvSpPr>
          <p:cNvPr id="4" name="Rectangle 4"/>
          <p:cNvSpPr txBox="1">
            <a:spLocks noChangeArrowheads="1"/>
          </p:cNvSpPr>
          <p:nvPr/>
        </p:nvSpPr>
        <p:spPr bwMode="auto">
          <a:xfrm>
            <a:off x="1958975" y="8461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b="1" dirty="0" smtClean="0">
                <a:effectLst>
                  <a:outerShdw blurRad="38100" dist="38100" dir="2700000" algn="tl">
                    <a:srgbClr val="000000">
                      <a:alpha val="43137"/>
                    </a:srgbClr>
                  </a:outerShdw>
                </a:effectLst>
                <a:latin typeface="Calibri" pitchFamily="34" charset="0"/>
              </a:rPr>
              <a:t>tkáňových parazitů</a:t>
            </a:r>
          </a:p>
        </p:txBody>
      </p:sp>
      <p:sp>
        <p:nvSpPr>
          <p:cNvPr id="5" name="Text Box 8"/>
          <p:cNvSpPr txBox="1">
            <a:spLocks noChangeArrowheads="1"/>
          </p:cNvSpPr>
          <p:nvPr/>
        </p:nvSpPr>
        <p:spPr bwMode="auto">
          <a:xfrm>
            <a:off x="395288" y="2408238"/>
            <a:ext cx="4921250"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sz="2400" b="1" dirty="0">
                <a:solidFill>
                  <a:srgbClr val="FF0000"/>
                </a:solidFill>
                <a:effectLst>
                  <a:outerShdw blurRad="38100" dist="38100" dir="2700000" algn="tl">
                    <a:srgbClr val="000000">
                      <a:alpha val="43137"/>
                    </a:srgbClr>
                  </a:outerShdw>
                </a:effectLst>
                <a:latin typeface="Calibri" pitchFamily="34" charset="0"/>
              </a:rPr>
              <a:t>Přímý průkaz</a:t>
            </a:r>
          </a:p>
          <a:p>
            <a:pPr>
              <a:defRPr/>
            </a:pPr>
            <a:r>
              <a:rPr lang="cs-CZ" sz="2000" b="1" dirty="0">
                <a:latin typeface="Calibri" pitchFamily="34" charset="0"/>
              </a:rPr>
              <a:t>MIKROSKOPIE</a:t>
            </a:r>
          </a:p>
          <a:p>
            <a:pPr>
              <a:defRPr/>
            </a:pPr>
            <a:r>
              <a:rPr lang="cs-CZ" sz="2000" b="1" dirty="0">
                <a:latin typeface="Calibri" pitchFamily="34" charset="0"/>
              </a:rPr>
              <a:t>KULTIVACE </a:t>
            </a:r>
            <a:r>
              <a:rPr lang="cs-CZ" sz="2000" dirty="0">
                <a:latin typeface="Calibri" pitchFamily="34" charset="0"/>
              </a:rPr>
              <a:t>(</a:t>
            </a:r>
            <a:r>
              <a:rPr lang="cs-CZ" sz="2000" dirty="0" err="1">
                <a:latin typeface="Calibri" pitchFamily="34" charset="0"/>
              </a:rPr>
              <a:t>akantaméby</a:t>
            </a:r>
            <a:r>
              <a:rPr lang="cs-CZ" sz="2000" dirty="0">
                <a:latin typeface="Calibri" pitchFamily="34" charset="0"/>
              </a:rPr>
              <a:t>)</a:t>
            </a:r>
          </a:p>
          <a:p>
            <a:pPr>
              <a:defRPr/>
            </a:pPr>
            <a:r>
              <a:rPr lang="cs-CZ" sz="2000" b="1" dirty="0">
                <a:latin typeface="Calibri" pitchFamily="34" charset="0"/>
              </a:rPr>
              <a:t>PCR</a:t>
            </a:r>
          </a:p>
          <a:p>
            <a:pPr>
              <a:defRPr/>
            </a:pPr>
            <a:endParaRPr lang="cs-CZ" sz="2400" dirty="0">
              <a:solidFill>
                <a:schemeClr val="bg2">
                  <a:lumMod val="50000"/>
                </a:schemeClr>
              </a:solidFill>
              <a:latin typeface="Calibri" pitchFamily="34" charset="0"/>
            </a:endParaRPr>
          </a:p>
          <a:p>
            <a:pPr>
              <a:defRPr/>
            </a:pPr>
            <a:r>
              <a:rPr lang="cs-CZ" sz="2400" b="1" dirty="0">
                <a:solidFill>
                  <a:srgbClr val="FF0000"/>
                </a:solidFill>
                <a:effectLst>
                  <a:outerShdw blurRad="38100" dist="38100" dir="2700000" algn="tl">
                    <a:srgbClr val="000000">
                      <a:alpha val="43137"/>
                    </a:srgbClr>
                  </a:outerShdw>
                </a:effectLst>
                <a:latin typeface="Calibri" pitchFamily="34" charset="0"/>
              </a:rPr>
              <a:t>Nepřímý průkaz</a:t>
            </a:r>
          </a:p>
          <a:p>
            <a:pPr>
              <a:defRPr/>
            </a:pPr>
            <a:r>
              <a:rPr lang="cs-CZ" sz="2000" b="1" dirty="0">
                <a:latin typeface="Calibri" pitchFamily="34" charset="0"/>
              </a:rPr>
              <a:t>KFR, ELISA </a:t>
            </a:r>
            <a:r>
              <a:rPr lang="cs-CZ" sz="2000" dirty="0">
                <a:latin typeface="Calibri" pitchFamily="34" charset="0"/>
              </a:rPr>
              <a:t>(</a:t>
            </a:r>
            <a:r>
              <a:rPr lang="cs-CZ" sz="2000" dirty="0" err="1">
                <a:latin typeface="Calibri" pitchFamily="34" charset="0"/>
              </a:rPr>
              <a:t>toxoplasma</a:t>
            </a:r>
            <a:r>
              <a:rPr lang="cs-CZ" sz="2000" dirty="0">
                <a:latin typeface="Calibri" pitchFamily="34" charset="0"/>
              </a:rPr>
              <a:t>, </a:t>
            </a:r>
            <a:r>
              <a:rPr lang="cs-CZ" sz="2000" dirty="0" err="1">
                <a:latin typeface="Calibri" pitchFamily="34" charset="0"/>
              </a:rPr>
              <a:t>toxokara</a:t>
            </a:r>
            <a:r>
              <a:rPr lang="cs-CZ" sz="2000" dirty="0">
                <a:latin typeface="Calibri" pitchFamily="34" charset="0"/>
              </a:rPr>
              <a:t>, </a:t>
            </a:r>
            <a:r>
              <a:rPr lang="cs-CZ" sz="2000" dirty="0" err="1">
                <a:latin typeface="Calibri" pitchFamily="34" charset="0"/>
              </a:rPr>
              <a:t>trichinela</a:t>
            </a:r>
            <a:r>
              <a:rPr lang="cs-CZ" sz="2000" dirty="0">
                <a:latin typeface="Calibri" pitchFamily="34" charset="0"/>
              </a:rPr>
              <a:t>)</a:t>
            </a:r>
          </a:p>
          <a:p>
            <a:pPr>
              <a:defRPr/>
            </a:pPr>
            <a:r>
              <a:rPr lang="cs-CZ" sz="2000" b="1" dirty="0">
                <a:latin typeface="Calibri" pitchFamily="34" charset="0"/>
              </a:rPr>
              <a:t>ZOBRAZOVACÍ METODY</a:t>
            </a:r>
          </a:p>
          <a:p>
            <a:pPr>
              <a:defRPr/>
            </a:pPr>
            <a:endParaRPr lang="cs-CZ" sz="2400" dirty="0">
              <a:solidFill>
                <a:schemeClr val="bg2">
                  <a:lumMod val="50000"/>
                </a:schemeClr>
              </a:solidFill>
              <a:latin typeface="Calibri"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Obráze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a:xfrm>
            <a:off x="-1836738" y="44450"/>
            <a:ext cx="8229601"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sz="7200" b="1" dirty="0" smtClean="0">
                <a:effectLst>
                  <a:outerShdw blurRad="38100" dist="38100" dir="2700000" algn="tl">
                    <a:srgbClr val="000000">
                      <a:alpha val="43137"/>
                    </a:srgbClr>
                  </a:outerShdw>
                </a:effectLst>
                <a:latin typeface="Calibri" pitchFamily="34" charset="0"/>
              </a:rPr>
              <a:t>Dutinoví</a:t>
            </a:r>
          </a:p>
        </p:txBody>
      </p:sp>
      <p:sp>
        <p:nvSpPr>
          <p:cNvPr id="28676" name="Obdélník 5"/>
          <p:cNvSpPr>
            <a:spLocks noChangeArrowheads="1"/>
          </p:cNvSpPr>
          <p:nvPr/>
        </p:nvSpPr>
        <p:spPr bwMode="auto">
          <a:xfrm>
            <a:off x="4859338" y="3429000"/>
            <a:ext cx="274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b="1" i="1">
                <a:solidFill>
                  <a:srgbClr val="7030A0"/>
                </a:solidFill>
                <a:latin typeface="Calibri" pitchFamily="34" charset="0"/>
              </a:rPr>
              <a:t>TRICHOMONAS VAGINALIS</a:t>
            </a:r>
          </a:p>
        </p:txBody>
      </p:sp>
      <p:sp>
        <p:nvSpPr>
          <p:cNvPr id="6" name="Rectangle 4"/>
          <p:cNvSpPr txBox="1">
            <a:spLocks noChangeArrowheads="1"/>
          </p:cNvSpPr>
          <p:nvPr/>
        </p:nvSpPr>
        <p:spPr>
          <a:xfrm>
            <a:off x="250825" y="701675"/>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sz="5400" b="1" dirty="0" smtClean="0">
                <a:effectLst>
                  <a:outerShdw blurRad="38100" dist="38100" dir="2700000" algn="tl">
                    <a:srgbClr val="000000">
                      <a:alpha val="43137"/>
                    </a:srgbClr>
                  </a:outerShdw>
                </a:effectLst>
                <a:latin typeface="Calibri" pitchFamily="34" charset="0"/>
              </a:rPr>
              <a:t>paraziti</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preferRelativeResize="0">
            <a:picLocks noChangeAspect="1"/>
          </p:cNvPicPr>
          <p:nvPr/>
        </p:nvPicPr>
        <p:blipFill>
          <a:blip r:embed="rId2" cstate="print">
            <a:extLst>
              <a:ext uri="{BEBA8EAE-BF5A-486C-A8C5-ECC9F3942E4B}">
                <a14:imgProps xmlns:a14="http://schemas.microsoft.com/office/drawing/2010/main">
                  <a14:imgLayer r:embed="rId3">
                    <a14:imgEffect>
                      <a14:saturation sat="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23528" y="0"/>
            <a:ext cx="8424936" cy="6857968"/>
          </a:xfrm>
          <a:prstGeom prst="rect">
            <a:avLst/>
          </a:prstGeom>
          <a:blipFill dpi="0" rotWithShape="0">
            <a:blip r:embed="rId4">
              <a:alphaModFix amt="29000"/>
            </a:blip>
            <a:srcRect/>
            <a:stretch>
              <a:fillRect/>
            </a:stretch>
          </a:blipFill>
          <a:effectLst>
            <a:glow rad="127000">
              <a:schemeClr val="accent1">
                <a:alpha val="37000"/>
              </a:schemeClr>
            </a:glow>
          </a:effectLst>
        </p:spPr>
      </p:pic>
      <p:sp>
        <p:nvSpPr>
          <p:cNvPr id="4" name="TextovéPole 3"/>
          <p:cNvSpPr txBox="1"/>
          <p:nvPr/>
        </p:nvSpPr>
        <p:spPr>
          <a:xfrm>
            <a:off x="1043608" y="233764"/>
            <a:ext cx="5884815" cy="348237"/>
          </a:xfrm>
          <a:prstGeom prst="rect">
            <a:avLst/>
          </a:prstGeom>
          <a:noFill/>
        </p:spPr>
        <p:txBody>
          <a:bodyPr wrap="square" rtlCol="0">
            <a:spAutoFit/>
          </a:bodyPr>
          <a:lstStyle/>
          <a:p>
            <a:r>
              <a:rPr lang="cs-CZ" sz="1663" b="1" i="1" dirty="0" err="1" smtClean="0"/>
              <a:t>Trichomonas</a:t>
            </a:r>
            <a:r>
              <a:rPr lang="cs-CZ" sz="1663" b="1" i="1" dirty="0" smtClean="0"/>
              <a:t> </a:t>
            </a:r>
            <a:r>
              <a:rPr lang="cs-CZ" sz="1663" b="1" i="1" dirty="0" err="1" smtClean="0"/>
              <a:t>vaginalis</a:t>
            </a:r>
            <a:r>
              <a:rPr lang="cs-CZ" sz="1663" b="1" dirty="0" smtClean="0"/>
              <a:t> – viník nebo spoluviník?</a:t>
            </a:r>
            <a:endParaRPr lang="cs-CZ" sz="1663" dirty="0"/>
          </a:p>
        </p:txBody>
      </p:sp>
      <p:sp>
        <p:nvSpPr>
          <p:cNvPr id="5" name="TextovéPole 4"/>
          <p:cNvSpPr txBox="1"/>
          <p:nvPr/>
        </p:nvSpPr>
        <p:spPr>
          <a:xfrm>
            <a:off x="1115616" y="601508"/>
            <a:ext cx="3989081" cy="683905"/>
          </a:xfrm>
          <a:prstGeom prst="rect">
            <a:avLst/>
          </a:prstGeom>
          <a:noFill/>
        </p:spPr>
        <p:txBody>
          <a:bodyPr wrap="square" rtlCol="0">
            <a:spAutoFit/>
          </a:bodyPr>
          <a:lstStyle/>
          <a:p>
            <a:r>
              <a:rPr lang="cs-CZ" sz="1039" dirty="0"/>
              <a:t>P. Kubáčková</a:t>
            </a:r>
            <a:r>
              <a:rPr lang="cs-CZ" sz="1039" baseline="30000" dirty="0"/>
              <a:t>1</a:t>
            </a:r>
            <a:r>
              <a:rPr lang="cs-CZ" sz="1039" dirty="0"/>
              <a:t>, P. Myšková</a:t>
            </a:r>
            <a:r>
              <a:rPr lang="cs-CZ" sz="1039" baseline="30000" dirty="0"/>
              <a:t>1</a:t>
            </a:r>
            <a:r>
              <a:rPr lang="cs-CZ" sz="1039" dirty="0"/>
              <a:t>, P. Janků</a:t>
            </a:r>
            <a:r>
              <a:rPr lang="cs-CZ" sz="1039" baseline="30000" dirty="0"/>
              <a:t>2</a:t>
            </a:r>
          </a:p>
          <a:p>
            <a:endParaRPr lang="cs-CZ" sz="935" dirty="0"/>
          </a:p>
          <a:p>
            <a:r>
              <a:rPr lang="cs-CZ" sz="935" dirty="0"/>
              <a:t>1. Oddělení klinické mikrobiologie a imunologie, FN Brno</a:t>
            </a:r>
          </a:p>
          <a:p>
            <a:r>
              <a:rPr lang="cs-CZ" sz="935" dirty="0"/>
              <a:t>2. Gynekologicko-porodnická klinika, FN Brno</a:t>
            </a:r>
          </a:p>
        </p:txBody>
      </p:sp>
      <p:sp>
        <p:nvSpPr>
          <p:cNvPr id="6" name="TextovéPole 5"/>
          <p:cNvSpPr txBox="1"/>
          <p:nvPr/>
        </p:nvSpPr>
        <p:spPr>
          <a:xfrm>
            <a:off x="1115616" y="1395223"/>
            <a:ext cx="3387743" cy="1691810"/>
          </a:xfrm>
          <a:prstGeom prst="rect">
            <a:avLst/>
          </a:prstGeom>
          <a:noFill/>
        </p:spPr>
        <p:txBody>
          <a:bodyPr wrap="square" rtlCol="0">
            <a:spAutoFit/>
          </a:bodyPr>
          <a:lstStyle/>
          <a:p>
            <a:pPr algn="just"/>
            <a:r>
              <a:rPr lang="cs-CZ" sz="693" dirty="0"/>
              <a:t>34letá pacientka byla přijata dne 3. 11. na JIP porodního sálu pro asi týden trvající odtok plodové vody ve 25. týdnu těhotenství. V anamnéze uvádí abusus pervitinu jedenkrát měsíčně, kouření cigaret (20 kusů denně) a hypertenzi. U pacientky byl v červnu 2021 pro </a:t>
            </a:r>
            <a:r>
              <a:rPr lang="cs-CZ" sz="693" dirty="0" err="1"/>
              <a:t>hydronefrózu</a:t>
            </a:r>
            <a:r>
              <a:rPr lang="cs-CZ" sz="693" dirty="0"/>
              <a:t> zaveden stent. U pacientky se jednalo již o pátou graviditu (2 děti v termínu bez komplikací, 2019 – indukovaný abort ve 24. týdnu gestace pro </a:t>
            </a:r>
            <a:r>
              <a:rPr lang="cs-CZ" sz="693" dirty="0" err="1"/>
              <a:t>trisomii</a:t>
            </a:r>
            <a:r>
              <a:rPr lang="cs-CZ" sz="693" dirty="0"/>
              <a:t> 21 z genetické indikace, 2020 – farmakologický potrat). Dle objektivního nálezu byla pacientka zevně bez patologického nálezu, pochva klidná, cervix nezkrácen, plodová voda odtékala zkalená. Charakter zbarvení spíše odpovídal vyprazdňování staršího hematomu.  Provedené ultrazvukové vyšetření ukázalo přítomnost jednoho plodu s časným výskytem růstové restrikce (biometrie odpovídala 22+0 t. g., 400g, pod 1. percentil) a placenty s jedním hematomem, dále vyšetření neodhalilo další patologie. Taktéž byl diagnostikován </a:t>
            </a:r>
            <a:r>
              <a:rPr lang="cs-CZ" sz="693" dirty="0" err="1"/>
              <a:t>oligohydramnion</a:t>
            </a:r>
            <a:r>
              <a:rPr lang="cs-CZ" sz="693" dirty="0"/>
              <a:t>.  Dle zjištění lékaře byla též hypertenze dlouhodobě špatně korigována (tlak při příjmu 150/98). </a:t>
            </a:r>
          </a:p>
        </p:txBody>
      </p:sp>
      <p:sp>
        <p:nvSpPr>
          <p:cNvPr id="3" name="Obdélník 2"/>
          <p:cNvSpPr/>
          <p:nvPr/>
        </p:nvSpPr>
        <p:spPr>
          <a:xfrm>
            <a:off x="1115616" y="4244401"/>
            <a:ext cx="5869144" cy="1691810"/>
          </a:xfrm>
          <a:prstGeom prst="rect">
            <a:avLst/>
          </a:prstGeom>
        </p:spPr>
        <p:txBody>
          <a:bodyPr wrap="square">
            <a:spAutoFit/>
          </a:bodyPr>
          <a:lstStyle/>
          <a:p>
            <a:pPr algn="just"/>
            <a:r>
              <a:rPr lang="cs-CZ" sz="693" dirty="0"/>
              <a:t> Byla taktéž dokončena maturace plic plodu kortikoidy (3. - 5. 11.) vzhledem k extrémní nezralosti plodu spojené s růstovou restrikcí volen konzervativní postup a léčba antibiotiky. Byla provedena </a:t>
            </a:r>
            <a:r>
              <a:rPr lang="cs-CZ" sz="693" dirty="0" err="1"/>
              <a:t>amniocentéza</a:t>
            </a:r>
            <a:r>
              <a:rPr lang="cs-CZ" sz="693" dirty="0"/>
              <a:t> ke stanovení </a:t>
            </a:r>
            <a:r>
              <a:rPr lang="cs-CZ" sz="693" dirty="0" err="1"/>
              <a:t>interlterleukinu</a:t>
            </a:r>
            <a:r>
              <a:rPr lang="cs-CZ" sz="693" dirty="0"/>
              <a:t> 6, jehož hladina neprokázala intrauterinní infekci plodu. Postupně došlo k nástupu kontrakční činnosti a vzhledem k patologickému </a:t>
            </a:r>
            <a:r>
              <a:rPr lang="cs-CZ" sz="693" dirty="0" err="1"/>
              <a:t>kardiotokografickému</a:t>
            </a:r>
            <a:r>
              <a:rPr lang="cs-CZ" sz="693" dirty="0"/>
              <a:t> záznamu bylo 7. 11. přistoupeno k ukončení těhotenství per </a:t>
            </a:r>
            <a:r>
              <a:rPr lang="cs-CZ" sz="693" dirty="0" err="1"/>
              <a:t>sectionem</a:t>
            </a:r>
            <a:r>
              <a:rPr lang="cs-CZ" sz="693" dirty="0"/>
              <a:t> </a:t>
            </a:r>
            <a:r>
              <a:rPr lang="cs-CZ" sz="693" dirty="0" err="1"/>
              <a:t>caesarem</a:t>
            </a:r>
            <a:r>
              <a:rPr lang="cs-CZ" sz="693" dirty="0"/>
              <a:t> (25+2 t. g.). Živě rozené dítě bylo mužského pohlaví, délky 28cm, váhy 390 g, exitus </a:t>
            </a:r>
            <a:r>
              <a:rPr lang="cs-CZ" sz="693" dirty="0" err="1"/>
              <a:t>letalis</a:t>
            </a:r>
            <a:r>
              <a:rPr lang="cs-CZ" sz="693" dirty="0"/>
              <a:t> 17. 11. pod obrazem respiračního a oběhového selhání. V dutině břišní bylo přítomno značné množství bělavého výpotku, který byl zaslán k mikrobiologickému vyšetření (kultivační nález </a:t>
            </a:r>
            <a:r>
              <a:rPr lang="cs-CZ" sz="693" i="1" dirty="0" err="1"/>
              <a:t>Escherichia</a:t>
            </a:r>
            <a:r>
              <a:rPr lang="cs-CZ" sz="693" i="1" dirty="0"/>
              <a:t> coli</a:t>
            </a:r>
            <a:r>
              <a:rPr lang="cs-CZ" sz="693" dirty="0"/>
              <a:t>). Placenta byla vybavena po částech a byla popsána jako zapáchající s četnými hematomy a infarkty. Pupečník se dle pozorování trhal. </a:t>
            </a:r>
            <a:r>
              <a:rPr lang="cs-CZ" sz="693" dirty="0" err="1"/>
              <a:t>Perioperačně</a:t>
            </a:r>
            <a:r>
              <a:rPr lang="cs-CZ" sz="693" dirty="0"/>
              <a:t> byl do antibiotické léčby zaveden amoxicilin/</a:t>
            </a:r>
            <a:r>
              <a:rPr lang="cs-CZ" sz="693" dirty="0" err="1"/>
              <a:t>kys.klavulanová</a:t>
            </a:r>
            <a:r>
              <a:rPr lang="cs-CZ" sz="693" dirty="0"/>
              <a:t>. Po operaci byla pro nárůst zánětlivých parametrů domluvena eskalace na </a:t>
            </a:r>
            <a:r>
              <a:rPr lang="cs-CZ" sz="693" dirty="0" err="1"/>
              <a:t>piperacilin</a:t>
            </a:r>
            <a:r>
              <a:rPr lang="cs-CZ" sz="693" dirty="0"/>
              <a:t>/</a:t>
            </a:r>
            <a:r>
              <a:rPr lang="cs-CZ" sz="693" dirty="0" err="1"/>
              <a:t>tazobactam</a:t>
            </a:r>
            <a:r>
              <a:rPr lang="cs-CZ" sz="693" dirty="0"/>
              <a:t>. </a:t>
            </a:r>
          </a:p>
          <a:p>
            <a:pPr algn="just"/>
            <a:endParaRPr lang="cs-CZ" sz="693" dirty="0"/>
          </a:p>
          <a:p>
            <a:pPr algn="just"/>
            <a:r>
              <a:rPr lang="cs-CZ" sz="693" dirty="0"/>
              <a:t>Daná kazuistika popisuje případ pacientky spojující několik rizikových faktorů, které se spolupodílejí na předčasném porušení plodových obalů, odtoku plodové vody a z toho vyplývajícího předčasného porodu. Výsledky in vitro studie </a:t>
            </a:r>
            <a:r>
              <a:rPr lang="cs-CZ" sz="693" dirty="0" err="1"/>
              <a:t>Drapera</a:t>
            </a:r>
            <a:r>
              <a:rPr lang="cs-CZ" sz="693" dirty="0"/>
              <a:t> a kol.(1995) uvádí, že přítomnost </a:t>
            </a:r>
            <a:r>
              <a:rPr lang="cs-CZ" sz="693" i="1" dirty="0"/>
              <a:t>T. </a:t>
            </a:r>
            <a:r>
              <a:rPr lang="cs-CZ" sz="693" i="1" dirty="0" err="1"/>
              <a:t>vaginalis</a:t>
            </a:r>
            <a:r>
              <a:rPr lang="cs-CZ" sz="693" dirty="0"/>
              <a:t> oslabuje plodové obaly a tudíž potencuje předčasný porod. Práce z dalších zemí tuto souvislost potvrzují (</a:t>
            </a:r>
            <a:r>
              <a:rPr lang="cs-CZ" sz="693" dirty="0" err="1"/>
              <a:t>Nakubulwa</a:t>
            </a:r>
            <a:r>
              <a:rPr lang="cs-CZ" sz="693" dirty="0"/>
              <a:t> a kol., 2015, </a:t>
            </a:r>
            <a:r>
              <a:rPr lang="cs-CZ" sz="693" dirty="0" err="1"/>
              <a:t>Cotch</a:t>
            </a:r>
            <a:r>
              <a:rPr lang="cs-CZ" sz="693" dirty="0"/>
              <a:t> a kol., 1997). Užívání pervitinu (metamfetaminu) během těhotenství taktéž přispívá ke zkrácení gestační doby (</a:t>
            </a:r>
            <a:r>
              <a:rPr lang="cs-CZ" sz="693" dirty="0" err="1"/>
              <a:t>Wright</a:t>
            </a:r>
            <a:r>
              <a:rPr lang="cs-CZ" sz="693" dirty="0"/>
              <a:t> a kol., 2015). Dlouhodobé výsledky ukazují, že hypertenze v průběhu těhotenství zvyšuje riziko předčasného porušení plodových obalů (</a:t>
            </a:r>
            <a:r>
              <a:rPr lang="cs-CZ" sz="693" dirty="0" err="1"/>
              <a:t>Liu</a:t>
            </a:r>
            <a:r>
              <a:rPr lang="cs-CZ" sz="693" dirty="0"/>
              <a:t> a kol., 2019). </a:t>
            </a:r>
          </a:p>
        </p:txBody>
      </p:sp>
      <p:pic>
        <p:nvPicPr>
          <p:cNvPr id="8" name="Obráze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6846" y="1443282"/>
            <a:ext cx="2399410" cy="1825164"/>
          </a:xfrm>
          <a:prstGeom prst="rect">
            <a:avLst/>
          </a:prstGeom>
        </p:spPr>
      </p:pic>
      <p:sp>
        <p:nvSpPr>
          <p:cNvPr id="9" name="Obdélník 8"/>
          <p:cNvSpPr/>
          <p:nvPr/>
        </p:nvSpPr>
        <p:spPr>
          <a:xfrm>
            <a:off x="1115616" y="3429016"/>
            <a:ext cx="5869144" cy="838756"/>
          </a:xfrm>
          <a:prstGeom prst="rect">
            <a:avLst/>
          </a:prstGeom>
        </p:spPr>
        <p:txBody>
          <a:bodyPr wrap="square">
            <a:spAutoFit/>
          </a:bodyPr>
          <a:lstStyle/>
          <a:p>
            <a:pPr algn="just"/>
            <a:r>
              <a:rPr lang="cs-CZ" sz="693" dirty="0"/>
              <a:t>Dne 4. 11. přichází informace z biochemického vyšetření moči s vyjádřením podezření na přítomnost trichomonád v sedimentu  a doporučení na doplnění mikrobiologického vyšetření. Téhož dne bylo na Oddělení klinické mikrobiologie a imunologie provedeno mikroskopické vyšetření moči a výtěru z pochvy k průkazu </a:t>
            </a:r>
            <a:r>
              <a:rPr lang="cs-CZ" sz="693" i="1" dirty="0" err="1"/>
              <a:t>Trichomonas</a:t>
            </a:r>
            <a:r>
              <a:rPr lang="cs-CZ" sz="693" i="1" dirty="0"/>
              <a:t> </a:t>
            </a:r>
            <a:r>
              <a:rPr lang="cs-CZ" sz="693" i="1" dirty="0" err="1"/>
              <a:t>vaginalis</a:t>
            </a:r>
            <a:r>
              <a:rPr lang="cs-CZ" sz="693" dirty="0"/>
              <a:t>. V den příjmu byl zhotoven nativní preparát, ve kterém byly při zvětšení 400x pozorováni pohybující se </a:t>
            </a:r>
            <a:r>
              <a:rPr lang="cs-CZ" sz="693" dirty="0" err="1"/>
              <a:t>trofozoiti</a:t>
            </a:r>
            <a:r>
              <a:rPr lang="cs-CZ" sz="693" dirty="0"/>
              <a:t> </a:t>
            </a:r>
            <a:r>
              <a:rPr lang="cs-CZ" sz="693" i="1" dirty="0"/>
              <a:t>T. </a:t>
            </a:r>
            <a:r>
              <a:rPr lang="cs-CZ" sz="693" i="1" dirty="0" err="1"/>
              <a:t>vaginalis</a:t>
            </a:r>
            <a:r>
              <a:rPr lang="cs-CZ" sz="693" i="1" dirty="0"/>
              <a:t> </a:t>
            </a:r>
            <a:r>
              <a:rPr lang="cs-CZ" sz="693" dirty="0"/>
              <a:t>(výtěr z pochvy). Druhý den byl mikroskopován preparát barvený dle </a:t>
            </a:r>
            <a:r>
              <a:rPr lang="cs-CZ" sz="693" dirty="0" err="1"/>
              <a:t>Giemsy</a:t>
            </a:r>
            <a:r>
              <a:rPr lang="cs-CZ" sz="693" dirty="0"/>
              <a:t>-Romanovského 10x100, ve kterém byli opět pozorováni </a:t>
            </a:r>
            <a:r>
              <a:rPr lang="cs-CZ" sz="693" dirty="0" err="1"/>
              <a:t>trofozoiti</a:t>
            </a:r>
            <a:r>
              <a:rPr lang="cs-CZ" sz="693" dirty="0"/>
              <a:t> s viditelným jádrem (nachové zbarvení), anteriorními bičíky, </a:t>
            </a:r>
            <a:r>
              <a:rPr lang="cs-CZ" sz="693" dirty="0" err="1"/>
              <a:t>parabazálním</a:t>
            </a:r>
            <a:r>
              <a:rPr lang="cs-CZ" sz="693" dirty="0"/>
              <a:t> aparátem, </a:t>
            </a:r>
            <a:r>
              <a:rPr lang="cs-CZ" sz="693" dirty="0" err="1"/>
              <a:t>undulující</a:t>
            </a:r>
            <a:r>
              <a:rPr lang="cs-CZ" sz="693" dirty="0"/>
              <a:t> membránou a </a:t>
            </a:r>
            <a:r>
              <a:rPr lang="cs-CZ" sz="693" dirty="0" err="1"/>
              <a:t>axostylem</a:t>
            </a:r>
            <a:r>
              <a:rPr lang="cs-CZ" sz="693" dirty="0"/>
              <a:t>. Po konzultaci s antibiotickým střediskem byla domluvena vzhledem k nálezu eskalace terapie (</a:t>
            </a:r>
            <a:r>
              <a:rPr lang="cs-CZ" sz="693" dirty="0" err="1"/>
              <a:t>PNC-G+metronidazol</a:t>
            </a:r>
            <a:r>
              <a:rPr lang="cs-CZ" sz="693" dirty="0"/>
              <a:t>).</a:t>
            </a:r>
          </a:p>
        </p:txBody>
      </p:sp>
      <p:sp>
        <p:nvSpPr>
          <p:cNvPr id="10" name="Obdélník 9"/>
          <p:cNvSpPr/>
          <p:nvPr/>
        </p:nvSpPr>
        <p:spPr>
          <a:xfrm>
            <a:off x="1187624" y="6123986"/>
            <a:ext cx="5714666" cy="501932"/>
          </a:xfrm>
          <a:prstGeom prst="rect">
            <a:avLst/>
          </a:prstGeom>
        </p:spPr>
        <p:txBody>
          <a:bodyPr wrap="square">
            <a:spAutoFit/>
          </a:bodyPr>
          <a:lstStyle/>
          <a:p>
            <a:pPr algn="just">
              <a:lnSpc>
                <a:spcPct val="150000"/>
              </a:lnSpc>
              <a:spcAft>
                <a:spcPts val="139"/>
              </a:spcAft>
            </a:pPr>
            <a:r>
              <a:rPr lang="cs-CZ" sz="416" dirty="0" err="1">
                <a:ea typeface="Calibri" panose="020F0502020204030204" pitchFamily="34" charset="0"/>
                <a:cs typeface="Times New Roman" panose="02020603050405020304" pitchFamily="18" charset="0"/>
              </a:rPr>
              <a:t>Goldenberg</a:t>
            </a:r>
            <a:r>
              <a:rPr lang="cs-CZ" sz="416" dirty="0">
                <a:ea typeface="Calibri" panose="020F0502020204030204" pitchFamily="34" charset="0"/>
                <a:cs typeface="Times New Roman" panose="02020603050405020304" pitchFamily="18" charset="0"/>
              </a:rPr>
              <a:t> GL, </a:t>
            </a:r>
            <a:r>
              <a:rPr lang="cs-CZ" sz="416" dirty="0" err="1">
                <a:ea typeface="Calibri" panose="020F0502020204030204" pitchFamily="34" charset="0"/>
                <a:cs typeface="Times New Roman" panose="02020603050405020304" pitchFamily="18" charset="0"/>
              </a:rPr>
              <a:t>Culhane</a:t>
            </a:r>
            <a:r>
              <a:rPr lang="cs-CZ" sz="416" dirty="0">
                <a:ea typeface="Calibri" panose="020F0502020204030204" pitchFamily="34" charset="0"/>
                <a:cs typeface="Times New Roman" panose="02020603050405020304" pitchFamily="18" charset="0"/>
              </a:rPr>
              <a:t> JF, </a:t>
            </a:r>
            <a:r>
              <a:rPr lang="cs-CZ" sz="416" dirty="0" err="1">
                <a:ea typeface="Calibri" panose="020F0502020204030204" pitchFamily="34" charset="0"/>
                <a:cs typeface="Times New Roman" panose="02020603050405020304" pitchFamily="18" charset="0"/>
              </a:rPr>
              <a:t>Iams</a:t>
            </a:r>
            <a:r>
              <a:rPr lang="cs-CZ" sz="416" dirty="0">
                <a:ea typeface="Calibri" panose="020F0502020204030204" pitchFamily="34" charset="0"/>
                <a:cs typeface="Times New Roman" panose="02020603050405020304" pitchFamily="18" charset="0"/>
              </a:rPr>
              <a:t> JD et al. Epidemiology and </a:t>
            </a:r>
            <a:r>
              <a:rPr lang="cs-CZ" sz="416" dirty="0" err="1">
                <a:ea typeface="Calibri" panose="020F0502020204030204" pitchFamily="34" charset="0"/>
                <a:cs typeface="Times New Roman" panose="02020603050405020304" pitchFamily="18" charset="0"/>
              </a:rPr>
              <a:t>causes</a:t>
            </a:r>
            <a:r>
              <a:rPr lang="cs-CZ" sz="416" dirty="0">
                <a:ea typeface="Calibri" panose="020F0502020204030204" pitchFamily="34" charset="0"/>
                <a:cs typeface="Times New Roman" panose="02020603050405020304" pitchFamily="18" charset="0"/>
              </a:rPr>
              <a:t> </a:t>
            </a:r>
            <a:r>
              <a:rPr lang="cs-CZ" sz="416" dirty="0" err="1">
                <a:ea typeface="Calibri" panose="020F0502020204030204" pitchFamily="34" charset="0"/>
                <a:cs typeface="Times New Roman" panose="02020603050405020304" pitchFamily="18" charset="0"/>
              </a:rPr>
              <a:t>of</a:t>
            </a:r>
            <a:r>
              <a:rPr lang="cs-CZ" sz="416" dirty="0">
                <a:ea typeface="Calibri" panose="020F0502020204030204" pitchFamily="34" charset="0"/>
                <a:cs typeface="Times New Roman" panose="02020603050405020304" pitchFamily="18" charset="0"/>
              </a:rPr>
              <a:t> </a:t>
            </a:r>
            <a:r>
              <a:rPr lang="cs-CZ" sz="416" dirty="0" err="1">
                <a:ea typeface="Calibri" panose="020F0502020204030204" pitchFamily="34" charset="0"/>
                <a:cs typeface="Times New Roman" panose="02020603050405020304" pitchFamily="18" charset="0"/>
              </a:rPr>
              <a:t>preterm</a:t>
            </a:r>
            <a:r>
              <a:rPr lang="cs-CZ" sz="416" dirty="0">
                <a:ea typeface="Calibri" panose="020F0502020204030204" pitchFamily="34" charset="0"/>
                <a:cs typeface="Times New Roman" panose="02020603050405020304" pitchFamily="18" charset="0"/>
              </a:rPr>
              <a:t> </a:t>
            </a:r>
            <a:r>
              <a:rPr lang="cs-CZ" sz="416" dirty="0" err="1">
                <a:ea typeface="Calibri" panose="020F0502020204030204" pitchFamily="34" charset="0"/>
                <a:cs typeface="Times New Roman" panose="02020603050405020304" pitchFamily="18" charset="0"/>
              </a:rPr>
              <a:t>birth</a:t>
            </a:r>
            <a:r>
              <a:rPr lang="cs-CZ" sz="416" dirty="0">
                <a:ea typeface="Calibri" panose="020F0502020204030204" pitchFamily="34" charset="0"/>
                <a:cs typeface="Times New Roman" panose="02020603050405020304" pitchFamily="18" charset="0"/>
              </a:rPr>
              <a:t>. </a:t>
            </a:r>
            <a:r>
              <a:rPr lang="cs-CZ" sz="416" i="1" dirty="0">
                <a:ea typeface="Calibri" panose="020F0502020204030204" pitchFamily="34" charset="0"/>
                <a:cs typeface="Times New Roman" panose="02020603050405020304" pitchFamily="18" charset="0"/>
              </a:rPr>
              <a:t>Lancet</a:t>
            </a:r>
            <a:r>
              <a:rPr lang="cs-CZ" sz="416" dirty="0">
                <a:ea typeface="Calibri" panose="020F0502020204030204" pitchFamily="34" charset="0"/>
                <a:cs typeface="Times New Roman" panose="02020603050405020304" pitchFamily="18" charset="0"/>
              </a:rPr>
              <a:t>. 2008; 371: 75-84</a:t>
            </a:r>
          </a:p>
          <a:p>
            <a:pPr algn="just">
              <a:lnSpc>
                <a:spcPct val="150000"/>
              </a:lnSpc>
              <a:spcAft>
                <a:spcPts val="139"/>
              </a:spcAft>
            </a:pPr>
            <a:r>
              <a:rPr lang="cs-CZ" sz="416" dirty="0" err="1">
                <a:ea typeface="Calibri" panose="020F0502020204030204" pitchFamily="34" charset="0"/>
                <a:cs typeface="Times New Roman" panose="02020603050405020304" pitchFamily="18" charset="0"/>
              </a:rPr>
              <a:t>Draper</a:t>
            </a:r>
            <a:r>
              <a:rPr lang="cs-CZ" sz="416" dirty="0">
                <a:ea typeface="Calibri" panose="020F0502020204030204" pitchFamily="34" charset="0"/>
                <a:cs typeface="Times New Roman" panose="02020603050405020304" pitchFamily="18" charset="0"/>
              </a:rPr>
              <a:t> D, Jones W, </a:t>
            </a:r>
            <a:r>
              <a:rPr lang="cs-CZ" sz="416" dirty="0" err="1">
                <a:ea typeface="Calibri" panose="020F0502020204030204" pitchFamily="34" charset="0"/>
                <a:cs typeface="Times New Roman" panose="02020603050405020304" pitchFamily="18" charset="0"/>
              </a:rPr>
              <a:t>Heine</a:t>
            </a:r>
            <a:r>
              <a:rPr lang="cs-CZ" sz="416" dirty="0">
                <a:ea typeface="Calibri" panose="020F0502020204030204" pitchFamily="34" charset="0"/>
                <a:cs typeface="Times New Roman" panose="02020603050405020304" pitchFamily="18" charset="0"/>
              </a:rPr>
              <a:t> RP et al. </a:t>
            </a:r>
            <a:r>
              <a:rPr lang="cs-CZ" sz="416" dirty="0" err="1">
                <a:ea typeface="Calibri" panose="020F0502020204030204" pitchFamily="34" charset="0"/>
                <a:cs typeface="Times New Roman" panose="02020603050405020304" pitchFamily="18" charset="0"/>
              </a:rPr>
              <a:t>Trichomonas</a:t>
            </a:r>
            <a:r>
              <a:rPr lang="cs-CZ" sz="416" dirty="0">
                <a:ea typeface="Calibri" panose="020F0502020204030204" pitchFamily="34" charset="0"/>
                <a:cs typeface="Times New Roman" panose="02020603050405020304" pitchFamily="18" charset="0"/>
              </a:rPr>
              <a:t> </a:t>
            </a:r>
            <a:r>
              <a:rPr lang="cs-CZ" sz="416" dirty="0" err="1">
                <a:ea typeface="Calibri" panose="020F0502020204030204" pitchFamily="34" charset="0"/>
                <a:cs typeface="Times New Roman" panose="02020603050405020304" pitchFamily="18" charset="0"/>
              </a:rPr>
              <a:t>vaginalis</a:t>
            </a:r>
            <a:r>
              <a:rPr lang="cs-CZ" sz="416" dirty="0">
                <a:ea typeface="Calibri" panose="020F0502020204030204" pitchFamily="34" charset="0"/>
                <a:cs typeface="Times New Roman" panose="02020603050405020304" pitchFamily="18" charset="0"/>
              </a:rPr>
              <a:t> </a:t>
            </a:r>
            <a:r>
              <a:rPr lang="cs-CZ" sz="416" dirty="0" err="1">
                <a:ea typeface="Calibri" panose="020F0502020204030204" pitchFamily="34" charset="0"/>
                <a:cs typeface="Times New Roman" panose="02020603050405020304" pitchFamily="18" charset="0"/>
              </a:rPr>
              <a:t>weakens</a:t>
            </a:r>
            <a:r>
              <a:rPr lang="cs-CZ" sz="416" dirty="0">
                <a:ea typeface="Calibri" panose="020F0502020204030204" pitchFamily="34" charset="0"/>
                <a:cs typeface="Times New Roman" panose="02020603050405020304" pitchFamily="18" charset="0"/>
              </a:rPr>
              <a:t> </a:t>
            </a:r>
            <a:r>
              <a:rPr lang="cs-CZ" sz="416" dirty="0" err="1">
                <a:ea typeface="Calibri" panose="020F0502020204030204" pitchFamily="34" charset="0"/>
                <a:cs typeface="Times New Roman" panose="02020603050405020304" pitchFamily="18" charset="0"/>
              </a:rPr>
              <a:t>human</a:t>
            </a:r>
            <a:r>
              <a:rPr lang="cs-CZ" sz="416" dirty="0">
                <a:ea typeface="Calibri" panose="020F0502020204030204" pitchFamily="34" charset="0"/>
                <a:cs typeface="Times New Roman" panose="02020603050405020304" pitchFamily="18" charset="0"/>
              </a:rPr>
              <a:t> </a:t>
            </a:r>
            <a:r>
              <a:rPr lang="cs-CZ" sz="416" dirty="0" err="1">
                <a:ea typeface="Calibri" panose="020F0502020204030204" pitchFamily="34" charset="0"/>
                <a:cs typeface="Times New Roman" panose="02020603050405020304" pitchFamily="18" charset="0"/>
              </a:rPr>
              <a:t>amniochorion</a:t>
            </a:r>
            <a:r>
              <a:rPr lang="cs-CZ" sz="416" dirty="0">
                <a:ea typeface="Calibri" panose="020F0502020204030204" pitchFamily="34" charset="0"/>
                <a:cs typeface="Times New Roman" panose="02020603050405020304" pitchFamily="18" charset="0"/>
              </a:rPr>
              <a:t> in </a:t>
            </a:r>
            <a:r>
              <a:rPr lang="cs-CZ" sz="416" dirty="0" err="1">
                <a:ea typeface="Calibri" panose="020F0502020204030204" pitchFamily="34" charset="0"/>
                <a:cs typeface="Times New Roman" panose="02020603050405020304" pitchFamily="18" charset="0"/>
              </a:rPr>
              <a:t>an</a:t>
            </a:r>
            <a:r>
              <a:rPr lang="cs-CZ" sz="416" dirty="0">
                <a:ea typeface="Calibri" panose="020F0502020204030204" pitchFamily="34" charset="0"/>
                <a:cs typeface="Times New Roman" panose="02020603050405020304" pitchFamily="18" charset="0"/>
              </a:rPr>
              <a:t> in vitro model </a:t>
            </a:r>
            <a:r>
              <a:rPr lang="cs-CZ" sz="416" dirty="0" err="1">
                <a:ea typeface="Calibri" panose="020F0502020204030204" pitchFamily="34" charset="0"/>
                <a:cs typeface="Times New Roman" panose="02020603050405020304" pitchFamily="18" charset="0"/>
              </a:rPr>
              <a:t>of</a:t>
            </a:r>
            <a:r>
              <a:rPr lang="cs-CZ" sz="416" dirty="0">
                <a:ea typeface="Calibri" panose="020F0502020204030204" pitchFamily="34" charset="0"/>
                <a:cs typeface="Times New Roman" panose="02020603050405020304" pitchFamily="18" charset="0"/>
              </a:rPr>
              <a:t> </a:t>
            </a:r>
            <a:r>
              <a:rPr lang="cs-CZ" sz="416" dirty="0" err="1">
                <a:ea typeface="Calibri" panose="020F0502020204030204" pitchFamily="34" charset="0"/>
                <a:cs typeface="Times New Roman" panose="02020603050405020304" pitchFamily="18" charset="0"/>
              </a:rPr>
              <a:t>premature</a:t>
            </a:r>
            <a:r>
              <a:rPr lang="cs-CZ" sz="416" dirty="0">
                <a:ea typeface="Calibri" panose="020F0502020204030204" pitchFamily="34" charset="0"/>
                <a:cs typeface="Times New Roman" panose="02020603050405020304" pitchFamily="18" charset="0"/>
              </a:rPr>
              <a:t> </a:t>
            </a:r>
            <a:r>
              <a:rPr lang="cs-CZ" sz="416" dirty="0" err="1">
                <a:ea typeface="Calibri" panose="020F0502020204030204" pitchFamily="34" charset="0"/>
                <a:cs typeface="Times New Roman" panose="02020603050405020304" pitchFamily="18" charset="0"/>
              </a:rPr>
              <a:t>membrane</a:t>
            </a:r>
            <a:r>
              <a:rPr lang="cs-CZ" sz="416" dirty="0">
                <a:ea typeface="Calibri" panose="020F0502020204030204" pitchFamily="34" charset="0"/>
                <a:cs typeface="Times New Roman" panose="02020603050405020304" pitchFamily="18" charset="0"/>
              </a:rPr>
              <a:t> </a:t>
            </a:r>
            <a:r>
              <a:rPr lang="cs-CZ" sz="416" dirty="0" err="1">
                <a:ea typeface="Calibri" panose="020F0502020204030204" pitchFamily="34" charset="0"/>
                <a:cs typeface="Times New Roman" panose="02020603050405020304" pitchFamily="18" charset="0"/>
              </a:rPr>
              <a:t>rupture</a:t>
            </a:r>
            <a:r>
              <a:rPr lang="cs-CZ" sz="416" dirty="0">
                <a:ea typeface="Calibri" panose="020F0502020204030204" pitchFamily="34" charset="0"/>
                <a:cs typeface="Times New Roman" panose="02020603050405020304" pitchFamily="18" charset="0"/>
              </a:rPr>
              <a:t>. </a:t>
            </a:r>
            <a:r>
              <a:rPr lang="cs-CZ" sz="416" i="1" dirty="0" err="1">
                <a:ea typeface="Calibri" panose="020F0502020204030204" pitchFamily="34" charset="0"/>
                <a:cs typeface="Times New Roman" panose="02020603050405020304" pitchFamily="18" charset="0"/>
              </a:rPr>
              <a:t>Infect</a:t>
            </a:r>
            <a:r>
              <a:rPr lang="cs-CZ" sz="416" i="1" dirty="0">
                <a:ea typeface="Calibri" panose="020F0502020204030204" pitchFamily="34" charset="0"/>
                <a:cs typeface="Times New Roman" panose="02020603050405020304" pitchFamily="18" charset="0"/>
              </a:rPr>
              <a:t> Dis </a:t>
            </a:r>
            <a:r>
              <a:rPr lang="cs-CZ" sz="416" i="1" dirty="0" err="1">
                <a:ea typeface="Calibri" panose="020F0502020204030204" pitchFamily="34" charset="0"/>
                <a:cs typeface="Times New Roman" panose="02020603050405020304" pitchFamily="18" charset="0"/>
              </a:rPr>
              <a:t>Obstet</a:t>
            </a:r>
            <a:r>
              <a:rPr lang="cs-CZ" sz="416" i="1" dirty="0">
                <a:ea typeface="Calibri" panose="020F0502020204030204" pitchFamily="34" charset="0"/>
                <a:cs typeface="Times New Roman" panose="02020603050405020304" pitchFamily="18" charset="0"/>
              </a:rPr>
              <a:t> </a:t>
            </a:r>
            <a:r>
              <a:rPr lang="cs-CZ" sz="416" i="1" dirty="0" err="1">
                <a:ea typeface="Calibri" panose="020F0502020204030204" pitchFamily="34" charset="0"/>
                <a:cs typeface="Times New Roman" panose="02020603050405020304" pitchFamily="18" charset="0"/>
              </a:rPr>
              <a:t>Gynecol</a:t>
            </a:r>
            <a:r>
              <a:rPr lang="cs-CZ" sz="416" dirty="0">
                <a:ea typeface="Calibri" panose="020F0502020204030204" pitchFamily="34" charset="0"/>
                <a:cs typeface="Times New Roman" panose="02020603050405020304" pitchFamily="18" charset="0"/>
              </a:rPr>
              <a:t>. 1995;2(6):267–74 </a:t>
            </a:r>
          </a:p>
          <a:p>
            <a:pPr algn="just">
              <a:lnSpc>
                <a:spcPct val="150000"/>
              </a:lnSpc>
              <a:spcAft>
                <a:spcPts val="0"/>
              </a:spcAft>
            </a:pPr>
            <a:r>
              <a:rPr lang="cs-CZ" sz="416" dirty="0" err="1">
                <a:ea typeface="Calibri" panose="020F0502020204030204" pitchFamily="34" charset="0"/>
                <a:cs typeface="Times New Roman" panose="02020603050405020304" pitchFamily="18" charset="0"/>
              </a:rPr>
              <a:t>Nakubulwa</a:t>
            </a:r>
            <a:r>
              <a:rPr lang="cs-CZ" sz="416" dirty="0">
                <a:ea typeface="Calibri" panose="020F0502020204030204" pitchFamily="34" charset="0"/>
                <a:cs typeface="Times New Roman" panose="02020603050405020304" pitchFamily="18" charset="0"/>
              </a:rPr>
              <a:t> S, </a:t>
            </a:r>
            <a:r>
              <a:rPr lang="cs-CZ" sz="416" dirty="0" err="1">
                <a:ea typeface="Calibri" panose="020F0502020204030204" pitchFamily="34" charset="0"/>
                <a:cs typeface="Times New Roman" panose="02020603050405020304" pitchFamily="18" charset="0"/>
              </a:rPr>
              <a:t>Kaye</a:t>
            </a:r>
            <a:r>
              <a:rPr lang="cs-CZ" sz="416" dirty="0">
                <a:ea typeface="Calibri" panose="020F0502020204030204" pitchFamily="34" charset="0"/>
                <a:cs typeface="Times New Roman" panose="02020603050405020304" pitchFamily="18" charset="0"/>
              </a:rPr>
              <a:t> DK, </a:t>
            </a:r>
            <a:r>
              <a:rPr lang="cs-CZ" sz="416" dirty="0" err="1">
                <a:ea typeface="Calibri" panose="020F0502020204030204" pitchFamily="34" charset="0"/>
                <a:cs typeface="Times New Roman" panose="02020603050405020304" pitchFamily="18" charset="0"/>
              </a:rPr>
              <a:t>Bwanga</a:t>
            </a:r>
            <a:r>
              <a:rPr lang="cs-CZ" sz="416" dirty="0">
                <a:ea typeface="Calibri" panose="020F0502020204030204" pitchFamily="34" charset="0"/>
                <a:cs typeface="Times New Roman" panose="02020603050405020304" pitchFamily="18" charset="0"/>
              </a:rPr>
              <a:t> F et al. </a:t>
            </a:r>
            <a:r>
              <a:rPr lang="cs-CZ" sz="416" dirty="0" err="1">
                <a:ea typeface="Calibri" panose="020F0502020204030204" pitchFamily="34" charset="0"/>
                <a:cs typeface="Times New Roman" panose="02020603050405020304" pitchFamily="18" charset="0"/>
              </a:rPr>
              <a:t>Genital</a:t>
            </a:r>
            <a:r>
              <a:rPr lang="cs-CZ" sz="416" dirty="0">
                <a:ea typeface="Calibri" panose="020F0502020204030204" pitchFamily="34" charset="0"/>
                <a:cs typeface="Times New Roman" panose="02020603050405020304" pitchFamily="18" charset="0"/>
              </a:rPr>
              <a:t> </a:t>
            </a:r>
            <a:r>
              <a:rPr lang="cs-CZ" sz="416" dirty="0" err="1">
                <a:ea typeface="Calibri" panose="020F0502020204030204" pitchFamily="34" charset="0"/>
                <a:cs typeface="Times New Roman" panose="02020603050405020304" pitchFamily="18" charset="0"/>
              </a:rPr>
              <a:t>infections</a:t>
            </a:r>
            <a:r>
              <a:rPr lang="cs-CZ" sz="416" dirty="0">
                <a:ea typeface="Calibri" panose="020F0502020204030204" pitchFamily="34" charset="0"/>
                <a:cs typeface="Times New Roman" panose="02020603050405020304" pitchFamily="18" charset="0"/>
              </a:rPr>
              <a:t> and risk </a:t>
            </a:r>
            <a:r>
              <a:rPr lang="cs-CZ" sz="416" dirty="0" err="1">
                <a:ea typeface="Calibri" panose="020F0502020204030204" pitchFamily="34" charset="0"/>
                <a:cs typeface="Times New Roman" panose="02020603050405020304" pitchFamily="18" charset="0"/>
              </a:rPr>
              <a:t>of</a:t>
            </a:r>
            <a:r>
              <a:rPr lang="cs-CZ" sz="416" dirty="0">
                <a:ea typeface="Calibri" panose="020F0502020204030204" pitchFamily="34" charset="0"/>
                <a:cs typeface="Times New Roman" panose="02020603050405020304" pitchFamily="18" charset="0"/>
              </a:rPr>
              <a:t> </a:t>
            </a:r>
            <a:r>
              <a:rPr lang="cs-CZ" sz="416" dirty="0" err="1">
                <a:ea typeface="Calibri" panose="020F0502020204030204" pitchFamily="34" charset="0"/>
                <a:cs typeface="Times New Roman" panose="02020603050405020304" pitchFamily="18" charset="0"/>
              </a:rPr>
              <a:t>premature</a:t>
            </a:r>
            <a:r>
              <a:rPr lang="cs-CZ" sz="416" dirty="0">
                <a:ea typeface="Calibri" panose="020F0502020204030204" pitchFamily="34" charset="0"/>
                <a:cs typeface="Times New Roman" panose="02020603050405020304" pitchFamily="18" charset="0"/>
              </a:rPr>
              <a:t> </a:t>
            </a:r>
            <a:r>
              <a:rPr lang="cs-CZ" sz="416" dirty="0" err="1">
                <a:ea typeface="Calibri" panose="020F0502020204030204" pitchFamily="34" charset="0"/>
                <a:cs typeface="Times New Roman" panose="02020603050405020304" pitchFamily="18" charset="0"/>
              </a:rPr>
              <a:t>rupture</a:t>
            </a:r>
            <a:r>
              <a:rPr lang="cs-CZ" sz="416" dirty="0">
                <a:ea typeface="Calibri" panose="020F0502020204030204" pitchFamily="34" charset="0"/>
                <a:cs typeface="Times New Roman" panose="02020603050405020304" pitchFamily="18" charset="0"/>
              </a:rPr>
              <a:t> </a:t>
            </a:r>
            <a:r>
              <a:rPr lang="cs-CZ" sz="416" dirty="0" err="1">
                <a:ea typeface="Calibri" panose="020F0502020204030204" pitchFamily="34" charset="0"/>
                <a:cs typeface="Times New Roman" panose="02020603050405020304" pitchFamily="18" charset="0"/>
              </a:rPr>
              <a:t>of</a:t>
            </a:r>
            <a:r>
              <a:rPr lang="cs-CZ" sz="416" dirty="0">
                <a:ea typeface="Calibri" panose="020F0502020204030204" pitchFamily="34" charset="0"/>
                <a:cs typeface="Times New Roman" panose="02020603050405020304" pitchFamily="18" charset="0"/>
              </a:rPr>
              <a:t> </a:t>
            </a:r>
            <a:r>
              <a:rPr lang="cs-CZ" sz="416" dirty="0" err="1">
                <a:ea typeface="Calibri" panose="020F0502020204030204" pitchFamily="34" charset="0"/>
                <a:cs typeface="Times New Roman" panose="02020603050405020304" pitchFamily="18" charset="0"/>
              </a:rPr>
              <a:t>membranes</a:t>
            </a:r>
            <a:r>
              <a:rPr lang="cs-CZ" sz="416" dirty="0">
                <a:ea typeface="Calibri" panose="020F0502020204030204" pitchFamily="34" charset="0"/>
                <a:cs typeface="Times New Roman" panose="02020603050405020304" pitchFamily="18" charset="0"/>
              </a:rPr>
              <a:t> in </a:t>
            </a:r>
            <a:r>
              <a:rPr lang="cs-CZ" sz="416" dirty="0" err="1">
                <a:ea typeface="Calibri" panose="020F0502020204030204" pitchFamily="34" charset="0"/>
                <a:cs typeface="Times New Roman" panose="02020603050405020304" pitchFamily="18" charset="0"/>
              </a:rPr>
              <a:t>Mulago</a:t>
            </a:r>
            <a:r>
              <a:rPr lang="cs-CZ" sz="416" dirty="0">
                <a:ea typeface="Calibri" panose="020F0502020204030204" pitchFamily="34" charset="0"/>
                <a:cs typeface="Times New Roman" panose="02020603050405020304" pitchFamily="18" charset="0"/>
              </a:rPr>
              <a:t> </a:t>
            </a:r>
            <a:r>
              <a:rPr lang="cs-CZ" sz="416" dirty="0" err="1">
                <a:ea typeface="Calibri" panose="020F0502020204030204" pitchFamily="34" charset="0"/>
                <a:cs typeface="Times New Roman" panose="02020603050405020304" pitchFamily="18" charset="0"/>
              </a:rPr>
              <a:t>Hospital</a:t>
            </a:r>
            <a:r>
              <a:rPr lang="cs-CZ" sz="416" dirty="0">
                <a:ea typeface="Calibri" panose="020F0502020204030204" pitchFamily="34" charset="0"/>
                <a:cs typeface="Times New Roman" panose="02020603050405020304" pitchFamily="18" charset="0"/>
              </a:rPr>
              <a:t>, Uganda: a case </a:t>
            </a:r>
            <a:r>
              <a:rPr lang="cs-CZ" sz="416" dirty="0" err="1">
                <a:ea typeface="Calibri" panose="020F0502020204030204" pitchFamily="34" charset="0"/>
                <a:cs typeface="Times New Roman" panose="02020603050405020304" pitchFamily="18" charset="0"/>
              </a:rPr>
              <a:t>control</a:t>
            </a:r>
            <a:r>
              <a:rPr lang="cs-CZ" sz="416" dirty="0">
                <a:ea typeface="Calibri" panose="020F0502020204030204" pitchFamily="34" charset="0"/>
                <a:cs typeface="Times New Roman" panose="02020603050405020304" pitchFamily="18" charset="0"/>
              </a:rPr>
              <a:t> study. </a:t>
            </a:r>
            <a:r>
              <a:rPr lang="cs-CZ" sz="416" i="1" dirty="0">
                <a:ea typeface="Calibri" panose="020F0502020204030204" pitchFamily="34" charset="0"/>
                <a:cs typeface="Times New Roman" panose="02020603050405020304" pitchFamily="18" charset="0"/>
              </a:rPr>
              <a:t>BMC Res Notes. </a:t>
            </a:r>
            <a:r>
              <a:rPr lang="cs-CZ" sz="416" dirty="0">
                <a:ea typeface="Calibri" panose="020F0502020204030204" pitchFamily="34" charset="0"/>
                <a:cs typeface="Times New Roman" panose="02020603050405020304" pitchFamily="18" charset="0"/>
              </a:rPr>
              <a:t>2015; 8: 573 </a:t>
            </a:r>
          </a:p>
          <a:p>
            <a:pPr algn="just">
              <a:lnSpc>
                <a:spcPct val="150000"/>
              </a:lnSpc>
              <a:spcAft>
                <a:spcPts val="0"/>
              </a:spcAft>
            </a:pPr>
            <a:r>
              <a:rPr lang="cs-CZ" sz="416" dirty="0" err="1">
                <a:ea typeface="Calibri" panose="020F0502020204030204" pitchFamily="34" charset="0"/>
                <a:cs typeface="Times New Roman" panose="02020603050405020304" pitchFamily="18" charset="0"/>
              </a:rPr>
              <a:t>Cotch</a:t>
            </a:r>
            <a:r>
              <a:rPr lang="cs-CZ" sz="416" dirty="0">
                <a:ea typeface="Calibri" panose="020F0502020204030204" pitchFamily="34" charset="0"/>
                <a:cs typeface="Times New Roman" panose="02020603050405020304" pitchFamily="18" charset="0"/>
              </a:rPr>
              <a:t> MF, Joseph G, Pastorek I et al. </a:t>
            </a:r>
            <a:r>
              <a:rPr lang="cs-CZ" sz="416" i="1" dirty="0" err="1">
                <a:ea typeface="Calibri" panose="020F0502020204030204" pitchFamily="34" charset="0"/>
                <a:cs typeface="Times New Roman" panose="02020603050405020304" pitchFamily="18" charset="0"/>
              </a:rPr>
              <a:t>Trichomonas</a:t>
            </a:r>
            <a:r>
              <a:rPr lang="cs-CZ" sz="416" i="1" dirty="0">
                <a:ea typeface="Calibri" panose="020F0502020204030204" pitchFamily="34" charset="0"/>
                <a:cs typeface="Times New Roman" panose="02020603050405020304" pitchFamily="18" charset="0"/>
              </a:rPr>
              <a:t> </a:t>
            </a:r>
            <a:r>
              <a:rPr lang="cs-CZ" sz="416" i="1" dirty="0" err="1">
                <a:ea typeface="Calibri" panose="020F0502020204030204" pitchFamily="34" charset="0"/>
                <a:cs typeface="Times New Roman" panose="02020603050405020304" pitchFamily="18" charset="0"/>
              </a:rPr>
              <a:t>vaginalis</a:t>
            </a:r>
            <a:r>
              <a:rPr lang="cs-CZ" sz="416" dirty="0">
                <a:ea typeface="Calibri" panose="020F0502020204030204" pitchFamily="34" charset="0"/>
                <a:cs typeface="Times New Roman" panose="02020603050405020304" pitchFamily="18" charset="0"/>
              </a:rPr>
              <a:t> </a:t>
            </a:r>
            <a:r>
              <a:rPr lang="cs-CZ" sz="416" dirty="0" err="1">
                <a:ea typeface="Calibri" panose="020F0502020204030204" pitchFamily="34" charset="0"/>
                <a:cs typeface="Times New Roman" panose="02020603050405020304" pitchFamily="18" charset="0"/>
              </a:rPr>
              <a:t>associated</a:t>
            </a:r>
            <a:r>
              <a:rPr lang="cs-CZ" sz="416" dirty="0">
                <a:ea typeface="Calibri" panose="020F0502020204030204" pitchFamily="34" charset="0"/>
                <a:cs typeface="Times New Roman" panose="02020603050405020304" pitchFamily="18" charset="0"/>
              </a:rPr>
              <a:t> </a:t>
            </a:r>
            <a:r>
              <a:rPr lang="cs-CZ" sz="416" dirty="0" err="1">
                <a:ea typeface="Calibri" panose="020F0502020204030204" pitchFamily="34" charset="0"/>
                <a:cs typeface="Times New Roman" panose="02020603050405020304" pitchFamily="18" charset="0"/>
              </a:rPr>
              <a:t>with</a:t>
            </a:r>
            <a:r>
              <a:rPr lang="cs-CZ" sz="416" dirty="0">
                <a:ea typeface="Calibri" panose="020F0502020204030204" pitchFamily="34" charset="0"/>
                <a:cs typeface="Times New Roman" panose="02020603050405020304" pitchFamily="18" charset="0"/>
              </a:rPr>
              <a:t> </a:t>
            </a:r>
            <a:r>
              <a:rPr lang="cs-CZ" sz="416" dirty="0" err="1">
                <a:ea typeface="Calibri" panose="020F0502020204030204" pitchFamily="34" charset="0"/>
                <a:cs typeface="Times New Roman" panose="02020603050405020304" pitchFamily="18" charset="0"/>
              </a:rPr>
              <a:t>low</a:t>
            </a:r>
            <a:r>
              <a:rPr lang="cs-CZ" sz="416" dirty="0">
                <a:ea typeface="Calibri" panose="020F0502020204030204" pitchFamily="34" charset="0"/>
                <a:cs typeface="Times New Roman" panose="02020603050405020304" pitchFamily="18" charset="0"/>
              </a:rPr>
              <a:t> </a:t>
            </a:r>
            <a:r>
              <a:rPr lang="cs-CZ" sz="416" dirty="0" err="1">
                <a:ea typeface="Calibri" panose="020F0502020204030204" pitchFamily="34" charset="0"/>
                <a:cs typeface="Times New Roman" panose="02020603050405020304" pitchFamily="18" charset="0"/>
              </a:rPr>
              <a:t>birth</a:t>
            </a:r>
            <a:r>
              <a:rPr lang="cs-CZ" sz="416" dirty="0">
                <a:ea typeface="Calibri" panose="020F0502020204030204" pitchFamily="34" charset="0"/>
                <a:cs typeface="Times New Roman" panose="02020603050405020304" pitchFamily="18" charset="0"/>
              </a:rPr>
              <a:t> </a:t>
            </a:r>
            <a:r>
              <a:rPr lang="cs-CZ" sz="416" dirty="0" err="1">
                <a:ea typeface="Calibri" panose="020F0502020204030204" pitchFamily="34" charset="0"/>
                <a:cs typeface="Times New Roman" panose="02020603050405020304" pitchFamily="18" charset="0"/>
              </a:rPr>
              <a:t>weight</a:t>
            </a:r>
            <a:r>
              <a:rPr lang="cs-CZ" sz="416" dirty="0">
                <a:ea typeface="Calibri" panose="020F0502020204030204" pitchFamily="34" charset="0"/>
                <a:cs typeface="Times New Roman" panose="02020603050405020304" pitchFamily="18" charset="0"/>
              </a:rPr>
              <a:t> and </a:t>
            </a:r>
            <a:r>
              <a:rPr lang="cs-CZ" sz="416" dirty="0" err="1">
                <a:ea typeface="Calibri" panose="020F0502020204030204" pitchFamily="34" charset="0"/>
                <a:cs typeface="Times New Roman" panose="02020603050405020304" pitchFamily="18" charset="0"/>
              </a:rPr>
              <a:t>preterm</a:t>
            </a:r>
            <a:r>
              <a:rPr lang="cs-CZ" sz="416" dirty="0">
                <a:ea typeface="Calibri" panose="020F0502020204030204" pitchFamily="34" charset="0"/>
                <a:cs typeface="Times New Roman" panose="02020603050405020304" pitchFamily="18" charset="0"/>
              </a:rPr>
              <a:t> </a:t>
            </a:r>
            <a:r>
              <a:rPr lang="cs-CZ" sz="416" dirty="0" err="1">
                <a:ea typeface="Calibri" panose="020F0502020204030204" pitchFamily="34" charset="0"/>
                <a:cs typeface="Times New Roman" panose="02020603050405020304" pitchFamily="18" charset="0"/>
              </a:rPr>
              <a:t>delivery</a:t>
            </a:r>
            <a:r>
              <a:rPr lang="cs-CZ" sz="416" dirty="0">
                <a:ea typeface="Calibri" panose="020F0502020204030204" pitchFamily="34" charset="0"/>
                <a:cs typeface="Times New Roman" panose="02020603050405020304" pitchFamily="18" charset="0"/>
              </a:rPr>
              <a:t>. </a:t>
            </a:r>
            <a:r>
              <a:rPr lang="cs-CZ" sz="416" i="1" dirty="0">
                <a:ea typeface="Calibri" panose="020F0502020204030204" pitchFamily="34" charset="0"/>
                <a:cs typeface="Times New Roman" panose="02020603050405020304" pitchFamily="18" charset="0"/>
              </a:rPr>
              <a:t>Sex </a:t>
            </a:r>
            <a:r>
              <a:rPr lang="cs-CZ" sz="416" i="1" dirty="0" err="1">
                <a:ea typeface="Calibri" panose="020F0502020204030204" pitchFamily="34" charset="0"/>
                <a:cs typeface="Times New Roman" panose="02020603050405020304" pitchFamily="18" charset="0"/>
              </a:rPr>
              <a:t>Transm</a:t>
            </a:r>
            <a:r>
              <a:rPr lang="cs-CZ" sz="416" i="1" dirty="0">
                <a:ea typeface="Calibri" panose="020F0502020204030204" pitchFamily="34" charset="0"/>
                <a:cs typeface="Times New Roman" panose="02020603050405020304" pitchFamily="18" charset="0"/>
              </a:rPr>
              <a:t> Dis</a:t>
            </a:r>
            <a:r>
              <a:rPr lang="cs-CZ" sz="416" dirty="0">
                <a:ea typeface="Calibri" panose="020F0502020204030204" pitchFamily="34" charset="0"/>
                <a:cs typeface="Times New Roman" panose="02020603050405020304" pitchFamily="18" charset="0"/>
              </a:rPr>
              <a:t>. 1997;24(6):353–60</a:t>
            </a:r>
          </a:p>
        </p:txBody>
      </p:sp>
    </p:spTree>
    <p:extLst>
      <p:ext uri="{BB962C8B-B14F-4D97-AF65-F5344CB8AC3E}">
        <p14:creationId xmlns:p14="http://schemas.microsoft.com/office/powerpoint/2010/main" val="696761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04938" y="125413"/>
            <a:ext cx="8229601" cy="1143000"/>
          </a:xfrm>
        </p:spPr>
        <p:txBody>
          <a:bodyPr/>
          <a:lstStyle/>
          <a:p>
            <a:pPr>
              <a:defRPr/>
            </a:pPr>
            <a:r>
              <a:rPr lang="cs-CZ" sz="7200" b="1" dirty="0" smtClean="0">
                <a:effectLst>
                  <a:outerShdw blurRad="38100" dist="38100" dir="2700000" algn="tl">
                    <a:srgbClr val="000000">
                      <a:alpha val="43137"/>
                    </a:srgbClr>
                  </a:outerShdw>
                </a:effectLst>
                <a:latin typeface="Calibri" pitchFamily="34" charset="0"/>
              </a:rPr>
              <a:t>Diagnostika</a:t>
            </a:r>
            <a:endParaRPr lang="cs-CZ" sz="7200" b="1" dirty="0">
              <a:effectLst>
                <a:outerShdw blurRad="38100" dist="38100" dir="2700000" algn="tl">
                  <a:srgbClr val="000000">
                    <a:alpha val="43137"/>
                  </a:srgbClr>
                </a:outerShdw>
              </a:effectLst>
              <a:latin typeface="Calibri" pitchFamily="34" charset="0"/>
            </a:endParaRPr>
          </a:p>
        </p:txBody>
      </p:sp>
      <p:sp>
        <p:nvSpPr>
          <p:cNvPr id="3" name="Nadpis 1"/>
          <p:cNvSpPr txBox="1">
            <a:spLocks/>
          </p:cNvSpPr>
          <p:nvPr/>
        </p:nvSpPr>
        <p:spPr bwMode="auto">
          <a:xfrm>
            <a:off x="2103438" y="8366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cs-CZ" b="1" dirty="0" smtClean="0">
                <a:effectLst>
                  <a:outerShdw blurRad="38100" dist="38100" dir="2700000" algn="tl">
                    <a:srgbClr val="000000">
                      <a:alpha val="43137"/>
                    </a:srgbClr>
                  </a:outerShdw>
                </a:effectLst>
                <a:latin typeface="Calibri" pitchFamily="34" charset="0"/>
              </a:rPr>
              <a:t>dutinových parazitů</a:t>
            </a:r>
            <a:endParaRPr lang="cs-CZ" b="1" dirty="0">
              <a:effectLst>
                <a:outerShdw blurRad="38100" dist="38100" dir="2700000" algn="tl">
                  <a:srgbClr val="000000">
                    <a:alpha val="43137"/>
                  </a:srgbClr>
                </a:outerShdw>
              </a:effectLst>
              <a:latin typeface="Calibri" pitchFamily="34" charset="0"/>
            </a:endParaRPr>
          </a:p>
        </p:txBody>
      </p:sp>
      <p:sp>
        <p:nvSpPr>
          <p:cNvPr id="5" name="Text Box 8"/>
          <p:cNvSpPr txBox="1">
            <a:spLocks noChangeArrowheads="1"/>
          </p:cNvSpPr>
          <p:nvPr/>
        </p:nvSpPr>
        <p:spPr bwMode="auto">
          <a:xfrm>
            <a:off x="395288" y="1981200"/>
            <a:ext cx="7056437" cy="329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cs-CZ" sz="2400" b="1" dirty="0">
                <a:solidFill>
                  <a:srgbClr val="FF0000"/>
                </a:solidFill>
                <a:effectLst>
                  <a:outerShdw blurRad="38100" dist="38100" dir="2700000" algn="tl">
                    <a:srgbClr val="000000">
                      <a:alpha val="43137"/>
                    </a:srgbClr>
                  </a:outerShdw>
                </a:effectLst>
                <a:latin typeface="Calibri" pitchFamily="34" charset="0"/>
              </a:rPr>
              <a:t>Přímý průkaz</a:t>
            </a:r>
          </a:p>
          <a:p>
            <a:pPr>
              <a:defRPr/>
            </a:pPr>
            <a:r>
              <a:rPr lang="cs-CZ" sz="2400" b="1" dirty="0">
                <a:latin typeface="Calibri" pitchFamily="34" charset="0"/>
              </a:rPr>
              <a:t>MIKROSKOPIE</a:t>
            </a:r>
          </a:p>
          <a:p>
            <a:pPr>
              <a:defRPr/>
            </a:pPr>
            <a:r>
              <a:rPr lang="cs-CZ" sz="2400" b="1" dirty="0">
                <a:latin typeface="Calibri" pitchFamily="34" charset="0"/>
              </a:rPr>
              <a:t>KULTIVACE </a:t>
            </a:r>
          </a:p>
          <a:p>
            <a:pPr>
              <a:defRPr/>
            </a:pPr>
            <a:r>
              <a:rPr lang="cs-CZ" altLang="cs-CZ" sz="2400" b="1" dirty="0">
                <a:latin typeface="Calibri" pitchFamily="34" charset="0"/>
              </a:rPr>
              <a:t>materiál :</a:t>
            </a:r>
            <a:r>
              <a:rPr lang="cs-CZ" altLang="cs-CZ" sz="2400" dirty="0">
                <a:latin typeface="Calibri" pitchFamily="34" charset="0"/>
              </a:rPr>
              <a:t>  </a:t>
            </a:r>
          </a:p>
          <a:p>
            <a:pPr>
              <a:defRPr/>
            </a:pPr>
            <a:r>
              <a:rPr lang="cs-CZ" altLang="cs-CZ" sz="2000" b="1" dirty="0">
                <a:latin typeface="Calibri" pitchFamily="34" charset="0"/>
              </a:rPr>
              <a:t>muži- </a:t>
            </a:r>
            <a:r>
              <a:rPr lang="cs-CZ" altLang="cs-CZ" sz="2000" dirty="0">
                <a:latin typeface="Calibri" pitchFamily="34" charset="0"/>
              </a:rPr>
              <a:t>výtěr z </a:t>
            </a:r>
            <a:r>
              <a:rPr lang="cs-CZ" altLang="cs-CZ" sz="2000" dirty="0" err="1">
                <a:latin typeface="Calibri" pitchFamily="34" charset="0"/>
              </a:rPr>
              <a:t>uretry</a:t>
            </a:r>
            <a:r>
              <a:rPr lang="cs-CZ" altLang="cs-CZ" sz="2000" dirty="0">
                <a:latin typeface="Calibri" pitchFamily="34" charset="0"/>
              </a:rPr>
              <a:t>, moč </a:t>
            </a:r>
            <a:endParaRPr lang="cs-CZ" altLang="cs-CZ" sz="2000" b="1" dirty="0">
              <a:latin typeface="Calibri" pitchFamily="34" charset="0"/>
            </a:endParaRPr>
          </a:p>
          <a:p>
            <a:pPr>
              <a:defRPr/>
            </a:pPr>
            <a:r>
              <a:rPr lang="cs-CZ" altLang="cs-CZ" sz="2000" b="1" dirty="0">
                <a:latin typeface="Calibri" pitchFamily="34" charset="0"/>
              </a:rPr>
              <a:t>ženy – </a:t>
            </a:r>
            <a:r>
              <a:rPr lang="cs-CZ" altLang="cs-CZ" sz="2000" dirty="0">
                <a:latin typeface="Calibri" pitchFamily="34" charset="0"/>
              </a:rPr>
              <a:t>výtěr z </a:t>
            </a:r>
            <a:r>
              <a:rPr lang="cs-CZ" altLang="cs-CZ" sz="2000" dirty="0" err="1">
                <a:latin typeface="Calibri" pitchFamily="34" charset="0"/>
              </a:rPr>
              <a:t>uretry</a:t>
            </a:r>
            <a:r>
              <a:rPr lang="cs-CZ" altLang="cs-CZ" sz="2000" dirty="0">
                <a:latin typeface="Calibri" pitchFamily="34" charset="0"/>
              </a:rPr>
              <a:t>, pochvy, cervixu </a:t>
            </a:r>
          </a:p>
          <a:p>
            <a:pPr>
              <a:defRPr/>
            </a:pPr>
            <a:endParaRPr lang="cs-CZ" sz="2400" b="1" dirty="0">
              <a:solidFill>
                <a:schemeClr val="bg2">
                  <a:lumMod val="50000"/>
                </a:schemeClr>
              </a:solidFill>
              <a:latin typeface="Calibri" pitchFamily="34" charset="0"/>
            </a:endParaRPr>
          </a:p>
          <a:p>
            <a:pPr>
              <a:defRPr/>
            </a:pPr>
            <a:endParaRPr lang="cs-CZ" sz="2400" dirty="0">
              <a:solidFill>
                <a:schemeClr val="bg2">
                  <a:lumMod val="50000"/>
                </a:schemeClr>
              </a:solidFill>
              <a:latin typeface="Calibri" pitchFamily="34" charset="0"/>
            </a:endParaRPr>
          </a:p>
          <a:p>
            <a:pPr>
              <a:defRPr/>
            </a:pPr>
            <a:endParaRPr lang="cs-CZ" sz="2400" dirty="0">
              <a:solidFill>
                <a:schemeClr val="bg2">
                  <a:lumMod val="50000"/>
                </a:schemeClr>
              </a:solidFill>
              <a:latin typeface="Calibri"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52" name="Rectangle 16"/>
          <p:cNvSpPr>
            <a:spLocks noGrp="1" noChangeArrowheads="1"/>
          </p:cNvSpPr>
          <p:nvPr>
            <p:ph type="title" sz="quarter"/>
          </p:nvPr>
        </p:nvSpPr>
        <p:spPr>
          <a:xfrm>
            <a:off x="230188" y="115888"/>
            <a:ext cx="8229600" cy="1143000"/>
          </a:xfrm>
        </p:spPr>
        <p:txBody>
          <a:bodyPr/>
          <a:lstStyle/>
          <a:p>
            <a:pPr eaLnBrk="1" hangingPunct="1">
              <a:defRPr/>
            </a:pPr>
            <a:r>
              <a:rPr lang="cs-CZ" sz="7200" b="1" dirty="0" smtClean="0">
                <a:effectLst>
                  <a:outerShdw blurRad="38100" dist="38100" dir="2700000" algn="tl">
                    <a:srgbClr val="000000">
                      <a:alpha val="43137"/>
                    </a:srgbClr>
                  </a:outerShdw>
                </a:effectLst>
                <a:latin typeface="Calibri" pitchFamily="34" charset="0"/>
              </a:rPr>
              <a:t>Ektoparaziti - </a:t>
            </a:r>
            <a:r>
              <a:rPr lang="cs-CZ" b="1" dirty="0" smtClean="0">
                <a:effectLst>
                  <a:outerShdw blurRad="38100" dist="38100" dir="2700000" algn="tl">
                    <a:srgbClr val="000000">
                      <a:alpha val="43137"/>
                    </a:srgbClr>
                  </a:outerShdw>
                </a:effectLst>
                <a:latin typeface="Calibri" pitchFamily="34" charset="0"/>
              </a:rPr>
              <a:t>roztoči</a:t>
            </a:r>
            <a:endParaRPr lang="cs-CZ" sz="3200" b="1" dirty="0" smtClean="0">
              <a:effectLst>
                <a:outerShdw blurRad="38100" dist="38100" dir="2700000" algn="tl">
                  <a:srgbClr val="000000">
                    <a:alpha val="43137"/>
                  </a:srgbClr>
                </a:outerShdw>
              </a:effectLst>
              <a:latin typeface="Calibri" pitchFamily="34" charset="0"/>
            </a:endParaRPr>
          </a:p>
        </p:txBody>
      </p:sp>
      <p:pic>
        <p:nvPicPr>
          <p:cNvPr id="30723" name="Picture 6" descr="trudník"/>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5219700" y="4005263"/>
            <a:ext cx="2952750" cy="225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4" name="Picture 9" descr="sametka"/>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210175" y="1712913"/>
            <a:ext cx="2962275" cy="2220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5" name="Text Box 5"/>
          <p:cNvSpPr txBox="1">
            <a:spLocks noChangeArrowheads="1"/>
          </p:cNvSpPr>
          <p:nvPr/>
        </p:nvSpPr>
        <p:spPr bwMode="auto">
          <a:xfrm>
            <a:off x="447675" y="1725613"/>
            <a:ext cx="1841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endParaRPr lang="cs-CZ" altLang="cs-CZ"/>
          </a:p>
          <a:p>
            <a:pPr eaLnBrk="1" hangingPunct="1"/>
            <a:endParaRPr lang="cs-CZ" altLang="cs-CZ"/>
          </a:p>
          <a:p>
            <a:pPr eaLnBrk="1" hangingPunct="1"/>
            <a:endParaRPr lang="cs-CZ" altLang="cs-CZ"/>
          </a:p>
          <a:p>
            <a:pPr eaLnBrk="1" hangingPunct="1"/>
            <a:endParaRPr lang="cs-CZ" altLang="cs-CZ"/>
          </a:p>
        </p:txBody>
      </p:sp>
      <p:pic>
        <p:nvPicPr>
          <p:cNvPr id="30726" name="Picture 15" descr="ixodes ricinus"/>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971550" y="1708150"/>
            <a:ext cx="2951163" cy="2225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7" name="Picture 19" descr="svrab_mikroskop"/>
          <p:cNvPicPr>
            <a:picLocks noGrp="1" noChangeAspect="1" noChangeArrowheads="1"/>
          </p:cNvPicPr>
          <p:nvPr>
            <p:ph sz="quarter" idx="3"/>
          </p:nvPr>
        </p:nvPicPr>
        <p:blipFill>
          <a:blip r:embed="rId6" cstate="print">
            <a:extLst>
              <a:ext uri="{28A0092B-C50C-407E-A947-70E740481C1C}">
                <a14:useLocalDpi xmlns:a14="http://schemas.microsoft.com/office/drawing/2010/main" val="0"/>
              </a:ext>
            </a:extLst>
          </a:blip>
          <a:srcRect/>
          <a:stretch>
            <a:fillRect/>
          </a:stretch>
        </p:blipFill>
        <p:spPr>
          <a:xfrm>
            <a:off x="971550" y="4005263"/>
            <a:ext cx="2951163" cy="2232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8" name="Rectangle 21"/>
          <p:cNvSpPr>
            <a:spLocks noChangeArrowheads="1"/>
          </p:cNvSpPr>
          <p:nvPr/>
        </p:nvSpPr>
        <p:spPr bwMode="auto">
          <a:xfrm>
            <a:off x="860425" y="1403350"/>
            <a:ext cx="6889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latin typeface="Calibri" pitchFamily="34" charset="0"/>
              </a:rPr>
              <a:t>klíště</a:t>
            </a:r>
          </a:p>
        </p:txBody>
      </p:sp>
      <p:sp>
        <p:nvSpPr>
          <p:cNvPr id="30729" name="Rectangle 22"/>
          <p:cNvSpPr>
            <a:spLocks noChangeArrowheads="1"/>
          </p:cNvSpPr>
          <p:nvPr/>
        </p:nvSpPr>
        <p:spPr bwMode="auto">
          <a:xfrm>
            <a:off x="5141913" y="1403350"/>
            <a:ext cx="9937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latin typeface="Calibri" pitchFamily="34" charset="0"/>
              </a:rPr>
              <a:t>sametka</a:t>
            </a:r>
          </a:p>
        </p:txBody>
      </p:sp>
      <p:sp>
        <p:nvSpPr>
          <p:cNvPr id="30730" name="Text Box 23"/>
          <p:cNvSpPr txBox="1">
            <a:spLocks noChangeArrowheads="1"/>
          </p:cNvSpPr>
          <p:nvPr/>
        </p:nvSpPr>
        <p:spPr bwMode="auto">
          <a:xfrm>
            <a:off x="900113" y="6165850"/>
            <a:ext cx="925512"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cs-CZ" altLang="cs-CZ" b="1">
                <a:latin typeface="Calibri" pitchFamily="34" charset="0"/>
              </a:rPr>
              <a:t>zákožka</a:t>
            </a:r>
          </a:p>
        </p:txBody>
      </p:sp>
      <p:sp>
        <p:nvSpPr>
          <p:cNvPr id="30731" name="Text Box 24"/>
          <p:cNvSpPr txBox="1">
            <a:spLocks noChangeArrowheads="1"/>
          </p:cNvSpPr>
          <p:nvPr/>
        </p:nvSpPr>
        <p:spPr bwMode="auto">
          <a:xfrm>
            <a:off x="5127625" y="6189663"/>
            <a:ext cx="88423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cs-CZ" altLang="cs-CZ" b="1">
                <a:latin typeface="Calibri" pitchFamily="34" charset="0"/>
              </a:rPr>
              <a:t>trudník</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4"/>
          <p:cNvSpPr>
            <a:spLocks noGrp="1" noChangeArrowheads="1"/>
          </p:cNvSpPr>
          <p:nvPr>
            <p:ph type="title" sz="quarter"/>
          </p:nvPr>
        </p:nvSpPr>
        <p:spPr>
          <a:xfrm>
            <a:off x="446088" y="115888"/>
            <a:ext cx="8229600" cy="1143000"/>
          </a:xfrm>
        </p:spPr>
        <p:txBody>
          <a:bodyPr/>
          <a:lstStyle/>
          <a:p>
            <a:pPr eaLnBrk="1" hangingPunct="1">
              <a:defRPr/>
            </a:pPr>
            <a:r>
              <a:rPr lang="cs-CZ" sz="7200" b="1" dirty="0" smtClean="0">
                <a:effectLst>
                  <a:outerShdw blurRad="38100" dist="38100" dir="2700000" algn="tl">
                    <a:srgbClr val="000000">
                      <a:alpha val="43137"/>
                    </a:srgbClr>
                  </a:outerShdw>
                </a:effectLst>
                <a:latin typeface="Calibri" pitchFamily="34" charset="0"/>
              </a:rPr>
              <a:t>Ektoparaziti </a:t>
            </a:r>
            <a:r>
              <a:rPr lang="cs-CZ" sz="5400" b="1" dirty="0" smtClean="0">
                <a:effectLst>
                  <a:outerShdw blurRad="38100" dist="38100" dir="2700000" algn="tl">
                    <a:srgbClr val="000000">
                      <a:alpha val="43137"/>
                    </a:srgbClr>
                  </a:outerShdw>
                </a:effectLst>
                <a:latin typeface="Calibri" pitchFamily="34" charset="0"/>
              </a:rPr>
              <a:t>- </a:t>
            </a:r>
            <a:r>
              <a:rPr lang="cs-CZ" b="1" dirty="0" smtClean="0">
                <a:effectLst>
                  <a:outerShdw blurRad="38100" dist="38100" dir="2700000" algn="tl">
                    <a:srgbClr val="000000">
                      <a:alpha val="43137"/>
                    </a:srgbClr>
                  </a:outerShdw>
                </a:effectLst>
                <a:latin typeface="Calibri" pitchFamily="34" charset="0"/>
              </a:rPr>
              <a:t>hmyz</a:t>
            </a:r>
          </a:p>
        </p:txBody>
      </p:sp>
      <p:pic>
        <p:nvPicPr>
          <p:cNvPr id="31747" name="Picture 5" descr="veš dětská"/>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3563938" y="1460500"/>
            <a:ext cx="2087562" cy="1463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8" name="Picture 7" descr="blecha"/>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011863" y="1484313"/>
            <a:ext cx="2143125" cy="1428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9" name="Picture 9" descr="Anopheles_gambiae"/>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971550" y="1506538"/>
            <a:ext cx="2133600" cy="1417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50" name="Picture 14" descr="Cimex_lectulari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550" y="3860800"/>
            <a:ext cx="31448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Rectangle 16"/>
          <p:cNvSpPr>
            <a:spLocks noChangeArrowheads="1"/>
          </p:cNvSpPr>
          <p:nvPr/>
        </p:nvSpPr>
        <p:spPr bwMode="auto">
          <a:xfrm>
            <a:off x="3492500" y="2846388"/>
            <a:ext cx="4984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latin typeface="Calibri" pitchFamily="34" charset="0"/>
              </a:rPr>
              <a:t>veš</a:t>
            </a:r>
          </a:p>
        </p:txBody>
      </p:sp>
      <p:sp>
        <p:nvSpPr>
          <p:cNvPr id="31752" name="Rectangle 17"/>
          <p:cNvSpPr>
            <a:spLocks noChangeArrowheads="1"/>
          </p:cNvSpPr>
          <p:nvPr/>
        </p:nvSpPr>
        <p:spPr bwMode="auto">
          <a:xfrm>
            <a:off x="900113" y="6092825"/>
            <a:ext cx="8572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latin typeface="Calibri" pitchFamily="34" charset="0"/>
              </a:rPr>
              <a:t>štěnice</a:t>
            </a:r>
          </a:p>
        </p:txBody>
      </p:sp>
      <p:sp>
        <p:nvSpPr>
          <p:cNvPr id="31753" name="Rectangle 18"/>
          <p:cNvSpPr>
            <a:spLocks noChangeArrowheads="1"/>
          </p:cNvSpPr>
          <p:nvPr/>
        </p:nvSpPr>
        <p:spPr bwMode="auto">
          <a:xfrm>
            <a:off x="5930900" y="2846388"/>
            <a:ext cx="8128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latin typeface="Calibri" pitchFamily="34" charset="0"/>
              </a:rPr>
              <a:t>blecha</a:t>
            </a:r>
          </a:p>
        </p:txBody>
      </p:sp>
      <p:sp>
        <p:nvSpPr>
          <p:cNvPr id="31754" name="Rectangle 19"/>
          <p:cNvSpPr>
            <a:spLocks noChangeArrowheads="1"/>
          </p:cNvSpPr>
          <p:nvPr/>
        </p:nvSpPr>
        <p:spPr bwMode="auto">
          <a:xfrm>
            <a:off x="900113" y="2852738"/>
            <a:ext cx="79533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latin typeface="Calibri" pitchFamily="34" charset="0"/>
              </a:rPr>
              <a:t>komár</a:t>
            </a:r>
          </a:p>
        </p:txBody>
      </p:sp>
      <p:pic>
        <p:nvPicPr>
          <p:cNvPr id="31755" name="Picture 21" descr="Pthius_pubis_-_crab_louse"/>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a:xfrm>
            <a:off x="5191125" y="3860800"/>
            <a:ext cx="2951163" cy="2305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6" name="Text Box 23"/>
          <p:cNvSpPr txBox="1">
            <a:spLocks noChangeArrowheads="1"/>
          </p:cNvSpPr>
          <p:nvPr/>
        </p:nvSpPr>
        <p:spPr bwMode="auto">
          <a:xfrm>
            <a:off x="5127625" y="6092825"/>
            <a:ext cx="8413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cs-CZ" altLang="cs-CZ" b="1">
                <a:latin typeface="Calibri" pitchFamily="34" charset="0"/>
              </a:rPr>
              <a:t>muňka</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Obrázek 1"/>
          <p:cNvPicPr>
            <a:picLocks noChangeAspect="1"/>
          </p:cNvPicPr>
          <p:nvPr/>
        </p:nvPicPr>
        <p:blipFill>
          <a:blip r:embed="rId3">
            <a:extLst>
              <a:ext uri="{28A0092B-C50C-407E-A947-70E740481C1C}">
                <a14:useLocalDpi xmlns:a14="http://schemas.microsoft.com/office/drawing/2010/main" val="0"/>
              </a:ext>
            </a:extLst>
          </a:blip>
          <a:srcRect l="61501" t="81200" r="144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Nadpis 1"/>
          <p:cNvSpPr txBox="1">
            <a:spLocks/>
          </p:cNvSpPr>
          <p:nvPr/>
        </p:nvSpPr>
        <p:spPr>
          <a:xfrm>
            <a:off x="457200" y="701675"/>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cs-CZ" sz="8800" b="1" dirty="0" smtClean="0">
                <a:effectLst>
                  <a:outerShdw blurRad="38100" dist="38100" dir="2700000" algn="tl">
                    <a:srgbClr val="000000">
                      <a:alpha val="43137"/>
                    </a:srgbClr>
                  </a:outerShdw>
                </a:effectLst>
                <a:latin typeface="Calibri" pitchFamily="34" charset="0"/>
              </a:rPr>
              <a:t>       </a:t>
            </a:r>
            <a:r>
              <a:rPr lang="cs-CZ" sz="9600" b="1" dirty="0" smtClean="0">
                <a:effectLst>
                  <a:outerShdw blurRad="38100" dist="38100" dir="2700000" algn="tl">
                    <a:srgbClr val="000000">
                      <a:alpha val="43137"/>
                    </a:srgbClr>
                  </a:outerShdw>
                </a:effectLst>
                <a:latin typeface="Calibri" pitchFamily="34" charset="0"/>
              </a:rPr>
              <a:t>Děkuji</a:t>
            </a:r>
            <a:r>
              <a:rPr lang="cs-CZ" sz="6000" b="1" dirty="0" smtClean="0">
                <a:effectLst>
                  <a:outerShdw blurRad="38100" dist="38100" dir="2700000" algn="tl">
                    <a:srgbClr val="000000">
                      <a:alpha val="43137"/>
                    </a:srgbClr>
                  </a:outerShdw>
                </a:effectLst>
                <a:latin typeface="Calibri" pitchFamily="34" charset="0"/>
              </a:rPr>
              <a:t> </a:t>
            </a:r>
          </a:p>
          <a:p>
            <a:pPr>
              <a:defRPr/>
            </a:pPr>
            <a:r>
              <a:rPr lang="cs-CZ" sz="5400" b="1" dirty="0" smtClean="0">
                <a:effectLst>
                  <a:outerShdw blurRad="38100" dist="38100" dir="2700000" algn="tl">
                    <a:srgbClr val="000000">
                      <a:alpha val="43137"/>
                    </a:srgbClr>
                  </a:outerShdw>
                </a:effectLst>
                <a:latin typeface="Calibri" pitchFamily="34" charset="0"/>
              </a:rPr>
              <a:t>                       za pozornost.</a:t>
            </a:r>
          </a:p>
          <a:p>
            <a:pPr>
              <a:defRPr/>
            </a:pPr>
            <a:r>
              <a:rPr lang="cs-CZ" sz="5400" b="1" dirty="0" smtClean="0">
                <a:effectLst>
                  <a:outerShdw blurRad="38100" dist="38100" dir="2700000" algn="tl">
                    <a:srgbClr val="000000">
                      <a:alpha val="43137"/>
                    </a:srgbClr>
                  </a:outerShdw>
                </a:effectLst>
                <a:latin typeface="Calibri" pitchFamily="34" charset="0"/>
              </a:rPr>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Grp="1" noChangeArrowheads="1"/>
          </p:cNvSpPr>
          <p:nvPr>
            <p:ph type="title" sz="quarter"/>
          </p:nvPr>
        </p:nvSpPr>
        <p:spPr>
          <a:xfrm>
            <a:off x="323850" y="-26988"/>
            <a:ext cx="8229600" cy="1143001"/>
          </a:xfrm>
        </p:spPr>
        <p:txBody>
          <a:bodyPr/>
          <a:lstStyle/>
          <a:p>
            <a:pPr eaLnBrk="1" hangingPunct="1">
              <a:defRPr/>
            </a:pPr>
            <a:r>
              <a:rPr lang="cs-CZ" sz="7200" b="1" dirty="0" smtClean="0">
                <a:effectLst>
                  <a:outerShdw blurRad="38100" dist="38100" dir="2700000" algn="tl">
                    <a:srgbClr val="000000">
                      <a:alpha val="43137"/>
                    </a:srgbClr>
                  </a:outerShdw>
                </a:effectLst>
                <a:latin typeface="Calibri" pitchFamily="34" charset="0"/>
              </a:rPr>
              <a:t>Rozdělení</a:t>
            </a:r>
            <a:r>
              <a:rPr lang="cs-CZ" sz="5400" b="1" dirty="0" smtClean="0">
                <a:effectLst>
                  <a:outerShdw blurRad="38100" dist="38100" dir="2700000" algn="tl">
                    <a:srgbClr val="000000">
                      <a:alpha val="43137"/>
                    </a:srgbClr>
                  </a:outerShdw>
                </a:effectLst>
                <a:latin typeface="Calibri" pitchFamily="34" charset="0"/>
              </a:rPr>
              <a:t> </a:t>
            </a:r>
            <a:r>
              <a:rPr lang="cs-CZ" sz="4000" b="1" dirty="0" smtClean="0">
                <a:effectLst>
                  <a:outerShdw blurRad="38100" dist="38100" dir="2700000" algn="tl">
                    <a:srgbClr val="000000">
                      <a:alpha val="43137"/>
                    </a:srgbClr>
                  </a:outerShdw>
                </a:effectLst>
                <a:latin typeface="Calibri" pitchFamily="34" charset="0"/>
              </a:rPr>
              <a:t>parazitů</a:t>
            </a:r>
          </a:p>
        </p:txBody>
      </p:sp>
      <p:pic>
        <p:nvPicPr>
          <p:cNvPr id="5123" name="Picture 8" descr="parazit - 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971550" y="1125538"/>
            <a:ext cx="1881188" cy="1847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4" name="Picture 10" descr="parazit - 2"/>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5643563" y="1125538"/>
            <a:ext cx="1881187" cy="1863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5" name="Picture 12" descr="parazit - 4"/>
          <p:cNvPicPr>
            <a:picLocks noGrp="1" noChangeAspect="1" noChangeArrowheads="1"/>
          </p:cNvPicPr>
          <p:nvPr>
            <p:ph sz="quarter" idx="3"/>
          </p:nvPr>
        </p:nvPicPr>
        <p:blipFill>
          <a:blip r:embed="rId5" cstate="print">
            <a:extLst>
              <a:ext uri="{28A0092B-C50C-407E-A947-70E740481C1C}">
                <a14:useLocalDpi xmlns:a14="http://schemas.microsoft.com/office/drawing/2010/main" val="0"/>
              </a:ext>
            </a:extLst>
          </a:blip>
          <a:srcRect/>
          <a:stretch>
            <a:fillRect/>
          </a:stretch>
        </p:blipFill>
        <p:spPr>
          <a:xfrm>
            <a:off x="5651500" y="4751388"/>
            <a:ext cx="1898650" cy="191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Text Box 5"/>
          <p:cNvSpPr txBox="1">
            <a:spLocks noChangeArrowheads="1"/>
          </p:cNvSpPr>
          <p:nvPr/>
        </p:nvSpPr>
        <p:spPr bwMode="auto">
          <a:xfrm>
            <a:off x="900113" y="2924175"/>
            <a:ext cx="3200400"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sz="2800" b="1" dirty="0">
                <a:solidFill>
                  <a:srgbClr val="FF0000"/>
                </a:solidFill>
                <a:effectLst>
                  <a:outerShdw blurRad="38100" dist="38100" dir="2700000" algn="tl">
                    <a:srgbClr val="000000">
                      <a:alpha val="43137"/>
                    </a:srgbClr>
                  </a:outerShdw>
                </a:effectLst>
                <a:latin typeface="Calibri" pitchFamily="34" charset="0"/>
              </a:rPr>
              <a:t>Endoparaziti</a:t>
            </a:r>
            <a:r>
              <a:rPr lang="cs-CZ" dirty="0">
                <a:latin typeface="Calibri" pitchFamily="34" charset="0"/>
              </a:rPr>
              <a:t> </a:t>
            </a:r>
            <a:r>
              <a:rPr lang="cs-CZ" b="1" dirty="0">
                <a:latin typeface="Calibri" pitchFamily="34" charset="0"/>
              </a:rPr>
              <a:t>–   </a:t>
            </a:r>
            <a:r>
              <a:rPr lang="cs-CZ" b="1" dirty="0">
                <a:effectLst>
                  <a:outerShdw blurRad="38100" dist="38100" dir="2700000" algn="tl">
                    <a:srgbClr val="000000">
                      <a:alpha val="43137"/>
                    </a:srgbClr>
                  </a:outerShdw>
                </a:effectLst>
                <a:latin typeface="Calibri" pitchFamily="34" charset="0"/>
              </a:rPr>
              <a:t>střevní</a:t>
            </a:r>
          </a:p>
          <a:p>
            <a:pPr>
              <a:defRPr/>
            </a:pPr>
            <a:r>
              <a:rPr lang="cs-CZ" b="1" dirty="0">
                <a:effectLst>
                  <a:outerShdw blurRad="38100" dist="38100" dir="2700000" algn="tl">
                    <a:srgbClr val="000000">
                      <a:alpha val="43137"/>
                    </a:srgbClr>
                  </a:outerShdw>
                </a:effectLst>
                <a:latin typeface="Calibri" pitchFamily="34" charset="0"/>
              </a:rPr>
              <a:t>                                         krevní</a:t>
            </a:r>
          </a:p>
          <a:p>
            <a:pPr>
              <a:defRPr/>
            </a:pPr>
            <a:r>
              <a:rPr lang="cs-CZ" b="1" dirty="0">
                <a:effectLst>
                  <a:outerShdw blurRad="38100" dist="38100" dir="2700000" algn="tl">
                    <a:srgbClr val="000000">
                      <a:alpha val="43137"/>
                    </a:srgbClr>
                  </a:outerShdw>
                </a:effectLst>
                <a:latin typeface="Calibri" pitchFamily="34" charset="0"/>
              </a:rPr>
              <a:t>                                         tkáňoví</a:t>
            </a:r>
          </a:p>
          <a:p>
            <a:pPr>
              <a:defRPr/>
            </a:pPr>
            <a:r>
              <a:rPr lang="cs-CZ" b="1" dirty="0">
                <a:effectLst>
                  <a:outerShdw blurRad="38100" dist="38100" dir="2700000" algn="tl">
                    <a:srgbClr val="000000">
                      <a:alpha val="43137"/>
                    </a:srgbClr>
                  </a:outerShdw>
                </a:effectLst>
                <a:latin typeface="Calibri" pitchFamily="34" charset="0"/>
              </a:rPr>
              <a:t>                                         dutinoví</a:t>
            </a:r>
          </a:p>
          <a:p>
            <a:pPr>
              <a:defRPr/>
            </a:pPr>
            <a:r>
              <a:rPr lang="cs-CZ" sz="2800" b="1" dirty="0">
                <a:solidFill>
                  <a:srgbClr val="FF0000"/>
                </a:solidFill>
                <a:effectLst>
                  <a:outerShdw blurRad="38100" dist="38100" dir="2700000" algn="tl">
                    <a:srgbClr val="000000">
                      <a:alpha val="43137"/>
                    </a:srgbClr>
                  </a:outerShdw>
                </a:effectLst>
                <a:latin typeface="Calibri" pitchFamily="34" charset="0"/>
              </a:rPr>
              <a:t>Ektoparaziti</a:t>
            </a:r>
            <a:r>
              <a:rPr lang="cs-CZ" b="1" dirty="0">
                <a:effectLst>
                  <a:outerShdw blurRad="38100" dist="38100" dir="2700000" algn="tl">
                    <a:srgbClr val="000000">
                      <a:alpha val="43137"/>
                    </a:srgbClr>
                  </a:outerShdw>
                </a:effectLst>
                <a:latin typeface="Calibri" pitchFamily="34" charset="0"/>
              </a:rPr>
              <a:t> –    roztoči</a:t>
            </a:r>
          </a:p>
          <a:p>
            <a:pPr>
              <a:defRPr/>
            </a:pPr>
            <a:r>
              <a:rPr lang="cs-CZ" b="1" dirty="0">
                <a:effectLst>
                  <a:outerShdw blurRad="38100" dist="38100" dir="2700000" algn="tl">
                    <a:srgbClr val="000000">
                      <a:alpha val="43137"/>
                    </a:srgbClr>
                  </a:outerShdw>
                </a:effectLst>
                <a:latin typeface="Calibri" pitchFamily="34" charset="0"/>
              </a:rPr>
              <a:t>                                         hmyz</a:t>
            </a:r>
          </a:p>
        </p:txBody>
      </p:sp>
      <p:sp>
        <p:nvSpPr>
          <p:cNvPr id="5127" name="Text Box 6"/>
          <p:cNvSpPr txBox="1">
            <a:spLocks noChangeArrowheads="1"/>
          </p:cNvSpPr>
          <p:nvPr/>
        </p:nvSpPr>
        <p:spPr bwMode="auto">
          <a:xfrm>
            <a:off x="4100513" y="3321050"/>
            <a:ext cx="3746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r>
              <a:rPr lang="cs-CZ" altLang="cs-CZ" sz="3200" b="1" dirty="0" smtClean="0">
                <a:effectLst>
                  <a:outerShdw blurRad="38100" dist="38100" dir="2700000" algn="tl">
                    <a:srgbClr val="000000">
                      <a:alpha val="43137"/>
                    </a:srgbClr>
                  </a:outerShdw>
                </a:effectLst>
                <a:latin typeface="Calibri" pitchFamily="34" charset="0"/>
              </a:rPr>
              <a:t>x</a:t>
            </a:r>
          </a:p>
        </p:txBody>
      </p:sp>
      <p:sp>
        <p:nvSpPr>
          <p:cNvPr id="10247" name="Text Box 7"/>
          <p:cNvSpPr txBox="1">
            <a:spLocks noChangeArrowheads="1"/>
          </p:cNvSpPr>
          <p:nvPr/>
        </p:nvSpPr>
        <p:spPr bwMode="auto">
          <a:xfrm>
            <a:off x="5580063" y="2997200"/>
            <a:ext cx="245745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sz="2800" b="1" dirty="0">
                <a:solidFill>
                  <a:srgbClr val="FF0000"/>
                </a:solidFill>
                <a:effectLst>
                  <a:outerShdw blurRad="38100" dist="38100" dir="2700000" algn="tl">
                    <a:srgbClr val="000000">
                      <a:alpha val="43137"/>
                    </a:srgbClr>
                  </a:outerShdw>
                </a:effectLst>
                <a:latin typeface="Calibri" pitchFamily="34" charset="0"/>
              </a:rPr>
              <a:t>Jednobuněční</a:t>
            </a:r>
            <a:endParaRPr lang="cs-CZ" sz="2800" b="1" dirty="0">
              <a:solidFill>
                <a:srgbClr val="FF0000"/>
              </a:solidFill>
              <a:latin typeface="Calibri" pitchFamily="34" charset="0"/>
            </a:endParaRPr>
          </a:p>
          <a:p>
            <a:pPr>
              <a:defRPr/>
            </a:pPr>
            <a:endParaRPr lang="cs-CZ" sz="2800" b="1" dirty="0">
              <a:solidFill>
                <a:srgbClr val="FF0000"/>
              </a:solidFill>
              <a:latin typeface="Calibri" pitchFamily="34" charset="0"/>
            </a:endParaRPr>
          </a:p>
          <a:p>
            <a:pPr>
              <a:defRPr/>
            </a:pPr>
            <a:endParaRPr lang="cs-CZ" sz="2800" b="1" dirty="0">
              <a:solidFill>
                <a:srgbClr val="FF0000"/>
              </a:solidFill>
              <a:latin typeface="Calibri" pitchFamily="34" charset="0"/>
            </a:endParaRPr>
          </a:p>
          <a:p>
            <a:pPr>
              <a:defRPr/>
            </a:pPr>
            <a:r>
              <a:rPr lang="cs-CZ" sz="2800" b="1" dirty="0">
                <a:solidFill>
                  <a:srgbClr val="FF0000"/>
                </a:solidFill>
                <a:effectLst>
                  <a:outerShdw blurRad="38100" dist="38100" dir="2700000" algn="tl">
                    <a:srgbClr val="000000">
                      <a:alpha val="43137"/>
                    </a:srgbClr>
                  </a:outerShdw>
                </a:effectLst>
                <a:latin typeface="Calibri" pitchFamily="34" charset="0"/>
              </a:rPr>
              <a:t>Mnohobuněční</a:t>
            </a:r>
          </a:p>
        </p:txBody>
      </p:sp>
      <p:pic>
        <p:nvPicPr>
          <p:cNvPr id="5129" name="Picture 14" descr="parazit -3"/>
          <p:cNvPicPr>
            <a:picLocks noGrp="1" noChangeAspect="1" noChangeArrowheads="1"/>
          </p:cNvPicPr>
          <p:nvPr>
            <p:ph sz="quarter" idx="4"/>
          </p:nvPr>
        </p:nvPicPr>
        <p:blipFill>
          <a:blip r:embed="rId6" cstate="print">
            <a:extLst>
              <a:ext uri="{28A0092B-C50C-407E-A947-70E740481C1C}">
                <a14:useLocalDpi xmlns:a14="http://schemas.microsoft.com/office/drawing/2010/main" val="0"/>
              </a:ext>
            </a:extLst>
          </a:blip>
          <a:srcRect/>
          <a:stretch>
            <a:fillRect/>
          </a:stretch>
        </p:blipFill>
        <p:spPr>
          <a:xfrm>
            <a:off x="971550" y="4724400"/>
            <a:ext cx="1862138" cy="189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6"/>
          <p:cNvSpPr>
            <a:spLocks noGrp="1"/>
          </p:cNvSpPr>
          <p:nvPr>
            <p:ph type="title"/>
          </p:nvPr>
        </p:nvSpPr>
        <p:spPr/>
        <p:txBody>
          <a:bodyPr/>
          <a:lstStyle/>
          <a:p>
            <a:r>
              <a:rPr lang="cs-CZ" smtClean="0"/>
              <a:t>STŘEVNÍ PARAZITI JEDNOBUNĚČNÍ</a:t>
            </a:r>
          </a:p>
        </p:txBody>
      </p:sp>
      <p:pic>
        <p:nvPicPr>
          <p:cNvPr id="6147" name="Obrázek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4763"/>
            <a:ext cx="9164638"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ovéPole 10"/>
          <p:cNvSpPr txBox="1">
            <a:spLocks noChangeArrowheads="1"/>
          </p:cNvSpPr>
          <p:nvPr/>
        </p:nvSpPr>
        <p:spPr bwMode="auto">
          <a:xfrm>
            <a:off x="250825" y="1916113"/>
            <a:ext cx="2513013"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r>
              <a:rPr lang="cs-CZ" sz="2400" b="1" dirty="0" smtClean="0">
                <a:effectLst>
                  <a:outerShdw blurRad="38100" dist="38100" dir="2700000" algn="tl">
                    <a:srgbClr val="000000">
                      <a:alpha val="43137"/>
                    </a:srgbClr>
                  </a:outerShdw>
                </a:effectLst>
                <a:latin typeface="Calibri" pitchFamily="34" charset="0"/>
              </a:rPr>
              <a:t>KOKCIDIE</a:t>
            </a:r>
            <a:r>
              <a:rPr lang="cs-CZ" b="1" dirty="0" smtClean="0">
                <a:latin typeface="Calibri" pitchFamily="34" charset="0"/>
              </a:rPr>
              <a:t> </a:t>
            </a:r>
          </a:p>
          <a:p>
            <a:pPr eaLnBrk="1" hangingPunct="1">
              <a:defRPr/>
            </a:pPr>
            <a:r>
              <a:rPr lang="cs-CZ" altLang="cs-CZ" b="1" i="1" dirty="0" err="1" smtClean="0">
                <a:latin typeface="Calibri" pitchFamily="34" charset="0"/>
              </a:rPr>
              <a:t>Isospora</a:t>
            </a:r>
            <a:r>
              <a:rPr lang="cs-CZ" altLang="cs-CZ" b="1" i="1" dirty="0" smtClean="0">
                <a:latin typeface="Calibri" pitchFamily="34" charset="0"/>
              </a:rPr>
              <a:t> belli                    </a:t>
            </a:r>
            <a:endParaRPr lang="cs-CZ" altLang="cs-CZ" b="1" dirty="0" smtClean="0">
              <a:latin typeface="Calibri" pitchFamily="34" charset="0"/>
            </a:endParaRPr>
          </a:p>
          <a:p>
            <a:pPr eaLnBrk="1" hangingPunct="1">
              <a:defRPr/>
            </a:pPr>
            <a:r>
              <a:rPr lang="cs-CZ" altLang="cs-CZ" b="1" i="1" dirty="0" err="1" smtClean="0">
                <a:latin typeface="Calibri" pitchFamily="34" charset="0"/>
              </a:rPr>
              <a:t>Cyclospora</a:t>
            </a:r>
            <a:r>
              <a:rPr lang="cs-CZ" altLang="cs-CZ" b="1" i="1" dirty="0" smtClean="0">
                <a:latin typeface="Calibri" pitchFamily="34" charset="0"/>
              </a:rPr>
              <a:t> </a:t>
            </a:r>
            <a:r>
              <a:rPr lang="cs-CZ" altLang="cs-CZ" b="1" i="1" dirty="0" err="1" smtClean="0">
                <a:latin typeface="Calibri" pitchFamily="34" charset="0"/>
              </a:rPr>
              <a:t>cayetanensis</a:t>
            </a:r>
            <a:endParaRPr lang="cs-CZ" altLang="cs-CZ" b="1" i="1" dirty="0" smtClean="0">
              <a:latin typeface="Calibri" pitchFamily="34" charset="0"/>
            </a:endParaRPr>
          </a:p>
          <a:p>
            <a:pPr eaLnBrk="1" hangingPunct="1">
              <a:defRPr/>
            </a:pPr>
            <a:endParaRPr lang="cs-CZ" b="1" dirty="0" smtClean="0">
              <a:latin typeface="Calibri" pitchFamily="34" charset="0"/>
            </a:endParaRPr>
          </a:p>
        </p:txBody>
      </p:sp>
      <p:sp>
        <p:nvSpPr>
          <p:cNvPr id="6149" name="Nadpis 6"/>
          <p:cNvSpPr txBox="1">
            <a:spLocks/>
          </p:cNvSpPr>
          <p:nvPr/>
        </p:nvSpPr>
        <p:spPr bwMode="auto">
          <a:xfrm>
            <a:off x="-757238" y="-26988"/>
            <a:ext cx="8229601"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defRPr/>
            </a:pPr>
            <a:r>
              <a:rPr lang="cs-CZ" sz="7200" b="1" dirty="0" smtClean="0">
                <a:solidFill>
                  <a:schemeClr val="tx2"/>
                </a:solidFill>
                <a:effectLst>
                  <a:outerShdw blurRad="38100" dist="38100" dir="2700000" algn="tl">
                    <a:srgbClr val="000000">
                      <a:alpha val="43137"/>
                    </a:srgbClr>
                  </a:outerShdw>
                </a:effectLst>
                <a:latin typeface="Calibri" pitchFamily="34" charset="0"/>
              </a:rPr>
              <a:t>Střevní paraziti</a:t>
            </a:r>
          </a:p>
        </p:txBody>
      </p:sp>
      <p:sp>
        <p:nvSpPr>
          <p:cNvPr id="6150" name="Obdélník 1"/>
          <p:cNvSpPr>
            <a:spLocks noChangeArrowheads="1"/>
          </p:cNvSpPr>
          <p:nvPr/>
        </p:nvSpPr>
        <p:spPr bwMode="auto">
          <a:xfrm>
            <a:off x="5243513" y="3429000"/>
            <a:ext cx="2541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b="1" i="1">
                <a:solidFill>
                  <a:srgbClr val="7030A0"/>
                </a:solidFill>
                <a:latin typeface="Calibri" pitchFamily="34" charset="0"/>
              </a:rPr>
              <a:t>CRYPTOSPORIDIUM </a:t>
            </a:r>
            <a:r>
              <a:rPr lang="cs-CZ" altLang="cs-CZ" b="1">
                <a:solidFill>
                  <a:srgbClr val="7030A0"/>
                </a:solidFill>
                <a:latin typeface="Calibri" pitchFamily="34" charset="0"/>
              </a:rPr>
              <a:t>SPP</a:t>
            </a:r>
            <a:r>
              <a:rPr lang="cs-CZ" altLang="cs-CZ" b="1" i="1">
                <a:solidFill>
                  <a:srgbClr val="7030A0"/>
                </a:solidFill>
                <a:latin typeface="Calibri" pitchFamily="34" charset="0"/>
              </a:rPr>
              <a:t>.</a:t>
            </a:r>
            <a:endParaRPr lang="cs-CZ">
              <a:solidFill>
                <a:srgbClr val="7030A0"/>
              </a:solidFill>
              <a:latin typeface="Calibri" pitchFamily="34" charset="0"/>
            </a:endParaRPr>
          </a:p>
        </p:txBody>
      </p:sp>
      <p:sp>
        <p:nvSpPr>
          <p:cNvPr id="7" name="Nadpis 6"/>
          <p:cNvSpPr txBox="1">
            <a:spLocks/>
          </p:cNvSpPr>
          <p:nvPr/>
        </p:nvSpPr>
        <p:spPr bwMode="auto">
          <a:xfrm>
            <a:off x="2822575" y="6921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defRPr/>
            </a:pPr>
            <a:r>
              <a:rPr lang="cs-CZ" sz="4400" b="1" dirty="0" smtClean="0">
                <a:solidFill>
                  <a:schemeClr val="tx2"/>
                </a:solidFill>
                <a:effectLst>
                  <a:outerShdw blurRad="38100" dist="38100" dir="2700000" algn="tl">
                    <a:srgbClr val="000000">
                      <a:alpha val="43137"/>
                    </a:srgbClr>
                  </a:outerShdw>
                </a:effectLst>
                <a:latin typeface="Calibri" pitchFamily="34" charset="0"/>
              </a:rPr>
              <a:t>jednobuněční</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5"/>
          <p:cNvSpPr txBox="1">
            <a:spLocks noChangeArrowheads="1"/>
          </p:cNvSpPr>
          <p:nvPr/>
        </p:nvSpPr>
        <p:spPr bwMode="auto">
          <a:xfrm>
            <a:off x="179388" y="549275"/>
            <a:ext cx="11144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r>
              <a:rPr lang="cs-CZ" altLang="cs-CZ" sz="2400" b="1" dirty="0" smtClean="0">
                <a:effectLst>
                  <a:outerShdw blurRad="38100" dist="38100" dir="2700000" algn="tl">
                    <a:srgbClr val="000000">
                      <a:alpha val="43137"/>
                    </a:srgbClr>
                  </a:outerShdw>
                </a:effectLst>
                <a:latin typeface="Calibri" pitchFamily="34" charset="0"/>
              </a:rPr>
              <a:t>AMÉBY</a:t>
            </a:r>
            <a:endParaRPr lang="cs-CZ" altLang="cs-CZ" sz="2800" b="1" dirty="0" smtClean="0">
              <a:effectLst>
                <a:outerShdw blurRad="38100" dist="38100" dir="2700000" algn="tl">
                  <a:srgbClr val="000000">
                    <a:alpha val="43137"/>
                  </a:srgbClr>
                </a:outerShdw>
              </a:effectLst>
              <a:latin typeface="Calibri" pitchFamily="34" charset="0"/>
            </a:endParaRPr>
          </a:p>
        </p:txBody>
      </p:sp>
      <p:sp>
        <p:nvSpPr>
          <p:cNvPr id="7172" name="Text Box 8"/>
          <p:cNvSpPr txBox="1">
            <a:spLocks noChangeArrowheads="1"/>
          </p:cNvSpPr>
          <p:nvPr/>
        </p:nvSpPr>
        <p:spPr bwMode="auto">
          <a:xfrm>
            <a:off x="4914900" y="2771775"/>
            <a:ext cx="268128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r>
              <a:rPr lang="cs-CZ" altLang="cs-CZ" b="1" i="1" dirty="0" smtClean="0">
                <a:solidFill>
                  <a:schemeClr val="accent5">
                    <a:lumMod val="50000"/>
                  </a:schemeClr>
                </a:solidFill>
                <a:latin typeface="Calibri" pitchFamily="34" charset="0"/>
              </a:rPr>
              <a:t>ENTAMOEBA HISTOLYTICA</a:t>
            </a:r>
          </a:p>
        </p:txBody>
      </p:sp>
      <p:sp>
        <p:nvSpPr>
          <p:cNvPr id="7173" name="Text Box 9"/>
          <p:cNvSpPr txBox="1">
            <a:spLocks noChangeArrowheads="1"/>
          </p:cNvSpPr>
          <p:nvPr/>
        </p:nvSpPr>
        <p:spPr bwMode="auto">
          <a:xfrm>
            <a:off x="107950" y="1268413"/>
            <a:ext cx="2755900"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cs-CZ" altLang="cs-CZ">
                <a:latin typeface="Calibri" pitchFamily="34" charset="0"/>
              </a:rPr>
              <a:t> </a:t>
            </a:r>
            <a:r>
              <a:rPr lang="cs-CZ" altLang="cs-CZ" b="1">
                <a:latin typeface="Calibri" pitchFamily="34" charset="0"/>
              </a:rPr>
              <a:t>Nepatogenní améby</a:t>
            </a:r>
            <a:endParaRPr lang="cs-CZ" altLang="cs-CZ">
              <a:latin typeface="Calibri" pitchFamily="34" charset="0"/>
            </a:endParaRPr>
          </a:p>
          <a:p>
            <a:pPr eaLnBrk="1" hangingPunct="1"/>
            <a:r>
              <a:rPr lang="cs-CZ" altLang="cs-CZ">
                <a:latin typeface="Calibri" pitchFamily="34" charset="0"/>
              </a:rPr>
              <a:t> </a:t>
            </a:r>
            <a:r>
              <a:rPr lang="cs-CZ" altLang="cs-CZ" i="1">
                <a:latin typeface="Calibri" pitchFamily="34" charset="0"/>
              </a:rPr>
              <a:t>E. hartmanni</a:t>
            </a:r>
          </a:p>
          <a:p>
            <a:pPr eaLnBrk="1" hangingPunct="1"/>
            <a:r>
              <a:rPr lang="cs-CZ" altLang="cs-CZ" i="1">
                <a:latin typeface="Calibri" pitchFamily="34" charset="0"/>
              </a:rPr>
              <a:t> E. coli</a:t>
            </a:r>
          </a:p>
          <a:p>
            <a:pPr eaLnBrk="1" hangingPunct="1"/>
            <a:r>
              <a:rPr lang="cs-CZ" altLang="cs-CZ" i="1">
                <a:latin typeface="Calibri" pitchFamily="34" charset="0"/>
              </a:rPr>
              <a:t> E. dispar</a:t>
            </a:r>
          </a:p>
          <a:p>
            <a:pPr eaLnBrk="1" hangingPunct="1"/>
            <a:r>
              <a:rPr lang="cs-CZ" altLang="cs-CZ" i="1">
                <a:latin typeface="Calibri" pitchFamily="34" charset="0"/>
              </a:rPr>
              <a:t> Iodamoema bütschlii</a:t>
            </a:r>
          </a:p>
          <a:p>
            <a:pPr eaLnBrk="1" hangingPunct="1"/>
            <a:r>
              <a:rPr lang="cs-CZ" altLang="cs-CZ" i="1">
                <a:latin typeface="Calibri" pitchFamily="34" charset="0"/>
              </a:rPr>
              <a:t> Blastocystis hominis</a:t>
            </a:r>
            <a:r>
              <a:rPr lang="cs-CZ" altLang="cs-CZ">
                <a:latin typeface="Calibri" pitchFamily="34" charset="0"/>
              </a:rPr>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Obrázek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5"/>
          <p:cNvSpPr>
            <a:spLocks noChangeArrowheads="1"/>
          </p:cNvSpPr>
          <p:nvPr/>
        </p:nvSpPr>
        <p:spPr bwMode="auto">
          <a:xfrm>
            <a:off x="250825" y="430213"/>
            <a:ext cx="14652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r>
              <a:rPr lang="cs-CZ" altLang="cs-CZ" sz="2400" b="1" dirty="0">
                <a:effectLst>
                  <a:outerShdw blurRad="38100" dist="38100" dir="2700000" algn="tl">
                    <a:srgbClr val="000000">
                      <a:alpha val="43137"/>
                    </a:srgbClr>
                  </a:outerShdw>
                </a:effectLst>
                <a:latin typeface="Calibri" pitchFamily="34" charset="0"/>
              </a:rPr>
              <a:t>BIČÍKOVCI</a:t>
            </a:r>
          </a:p>
        </p:txBody>
      </p:sp>
      <p:sp>
        <p:nvSpPr>
          <p:cNvPr id="8197" name="Rectangle 7"/>
          <p:cNvSpPr>
            <a:spLocks noChangeArrowheads="1"/>
          </p:cNvSpPr>
          <p:nvPr/>
        </p:nvSpPr>
        <p:spPr bwMode="auto">
          <a:xfrm>
            <a:off x="4572000" y="1349375"/>
            <a:ext cx="66976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cs-CZ" altLang="cs-CZ" b="1" i="1" dirty="0">
                <a:solidFill>
                  <a:schemeClr val="accent1">
                    <a:lumMod val="25000"/>
                  </a:schemeClr>
                </a:solidFill>
                <a:latin typeface="Calibri" pitchFamily="34" charset="0"/>
              </a:rPr>
              <a:t>GIARDIA INTESTINALIS</a:t>
            </a:r>
            <a:endParaRPr lang="cs-CZ" altLang="cs-CZ" b="1" dirty="0">
              <a:solidFill>
                <a:schemeClr val="accent1">
                  <a:lumMod val="25000"/>
                </a:schemeClr>
              </a:solidFill>
              <a:latin typeface="Calibri" pitchFamily="34" charset="0"/>
            </a:endParaRPr>
          </a:p>
          <a:p>
            <a:pPr>
              <a:defRPr/>
            </a:pPr>
            <a:endParaRPr lang="cs-CZ" altLang="cs-CZ" b="1" i="1" dirty="0">
              <a:latin typeface="Calibri" pitchFamily="34" charset="0"/>
            </a:endParaRPr>
          </a:p>
        </p:txBody>
      </p:sp>
      <p:sp>
        <p:nvSpPr>
          <p:cNvPr id="8198" name="Rectangle 6"/>
          <p:cNvSpPr>
            <a:spLocks noChangeArrowheads="1"/>
          </p:cNvSpPr>
          <p:nvPr/>
        </p:nvSpPr>
        <p:spPr bwMode="auto">
          <a:xfrm>
            <a:off x="250825" y="2528888"/>
            <a:ext cx="41052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altLang="cs-CZ" b="1">
                <a:latin typeface="Calibri" pitchFamily="34" charset="0"/>
              </a:rPr>
              <a:t>Nepatogenní bičíkovci</a:t>
            </a:r>
            <a:endParaRPr lang="cs-CZ" altLang="cs-CZ">
              <a:latin typeface="Calibri" pitchFamily="34" charset="0"/>
            </a:endParaRPr>
          </a:p>
          <a:p>
            <a:r>
              <a:rPr lang="cs-CZ" altLang="cs-CZ" i="1">
                <a:latin typeface="Calibri" pitchFamily="34" charset="0"/>
              </a:rPr>
              <a:t>Enteromonas hominis</a:t>
            </a:r>
            <a:endParaRPr lang="cs-CZ" altLang="cs-CZ">
              <a:latin typeface="Calibri" pitchFamily="34" charset="0"/>
            </a:endParaRPr>
          </a:p>
          <a:p>
            <a:r>
              <a:rPr lang="cs-CZ" altLang="cs-CZ" i="1">
                <a:latin typeface="Calibri" pitchFamily="34" charset="0"/>
              </a:rPr>
              <a:t>Retortamonas intestinalis </a:t>
            </a:r>
          </a:p>
          <a:p>
            <a:r>
              <a:rPr lang="cs-CZ" altLang="cs-CZ" i="1">
                <a:latin typeface="Calibri" pitchFamily="34" charset="0"/>
              </a:rPr>
              <a:t>Trichomonas hominis</a:t>
            </a:r>
          </a:p>
        </p:txBody>
      </p:sp>
      <p:sp>
        <p:nvSpPr>
          <p:cNvPr id="8199" name="Text Box 13"/>
          <p:cNvSpPr txBox="1">
            <a:spLocks noChangeArrowheads="1"/>
          </p:cNvSpPr>
          <p:nvPr/>
        </p:nvSpPr>
        <p:spPr bwMode="auto">
          <a:xfrm>
            <a:off x="250825" y="3646488"/>
            <a:ext cx="197961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cs-CZ" altLang="cs-CZ" i="1">
                <a:latin typeface="Calibri" pitchFamily="34" charset="0"/>
              </a:rPr>
              <a:t>Chilomastix mesnili</a:t>
            </a:r>
            <a:endParaRPr lang="cs-CZ" altLang="cs-CZ">
              <a:latin typeface="Calibri" pitchFamily="34" charset="0"/>
            </a:endParaRPr>
          </a:p>
          <a:p>
            <a:pPr eaLnBrk="1" hangingPunct="1"/>
            <a:endParaRPr lang="cs-CZ" altLang="cs-CZ">
              <a:latin typeface="Calibri" pitchFamily="34" charset="0"/>
            </a:endParaRPr>
          </a:p>
        </p:txBody>
      </p:sp>
      <p:sp>
        <p:nvSpPr>
          <p:cNvPr id="8200" name="Obdélník 1"/>
          <p:cNvSpPr>
            <a:spLocks noChangeArrowheads="1"/>
          </p:cNvSpPr>
          <p:nvPr/>
        </p:nvSpPr>
        <p:spPr bwMode="auto">
          <a:xfrm>
            <a:off x="250825" y="1619250"/>
            <a:ext cx="2195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b="1" i="1">
                <a:latin typeface="Calibri" pitchFamily="34" charset="0"/>
              </a:rPr>
              <a:t>Dientamoeba fragilis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Obráze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Nadpis 6"/>
          <p:cNvSpPr txBox="1">
            <a:spLocks/>
          </p:cNvSpPr>
          <p:nvPr/>
        </p:nvSpPr>
        <p:spPr bwMode="auto">
          <a:xfrm>
            <a:off x="-684213" y="115888"/>
            <a:ext cx="822960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defRPr/>
            </a:pPr>
            <a:r>
              <a:rPr lang="cs-CZ" sz="7200" b="1" dirty="0" smtClean="0">
                <a:solidFill>
                  <a:schemeClr val="tx2"/>
                </a:solidFill>
                <a:effectLst>
                  <a:outerShdw blurRad="38100" dist="38100" dir="2700000" algn="tl">
                    <a:srgbClr val="000000">
                      <a:alpha val="43137"/>
                    </a:srgbClr>
                  </a:outerShdw>
                </a:effectLst>
                <a:latin typeface="Calibri" pitchFamily="34" charset="0"/>
              </a:rPr>
              <a:t>Střevní paraziti</a:t>
            </a:r>
          </a:p>
        </p:txBody>
      </p:sp>
      <p:sp>
        <p:nvSpPr>
          <p:cNvPr id="9220" name="TextovéPole 1"/>
          <p:cNvSpPr txBox="1">
            <a:spLocks noChangeArrowheads="1"/>
          </p:cNvSpPr>
          <p:nvPr/>
        </p:nvSpPr>
        <p:spPr bwMode="auto">
          <a:xfrm>
            <a:off x="468313" y="6011863"/>
            <a:ext cx="3652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cs-CZ" b="1" i="1">
                <a:solidFill>
                  <a:srgbClr val="CC9900"/>
                </a:solidFill>
                <a:latin typeface="Calibri" pitchFamily="34" charset="0"/>
              </a:rPr>
              <a:t>DIPHYLLOBOTHRIUM DENDRITICUM</a:t>
            </a:r>
          </a:p>
        </p:txBody>
      </p:sp>
      <p:sp>
        <p:nvSpPr>
          <p:cNvPr id="5" name="Nadpis 6"/>
          <p:cNvSpPr txBox="1">
            <a:spLocks/>
          </p:cNvSpPr>
          <p:nvPr/>
        </p:nvSpPr>
        <p:spPr bwMode="auto">
          <a:xfrm>
            <a:off x="2895600" y="8366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defRPr/>
            </a:pPr>
            <a:r>
              <a:rPr lang="cs-CZ" sz="4400" b="1" dirty="0" smtClean="0">
                <a:solidFill>
                  <a:schemeClr val="tx2"/>
                </a:solidFill>
                <a:effectLst>
                  <a:outerShdw blurRad="38100" dist="38100" dir="2700000" algn="tl">
                    <a:srgbClr val="000000">
                      <a:alpha val="43137"/>
                    </a:srgbClr>
                  </a:outerShdw>
                </a:effectLst>
                <a:latin typeface="Calibri" pitchFamily="34" charset="0"/>
              </a:rPr>
              <a:t>mnohobuněční</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ovéPole 1"/>
          <p:cNvSpPr txBox="1">
            <a:spLocks noChangeArrowheads="1"/>
          </p:cNvSpPr>
          <p:nvPr/>
        </p:nvSpPr>
        <p:spPr bwMode="auto">
          <a:xfrm>
            <a:off x="179388" y="549275"/>
            <a:ext cx="16621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r>
              <a:rPr lang="cs-CZ" sz="2400" b="1" dirty="0" smtClean="0">
                <a:effectLst>
                  <a:outerShdw blurRad="38100" dist="38100" dir="2700000" algn="tl">
                    <a:srgbClr val="000000">
                      <a:alpha val="43137"/>
                    </a:srgbClr>
                  </a:outerShdw>
                </a:effectLst>
                <a:latin typeface="Calibri" pitchFamily="34" charset="0"/>
              </a:rPr>
              <a:t>TASEMNICE</a:t>
            </a:r>
          </a:p>
        </p:txBody>
      </p:sp>
      <p:sp>
        <p:nvSpPr>
          <p:cNvPr id="2" name="TextovéPole 1"/>
          <p:cNvSpPr txBox="1"/>
          <p:nvPr/>
        </p:nvSpPr>
        <p:spPr>
          <a:xfrm>
            <a:off x="5867400" y="4437063"/>
            <a:ext cx="1208088" cy="369887"/>
          </a:xfrm>
          <a:prstGeom prst="rect">
            <a:avLst/>
          </a:prstGeom>
          <a:noFill/>
        </p:spPr>
        <p:txBody>
          <a:bodyPr wrap="none">
            <a:spAutoFit/>
          </a:bodyPr>
          <a:lstStyle/>
          <a:p>
            <a:pPr>
              <a:defRPr/>
            </a:pPr>
            <a:r>
              <a:rPr lang="cs-CZ" b="1" i="1" dirty="0">
                <a:solidFill>
                  <a:schemeClr val="bg2">
                    <a:lumMod val="50000"/>
                  </a:schemeClr>
                </a:solidFill>
                <a:latin typeface="Calibri" pitchFamily="34" charset="0"/>
              </a:rPr>
              <a:t>TAENIA</a:t>
            </a:r>
            <a:r>
              <a:rPr lang="cs-CZ" b="1" dirty="0">
                <a:solidFill>
                  <a:schemeClr val="bg2">
                    <a:lumMod val="50000"/>
                  </a:schemeClr>
                </a:solidFill>
                <a:latin typeface="Calibri" pitchFamily="34" charset="0"/>
              </a:rPr>
              <a:t> SP.</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2345</TotalTime>
  <Words>573</Words>
  <Application>Microsoft Office PowerPoint</Application>
  <PresentationFormat>Předvádění na obrazovce (4:3)</PresentationFormat>
  <Paragraphs>214</Paragraphs>
  <Slides>37</Slides>
  <Notes>30</Notes>
  <HiddenSlides>0</HiddenSlides>
  <MMClips>2</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37</vt:i4>
      </vt:variant>
    </vt:vector>
  </HeadingPairs>
  <TitlesOfParts>
    <vt:vector size="44" baseType="lpstr">
      <vt:lpstr>Arial</vt:lpstr>
      <vt:lpstr>Calibri</vt:lpstr>
      <vt:lpstr>Century Gothic</vt:lpstr>
      <vt:lpstr>Comic Sans MS</vt:lpstr>
      <vt:lpstr>Times New Roman</vt:lpstr>
      <vt:lpstr>Výchozí návrh</vt:lpstr>
      <vt:lpstr>Acrobat Document</vt:lpstr>
      <vt:lpstr>PARAZITOLOGIE</vt:lpstr>
      <vt:lpstr>Prezentace aplikace PowerPoint</vt:lpstr>
      <vt:lpstr>Způsoby přenosu</vt:lpstr>
      <vt:lpstr>Rozdělení parazitů</vt:lpstr>
      <vt:lpstr>STŘEVNÍ PARAZITI JEDNOBUNĚČNÍ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Diagnostika</vt:lpstr>
      <vt:lpstr>Krevní paraziti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Diagnostika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Diagnostika</vt:lpstr>
      <vt:lpstr>Prezentace aplikace PowerPoint</vt:lpstr>
      <vt:lpstr>Prezentace aplikace PowerPoint</vt:lpstr>
      <vt:lpstr>Diagnostika</vt:lpstr>
      <vt:lpstr>Ektoparaziti - roztoči</vt:lpstr>
      <vt:lpstr>Ektoparaziti - hmyz</vt:lpstr>
      <vt:lpstr>Prezentace aplikace PowerPoint</vt:lpstr>
    </vt:vector>
  </TitlesOfParts>
  <Company>Fakultni Nemocnice Brno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PARAZITOLOGIE</dc:title>
  <dc:creator>op</dc:creator>
  <cp:lastModifiedBy>Myšková Petra</cp:lastModifiedBy>
  <cp:revision>85</cp:revision>
  <cp:lastPrinted>2020-11-05T09:20:02Z</cp:lastPrinted>
  <dcterms:created xsi:type="dcterms:W3CDTF">2011-05-17T09:42:10Z</dcterms:created>
  <dcterms:modified xsi:type="dcterms:W3CDTF">2023-11-02T08:01:42Z</dcterms:modified>
</cp:coreProperties>
</file>