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48"/>
  </p:notesMasterIdLst>
  <p:sldIdLst>
    <p:sldId id="256" r:id="rId2"/>
    <p:sldId id="476" r:id="rId3"/>
    <p:sldId id="437" r:id="rId4"/>
    <p:sldId id="438" r:id="rId5"/>
    <p:sldId id="439" r:id="rId6"/>
    <p:sldId id="440" r:id="rId7"/>
    <p:sldId id="441" r:id="rId8"/>
    <p:sldId id="451" r:id="rId9"/>
    <p:sldId id="448" r:id="rId10"/>
    <p:sldId id="449" r:id="rId11"/>
    <p:sldId id="453" r:id="rId12"/>
    <p:sldId id="489" r:id="rId13"/>
    <p:sldId id="450" r:id="rId14"/>
    <p:sldId id="454" r:id="rId15"/>
    <p:sldId id="442" r:id="rId16"/>
    <p:sldId id="443" r:id="rId17"/>
    <p:sldId id="444" r:id="rId18"/>
    <p:sldId id="494" r:id="rId19"/>
    <p:sldId id="455" r:id="rId20"/>
    <p:sldId id="447" r:id="rId21"/>
    <p:sldId id="456" r:id="rId22"/>
    <p:sldId id="457" r:id="rId23"/>
    <p:sldId id="458" r:id="rId24"/>
    <p:sldId id="490" r:id="rId25"/>
    <p:sldId id="460" r:id="rId26"/>
    <p:sldId id="461" r:id="rId27"/>
    <p:sldId id="462" r:id="rId28"/>
    <p:sldId id="463" r:id="rId29"/>
    <p:sldId id="465" r:id="rId30"/>
    <p:sldId id="466" r:id="rId31"/>
    <p:sldId id="491" r:id="rId32"/>
    <p:sldId id="492" r:id="rId33"/>
    <p:sldId id="467" r:id="rId34"/>
    <p:sldId id="469" r:id="rId35"/>
    <p:sldId id="486" r:id="rId36"/>
    <p:sldId id="487" r:id="rId37"/>
    <p:sldId id="488" r:id="rId38"/>
    <p:sldId id="472" r:id="rId39"/>
    <p:sldId id="473" r:id="rId40"/>
    <p:sldId id="474" r:id="rId41"/>
    <p:sldId id="475" r:id="rId42"/>
    <p:sldId id="478" r:id="rId43"/>
    <p:sldId id="481" r:id="rId44"/>
    <p:sldId id="482" r:id="rId45"/>
    <p:sldId id="483" r:id="rId46"/>
    <p:sldId id="418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4" autoAdjust="0"/>
    <p:restoredTop sz="94544"/>
  </p:normalViewPr>
  <p:slideViewPr>
    <p:cSldViewPr snapToGrid="0">
      <p:cViewPr varScale="1">
        <p:scale>
          <a:sx n="109" d="100"/>
          <a:sy n="109" d="100"/>
        </p:scale>
        <p:origin x="9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3FAD-E227-4FA2-99CB-A0C1353492A9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D12F-39F8-4C59-B32C-0B6B356043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0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286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34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75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449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321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647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265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264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09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455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47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672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528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404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708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924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141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340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83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50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190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70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189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898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271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7420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698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768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7629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6343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8362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633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22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1245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3195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2430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73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772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92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998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238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52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80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2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13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16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57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32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82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8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01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8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9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9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89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22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4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EBAA-C00B-40DC-B104-70E3CB09F9F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61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4CA0A-D5C4-46B8-8F16-507AC38B9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3153" y="1905798"/>
            <a:ext cx="8976809" cy="114168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II. 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6E8F6B-654E-4224-8517-B5711827C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151" y="4211734"/>
            <a:ext cx="8131550" cy="2937114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Mgr. Veronika Málková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 </a:t>
            </a:r>
          </a:p>
          <a:p>
            <a:endParaRPr lang="cs-CZ" sz="2400" b="1" baseline="30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8ECC4B1-F53A-4221-8ABD-DB0E268B5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3" y="106993"/>
            <a:ext cx="1228754" cy="7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721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900" b="1" dirty="0">
                <a:solidFill>
                  <a:schemeClr val="tx1"/>
                </a:solidFill>
              </a:rPr>
              <a:t>Svalová kontrakce: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Při průchodu vzruchu dojde k vyplavení acetylcholinu z váčků v presynaptické membráně do synaptické štěrbiny → vazba na nikotinové acetylcholinové receptory na vrcholech palisád postsynaptické membrány → zvýšení vodivosti membrány pro Na</a:t>
            </a:r>
            <a:r>
              <a:rPr lang="cs-CZ" sz="1900" b="1" baseline="30000" dirty="0">
                <a:solidFill>
                  <a:schemeClr val="tx1"/>
                </a:solidFill>
              </a:rPr>
              <a:t>+</a:t>
            </a:r>
            <a:r>
              <a:rPr lang="cs-CZ" sz="1900" b="1" dirty="0">
                <a:solidFill>
                  <a:schemeClr val="tx1"/>
                </a:solidFill>
              </a:rPr>
              <a:t> ionty a vtékání Na</a:t>
            </a:r>
            <a:r>
              <a:rPr lang="cs-CZ" sz="1900" b="1" baseline="30000" dirty="0">
                <a:solidFill>
                  <a:schemeClr val="tx1"/>
                </a:solidFill>
              </a:rPr>
              <a:t>+</a:t>
            </a:r>
            <a:r>
              <a:rPr lang="cs-CZ" sz="1900" b="1" dirty="0">
                <a:solidFill>
                  <a:schemeClr val="tx1"/>
                </a:solidFill>
              </a:rPr>
              <a:t> iontů dovnitř buňky → depolarizace membrány na spouštěcí úroveň a vznik AP svalové buňky.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AP se šíří po celé buňce a T-tubuly je odváděn k hlubším strukturám → aktivace sarkoplazmatického retikula → vylití Ca</a:t>
            </a:r>
            <a:r>
              <a:rPr lang="cs-CZ" sz="1900" b="1" baseline="30000" dirty="0">
                <a:solidFill>
                  <a:schemeClr val="tx1"/>
                </a:solidFill>
              </a:rPr>
              <a:t>2+ </a:t>
            </a:r>
            <a:r>
              <a:rPr lang="cs-CZ" sz="1900" b="1" dirty="0">
                <a:solidFill>
                  <a:schemeClr val="tx1"/>
                </a:solidFill>
              </a:rPr>
              <a:t>iontů do sarkoplazmy a jejich navázání na troponin C → změna konfigurace troponinového komplexu → zanoření </a:t>
            </a:r>
            <a:r>
              <a:rPr lang="cs-CZ" sz="1900" b="1" dirty="0" err="1">
                <a:solidFill>
                  <a:schemeClr val="tx1"/>
                </a:solidFill>
              </a:rPr>
              <a:t>tropomyosinu</a:t>
            </a:r>
            <a:r>
              <a:rPr lang="cs-CZ" sz="1900" b="1" dirty="0">
                <a:solidFill>
                  <a:schemeClr val="tx1"/>
                </a:solidFill>
              </a:rPr>
              <a:t> mezi vlákna aktinu a odkrytí vazebných míst pro </a:t>
            </a:r>
            <a:r>
              <a:rPr lang="cs-CZ" sz="1900" b="1" dirty="0" err="1">
                <a:solidFill>
                  <a:schemeClr val="tx1"/>
                </a:solidFill>
              </a:rPr>
              <a:t>myosinové</a:t>
            </a:r>
            <a:r>
              <a:rPr lang="cs-CZ" sz="1900" b="1" dirty="0">
                <a:solidFill>
                  <a:schemeClr val="tx1"/>
                </a:solidFill>
              </a:rPr>
              <a:t> hlavy.</a:t>
            </a:r>
          </a:p>
        </p:txBody>
      </p:sp>
    </p:spTree>
    <p:extLst>
      <p:ext uri="{BB962C8B-B14F-4D97-AF65-F5344CB8AC3E}">
        <p14:creationId xmlns:p14="http://schemas.microsoft.com/office/powerpoint/2010/main" val="242973681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 navázání hlavy </a:t>
            </a:r>
            <a:r>
              <a:rPr lang="cs-CZ" sz="1900" b="1" dirty="0" err="1">
                <a:solidFill>
                  <a:schemeClr val="tx1"/>
                </a:solidFill>
              </a:rPr>
              <a:t>myosinu</a:t>
            </a:r>
            <a:r>
              <a:rPr lang="cs-CZ" sz="1900" b="1" dirty="0">
                <a:solidFill>
                  <a:schemeClr val="tx1"/>
                </a:solidFill>
              </a:rPr>
              <a:t> na aktin → vznik příčných můstků mezi aktinem a </a:t>
            </a:r>
            <a:r>
              <a:rPr lang="cs-CZ" sz="1900" b="1" dirty="0" err="1">
                <a:solidFill>
                  <a:schemeClr val="tx1"/>
                </a:solidFill>
              </a:rPr>
              <a:t>myosinem</a:t>
            </a:r>
            <a:r>
              <a:rPr lang="cs-CZ" sz="1900" b="1" dirty="0">
                <a:solidFill>
                  <a:schemeClr val="tx1"/>
                </a:solidFill>
              </a:rPr>
              <a:t> + hydrolýza ATP navázaném na </a:t>
            </a:r>
            <a:r>
              <a:rPr lang="cs-CZ" sz="1900" b="1" dirty="0" err="1">
                <a:solidFill>
                  <a:schemeClr val="tx1"/>
                </a:solidFill>
              </a:rPr>
              <a:t>myosinové</a:t>
            </a:r>
            <a:r>
              <a:rPr lang="cs-CZ" sz="1900" b="1" dirty="0">
                <a:solidFill>
                  <a:schemeClr val="tx1"/>
                </a:solidFill>
              </a:rPr>
              <a:t> hlavě→ ohnutí myozinového krku a umožnění klouzání tenkých vláken po silných (</a:t>
            </a:r>
            <a:r>
              <a:rPr lang="cs-CZ" sz="1900" b="1" dirty="0" err="1">
                <a:solidFill>
                  <a:schemeClr val="tx1"/>
                </a:solidFill>
              </a:rPr>
              <a:t>myosinové</a:t>
            </a:r>
            <a:r>
              <a:rPr lang="cs-CZ" sz="1900" b="1" dirty="0">
                <a:solidFill>
                  <a:schemeClr val="tx1"/>
                </a:solidFill>
              </a:rPr>
              <a:t> vlákno aktivně přitahuje dvě aktinová vlákna)  → přiblížení Z-</a:t>
            </a:r>
            <a:r>
              <a:rPr lang="cs-CZ" sz="1900" b="1" dirty="0" err="1">
                <a:solidFill>
                  <a:schemeClr val="tx1"/>
                </a:solidFill>
              </a:rPr>
              <a:t>liní</a:t>
            </a:r>
            <a:r>
              <a:rPr lang="cs-CZ" sz="1900" b="1" dirty="0">
                <a:solidFill>
                  <a:schemeClr val="tx1"/>
                </a:solidFill>
              </a:rPr>
              <a:t>, zkrácení </a:t>
            </a:r>
            <a:r>
              <a:rPr lang="cs-CZ" sz="1900" b="1" dirty="0" err="1">
                <a:solidFill>
                  <a:schemeClr val="tx1"/>
                </a:solidFill>
              </a:rPr>
              <a:t>sarkomery</a:t>
            </a:r>
            <a:r>
              <a:rPr lang="cs-CZ" sz="1900" b="1" dirty="0">
                <a:solidFill>
                  <a:schemeClr val="tx1"/>
                </a:solidFill>
              </a:rPr>
              <a:t> = svalový stah.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 cca 1 sekundě Ca</a:t>
            </a:r>
            <a:r>
              <a:rPr lang="cs-CZ" sz="1900" b="1" baseline="30000" dirty="0">
                <a:solidFill>
                  <a:schemeClr val="tx1"/>
                </a:solidFill>
              </a:rPr>
              <a:t>2+ </a:t>
            </a:r>
            <a:r>
              <a:rPr lang="cs-CZ" sz="1900" b="1" dirty="0">
                <a:solidFill>
                  <a:schemeClr val="tx1"/>
                </a:solidFill>
              </a:rPr>
              <a:t>ionty pumpovány zpět do sarkoplazmatického retikula pomocí Ca</a:t>
            </a:r>
            <a:r>
              <a:rPr lang="cs-CZ" sz="1900" b="1" baseline="30000" dirty="0">
                <a:solidFill>
                  <a:schemeClr val="tx1"/>
                </a:solidFill>
              </a:rPr>
              <a:t>2+ </a:t>
            </a:r>
            <a:r>
              <a:rPr lang="cs-CZ" sz="1900" b="1" dirty="0">
                <a:solidFill>
                  <a:schemeClr val="tx1"/>
                </a:solidFill>
              </a:rPr>
              <a:t>- Mg</a:t>
            </a:r>
            <a:r>
              <a:rPr lang="cs-CZ" sz="1900" b="1" baseline="30000" dirty="0">
                <a:solidFill>
                  <a:schemeClr val="tx1"/>
                </a:solidFill>
              </a:rPr>
              <a:t>2+ </a:t>
            </a:r>
            <a:r>
              <a:rPr lang="cs-CZ" sz="1900" b="1" dirty="0" err="1">
                <a:solidFill>
                  <a:schemeClr val="tx1"/>
                </a:solidFill>
              </a:rPr>
              <a:t>ATPázy</a:t>
            </a:r>
            <a:r>
              <a:rPr lang="cs-CZ" sz="1900" b="1" dirty="0">
                <a:solidFill>
                  <a:schemeClr val="tx1"/>
                </a:solidFill>
              </a:rPr>
              <a:t> → uvolnění vazby mezi Ca</a:t>
            </a:r>
            <a:r>
              <a:rPr lang="cs-CZ" sz="1900" b="1" baseline="30000" dirty="0">
                <a:solidFill>
                  <a:schemeClr val="tx1"/>
                </a:solidFill>
              </a:rPr>
              <a:t>2+ </a:t>
            </a:r>
            <a:r>
              <a:rPr lang="cs-CZ" sz="1900" b="1" dirty="0">
                <a:solidFill>
                  <a:schemeClr val="tx1"/>
                </a:solidFill>
              </a:rPr>
              <a:t>a troponinem C + navázání nové molekuly ATP na hlavu </a:t>
            </a:r>
            <a:r>
              <a:rPr lang="cs-CZ" sz="1900" b="1" dirty="0" err="1">
                <a:solidFill>
                  <a:schemeClr val="tx1"/>
                </a:solidFill>
              </a:rPr>
              <a:t>mosinu</a:t>
            </a:r>
            <a:r>
              <a:rPr lang="cs-CZ" sz="1900" b="1" dirty="0">
                <a:solidFill>
                  <a:schemeClr val="tx1"/>
                </a:solidFill>
              </a:rPr>
              <a:t> → přerušení vazby mezi aktinem a </a:t>
            </a:r>
            <a:r>
              <a:rPr lang="cs-CZ" sz="1900" b="1" dirty="0" err="1">
                <a:solidFill>
                  <a:schemeClr val="tx1"/>
                </a:solidFill>
              </a:rPr>
              <a:t>myosinem</a:t>
            </a:r>
            <a:r>
              <a:rPr lang="cs-CZ" sz="1900" b="1" dirty="0">
                <a:solidFill>
                  <a:schemeClr val="tx1"/>
                </a:solidFill>
              </a:rPr>
              <a:t> → svalová relaxace.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Inhibice přenosu Ca</a:t>
            </a:r>
            <a:r>
              <a:rPr lang="cs-CZ" sz="1900" b="1" baseline="30000" dirty="0">
                <a:solidFill>
                  <a:schemeClr val="tx1"/>
                </a:solidFill>
              </a:rPr>
              <a:t>2+ </a:t>
            </a:r>
            <a:r>
              <a:rPr lang="cs-CZ" sz="1900" b="1" dirty="0">
                <a:solidFill>
                  <a:schemeClr val="tx1"/>
                </a:solidFill>
              </a:rPr>
              <a:t>do retikula → svalová kontraktura</a:t>
            </a:r>
          </a:p>
        </p:txBody>
      </p:sp>
    </p:spTree>
    <p:extLst>
      <p:ext uri="{BB962C8B-B14F-4D97-AF65-F5344CB8AC3E}">
        <p14:creationId xmlns:p14="http://schemas.microsoft.com/office/powerpoint/2010/main" val="319323288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B498493-5001-4AD2-B001-2DE838694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4" y="545381"/>
            <a:ext cx="5120716" cy="557319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D99A37B-8EAB-4C0E-8670-BBD49511F16A}"/>
              </a:ext>
            </a:extLst>
          </p:cNvPr>
          <p:cNvSpPr txBox="1"/>
          <p:nvPr/>
        </p:nvSpPr>
        <p:spPr>
          <a:xfrm>
            <a:off x="4662594" y="5974065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Rokyta, 2008</a:t>
            </a:r>
          </a:p>
        </p:txBody>
      </p:sp>
    </p:spTree>
    <p:extLst>
      <p:ext uri="{BB962C8B-B14F-4D97-AF65-F5344CB8AC3E}">
        <p14:creationId xmlns:p14="http://schemas.microsoft.com/office/powerpoint/2010/main" val="170890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3" y="1544321"/>
            <a:ext cx="7362118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klidový membránový potenciál kosterního svalu: -90 (50) </a:t>
            </a:r>
            <a:r>
              <a:rPr lang="cs-CZ" sz="1900" b="1" dirty="0" err="1">
                <a:solidFill>
                  <a:schemeClr val="tx1"/>
                </a:solidFill>
              </a:rPr>
              <a:t>mV</a:t>
            </a:r>
            <a:endParaRPr lang="cs-CZ" sz="19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AP trvá cca 10 </a:t>
            </a:r>
            <a:r>
              <a:rPr lang="cs-CZ" sz="1900" b="1" dirty="0" err="1">
                <a:solidFill>
                  <a:schemeClr val="tx1"/>
                </a:solidFill>
              </a:rPr>
              <a:t>ms</a:t>
            </a:r>
            <a:endParaRPr lang="cs-CZ" sz="19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900" b="1" dirty="0">
                <a:solidFill>
                  <a:schemeClr val="tx1"/>
                </a:solidFill>
              </a:rPr>
              <a:t>Zjednodušeně: po příchodu impulzu dojde k otevření kanálů pro Na+ ionty, které proudí dovnitř buňky → depolarizace membrány. Před dosažením </a:t>
            </a:r>
            <a:r>
              <a:rPr lang="cs-CZ" sz="1900" b="1" dirty="0" err="1">
                <a:solidFill>
                  <a:schemeClr val="tx1"/>
                </a:solidFill>
              </a:rPr>
              <a:t>peaku</a:t>
            </a:r>
            <a:r>
              <a:rPr lang="cs-CZ" sz="1900" b="1" dirty="0">
                <a:solidFill>
                  <a:schemeClr val="tx1"/>
                </a:solidFill>
              </a:rPr>
              <a:t> dochází pomalu k otevření kanálů pro K+ ionty, které vystupují z buňky ven a dochází k repolarizaci </a:t>
            </a:r>
            <a:r>
              <a:rPr lang="cs-CZ" sz="1900" b="1" dirty="0" err="1">
                <a:solidFill>
                  <a:schemeClr val="tx1"/>
                </a:solidFill>
              </a:rPr>
              <a:t>mebrány</a:t>
            </a:r>
            <a:r>
              <a:rPr lang="cs-CZ" sz="1900" b="1" dirty="0">
                <a:solidFill>
                  <a:schemeClr val="tx1"/>
                </a:solidFill>
              </a:rPr>
              <a:t>. Mediátor acetylcholin je v synaptické štěrbině odbouráván </a:t>
            </a:r>
            <a:r>
              <a:rPr lang="cs-CZ" sz="1900" b="1" dirty="0" err="1">
                <a:solidFill>
                  <a:schemeClr val="tx1"/>
                </a:solidFill>
              </a:rPr>
              <a:t>acetylcholinesterázou</a:t>
            </a:r>
            <a:r>
              <a:rPr lang="cs-CZ" sz="19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9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900" b="1" dirty="0"/>
              <a:t>	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194772-4719-C3B2-212A-8C55F173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81" y="539122"/>
            <a:ext cx="3356557" cy="477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E09643E-5C47-E6C3-DDE2-1F7EDA6B8524}"/>
              </a:ext>
            </a:extLst>
          </p:cNvPr>
          <p:cNvSpPr txBox="1"/>
          <p:nvPr/>
        </p:nvSpPr>
        <p:spPr>
          <a:xfrm>
            <a:off x="7936354" y="5405377"/>
            <a:ext cx="41056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commons.wikimedia.org</a:t>
            </a:r>
            <a:r>
              <a:rPr lang="cs-CZ" sz="1000" dirty="0"/>
              <a:t>/</a:t>
            </a:r>
            <a:r>
              <a:rPr lang="cs-CZ" sz="1000" dirty="0" err="1"/>
              <a:t>w</a:t>
            </a:r>
            <a:r>
              <a:rPr lang="cs-CZ" sz="1000" dirty="0"/>
              <a:t>/</a:t>
            </a:r>
            <a:r>
              <a:rPr lang="cs-CZ" sz="1000" dirty="0" err="1"/>
              <a:t>index.php?curid</a:t>
            </a:r>
            <a:r>
              <a:rPr lang="cs-CZ" sz="1000" dirty="0"/>
              <a:t>=14974662</a:t>
            </a:r>
          </a:p>
        </p:txBody>
      </p:sp>
    </p:spTree>
    <p:extLst>
      <p:ext uri="{BB962C8B-B14F-4D97-AF65-F5344CB8AC3E}">
        <p14:creationId xmlns:p14="http://schemas.microsoft.com/office/powerpoint/2010/main" val="339133331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31" y="1554481"/>
            <a:ext cx="10899937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900" b="1" dirty="0">
                <a:solidFill>
                  <a:schemeClr val="tx1"/>
                </a:solidFill>
              </a:rPr>
              <a:t>Cirkulace a sval: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Prolongovaná izometrická kontrakce svalu: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nevhodná, dochází ke zhoršení venózního</a:t>
            </a:r>
            <a:br>
              <a:rPr lang="cs-CZ" sz="1700" b="1" dirty="0">
                <a:solidFill>
                  <a:schemeClr val="tx1"/>
                </a:solidFill>
              </a:rPr>
            </a:br>
            <a:r>
              <a:rPr lang="cs-CZ" sz="1700" b="1" dirty="0">
                <a:solidFill>
                  <a:schemeClr val="tx1"/>
                </a:solidFill>
              </a:rPr>
              <a:t>a lymfatického odvodu → únava, pokles</a:t>
            </a:r>
            <a:br>
              <a:rPr lang="cs-CZ" sz="1700" b="1" dirty="0">
                <a:solidFill>
                  <a:schemeClr val="tx1"/>
                </a:solidFill>
              </a:rPr>
            </a:br>
            <a:r>
              <a:rPr lang="cs-CZ" sz="1700" b="1" dirty="0">
                <a:solidFill>
                  <a:schemeClr val="tx1"/>
                </a:solidFill>
              </a:rPr>
              <a:t>síly, pocit tlaku, bolest až úplné selhání svalu</a:t>
            </a:r>
            <a:br>
              <a:rPr lang="cs-CZ" sz="1700" b="1" dirty="0">
                <a:solidFill>
                  <a:schemeClr val="tx1"/>
                </a:solidFill>
              </a:rPr>
            </a:br>
            <a:r>
              <a:rPr lang="cs-CZ" sz="1700" b="1" dirty="0">
                <a:solidFill>
                  <a:schemeClr val="tx1"/>
                </a:solidFill>
              </a:rPr>
              <a:t>(podíl na tom má také vyčerpání neuronů);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pro správnou činnost svalů nutné rytmické </a:t>
            </a:r>
            <a:br>
              <a:rPr lang="cs-CZ" sz="1700" b="1" dirty="0">
                <a:solidFill>
                  <a:schemeClr val="tx1"/>
                </a:solidFill>
              </a:rPr>
            </a:br>
            <a:r>
              <a:rPr lang="cs-CZ" sz="1700" b="1" dirty="0">
                <a:solidFill>
                  <a:schemeClr val="tx1"/>
                </a:solidFill>
              </a:rPr>
              <a:t>střídání kontrakce a relaxace.  </a:t>
            </a: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900" b="1" dirty="0"/>
          </a:p>
          <a:p>
            <a:pPr marL="0" indent="0">
              <a:lnSpc>
                <a:spcPct val="150000"/>
              </a:lnSpc>
              <a:buNone/>
            </a:pPr>
            <a:endParaRPr lang="cs-CZ" sz="1900" b="1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1900" b="1" dirty="0"/>
              <a:t> 	</a:t>
            </a:r>
          </a:p>
        </p:txBody>
      </p:sp>
      <p:pic>
        <p:nvPicPr>
          <p:cNvPr id="5" name="Obrázek 4" descr="Obsah obrázku text, hra&#10;&#10;Popis byl vytvořen automaticky">
            <a:extLst>
              <a:ext uri="{FF2B5EF4-FFF2-40B4-BE49-F238E27FC236}">
                <a16:creationId xmlns:a16="http://schemas.microsoft.com/office/drawing/2014/main" id="{2C22B6CF-2032-4430-930A-9855C921C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54" y="1899458"/>
            <a:ext cx="5198486" cy="305908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D5A7A4A-4B45-DCB1-54EA-E5B5D9E5FC59}"/>
              </a:ext>
            </a:extLst>
          </p:cNvPr>
          <p:cNvSpPr txBox="1"/>
          <p:nvPr/>
        </p:nvSpPr>
        <p:spPr>
          <a:xfrm>
            <a:off x="8623139" y="5149630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Velé</a:t>
            </a:r>
            <a:r>
              <a:rPr lang="cs-CZ" sz="1400" i="1" dirty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40837963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188355"/>
            <a:ext cx="1123207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Typy vláken kosterního svalu (</a:t>
            </a:r>
            <a:r>
              <a:rPr lang="cs-CZ" sz="2000" b="1" dirty="0" err="1">
                <a:solidFill>
                  <a:schemeClr val="tx1"/>
                </a:solidFill>
              </a:rPr>
              <a:t>Dylevský</a:t>
            </a:r>
            <a:r>
              <a:rPr lang="cs-CZ" sz="2000" b="1" dirty="0">
                <a:solidFill>
                  <a:schemeClr val="tx1"/>
                </a:solidFill>
              </a:rPr>
              <a:t>, 2021): motoneuron určuje typ </a:t>
            </a:r>
            <a:r>
              <a:rPr lang="cs-CZ" sz="2000" b="1">
                <a:solidFill>
                  <a:schemeClr val="tx1"/>
                </a:solidFill>
              </a:rPr>
              <a:t>svalového vlákna: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1. Vlákna I. typu (SO – </a:t>
            </a:r>
            <a:r>
              <a:rPr lang="cs-CZ" sz="2000" b="1" dirty="0" err="1">
                <a:solidFill>
                  <a:schemeClr val="tx1"/>
                </a:solidFill>
              </a:rPr>
              <a:t>slow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oxidative</a:t>
            </a:r>
            <a:r>
              <a:rPr lang="cs-CZ" sz="2000" b="1" dirty="0">
                <a:solidFill>
                  <a:schemeClr val="tx1"/>
                </a:solidFill>
              </a:rPr>
              <a:t>, </a:t>
            </a:r>
            <a:r>
              <a:rPr lang="cs-CZ" sz="2000" b="1" dirty="0" err="1">
                <a:solidFill>
                  <a:schemeClr val="tx1"/>
                </a:solidFill>
              </a:rPr>
              <a:t>slow-twitch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fibres</a:t>
            </a:r>
            <a:r>
              <a:rPr lang="cs-CZ" sz="20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Tenká, méně myofibril, hodně mitochondrií, oxidační enzymy, velké množství myoglobinu.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Bohatě </a:t>
            </a:r>
            <a:r>
              <a:rPr lang="cs-CZ" sz="1800" b="1" dirty="0" err="1">
                <a:solidFill>
                  <a:schemeClr val="tx1"/>
                </a:solidFill>
              </a:rPr>
              <a:t>kapilarizovaná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Enzymaticky vybavená k pomalejší, tonické kontrakci.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Vhodná pro vytrvalostní, protrahovanou činnost.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2. Vlákna II. typu (FOG - fast </a:t>
            </a:r>
            <a:r>
              <a:rPr lang="cs-CZ" sz="2000" b="1" dirty="0" err="1">
                <a:solidFill>
                  <a:schemeClr val="tx1"/>
                </a:solidFill>
              </a:rPr>
              <a:t>oxidative</a:t>
            </a:r>
            <a:r>
              <a:rPr lang="cs-CZ" sz="2000" b="1" dirty="0">
                <a:solidFill>
                  <a:schemeClr val="tx1"/>
                </a:solidFill>
              </a:rPr>
              <a:t> IIA &amp; </a:t>
            </a:r>
            <a:r>
              <a:rPr lang="cs-CZ" sz="2000" b="1" dirty="0" err="1">
                <a:solidFill>
                  <a:schemeClr val="tx1"/>
                </a:solidFill>
              </a:rPr>
              <a:t>glycolytic</a:t>
            </a:r>
            <a:r>
              <a:rPr lang="cs-CZ" sz="2000" b="1" dirty="0">
                <a:solidFill>
                  <a:schemeClr val="tx1"/>
                </a:solidFill>
              </a:rPr>
              <a:t> IIB, </a:t>
            </a:r>
            <a:r>
              <a:rPr lang="cs-CZ" sz="2000" b="1" dirty="0" err="1">
                <a:solidFill>
                  <a:schemeClr val="tx1"/>
                </a:solidFill>
              </a:rPr>
              <a:t>IIx</a:t>
            </a:r>
            <a:r>
              <a:rPr lang="cs-CZ" sz="2000" b="1" dirty="0">
                <a:solidFill>
                  <a:schemeClr val="tx1"/>
                </a:solidFill>
              </a:rPr>
              <a:t>, fast-</a:t>
            </a:r>
            <a:r>
              <a:rPr lang="cs-CZ" sz="2000" b="1" dirty="0" err="1">
                <a:solidFill>
                  <a:schemeClr val="tx1"/>
                </a:solidFill>
              </a:rPr>
              <a:t>twitch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fibres</a:t>
            </a:r>
            <a:r>
              <a:rPr lang="cs-CZ" sz="20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Objemnější, více myofibril, méně mitochondrií, střední až malé množství kapilár.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Podskupina IIA – rychlá oxidativní vlákna: zátěž střední intenzity.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Podskupina IIB – rychlá glykolytické vlákna: zátěž maximální intenzity.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Vhodná pro rychlé kontrakce prováděné velkou silou po krátkou dobu.</a:t>
            </a:r>
          </a:p>
          <a:p>
            <a:pPr marL="457200" lvl="1" indent="0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1452662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18" y="951023"/>
            <a:ext cx="11400450" cy="515112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3. Přechodná vlákna, nediferencovaná (typ III)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Potenciální zdroj předchozích typů vláken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612167151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38" y="1158970"/>
            <a:ext cx="11400450" cy="5151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b="1" dirty="0" err="1">
                <a:solidFill>
                  <a:schemeClr val="tx1"/>
                </a:solidFill>
              </a:rPr>
              <a:t>Trigger</a:t>
            </a:r>
            <a:r>
              <a:rPr lang="cs-CZ" sz="2000" b="1" dirty="0">
                <a:solidFill>
                  <a:schemeClr val="tx1"/>
                </a:solidFill>
              </a:rPr>
              <a:t> point (</a:t>
            </a:r>
            <a:r>
              <a:rPr lang="cs-CZ" sz="2000" b="1" dirty="0" err="1">
                <a:solidFill>
                  <a:schemeClr val="tx1"/>
                </a:solidFill>
              </a:rPr>
              <a:t>Dylevský</a:t>
            </a:r>
            <a:r>
              <a:rPr lang="cs-CZ" sz="2000" b="1" dirty="0">
                <a:solidFill>
                  <a:schemeClr val="tx1"/>
                </a:solidFill>
              </a:rPr>
              <a:t> 2021)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i="1" dirty="0" err="1">
                <a:solidFill>
                  <a:schemeClr val="tx1"/>
                </a:solidFill>
              </a:rPr>
              <a:t>Hyperiritační</a:t>
            </a:r>
            <a:r>
              <a:rPr lang="cs-CZ" sz="2000" b="1" i="1" dirty="0">
                <a:solidFill>
                  <a:schemeClr val="tx1"/>
                </a:solidFill>
              </a:rPr>
              <a:t> místo ve tkáni svalu související s palpačně hypersenzitivním uzlem v kontrahované svalové tkáni; způsobuje distanční bolest, motorickou dysfunkci a přidružené fenomény vyvolané poruchou autonomní inervace.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TrP</a:t>
            </a:r>
            <a:r>
              <a:rPr lang="cs-CZ" sz="2000" b="1" dirty="0">
                <a:solidFill>
                  <a:schemeClr val="tx1"/>
                </a:solidFill>
              </a:rPr>
              <a:t> důsledkem lokální svalové kontrakce vláken svalu → komprimace cév → lokální hypoxie, snížená látková výměna daného svalu.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Iritace </a:t>
            </a:r>
            <a:r>
              <a:rPr lang="cs-CZ" sz="2000" b="1" dirty="0" err="1">
                <a:solidFill>
                  <a:schemeClr val="tx1"/>
                </a:solidFill>
              </a:rPr>
              <a:t>nociceptorů</a:t>
            </a:r>
            <a:r>
              <a:rPr lang="cs-CZ" sz="20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Twitch</a:t>
            </a:r>
            <a:r>
              <a:rPr lang="cs-CZ" sz="2000" b="1" dirty="0">
                <a:solidFill>
                  <a:schemeClr val="tx1"/>
                </a:solidFill>
              </a:rPr>
              <a:t> response.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90337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6" y="1321016"/>
            <a:ext cx="11850013" cy="5151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b="1" dirty="0" err="1">
                <a:solidFill>
                  <a:schemeClr val="tx1"/>
                </a:solidFill>
              </a:rPr>
              <a:t>Trigger</a:t>
            </a:r>
            <a:r>
              <a:rPr lang="cs-CZ" sz="2000" b="1" dirty="0">
                <a:solidFill>
                  <a:schemeClr val="tx1"/>
                </a:solidFill>
              </a:rPr>
              <a:t> point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TrPs</a:t>
            </a:r>
            <a:r>
              <a:rPr lang="cs-CZ" sz="2000" b="1" dirty="0">
                <a:solidFill>
                  <a:schemeClr val="tx1"/>
                </a:solidFill>
              </a:rPr>
              <a:t> vzniká abnormální depolarizací motorických plotének (defekt </a:t>
            </a:r>
            <a:r>
              <a:rPr lang="cs-CZ" sz="2000" b="1" dirty="0" err="1">
                <a:solidFill>
                  <a:schemeClr val="tx1"/>
                </a:solidFill>
              </a:rPr>
              <a:t>acetylcholinesterázy</a:t>
            </a:r>
            <a:r>
              <a:rPr lang="cs-CZ" sz="2000" b="1" dirty="0">
                <a:solidFill>
                  <a:schemeClr val="tx1"/>
                </a:solidFill>
              </a:rPr>
              <a:t>, nadměrná produkce acetylcholinu, zvýšený počet receptorů acetylcholinu).</a:t>
            </a:r>
          </a:p>
        </p:txBody>
      </p:sp>
    </p:spTree>
    <p:extLst>
      <p:ext uri="{BB962C8B-B14F-4D97-AF65-F5344CB8AC3E}">
        <p14:creationId xmlns:p14="http://schemas.microsoft.com/office/powerpoint/2010/main" val="167946802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 se může aktivovat samostatně nebo v rámci řetězců či segmentů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Mm. </a:t>
            </a:r>
            <a:r>
              <a:rPr lang="cs-CZ" sz="2000" b="1" dirty="0" err="1">
                <a:solidFill>
                  <a:schemeClr val="tx1"/>
                </a:solidFill>
              </a:rPr>
              <a:t>multifidy</a:t>
            </a:r>
            <a:r>
              <a:rPr lang="cs-CZ" sz="2000" b="1" dirty="0">
                <a:solidFill>
                  <a:schemeClr val="tx1"/>
                </a:solidFill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jejich vlastnosti se začínají blížit vlastnosti </a:t>
            </a:r>
            <a:r>
              <a:rPr lang="cs-CZ" sz="1900" b="1" dirty="0" err="1">
                <a:solidFill>
                  <a:schemeClr val="tx1"/>
                </a:solidFill>
              </a:rPr>
              <a:t>ligament</a:t>
            </a:r>
            <a:r>
              <a:rPr lang="cs-CZ" sz="1900" b="1" dirty="0">
                <a:solidFill>
                  <a:schemeClr val="tx1"/>
                </a:solidFill>
              </a:rPr>
              <a:t> (dynamická </a:t>
            </a:r>
            <a:r>
              <a:rPr lang="cs-CZ" sz="1900" b="1" dirty="0" err="1">
                <a:solidFill>
                  <a:schemeClr val="tx1"/>
                </a:solidFill>
              </a:rPr>
              <a:t>ligamenta</a:t>
            </a:r>
            <a:r>
              <a:rPr lang="cs-CZ" sz="1900" b="1" dirty="0">
                <a:solidFill>
                  <a:schemeClr val="tx1"/>
                </a:solidFill>
              </a:rPr>
              <a:t>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aktivace při pouhé představě pohybu (vhodné v rámci atitudy),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vysoký počet proprioceptivních receptorů v těchto svalech hlavně v cervikální oblasti (citlivost na změnu postavení obratlů),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funkce segmentově omezena (segmenty spolupracují).</a:t>
            </a:r>
          </a:p>
          <a:p>
            <a:r>
              <a:rPr lang="cs-CZ" sz="2000" b="1" dirty="0" err="1">
                <a:solidFill>
                  <a:schemeClr val="tx1"/>
                </a:solidFill>
              </a:rPr>
              <a:t>Periartikulání</a:t>
            </a:r>
            <a:r>
              <a:rPr lang="cs-CZ" sz="2000" b="1" dirty="0">
                <a:solidFill>
                  <a:schemeClr val="tx1"/>
                </a:solidFill>
              </a:rPr>
              <a:t> svaly ramenního a kyčelního kloubu – podobná funkce, nastavují výchozí polohu daných kloubů a mají vliv na držení těla.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Dlouhé </a:t>
            </a:r>
            <a:r>
              <a:rPr lang="cs-CZ" sz="2000" b="1" dirty="0" err="1">
                <a:solidFill>
                  <a:schemeClr val="tx1"/>
                </a:solidFill>
              </a:rPr>
              <a:t>bříškové</a:t>
            </a:r>
            <a:r>
              <a:rPr lang="cs-CZ" sz="2000" b="1" dirty="0">
                <a:solidFill>
                  <a:schemeClr val="tx1"/>
                </a:solidFill>
              </a:rPr>
              <a:t> svaly: dodávají pohybu hlavní podíl energie.</a:t>
            </a:r>
          </a:p>
          <a:p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8370119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69ED9-76BF-4D6A-9F75-308AE32D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444" y="2656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b="1" dirty="0">
                <a:solidFill>
                  <a:schemeClr val="tx1"/>
                </a:solidFill>
              </a:rPr>
              <a:t>Kineziologie II.</a:t>
            </a:r>
            <a:br>
              <a:rPr lang="cs-CZ" sz="4400" b="1" dirty="0"/>
            </a:br>
            <a:br>
              <a:rPr lang="cs-CZ" sz="4400" b="1" dirty="0"/>
            </a:br>
            <a:r>
              <a:rPr lang="cs-CZ" sz="4000" b="1" dirty="0"/>
              <a:t>Svalový systém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1058619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Funkce svalů: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Agonista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Antagonista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Synergista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Svaly fixační (stabilizační)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Neutralizační svaly (ruší nežádoucí složky pohybu)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Svaly posturální (antigravitační)</a:t>
            </a:r>
          </a:p>
        </p:txBody>
      </p:sp>
    </p:spTree>
    <p:extLst>
      <p:ext uri="{BB962C8B-B14F-4D97-AF65-F5344CB8AC3E}">
        <p14:creationId xmlns:p14="http://schemas.microsoft.com/office/powerpoint/2010/main" val="331178928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Agonista a antagonista: </a:t>
            </a:r>
            <a:endParaRPr lang="cs-CZ" sz="1900" b="1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dvojice s fungováním na bázi reciproční inhibice,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CAVE! Při vyšší aktivitě agonisty (nad 3 stupeň svalové síly) je už v antagonistovi určité napětí,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současná aktivita: </a:t>
            </a:r>
            <a:r>
              <a:rPr lang="cs-CZ" sz="1900" b="1" dirty="0" err="1">
                <a:solidFill>
                  <a:schemeClr val="tx1"/>
                </a:solidFill>
              </a:rPr>
              <a:t>kokontrakce</a:t>
            </a:r>
            <a:r>
              <a:rPr lang="cs-CZ" sz="1900" b="1" dirty="0">
                <a:solidFill>
                  <a:schemeClr val="tx1"/>
                </a:solidFill>
              </a:rPr>
              <a:t> (</a:t>
            </a:r>
            <a:r>
              <a:rPr lang="cs-CZ" sz="1900" b="1" dirty="0" err="1">
                <a:solidFill>
                  <a:schemeClr val="tx1"/>
                </a:solidFill>
              </a:rPr>
              <a:t>koaktivace</a:t>
            </a:r>
            <a:r>
              <a:rPr lang="cs-CZ" sz="1900" b="1" dirty="0">
                <a:solidFill>
                  <a:schemeClr val="tx1"/>
                </a:solidFill>
              </a:rPr>
              <a:t>),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pomalý pohyb (ramp </a:t>
            </a:r>
            <a:r>
              <a:rPr lang="cs-CZ" sz="1900" b="1" dirty="0" err="1">
                <a:solidFill>
                  <a:schemeClr val="tx1"/>
                </a:solidFill>
              </a:rPr>
              <a:t>movement</a:t>
            </a:r>
            <a:r>
              <a:rPr lang="cs-CZ" sz="1900" b="1" dirty="0">
                <a:solidFill>
                  <a:schemeClr val="tx1"/>
                </a:solidFill>
              </a:rPr>
              <a:t>): </a:t>
            </a:r>
            <a:r>
              <a:rPr lang="cs-CZ" sz="1900" b="1" dirty="0" err="1">
                <a:solidFill>
                  <a:schemeClr val="tx1"/>
                </a:solidFill>
              </a:rPr>
              <a:t>koaktivace</a:t>
            </a:r>
            <a:r>
              <a:rPr lang="cs-CZ" sz="1900" b="1" dirty="0">
                <a:solidFill>
                  <a:schemeClr val="tx1"/>
                </a:solidFill>
              </a:rPr>
              <a:t> vždy,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rychlý balistický pohyb: převaha aktivace agonisty a inhibice antagonisty, ke </a:t>
            </a:r>
            <a:r>
              <a:rPr lang="cs-CZ" sz="1900" b="1" dirty="0" err="1">
                <a:solidFill>
                  <a:schemeClr val="tx1"/>
                </a:solidFill>
              </a:rPr>
              <a:t>koaktivaci</a:t>
            </a:r>
            <a:r>
              <a:rPr lang="cs-CZ" sz="1900" b="1" dirty="0">
                <a:solidFill>
                  <a:schemeClr val="tx1"/>
                </a:solidFill>
              </a:rPr>
              <a:t> obou svalů dochází ke konci pohybu (zabránění poškození kloubu),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v rané fázi ontogeneze: převaha reciproční inhibice na míšní úrovni,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b="1" dirty="0" err="1">
                <a:solidFill>
                  <a:schemeClr val="tx1"/>
                </a:solidFill>
              </a:rPr>
              <a:t>kokontrakce</a:t>
            </a:r>
            <a:r>
              <a:rPr lang="cs-CZ" sz="1900" b="1" dirty="0">
                <a:solidFill>
                  <a:schemeClr val="tx1"/>
                </a:solidFill>
              </a:rPr>
              <a:t> nutná pro udržení vertikální polohy: až po nastolení převahy kortikální řídící funkce.</a:t>
            </a:r>
          </a:p>
        </p:txBody>
      </p:sp>
    </p:spTree>
    <p:extLst>
      <p:ext uri="{BB962C8B-B14F-4D97-AF65-F5344CB8AC3E}">
        <p14:creationId xmlns:p14="http://schemas.microsoft.com/office/powerpoint/2010/main" val="1488240609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Stupeň excitability motoneuronů: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chemeClr val="tx1"/>
                </a:solidFill>
              </a:rPr>
              <a:t>vestoje a inspiriu – excitabilita vyšší,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chemeClr val="tx1"/>
                </a:solidFill>
              </a:rPr>
              <a:t>vleže a </a:t>
            </a:r>
            <a:r>
              <a:rPr lang="cs-CZ" sz="2000" b="1" dirty="0" err="1">
                <a:solidFill>
                  <a:schemeClr val="tx1"/>
                </a:solidFill>
              </a:rPr>
              <a:t>exspiriu</a:t>
            </a:r>
            <a:r>
              <a:rPr lang="cs-CZ" sz="2000" b="1" dirty="0">
                <a:solidFill>
                  <a:schemeClr val="tx1"/>
                </a:solidFill>
              </a:rPr>
              <a:t> – excitabilita nižší,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chemeClr val="tx1"/>
                </a:solidFill>
              </a:rPr>
              <a:t>vliv také psychického stavu a limbického systému.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2406942770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Svalová práce (aktivace svalu):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definice: svalová síla působící po určité dráze, [J]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pozitivní práce (zvedání břemene, skok, běh),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negativní práce (svaly pohyb brzdí),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statická práce (udržení tělesa v rovnováze).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Aktivace svalu (svalová kontrakce) dle </a:t>
            </a:r>
            <a:r>
              <a:rPr lang="cs-CZ" sz="2000" b="1" dirty="0" err="1">
                <a:solidFill>
                  <a:schemeClr val="tx1"/>
                </a:solidFill>
              </a:rPr>
              <a:t>Véleho</a:t>
            </a:r>
            <a:r>
              <a:rPr lang="cs-CZ" sz="2000" b="1" dirty="0">
                <a:solidFill>
                  <a:schemeClr val="tx1"/>
                </a:solidFill>
              </a:rPr>
              <a:t> (2006):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Izotonická, </a:t>
            </a:r>
            <a:r>
              <a:rPr lang="cs-CZ" sz="1900" b="1" dirty="0" err="1">
                <a:solidFill>
                  <a:schemeClr val="tx1"/>
                </a:solidFill>
              </a:rPr>
              <a:t>izokinetická</a:t>
            </a:r>
            <a:r>
              <a:rPr lang="cs-CZ" sz="1900" b="1" dirty="0">
                <a:solidFill>
                  <a:schemeClr val="tx1"/>
                </a:solidFill>
              </a:rPr>
              <a:t> aktivace – délka svalu se mění, ale vnitřní napětí zůstává zachované.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tx1"/>
                </a:solidFill>
              </a:rPr>
              <a:t>Koncentrická aktivace: zkrácení svalu a zvětšení objemu svalového bříška → pohyb prováděný stálou rychlostí i akcelerace pohybu = pozitivní práce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tx1"/>
                </a:solidFill>
              </a:rPr>
              <a:t>Excentrická aktivace: sval se prodlužuje (protahuje), svalové úpony se vzdalují → pohyb decelerační (brzdící) (negativní práce)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27740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Izometrická aktivace – není generován pohyb a délka svalu se nemění (vzdálenost začátku a úponu se nemění).</a:t>
            </a:r>
            <a:endParaRPr lang="cs-CZ" sz="20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chemeClr val="tx1"/>
                </a:solidFill>
              </a:rPr>
              <a:t>Pozn. </a:t>
            </a:r>
            <a:r>
              <a:rPr lang="cs-CZ" sz="1900" b="1" dirty="0">
                <a:solidFill>
                  <a:schemeClr val="tx1"/>
                </a:solidFill>
              </a:rPr>
              <a:t>Dlouhodobá izometrická aktivita je nežádoucí, stejně tak dlouhodobá inaktivace svalu – atrofie.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25881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Statická činnost svalu (minimální změna délky svalu) x dynamická činnost svalu (rytmické střídání kontrakce a relaxace).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Doba práce svalu: omezená, fyziologické rytmické střídání kontrakce a relaxace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Funkční řetězce (svalové smyčky): sdružení svalů a svalových skupin do funkčních celků v rámci vykonávání složitějších pohybů.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Svalová síla: maximální hmotnost, kterou sval udrží v rovnováze proti gravitaci, měření dynamometrem [kg/cm</a:t>
            </a:r>
            <a:r>
              <a:rPr lang="cs-CZ" sz="2000" b="1" baseline="30000" dirty="0">
                <a:solidFill>
                  <a:schemeClr val="tx1"/>
                </a:solidFill>
              </a:rPr>
              <a:t>2</a:t>
            </a:r>
            <a:r>
              <a:rPr lang="cs-CZ" sz="2000" b="1" dirty="0">
                <a:solidFill>
                  <a:schemeClr val="tx1"/>
                </a:solidFill>
              </a:rPr>
              <a:t>], vyšetření svalovým testem. Závisí: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na počtu svalových vláken (čím více vláken, tím větší sílu může sval vyvinout),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na délce svalu (čím delší sval, tím větší sílu je schopen vyvinout),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na počtu aktivovaných MJ,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na působení elastické složky svalu a šlachy.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19376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Svalová únava vzniká: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rychlými vyčerpávajícími pohyby,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dlouhotrvajícím svalovým napětím (hypoxie),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nervovým výpadkem (porucha nervových okruhů),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je signálem pro přerušení práce před úplným vyčerpáním a poškozením svalu (značná rezerva), vystupňovaná únava může vést až ke kontraktuře,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odolnost vůči únavě jde zvyšovat tréninkem (přizpůsobení metabolismu svalu zátěži)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Regenerace svalu: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postup hojení svalového defektu podobný vývoji příčně pruhované svaloviny,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výchozí buňkou pro vznik svalových vláken – myoblast (bez myofibril),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splýváním myoblastů vznikají </a:t>
            </a:r>
            <a:r>
              <a:rPr lang="cs-CZ" sz="1900" b="1" dirty="0" err="1">
                <a:solidFill>
                  <a:schemeClr val="tx1"/>
                </a:solidFill>
              </a:rPr>
              <a:t>myotuby</a:t>
            </a:r>
            <a:r>
              <a:rPr lang="cs-CZ" sz="1900" b="1" dirty="0">
                <a:solidFill>
                  <a:schemeClr val="tx1"/>
                </a:solidFill>
              </a:rPr>
              <a:t>, které se postupně diferencují až ve svalové vlákno,</a:t>
            </a:r>
          </a:p>
        </p:txBody>
      </p:sp>
    </p:spTree>
    <p:extLst>
      <p:ext uri="{BB962C8B-B14F-4D97-AF65-F5344CB8AC3E}">
        <p14:creationId xmlns:p14="http://schemas.microsoft.com/office/powerpoint/2010/main" val="3221972361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Regenerace svalu: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 </a:t>
            </a:r>
            <a:r>
              <a:rPr lang="cs-CZ" sz="1900" b="1" dirty="0" err="1">
                <a:solidFill>
                  <a:schemeClr val="tx1"/>
                </a:solidFill>
              </a:rPr>
              <a:t>myotub</a:t>
            </a:r>
            <a:r>
              <a:rPr lang="cs-CZ" sz="1900" b="1" dirty="0">
                <a:solidFill>
                  <a:schemeClr val="tx1"/>
                </a:solidFill>
              </a:rPr>
              <a:t> se diferencuje pouze první generace svalových vláken (není jich mnoho), vlákna druhé generace příčně pruhovaných svalů vznikají ze satelitních svalových buněk (ve vazivové tkáni kosterního svalu),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zralé svalové vlákno už není schopné dělení,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poraněný sval se hojí vazivovou jizvou; průběh hojení ovlivňuje inervace svalu, rozsah jizvy a množství nepoškozené svalové tkáně,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důležité také včasná motorická inervace nově vzniklých svalových vláken (pokud se tak nestane, svaly atrofují).</a:t>
            </a:r>
          </a:p>
        </p:txBody>
      </p:sp>
    </p:spTree>
    <p:extLst>
      <p:ext uri="{BB962C8B-B14F-4D97-AF65-F5344CB8AC3E}">
        <p14:creationId xmlns:p14="http://schemas.microsoft.com/office/powerpoint/2010/main" val="2048069924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Energie svalu: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bezprostředním zdrojem pro sval: ATP (pouze na 1 – 2 s práce svalu),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CP (7 – 8 s práce svalu),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glukóza ze svalového glykogenu (aerobní či anaerobní glykolýza),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vznik ATP z glukózy anaerobně je 2,5x rychlejší, ale ze stejného množství glukózy vznikne méně molekul ATP než za aerobních podmínek,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nevýhodou anaerobního metabolismu také vznik laktátu (při hromadění dochází k poklesu pH a svalové únavě),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MK,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při dlouhodobém hladovění také AMK z bílkovin.</a:t>
            </a:r>
          </a:p>
          <a:p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457200" lvl="1" indent="0">
              <a:buNone/>
            </a:pP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1149831842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 za abnormálních stavů: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Fascikulace: záškuby svalových vláken, náhodná synchronní aktivace skupin MJ, nejspíš výsledek kolísání excitability v míšní neuronové síti, kdy dochází k současnému podráždění celých skupin motoneuronů (</a:t>
            </a:r>
            <a:r>
              <a:rPr lang="cs-CZ" sz="1900" b="1" dirty="0" err="1">
                <a:solidFill>
                  <a:schemeClr val="tx1"/>
                </a:solidFill>
              </a:rPr>
              <a:t>myoklonus</a:t>
            </a:r>
            <a:r>
              <a:rPr lang="cs-CZ" sz="1900" b="1" dirty="0">
                <a:solidFill>
                  <a:schemeClr val="tx1"/>
                </a:solidFill>
              </a:rPr>
              <a:t> je kortikálního nebo subkortikálního původu).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Spontánní pohyby: při iritaci struktur CNS (tik, dystonie, atetóza, chorea, epileptický paroxysmus), nejsou volně řiditelné.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Spasticita</a:t>
            </a:r>
            <a:r>
              <a:rPr lang="cs-CZ" sz="1800" b="1" dirty="0">
                <a:solidFill>
                  <a:schemeClr val="tx1"/>
                </a:solidFill>
              </a:rPr>
              <a:t>: patologické zvýšení svalového tonu s narůstajícím odporem při pasivním protahování svalu (zvýšené šlachové reflexy, flexorové a extenzorové spasmy a klonus).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900" b="1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610306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553946"/>
            <a:ext cx="11232070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Svalová tkáň: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3 typy: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1. Orgánová, hladká svalovina (svalovina stěny trubicových orgánů a cév) – 	vřetenovitá jednojaderná svalová buňka; kontrakce vyvolána autonomním nervovým 	systémem, hormony, látkovými vlivy, aj.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2. Kosterní, příčně pruhovaná svalovina – mnohojaderné svalové vlákno; kontrakce 	vyvolána podněty vedenými míšními a některými hlavovými nervy.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3. Srdeční, příčně pruhovaná svalovina – svalová buňka s příčným pruhováním; 	kontrakce 	rytmicky bez zevní inervace díky buňkám pacemakeru. </a:t>
            </a:r>
          </a:p>
        </p:txBody>
      </p:sp>
    </p:spTree>
    <p:extLst>
      <p:ext uri="{BB962C8B-B14F-4D97-AF65-F5344CB8AC3E}">
        <p14:creationId xmlns:p14="http://schemas.microsoft.com/office/powerpoint/2010/main" val="717229575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 za abnormálních stavů: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Kontraktura: fibróza kosterního svalu nebo pojivové tkáně, která způsobí zkrácení a deformitu kloubu.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Svalová x kloubní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Kloubní: při trvalém postavení kloubu v určité poloze a poruše jeho přirozené pohyblivosti.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Svalová: při chorobném stažení svalu na podkladě jeho dráždění z okolí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zaujímání stejné pozice → zkracování měkkých tkání v okolí flektovaných kloubů,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involuční změny vedou k převaze tonických svalů nad </a:t>
            </a:r>
            <a:r>
              <a:rPr lang="cs-CZ" sz="1800" b="1" dirty="0" err="1">
                <a:solidFill>
                  <a:schemeClr val="tx1"/>
                </a:solidFill>
              </a:rPr>
              <a:t>fazickými</a:t>
            </a:r>
            <a:r>
              <a:rPr lang="cs-CZ" sz="1800" b="1" dirty="0">
                <a:solidFill>
                  <a:schemeClr val="tx1"/>
                </a:solidFill>
              </a:rPr>
              <a:t> a vzniká svalová dysbalance; časté v okolí nemocných kloubů a páteře (artróza, artritida, </a:t>
            </a:r>
            <a:r>
              <a:rPr lang="cs-CZ" sz="1800" b="1" dirty="0" err="1">
                <a:solidFill>
                  <a:schemeClr val="tx1"/>
                </a:solidFill>
              </a:rPr>
              <a:t>spondylartróza</a:t>
            </a:r>
            <a:r>
              <a:rPr lang="cs-CZ" sz="1800" b="1" dirty="0">
                <a:solidFill>
                  <a:schemeClr val="tx1"/>
                </a:solidFill>
              </a:rPr>
              <a:t>)</a:t>
            </a:r>
            <a:endParaRPr lang="cs-CZ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987257221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 za abnormálních stavů: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Kontraktura: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Véle</a:t>
            </a:r>
            <a:r>
              <a:rPr lang="cs-CZ" sz="1900" b="1" dirty="0">
                <a:solidFill>
                  <a:schemeClr val="tx1"/>
                </a:solidFill>
              </a:rPr>
              <a:t> (2006):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Fyziologická: vznik z biochemických, mechanických a jiných příčin, které přímo působí na kontraktilní mechanismus, aniž by vznikaly akční potenciály (v místech, kde sval nemůže relaxovat mezi stimuly nebo je dlouhodobě výrazně aktivní; většinou při únavě, svalová kocovina).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Myotatická</a:t>
            </a:r>
            <a:r>
              <a:rPr lang="cs-CZ" sz="1800" b="1" dirty="0">
                <a:solidFill>
                  <a:schemeClr val="tx1"/>
                </a:solidFill>
              </a:rPr>
              <a:t>: dochází k reaktivním změnám fibrózní tkáně svalu, vzniká při dlouhodobém přetěžování (vznik i při sádrovém dlahování nebo ochrnutí antagonisty, kdy zmizí pružné napětí partnerského svalu). 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cs-CZ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55261431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 za abnormálních stavů: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Kontraktura: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Véle</a:t>
            </a:r>
            <a:r>
              <a:rPr lang="cs-CZ" sz="1900" b="1" dirty="0">
                <a:solidFill>
                  <a:schemeClr val="tx1"/>
                </a:solidFill>
              </a:rPr>
              <a:t> (2006):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Antalgická</a:t>
            </a:r>
            <a:r>
              <a:rPr lang="cs-CZ" sz="1800" b="1" dirty="0">
                <a:solidFill>
                  <a:schemeClr val="tx1"/>
                </a:solidFill>
              </a:rPr>
              <a:t>: nepovažována za pravou kontrakturu,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aktivní obranná činnost svalu,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přítomnost akčních potenciálů v EMG = aktivní činnost svalu (na rozdíl od klasických kontraktur).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811893122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 za abnormálních stavů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Poškození přívodního nervu: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 err="1">
                <a:solidFill>
                  <a:schemeClr val="tx1"/>
                </a:solidFill>
              </a:rPr>
              <a:t>Neurapraxie</a:t>
            </a:r>
            <a:r>
              <a:rPr lang="cs-CZ" sz="1800" b="1" dirty="0">
                <a:solidFill>
                  <a:schemeClr val="tx1"/>
                </a:solidFill>
              </a:rPr>
              <a:t>: porušení vedení vzruchů periferním nervem po povrch axonu; porucha motorické funkce (někdy i ztráta citlivosti); rychle reverzibilní po odstranění tlaku na nerv (obrna milenců).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 err="1">
                <a:solidFill>
                  <a:schemeClr val="tx1"/>
                </a:solidFill>
              </a:rPr>
              <a:t>Axonotméza</a:t>
            </a:r>
            <a:r>
              <a:rPr lang="cs-CZ" sz="1800" b="1" dirty="0">
                <a:solidFill>
                  <a:schemeClr val="tx1"/>
                </a:solidFill>
              </a:rPr>
              <a:t>: přerušení určitého počtu nervových vláken v periferním nervu při traumatu; provázena částečnou parézou i poruchou čití (částečná denervace); regenerace nervových vláken v rozsahu </a:t>
            </a:r>
            <a:r>
              <a:rPr lang="cs-CZ" sz="1800" b="1" dirty="0" err="1">
                <a:solidFill>
                  <a:schemeClr val="tx1"/>
                </a:solidFill>
              </a:rPr>
              <a:t>ccca</a:t>
            </a:r>
            <a:r>
              <a:rPr lang="cs-CZ" sz="1800" b="1" dirty="0">
                <a:solidFill>
                  <a:schemeClr val="tx1"/>
                </a:solidFill>
              </a:rPr>
              <a:t> 1 – 3 mm za den; reverzibilní stav za dlouhou dobu, příp. při vážném poškození částečně trvalá porucha; nutná rehabilitace.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 err="1">
                <a:solidFill>
                  <a:schemeClr val="tx1"/>
                </a:solidFill>
              </a:rPr>
              <a:t>Neurotméza</a:t>
            </a:r>
            <a:r>
              <a:rPr lang="cs-CZ" sz="1800" b="1" dirty="0">
                <a:solidFill>
                  <a:schemeClr val="tx1"/>
                </a:solidFill>
              </a:rPr>
              <a:t>: úplné přerušení nervu; </a:t>
            </a:r>
            <a:r>
              <a:rPr lang="cs-CZ" sz="1800" b="1" dirty="0" err="1">
                <a:solidFill>
                  <a:schemeClr val="tx1"/>
                </a:solidFill>
              </a:rPr>
              <a:t>prucha</a:t>
            </a:r>
            <a:r>
              <a:rPr lang="cs-CZ" sz="1800" b="1" dirty="0">
                <a:solidFill>
                  <a:schemeClr val="tx1"/>
                </a:solidFill>
              </a:rPr>
              <a:t> motorická i senzitivní; </a:t>
            </a:r>
            <a:r>
              <a:rPr lang="cs-CZ" sz="1800" b="1" dirty="0" err="1">
                <a:solidFill>
                  <a:schemeClr val="tx1"/>
                </a:solidFill>
              </a:rPr>
              <a:t>reinervace</a:t>
            </a:r>
            <a:r>
              <a:rPr lang="cs-CZ" sz="1800" b="1" dirty="0">
                <a:solidFill>
                  <a:schemeClr val="tx1"/>
                </a:solidFill>
              </a:rPr>
              <a:t> možná jen chirurgickým zásahem (sešití nervu, transplantace); restituce funkcí vždy jen částečná; nutná dlouhodobá rehabilitace. </a:t>
            </a:r>
          </a:p>
          <a:p>
            <a:pPr marL="0" indent="0">
              <a:buNone/>
            </a:pPr>
            <a:endParaRPr lang="cs-CZ" sz="2000" b="1" dirty="0"/>
          </a:p>
          <a:p>
            <a:pPr marL="914400" lvl="2" indent="0">
              <a:lnSpc>
                <a:spcPct val="150000"/>
              </a:lnSpc>
              <a:buNone/>
            </a:pPr>
            <a:endParaRPr lang="cs-CZ" sz="18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341567418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0727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Dělení pohybu podle vyvolávající síly: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pasivní (pomocí druhé osoby či síly),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aktivní (zapojení vlastní síly, agonisté, antagonisté, synergisté),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aktivní s dopomocí,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aktivní s odlehčením (závěsy, cviky ve vodě),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odporové (pružiny, </a:t>
            </a:r>
            <a:r>
              <a:rPr lang="cs-CZ" sz="2000" b="1" dirty="0" err="1">
                <a:solidFill>
                  <a:schemeClr val="tx1"/>
                </a:solidFill>
              </a:rPr>
              <a:t>therabandy</a:t>
            </a:r>
            <a:r>
              <a:rPr lang="cs-CZ" sz="2000" b="1" dirty="0">
                <a:solidFill>
                  <a:schemeClr val="tx1"/>
                </a:solidFill>
              </a:rPr>
              <a:t>). </a:t>
            </a: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cs-CZ" sz="18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258045754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0727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899937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Dělení pohybu podle svalového stahu: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izomerické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koncentrické, excentrické 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565932788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0727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899937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Dělení pohybu podle časového průběhu: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kyvadlové,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švihové,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tahové. 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Dělení pohybu podle vynaložené energie: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aerobní  – odbourávání glukózy v Krebsově cyklu, základ dlouhodobého pohybu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anaerobní (na „kyslíkový dluh“, dynamické a silové pohyby v trvání do 3 min)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47566573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0727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777" y="1391921"/>
            <a:ext cx="10859734" cy="5151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schemeClr val="tx1"/>
                </a:solidFill>
              </a:rPr>
              <a:t>Dělení pohybu podle charakteristiky: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vytrvalostní,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intervalový,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rychlostní,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silový,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obratný.	 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000" b="1" dirty="0"/>
          </a:p>
          <a:p>
            <a:pPr marL="0" indent="0">
              <a:lnSpc>
                <a:spcPct val="150000"/>
              </a:lnSpc>
              <a:buNone/>
            </a:pPr>
            <a:endParaRPr lang="cs-CZ" sz="2000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914400" lvl="2" indent="0">
              <a:lnSpc>
                <a:spcPct val="150000"/>
              </a:lnSpc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076723311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Dělení pohybového systému dle účelu pohybu:</a:t>
            </a: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Respirační systém: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ovládán autonomním nervovým systémem i cerebrospinálním nervovým systémem (volní ovládání dechu při řeči, zpěvu, hře na dechový nástroj, aj.).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dechové pohyby ovlivňují utváření hrudníku, břišní stěny i páteře → vliv na konfiguraci pohybových segmentů a držení těla a současně taky na průběh pohybu.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inspirium zvyšuje dráždivost motoneuronů, </a:t>
            </a:r>
            <a:r>
              <a:rPr lang="cs-CZ" sz="1800" b="1" dirty="0" err="1">
                <a:solidFill>
                  <a:schemeClr val="tx1"/>
                </a:solidFill>
              </a:rPr>
              <a:t>exspirium</a:t>
            </a:r>
            <a:r>
              <a:rPr lang="cs-CZ" sz="1800" b="1" dirty="0">
                <a:solidFill>
                  <a:schemeClr val="tx1"/>
                </a:solidFill>
              </a:rPr>
              <a:t> snižuje.</a:t>
            </a:r>
            <a:endParaRPr lang="cs-CZ" sz="20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systém (</a:t>
            </a:r>
            <a:r>
              <a:rPr lang="cs-CZ" sz="2000" b="1" dirty="0" err="1">
                <a:solidFill>
                  <a:schemeClr val="tx1"/>
                </a:solidFill>
              </a:rPr>
              <a:t>ereismatický</a:t>
            </a:r>
            <a:r>
              <a:rPr lang="cs-CZ" sz="20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nastavuje a udržuje konfiguraci jednotlivých segmentů těla v klidové i výchozí účelově orientované poloze (atitudě), ze které vychází pohyb.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tonická aktivita posturálních svalů se hodnotí jako statický pohyb (udržuje zaujatou polohu těla).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udržování polohy těla: krátké svaly stabilizující polohy jednotlivých segmentů + aktivita delších svalů, které integrují jednotlivé segmenty do stabilizovaného celku.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316931402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Dělení pohybového systému dle účelu pohybu: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řízen automaticky i volním rozhodováním.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Lokomoční systém (</a:t>
            </a:r>
            <a:r>
              <a:rPr lang="cs-CZ" sz="2000" b="1" dirty="0" err="1">
                <a:solidFill>
                  <a:schemeClr val="tx1"/>
                </a:solidFill>
              </a:rPr>
              <a:t>teleokinetický</a:t>
            </a:r>
            <a:r>
              <a:rPr lang="cs-CZ" sz="20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mění </a:t>
            </a:r>
            <a:r>
              <a:rPr lang="cs-CZ" sz="1800" b="1" dirty="0" err="1">
                <a:solidFill>
                  <a:schemeClr val="tx1"/>
                </a:solidFill>
              </a:rPr>
              <a:t>fázickým</a:t>
            </a:r>
            <a:r>
              <a:rPr lang="cs-CZ" sz="1800" b="1" dirty="0">
                <a:solidFill>
                  <a:schemeClr val="tx1"/>
                </a:solidFill>
              </a:rPr>
              <a:t> pohybem polohu segmentů těla i polohu celé pohybové soustavy.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 err="1">
                <a:solidFill>
                  <a:schemeClr val="tx1"/>
                </a:solidFill>
              </a:rPr>
              <a:t>fázické</a:t>
            </a:r>
            <a:r>
              <a:rPr lang="cs-CZ" sz="1800" b="1" dirty="0">
                <a:solidFill>
                  <a:schemeClr val="tx1"/>
                </a:solidFill>
              </a:rPr>
              <a:t> programově řízené pohyby: druhově specifické a rozšiřitelné učením.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pohybový program spuštěn vědomě, řízení lokomoce jinak probíhá automaticky podvědomě, nebo na okraji vědomí. 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lokomoce aktivuje: pohybový aparát, metabolické a cirkulační funkce → pohyb důležitý pro udržení  a podporu základních životních funkcí.</a:t>
            </a:r>
          </a:p>
          <a:p>
            <a:pPr marL="457200" lvl="1" indent="0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Lokomoční i posturální systém patří do oblasti hrubé motoriky a tvoří podpůrnou bázi jemné motoriky.</a:t>
            </a:r>
          </a:p>
          <a:p>
            <a:pPr marL="457200" lvl="1" indent="0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9285351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553946"/>
            <a:ext cx="11232070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Kosterní svaly: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- svalové vlákno: mnohojaderná cylindrická buňka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Vlákna dlouhá 1 – 40 mm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Buňka obklopena sarkolemou (T-tubuly pro rychlejší přenos AP dovnitř buněk)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Sarkoplazmatické retikulum (skladování Ca</a:t>
            </a:r>
            <a:r>
              <a:rPr lang="cs-CZ" sz="1800" b="1" baseline="30000" dirty="0">
                <a:solidFill>
                  <a:schemeClr val="tx1"/>
                </a:solidFill>
              </a:rPr>
              <a:t>2+ </a:t>
            </a:r>
            <a:r>
              <a:rPr lang="cs-CZ" sz="1800" b="1" dirty="0">
                <a:solidFill>
                  <a:schemeClr val="tx1"/>
                </a:solidFill>
              </a:rPr>
              <a:t>iontů)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Kontraktilní aparát: myofibrily v sarkoplazmě tvořené aktinem a </a:t>
            </a:r>
            <a:r>
              <a:rPr lang="cs-CZ" sz="1800" b="1" dirty="0" err="1">
                <a:solidFill>
                  <a:schemeClr val="tx1"/>
                </a:solidFill>
              </a:rPr>
              <a:t>myosinem</a:t>
            </a:r>
            <a:endParaRPr lang="cs-CZ" sz="1800" b="1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Myosin</a:t>
            </a:r>
            <a:r>
              <a:rPr lang="cs-CZ" sz="1800" b="1" dirty="0">
                <a:solidFill>
                  <a:schemeClr val="tx1"/>
                </a:solidFill>
              </a:rPr>
              <a:t> II: dvě kulovité hlavy + dlouhý ocas; těžké a lehké řetězce</a:t>
            </a:r>
          </a:p>
          <a:p>
            <a:pPr marL="914400" lvl="2" indent="0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br>
              <a:rPr lang="cs-CZ" sz="1600" b="1" dirty="0">
                <a:solidFill>
                  <a:schemeClr val="tx1"/>
                </a:solidFill>
              </a:rPr>
            </a:br>
            <a:r>
              <a:rPr lang="cs-CZ" sz="1600" b="1" dirty="0">
                <a:solidFill>
                  <a:schemeClr val="tx1"/>
                </a:solidFill>
              </a:rPr>
              <a:t>		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D59F2711-05AC-4732-BD82-7A2E85AF5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7" y="4461142"/>
            <a:ext cx="3878980" cy="18489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EAA61D0-458D-4229-BACF-1C10C8CF1147}"/>
              </a:ext>
            </a:extLst>
          </p:cNvPr>
          <p:cNvSpPr txBox="1"/>
          <p:nvPr/>
        </p:nvSpPr>
        <p:spPr>
          <a:xfrm>
            <a:off x="1935700" y="6366512"/>
            <a:ext cx="9452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https://docplayer.cz/8770680-Premena-chemicke-energie-v-mechanickou.html</a:t>
            </a:r>
          </a:p>
        </p:txBody>
      </p:sp>
    </p:spTree>
    <p:extLst>
      <p:ext uri="{BB962C8B-B14F-4D97-AF65-F5344CB8AC3E}">
        <p14:creationId xmlns:p14="http://schemas.microsoft.com/office/powerpoint/2010/main" val="2301976221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Dělení pohybového systému dle účelu pohybu: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Manipulační systém (</a:t>
            </a:r>
            <a:r>
              <a:rPr lang="cs-CZ" sz="2000" b="1" dirty="0" err="1">
                <a:solidFill>
                  <a:schemeClr val="tx1"/>
                </a:solidFill>
              </a:rPr>
              <a:t>ideokinetický</a:t>
            </a:r>
            <a:r>
              <a:rPr lang="cs-CZ" sz="20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provádí obratné (ideomotorické pohyby) = účelová aktivita směřující k cílenému zásahu na vlastním těle (sebeobsluha) i v zevním prostředí.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používá vědomých pohybů vyžadujících plánované volní rozhodování na základě získaných zkušeností.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obratná motorika se nabývá a zdokonaluje učením.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manipulační výkony patří do oblasti jemné motoriky, posturálně zajišťovány hrubou motorikou.</a:t>
            </a:r>
            <a:endParaRPr lang="cs-CZ" sz="20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Komunikační systém (řeč, mimika, gesta)</a:t>
            </a:r>
          </a:p>
          <a:p>
            <a:pPr marL="457200" lvl="1" indent="0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601927942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975233"/>
            <a:ext cx="10899937" cy="5151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000" b="1" dirty="0">
                <a:solidFill>
                  <a:schemeClr val="tx1"/>
                </a:solidFill>
              </a:rPr>
              <a:t>Vliv CNS na řízení pohybu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2 hlavní oddělené řídící systémy: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systém pyramidový (volní hybnost): z </a:t>
            </a:r>
            <a:r>
              <a:rPr lang="cs-CZ" sz="1900" b="1" dirty="0" err="1">
                <a:solidFill>
                  <a:schemeClr val="tx1"/>
                </a:solidFill>
              </a:rPr>
              <a:t>Betzových</a:t>
            </a:r>
            <a:r>
              <a:rPr lang="cs-CZ" sz="1900" b="1" dirty="0">
                <a:solidFill>
                  <a:schemeClr val="tx1"/>
                </a:solidFill>
              </a:rPr>
              <a:t> buněk primární motorické kůry skrze </a:t>
            </a:r>
            <a:r>
              <a:rPr lang="cs-CZ" sz="1900" b="1" dirty="0" err="1">
                <a:solidFill>
                  <a:schemeClr val="tx1"/>
                </a:solidFill>
              </a:rPr>
              <a:t>tractus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corticospinalis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pyramidalis</a:t>
            </a:r>
            <a:r>
              <a:rPr lang="cs-CZ" sz="1900" b="1" dirty="0">
                <a:solidFill>
                  <a:schemeClr val="tx1"/>
                </a:solidFill>
              </a:rPr>
              <a:t> až k míšním </a:t>
            </a:r>
            <a:r>
              <a:rPr lang="cs-CZ" sz="1900" b="1" dirty="0" err="1">
                <a:solidFill>
                  <a:schemeClr val="tx1"/>
                </a:solidFill>
              </a:rPr>
              <a:t>motoneuronům</a:t>
            </a:r>
            <a:r>
              <a:rPr lang="cs-CZ" sz="1900" b="1" dirty="0">
                <a:solidFill>
                  <a:schemeClr val="tx1"/>
                </a:solidFill>
              </a:rPr>
              <a:t> a následně ke svalům – vývojově mladší.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systém </a:t>
            </a:r>
            <a:r>
              <a:rPr lang="cs-CZ" sz="1900" b="1" dirty="0" err="1">
                <a:solidFill>
                  <a:schemeClr val="tx1"/>
                </a:solidFill>
              </a:rPr>
              <a:t>extrapyramidový</a:t>
            </a:r>
            <a:r>
              <a:rPr lang="cs-CZ" sz="1900" b="1" dirty="0">
                <a:solidFill>
                  <a:schemeClr val="tx1"/>
                </a:solidFill>
              </a:rPr>
              <a:t> (mimovolní hybnost): ze širších korových oblastí k míšním </a:t>
            </a:r>
            <a:r>
              <a:rPr lang="cs-CZ" sz="1900" b="1" dirty="0" err="1">
                <a:solidFill>
                  <a:schemeClr val="tx1"/>
                </a:solidFill>
              </a:rPr>
              <a:t>motoneuronům</a:t>
            </a:r>
            <a:r>
              <a:rPr lang="cs-CZ" sz="1900" b="1" dirty="0">
                <a:solidFill>
                  <a:schemeClr val="tx1"/>
                </a:solidFill>
              </a:rPr>
              <a:t> skrze komplex subkortikálních struktur (bazální ganglia, </a:t>
            </a:r>
            <a:r>
              <a:rPr lang="cs-CZ" sz="1900" b="1" dirty="0" err="1">
                <a:solidFill>
                  <a:schemeClr val="tx1"/>
                </a:solidFill>
              </a:rPr>
              <a:t>ncl</a:t>
            </a:r>
            <a:r>
              <a:rPr lang="cs-CZ" sz="1900" b="1" dirty="0">
                <a:solidFill>
                  <a:schemeClr val="tx1"/>
                </a:solidFill>
              </a:rPr>
              <a:t>. ruber, </a:t>
            </a:r>
            <a:r>
              <a:rPr lang="cs-CZ" sz="1900" b="1" dirty="0" err="1">
                <a:solidFill>
                  <a:schemeClr val="tx1"/>
                </a:solidFill>
              </a:rPr>
              <a:t>substantia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nigra</a:t>
            </a:r>
            <a:r>
              <a:rPr lang="cs-CZ" sz="1900" b="1" dirty="0">
                <a:solidFill>
                  <a:schemeClr val="tx1"/>
                </a:solidFill>
              </a:rPr>
              <a:t>, RF) – vývojově starší.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23152824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Vliv CNS na řízení pohybu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Dělení motorického systému dle motorických drah: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gama – systém: připravuje a nastavuje podmínky pro realizaci pohybu (předchází aktivitu alfa – systému)	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alfa – systém: spouští volní pohyb a řídí jeho průběhu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Vliv bolesti na průběh pohybu: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Bolest: v rámci pohybu zahrnuje 2 složky: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b="1" dirty="0" err="1">
                <a:solidFill>
                  <a:schemeClr val="tx1"/>
                </a:solidFill>
              </a:rPr>
              <a:t>Nociceptivní</a:t>
            </a:r>
            <a:r>
              <a:rPr lang="cs-CZ" sz="1800" b="1" dirty="0">
                <a:solidFill>
                  <a:schemeClr val="tx1"/>
                </a:solidFill>
              </a:rPr>
              <a:t> podnět: může a nemusí být vnímán, avšak vždy vyvolá změnu průběhu pohybu.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Interpretace podnětu: vyvolá změnu chování a nepříjemné pocity spojené s bolestivým podnětem.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 rámci bolesti vzniká náhradní pohybový program, který, pokud bolest přetrvává, se může stát programem trvalým → přetěžování zdravé části, vznik asymetrií a sekundárních změn pohybu.  CAVE! Nadměrné tlumení bolesti může vést k odstranění varovného účinku </a:t>
            </a:r>
            <a:r>
              <a:rPr lang="cs-CZ" sz="1800" b="1" dirty="0" err="1">
                <a:solidFill>
                  <a:schemeClr val="tx1"/>
                </a:solidFill>
              </a:rPr>
              <a:t>nocicepce</a:t>
            </a:r>
            <a:r>
              <a:rPr lang="cs-CZ" sz="1800" b="1" dirty="0">
                <a:solidFill>
                  <a:schemeClr val="tx1"/>
                </a:solidFill>
              </a:rPr>
              <a:t> jako ochrany v rámci reparačního procesu.</a:t>
            </a:r>
          </a:p>
          <a:p>
            <a:pPr marL="457200" lvl="1" indent="0">
              <a:buNone/>
            </a:pPr>
            <a:endParaRPr lang="cs-CZ" sz="1900" b="1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81991967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34" y="1391921"/>
            <a:ext cx="11047226" cy="515112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Možnosti ovlivnění bolesti: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V rámci vrátkové teorie (aktivace tlustých nervových vláken vedoucích taktilní, motorické nebo jiné podněty do míšních neuronů, např. pohlazení).</a:t>
            </a:r>
          </a:p>
          <a:p>
            <a:pPr lvl="3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Wall-</a:t>
            </a:r>
            <a:r>
              <a:rPr lang="cs-CZ" sz="1800" b="1" dirty="0" err="1">
                <a:solidFill>
                  <a:schemeClr val="tx1"/>
                </a:solidFill>
              </a:rPr>
              <a:t>Melzackova</a:t>
            </a:r>
            <a:r>
              <a:rPr lang="cs-CZ" sz="1800" b="1" dirty="0">
                <a:solidFill>
                  <a:schemeClr val="tx1"/>
                </a:solidFill>
              </a:rPr>
              <a:t> vrátková teorie řízení bolesti předpokládá, že </a:t>
            </a:r>
            <a:r>
              <a:rPr lang="cs-CZ" sz="1800" b="1" dirty="0" err="1">
                <a:solidFill>
                  <a:schemeClr val="tx1"/>
                </a:solidFill>
              </a:rPr>
              <a:t>nocicepční</a:t>
            </a:r>
            <a:r>
              <a:rPr lang="cs-CZ" sz="1800" b="1" dirty="0">
                <a:solidFill>
                  <a:schemeClr val="tx1"/>
                </a:solidFill>
              </a:rPr>
              <a:t> neurony v zadním rohu míšním jsou ovlivňovány inhibičními interneurony v </a:t>
            </a:r>
            <a:r>
              <a:rPr lang="cs-CZ" sz="1800" b="1" dirty="0" err="1">
                <a:solidFill>
                  <a:schemeClr val="tx1"/>
                </a:solidFill>
              </a:rPr>
              <a:t>substantia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gelatinosa</a:t>
            </a:r>
            <a:r>
              <a:rPr lang="cs-CZ" sz="1800" b="1" dirty="0">
                <a:solidFill>
                  <a:schemeClr val="tx1"/>
                </a:solidFill>
              </a:rPr>
              <a:t> Rolandi, které fungují jako vrátka. Jejich prostřednictvím jsou </a:t>
            </a:r>
            <a:r>
              <a:rPr lang="cs-CZ" sz="1800" b="1" dirty="0" err="1">
                <a:solidFill>
                  <a:schemeClr val="tx1"/>
                </a:solidFill>
              </a:rPr>
              <a:t>nocicepční</a:t>
            </a:r>
            <a:r>
              <a:rPr lang="cs-CZ" sz="1800" b="1" dirty="0">
                <a:solidFill>
                  <a:schemeClr val="tx1"/>
                </a:solidFill>
              </a:rPr>
              <a:t> neurony tlumeny vzruchovou aktivitou tlustých vláken, které vedou taktilní informace (vrátka jsou uzavřena), a to mechanismem presynaptické inhibice. Vzruchová aktivita tenčích </a:t>
            </a:r>
            <a:r>
              <a:rPr lang="cs-CZ" sz="1800" b="1" dirty="0" err="1">
                <a:solidFill>
                  <a:schemeClr val="tx1"/>
                </a:solidFill>
              </a:rPr>
              <a:t>nocicepčních</a:t>
            </a:r>
            <a:r>
              <a:rPr lang="cs-CZ" sz="1800" b="1" dirty="0">
                <a:solidFill>
                  <a:schemeClr val="tx1"/>
                </a:solidFill>
              </a:rPr>
              <a:t> vláken A</a:t>
            </a:r>
            <a:r>
              <a:rPr lang="cs-CZ" sz="1800" b="1" dirty="0">
                <a:solidFill>
                  <a:schemeClr val="tx1"/>
                </a:solidFill>
                <a:sym typeface="Symbol" panose="05050102010706020507" pitchFamily="18" charset="2"/>
              </a:rPr>
              <a:t></a:t>
            </a:r>
            <a:r>
              <a:rPr lang="cs-CZ" sz="1800" b="1" dirty="0">
                <a:solidFill>
                  <a:schemeClr val="tx1"/>
                </a:solidFill>
              </a:rPr>
              <a:t> a C tuto inhibici ruší</a:t>
            </a:r>
            <a:r>
              <a:rPr lang="cs-CZ" sz="2400" b="1" dirty="0">
                <a:solidFill>
                  <a:schemeClr val="tx1"/>
                </a:solidFill>
              </a:rPr>
              <a:t>. </a:t>
            </a:r>
          </a:p>
          <a:p>
            <a:pPr lvl="3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Otvíráním a zavíráním vrátek je podle této představy buď usnadňován, anebo blokován přístup informací o působení bolesti do podkorových center a do mozkové kůry, a tím regulováno i vnímání bolesti.</a:t>
            </a:r>
            <a:endParaRPr lang="cs-CZ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21106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925305" cy="515112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Možnosti ovlivnění bolesti: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Významný tlumivý vliv na </a:t>
            </a:r>
            <a:r>
              <a:rPr lang="cs-CZ" sz="1800" b="1" dirty="0" err="1">
                <a:solidFill>
                  <a:schemeClr val="tx1"/>
                </a:solidFill>
              </a:rPr>
              <a:t>nocicepci</a:t>
            </a:r>
            <a:r>
              <a:rPr lang="cs-CZ" sz="1800" b="1" dirty="0">
                <a:solidFill>
                  <a:schemeClr val="tx1"/>
                </a:solidFill>
              </a:rPr>
              <a:t> mají endogenní </a:t>
            </a:r>
            <a:r>
              <a:rPr lang="cs-CZ" sz="1800" b="1" dirty="0" err="1">
                <a:solidFill>
                  <a:schemeClr val="tx1"/>
                </a:solidFill>
              </a:rPr>
              <a:t>opioidní</a:t>
            </a:r>
            <a:r>
              <a:rPr lang="cs-CZ" sz="1800" b="1" dirty="0">
                <a:solidFill>
                  <a:schemeClr val="tx1"/>
                </a:solidFill>
              </a:rPr>
              <a:t> peptidy a biogenní aminy (noradrenalin, serotonin a dopamin) uvolňované z descendentních inhibičních drah, které vedou z mezimozku a mozkového kmene do zadních rohů míšních, kde inhibují přenos bolestivého vzruchu na druhý neuron dráhy bolesti.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Zablokování synapsí vedoucích </a:t>
            </a:r>
            <a:r>
              <a:rPr lang="cs-CZ" sz="1800" b="1" dirty="0" err="1">
                <a:solidFill>
                  <a:schemeClr val="tx1"/>
                </a:solidFill>
              </a:rPr>
              <a:t>nocicepci</a:t>
            </a:r>
            <a:r>
              <a:rPr lang="cs-CZ" sz="1800" b="1" dirty="0">
                <a:solidFill>
                  <a:schemeClr val="tx1"/>
                </a:solidFill>
              </a:rPr>
              <a:t> endorfinem vznikajícím v těle při námaze.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Cílená fyzikální terapie (ET, balneoterapie, mechanoterapie, aj.).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Psychoterapie.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000" b="1" dirty="0"/>
          </a:p>
          <a:p>
            <a:pPr marL="457200" lvl="1" indent="0">
              <a:buNone/>
            </a:pP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567780692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925305" cy="5151120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chemeClr val="tx1"/>
                </a:solidFill>
              </a:rPr>
              <a:t>DYLEVSKÝ, Ivan. </a:t>
            </a:r>
            <a:r>
              <a:rPr lang="cs-CZ" altLang="cs-CZ" sz="2000" b="1" i="1" dirty="0">
                <a:solidFill>
                  <a:schemeClr val="tx1"/>
                </a:solidFill>
              </a:rPr>
              <a:t>Kineziologie : základy strukturální kineziologie</a:t>
            </a:r>
            <a:r>
              <a:rPr lang="cs-CZ" altLang="cs-CZ" sz="2000" b="1" dirty="0">
                <a:solidFill>
                  <a:schemeClr val="tx1"/>
                </a:solidFill>
              </a:rPr>
              <a:t>. Vyd. 1. Praha: Triton, 2009. 235 s. ISBN 9788073873240. </a:t>
            </a:r>
          </a:p>
          <a:p>
            <a:r>
              <a:rPr lang="cs-CZ" altLang="cs-CZ" sz="2000" b="1" dirty="0">
                <a:solidFill>
                  <a:schemeClr val="tx1"/>
                </a:solidFill>
              </a:rPr>
              <a:t>GANONG, William. </a:t>
            </a:r>
            <a:r>
              <a:rPr lang="cs-CZ" altLang="cs-CZ" sz="2000" b="1" i="1" dirty="0">
                <a:solidFill>
                  <a:schemeClr val="tx1"/>
                </a:solidFill>
              </a:rPr>
              <a:t>Přehled lékařské fyziologie. </a:t>
            </a:r>
            <a:r>
              <a:rPr lang="cs-CZ" altLang="cs-CZ" sz="2000" b="1" dirty="0">
                <a:solidFill>
                  <a:schemeClr val="tx1"/>
                </a:solidFill>
              </a:rPr>
              <a:t>Praha: </a:t>
            </a:r>
            <a:r>
              <a:rPr lang="cs-CZ" altLang="cs-CZ" sz="2000" b="1" dirty="0" err="1">
                <a:solidFill>
                  <a:schemeClr val="tx1"/>
                </a:solidFill>
              </a:rPr>
              <a:t>Galén</a:t>
            </a:r>
            <a:r>
              <a:rPr lang="cs-CZ" altLang="cs-CZ" sz="2000" b="1" dirty="0">
                <a:solidFill>
                  <a:schemeClr val="tx1"/>
                </a:solidFill>
              </a:rPr>
              <a:t>, 2005, 890 s. ISBN </a:t>
            </a:r>
            <a:r>
              <a:rPr lang="cs-CZ" sz="2000" b="1" dirty="0">
                <a:solidFill>
                  <a:schemeClr val="tx1"/>
                </a:solidFill>
              </a:rPr>
              <a:t>80-7262-311-7.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KOLÁŘ, P. </a:t>
            </a:r>
            <a:r>
              <a:rPr lang="cs-CZ" sz="2000" b="1" i="1" dirty="0">
                <a:solidFill>
                  <a:schemeClr val="tx1"/>
                </a:solidFill>
              </a:rPr>
              <a:t>Rehabilitace v klinické praxi</a:t>
            </a:r>
            <a:r>
              <a:rPr lang="cs-CZ" sz="2000" b="1" dirty="0">
                <a:solidFill>
                  <a:schemeClr val="tx1"/>
                </a:solidFill>
              </a:rPr>
              <a:t>. 1. vyd. Praha: </a:t>
            </a:r>
            <a:r>
              <a:rPr lang="cs-CZ" sz="2000" b="1" dirty="0" err="1">
                <a:solidFill>
                  <a:schemeClr val="tx1"/>
                </a:solidFill>
              </a:rPr>
              <a:t>Galén</a:t>
            </a:r>
            <a:r>
              <a:rPr lang="cs-CZ" sz="2000" b="1" dirty="0">
                <a:solidFill>
                  <a:schemeClr val="tx1"/>
                </a:solidFill>
              </a:rPr>
              <a:t>, 2009, 713 s. ISBN 978-80-7262-657-1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ROKYTA, Richard. </a:t>
            </a:r>
            <a:r>
              <a:rPr lang="cs-CZ" sz="2000" b="1" i="1" dirty="0">
                <a:solidFill>
                  <a:schemeClr val="tx1"/>
                </a:solidFill>
              </a:rPr>
              <a:t>Fyziologie pro bakalářská studia.</a:t>
            </a:r>
            <a:r>
              <a:rPr lang="cs-CZ" sz="2000" b="1" dirty="0">
                <a:solidFill>
                  <a:schemeClr val="tx1"/>
                </a:solidFill>
              </a:rPr>
              <a:t> Praha: ISV nakladatelství, 2008, 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>ISBN 80-86642-47-X.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VÉLE, František. </a:t>
            </a:r>
            <a:r>
              <a:rPr lang="cs-CZ" sz="2000" b="1" i="1" dirty="0">
                <a:solidFill>
                  <a:schemeClr val="tx1"/>
                </a:solidFill>
              </a:rPr>
              <a:t>Kineziologie: přehled klinické kineziologie a </a:t>
            </a:r>
            <a:r>
              <a:rPr lang="cs-CZ" sz="2000" b="1" i="1" dirty="0" err="1">
                <a:solidFill>
                  <a:schemeClr val="tx1"/>
                </a:solidFill>
              </a:rPr>
              <a:t>patokineziologie</a:t>
            </a:r>
            <a:r>
              <a:rPr lang="cs-CZ" sz="2000" b="1" i="1" dirty="0">
                <a:solidFill>
                  <a:schemeClr val="tx1"/>
                </a:solidFill>
              </a:rPr>
              <a:t> pro diagnostiku a terapii poruch pohybové soustavy</a:t>
            </a:r>
            <a:r>
              <a:rPr lang="cs-CZ" sz="2000" b="1" dirty="0">
                <a:solidFill>
                  <a:schemeClr val="tx1"/>
                </a:solidFill>
              </a:rPr>
              <a:t>. Vyd. 2. Praha: Triton, 2006, 375 s. ISBN 80-725-4837-9</a:t>
            </a:r>
          </a:p>
          <a:p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4189525309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2A38E-4FB7-4373-9D0B-A44D48C8A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445" y="5236750"/>
            <a:ext cx="5311556" cy="1280890"/>
          </a:xfrm>
        </p:spPr>
        <p:txBody>
          <a:bodyPr>
            <a:normAutofit/>
          </a:bodyPr>
          <a:lstStyle/>
          <a:p>
            <a:r>
              <a:rPr lang="cs-CZ" sz="40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08076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553946"/>
            <a:ext cx="11232070" cy="515112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Myosin</a:t>
            </a:r>
            <a:r>
              <a:rPr lang="cs-CZ" sz="2000" b="1" dirty="0">
                <a:solidFill>
                  <a:schemeClr val="tx1"/>
                </a:solidFill>
              </a:rPr>
              <a:t> II: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hlavy – oblast vázající aktin + oblast katalyzující hydrolýzu ATP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Aktinové vlákno: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2 řetězce aktinu, troponin, </a:t>
            </a:r>
            <a:r>
              <a:rPr lang="cs-CZ" sz="1800" b="1" dirty="0" err="1">
                <a:solidFill>
                  <a:schemeClr val="tx1"/>
                </a:solidFill>
              </a:rPr>
              <a:t>tropomyosin</a:t>
            </a:r>
            <a:endParaRPr lang="cs-CZ" sz="18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Tropomyosin</a:t>
            </a:r>
            <a:r>
              <a:rPr lang="cs-CZ" sz="1800" b="1" dirty="0">
                <a:solidFill>
                  <a:schemeClr val="tx1"/>
                </a:solidFill>
              </a:rPr>
              <a:t> – kryje aktivní místa na aktinu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Troponin: T – váže se na </a:t>
            </a:r>
            <a:r>
              <a:rPr lang="cs-CZ" sz="1800" b="1" dirty="0" err="1">
                <a:solidFill>
                  <a:schemeClr val="tx1"/>
                </a:solidFill>
              </a:rPr>
              <a:t>tropomyosin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</a:p>
          <a:p>
            <a:pPr marL="457200" lvl="1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     I – vázán na aktin,</a:t>
            </a:r>
          </a:p>
          <a:p>
            <a:pPr marL="457200" lvl="1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     C – vazebná místa pro Ca</a:t>
            </a:r>
            <a:r>
              <a:rPr lang="cs-CZ" sz="1800" b="1" baseline="30000" dirty="0">
                <a:solidFill>
                  <a:schemeClr val="tx1"/>
                </a:solidFill>
              </a:rPr>
              <a:t>2+</a:t>
            </a: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96341D-1B4F-43EB-8175-DE58780C6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52" y="3151426"/>
            <a:ext cx="5203382" cy="195615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C61E1E2-7739-451F-86E5-B6DC19B251E9}"/>
              </a:ext>
            </a:extLst>
          </p:cNvPr>
          <p:cNvSpPr txBox="1"/>
          <p:nvPr/>
        </p:nvSpPr>
        <p:spPr>
          <a:xfrm>
            <a:off x="9494546" y="5107585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Ganong</a:t>
            </a:r>
            <a:r>
              <a:rPr lang="cs-CZ" sz="1400" i="1" dirty="0"/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319560962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553946"/>
            <a:ext cx="11232070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Pruhování: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 – proužek (anizotropní): překrývají se myozinová a aktinová vlákna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I – proužek (izotropní): pouze aktinová vlákna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H – zóna: místo, kde jsou přítomna pouze myozinová vlákna (součástí A – proužku a rozdělena M – linií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 – linie: ukotvují myozinová </a:t>
            </a:r>
            <a:r>
              <a:rPr lang="cs-CZ" sz="1800" b="1" dirty="0" err="1">
                <a:solidFill>
                  <a:schemeClr val="tx1"/>
                </a:solidFill>
              </a:rPr>
              <a:t>filamenta</a:t>
            </a:r>
            <a:r>
              <a:rPr lang="cs-CZ" sz="1800" b="1" dirty="0">
                <a:solidFill>
                  <a:schemeClr val="tx1"/>
                </a:solidFill>
              </a:rPr>
              <a:t> v jejich středu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 – linie: ukotvena aktinová </a:t>
            </a:r>
            <a:r>
              <a:rPr lang="cs-CZ" sz="1800" b="1" dirty="0" err="1">
                <a:solidFill>
                  <a:schemeClr val="tx1"/>
                </a:solidFill>
              </a:rPr>
              <a:t>filamenta</a:t>
            </a:r>
            <a:r>
              <a:rPr lang="cs-CZ" sz="1800" b="1" dirty="0">
                <a:solidFill>
                  <a:schemeClr val="tx1"/>
                </a:solidFill>
              </a:rPr>
              <a:t>, rozděluje I – proužek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Sarkomera</a:t>
            </a:r>
            <a:r>
              <a:rPr lang="cs-CZ" sz="1800" b="1" dirty="0">
                <a:solidFill>
                  <a:schemeClr val="tx1"/>
                </a:solidFill>
              </a:rPr>
              <a:t>: funkční jednotka svalu, úsek mezi 2 Z – liniemi </a:t>
            </a:r>
          </a:p>
          <a:p>
            <a:pPr marL="457200" lvl="1" indent="0">
              <a:buNone/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C61E1E2-7739-451F-86E5-B6DC19B251E9}"/>
              </a:ext>
            </a:extLst>
          </p:cNvPr>
          <p:cNvSpPr txBox="1"/>
          <p:nvPr/>
        </p:nvSpPr>
        <p:spPr>
          <a:xfrm>
            <a:off x="9494546" y="510758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600" i="1" dirty="0"/>
          </a:p>
        </p:txBody>
      </p:sp>
      <p:pic>
        <p:nvPicPr>
          <p:cNvPr id="6" name="Obrázek 5" descr="Obsah obrázku voda&#10;&#10;Popis byl vytvořen automaticky">
            <a:extLst>
              <a:ext uri="{FF2B5EF4-FFF2-40B4-BE49-F238E27FC236}">
                <a16:creationId xmlns:a16="http://schemas.microsoft.com/office/drawing/2014/main" id="{1310AF62-B64C-402E-8F39-8B740CC24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67" y="4630432"/>
            <a:ext cx="5620681" cy="190216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FF665FA-1A59-4B08-96CB-BDDD88F32F10}"/>
              </a:ext>
            </a:extLst>
          </p:cNvPr>
          <p:cNvSpPr txBox="1"/>
          <p:nvPr/>
        </p:nvSpPr>
        <p:spPr>
          <a:xfrm>
            <a:off x="9774814" y="6408095"/>
            <a:ext cx="179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Ganong</a:t>
            </a:r>
            <a:r>
              <a:rPr lang="cs-CZ" sz="1400" i="1" dirty="0"/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183391600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2A981B2E-5CAB-47AC-8F2D-1CD1E9065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1240947"/>
            <a:ext cx="7753214" cy="221381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606B197-1DE6-45C7-A6AE-928A9E8EF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25207"/>
            <a:ext cx="4322320" cy="224632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A650D07-3F7D-4032-AFC6-E00E51024F46}"/>
              </a:ext>
            </a:extLst>
          </p:cNvPr>
          <p:cNvSpPr txBox="1"/>
          <p:nvPr/>
        </p:nvSpPr>
        <p:spPr>
          <a:xfrm flipH="1">
            <a:off x="7447529" y="2883859"/>
            <a:ext cx="203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Ganong</a:t>
            </a:r>
            <a:r>
              <a:rPr lang="cs-CZ" sz="1400" i="1" dirty="0"/>
              <a:t>, 2005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1518F49-41BC-4405-B270-87651BA98FE4}"/>
              </a:ext>
            </a:extLst>
          </p:cNvPr>
          <p:cNvSpPr txBox="1"/>
          <p:nvPr/>
        </p:nvSpPr>
        <p:spPr>
          <a:xfrm flipH="1">
            <a:off x="8866226" y="5971536"/>
            <a:ext cx="1792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Ganong</a:t>
            </a:r>
            <a:r>
              <a:rPr lang="cs-CZ" sz="1400" i="1" dirty="0"/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181802682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Vazivo ve svalu: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Endomyzium</a:t>
            </a:r>
            <a:r>
              <a:rPr lang="cs-CZ" sz="1900" b="1" dirty="0">
                <a:solidFill>
                  <a:schemeClr val="tx1"/>
                </a:solidFill>
              </a:rPr>
              <a:t>: obaluje jednotlivá svalová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900" b="1" dirty="0">
                <a:solidFill>
                  <a:schemeClr val="tx1"/>
                </a:solidFill>
              </a:rPr>
              <a:t>      vlákna,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Perimysium: obklopuje svazky svalových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900" b="1" dirty="0">
                <a:solidFill>
                  <a:schemeClr val="tx1"/>
                </a:solidFill>
              </a:rPr>
              <a:t>     vláken,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Epimysium</a:t>
            </a:r>
            <a:r>
              <a:rPr lang="cs-CZ" sz="1900" b="1" dirty="0">
                <a:solidFill>
                  <a:schemeClr val="tx1"/>
                </a:solidFill>
              </a:rPr>
              <a:t>: vazivový obal na povrchu svalu,</a:t>
            </a:r>
            <a:endParaRPr lang="cs-CZ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zpevňuje sval a vymezuje rozsah jeho pohyblivosti,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pružnost vaziva udržována rytmickým protahováním; inaktivace → zkrácení (omezení síly svalu a zhoršení cirkulace).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900" b="1" dirty="0"/>
              <a:t>		</a:t>
            </a:r>
          </a:p>
        </p:txBody>
      </p:sp>
      <p:pic>
        <p:nvPicPr>
          <p:cNvPr id="7" name="Obrázek 6" descr="Obsah obrázku deštník&#10;&#10;Popis byl vytvořen automaticky">
            <a:extLst>
              <a:ext uri="{FF2B5EF4-FFF2-40B4-BE49-F238E27FC236}">
                <a16:creationId xmlns:a16="http://schemas.microsoft.com/office/drawing/2014/main" id="{238A1C3B-2D96-4E7A-813D-EF41CB84C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169" y="1544321"/>
            <a:ext cx="4844473" cy="266446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25EEC59-501C-4172-BD05-1DD90162327D}"/>
              </a:ext>
            </a:extLst>
          </p:cNvPr>
          <p:cNvSpPr txBox="1"/>
          <p:nvPr/>
        </p:nvSpPr>
        <p:spPr>
          <a:xfrm flipH="1">
            <a:off x="7391398" y="4368801"/>
            <a:ext cx="3672842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https://cs.wikipedia.org/wiki/Perimysium</a:t>
            </a:r>
          </a:p>
        </p:txBody>
      </p:sp>
    </p:spTree>
    <p:extLst>
      <p:ext uri="{BB962C8B-B14F-4D97-AF65-F5344CB8AC3E}">
        <p14:creationId xmlns:p14="http://schemas.microsoft.com/office/powerpoint/2010/main" val="297824245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13314"/>
            <a:ext cx="10899937" cy="5151120"/>
          </a:xfrm>
        </p:spPr>
        <p:txBody>
          <a:bodyPr>
            <a:noAutofit/>
          </a:bodyPr>
          <a:lstStyle/>
          <a:p>
            <a:r>
              <a:rPr lang="cs-CZ" sz="1900" b="1" dirty="0">
                <a:solidFill>
                  <a:schemeClr val="tx1"/>
                </a:solidFill>
              </a:rPr>
              <a:t>Nervosvalový přenos na kosterním svalu: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Spojení mezi nervovým vláknem a svalovou buňkou kosterního svalu tvoří modifikovaná synapse, tzv. nervosvalová ploténka.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Distální část axonu ztrácí myelinovou pochvu (kryta jen </a:t>
            </a:r>
            <a:r>
              <a:rPr lang="cs-CZ" sz="1800" b="1" dirty="0" err="1">
                <a:solidFill>
                  <a:schemeClr val="tx1"/>
                </a:solidFill>
              </a:rPr>
              <a:t>Schwannovými</a:t>
            </a:r>
            <a:r>
              <a:rPr lang="cs-CZ" sz="1800" b="1" dirty="0">
                <a:solidFill>
                  <a:schemeClr val="tx1"/>
                </a:solidFill>
              </a:rPr>
              <a:t> bb.) a dochází k tzv. terminálnímu větvení (počet tenkých vláken dán velikostí motorické jednotky) s acetylcholinem (mediátor). Každá konečná větévka vytváří kontakt s jedním sv. vláknem.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Zakončení se zanoří do membrány svalové buňky; pod zakončením membrána svalové buňky zvlněna a tvoří tzv. palisády.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Prostor mezi nervem a zesílenou membránou svalové buňky srovnatelný se synaptickou štěrbinou.</a:t>
            </a:r>
          </a:p>
          <a:p>
            <a:pPr marL="457200" lvl="1" indent="0">
              <a:buNone/>
            </a:pPr>
            <a:endParaRPr lang="cs-CZ" sz="17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1E014B-9FC8-43B1-823D-0D3E14A51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32" y="4698245"/>
            <a:ext cx="4921503" cy="16891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C7AC0F2-6E10-4177-B4F2-AAD5910BB293}"/>
              </a:ext>
            </a:extLst>
          </p:cNvPr>
          <p:cNvSpPr txBox="1"/>
          <p:nvPr/>
        </p:nvSpPr>
        <p:spPr>
          <a:xfrm>
            <a:off x="7103445" y="6541436"/>
            <a:ext cx="1443790" cy="308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Ganong</a:t>
            </a:r>
            <a:r>
              <a:rPr lang="cs-CZ" sz="1400" i="1" dirty="0"/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360702553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45231</TotalTime>
  <Words>3439</Words>
  <Application>Microsoft Macintosh PowerPoint</Application>
  <PresentationFormat>Širokoúhlá obrazovka</PresentationFormat>
  <Paragraphs>367</Paragraphs>
  <Slides>46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3" baseType="lpstr">
      <vt:lpstr>Arial</vt:lpstr>
      <vt:lpstr>Calibri</vt:lpstr>
      <vt:lpstr>Century Gothic</vt:lpstr>
      <vt:lpstr>Courier New</vt:lpstr>
      <vt:lpstr>Wingdings</vt:lpstr>
      <vt:lpstr>Wingdings 3</vt:lpstr>
      <vt:lpstr>Stébla</vt:lpstr>
      <vt:lpstr>Kineziologie II.  </vt:lpstr>
      <vt:lpstr>Kineziologie II.  Svalový systém</vt:lpstr>
      <vt:lpstr>Kineziologie II. </vt:lpstr>
      <vt:lpstr>Kineziologie II. </vt:lpstr>
      <vt:lpstr>Kineziologie II. </vt:lpstr>
      <vt:lpstr>Kineziologie II. </vt:lpstr>
      <vt:lpstr>Prezentace aplikace PowerPoint</vt:lpstr>
      <vt:lpstr>Kineziologie II.  </vt:lpstr>
      <vt:lpstr>Kineziologie II. </vt:lpstr>
      <vt:lpstr>Kineziologie II. </vt:lpstr>
      <vt:lpstr>Kineziologie II. </vt:lpstr>
      <vt:lpstr>Prezentace aplikace PowerPoint</vt:lpstr>
      <vt:lpstr>Kineziologie II. </vt:lpstr>
      <vt:lpstr>Kineziologie II. </vt:lpstr>
      <vt:lpstr>Kineziologie II. </vt:lpstr>
      <vt:lpstr>Kineziologie II. </vt:lpstr>
      <vt:lpstr>Kineziologie II. </vt:lpstr>
      <vt:lpstr>Kineziologie II. 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Seznam literatury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Málková</dc:creator>
  <cp:lastModifiedBy>Veronika Málková</cp:lastModifiedBy>
  <cp:revision>1823</cp:revision>
  <dcterms:created xsi:type="dcterms:W3CDTF">2019-02-16T16:33:42Z</dcterms:created>
  <dcterms:modified xsi:type="dcterms:W3CDTF">2024-11-20T22:23:49Z</dcterms:modified>
</cp:coreProperties>
</file>