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50"/>
  </p:notesMasterIdLst>
  <p:sldIdLst>
    <p:sldId id="256" r:id="rId2"/>
    <p:sldId id="476" r:id="rId3"/>
    <p:sldId id="437" r:id="rId4"/>
    <p:sldId id="566" r:id="rId5"/>
    <p:sldId id="567" r:id="rId6"/>
    <p:sldId id="484" r:id="rId7"/>
    <p:sldId id="485" r:id="rId8"/>
    <p:sldId id="568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8" r:id="rId17"/>
    <p:sldId id="604" r:id="rId18"/>
    <p:sldId id="579" r:id="rId19"/>
    <p:sldId id="580" r:id="rId20"/>
    <p:sldId id="616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590" r:id="rId30"/>
    <p:sldId id="591" r:id="rId31"/>
    <p:sldId id="592" r:id="rId32"/>
    <p:sldId id="593" r:id="rId33"/>
    <p:sldId id="594" r:id="rId34"/>
    <p:sldId id="595" r:id="rId35"/>
    <p:sldId id="596" r:id="rId36"/>
    <p:sldId id="597" r:id="rId37"/>
    <p:sldId id="598" r:id="rId38"/>
    <p:sldId id="599" r:id="rId39"/>
    <p:sldId id="600" r:id="rId40"/>
    <p:sldId id="608" r:id="rId41"/>
    <p:sldId id="601" r:id="rId42"/>
    <p:sldId id="602" r:id="rId43"/>
    <p:sldId id="603" r:id="rId44"/>
    <p:sldId id="605" r:id="rId45"/>
    <p:sldId id="609" r:id="rId46"/>
    <p:sldId id="483" r:id="rId47"/>
    <p:sldId id="615" r:id="rId48"/>
    <p:sldId id="41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 autoAdjust="0"/>
    <p:restoredTop sz="94694"/>
  </p:normalViewPr>
  <p:slideViewPr>
    <p:cSldViewPr snapToGrid="0">
      <p:cViewPr varScale="1">
        <p:scale>
          <a:sx n="109" d="100"/>
          <a:sy n="109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28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7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81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46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3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19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14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31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567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806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50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714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545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92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700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93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26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921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517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407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22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14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095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763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894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082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56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860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54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Nepoškozená senzitivita nohy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249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151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131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73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4076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800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189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3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Tato aktivita…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00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37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7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09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46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2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91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2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Speci%C3%A1ln%C3%AD:Zdroje_knih/978-80-7387-088-1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153" y="1905798"/>
            <a:ext cx="8976809" cy="1141685"/>
          </a:xfrm>
        </p:spPr>
        <p:txBody>
          <a:bodyPr>
            <a:normAutofit/>
          </a:bodyPr>
          <a:lstStyle/>
          <a:p>
            <a:r>
              <a:rPr lang="cs-CZ" b="1" dirty="0"/>
              <a:t>Kineziologie III.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151" y="4211734"/>
            <a:ext cx="8131550" cy="293711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endParaRPr lang="cs-CZ" sz="2400" b="1" baseline="3000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36FEC24-4C93-487E-BA9C-E01DCDB891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77773" y="153292"/>
            <a:ext cx="844100" cy="6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33888C-EFE8-48ED-BAAA-2F30857A85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95" y="143679"/>
            <a:ext cx="841498" cy="6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53" y="153292"/>
            <a:ext cx="1228754" cy="7101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DCBCC69-D58C-4AF9-9A2A-8E80A89F7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60" y="-591664"/>
            <a:ext cx="2235414" cy="22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01" y="1440930"/>
            <a:ext cx="11439708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ploska</a:t>
            </a:r>
            <a:r>
              <a:rPr lang="cs-CZ" sz="1800" b="1" dirty="0">
                <a:solidFill>
                  <a:schemeClr val="tx1"/>
                </a:solidFill>
              </a:rPr>
              <a:t> nohy nejvíce zatěžována pod hlavičkou I. a V. </a:t>
            </a:r>
            <a:r>
              <a:rPr lang="cs-CZ" sz="1800" b="1" dirty="0" err="1">
                <a:solidFill>
                  <a:schemeClr val="tx1"/>
                </a:solidFill>
              </a:rPr>
              <a:t>metatarzu</a:t>
            </a:r>
            <a:r>
              <a:rPr lang="cs-CZ" sz="1800" b="1" dirty="0">
                <a:solidFill>
                  <a:schemeClr val="tx1"/>
                </a:solidFill>
              </a:rPr>
              <a:t> a kalkaneem (Vařeka et al., 2003), Kolář (2009) definuje 4 bodovou oporu: I. a V. </a:t>
            </a:r>
            <a:r>
              <a:rPr lang="cs-CZ" sz="1800" b="1" dirty="0" err="1">
                <a:solidFill>
                  <a:schemeClr val="tx1"/>
                </a:solidFill>
              </a:rPr>
              <a:t>metatarz</a:t>
            </a:r>
            <a:r>
              <a:rPr lang="cs-CZ" sz="1800" b="1" dirty="0">
                <a:solidFill>
                  <a:schemeClr val="tx1"/>
                </a:solidFill>
              </a:rPr>
              <a:t>, mediální a laterální okraj </a:t>
            </a:r>
            <a:r>
              <a:rPr lang="cs-CZ" sz="1800" b="1" dirty="0" err="1">
                <a:solidFill>
                  <a:schemeClr val="tx1"/>
                </a:solidFill>
              </a:rPr>
              <a:t>kalkanea</a:t>
            </a:r>
            <a:r>
              <a:rPr lang="cs-CZ" sz="1800" b="1" dirty="0">
                <a:solidFill>
                  <a:schemeClr val="tx1"/>
                </a:solidFill>
              </a:rPr>
              <a:t> = opěrné body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Opěrná báze (BS, Base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Support): plocha ohraničená nejvzdálenějšími hranicemi 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při stoji na jedné dolní končetině nebo ve stoji spojném BS přibližně stejné jako AS nebo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mírně větší; při stoji rozkročném se BS zvětšuje při nezměněné AS</a:t>
            </a:r>
            <a:br>
              <a:rPr lang="cs-CZ" sz="1800" dirty="0"/>
            </a:b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řetěz&#10;&#10;Popis byl vytvořen automaticky">
            <a:extLst>
              <a:ext uri="{FF2B5EF4-FFF2-40B4-BE49-F238E27FC236}">
                <a16:creationId xmlns:a16="http://schemas.microsoft.com/office/drawing/2014/main" id="{BF248FDF-8C60-405D-9044-A8E63AFB5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51" y="4408111"/>
            <a:ext cx="4232617" cy="21838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DFC9CD7-96BD-44B4-9BFA-0281B20489D9}"/>
              </a:ext>
            </a:extLst>
          </p:cNvPr>
          <p:cNvSpPr txBox="1"/>
          <p:nvPr/>
        </p:nvSpPr>
        <p:spPr>
          <a:xfrm>
            <a:off x="7536317" y="6154366"/>
            <a:ext cx="153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Vařeka, I. 2002 </a:t>
            </a:r>
            <a:br>
              <a:rPr lang="cs-CZ" sz="1400" i="1" dirty="0"/>
            </a:b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82191328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4" y="1440930"/>
            <a:ext cx="114252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Úložná plocha (AL, Area </a:t>
            </a:r>
            <a:r>
              <a:rPr lang="cs-CZ" sz="1900" b="1" dirty="0" err="1">
                <a:solidFill>
                  <a:schemeClr val="tx1"/>
                </a:solidFill>
              </a:rPr>
              <a:t>of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Load</a:t>
            </a:r>
            <a:r>
              <a:rPr lang="cs-CZ" sz="1900" b="1" dirty="0">
                <a:solidFill>
                  <a:schemeClr val="tx1"/>
                </a:solidFill>
              </a:rPr>
              <a:t>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plocha kontaktu těla s podložkou pokud tělo není organizováno do segmentového uspořádání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fyziologicky se s ní setkáváme u novorozenců, patologicky pak v hlubokém bezvědomí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Hmotnost a výška jedince: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těžiště u obézního člověka posunuto ventrálně → musí reagovat na změnu stability rychleji a s větší kroutivou sílou v oblasti hlezenních kloubů za současné zvýšené aktivace svalstva lýtka a nohy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 rostoucí tělesnou výškou se těžiště posouvá kraniálně a stabilita tím klesá</a:t>
            </a:r>
            <a:br>
              <a:rPr lang="cs-CZ" sz="1900" dirty="0">
                <a:solidFill>
                  <a:schemeClr val="tx1"/>
                </a:solidFill>
              </a:rPr>
            </a:br>
            <a:br>
              <a:rPr lang="cs-CZ" sz="1900" dirty="0">
                <a:solidFill>
                  <a:schemeClr val="tx1"/>
                </a:solidFill>
              </a:rPr>
            </a:br>
            <a:endParaRPr lang="cs-CZ" sz="19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4786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4" y="1440930"/>
            <a:ext cx="114252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Způsob kontaktu těla s podložkou: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podmínkou pro zajištění stabilní polohy =  vytvoření kvalitního kontaktu nohy s podložkou (kontakt podložka a bosá noha)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Postavení segmentů těla: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tělo složeno ze segmentů, pokud těžnice prochází jejich jednotlivými středy → tělo stabilní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vychýlení jednoho segmentu reaguje jiný segment kompenzačním vybočením na stranu opačnou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jakékoliv břemeno, které člověk přenáší, se stává dalším segmentem, který je nezbytné vyvažovat jinými tělesnými segmenty </a:t>
            </a:r>
            <a:br>
              <a:rPr lang="cs-CZ" sz="1900" b="1" dirty="0">
                <a:solidFill>
                  <a:schemeClr val="tx1"/>
                </a:solidFill>
              </a:rPr>
            </a:br>
            <a:endParaRPr lang="cs-CZ" sz="19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2542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4" y="1440930"/>
            <a:ext cx="114252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Posturální reaktibilita: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generována při každém pohybu segmentu těla náročném na silové působení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podstatou je zpevnění jednotlivých pohybových segmentů pro vytvoření </a:t>
            </a:r>
            <a:r>
              <a:rPr lang="cs-CZ" sz="1800" b="1" dirty="0" err="1">
                <a:solidFill>
                  <a:schemeClr val="tx1"/>
                </a:solidFill>
              </a:rPr>
              <a:t>stabiliního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punctum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 err="1">
                <a:solidFill>
                  <a:schemeClr val="tx1"/>
                </a:solidFill>
              </a:rPr>
              <a:t>fixum</a:t>
            </a:r>
            <a:r>
              <a:rPr lang="cs-CZ" sz="1800" b="1" dirty="0">
                <a:solidFill>
                  <a:schemeClr val="tx1"/>
                </a:solidFill>
              </a:rPr>
              <a:t>: jedna z úponových částí svalu je zpevněna, aby druhá mohla provádět v kloubu pohyb =  </a:t>
            </a:r>
            <a:r>
              <a:rPr lang="cs-CZ" sz="1800" b="1" dirty="0" err="1">
                <a:solidFill>
                  <a:schemeClr val="tx1"/>
                </a:solidFill>
              </a:rPr>
              <a:t>punctum</a:t>
            </a:r>
            <a:r>
              <a:rPr lang="cs-CZ" sz="1800" b="1" dirty="0">
                <a:solidFill>
                  <a:schemeClr val="tx1"/>
                </a:solidFill>
              </a:rPr>
              <a:t> mobile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Kolář (2009): </a:t>
            </a:r>
            <a:r>
              <a:rPr lang="cs-CZ" sz="1800" b="1" i="1" dirty="0">
                <a:solidFill>
                  <a:schemeClr val="tx1"/>
                </a:solidFill>
              </a:rPr>
              <a:t>„Aktivita svalů, které segment stabilizují, generuje aktivitu v dalších svalech, s jejichž úpony souvisí. Ty pak zajišťují zpevnění v dalších kloubních segmentech a tímto se svalová aktivita řetězí.“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 </a:t>
            </a:r>
            <a:br>
              <a:rPr lang="cs-CZ" sz="1800" dirty="0">
                <a:solidFill>
                  <a:schemeClr val="tx1"/>
                </a:solidFill>
              </a:rPr>
            </a:b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563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4" y="1440930"/>
            <a:ext cx="114252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stabilizace: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schopnost aktivně držet jednotlivé segmenty těla proti působení vnějších sil, která je řízená centrálním nervovým systémem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2 typy stabilizace: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vnitřní (</a:t>
            </a:r>
            <a:r>
              <a:rPr lang="cs-CZ" sz="2000" b="1" dirty="0" err="1">
                <a:solidFill>
                  <a:schemeClr val="tx1"/>
                </a:solidFill>
              </a:rPr>
              <a:t>intersegmentální</a:t>
            </a:r>
            <a:r>
              <a:rPr lang="cs-CZ" sz="2000" b="1" dirty="0">
                <a:solidFill>
                  <a:schemeClr val="tx1"/>
                </a:solidFill>
              </a:rPr>
              <a:t>): zajišťuje stabilitu jednotlivých segmentů osového orgánu a představuje základnu stability celkové, z níž vychází účelově řízený pohyb. Za vnitřní stabilizaci zodpovídají krátké </a:t>
            </a:r>
            <a:r>
              <a:rPr lang="cs-CZ" sz="2000" b="1" dirty="0" err="1">
                <a:solidFill>
                  <a:schemeClr val="tx1"/>
                </a:solidFill>
              </a:rPr>
              <a:t>intersegmentální</a:t>
            </a:r>
            <a:r>
              <a:rPr lang="cs-CZ" sz="2000" b="1" dirty="0">
                <a:solidFill>
                  <a:schemeClr val="tx1"/>
                </a:solidFill>
              </a:rPr>
              <a:t> svaly páteře (součást HSSP). 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934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24" y="1398400"/>
            <a:ext cx="11610152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2 typy stabilizace: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pohybový segment dle </a:t>
            </a:r>
            <a:r>
              <a:rPr lang="cs-CZ" sz="1900" b="1" dirty="0" err="1">
                <a:solidFill>
                  <a:schemeClr val="tx1"/>
                </a:solidFill>
              </a:rPr>
              <a:t>Junghanse</a:t>
            </a:r>
            <a:r>
              <a:rPr lang="cs-CZ" sz="1900" b="1" dirty="0">
                <a:solidFill>
                  <a:schemeClr val="tx1"/>
                </a:solidFill>
              </a:rPr>
              <a:t>: spojení sousedních obratlů meziobratlovou ploténkou, meziobratlovými klouby, vazivovými elementy a krátkými svaly; funkční jednotka umožňující fixaci jednoho nebo více segmentů → vytvoření relativní oporné báze pro sousední pohybující se segmenty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vnější stabilizace: navazuje na stabilizaci vnitřní; delší a silnější svaly, které spojují jednotlivé páteřní sektory a připojují končetiny přes pletence k osovému orgánu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sektorová (svaly integrující větší počet segmentů)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celková stabilizace (dlouhé a silné svaly stabilizující celý osový orgán)</a:t>
            </a:r>
            <a:br>
              <a:rPr lang="cs-CZ" sz="1600" b="1" dirty="0">
                <a:solidFill>
                  <a:schemeClr val="tx1"/>
                </a:solidFill>
              </a:rPr>
            </a:b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070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24" y="1398400"/>
            <a:ext cx="116101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Svaly podle vztahu ke kloubu: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Záběrové svaly (spurt </a:t>
            </a:r>
            <a:r>
              <a:rPr lang="cs-CZ" sz="1900" b="1" dirty="0" err="1">
                <a:solidFill>
                  <a:schemeClr val="tx1"/>
                </a:solidFill>
              </a:rPr>
              <a:t>muscles</a:t>
            </a:r>
            <a:r>
              <a:rPr lang="cs-CZ" sz="1900" b="1" dirty="0">
                <a:solidFill>
                  <a:schemeClr val="tx1"/>
                </a:solidFill>
              </a:rPr>
              <a:t>): působení na pohybující se segment více kolmým směrem, ve větší vzdálenosti od osy otáčení → větší moment záběru (např. </a:t>
            </a:r>
            <a:r>
              <a:rPr lang="cs-CZ" sz="1900" b="1" dirty="0" err="1">
                <a:solidFill>
                  <a:schemeClr val="tx1"/>
                </a:solidFill>
              </a:rPr>
              <a:t>erector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trunci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Stabilizující svaly (</a:t>
            </a:r>
            <a:r>
              <a:rPr lang="cs-CZ" sz="1900" b="1" dirty="0" err="1">
                <a:solidFill>
                  <a:schemeClr val="tx1"/>
                </a:solidFill>
              </a:rPr>
              <a:t>shunt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muscles</a:t>
            </a:r>
            <a:r>
              <a:rPr lang="cs-CZ" sz="1900" b="1" dirty="0">
                <a:solidFill>
                  <a:schemeClr val="tx1"/>
                </a:solidFill>
              </a:rPr>
              <a:t>): obklopují kloub těsněji, působí paralelně s osou pohybujícího se segmentu v malé vzdálenosti od osy otáčení, jejich činností se kloub stabilizuje (vtlačují hlavici do jamky) – svaly spojující sousední obratle, v rámci RAK: m. </a:t>
            </a:r>
            <a:r>
              <a:rPr lang="cs-CZ" sz="1900" b="1" dirty="0" err="1">
                <a:solidFill>
                  <a:schemeClr val="tx1"/>
                </a:solidFill>
              </a:rPr>
              <a:t>supraspinatus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infraspinatus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teres</a:t>
            </a:r>
            <a:r>
              <a:rPr lang="cs-CZ" sz="1900" b="1" dirty="0">
                <a:solidFill>
                  <a:schemeClr val="tx1"/>
                </a:solidFill>
              </a:rPr>
              <a:t> minor a m. </a:t>
            </a:r>
            <a:r>
              <a:rPr lang="cs-CZ" sz="1900" b="1" dirty="0" err="1">
                <a:solidFill>
                  <a:schemeClr val="tx1"/>
                </a:solidFill>
              </a:rPr>
              <a:t>subscapularis</a:t>
            </a:r>
            <a:r>
              <a:rPr lang="cs-CZ" sz="1900" b="1" dirty="0">
                <a:solidFill>
                  <a:schemeClr val="tx1"/>
                </a:solidFill>
              </a:rPr>
              <a:t>, v rámci KYK: mm. </a:t>
            </a:r>
            <a:r>
              <a:rPr lang="cs-CZ" sz="1900" b="1" dirty="0" err="1">
                <a:solidFill>
                  <a:schemeClr val="tx1"/>
                </a:solidFill>
              </a:rPr>
              <a:t>obturatorii</a:t>
            </a:r>
            <a:r>
              <a:rPr lang="cs-CZ" sz="1900" b="1" dirty="0">
                <a:solidFill>
                  <a:schemeClr val="tx1"/>
                </a:solidFill>
              </a:rPr>
              <a:t>, mm. </a:t>
            </a:r>
            <a:r>
              <a:rPr lang="cs-CZ" sz="1900" b="1" dirty="0" err="1">
                <a:solidFill>
                  <a:schemeClr val="tx1"/>
                </a:solidFill>
              </a:rPr>
              <a:t>gemelli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quadratus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femoris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piriformis</a:t>
            </a: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cs-CZ" sz="1800" dirty="0"/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600" dirty="0"/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004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24" y="1398400"/>
            <a:ext cx="11610152" cy="515112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br>
              <a:rPr lang="cs-CZ" sz="1600" dirty="0"/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76C0F34-A5C6-4BEF-84AD-2C602943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56" y="308479"/>
            <a:ext cx="5954764" cy="589711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B40300-F518-40B0-9A30-433AD6B0415B}"/>
              </a:ext>
            </a:extLst>
          </p:cNvPr>
          <p:cNvSpPr txBox="1"/>
          <p:nvPr/>
        </p:nvSpPr>
        <p:spPr>
          <a:xfrm>
            <a:off x="8296344" y="6229532"/>
            <a:ext cx="120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/>
              <a:t>Véle</a:t>
            </a:r>
            <a:r>
              <a:rPr lang="cs-CZ" sz="1600" i="1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258910694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0777570" cy="51511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Janda (2010): dělení svalového systému na tonický a </a:t>
            </a:r>
            <a:r>
              <a:rPr lang="cs-CZ" sz="1900" b="1" dirty="0" err="1">
                <a:solidFill>
                  <a:schemeClr val="tx1"/>
                </a:solidFill>
              </a:rPr>
              <a:t>fázický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Kolář (2009): diferenciace svalového systému z hlediska postupného zapojení do posturální funkce v průběhu vývoje na ontogeneticky mladší (</a:t>
            </a:r>
            <a:r>
              <a:rPr lang="cs-CZ" sz="1900" b="1" dirty="0" err="1">
                <a:solidFill>
                  <a:schemeClr val="tx1"/>
                </a:solidFill>
              </a:rPr>
              <a:t>fázický</a:t>
            </a:r>
            <a:r>
              <a:rPr lang="cs-CZ" sz="1900" b="1" dirty="0">
                <a:solidFill>
                  <a:schemeClr val="tx1"/>
                </a:solidFill>
              </a:rPr>
              <a:t>)  a ontogeneticky starší (tonický) systém.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 rámci dynamické stabilizace nejčastěji užívané rozdělení svalového systému na lokální a globální stabilizátory dle </a:t>
            </a:r>
            <a:r>
              <a:rPr lang="cs-CZ" sz="1900" b="1" dirty="0" err="1">
                <a:solidFill>
                  <a:schemeClr val="tx1"/>
                </a:solidFill>
              </a:rPr>
              <a:t>Bergmarka</a:t>
            </a:r>
            <a:r>
              <a:rPr lang="cs-CZ" sz="1900" b="1" dirty="0">
                <a:solidFill>
                  <a:schemeClr val="tx1"/>
                </a:solidFill>
              </a:rPr>
              <a:t> (odlišná anatomická stavba, histologická struktura a fyziologie → různá stabilizační funkce)</a:t>
            </a:r>
            <a:br>
              <a:rPr lang="cs-CZ" sz="1900" b="1" dirty="0">
                <a:solidFill>
                  <a:schemeClr val="tx1"/>
                </a:solidFill>
              </a:rPr>
            </a:br>
            <a:endParaRPr lang="cs-CZ" sz="19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600" dirty="0"/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535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323972"/>
            <a:ext cx="10777570" cy="515112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br>
              <a:rPr lang="cs-CZ" sz="1600" dirty="0"/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1BAFEE42-B9D3-420D-A27A-0635F89FF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5" y="1323972"/>
            <a:ext cx="8112642" cy="42915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08FF55-B77E-4F4A-927E-DA26E5A35980}"/>
              </a:ext>
            </a:extLst>
          </p:cNvPr>
          <p:cNvSpPr txBox="1"/>
          <p:nvPr/>
        </p:nvSpPr>
        <p:spPr>
          <a:xfrm>
            <a:off x="5565248" y="5460542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Suchomel (2006)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816300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69ED9-76BF-4D6A-9F75-308AE32D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444" y="244035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4400" b="1" dirty="0">
                <a:solidFill>
                  <a:schemeClr val="tx1"/>
                </a:solidFill>
              </a:rPr>
            </a:br>
            <a:r>
              <a:rPr lang="cs-CZ" sz="4400" b="1" dirty="0">
                <a:solidFill>
                  <a:schemeClr val="tx1"/>
                </a:solidFill>
              </a:rPr>
              <a:t>Posturální stabilita</a:t>
            </a:r>
            <a:br>
              <a:rPr lang="cs-CZ" sz="4400" b="1" dirty="0"/>
            </a:br>
            <a:br>
              <a:rPr lang="cs-CZ" sz="4400" b="1" dirty="0"/>
            </a:b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05861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VI.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636140"/>
            <a:ext cx="1123207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Otevřený kinematický řetězec (OKŘ):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charakterizován možností změny postavení v jednom kloubu bez změny postavení v kloubech ostatních,</a:t>
            </a:r>
          </a:p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punctum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fixum</a:t>
            </a:r>
            <a:r>
              <a:rPr lang="cs-CZ" sz="2000" b="1" dirty="0">
                <a:solidFill>
                  <a:schemeClr val="tx1"/>
                </a:solidFill>
              </a:rPr>
              <a:t>: proximální konec (např. u horní končetiny je to trup), </a:t>
            </a:r>
            <a:r>
              <a:rPr lang="cs-CZ" sz="2000" b="1" dirty="0" err="1">
                <a:solidFill>
                  <a:schemeClr val="tx1"/>
                </a:solidFill>
              </a:rPr>
              <a:t>punctum</a:t>
            </a:r>
            <a:r>
              <a:rPr lang="cs-CZ" sz="2000" b="1" dirty="0">
                <a:solidFill>
                  <a:schemeClr val="tx1"/>
                </a:solidFill>
              </a:rPr>
              <a:t> mobile: distální konec (např. u HKK </a:t>
            </a:r>
            <a:r>
              <a:rPr lang="cs-CZ" sz="2000" b="1" dirty="0" err="1">
                <a:solidFill>
                  <a:schemeClr val="tx1"/>
                </a:solidFill>
              </a:rPr>
              <a:t>akrum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Uzavřený kinematický řetězec (UKŘ):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změna postavení v jednom kloubu možná pouze za současné změny postavení v dalších kloubech (např. přesun těžiště z HKK na DKK při </a:t>
            </a:r>
            <a:r>
              <a:rPr lang="cs-CZ" sz="2000" b="1" dirty="0" err="1">
                <a:solidFill>
                  <a:schemeClr val="tx1"/>
                </a:solidFill>
              </a:rPr>
              <a:t>kvadrupedální</a:t>
            </a:r>
            <a:r>
              <a:rPr lang="cs-CZ" sz="2000" b="1" dirty="0">
                <a:solidFill>
                  <a:schemeClr val="tx1"/>
                </a:solidFill>
              </a:rPr>
              <a:t> lokomoci)</a:t>
            </a:r>
          </a:p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punctum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fixum</a:t>
            </a:r>
            <a:r>
              <a:rPr lang="cs-CZ" sz="2000" b="1" dirty="0">
                <a:solidFill>
                  <a:schemeClr val="tx1"/>
                </a:solidFill>
              </a:rPr>
              <a:t>: distální konec, </a:t>
            </a:r>
            <a:r>
              <a:rPr lang="cs-CZ" sz="2000" b="1" dirty="0" err="1">
                <a:solidFill>
                  <a:schemeClr val="tx1"/>
                </a:solidFill>
              </a:rPr>
              <a:t>punctum</a:t>
            </a:r>
            <a:r>
              <a:rPr lang="cs-CZ" sz="2000" b="1" dirty="0">
                <a:solidFill>
                  <a:schemeClr val="tx1"/>
                </a:solidFill>
              </a:rPr>
              <a:t> mobile: proximální konec</a:t>
            </a:r>
            <a:endParaRPr lang="cs-CZ" sz="2000" dirty="0">
              <a:solidFill>
                <a:schemeClr val="tx1"/>
              </a:solidFill>
            </a:endParaRP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4590807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07775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Centrované postavení: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dosažení a udržení optimálních statických a dynamických poměrů zatížení v celém pohybovém systému. V této poloze je segment optimálně biomechanicky zatížený, dochází k maximálnímu krytí kloubních ploch a je umožněna ekonomická práce svalů.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Hluboký stabilizační systém páteře (HSSP):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příkladem svalové souhry, která zajišťuje stabilizaci osového orgánu během všech pohybů a při jakémkoliv statickém zatížení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stabilizaci se nikdy nepodílí samostatně jen jeden sval, ale v rámci svalového propojení celý svalový řetězec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0174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07775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Hluboký stabilizační systém páteře (HSSP):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Kolář (2009) dělí HSSP na úsek krční a horní hrudní páteře a na úsek dolní hrudní a bederní páteře. Vzájemná souhra mezi ventrální a dorsální skupinou svalů jednotlivých úseků je nezbytná pro správnou posturální stabilizaci.</a:t>
            </a: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6A5AD9C-6515-406D-87EC-FF321CADC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53" y="3560286"/>
            <a:ext cx="6127655" cy="288304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71C3593-4F7E-47D7-991D-8DAAC82518D0}"/>
              </a:ext>
            </a:extLst>
          </p:cNvPr>
          <p:cNvSpPr txBox="1"/>
          <p:nvPr/>
        </p:nvSpPr>
        <p:spPr>
          <a:xfrm>
            <a:off x="9472704" y="5971581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Kolář (2006)</a:t>
            </a:r>
          </a:p>
        </p:txBody>
      </p:sp>
    </p:spTree>
    <p:extLst>
      <p:ext uri="{BB962C8B-B14F-4D97-AF65-F5344CB8AC3E}">
        <p14:creationId xmlns:p14="http://schemas.microsoft.com/office/powerpoint/2010/main" val="71123209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07775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Strategie posturální stability: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vertikální postavení lidského těla = labilní poloha (vysoce posazené COM vzhledem k relativně malé opěrné bázi) → pro zachování stabilizovaného vzpřímeného stoje nutné vykonávat korekční pohyby označované jako motorické strategie (probíhají převážně v </a:t>
            </a:r>
            <a:r>
              <a:rPr lang="cs-CZ" sz="1800" b="1" dirty="0" err="1">
                <a:solidFill>
                  <a:schemeClr val="tx1"/>
                </a:solidFill>
              </a:rPr>
              <a:t>anterio</a:t>
            </a:r>
            <a:r>
              <a:rPr lang="cs-CZ" sz="1800" b="1" dirty="0">
                <a:solidFill>
                  <a:schemeClr val="tx1"/>
                </a:solidFill>
              </a:rPr>
              <a:t>-posteriorním a </a:t>
            </a:r>
            <a:r>
              <a:rPr lang="cs-CZ" sz="1800" b="1" dirty="0" err="1">
                <a:solidFill>
                  <a:schemeClr val="tx1"/>
                </a:solidFill>
              </a:rPr>
              <a:t>medio</a:t>
            </a:r>
            <a:r>
              <a:rPr lang="cs-CZ" sz="1800" b="1" dirty="0">
                <a:solidFill>
                  <a:schemeClr val="tx1"/>
                </a:solidFill>
              </a:rPr>
              <a:t>-laterálním směru)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</a:t>
            </a:r>
            <a:r>
              <a:rPr lang="cs-CZ" sz="1800" b="1" dirty="0" err="1">
                <a:solidFill>
                  <a:schemeClr val="tx1"/>
                </a:solidFill>
              </a:rPr>
              <a:t>anterio</a:t>
            </a:r>
            <a:r>
              <a:rPr lang="cs-CZ" sz="1800" b="1" dirty="0">
                <a:solidFill>
                  <a:schemeClr val="tx1"/>
                </a:solidFill>
              </a:rPr>
              <a:t>-posteriorním směru se udávají 3 druhy pohybových strategií: statická kotníková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a kyčelní strategie a dynamická kroková strategie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Kotníková strategie: 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tělo se pohybuje kolem hlezenních kloubů jako převrácené kyvadlo, svaly se zapojují </a:t>
            </a:r>
            <a:r>
              <a:rPr lang="cs-CZ" sz="1800" b="1" dirty="0" err="1">
                <a:solidFill>
                  <a:schemeClr val="tx1"/>
                </a:solidFill>
              </a:rPr>
              <a:t>distoproximálním</a:t>
            </a:r>
            <a:r>
              <a:rPr lang="cs-CZ" sz="1800" b="1" dirty="0">
                <a:solidFill>
                  <a:schemeClr val="tx1"/>
                </a:solidFill>
              </a:rPr>
              <a:t> směrem a regulují tak drobné posturální výchylky 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600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69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279053"/>
            <a:ext cx="10777570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Kotníková strategie: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posun těžiště ventrálně → první se zapojí plantární flexory, následované </a:t>
            </a:r>
            <a:r>
              <a:rPr lang="cs-CZ" sz="1800" b="1" dirty="0" err="1">
                <a:solidFill>
                  <a:schemeClr val="tx1"/>
                </a:solidFill>
              </a:rPr>
              <a:t>hamstringy</a:t>
            </a:r>
            <a:r>
              <a:rPr lang="cs-CZ" sz="1800" b="1" dirty="0">
                <a:solidFill>
                  <a:schemeClr val="tx1"/>
                </a:solidFill>
              </a:rPr>
              <a:t> a nakonec se aktivují </a:t>
            </a:r>
            <a:r>
              <a:rPr lang="cs-CZ" sz="1800" b="1" dirty="0" err="1">
                <a:solidFill>
                  <a:schemeClr val="tx1"/>
                </a:solidFill>
              </a:rPr>
              <a:t>paraspinální</a:t>
            </a:r>
            <a:r>
              <a:rPr lang="cs-CZ" sz="1800" b="1" dirty="0">
                <a:solidFill>
                  <a:schemeClr val="tx1"/>
                </a:solidFill>
              </a:rPr>
              <a:t> svaly zad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posunu těžiště směrem dorsálně → nejdříve se zapojí m. </a:t>
            </a:r>
            <a:r>
              <a:rPr lang="cs-CZ" sz="1800" b="1" dirty="0" err="1">
                <a:solidFill>
                  <a:schemeClr val="tx1"/>
                </a:solidFill>
              </a:rPr>
              <a:t>tibialis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anterior</a:t>
            </a:r>
            <a:r>
              <a:rPr lang="cs-CZ" sz="1800" b="1" dirty="0">
                <a:solidFill>
                  <a:schemeClr val="tx1"/>
                </a:solidFill>
              </a:rPr>
              <a:t>, m. </a:t>
            </a:r>
            <a:r>
              <a:rPr lang="cs-CZ" sz="1800" b="1" dirty="0" err="1">
                <a:solidFill>
                  <a:schemeClr val="tx1"/>
                </a:solidFill>
              </a:rPr>
              <a:t>quadriceps</a:t>
            </a:r>
            <a:r>
              <a:rPr lang="cs-CZ" sz="1800" b="1" dirty="0">
                <a:solidFill>
                  <a:schemeClr val="tx1"/>
                </a:solidFill>
              </a:rPr>
              <a:t> a jako poslední pak břišní svaly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využívána především lidmi, kteří netrpí výraznými poruchami rovnováhy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Kyčelní strategie: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využívá tělo v případech, kdy kotníková strategie není dostačující nebo pokud je potřeba rychlého přesunutí těžiště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poloha těžiště udržována prostřednictvím pohybů v kyčelních kloubech za současné </a:t>
            </a:r>
            <a:r>
              <a:rPr lang="cs-CZ" sz="1800" b="1" dirty="0" err="1">
                <a:solidFill>
                  <a:schemeClr val="tx1"/>
                </a:solidFill>
              </a:rPr>
              <a:t>protirotace</a:t>
            </a:r>
            <a:r>
              <a:rPr lang="cs-CZ" sz="1800" b="1" dirty="0">
                <a:solidFill>
                  <a:schemeClr val="tx1"/>
                </a:solidFill>
              </a:rPr>
              <a:t> v kloubech hlezenních 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sz="1600" dirty="0"/>
            </a:br>
            <a:endParaRPr lang="cs-CZ" sz="16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057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23" y="1515358"/>
            <a:ext cx="11453753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Kyčelní strategie: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svaly se zapojují ve směru </a:t>
            </a:r>
            <a:r>
              <a:rPr lang="cs-CZ" sz="2000" b="1" dirty="0" err="1">
                <a:solidFill>
                  <a:schemeClr val="tx1"/>
                </a:solidFill>
              </a:rPr>
              <a:t>proximodistálním</a:t>
            </a:r>
            <a:r>
              <a:rPr lang="cs-CZ" sz="2000" b="1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posun těžiště směrem dorzálním → zapojí se nejdříve břišní svalstvo a následně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m. </a:t>
            </a:r>
            <a:r>
              <a:rPr lang="cs-CZ" sz="2000" b="1" dirty="0" err="1">
                <a:solidFill>
                  <a:schemeClr val="tx1"/>
                </a:solidFill>
              </a:rPr>
              <a:t>quadriceps</a:t>
            </a:r>
            <a:r>
              <a:rPr lang="cs-CZ" sz="2000" b="1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posun těžiště směrem ventrálním → aktivují se </a:t>
            </a:r>
            <a:r>
              <a:rPr lang="cs-CZ" sz="2000" b="1" dirty="0" err="1">
                <a:solidFill>
                  <a:schemeClr val="tx1"/>
                </a:solidFill>
              </a:rPr>
              <a:t>paraspinální</a:t>
            </a:r>
            <a:r>
              <a:rPr lang="cs-CZ" sz="2000" b="1" dirty="0">
                <a:solidFill>
                  <a:schemeClr val="tx1"/>
                </a:solidFill>
              </a:rPr>
              <a:t> svaly zad a </a:t>
            </a:r>
            <a:r>
              <a:rPr lang="cs-CZ" sz="2000" b="1" dirty="0" err="1">
                <a:solidFill>
                  <a:schemeClr val="tx1"/>
                </a:solidFill>
              </a:rPr>
              <a:t>hamstringy</a:t>
            </a:r>
            <a:endParaRPr lang="cs-CZ" sz="20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 </a:t>
            </a:r>
            <a:r>
              <a:rPr lang="cs-CZ" sz="2000" b="1" dirty="0" err="1">
                <a:solidFill>
                  <a:schemeClr val="tx1"/>
                </a:solidFill>
              </a:rPr>
              <a:t>mediolaterálním</a:t>
            </a:r>
            <a:r>
              <a:rPr lang="cs-CZ" sz="2000" b="1" dirty="0">
                <a:solidFill>
                  <a:schemeClr val="tx1"/>
                </a:solidFill>
              </a:rPr>
              <a:t> směru zajišťuje stabilitu především kyčelní strategie přenášením váhy z jedné končetiny na druhou (aktivace abduktorů stojné dolní končetiny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a adduktorů končetiny kontralaterální)</a:t>
            </a: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9097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31" y="1546181"/>
            <a:ext cx="11340737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Kroková strategie: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kroková strategie slouží k zachování stability v situacích, kdy jsou požadavky na udržení rovnováhy enormně vysoké a kotníková ani kyčelní strategie již není dostačující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člověk je nucen udělat krok, aby zabránil pádu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krokovou strategii a kyčelní strategii využívají často lidé vyššího věku trpící poruchami rovnováhy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600" b="1" dirty="0">
                <a:solidFill>
                  <a:schemeClr val="tx1"/>
                </a:solidFill>
              </a:rPr>
            </a:br>
            <a:endParaRPr lang="cs-CZ" sz="16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833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1505124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Senzorická složka: </a:t>
            </a:r>
            <a:r>
              <a:rPr lang="cs-CZ" sz="2000" b="1" dirty="0" err="1">
                <a:solidFill>
                  <a:schemeClr val="tx1"/>
                </a:solidFill>
              </a:rPr>
              <a:t>propriocepce</a:t>
            </a:r>
            <a:r>
              <a:rPr lang="cs-CZ" sz="2000" b="1" dirty="0">
                <a:solidFill>
                  <a:schemeClr val="tx1"/>
                </a:solidFill>
              </a:rPr>
              <a:t>, </a:t>
            </a:r>
            <a:r>
              <a:rPr lang="cs-CZ" sz="2000" b="1" dirty="0" err="1">
                <a:solidFill>
                  <a:schemeClr val="tx1"/>
                </a:solidFill>
              </a:rPr>
              <a:t>exterocepce</a:t>
            </a:r>
            <a:r>
              <a:rPr lang="cs-CZ" sz="2000" b="1" dirty="0">
                <a:solidFill>
                  <a:schemeClr val="tx1"/>
                </a:solidFill>
              </a:rPr>
              <a:t>, zrak, vestibulární systém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spinální mícha, retikulární formace, střední mozek, mozeček, bazální ganglia a mozková kůra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reflexní systémy: postojové reflexy, vzpřimovací reflex, umísťovací reakce 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89010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79" y="1220616"/>
            <a:ext cx="122962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Postojové reflexy: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i="1" dirty="0">
                <a:solidFill>
                  <a:schemeClr val="tx1"/>
                </a:solidFill>
              </a:rPr>
              <a:t>lokální statické reakce: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nejjednodušší forma postojových reflexů 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 funkce: zpevňovat klouby končetin, aby unesly váhu těla při vztyku, stoji a chůzi.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reakce jsou odpovědí na dráždění taktilních receptorů na </a:t>
            </a:r>
            <a:r>
              <a:rPr lang="cs-CZ" sz="1800" b="1" dirty="0" err="1">
                <a:solidFill>
                  <a:schemeClr val="tx1"/>
                </a:solidFill>
              </a:rPr>
              <a:t>plosce</a:t>
            </a:r>
            <a:r>
              <a:rPr lang="cs-CZ" sz="1800" b="1" dirty="0">
                <a:solidFill>
                  <a:schemeClr val="tx1"/>
                </a:solidFill>
              </a:rPr>
              <a:t> nohy a proprioreceptorů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v mm. </a:t>
            </a:r>
            <a:r>
              <a:rPr lang="cs-CZ" sz="1800" b="1" dirty="0" err="1">
                <a:solidFill>
                  <a:schemeClr val="tx1"/>
                </a:solidFill>
              </a:rPr>
              <a:t>interossei</a:t>
            </a:r>
            <a:r>
              <a:rPr lang="cs-CZ" sz="1800" b="1" dirty="0">
                <a:solidFill>
                  <a:schemeClr val="tx1"/>
                </a:solidFill>
              </a:rPr>
              <a:t>, ke kterým dochází při zatížení nohy.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doprovázeny zvýšením svalového tonu stimulované končetiny, čímž se končetina stává pevnou oporou pro udržení hmotnosti těla.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dirty="0"/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5526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50" y="1361245"/>
            <a:ext cx="122962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Postojové reflexy: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i="1" dirty="0">
                <a:solidFill>
                  <a:schemeClr val="tx1"/>
                </a:solidFill>
              </a:rPr>
              <a:t>segmentální statické reakce: 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stupeň výše než reakce lokální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funkčně zodpovídají za řízení souhry svalstva více končetin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pohyb jedné končetiny má vliv na svalový tonus končetiny kontralaterální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dirty="0"/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1908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Posturální a lokomoční motorika tvoří jeden funkční celek</a:t>
            </a:r>
          </a:p>
          <a:p>
            <a:pPr>
              <a:lnSpc>
                <a:spcPct val="150000"/>
              </a:lnSpc>
            </a:pPr>
            <a:r>
              <a:rPr lang="cs-CZ" sz="1900" b="1" dirty="0" err="1">
                <a:solidFill>
                  <a:schemeClr val="tx1"/>
                </a:solidFill>
              </a:rPr>
              <a:t>Postura</a:t>
            </a:r>
            <a:r>
              <a:rPr lang="cs-CZ" sz="1900" b="1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aktivní držení segmentů těla proti působení zevních sil (hlavně síly tíhové)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součástí jakékoliv polohy a základní podmínkou pohybu (</a:t>
            </a:r>
            <a:r>
              <a:rPr lang="en-US" sz="1800" b="1" dirty="0">
                <a:solidFill>
                  <a:schemeClr val="tx1"/>
                </a:solidFill>
              </a:rPr>
              <a:t>J. R. </a:t>
            </a:r>
            <a:r>
              <a:rPr lang="en-US" sz="1800" b="1" i="1" dirty="0">
                <a:solidFill>
                  <a:schemeClr val="tx1"/>
                </a:solidFill>
              </a:rPr>
              <a:t>Magnus</a:t>
            </a:r>
            <a:r>
              <a:rPr lang="en-US" sz="1800" b="1" dirty="0">
                <a:solidFill>
                  <a:schemeClr val="tx1"/>
                </a:solidFill>
              </a:rPr>
              <a:t>: „</a:t>
            </a:r>
            <a:r>
              <a:rPr lang="cs-CZ" sz="1800" b="1" i="1" dirty="0">
                <a:solidFill>
                  <a:schemeClr val="tx1"/>
                </a:solidFill>
              </a:rPr>
              <a:t>P</a:t>
            </a:r>
            <a:r>
              <a:rPr lang="en-US" sz="1800" b="1" i="1" dirty="0" err="1">
                <a:solidFill>
                  <a:schemeClr val="tx1"/>
                </a:solidFill>
              </a:rPr>
              <a:t>osture</a:t>
            </a:r>
            <a:r>
              <a:rPr lang="en-US" sz="1800" b="1" dirty="0">
                <a:solidFill>
                  <a:schemeClr val="tx1"/>
                </a:solidFill>
              </a:rPr>
              <a:t> follows </a:t>
            </a:r>
            <a:r>
              <a:rPr lang="en-US" sz="1800" b="1" i="1" dirty="0">
                <a:solidFill>
                  <a:schemeClr val="tx1"/>
                </a:solidFill>
              </a:rPr>
              <a:t>movement like a shadow“</a:t>
            </a:r>
            <a:r>
              <a:rPr lang="cs-CZ" sz="1800" b="1" dirty="0">
                <a:solidFill>
                  <a:schemeClr val="tx1"/>
                </a:solidFill>
              </a:rPr>
              <a:t>.)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člověk ji zaujímá automaticky a neustále (i ve spánku)</a:t>
            </a:r>
          </a:p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chemeClr val="tx1"/>
                </a:solidFill>
              </a:rPr>
              <a:t>Atituda: </a:t>
            </a:r>
            <a:r>
              <a:rPr lang="cs-CZ" b="1" dirty="0">
                <a:solidFill>
                  <a:schemeClr val="tx1"/>
                </a:solidFill>
              </a:rPr>
              <a:t>účelově nastavená poloha těla, ze které vychází zamýšlený pohyb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Pohyb prochází 2 fázemi: přípravnou, která přechází do fáze aktivní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Během pohybu není posturální funkce zcela potlačena (zajišťuje stabilizaci a zlepšuje koordinaci v průběhu pohybu).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2957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0" y="1309874"/>
            <a:ext cx="11797528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Postojové reflexy: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i="1" dirty="0">
                <a:solidFill>
                  <a:schemeClr val="tx1"/>
                </a:solidFill>
              </a:rPr>
              <a:t>celkové statické reakce: 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nejvyšší řídící centrum,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zodpovědné za koordinaci svalového tonu horních i dolních končetin a svalstva trupu</a:t>
            </a: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48065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</a:t>
            </a:r>
            <a:r>
              <a:rPr lang="cs-CZ" b="1" dirty="0"/>
              <a:t>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0" y="1309874"/>
            <a:ext cx="11797528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Vzpřimovací reflexy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patří do skupiny vyšších reflexních mechanismů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nejdůležitějšími: labyrintový vzpřimovací reflex, tělový vzpřimovací reflex působící na polohu hlavy, šíjový vzpřimovací reflex, tělový vzpřimovací reflex působící na polohu těla a zrakové vzpřimovací reflexy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Umísťovací reakce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- vestibulární umísťovací reakce, zraková umísťovací reakce a reakce poskoku</a:t>
            </a: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2000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73152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0" y="1309874"/>
            <a:ext cx="1150985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= pohybový systém člověka, výkonný orgán = sval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vzpřímenou polohu zajišťuje pasivní složka (kostěné, chrupavčité struktury a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)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a složka aktivní (svaly participující na stabilizaci polohy)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rámci posturální kontroly se z výkonné složky nejvíce uplatňuje axiální systém, oblast pánve a dolní končetiny </a:t>
            </a:r>
            <a:br>
              <a:rPr lang="cs-CZ" sz="1800" b="1" dirty="0"/>
            </a:br>
            <a:endParaRPr lang="cs-CZ" sz="1800" b="1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59810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0" y="1385002"/>
            <a:ext cx="1150985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Axiální systém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důležitý především v rámci zajištění </a:t>
            </a:r>
            <a:r>
              <a:rPr lang="cs-CZ" sz="1800" b="1" dirty="0" err="1">
                <a:solidFill>
                  <a:schemeClr val="tx1"/>
                </a:solidFill>
              </a:rPr>
              <a:t>postury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funkce protektivní, nosná a hybná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tvoří jej osový skelet, spoje na páteři, svaly pohybující osovým skeletem, kosterní základ hrudníku, jeho spoje a respirační svaly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z anatomického hlediska tři oddíly: krční, hrudní a bederní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z funkčního hlediska: horní krční úsek, dolní krční úsek, horní hrudní úsek, dolní hrudní úsek, horní bederní úsek a dolní bederní úsek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5733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43414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Axiální systém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horní krční oddíl: význam při kontrole posturálních funkcí díky proprioceptivní </a:t>
            </a:r>
            <a:r>
              <a:rPr lang="cs-CZ" sz="1800" b="1" dirty="0" err="1">
                <a:solidFill>
                  <a:schemeClr val="tx1"/>
                </a:solidFill>
              </a:rPr>
              <a:t>aferentaci</a:t>
            </a:r>
            <a:r>
              <a:rPr lang="cs-CZ" sz="1800" b="1" dirty="0">
                <a:solidFill>
                  <a:schemeClr val="tx1"/>
                </a:solidFill>
              </a:rPr>
              <a:t> z šíjových svalů (velké množství svalových vřetének)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dolní krční páteř: přechodem mezi horní krční páteří a horní hrudní páteří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hrudní páteř: úkolem v rámci posturální stability je udržovat tělesnou osu ve správném postavení.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bederní oblast: nejvíce mechanicky zatěžovaným úsekem páteře, v rámci posturální stability má nosnou funkci </a:t>
            </a:r>
          </a:p>
          <a:p>
            <a:pPr lvl="2">
              <a:lnSpc>
                <a:spcPct val="150000"/>
              </a:lnSpc>
              <a:buFontTx/>
              <a:buChar char="-"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99562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Axiální systém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hlavní význam: řízení posturálních funkcí ovlivňovaných polohou očních bulbů a postavením hlavy dané nastavením horní krční páteře → důležité správné držení hlavy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reakce páteře na změnu </a:t>
            </a:r>
            <a:r>
              <a:rPr lang="cs-CZ" sz="1900" b="1" dirty="0" err="1">
                <a:solidFill>
                  <a:schemeClr val="tx1"/>
                </a:solidFill>
              </a:rPr>
              <a:t>postury</a:t>
            </a:r>
            <a:r>
              <a:rPr lang="cs-CZ" sz="1900" b="1" dirty="0">
                <a:solidFill>
                  <a:schemeClr val="tx1"/>
                </a:solidFill>
              </a:rPr>
              <a:t> několikanásobně rychlejší než reakce svalstva v oblasti pánve a dolních končetin (za tyto reakce zodpovídají hluboké svalové vrstvy korigující postavení jednotlivých obratlů)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800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68065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Oblast pánve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tvoří opornou bázi axiálního systému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převádí zátěž mezi páteří a dolními končetinami (kraniálním i kaudálním směrem přes kyčelní kloub)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postavení pánve se formuje v průběhu ontogenetického vývoje na podkladě podvědomě fixovaného programu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b="1" dirty="0">
                <a:solidFill>
                  <a:schemeClr val="tx1"/>
                </a:solidFill>
              </a:rPr>
              <a:t> závisí na aktivitě svalů, které se upínají na pánev z oblasti páteře, hrudníku i dolních končetin 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7515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Oblast dolních končetin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váha těla se prostřednictvím kyčelního, kolenní a hlezenního kloubu přenáší až na chodidlo (to je v kontaktu se zemí)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úkolem zajistit pevný kontakt s podložkou a udržet vzpřímené držení těla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noha: schopna přizpůsobit svůj tvar terénu → vytváří tak oporu pro vzpřímené držení</a:t>
            </a:r>
            <a:br>
              <a:rPr lang="cs-CZ" sz="1900" b="1" dirty="0">
                <a:solidFill>
                  <a:schemeClr val="tx1"/>
                </a:solidFill>
              </a:rPr>
            </a:br>
            <a:r>
              <a:rPr lang="cs-CZ" sz="1900" b="1" dirty="0">
                <a:solidFill>
                  <a:schemeClr val="tx1"/>
                </a:solidFill>
              </a:rPr>
              <a:t>těla, současně má funkci proprioceptivního a exteroceptivního orgánu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18291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Oblast dolních končetin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normální podmínky: v klidovém stoji aktivní vnitřní svaly nohy, m. </a:t>
            </a:r>
            <a:r>
              <a:rPr lang="cs-CZ" sz="1900" b="1" dirty="0" err="1">
                <a:solidFill>
                  <a:schemeClr val="tx1"/>
                </a:solidFill>
              </a:rPr>
              <a:t>soleus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hamstringy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rectus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femoris</a:t>
            </a:r>
            <a:r>
              <a:rPr lang="cs-CZ" sz="1900" b="1" dirty="0">
                <a:solidFill>
                  <a:schemeClr val="tx1"/>
                </a:solidFill>
              </a:rPr>
              <a:t>, flexory kyčelního kloubu a autochtonní svaly páteře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porucha senzitivity → posturální nejistota kompenzovaná zapojením dalších svalových skupin (zvýšené napětí svalů v oblasti pánve, </a:t>
            </a:r>
            <a:r>
              <a:rPr lang="cs-CZ" sz="1900" b="1" dirty="0" err="1">
                <a:solidFill>
                  <a:schemeClr val="tx1"/>
                </a:solidFill>
              </a:rPr>
              <a:t>thorakolumbálního</a:t>
            </a:r>
            <a:r>
              <a:rPr lang="cs-CZ" sz="1900" b="1" dirty="0">
                <a:solidFill>
                  <a:schemeClr val="tx1"/>
                </a:solidFill>
              </a:rPr>
              <a:t> úseku, ramen, krku a někdy i svalů žvýkacích)</a:t>
            </a: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sz="2000" b="1" dirty="0">
                <a:solidFill>
                  <a:schemeClr val="tx1"/>
                </a:solidFill>
              </a:rPr>
            </a:b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4906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 posturální stability: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Statické testy: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zahrnují různé varianty stoje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primární test: volný </a:t>
            </a:r>
            <a:r>
              <a:rPr lang="cs-CZ" sz="1800" b="1" dirty="0" err="1">
                <a:solidFill>
                  <a:schemeClr val="tx1"/>
                </a:solidFill>
              </a:rPr>
              <a:t>bipedální</a:t>
            </a:r>
            <a:r>
              <a:rPr lang="cs-CZ" sz="1800" b="1" dirty="0">
                <a:solidFill>
                  <a:schemeClr val="tx1"/>
                </a:solidFill>
              </a:rPr>
              <a:t> stoj (posuzujeme celkovou </a:t>
            </a:r>
            <a:r>
              <a:rPr lang="cs-CZ" sz="1800" b="1" dirty="0" err="1">
                <a:solidFill>
                  <a:schemeClr val="tx1"/>
                </a:solidFill>
              </a:rPr>
              <a:t>posturu</a:t>
            </a:r>
            <a:r>
              <a:rPr lang="cs-CZ" sz="1800" b="1" dirty="0">
                <a:solidFill>
                  <a:schemeClr val="tx1"/>
                </a:solidFill>
              </a:rPr>
              <a:t>, šířku opěrné báze, hru šlach extenzorů a flexorů chodidla a bérce či míru titubací)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stupeň obtížnosti se postupně zvyšuje (příkladem </a:t>
            </a:r>
            <a:r>
              <a:rPr lang="cs-CZ" sz="1800" b="1" dirty="0" err="1">
                <a:solidFill>
                  <a:schemeClr val="tx1"/>
                </a:solidFill>
              </a:rPr>
              <a:t>Rombergova</a:t>
            </a:r>
            <a:r>
              <a:rPr lang="cs-CZ" sz="1800" b="1" dirty="0">
                <a:solidFill>
                  <a:schemeClr val="tx1"/>
                </a:solidFill>
              </a:rPr>
              <a:t> zkouška zahrnující 3 druhy stoje: stoj I. – stoj s chodidly od sebe vzdálenými na šíři ramen, stoj II. – stoj o úzké bázi (stoj spojný)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a stoj III. – stoj spojný bez zrakové kontroly)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další statická vyšetření: stoj na molitanu, jedné dolní končetině, atd. 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7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200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924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chemeClr val="tx1"/>
                </a:solidFill>
              </a:rPr>
              <a:t>Vývojové hledisko </a:t>
            </a:r>
            <a:r>
              <a:rPr lang="cs-CZ" sz="1900" b="1" dirty="0" err="1">
                <a:solidFill>
                  <a:schemeClr val="tx1"/>
                </a:solidFill>
              </a:rPr>
              <a:t>postury</a:t>
            </a:r>
            <a:r>
              <a:rPr lang="cs-CZ" sz="1900" b="1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 první fázi posturální ontogeneze se vytváří </a:t>
            </a:r>
            <a:r>
              <a:rPr lang="cs-CZ" sz="1900" b="1" dirty="0" err="1">
                <a:solidFill>
                  <a:schemeClr val="tx1"/>
                </a:solidFill>
              </a:rPr>
              <a:t>lordokyfotické</a:t>
            </a:r>
            <a:r>
              <a:rPr lang="cs-CZ" sz="1900" b="1" dirty="0">
                <a:solidFill>
                  <a:schemeClr val="tx1"/>
                </a:solidFill>
              </a:rPr>
              <a:t> zakřivení páteře, nastavuje se postavení pánve a hrudníku (vzájemná souhra předních a zadní svalových skupin)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to celé navazuje vývoj </a:t>
            </a:r>
            <a:r>
              <a:rPr lang="cs-CZ" sz="1900" b="1" dirty="0" err="1">
                <a:solidFill>
                  <a:schemeClr val="tx1"/>
                </a:solidFill>
              </a:rPr>
              <a:t>nákročné</a:t>
            </a:r>
            <a:r>
              <a:rPr lang="cs-CZ" sz="1900" b="1" dirty="0">
                <a:solidFill>
                  <a:schemeClr val="tx1"/>
                </a:solidFill>
              </a:rPr>
              <a:t> (úchopové) a opěrné (odrazové) funkce: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Ipsilaterální</a:t>
            </a:r>
            <a:r>
              <a:rPr lang="cs-CZ" sz="1900" b="1" dirty="0">
                <a:solidFill>
                  <a:schemeClr val="tx1"/>
                </a:solidFill>
              </a:rPr>
              <a:t> vzor: </a:t>
            </a:r>
            <a:r>
              <a:rPr lang="cs-CZ" sz="1900" b="1" dirty="0" err="1">
                <a:solidFill>
                  <a:schemeClr val="tx1"/>
                </a:solidFill>
              </a:rPr>
              <a:t>nákročná</a:t>
            </a:r>
            <a:r>
              <a:rPr lang="cs-CZ" sz="1900" b="1" dirty="0">
                <a:solidFill>
                  <a:schemeClr val="tx1"/>
                </a:solidFill>
              </a:rPr>
              <a:t>/opěrná  horní a dolní končetina jsou na stejné straně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Kontralaterální vzor: </a:t>
            </a:r>
            <a:r>
              <a:rPr lang="cs-CZ" sz="1900" b="1" dirty="0" err="1">
                <a:solidFill>
                  <a:schemeClr val="tx1"/>
                </a:solidFill>
              </a:rPr>
              <a:t>nákročná</a:t>
            </a:r>
            <a:r>
              <a:rPr lang="cs-CZ" sz="1900" b="1" dirty="0">
                <a:solidFill>
                  <a:schemeClr val="tx1"/>
                </a:solidFill>
              </a:rPr>
              <a:t>/opěrná  horní a dolní končetina je na straně opačné</a:t>
            </a:r>
          </a:p>
        </p:txBody>
      </p:sp>
    </p:spTree>
    <p:extLst>
      <p:ext uri="{BB962C8B-B14F-4D97-AF65-F5344CB8AC3E}">
        <p14:creationId xmlns:p14="http://schemas.microsoft.com/office/powerpoint/2010/main" val="1604863599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 posturální stability: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Test počínajících poruch stabilizace: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při vzrůstající nestabilitě: plantární flexe prstců → rozšíření oporné báze směrem dopředu (opora ne na hlavičkách </a:t>
            </a:r>
            <a:r>
              <a:rPr lang="cs-CZ" sz="1800" b="1" dirty="0" err="1">
                <a:solidFill>
                  <a:schemeClr val="tx1"/>
                </a:solidFill>
              </a:rPr>
              <a:t>metatarzů</a:t>
            </a:r>
            <a:r>
              <a:rPr lang="cs-CZ" sz="1800" b="1" dirty="0">
                <a:solidFill>
                  <a:schemeClr val="tx1"/>
                </a:solidFill>
              </a:rPr>
              <a:t>, ale na terminálních </a:t>
            </a:r>
            <a:r>
              <a:rPr lang="cs-CZ" sz="1800" b="1" dirty="0" err="1">
                <a:solidFill>
                  <a:schemeClr val="tx1"/>
                </a:solidFill>
              </a:rPr>
              <a:t>falanzích</a:t>
            </a:r>
            <a:r>
              <a:rPr lang="cs-CZ" sz="1800" b="1" dirty="0">
                <a:solidFill>
                  <a:schemeClr val="tx1"/>
                </a:solidFill>
              </a:rPr>
              <a:t> prstců) → rozšíření aktivity na lýtkové svaly → aktivace stehenního svalstva → svaly trupové → HKK (abdukce paží)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při počínající poruše – převaha m. 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r>
              <a:rPr lang="cs-CZ" sz="1800" b="1" dirty="0">
                <a:solidFill>
                  <a:schemeClr val="tx1"/>
                </a:solidFill>
              </a:rPr>
              <a:t> nad m. 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brevis → zvýšení tlaku na terminální </a:t>
            </a:r>
            <a:r>
              <a:rPr lang="cs-CZ" sz="1800" b="1" dirty="0" err="1">
                <a:solidFill>
                  <a:schemeClr val="tx1"/>
                </a:solidFill>
              </a:rPr>
              <a:t>phalangy</a:t>
            </a:r>
            <a:r>
              <a:rPr lang="cs-CZ" sz="1800" b="1" dirty="0">
                <a:solidFill>
                  <a:schemeClr val="tx1"/>
                </a:solidFill>
              </a:rPr>
              <a:t>, proximální konce se zvedají od podložky (flexor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r>
              <a:rPr lang="cs-CZ" sz="1800" b="1" dirty="0">
                <a:solidFill>
                  <a:schemeClr val="tx1"/>
                </a:solidFill>
              </a:rPr>
              <a:t> táhne za špičku terminální </a:t>
            </a:r>
            <a:r>
              <a:rPr lang="cs-CZ" sz="1800" b="1" dirty="0" err="1">
                <a:solidFill>
                  <a:schemeClr val="tx1"/>
                </a:solidFill>
              </a:rPr>
              <a:t>phalangy</a:t>
            </a:r>
            <a:r>
              <a:rPr lang="cs-CZ" sz="1800" b="1" dirty="0">
                <a:solidFill>
                  <a:schemeClr val="tx1"/>
                </a:solidFill>
              </a:rPr>
              <a:t> dovnitř a 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brevis nestačí udržet proximální konec </a:t>
            </a:r>
            <a:r>
              <a:rPr lang="cs-CZ" sz="1800" b="1" dirty="0" err="1">
                <a:solidFill>
                  <a:schemeClr val="tx1"/>
                </a:solidFill>
              </a:rPr>
              <a:t>phalangu</a:t>
            </a:r>
            <a:r>
              <a:rPr lang="cs-CZ" sz="1800" b="1" dirty="0">
                <a:solidFill>
                  <a:schemeClr val="tx1"/>
                </a:solidFill>
              </a:rPr>
              <a:t> u země)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br>
              <a:rPr lang="cs-CZ" sz="17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200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67819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 posturální stability: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Dynamické testy: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vyšetření chůze v různých obměnách a s postupným zvyšováním obtížnosti: chůze po špičkách, po patách, po molitanu, při zavřených očích, atd. Hodnotí se rytmus chůze, délka a frekvence kroku, odvíjení </a:t>
            </a:r>
            <a:r>
              <a:rPr lang="cs-CZ" sz="1800" b="1" dirty="0" err="1">
                <a:solidFill>
                  <a:schemeClr val="tx1"/>
                </a:solidFill>
              </a:rPr>
              <a:t>plosky</a:t>
            </a:r>
            <a:r>
              <a:rPr lang="cs-CZ" sz="1800" b="1" dirty="0">
                <a:solidFill>
                  <a:schemeClr val="tx1"/>
                </a:solidFill>
              </a:rPr>
              <a:t>, souhyb horních končetin a držení těla při pohybu.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Funkční testy: hodnotí funkční limity v běžných denních aktivitách.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i="1" dirty="0" err="1">
                <a:solidFill>
                  <a:schemeClr val="tx1"/>
                </a:solidFill>
              </a:rPr>
              <a:t>Timed</a:t>
            </a:r>
            <a:r>
              <a:rPr lang="cs-CZ" sz="1800" b="1" i="1" dirty="0">
                <a:solidFill>
                  <a:schemeClr val="tx1"/>
                </a:solidFill>
              </a:rPr>
              <a:t> Up and Go Test (TUG)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i="1" dirty="0">
                <a:solidFill>
                  <a:schemeClr val="tx1"/>
                </a:solidFill>
              </a:rPr>
              <a:t>Test funkčního dosahu (</a:t>
            </a:r>
            <a:r>
              <a:rPr lang="cs-CZ" sz="1800" b="1" i="1" dirty="0" err="1">
                <a:solidFill>
                  <a:schemeClr val="tx1"/>
                </a:solidFill>
              </a:rPr>
              <a:t>Functional</a:t>
            </a:r>
            <a:r>
              <a:rPr lang="cs-CZ" sz="1800" b="1" i="1" dirty="0">
                <a:solidFill>
                  <a:schemeClr val="tx1"/>
                </a:solidFill>
              </a:rPr>
              <a:t> </a:t>
            </a:r>
            <a:r>
              <a:rPr lang="cs-CZ" sz="1800" b="1" i="1" dirty="0" err="1">
                <a:solidFill>
                  <a:schemeClr val="tx1"/>
                </a:solidFill>
              </a:rPr>
              <a:t>Reach</a:t>
            </a:r>
            <a:r>
              <a:rPr lang="cs-CZ" sz="1800" b="1" i="1" dirty="0">
                <a:solidFill>
                  <a:schemeClr val="tx1"/>
                </a:solidFill>
              </a:rPr>
              <a:t> Test) </a:t>
            </a:r>
            <a:r>
              <a:rPr lang="cs-CZ" sz="1800" b="1" dirty="0">
                <a:solidFill>
                  <a:schemeClr val="tx1"/>
                </a:solidFill>
              </a:rPr>
              <a:t>– hodnotí kvalitu balančních reakcí při volní iniciaci pohybu. Měří se rozdíl mezi polohou předpažené HK a maximálním dosahem vpřed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ve stoji. Velikost dosahu může být porovnána s normou odpovídající věku a pohlaví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sz="1800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7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200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5187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 posturální stability: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Funkční testy: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i="1" dirty="0" err="1">
                <a:solidFill>
                  <a:schemeClr val="tx1"/>
                </a:solidFill>
              </a:rPr>
              <a:t>Bergova</a:t>
            </a:r>
            <a:r>
              <a:rPr lang="cs-CZ" sz="1800" b="1" i="1" dirty="0">
                <a:solidFill>
                  <a:schemeClr val="tx1"/>
                </a:solidFill>
              </a:rPr>
              <a:t> balanční škála (</a:t>
            </a:r>
            <a:r>
              <a:rPr lang="cs-CZ" sz="1800" b="1" i="1" dirty="0" err="1">
                <a:solidFill>
                  <a:schemeClr val="tx1"/>
                </a:solidFill>
              </a:rPr>
              <a:t>Bergs</a:t>
            </a:r>
            <a:r>
              <a:rPr lang="cs-CZ" sz="1800" b="1" i="1" dirty="0">
                <a:solidFill>
                  <a:schemeClr val="tx1"/>
                </a:solidFill>
              </a:rPr>
              <a:t> Balance </a:t>
            </a:r>
            <a:r>
              <a:rPr lang="cs-CZ" sz="1800" b="1" i="1" dirty="0" err="1">
                <a:solidFill>
                  <a:schemeClr val="tx1"/>
                </a:solidFill>
              </a:rPr>
              <a:t>Scale</a:t>
            </a:r>
            <a:r>
              <a:rPr lang="cs-CZ" sz="1800" b="1" i="1" dirty="0">
                <a:solidFill>
                  <a:schemeClr val="tx1"/>
                </a:solidFill>
              </a:rPr>
              <a:t>) </a:t>
            </a:r>
            <a:r>
              <a:rPr lang="cs-CZ" sz="1800" b="1" dirty="0">
                <a:solidFill>
                  <a:schemeClr val="tx1"/>
                </a:solidFill>
              </a:rPr>
              <a:t>– byla vyvinuta pro měření rovnováhy u starších lidí s poruchou rovnováhy různé etiologie a slouží ke kvantitativnímu popisu funkce v klinické praxi. Hodnotí provedení čtrnácti funkčních úkolů, každý úkol má skórovací stupnici od 0 do 4. Stupeň 0 znamená nejnižší úroveň funkce, stupeň 4 nejvyšší úroveň funkce. </a:t>
            </a:r>
          </a:p>
          <a:p>
            <a:pPr marL="457200" lvl="1" indent="0">
              <a:lnSpc>
                <a:spcPct val="150000"/>
              </a:lnSpc>
              <a:buNone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sz="1800" dirty="0"/>
            </a:br>
            <a:br>
              <a:rPr lang="cs-CZ" sz="1800" b="1" dirty="0"/>
            </a:br>
            <a:br>
              <a:rPr lang="cs-CZ" sz="17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200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64622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Nutnost rozlišovat spontánní vzpřímené držení těla (programově fixováno) od napřímeného držení (vědomě kontrolováno vůlí)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Rozložení celkové zátěže chodidla: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vnitřní faktory: tvar nožní klenby, směr osy těla vůči směru gravitace, průmět těžiště do oporné plochy, postavení femuru v jamce, postavení a konfigurace osového orgánu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zevní faktory: sklon oporné plochy, vlastnosti podložky a obuvi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posturografické</a:t>
            </a:r>
            <a:r>
              <a:rPr lang="cs-CZ" sz="1900" b="1" dirty="0">
                <a:solidFill>
                  <a:schemeClr val="tx1"/>
                </a:solidFill>
              </a:rPr>
              <a:t> vyšetření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Při symetrickém stoji na dvou vahách: pravidelný stranový rozdíl kolísající mezi 5 </a:t>
            </a:r>
            <a:r>
              <a:rPr lang="cs-CZ" sz="1900" b="1">
                <a:solidFill>
                  <a:schemeClr val="tx1"/>
                </a:solidFill>
              </a:rPr>
              <a:t>– 10% </a:t>
            </a:r>
            <a:r>
              <a:rPr lang="cs-CZ" sz="1900" b="1" dirty="0">
                <a:solidFill>
                  <a:schemeClr val="tx1"/>
                </a:solidFill>
              </a:rPr>
              <a:t>celkové hmotnosti</a:t>
            </a: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sz="15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sz="6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49318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02633" cy="5151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Nožní klenba: téměř plochá laterální klenba, nízká příčná a vyšší podélná klenba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změna tvaru podle rozložení zátěže planty (stoj, odvíjení pří chůzi, švihová fáze kroku),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tvar ovlivněn také tvarem kostí nohy a aktivitou svalů,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postavení hlavice femuru jamce ovlivňuje nožní klenbu: ZR femuru se noha </a:t>
            </a:r>
            <a:r>
              <a:rPr lang="cs-CZ" sz="1800" b="1" dirty="0" err="1">
                <a:solidFill>
                  <a:schemeClr val="tx1"/>
                </a:solidFill>
              </a:rPr>
              <a:t>supinuje</a:t>
            </a:r>
            <a:r>
              <a:rPr lang="cs-CZ" sz="1800" b="1" dirty="0">
                <a:solidFill>
                  <a:schemeClr val="tx1"/>
                </a:solidFill>
              </a:rPr>
              <a:t> → zvyšuje se nožní klenba; VR femuru se noha </a:t>
            </a:r>
            <a:r>
              <a:rPr lang="cs-CZ" sz="1800" b="1" dirty="0" err="1">
                <a:solidFill>
                  <a:schemeClr val="tx1"/>
                </a:solidFill>
              </a:rPr>
              <a:t>pronuje</a:t>
            </a:r>
            <a:r>
              <a:rPr lang="cs-CZ" sz="1800" b="1" dirty="0">
                <a:solidFill>
                  <a:schemeClr val="tx1"/>
                </a:solidFill>
              </a:rPr>
              <a:t> → nožní klenba se snižuje,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informace z planty i postavení KYK mají vliv na stabilizaci a držení těla vestoje.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dirty="0"/>
            </a:br>
            <a:br>
              <a:rPr lang="cs-CZ" b="1" dirty="0"/>
            </a:br>
            <a:br>
              <a:rPr lang="cs-CZ" sz="13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sz="4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91026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83" y="1220616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Břišní svalstvo: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transversus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abdominis</a:t>
            </a:r>
            <a:r>
              <a:rPr lang="cs-CZ" sz="1800" b="1" dirty="0">
                <a:solidFill>
                  <a:schemeClr val="tx1"/>
                </a:solidFill>
              </a:rPr>
              <a:t>: aktivní při flexi i extenzi trupu, předchází aktivitu ostatních břišních svalu (</a:t>
            </a:r>
            <a:r>
              <a:rPr lang="cs-CZ" sz="1800" b="1" dirty="0" err="1">
                <a:solidFill>
                  <a:schemeClr val="tx1"/>
                </a:solidFill>
              </a:rPr>
              <a:t>Creswell</a:t>
            </a:r>
            <a:r>
              <a:rPr lang="cs-CZ" sz="1800" b="1" dirty="0">
                <a:solidFill>
                  <a:schemeClr val="tx1"/>
                </a:solidFill>
              </a:rPr>
              <a:t> et al.); aktivita m. </a:t>
            </a:r>
            <a:r>
              <a:rPr lang="cs-CZ" sz="1800" b="1" dirty="0" err="1">
                <a:solidFill>
                  <a:schemeClr val="tx1"/>
                </a:solidFill>
              </a:rPr>
              <a:t>transversus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abdominis</a:t>
            </a:r>
            <a:r>
              <a:rPr lang="cs-CZ" sz="1800" b="1" dirty="0">
                <a:solidFill>
                  <a:schemeClr val="tx1"/>
                </a:solidFill>
              </a:rPr>
              <a:t> zvyšuje napětí ve </a:t>
            </a:r>
            <a:r>
              <a:rPr lang="cs-CZ" sz="1800" b="1" dirty="0" err="1">
                <a:solidFill>
                  <a:schemeClr val="tx1"/>
                </a:solidFill>
              </a:rPr>
              <a:t>fascia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thoracolumbalis</a:t>
            </a:r>
            <a:r>
              <a:rPr lang="cs-CZ" sz="1800" b="1" dirty="0">
                <a:solidFill>
                  <a:schemeClr val="tx1"/>
                </a:solidFill>
              </a:rPr>
              <a:t>, břišní stěna se přitlačuje k páteři (tím se brání přílišnému vyklenutí břišní stěny při nádechu),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Zpevnění břišní stěny zvýšením IAT (aktivita bránice, m. </a:t>
            </a:r>
            <a:r>
              <a:rPr lang="cs-CZ" sz="1800" b="1" dirty="0" err="1">
                <a:solidFill>
                  <a:schemeClr val="tx1"/>
                </a:solidFill>
              </a:rPr>
              <a:t>transversus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abdominis</a:t>
            </a:r>
            <a:r>
              <a:rPr lang="cs-CZ" sz="1800" b="1" dirty="0">
                <a:solidFill>
                  <a:schemeClr val="tx1"/>
                </a:solidFill>
              </a:rPr>
              <a:t>, pánevního dna, přímé i šikmé břišní svaly)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Aktivita přímých a šikmých břišních svalů však nemůže být ve smyslu přiblížení sterna k symfýze, nutná jejich aktivace ve smyslu zabránění přílišnému vyklenutí břišní stěny při inspiraci a bránění flexní tendence při </a:t>
            </a:r>
            <a:r>
              <a:rPr lang="cs-CZ" sz="1800" b="1" dirty="0" err="1">
                <a:solidFill>
                  <a:schemeClr val="tx1"/>
                </a:solidFill>
              </a:rPr>
              <a:t>exspiriu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400" b="1" dirty="0">
                <a:solidFill>
                  <a:schemeClr val="tx1"/>
                </a:solidFill>
              </a:rPr>
            </a:br>
            <a:br>
              <a:rPr lang="cs-CZ" sz="1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01843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925305" cy="5151120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</a:rPr>
              <a:t>DYLEVSKÝ, Ivan. </a:t>
            </a:r>
            <a:r>
              <a:rPr lang="cs-CZ" altLang="cs-CZ" sz="2000" b="1" i="1" dirty="0">
                <a:solidFill>
                  <a:schemeClr val="tx1"/>
                </a:solidFill>
              </a:rPr>
              <a:t>Kineziologie : základy strukturální kineziologie</a:t>
            </a:r>
            <a:r>
              <a:rPr lang="cs-CZ" altLang="cs-CZ" sz="2000" b="1" dirty="0">
                <a:solidFill>
                  <a:schemeClr val="tx1"/>
                </a:solidFill>
              </a:rPr>
              <a:t>. Vyd. 1. Praha: Triton, 2009. 235 s. ISBN 9788073873240. 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GANONG, William. </a:t>
            </a:r>
            <a:r>
              <a:rPr lang="cs-CZ" altLang="cs-CZ" sz="2000" b="1" i="1" dirty="0">
                <a:solidFill>
                  <a:schemeClr val="tx1"/>
                </a:solidFill>
              </a:rPr>
              <a:t>Přehled lékařské fyziologie. </a:t>
            </a:r>
            <a:r>
              <a:rPr lang="cs-CZ" altLang="cs-CZ" sz="2000" b="1" dirty="0">
                <a:solidFill>
                  <a:schemeClr val="tx1"/>
                </a:solidFill>
              </a:rPr>
              <a:t>Praha: </a:t>
            </a:r>
            <a:r>
              <a:rPr lang="cs-CZ" altLang="cs-CZ" sz="2000" b="1" dirty="0" err="1">
                <a:solidFill>
                  <a:schemeClr val="tx1"/>
                </a:solidFill>
              </a:rPr>
              <a:t>Galén</a:t>
            </a:r>
            <a:r>
              <a:rPr lang="cs-CZ" altLang="cs-CZ" sz="2000" b="1" dirty="0">
                <a:solidFill>
                  <a:schemeClr val="tx1"/>
                </a:solidFill>
              </a:rPr>
              <a:t>, 2005, 890 s. ISBN </a:t>
            </a:r>
            <a:r>
              <a:rPr lang="cs-CZ" sz="2000" b="1" dirty="0">
                <a:solidFill>
                  <a:schemeClr val="tx1"/>
                </a:solidFill>
              </a:rPr>
              <a:t>80-7262-311-7.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KOLÁŘ, P. </a:t>
            </a:r>
            <a:r>
              <a:rPr lang="cs-CZ" sz="2000" b="1" i="1" dirty="0">
                <a:solidFill>
                  <a:schemeClr val="tx1"/>
                </a:solidFill>
              </a:rPr>
              <a:t>Rehabilitace v klinické praxi</a:t>
            </a:r>
            <a:r>
              <a:rPr lang="cs-CZ" sz="2000" b="1" dirty="0">
                <a:solidFill>
                  <a:schemeClr val="tx1"/>
                </a:solidFill>
              </a:rPr>
              <a:t>. 1. vyd. Praha: </a:t>
            </a:r>
            <a:r>
              <a:rPr lang="cs-CZ" sz="2000" b="1" dirty="0" err="1">
                <a:solidFill>
                  <a:schemeClr val="tx1"/>
                </a:solidFill>
              </a:rPr>
              <a:t>Galén</a:t>
            </a:r>
            <a:r>
              <a:rPr lang="cs-CZ" sz="2000" b="1" dirty="0">
                <a:solidFill>
                  <a:schemeClr val="tx1"/>
                </a:solidFill>
              </a:rPr>
              <a:t>, 2009, 713 s. ISBN 978-80-7262-657-1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KOLÁŘ, P. </a:t>
            </a:r>
            <a:r>
              <a:rPr lang="cs-CZ" sz="2000" b="1" dirty="0" err="1">
                <a:solidFill>
                  <a:schemeClr val="tx1"/>
                </a:solidFill>
              </a:rPr>
              <a:t>Vertebrogenní</a:t>
            </a:r>
            <a:r>
              <a:rPr lang="cs-CZ" sz="2000" b="1" dirty="0">
                <a:solidFill>
                  <a:schemeClr val="tx1"/>
                </a:solidFill>
              </a:rPr>
              <a:t> potíže a stabilizační funkce svalů – diagnostika. </a:t>
            </a:r>
            <a:r>
              <a:rPr lang="cs-CZ" sz="2000" b="1" i="1" dirty="0">
                <a:solidFill>
                  <a:schemeClr val="tx1"/>
                </a:solidFill>
              </a:rPr>
              <a:t>Rehabilitace a fyzikální lékařství. </a:t>
            </a:r>
            <a:r>
              <a:rPr lang="cs-CZ" sz="2000" b="1" dirty="0">
                <a:solidFill>
                  <a:schemeClr val="tx1"/>
                </a:solidFill>
              </a:rPr>
              <a:t>2006, č. 1, roč. 14, s. 155-170. ISSN 1211-2658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MYSLIVEČEK, Jaromír, et al. </a:t>
            </a:r>
            <a:r>
              <a:rPr lang="cs-CZ" sz="2000" b="1" i="1" dirty="0">
                <a:solidFill>
                  <a:schemeClr val="tx1"/>
                </a:solidFill>
              </a:rPr>
              <a:t>Základy neurověd. </a:t>
            </a:r>
            <a:r>
              <a:rPr lang="cs-CZ" sz="2000" b="1" dirty="0">
                <a:solidFill>
                  <a:schemeClr val="tx1"/>
                </a:solidFill>
              </a:rPr>
              <a:t>2. vydání. Praha : Triton, 2009. 390 s. </a:t>
            </a:r>
            <a:r>
              <a:rPr lang="cs-CZ" sz="2000" b="1" dirty="0">
                <a:solidFill>
                  <a:schemeClr val="tx1"/>
                </a:solidFill>
                <a:hlinkClick r:id="rId3" tooltip="Speciální:Zdroje knih/978-80-7387-088-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ISBN 978-80-7387-088-1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ROKYTA, Richard. </a:t>
            </a:r>
            <a:r>
              <a:rPr lang="cs-CZ" sz="2000" b="1" i="1" dirty="0">
                <a:solidFill>
                  <a:schemeClr val="tx1"/>
                </a:solidFill>
              </a:rPr>
              <a:t>Fyziologie pro bakalářská studia.</a:t>
            </a:r>
            <a:r>
              <a:rPr lang="cs-CZ" sz="2000" b="1" dirty="0">
                <a:solidFill>
                  <a:schemeClr val="tx1"/>
                </a:solidFill>
              </a:rPr>
              <a:t> Praha: ISV nakladatelství, 2008,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ISBN 80-86642-47-X.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SKALIČKOVÁ – KOVÁČIKOVÁ, Věra. </a:t>
            </a:r>
            <a:r>
              <a:rPr lang="cs-CZ" altLang="cs-CZ" sz="2000" b="1" i="1" dirty="0">
                <a:solidFill>
                  <a:schemeClr val="tx1"/>
                </a:solidFill>
              </a:rPr>
              <a:t>Diagnostika a fyzioterapie hybných poruch dle Vojty. </a:t>
            </a:r>
            <a:r>
              <a:rPr lang="cs-CZ" altLang="cs-CZ" sz="2000" b="1" dirty="0">
                <a:solidFill>
                  <a:schemeClr val="tx1"/>
                </a:solidFill>
              </a:rPr>
              <a:t>1. vyd. Olomouc: RL – CORPUS, s.r.o., 2017. 223 s. ISBN </a:t>
            </a:r>
            <a:r>
              <a:rPr lang="cs-CZ" sz="2000" b="1" dirty="0">
                <a:solidFill>
                  <a:schemeClr val="tx1"/>
                </a:solidFill>
              </a:rPr>
              <a:t>978-80-270-2292-2.</a:t>
            </a:r>
            <a:endParaRPr lang="cs-CZ" altLang="cs-CZ" sz="2000" b="1" i="1" dirty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4189525309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53" y="1391921"/>
            <a:ext cx="1139244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VAŘEKA, I. </a:t>
            </a:r>
            <a:r>
              <a:rPr lang="cs-CZ" sz="2000" b="1" i="1" dirty="0">
                <a:solidFill>
                  <a:schemeClr val="tx1"/>
                </a:solidFill>
              </a:rPr>
              <a:t>– </a:t>
            </a:r>
            <a:r>
              <a:rPr lang="cs-CZ" sz="2000" b="1" dirty="0">
                <a:solidFill>
                  <a:schemeClr val="tx1"/>
                </a:solidFill>
              </a:rPr>
              <a:t>VAŘEKOVÁ, R.. </a:t>
            </a:r>
            <a:r>
              <a:rPr lang="cs-CZ" sz="2000" b="1" i="1" dirty="0">
                <a:solidFill>
                  <a:schemeClr val="tx1"/>
                </a:solidFill>
              </a:rPr>
              <a:t>Kineziologie nohy. </a:t>
            </a:r>
            <a:r>
              <a:rPr lang="cs-CZ" sz="2000" b="1" dirty="0">
                <a:solidFill>
                  <a:schemeClr val="tx1"/>
                </a:solidFill>
              </a:rPr>
              <a:t>Olomouc: Univerzita Palackého v Olomouci. ISBN 978-80-244-2432-3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VAŘEKA, I. Posturální stabilita (</a:t>
            </a:r>
            <a:r>
              <a:rPr lang="cs-CZ" sz="2000" b="1" dirty="0" err="1">
                <a:solidFill>
                  <a:schemeClr val="tx1"/>
                </a:solidFill>
              </a:rPr>
              <a:t>I.část</a:t>
            </a:r>
            <a:r>
              <a:rPr lang="cs-CZ" sz="2000" b="1" dirty="0">
                <a:solidFill>
                  <a:schemeClr val="tx1"/>
                </a:solidFill>
              </a:rPr>
              <a:t>): Terminologie a biomechanické principy. </a:t>
            </a:r>
            <a:r>
              <a:rPr lang="cs-CZ" sz="2000" b="1" i="1" dirty="0">
                <a:solidFill>
                  <a:schemeClr val="tx1"/>
                </a:solidFill>
              </a:rPr>
              <a:t>Rehabilitace a fyzikální lékařství</a:t>
            </a:r>
            <a:r>
              <a:rPr lang="cs-CZ" sz="2000" b="1" dirty="0">
                <a:solidFill>
                  <a:schemeClr val="tx1"/>
                </a:solidFill>
              </a:rPr>
              <a:t>. 2002, 9(4), s. 115-121. ISSN 1211-2658.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84.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VAŘEKA, I. Posturální stabilita (II. část): Řízení, zajištění, vývoj, vyšetření. </a:t>
            </a:r>
            <a:r>
              <a:rPr lang="cs-CZ" sz="2000" b="1" i="1" dirty="0">
                <a:solidFill>
                  <a:schemeClr val="tx1"/>
                </a:solidFill>
              </a:rPr>
              <a:t>Rehabilitace a fyzikální lékařství. </a:t>
            </a:r>
            <a:r>
              <a:rPr lang="cs-CZ" sz="2000" b="1" dirty="0">
                <a:solidFill>
                  <a:schemeClr val="tx1"/>
                </a:solidFill>
              </a:rPr>
              <a:t>2002, 9(4), 122-129. ISSN 1211-2658.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Diplomová práce – Mgr. Veronika Málková: </a:t>
            </a:r>
            <a:r>
              <a:rPr lang="cs-CZ" b="1" dirty="0">
                <a:solidFill>
                  <a:schemeClr val="tx1"/>
                </a:solidFill>
              </a:rPr>
              <a:t>SROVNÁNÍ TESTOVÁNÍ POSTURÁLNÍ STABILITY U SKUPIN OSOB S ROZDÍLNOU SPORTOVNÍ AKTIVITOU (2016)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76321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2A38E-4FB7-4373-9D0B-A44D48C8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45" y="5236750"/>
            <a:ext cx="5311556" cy="128089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8076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Posturální stabilita: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schopnost zajistit a kontrolovat vzpřímené držení těla za současného působení zevních a vnitřních sil tak, aby nedošlo k neřízenému pádu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statická: schopnost udržet stabilní vzpřímenou polohu nad statickou opěrnou bází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dynamická: schopnost kontrolovat polohu těžiště těla a jeho průmět do opěrné báze při přechodu z dynamického do statického stavu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faktory: biomechanické, psychologické a neurofyziologické, věk, pohlaví, pohybové oslabení, pohybová aktivita </a:t>
            </a: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biomechanické faktory PS: těžiště těla, opěrná plocha a opěrná báze, hmotnost a výška jedince, způsob kontaktu těla s podložkou, vzájemné postavení tělních segmentů</a:t>
            </a:r>
          </a:p>
        </p:txBody>
      </p:sp>
    </p:spTree>
    <p:extLst>
      <p:ext uri="{BB962C8B-B14F-4D97-AF65-F5344CB8AC3E}">
        <p14:creationId xmlns:p14="http://schemas.microsoft.com/office/powerpoint/2010/main" val="159917778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100661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COM (centre </a:t>
            </a:r>
            <a:r>
              <a:rPr lang="cs-CZ" sz="2000" b="1" dirty="0" err="1">
                <a:solidFill>
                  <a:schemeClr val="tx1"/>
                </a:solidFill>
              </a:rPr>
              <a:t>of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mass</a:t>
            </a:r>
            <a:r>
              <a:rPr lang="cs-CZ" sz="2000" b="1" dirty="0">
                <a:solidFill>
                  <a:schemeClr val="tx1"/>
                </a:solidFill>
              </a:rPr>
              <a:t>, těžiště): bod, ze kterého působí výsledná tíhová síla, jenž vzniká součtem tíhových sil působících na jednotlivé tělní segmenty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změna vzájemné polohy jednotlivých segmentů → změní se také umístění celkového těžiště těla (pro některé polohy leží celkové těžiště dokonce mimo lidské tělo), děje se tak i při chůzi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těžiště = působiště gravitační síly tělesa, těžnice = přímka procházející těžištěm</a:t>
            </a:r>
          </a:p>
        </p:txBody>
      </p:sp>
      <p:pic>
        <p:nvPicPr>
          <p:cNvPr id="5" name="Obrázek 4" descr="Obsah obrázku muž, vsedě, voda, stůl&#10;&#10;Popis byl vytvořen automaticky">
            <a:extLst>
              <a:ext uri="{FF2B5EF4-FFF2-40B4-BE49-F238E27FC236}">
                <a16:creationId xmlns:a16="http://schemas.microsoft.com/office/drawing/2014/main" id="{057B685F-238D-47FF-A19F-DCE68186C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49" y="3687717"/>
            <a:ext cx="6718558" cy="18911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AD22AE5-3003-44EF-BAE9-D64B662CDCDA}"/>
              </a:ext>
            </a:extLst>
          </p:cNvPr>
          <p:cNvSpPr txBox="1"/>
          <p:nvPr/>
        </p:nvSpPr>
        <p:spPr>
          <a:xfrm flipH="1">
            <a:off x="3945276" y="5650788"/>
            <a:ext cx="793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https://is.muni.cz/do/1451/e-learning/kineziologie/elportal/pages/segmenty_teziste.html</a:t>
            </a:r>
          </a:p>
        </p:txBody>
      </p:sp>
    </p:spTree>
    <p:extLst>
      <p:ext uri="{BB962C8B-B14F-4D97-AF65-F5344CB8AC3E}">
        <p14:creationId xmlns:p14="http://schemas.microsoft.com/office/powerpoint/2010/main" val="296790193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00" y="1440930"/>
            <a:ext cx="1133696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Těžiště těla: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základní anatomické poloze těla = těžiště ve výši S2 – S3 cca 4 – 6 cm před přední plochou obratlových těl (ne obecné pravidlo, umístění se odvíjí od tělesných proporcí a ani v klidu není stálé = mění se působením životních pochodů v organismu)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u mužů díky rozdílné anatomické ve srovnání se ženami zpravidla posunuto o 1 – 2 % výše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6035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00" y="1440930"/>
            <a:ext cx="1133696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COG (Centre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Gravity</a:t>
            </a:r>
            <a:r>
              <a:rPr lang="cs-CZ" b="1" dirty="0">
                <a:solidFill>
                  <a:schemeClr val="tx1"/>
                </a:solidFill>
              </a:rPr>
              <a:t>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průmět společného těžiště těla do opěrné báze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má význam pouze k opěrné bázi, nemá smysl se jím zabývat v případech, kdy opěrná báze neexistuje, např. při letové fázi běhu </a:t>
            </a: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COP (Centre </a:t>
            </a:r>
            <a:r>
              <a:rPr lang="cs-CZ" sz="1900" b="1" dirty="0" err="1">
                <a:solidFill>
                  <a:schemeClr val="tx1"/>
                </a:solidFill>
              </a:rPr>
              <a:t>of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Pressure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působiště vektoru reakční síly podložky (GRF nebo-</a:t>
            </a:r>
            <a:r>
              <a:rPr lang="cs-CZ" sz="1900" b="1" dirty="0" err="1">
                <a:solidFill>
                  <a:schemeClr val="tx1"/>
                </a:solidFill>
              </a:rPr>
              <a:t>li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Ground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Reaction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Force</a:t>
            </a:r>
            <a:r>
              <a:rPr lang="cs-CZ" sz="1900" b="1" dirty="0">
                <a:solidFill>
                  <a:schemeClr val="tx1"/>
                </a:solidFill>
              </a:rPr>
              <a:t>) = síla, kterou podložka vyvíjí na objekt, v tomto případě lidské tělo, s nímž je v kontaktu</a:t>
            </a:r>
          </a:p>
        </p:txBody>
      </p:sp>
    </p:spTree>
    <p:extLst>
      <p:ext uri="{BB962C8B-B14F-4D97-AF65-F5344CB8AC3E}">
        <p14:creationId xmlns:p14="http://schemas.microsoft.com/office/powerpoint/2010/main" val="275448546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01" y="1464376"/>
            <a:ext cx="11439708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Opěrná plocha (AS, Area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Support):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část podložky, která je v přímém kontaktu s tělem (Kolář, 2009)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Vařeka (2002 I.): nemusí se nutně jednat o „přímý“ kontakt, mezi podložkou a povrchem těla se může nacházet tenká bariéra např. ve formě oblečení.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 aktivní opoře a kontrole posturální stability nelze využít celou plochu kontaktu (AC, Area </a:t>
            </a:r>
            <a:r>
              <a:rPr lang="cs-CZ" sz="1800" b="1" dirty="0" err="1">
                <a:solidFill>
                  <a:schemeClr val="tx1"/>
                </a:solidFill>
              </a:rPr>
              <a:t>of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Contact</a:t>
            </a:r>
            <a:r>
              <a:rPr lang="cs-CZ" sz="1800" b="1" dirty="0">
                <a:solidFill>
                  <a:schemeClr val="tx1"/>
                </a:solidFill>
              </a:rPr>
              <a:t>). AS je tedy tou částí AC, jenž je skutečně využita k vytvoření opěrné báze (BS, Base </a:t>
            </a:r>
            <a:r>
              <a:rPr lang="cs-CZ" sz="1800" b="1" dirty="0" err="1">
                <a:solidFill>
                  <a:schemeClr val="tx1"/>
                </a:solidFill>
              </a:rPr>
              <a:t>of</a:t>
            </a:r>
            <a:r>
              <a:rPr lang="cs-CZ" sz="1800" b="1" dirty="0">
                <a:solidFill>
                  <a:schemeClr val="tx1"/>
                </a:solidFill>
              </a:rPr>
              <a:t> Support). 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5672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46944</TotalTime>
  <Words>4065</Words>
  <Application>Microsoft Macintosh PowerPoint</Application>
  <PresentationFormat>Širokoúhlá obrazovka</PresentationFormat>
  <Paragraphs>404</Paragraphs>
  <Slides>48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Century Gothic</vt:lpstr>
      <vt:lpstr>Wingdings 3</vt:lpstr>
      <vt:lpstr>Stébla</vt:lpstr>
      <vt:lpstr>Kineziologie III.  </vt:lpstr>
      <vt:lpstr> Posturální stabilita  </vt:lpstr>
      <vt:lpstr>Kineziologie III. </vt:lpstr>
      <vt:lpstr>Kineziologie III. </vt:lpstr>
      <vt:lpstr>Kineziologie III.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  </vt:lpstr>
      <vt:lpstr>Kineziologie III.  </vt:lpstr>
      <vt:lpstr>Kineziologie III.  </vt:lpstr>
      <vt:lpstr>Kineziologie VI.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Seznam literatury</vt:lpstr>
      <vt:lpstr>Seznam literatury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2462</cp:revision>
  <dcterms:created xsi:type="dcterms:W3CDTF">2019-02-16T16:33:42Z</dcterms:created>
  <dcterms:modified xsi:type="dcterms:W3CDTF">2024-11-20T22:22:58Z</dcterms:modified>
</cp:coreProperties>
</file>