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7" r:id="rId1"/>
  </p:sldMasterIdLst>
  <p:notesMasterIdLst>
    <p:notesMasterId r:id="rId56"/>
  </p:notesMasterIdLst>
  <p:sldIdLst>
    <p:sldId id="256" r:id="rId2"/>
    <p:sldId id="528" r:id="rId3"/>
    <p:sldId id="529" r:id="rId4"/>
    <p:sldId id="531" r:id="rId5"/>
    <p:sldId id="575" r:id="rId6"/>
    <p:sldId id="516" r:id="rId7"/>
    <p:sldId id="577" r:id="rId8"/>
    <p:sldId id="578" r:id="rId9"/>
    <p:sldId id="580" r:id="rId10"/>
    <p:sldId id="579" r:id="rId11"/>
    <p:sldId id="521" r:id="rId12"/>
    <p:sldId id="581" r:id="rId13"/>
    <p:sldId id="571" r:id="rId14"/>
    <p:sldId id="583" r:id="rId15"/>
    <p:sldId id="584" r:id="rId16"/>
    <p:sldId id="585" r:id="rId17"/>
    <p:sldId id="524" r:id="rId18"/>
    <p:sldId id="573" r:id="rId19"/>
    <p:sldId id="587" r:id="rId20"/>
    <p:sldId id="588" r:id="rId21"/>
    <p:sldId id="586" r:id="rId22"/>
    <p:sldId id="526" r:id="rId23"/>
    <p:sldId id="542" r:id="rId24"/>
    <p:sldId id="538" r:id="rId25"/>
    <p:sldId id="590" r:id="rId26"/>
    <p:sldId id="591" r:id="rId27"/>
    <p:sldId id="541" r:id="rId28"/>
    <p:sldId id="543" r:id="rId29"/>
    <p:sldId id="544" r:id="rId30"/>
    <p:sldId id="574" r:id="rId31"/>
    <p:sldId id="599" r:id="rId32"/>
    <p:sldId id="593" r:id="rId33"/>
    <p:sldId id="546" r:id="rId34"/>
    <p:sldId id="595" r:id="rId35"/>
    <p:sldId id="547" r:id="rId36"/>
    <p:sldId id="596" r:id="rId37"/>
    <p:sldId id="598" r:id="rId38"/>
    <p:sldId id="549" r:id="rId39"/>
    <p:sldId id="602" r:id="rId40"/>
    <p:sldId id="603" r:id="rId41"/>
    <p:sldId id="604" r:id="rId42"/>
    <p:sldId id="605" r:id="rId43"/>
    <p:sldId id="606" r:id="rId44"/>
    <p:sldId id="556" r:id="rId45"/>
    <p:sldId id="607" r:id="rId46"/>
    <p:sldId id="608" r:id="rId47"/>
    <p:sldId id="609" r:id="rId48"/>
    <p:sldId id="610" r:id="rId49"/>
    <p:sldId id="611" r:id="rId50"/>
    <p:sldId id="564" r:id="rId51"/>
    <p:sldId id="557" r:id="rId52"/>
    <p:sldId id="612" r:id="rId53"/>
    <p:sldId id="562" r:id="rId54"/>
    <p:sldId id="483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29" autoAdjust="0"/>
    <p:restoredTop sz="94694"/>
  </p:normalViewPr>
  <p:slideViewPr>
    <p:cSldViewPr snapToGrid="0">
      <p:cViewPr varScale="1">
        <p:scale>
          <a:sx n="109" d="100"/>
          <a:sy n="109" d="100"/>
        </p:scale>
        <p:origin x="10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D3FAD-E227-4FA2-99CB-A0C1353492A9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0D12F-39F8-4C59-B32C-0B6B356043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7070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2269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2138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60482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22199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27053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67479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Dystonie: neumí se rozhodnout, kterou rukou uchopí, proto chytá jakoby očima a celým tělem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63728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Mizí ventrální nastavení pánve, osa páteře napřímena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12130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38207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MRF – tah symfýzy kraniálně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71334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MRF – tah symfýzy kraniálně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3581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4948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46714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Dítě si v poloze ba zádech s hračkou hraje oběma rukama + kontrola očí – sagitální stabilizace tohle umožňuje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82286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35603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20131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02491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02038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76126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16789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5548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0430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65320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Neplánovaná poloha vedená stimulem vidět dál a výš.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17279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27385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54092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05263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08925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57354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08361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95629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95752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147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22795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12277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34715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48671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96546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30803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81731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87366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91405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827771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1386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117378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429871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842278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7280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9737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157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9419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Při opoře nejen o </a:t>
            </a:r>
            <a:r>
              <a:rPr lang="cs-CZ" dirty="0" err="1"/>
              <a:t>proc</a:t>
            </a:r>
            <a:r>
              <a:rPr lang="cs-CZ" dirty="0"/>
              <a:t>. </a:t>
            </a:r>
            <a:r>
              <a:rPr lang="cs-CZ" dirty="0" err="1"/>
              <a:t>Xyphoideus</a:t>
            </a:r>
            <a:r>
              <a:rPr lang="cs-CZ" dirty="0"/>
              <a:t>, ale o celý trup dochází k </a:t>
            </a:r>
            <a:r>
              <a:rPr lang="cs-CZ" dirty="0" err="1"/>
              <a:t>hyperabdukci</a:t>
            </a:r>
            <a:r>
              <a:rPr lang="cs-CZ" dirty="0"/>
              <a:t> KYK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4062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Při opoře nejen o </a:t>
            </a:r>
            <a:r>
              <a:rPr lang="cs-CZ" dirty="0" err="1"/>
              <a:t>proc</a:t>
            </a:r>
            <a:r>
              <a:rPr lang="cs-CZ" dirty="0"/>
              <a:t>. </a:t>
            </a:r>
            <a:r>
              <a:rPr lang="cs-CZ" dirty="0" err="1"/>
              <a:t>Xyphoideus</a:t>
            </a:r>
            <a:r>
              <a:rPr lang="cs-CZ" dirty="0"/>
              <a:t>, ale o celý trup dochází k </a:t>
            </a:r>
            <a:r>
              <a:rPr lang="cs-CZ" dirty="0" err="1"/>
              <a:t>hyperabdukci</a:t>
            </a:r>
            <a:r>
              <a:rPr lang="cs-CZ" dirty="0"/>
              <a:t> KYK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082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5EBAA-C00B-40DC-B104-70E3CB09F9F5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410DF43-EFA9-4671-AD66-D168E68373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5804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5EBAA-C00B-40DC-B104-70E3CB09F9F5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10DF43-EFA9-4671-AD66-D168E68373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5205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5EBAA-C00B-40DC-B104-70E3CB09F9F5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10DF43-EFA9-4671-AD66-D168E683731C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73133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5EBAA-C00B-40DC-B104-70E3CB09F9F5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10DF43-EFA9-4671-AD66-D168E68373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1166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5EBAA-C00B-40DC-B104-70E3CB09F9F5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10DF43-EFA9-4671-AD66-D168E683731C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1577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5EBAA-C00B-40DC-B104-70E3CB09F9F5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10DF43-EFA9-4671-AD66-D168E68373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0325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5EBAA-C00B-40DC-B104-70E3CB09F9F5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0DF43-EFA9-4671-AD66-D168E68373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48219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5EBAA-C00B-40DC-B104-70E3CB09F9F5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0DF43-EFA9-4671-AD66-D168E68373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827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5EBAA-C00B-40DC-B104-70E3CB09F9F5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0DF43-EFA9-4671-AD66-D168E68373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014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5EBAA-C00B-40DC-B104-70E3CB09F9F5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10DF43-EFA9-4671-AD66-D168E68373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8680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5EBAA-C00B-40DC-B104-70E3CB09F9F5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410DF43-EFA9-4671-AD66-D168E68373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880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5EBAA-C00B-40DC-B104-70E3CB09F9F5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410DF43-EFA9-4671-AD66-D168E68373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2992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5EBAA-C00B-40DC-B104-70E3CB09F9F5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0DF43-EFA9-4671-AD66-D168E68373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2896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5EBAA-C00B-40DC-B104-70E3CB09F9F5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0DF43-EFA9-4671-AD66-D168E68373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89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5EBAA-C00B-40DC-B104-70E3CB09F9F5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0DF43-EFA9-4671-AD66-D168E68373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2228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5EBAA-C00B-40DC-B104-70E3CB09F9F5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10DF43-EFA9-4671-AD66-D168E68373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3849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5EBAA-C00B-40DC-B104-70E3CB09F9F5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410DF43-EFA9-4671-AD66-D168E68373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0610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1" r:id="rId14"/>
    <p:sldLayoutId id="2147483952" r:id="rId15"/>
    <p:sldLayoutId id="214748395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74CA0A-D5C4-46B8-8F16-507AC38B9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9677" y="2287315"/>
            <a:ext cx="8976809" cy="1141685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Vývojová kineziologie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E6E8F6B-654E-4224-8517-B5711827C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4151" y="4211734"/>
            <a:ext cx="8131550" cy="2937114"/>
          </a:xfrm>
        </p:spPr>
        <p:txBody>
          <a:bodyPr>
            <a:noAutofit/>
          </a:bodyPr>
          <a:lstStyle/>
          <a:p>
            <a:r>
              <a:rPr lang="cs-CZ" sz="2400" b="1" dirty="0">
                <a:solidFill>
                  <a:schemeClr val="tx1"/>
                </a:solidFill>
              </a:rPr>
              <a:t>Mgr. Veronika Málková </a:t>
            </a:r>
          </a:p>
          <a:p>
            <a:r>
              <a:rPr lang="cs-CZ" sz="2400" b="1" dirty="0">
                <a:solidFill>
                  <a:schemeClr val="tx1"/>
                </a:solidFill>
              </a:rPr>
              <a:t> </a:t>
            </a:r>
          </a:p>
          <a:p>
            <a:endParaRPr lang="cs-CZ" sz="2400" b="1" baseline="300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8ECC4B1-F53A-4221-8ABD-DB0E268B51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77" y="79720"/>
            <a:ext cx="1228754" cy="7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57214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17088"/>
            <a:ext cx="8911687" cy="1280890"/>
          </a:xfrm>
        </p:spPr>
        <p:txBody>
          <a:bodyPr/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br>
              <a:rPr lang="cs-CZ" b="1" dirty="0"/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7" y="1276543"/>
            <a:ext cx="11491080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Novorozenec v poloze na břiše: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Pánev: </a:t>
            </a:r>
            <a:r>
              <a:rPr lang="cs-CZ" sz="1800" b="1" dirty="0" err="1">
                <a:solidFill>
                  <a:schemeClr val="tx1"/>
                </a:solidFill>
              </a:rPr>
              <a:t>anteverze</a:t>
            </a:r>
            <a:endParaRPr lang="cs-CZ" sz="1800" b="1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KYK: abdukce 90°, FLX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Hlezno: DFL, bérce nad podložkou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Pohyb: otočení hlavy šroubovitým pohybem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Klouby kulové: nefungují jako kulové, protože svaly kolem nejsou v koordinaci (synergie ZR a ADDK) = klouby kladkové; změna v cca 6 týdnech se zapojením ZR.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Loket a koleno: extenze v lokti CLMTB, </a:t>
            </a:r>
            <a:r>
              <a:rPr lang="cs-CZ" sz="1800" b="1" dirty="0" err="1">
                <a:solidFill>
                  <a:schemeClr val="tx1"/>
                </a:solidFill>
              </a:rPr>
              <a:t>exntenze</a:t>
            </a:r>
            <a:r>
              <a:rPr lang="cs-CZ" sz="1800" b="1" dirty="0">
                <a:solidFill>
                  <a:schemeClr val="tx1"/>
                </a:solidFill>
              </a:rPr>
              <a:t> v KOK MRF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Akra: metatarsy a metakarpy v addukci, abdukce spojená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cs-CZ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Obrázek 3" descr="Obsah obrázku interiér, zeď, ležící, hnědá&#10;&#10;Popis byl vytvořen automaticky">
            <a:extLst>
              <a:ext uri="{FF2B5EF4-FFF2-40B4-BE49-F238E27FC236}">
                <a16:creationId xmlns:a16="http://schemas.microsoft.com/office/drawing/2014/main" id="{A4D8F9F0-E624-8A9E-C455-8BBA26316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117" y="1412278"/>
            <a:ext cx="4985006" cy="306720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6FE0BE3-97C6-309F-699D-921A16E06DC0}"/>
              </a:ext>
            </a:extLst>
          </p:cNvPr>
          <p:cNvSpPr txBox="1"/>
          <p:nvPr/>
        </p:nvSpPr>
        <p:spPr>
          <a:xfrm>
            <a:off x="10357558" y="984155"/>
            <a:ext cx="1117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Kolář, 2009</a:t>
            </a:r>
            <a:endParaRPr lang="cs-CZ" sz="1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6098365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17088"/>
            <a:ext cx="8911687" cy="1280890"/>
          </a:xfrm>
        </p:spPr>
        <p:txBody>
          <a:bodyPr/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br>
              <a:rPr lang="cs-CZ" b="1" dirty="0"/>
            </a:br>
            <a:r>
              <a:rPr lang="cs-CZ" b="1" dirty="0"/>
              <a:t> 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7" y="1276543"/>
            <a:ext cx="11491080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4. týden: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začátek optické fixace,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povolení maximální FLX v KYK a KOK, povolení FLX v lokti a extenze paže,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zmírnění extenze hlavy,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zmírnění </a:t>
            </a:r>
            <a:r>
              <a:rPr lang="cs-CZ" sz="2000" b="1" dirty="0" err="1">
                <a:solidFill>
                  <a:schemeClr val="tx1"/>
                </a:solidFill>
              </a:rPr>
              <a:t>anteverze</a:t>
            </a:r>
            <a:r>
              <a:rPr lang="cs-CZ" sz="2000" b="1" dirty="0">
                <a:solidFill>
                  <a:schemeClr val="tx1"/>
                </a:solidFill>
              </a:rPr>
              <a:t> pánve,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loket spočívá na podložce,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postupná tvorba podmínek pro postupnou aktivaci dalších svalových skupin KK, trupu a vzpřímení hlavy.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cs-CZ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998787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17088"/>
            <a:ext cx="8911687" cy="1280890"/>
          </a:xfrm>
        </p:spPr>
        <p:txBody>
          <a:bodyPr/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br>
              <a:rPr lang="cs-CZ" b="1" dirty="0"/>
            </a:br>
            <a:r>
              <a:rPr lang="cs-CZ" b="1" dirty="0"/>
              <a:t> 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7" y="1276543"/>
            <a:ext cx="11491080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6. týden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optická fixace = motorické vyjádření kontaktu,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zapojení ZR  = synergie ZR, ADDK, ABDK,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synergie dorsální a ventrální muskulatury trupu,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posun lopatky kaudálně a k páteři = umožnění aktivace ZR RAK.</a:t>
            </a:r>
          </a:p>
          <a:p>
            <a:pPr marL="0" indent="0">
              <a:lnSpc>
                <a:spcPct val="150000"/>
              </a:lnSpc>
              <a:buNone/>
            </a:pPr>
            <a:endParaRPr lang="cs-CZ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cs-CZ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582395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17088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br>
              <a:rPr lang="cs-CZ" b="1" dirty="0"/>
            </a:br>
            <a:r>
              <a:rPr lang="cs-CZ" b="1" dirty="0"/>
              <a:t> </a:t>
            </a:r>
            <a:br>
              <a:rPr lang="cs-CZ" b="1" dirty="0"/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7" y="1276543"/>
            <a:ext cx="5718585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 6. týden - šermíř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Čelistní strana: hlava otočena k jedné straně, úklon a záklon minimální, pořád ještě patrný </a:t>
            </a:r>
            <a:r>
              <a:rPr lang="cs-CZ" b="1" dirty="0" err="1">
                <a:solidFill>
                  <a:schemeClr val="tx1"/>
                </a:solidFill>
              </a:rPr>
              <a:t>konvex</a:t>
            </a:r>
            <a:r>
              <a:rPr lang="cs-CZ" b="1" dirty="0">
                <a:solidFill>
                  <a:schemeClr val="tx1"/>
                </a:solidFill>
              </a:rPr>
              <a:t> trupu, pánev ventrálně klopena (už méně než u novorozence) + posunuta kaudálně. Lopatka posunuta kaudálně a k páteři → možnost ABDK 90° + ZR RAK, loket extenze, předloktí supinace, asociovaný (generalizovaný) úchop, DK v </a:t>
            </a:r>
            <a:r>
              <a:rPr lang="cs-CZ" b="1" dirty="0" err="1">
                <a:solidFill>
                  <a:schemeClr val="tx1"/>
                </a:solidFill>
              </a:rPr>
              <a:t>semiextenzi</a:t>
            </a:r>
            <a:r>
              <a:rPr lang="cs-CZ" b="1" dirty="0">
                <a:solidFill>
                  <a:schemeClr val="tx1"/>
                </a:solidFill>
              </a:rPr>
              <a:t>, laterální strana kolene blízko podložce, KYK v ZR, hlezno v nulovém postavení, přednoží a prsty ve flexi.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cs-CZ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Obrázek 4" descr="Obsah obrázku dítě, osoba, interiér&#10;&#10;Popis byl vytvořen automaticky">
            <a:extLst>
              <a:ext uri="{FF2B5EF4-FFF2-40B4-BE49-F238E27FC236}">
                <a16:creationId xmlns:a16="http://schemas.microsoft.com/office/drawing/2014/main" id="{56A641C3-B447-4CEF-BCF3-1FD0C85ED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88" y="1385332"/>
            <a:ext cx="3153017" cy="354841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1BBE7C2-E781-4C80-A823-0CA8E5A82852}"/>
              </a:ext>
            </a:extLst>
          </p:cNvPr>
          <p:cNvSpPr txBox="1"/>
          <p:nvPr/>
        </p:nvSpPr>
        <p:spPr>
          <a:xfrm>
            <a:off x="8281263" y="4933744"/>
            <a:ext cx="125226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i="1" dirty="0"/>
              <a:t>Kolář, 2009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3842028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17088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br>
              <a:rPr lang="cs-CZ" b="1" dirty="0"/>
            </a:br>
            <a:r>
              <a:rPr lang="cs-CZ" b="1" dirty="0"/>
              <a:t> </a:t>
            </a:r>
            <a:br>
              <a:rPr lang="cs-CZ" b="1" dirty="0"/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7" y="1276543"/>
            <a:ext cx="5718585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 6. týden - šermíř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Záhlavní strana: HK ve FLX, ruka volně, DK FLX v KYK a KOK, DFL hlezna, laterální strana kolene více nad podložkou, přednoží a prstce FLX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Šermíř: </a:t>
            </a:r>
            <a:r>
              <a:rPr lang="cs-CZ" b="1" dirty="0" err="1">
                <a:solidFill>
                  <a:schemeClr val="tx1"/>
                </a:solidFill>
              </a:rPr>
              <a:t>aference</a:t>
            </a:r>
            <a:r>
              <a:rPr lang="cs-CZ" b="1" dirty="0">
                <a:solidFill>
                  <a:schemeClr val="tx1"/>
                </a:solidFill>
              </a:rPr>
              <a:t> skrze optickou fixaci, aktivní, čelistní strana s extenzí středních kloubů + ZR RAK a KYK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ATŠR: </a:t>
            </a:r>
            <a:r>
              <a:rPr lang="cs-CZ" b="1" dirty="0" err="1">
                <a:solidFill>
                  <a:schemeClr val="tx1"/>
                </a:solidFill>
              </a:rPr>
              <a:t>aference</a:t>
            </a:r>
            <a:r>
              <a:rPr lang="cs-CZ" b="1" dirty="0">
                <a:solidFill>
                  <a:schemeClr val="tx1"/>
                </a:solidFill>
              </a:rPr>
              <a:t> z 1.-3. obratle </a:t>
            </a:r>
            <a:r>
              <a:rPr lang="cs-CZ" b="1" dirty="0" err="1">
                <a:solidFill>
                  <a:schemeClr val="tx1"/>
                </a:solidFill>
              </a:rPr>
              <a:t>Cp</a:t>
            </a:r>
            <a:r>
              <a:rPr lang="cs-CZ" b="1" dirty="0">
                <a:solidFill>
                  <a:schemeClr val="tx1"/>
                </a:solidFill>
              </a:rPr>
              <a:t>, pasivní rotace hlavy, VR RAK a KYK na čelistní straně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cs-CZ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Obrázek 4" descr="Obsah obrázku dítě, osoba, interiér&#10;&#10;Popis byl vytvořen automaticky">
            <a:extLst>
              <a:ext uri="{FF2B5EF4-FFF2-40B4-BE49-F238E27FC236}">
                <a16:creationId xmlns:a16="http://schemas.microsoft.com/office/drawing/2014/main" id="{56A641C3-B447-4CEF-BCF3-1FD0C85ED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88" y="1385332"/>
            <a:ext cx="3153017" cy="354841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1BBE7C2-E781-4C80-A823-0CA8E5A82852}"/>
              </a:ext>
            </a:extLst>
          </p:cNvPr>
          <p:cNvSpPr txBox="1"/>
          <p:nvPr/>
        </p:nvSpPr>
        <p:spPr>
          <a:xfrm>
            <a:off x="8281263" y="4933744"/>
            <a:ext cx="125226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i="1" dirty="0"/>
              <a:t>Kolář, 2009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1845090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17088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br>
              <a:rPr lang="cs-CZ" b="1" dirty="0"/>
            </a:br>
            <a:r>
              <a:rPr lang="cs-CZ" b="1" dirty="0"/>
              <a:t> </a:t>
            </a:r>
            <a:br>
              <a:rPr lang="cs-CZ" b="1" dirty="0"/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7" y="1276543"/>
            <a:ext cx="10888461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 6. týden poloha na břiše: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Zvedání hlavy a trupu od podložky, opora o předloktí = asymetrické vzpřímení (na čelistní straně výraznější vzpřímení RAK, na straně záhlavní RAK v protrakci - lopatka méně </a:t>
            </a:r>
            <a:r>
              <a:rPr lang="cs-CZ" sz="1800" b="1" dirty="0" err="1">
                <a:solidFill>
                  <a:schemeClr val="tx1"/>
                </a:solidFill>
              </a:rPr>
              <a:t>kaudalizována</a:t>
            </a:r>
            <a:r>
              <a:rPr lang="cs-CZ" sz="1800" b="1" dirty="0">
                <a:solidFill>
                  <a:schemeClr val="tx1"/>
                </a:solidFill>
              </a:rPr>
              <a:t> kvůli lehké rotaci hlavy na stranu vzpřímenějšího pletence).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Posun opory z </a:t>
            </a:r>
            <a:r>
              <a:rPr lang="cs-CZ" sz="1800" b="1" dirty="0" err="1">
                <a:solidFill>
                  <a:schemeClr val="tx1"/>
                </a:solidFill>
              </a:rPr>
              <a:t>processus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xyphoideus</a:t>
            </a:r>
            <a:r>
              <a:rPr lang="cs-CZ" sz="1800" b="1" dirty="0">
                <a:solidFill>
                  <a:schemeClr val="tx1"/>
                </a:solidFill>
              </a:rPr>
              <a:t> směrem kaudálně.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HKK: RAK FLX, ADDK, opora o celé předloktí více v distální třetině, převaha VR nad ZR, ruce v pěst.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Pánev v lehké </a:t>
            </a:r>
            <a:r>
              <a:rPr lang="cs-CZ" sz="1800" b="1" dirty="0" err="1">
                <a:solidFill>
                  <a:schemeClr val="tx1"/>
                </a:solidFill>
              </a:rPr>
              <a:t>anteverzi</a:t>
            </a:r>
            <a:r>
              <a:rPr lang="cs-CZ" sz="1800" b="1" dirty="0">
                <a:solidFill>
                  <a:schemeClr val="tx1"/>
                </a:solidFill>
              </a:rPr>
              <a:t>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DKK: v </a:t>
            </a:r>
            <a:r>
              <a:rPr lang="cs-CZ" sz="1800" b="1" dirty="0" err="1">
                <a:solidFill>
                  <a:schemeClr val="tx1"/>
                </a:solidFill>
              </a:rPr>
              <a:t>semiextenzi</a:t>
            </a:r>
            <a:r>
              <a:rPr lang="cs-CZ" sz="1800" b="1" dirty="0">
                <a:solidFill>
                  <a:schemeClr val="tx1"/>
                </a:solidFill>
              </a:rPr>
              <a:t> s naznačenou ZR v KYK, bérce nad podložkou.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cs-CZ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992724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17088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br>
              <a:rPr lang="cs-CZ" b="1" dirty="0"/>
            </a:br>
            <a:r>
              <a:rPr lang="cs-CZ" b="1" dirty="0"/>
              <a:t> </a:t>
            </a:r>
            <a:br>
              <a:rPr lang="cs-CZ" b="1" dirty="0"/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7" y="1276543"/>
            <a:ext cx="10888461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 8. týden: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700" b="1" dirty="0">
                <a:solidFill>
                  <a:schemeClr val="tx1"/>
                </a:solidFill>
              </a:rPr>
              <a:t>Fyziologická dystonie: snaha a touha dítěte sáhnout po matce končetinami nebo přímo tělem (živá mimika),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700" b="1" dirty="0">
                <a:solidFill>
                  <a:schemeClr val="tx1"/>
                </a:solidFill>
              </a:rPr>
              <a:t>Poloha na zádech: střední postavení trupu ve frontální rovině, opora o obě lopatky, pánev bez úklonu nebo rotace (pořád lehká ventrální flexe).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700" b="1" dirty="0">
                <a:solidFill>
                  <a:schemeClr val="tx1"/>
                </a:solidFill>
              </a:rPr>
              <a:t>HK: ABDK do max. 80° nebo ADDK, předloktí flektováno (paže a předloktí bez kontaktu s podložkou – HK v sagitální rovině), ruka otevřená.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700" b="1" dirty="0">
                <a:solidFill>
                  <a:schemeClr val="tx1"/>
                </a:solidFill>
              </a:rPr>
              <a:t>DK: FLX v KYK a KOK, paty v kontaktu s podložkou.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700" b="1" dirty="0">
                <a:solidFill>
                  <a:schemeClr val="tx1"/>
                </a:solidFill>
              </a:rPr>
              <a:t>Snaha se zvednout (rozpažení HK, zvednutí zadku skrze oporu o paty, zvedání DKK nad podložku s koleny v </a:t>
            </a:r>
            <a:r>
              <a:rPr lang="cs-CZ" sz="1700" b="1" dirty="0" err="1">
                <a:solidFill>
                  <a:schemeClr val="tx1"/>
                </a:solidFill>
              </a:rPr>
              <a:t>semiextenzi</a:t>
            </a:r>
            <a:r>
              <a:rPr lang="cs-CZ" sz="1700" b="1" dirty="0">
                <a:solidFill>
                  <a:schemeClr val="tx1"/>
                </a:solidFill>
              </a:rPr>
              <a:t>).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700" b="1" dirty="0">
                <a:solidFill>
                  <a:schemeClr val="tx1"/>
                </a:solidFill>
              </a:rPr>
              <a:t>Není přítomna schopnost provést diferencovaný pohyb HK!!!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7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465501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17088"/>
            <a:ext cx="8911687" cy="1280890"/>
          </a:xfrm>
        </p:spPr>
        <p:txBody>
          <a:bodyPr/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7" y="1276543"/>
            <a:ext cx="11491080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Konec 1. </a:t>
            </a:r>
            <a:r>
              <a:rPr lang="cs-CZ" sz="1900" b="1" dirty="0" err="1">
                <a:solidFill>
                  <a:schemeClr val="tx1"/>
                </a:solidFill>
              </a:rPr>
              <a:t>trimenonu</a:t>
            </a:r>
            <a:r>
              <a:rPr lang="cs-CZ" sz="1900" b="1" dirty="0">
                <a:solidFill>
                  <a:schemeClr val="tx1"/>
                </a:solidFill>
              </a:rPr>
              <a:t> (3M)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dozrává sagitální stabilizace,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poloha na břiše: opora o mediální epikondyl humeru </a:t>
            </a:r>
            <a:r>
              <a:rPr lang="cs-CZ" sz="1800" b="1" dirty="0" err="1">
                <a:solidFill>
                  <a:schemeClr val="tx1"/>
                </a:solidFill>
              </a:rPr>
              <a:t>billat</a:t>
            </a:r>
            <a:r>
              <a:rPr lang="cs-CZ" sz="1800" b="1" dirty="0">
                <a:solidFill>
                  <a:schemeClr val="tx1"/>
                </a:solidFill>
              </a:rPr>
              <a:t>. + symfýza.</a:t>
            </a:r>
          </a:p>
          <a:p>
            <a:pPr marL="0" indent="0">
              <a:lnSpc>
                <a:spcPct val="150000"/>
              </a:lnSpc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cs-CZ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Obrázek 4" descr="Obsah obrázku interiér, osoba, vsedě, postel&#10;&#10;Popis byl vytvořen automaticky">
            <a:extLst>
              <a:ext uri="{FF2B5EF4-FFF2-40B4-BE49-F238E27FC236}">
                <a16:creationId xmlns:a16="http://schemas.microsoft.com/office/drawing/2014/main" id="{EEB16E73-B2DB-49BB-B1FF-216807318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40" y="3683573"/>
            <a:ext cx="5133460" cy="262950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1D92C00-EA52-4B32-81BA-001B85FAC964}"/>
              </a:ext>
            </a:extLst>
          </p:cNvPr>
          <p:cNvSpPr txBox="1"/>
          <p:nvPr/>
        </p:nvSpPr>
        <p:spPr>
          <a:xfrm flipH="1">
            <a:off x="7120889" y="6427663"/>
            <a:ext cx="1223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/>
              <a:t>Kolář, 2009</a:t>
            </a:r>
          </a:p>
        </p:txBody>
      </p:sp>
    </p:spTree>
    <p:extLst>
      <p:ext uri="{BB962C8B-B14F-4D97-AF65-F5344CB8AC3E}">
        <p14:creationId xmlns:p14="http://schemas.microsoft.com/office/powerpoint/2010/main" val="136102104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17088"/>
            <a:ext cx="8911687" cy="1280890"/>
          </a:xfrm>
        </p:spPr>
        <p:txBody>
          <a:bodyPr/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967" y="1276543"/>
            <a:ext cx="11378065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osa páteře napřímena,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mizí ventrální sklon pánve,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RAK: FLX 90°, ABDK 30°, opora o mediální epikondyly, prsty volně pohyblivé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DKK: rovnovážně mezi ZR a VR, volně extendované, </a:t>
            </a:r>
            <a:r>
              <a:rPr lang="cs-CZ" sz="2000" b="1" dirty="0" err="1">
                <a:solidFill>
                  <a:schemeClr val="tx1"/>
                </a:solidFill>
              </a:rPr>
              <a:t>předkolení</a:t>
            </a:r>
            <a:r>
              <a:rPr lang="cs-CZ" sz="2000" b="1" dirty="0">
                <a:solidFill>
                  <a:schemeClr val="tx1"/>
                </a:solidFill>
              </a:rPr>
              <a:t> v lehké flexi, hlezenní klouby ve středním postavení,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izolovaný pohyb hlavy cca 30 st. bez souhybu trupu (to samé vleže na zádech).</a:t>
            </a:r>
          </a:p>
          <a:p>
            <a:pPr marL="0" indent="0">
              <a:lnSpc>
                <a:spcPct val="150000"/>
              </a:lnSpc>
              <a:buNone/>
            </a:pPr>
            <a:endParaRPr lang="cs-CZ" sz="2000" b="1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cs-CZ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979965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17088"/>
            <a:ext cx="8911687" cy="1280890"/>
          </a:xfrm>
        </p:spPr>
        <p:txBody>
          <a:bodyPr/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967" y="1276543"/>
            <a:ext cx="11378065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Poloha na zádech: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opora: báze hlavy, spiny lopatek, Th12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udrží DKK nad podložkou, antagonistická spolupráce ZR a ADDK KYK, 90° mezi bércem a stehnem dán antigravitační funkcí mm. </a:t>
            </a:r>
            <a:r>
              <a:rPr lang="cs-CZ" sz="2000" b="1" dirty="0" err="1">
                <a:solidFill>
                  <a:schemeClr val="tx1"/>
                </a:solidFill>
              </a:rPr>
              <a:t>vasti</a:t>
            </a:r>
            <a:r>
              <a:rPr lang="cs-CZ" sz="2000" b="1" dirty="0">
                <a:solidFill>
                  <a:schemeClr val="tx1"/>
                </a:solidFill>
              </a:rPr>
              <a:t>, střední postavení hlezna: souhra m. </a:t>
            </a:r>
            <a:r>
              <a:rPr lang="cs-CZ" sz="2000" b="1" dirty="0" err="1">
                <a:solidFill>
                  <a:schemeClr val="tx1"/>
                </a:solidFill>
              </a:rPr>
              <a:t>tibialis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err="1">
                <a:solidFill>
                  <a:schemeClr val="tx1"/>
                </a:solidFill>
              </a:rPr>
              <a:t>anterior</a:t>
            </a:r>
            <a:r>
              <a:rPr lang="cs-CZ" sz="2000" b="1" dirty="0">
                <a:solidFill>
                  <a:schemeClr val="tx1"/>
                </a:solidFill>
              </a:rPr>
              <a:t> et </a:t>
            </a:r>
            <a:r>
              <a:rPr lang="cs-CZ" sz="2000" b="1" dirty="0" err="1">
                <a:solidFill>
                  <a:schemeClr val="tx1"/>
                </a:solidFill>
              </a:rPr>
              <a:t>posterior</a:t>
            </a:r>
            <a:r>
              <a:rPr lang="cs-CZ" sz="2000" b="1" dirty="0">
                <a:solidFill>
                  <a:schemeClr val="tx1"/>
                </a:solidFill>
              </a:rPr>
              <a:t>, mm. </a:t>
            </a:r>
            <a:r>
              <a:rPr lang="cs-CZ" sz="2000" b="1" dirty="0" err="1">
                <a:solidFill>
                  <a:schemeClr val="tx1"/>
                </a:solidFill>
              </a:rPr>
              <a:t>peroneii</a:t>
            </a:r>
            <a:r>
              <a:rPr lang="cs-CZ" sz="2000" b="1" dirty="0">
                <a:solidFill>
                  <a:schemeClr val="tx1"/>
                </a:solidFill>
              </a:rPr>
              <a:t>, m. triceps </a:t>
            </a:r>
            <a:r>
              <a:rPr lang="cs-CZ" sz="2000" b="1" dirty="0" err="1">
                <a:solidFill>
                  <a:schemeClr val="tx1"/>
                </a:solidFill>
              </a:rPr>
              <a:t>surae</a:t>
            </a:r>
            <a:r>
              <a:rPr lang="cs-CZ" sz="2000" b="1" dirty="0">
                <a:solidFill>
                  <a:schemeClr val="tx1"/>
                </a:solidFill>
              </a:rPr>
              <a:t>,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koncentrická a následná izometrická kontrakce břišního svalstva → dorzální postavení pánve, propojení lopatek a pánve, rozvinutí hrudníku aktivitou mezižeberních svalů (dolní žeberní oblouky součástí aktivity břišní stěny),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bez aktivního propojení lopatek a pánve nejsou plně aktivní ani ZR a ADDK KYK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438849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17088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Psychomotorický vývoj dítěte</a:t>
            </a:r>
            <a:br>
              <a:rPr lang="cs-CZ" sz="3600" b="1" dirty="0">
                <a:solidFill>
                  <a:schemeClr val="tx1"/>
                </a:solidFill>
              </a:rPr>
            </a:br>
            <a:br>
              <a:rPr lang="cs-CZ" b="1" dirty="0"/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7" y="1276543"/>
            <a:ext cx="11491080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Posturální ontogeneze: probíhá na podkladě zrání CNS,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psychomotorický vývoj: geneticky determinován, druhově specifický, automatický (nejde o proces učení),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kolem 4. roku dozrává hrubá motorika, jemná kolem 6. let,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každý nižší vývojový stupeň je obsažen ve vyšším,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poškození CNS po dokončení vývoje – krok zpět,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důležitá kvalita, ne kvantita,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vývoj funkce svalů závisí na zrání CNS,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CNS má skrze funkci svalů formativní vliv na morfologický vývoj skeletu.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cs-CZ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444207"/>
      </p:ext>
    </p:extLst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17088"/>
            <a:ext cx="8911687" cy="1280890"/>
          </a:xfrm>
        </p:spPr>
        <p:txBody>
          <a:bodyPr/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967" y="1276543"/>
            <a:ext cx="11378065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Poloha na zádech: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bez dostatečné aktivity břišní stěny: nedostatečné rozvinutí hrudníku, pánev ve ventrální flexi, odstávající žeberní oblouky + Harrisonova rýha (nedostatečné funkční spojení </a:t>
            </a:r>
            <a:r>
              <a:rPr lang="cs-CZ" sz="2000" b="1" dirty="0" err="1">
                <a:solidFill>
                  <a:schemeClr val="tx1"/>
                </a:solidFill>
              </a:rPr>
              <a:t>m.obliquus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err="1">
                <a:solidFill>
                  <a:schemeClr val="tx1"/>
                </a:solidFill>
              </a:rPr>
              <a:t>externus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err="1">
                <a:solidFill>
                  <a:schemeClr val="tx1"/>
                </a:solidFill>
              </a:rPr>
              <a:t>abdominis</a:t>
            </a:r>
            <a:r>
              <a:rPr lang="cs-CZ" sz="2000" b="1" dirty="0">
                <a:solidFill>
                  <a:schemeClr val="tx1"/>
                </a:solidFill>
              </a:rPr>
              <a:t> a m. </a:t>
            </a:r>
            <a:r>
              <a:rPr lang="cs-CZ" sz="2000" b="1" dirty="0" err="1">
                <a:solidFill>
                  <a:schemeClr val="tx1"/>
                </a:solidFill>
              </a:rPr>
              <a:t>serratus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err="1">
                <a:solidFill>
                  <a:schemeClr val="tx1"/>
                </a:solidFill>
              </a:rPr>
              <a:t>anterior</a:t>
            </a:r>
            <a:r>
              <a:rPr lang="cs-CZ" sz="2000" b="1" dirty="0">
                <a:solidFill>
                  <a:schemeClr val="tx1"/>
                </a:solidFill>
              </a:rPr>
              <a:t>) – viditelné hlavně v pozdějším vývojovém období.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Obrázek 3" descr="Obsah obrázku interiér, kočka, vsedě, hnědá&#10;&#10;Popis byl vytvořen automaticky">
            <a:extLst>
              <a:ext uri="{FF2B5EF4-FFF2-40B4-BE49-F238E27FC236}">
                <a16:creationId xmlns:a16="http://schemas.microsoft.com/office/drawing/2014/main" id="{8DAE49BA-762F-83A7-181A-3891DD2C8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663" y="3495966"/>
            <a:ext cx="5035809" cy="284494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5139BF5-CD89-4A52-C3A2-AC57B2F82BF9}"/>
              </a:ext>
            </a:extLst>
          </p:cNvPr>
          <p:cNvSpPr txBox="1"/>
          <p:nvPr/>
        </p:nvSpPr>
        <p:spPr>
          <a:xfrm>
            <a:off x="3047808" y="6427663"/>
            <a:ext cx="1117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Kolář, 2009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8813053"/>
      </p:ext>
    </p:extLst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17088"/>
            <a:ext cx="8911687" cy="1280890"/>
          </a:xfrm>
        </p:spPr>
        <p:txBody>
          <a:bodyPr/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r>
              <a:rPr lang="cs-CZ" b="1" dirty="0"/>
              <a:t> 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967" y="1276543"/>
            <a:ext cx="11378065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Sagitální stabilizace trupu: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pevný rám pro pohyb,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 err="1">
                <a:solidFill>
                  <a:schemeClr val="tx1"/>
                </a:solidFill>
              </a:rPr>
              <a:t>koaktivační</a:t>
            </a:r>
            <a:r>
              <a:rPr lang="cs-CZ" sz="2000" b="1" dirty="0">
                <a:solidFill>
                  <a:schemeClr val="tx1"/>
                </a:solidFill>
              </a:rPr>
              <a:t> souhra mezi svaly stabilizující trup, hrudník, páteř, pánev,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základní držení těla integrováno do procesu vertikalizace,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aktivace automaticky u každého pohybu (k němu vztažen pohyb končetin).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cs-CZ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924991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17088"/>
            <a:ext cx="8911687" cy="1280890"/>
          </a:xfrm>
        </p:spPr>
        <p:txBody>
          <a:bodyPr/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r>
              <a:rPr lang="cs-CZ" b="1" dirty="0"/>
              <a:t> </a:t>
            </a:r>
            <a:br>
              <a:rPr lang="cs-CZ" b="1" dirty="0"/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7" y="1276543"/>
            <a:ext cx="11491080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4,5 M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Poloha na zádech: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začátek radiálního úchopu/začátek otočení ze zad na břicho - úchop přes střední rovinu a návrat do polohy na zádech – změna zatížení lopatek a pánve,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opěrná báze: spodní pletenec ramenní, zatížená oblast lopaty kosti kyčelní a oblast bederní krajiny – vše na stejné straně, druhostranná lopata kosti kyčelní – odlehčená a posunuta kraniálně, stejně tak RAK – asymetrické zatížení,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DKK při úchopu přes střed – nad podložkou, chodidla se dotýkají, prsty flektované,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9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9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9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697C4E6-D83B-45FA-9F47-E020E6D7B7BE}"/>
              </a:ext>
            </a:extLst>
          </p:cNvPr>
          <p:cNvSpPr txBox="1"/>
          <p:nvPr/>
        </p:nvSpPr>
        <p:spPr>
          <a:xfrm flipH="1">
            <a:off x="5783578" y="6135275"/>
            <a:ext cx="2057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691043"/>
      </p:ext>
    </p:extLst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17088"/>
            <a:ext cx="8911687" cy="1280890"/>
          </a:xfrm>
        </p:spPr>
        <p:txBody>
          <a:bodyPr/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6" y="1276543"/>
            <a:ext cx="10864357" cy="515112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cs-CZ" sz="1900" b="1" dirty="0">
              <a:solidFill>
                <a:schemeClr val="tx1"/>
              </a:solidFill>
            </a:endParaRPr>
          </a:p>
          <a:p>
            <a:pPr marL="914400" lvl="2" indent="0">
              <a:lnSpc>
                <a:spcPct val="150000"/>
              </a:lnSpc>
              <a:buNone/>
            </a:pPr>
            <a:endParaRPr lang="cs-CZ" sz="18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697C4E6-D83B-45FA-9F47-E020E6D7B7BE}"/>
              </a:ext>
            </a:extLst>
          </p:cNvPr>
          <p:cNvSpPr txBox="1"/>
          <p:nvPr/>
        </p:nvSpPr>
        <p:spPr>
          <a:xfrm flipH="1">
            <a:off x="5783578" y="6135275"/>
            <a:ext cx="2057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5" name="Obrázek 4" descr="Obsah obrázku interiér, vsedě, stůl, malé&#10;&#10;Popis byl vytvořen automaticky">
            <a:extLst>
              <a:ext uri="{FF2B5EF4-FFF2-40B4-BE49-F238E27FC236}">
                <a16:creationId xmlns:a16="http://schemas.microsoft.com/office/drawing/2014/main" id="{AFDA77DF-0249-4C4F-9A56-F0612957F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567" y="1867626"/>
            <a:ext cx="6064562" cy="396895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B96356A-B7A6-4654-B220-222FAC5A8BE9}"/>
              </a:ext>
            </a:extLst>
          </p:cNvPr>
          <p:cNvSpPr txBox="1"/>
          <p:nvPr/>
        </p:nvSpPr>
        <p:spPr>
          <a:xfrm flipH="1">
            <a:off x="8695146" y="5861449"/>
            <a:ext cx="2235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/>
              <a:t>Kolář 2009</a:t>
            </a:r>
          </a:p>
        </p:txBody>
      </p:sp>
    </p:spTree>
    <p:extLst>
      <p:ext uri="{BB962C8B-B14F-4D97-AF65-F5344CB8AC3E}">
        <p14:creationId xmlns:p14="http://schemas.microsoft.com/office/powerpoint/2010/main" val="366590067"/>
      </p:ext>
    </p:extLst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17088"/>
            <a:ext cx="8911687" cy="1280890"/>
          </a:xfrm>
        </p:spPr>
        <p:txBody>
          <a:bodyPr/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r>
              <a:rPr lang="cs-CZ" b="1" dirty="0"/>
              <a:t> </a:t>
            </a:r>
            <a:br>
              <a:rPr lang="cs-CZ" b="1" dirty="0"/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7" y="1276543"/>
            <a:ext cx="4925894" cy="5151120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4,5M v poloze na břiše: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dítě je schopno uchopit předmět v poloze na břiše, klouby v centrovaném postavení.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opora: mediální epikondyl, spina </a:t>
            </a:r>
            <a:r>
              <a:rPr lang="cs-CZ" sz="1800" b="1" dirty="0" err="1">
                <a:solidFill>
                  <a:schemeClr val="tx1"/>
                </a:solidFill>
              </a:rPr>
              <a:t>iliaca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anterior</a:t>
            </a:r>
            <a:r>
              <a:rPr lang="cs-CZ" sz="1800" b="1" dirty="0">
                <a:solidFill>
                  <a:schemeClr val="tx1"/>
                </a:solidFill>
              </a:rPr>
              <a:t> superior stejné strany a condylus </a:t>
            </a:r>
            <a:r>
              <a:rPr lang="cs-CZ" sz="1800" b="1" dirty="0" err="1">
                <a:solidFill>
                  <a:schemeClr val="tx1"/>
                </a:solidFill>
              </a:rPr>
              <a:t>medialis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femoris</a:t>
            </a:r>
            <a:r>
              <a:rPr lang="cs-CZ" sz="1800" b="1" dirty="0">
                <a:solidFill>
                  <a:schemeClr val="tx1"/>
                </a:solidFill>
              </a:rPr>
              <a:t> strany opačné,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rotace osového orgánu, pánev v torzi, na straně uchopující HK je pánev šikmo kraniálně.</a:t>
            </a:r>
          </a:p>
          <a:p>
            <a:pPr marL="914400" lvl="2" indent="0">
              <a:lnSpc>
                <a:spcPct val="150000"/>
              </a:lnSpc>
              <a:buNone/>
            </a:pPr>
            <a:endParaRPr lang="cs-CZ" sz="18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697C4E6-D83B-45FA-9F47-E020E6D7B7BE}"/>
              </a:ext>
            </a:extLst>
          </p:cNvPr>
          <p:cNvSpPr txBox="1"/>
          <p:nvPr/>
        </p:nvSpPr>
        <p:spPr>
          <a:xfrm flipH="1">
            <a:off x="5783578" y="6135275"/>
            <a:ext cx="2057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416D5A2-E0EC-43FF-AB7A-ED23BE460694}"/>
              </a:ext>
            </a:extLst>
          </p:cNvPr>
          <p:cNvSpPr txBox="1"/>
          <p:nvPr/>
        </p:nvSpPr>
        <p:spPr>
          <a:xfrm flipH="1">
            <a:off x="9871787" y="4460188"/>
            <a:ext cx="3067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Kolář, 2009</a:t>
            </a:r>
          </a:p>
        </p:txBody>
      </p:sp>
      <p:pic>
        <p:nvPicPr>
          <p:cNvPr id="10" name="Obrázek 9" descr="Obsah obrázku osoba, interiér, vsedě, dítě&#10;&#10;Popis byl vytvořen automaticky">
            <a:extLst>
              <a:ext uri="{FF2B5EF4-FFF2-40B4-BE49-F238E27FC236}">
                <a16:creationId xmlns:a16="http://schemas.microsoft.com/office/drawing/2014/main" id="{6A1F1015-E1B3-4D24-A179-C6C49D39E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139" y="1348243"/>
            <a:ext cx="4826248" cy="308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89409"/>
      </p:ext>
    </p:extLst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6094" y="353393"/>
            <a:ext cx="8911687" cy="1280890"/>
          </a:xfrm>
        </p:spPr>
        <p:txBody>
          <a:bodyPr/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r>
              <a:rPr lang="cs-CZ" b="1" dirty="0"/>
              <a:t> </a:t>
            </a:r>
            <a:br>
              <a:rPr lang="cs-CZ" b="1" dirty="0"/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6" y="984155"/>
            <a:ext cx="11580124" cy="5151120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4,5M v poloze na břiše: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těla </a:t>
            </a:r>
            <a:r>
              <a:rPr lang="cs-CZ" sz="1800" b="1" dirty="0" err="1">
                <a:solidFill>
                  <a:schemeClr val="tx1"/>
                </a:solidFill>
              </a:rPr>
              <a:t>Thp</a:t>
            </a:r>
            <a:r>
              <a:rPr lang="cs-CZ" sz="1800" b="1" dirty="0">
                <a:solidFill>
                  <a:schemeClr val="tx1"/>
                </a:solidFill>
              </a:rPr>
              <a:t> směr k </a:t>
            </a:r>
            <a:r>
              <a:rPr lang="cs-CZ" sz="1800" b="1" dirty="0" err="1">
                <a:solidFill>
                  <a:schemeClr val="tx1"/>
                </a:solidFill>
              </a:rPr>
              <a:t>fazické</a:t>
            </a:r>
            <a:r>
              <a:rPr lang="cs-CZ" sz="1800" b="1" dirty="0">
                <a:solidFill>
                  <a:schemeClr val="tx1"/>
                </a:solidFill>
              </a:rPr>
              <a:t> končetině, trny k opěrné,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osa ramen ve frontální rovině na straně uchopující končetiny posunuta kraniálně,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osa pánve na straně nakročené DK posunuta kraniálně,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řetězec: opěrná HK: m. </a:t>
            </a:r>
            <a:r>
              <a:rPr lang="cs-CZ" sz="1800" b="1" dirty="0" err="1">
                <a:solidFill>
                  <a:schemeClr val="tx1"/>
                </a:solidFill>
              </a:rPr>
              <a:t>latissimus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dorsi</a:t>
            </a:r>
            <a:r>
              <a:rPr lang="cs-CZ" sz="1800" b="1" dirty="0">
                <a:solidFill>
                  <a:schemeClr val="tx1"/>
                </a:solidFill>
              </a:rPr>
              <a:t> – </a:t>
            </a:r>
            <a:r>
              <a:rPr lang="cs-CZ" sz="1800" b="1" dirty="0" err="1">
                <a:solidFill>
                  <a:schemeClr val="tx1"/>
                </a:solidFill>
              </a:rPr>
              <a:t>dorsolaterální</a:t>
            </a:r>
            <a:r>
              <a:rPr lang="cs-CZ" sz="1800" b="1" dirty="0">
                <a:solidFill>
                  <a:schemeClr val="tx1"/>
                </a:solidFill>
              </a:rPr>
              <a:t> část břišních svalů – </a:t>
            </a:r>
            <a:r>
              <a:rPr lang="cs-CZ" sz="1800" b="1" dirty="0" err="1">
                <a:solidFill>
                  <a:schemeClr val="tx1"/>
                </a:solidFill>
              </a:rPr>
              <a:t>lateroventrální</a:t>
            </a:r>
            <a:r>
              <a:rPr lang="cs-CZ" sz="1800" b="1" dirty="0">
                <a:solidFill>
                  <a:schemeClr val="tx1"/>
                </a:solidFill>
              </a:rPr>
              <a:t> svalstvo KYK </a:t>
            </a:r>
            <a:r>
              <a:rPr lang="cs-CZ" sz="1800" b="1" dirty="0" err="1">
                <a:solidFill>
                  <a:schemeClr val="tx1"/>
                </a:solidFill>
              </a:rPr>
              <a:t>druhostranně</a:t>
            </a:r>
            <a:r>
              <a:rPr lang="cs-CZ" sz="1800" b="1" dirty="0">
                <a:solidFill>
                  <a:schemeClr val="tx1"/>
                </a:solidFill>
              </a:rPr>
              <a:t> – koleno na straně uchopující HK,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DK na straně uchopující paže: FLX, ABDK, ZR v KYK, FLX KOK, větší zatížení mediálního epikondylu, ADDK KYK se pohybují proti podložce, tah svalů pánevního pletence distální,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DK na straně opěrné HK: EX, ABDK a ZR v KYK, ZR a VR pohybují pánví přes hlavici KYK a mají vzpřimovací </a:t>
            </a:r>
            <a:r>
              <a:rPr lang="cs-CZ" sz="1800" b="1" dirty="0" err="1">
                <a:solidFill>
                  <a:schemeClr val="tx1"/>
                </a:solidFill>
              </a:rPr>
              <a:t>fci</a:t>
            </a:r>
            <a:r>
              <a:rPr lang="cs-CZ" sz="1800" b="1" dirty="0">
                <a:solidFill>
                  <a:schemeClr val="tx1"/>
                </a:solidFill>
              </a:rPr>
              <a:t>, </a:t>
            </a:r>
            <a:r>
              <a:rPr lang="cs-CZ" sz="1800" b="1" dirty="0" err="1">
                <a:solidFill>
                  <a:schemeClr val="tx1"/>
                </a:solidFill>
              </a:rPr>
              <a:t>ischiokrurální</a:t>
            </a:r>
            <a:r>
              <a:rPr lang="cs-CZ" sz="1800" b="1" dirty="0">
                <a:solidFill>
                  <a:schemeClr val="tx1"/>
                </a:solidFill>
              </a:rPr>
              <a:t> svaly zajišťují v sagitální rovině nulové postavení v KYK, EXT KOK prací m. </a:t>
            </a:r>
            <a:r>
              <a:rPr lang="cs-CZ" sz="1800" b="1" dirty="0" err="1">
                <a:solidFill>
                  <a:schemeClr val="tx1"/>
                </a:solidFill>
              </a:rPr>
              <a:t>quadriceps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femoris</a:t>
            </a:r>
            <a:r>
              <a:rPr lang="cs-CZ" sz="1800" b="1" dirty="0">
                <a:solidFill>
                  <a:schemeClr val="tx1"/>
                </a:solidFill>
              </a:rPr>
              <a:t>. 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</a:endParaRP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697C4E6-D83B-45FA-9F47-E020E6D7B7BE}"/>
              </a:ext>
            </a:extLst>
          </p:cNvPr>
          <p:cNvSpPr txBox="1"/>
          <p:nvPr/>
        </p:nvSpPr>
        <p:spPr>
          <a:xfrm flipH="1">
            <a:off x="5783578" y="6135275"/>
            <a:ext cx="2057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6538452"/>
      </p:ext>
    </p:extLst>
  </p:cSld>
  <p:clrMapOvr>
    <a:masterClrMapping/>
  </p:clrMapOvr>
  <p:transition spd="slow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17088"/>
            <a:ext cx="8911687" cy="1280890"/>
          </a:xfrm>
        </p:spPr>
        <p:txBody>
          <a:bodyPr/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r>
              <a:rPr lang="cs-CZ" b="1" dirty="0"/>
              <a:t> </a:t>
            </a:r>
            <a:br>
              <a:rPr lang="cs-CZ" b="1" dirty="0"/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7" y="1276543"/>
            <a:ext cx="10419538" cy="5151120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4,5M v poloze na břiše: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KYK na straně uchopující HK: vzpřímení, pánev v pohybu antigravitačně, femur v oblasti KOK má opěrnou </a:t>
            </a:r>
            <a:r>
              <a:rPr lang="cs-CZ" sz="1800" b="1" dirty="0" err="1">
                <a:solidFill>
                  <a:schemeClr val="tx1"/>
                </a:solidFill>
              </a:rPr>
              <a:t>fci</a:t>
            </a:r>
            <a:r>
              <a:rPr lang="cs-CZ" sz="1800" b="1" dirty="0">
                <a:solidFill>
                  <a:schemeClr val="tx1"/>
                </a:solidFill>
              </a:rPr>
              <a:t>. Různá míra zatížení dle snahy o uchopení předmětu, důležitá antagonistická synergie ZR a ADDK (jiné úhlové nastavení díky pánvi v dorsální flexi a zvětšení abdukčního úhlu)= formativní vliv na kyčelní kloub, velký podíl na formování </a:t>
            </a:r>
            <a:r>
              <a:rPr lang="cs-CZ" sz="1800" b="1" dirty="0" err="1">
                <a:solidFill>
                  <a:schemeClr val="tx1"/>
                </a:solidFill>
              </a:rPr>
              <a:t>kolodiafyzárního</a:t>
            </a:r>
            <a:r>
              <a:rPr lang="cs-CZ" sz="1800" b="1" dirty="0">
                <a:solidFill>
                  <a:schemeClr val="tx1"/>
                </a:solidFill>
              </a:rPr>
              <a:t> úhlu.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Diferenciace svalstva ventrální a dorsální části trupu pro realizaci zkříženého vzoru (mm. </a:t>
            </a:r>
            <a:r>
              <a:rPr lang="cs-CZ" sz="1800" b="1" dirty="0" err="1">
                <a:solidFill>
                  <a:schemeClr val="tx1"/>
                </a:solidFill>
              </a:rPr>
              <a:t>obliquii</a:t>
            </a:r>
            <a:r>
              <a:rPr lang="cs-CZ" sz="1800" b="1" dirty="0">
                <a:solidFill>
                  <a:schemeClr val="tx1"/>
                </a:solidFill>
              </a:rPr>
              <a:t>, m. </a:t>
            </a:r>
            <a:r>
              <a:rPr lang="cs-CZ" sz="1800" b="1" dirty="0" err="1">
                <a:solidFill>
                  <a:schemeClr val="tx1"/>
                </a:solidFill>
              </a:rPr>
              <a:t>quadratus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lumborum</a:t>
            </a:r>
            <a:r>
              <a:rPr lang="cs-CZ" sz="1800" b="1" dirty="0">
                <a:solidFill>
                  <a:schemeClr val="tx1"/>
                </a:solidFill>
              </a:rPr>
              <a:t>, m. </a:t>
            </a:r>
            <a:r>
              <a:rPr lang="cs-CZ" sz="1800" b="1" dirty="0" err="1">
                <a:solidFill>
                  <a:schemeClr val="tx1"/>
                </a:solidFill>
              </a:rPr>
              <a:t>serratus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posterior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inferior</a:t>
            </a:r>
            <a:r>
              <a:rPr lang="cs-CZ" sz="1800" b="1" dirty="0">
                <a:solidFill>
                  <a:schemeClr val="tx1"/>
                </a:solidFill>
              </a:rPr>
              <a:t> – šikmý průběh svalových vláken).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V této poloze ulnární typ úchopu.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</a:endParaRP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</a:endParaRP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697C4E6-D83B-45FA-9F47-E020E6D7B7BE}"/>
              </a:ext>
            </a:extLst>
          </p:cNvPr>
          <p:cNvSpPr txBox="1"/>
          <p:nvPr/>
        </p:nvSpPr>
        <p:spPr>
          <a:xfrm flipH="1">
            <a:off x="5783578" y="6135275"/>
            <a:ext cx="2057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1604920"/>
      </p:ext>
    </p:extLst>
  </p:cSld>
  <p:clrMapOvr>
    <a:masterClrMapping/>
  </p:clrMapOvr>
  <p:transition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17088"/>
            <a:ext cx="8911687" cy="1280890"/>
          </a:xfrm>
        </p:spPr>
        <p:txBody>
          <a:bodyPr/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31" y="1130600"/>
            <a:ext cx="7406709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chemeClr val="tx1"/>
                </a:solidFill>
              </a:rPr>
              <a:t>Psychomotoricky vývoj dítěte: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5M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v 5. měsíci pokračování otáčení → otočení dítěte na bok, v 6. měsíci pak ‚ otočení ze zad na břicho, otočení z břicha na záda uzrává v 7. měsíci,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při otáčení jsou opěrné a </a:t>
            </a:r>
            <a:r>
              <a:rPr lang="cs-CZ" sz="1900" b="1" dirty="0" err="1">
                <a:solidFill>
                  <a:schemeClr val="tx1"/>
                </a:solidFill>
              </a:rPr>
              <a:t>fázické</a:t>
            </a:r>
            <a:r>
              <a:rPr lang="cs-CZ" sz="1900" b="1" dirty="0">
                <a:solidFill>
                  <a:schemeClr val="tx1"/>
                </a:solidFill>
              </a:rPr>
              <a:t> končetiny </a:t>
            </a:r>
            <a:r>
              <a:rPr lang="cs-CZ" sz="1900" b="1" dirty="0" err="1">
                <a:solidFill>
                  <a:schemeClr val="tx1"/>
                </a:solidFill>
              </a:rPr>
              <a:t>ipsilaterálně</a:t>
            </a:r>
            <a:r>
              <a:rPr lang="cs-CZ" sz="1900" b="1" dirty="0">
                <a:solidFill>
                  <a:schemeClr val="tx1"/>
                </a:solidFill>
              </a:rPr>
              <a:t>,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posturální vzor v 5. měsíci při úchopu v poloze na břiše (diferencovaná poloha): opora o loket, oblast úponu MQF na stejné straně a o condylus </a:t>
            </a:r>
            <a:r>
              <a:rPr lang="cs-CZ" sz="1900" b="1" dirty="0" err="1">
                <a:solidFill>
                  <a:schemeClr val="tx1"/>
                </a:solidFill>
              </a:rPr>
              <a:t>medialis</a:t>
            </a:r>
            <a:r>
              <a:rPr lang="cs-CZ" sz="1900" b="1" dirty="0">
                <a:solidFill>
                  <a:schemeClr val="tx1"/>
                </a:solidFill>
              </a:rPr>
              <a:t> </a:t>
            </a:r>
            <a:r>
              <a:rPr lang="cs-CZ" sz="1900" b="1" dirty="0" err="1">
                <a:solidFill>
                  <a:schemeClr val="tx1"/>
                </a:solidFill>
              </a:rPr>
              <a:t>femoris</a:t>
            </a:r>
            <a:r>
              <a:rPr lang="cs-CZ" sz="1900" b="1" dirty="0">
                <a:solidFill>
                  <a:schemeClr val="tx1"/>
                </a:solidFill>
              </a:rPr>
              <a:t> na straně opačné.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7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697C4E6-D83B-45FA-9F47-E020E6D7B7BE}"/>
              </a:ext>
            </a:extLst>
          </p:cNvPr>
          <p:cNvSpPr txBox="1"/>
          <p:nvPr/>
        </p:nvSpPr>
        <p:spPr>
          <a:xfrm flipH="1">
            <a:off x="5783578" y="6135275"/>
            <a:ext cx="2057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6" name="Obrázek 5" descr="Obsah obrázku interiér, osoba, dítě, postel&#10;&#10;Popis byl vytvořen automaticky">
            <a:extLst>
              <a:ext uri="{FF2B5EF4-FFF2-40B4-BE49-F238E27FC236}">
                <a16:creationId xmlns:a16="http://schemas.microsoft.com/office/drawing/2014/main" id="{5F94AED3-D77E-4D61-9A8D-026409D00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136" y="1780593"/>
            <a:ext cx="2542251" cy="385113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C81F09C-38A6-4E8C-AFED-77D7F2322D3F}"/>
              </a:ext>
            </a:extLst>
          </p:cNvPr>
          <p:cNvSpPr txBox="1"/>
          <p:nvPr/>
        </p:nvSpPr>
        <p:spPr>
          <a:xfrm>
            <a:off x="9073662" y="5716964"/>
            <a:ext cx="1252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i="1" dirty="0"/>
              <a:t>Kolář, 2009</a:t>
            </a:r>
          </a:p>
        </p:txBody>
      </p:sp>
    </p:spTree>
    <p:extLst>
      <p:ext uri="{BB962C8B-B14F-4D97-AF65-F5344CB8AC3E}">
        <p14:creationId xmlns:p14="http://schemas.microsoft.com/office/powerpoint/2010/main" val="1032106031"/>
      </p:ext>
    </p:extLst>
  </p:cSld>
  <p:clrMapOvr>
    <a:masterClrMapping/>
  </p:clrMapOvr>
  <p:transition spd="slow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17088"/>
            <a:ext cx="8911687" cy="1280890"/>
          </a:xfrm>
        </p:spPr>
        <p:txBody>
          <a:bodyPr/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br>
              <a:rPr lang="cs-CZ" b="1" dirty="0"/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333" y="1189792"/>
            <a:ext cx="5779667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chemeClr val="tx1"/>
                </a:solidFill>
              </a:rPr>
              <a:t>Psychomotoricky vývoj dítěte: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5M: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na břiše v nediferencované poloze 5. měsíc: opora o kořen ruky (lokty v </a:t>
            </a:r>
            <a:r>
              <a:rPr lang="cs-CZ" sz="1800" b="1" dirty="0" err="1">
                <a:solidFill>
                  <a:schemeClr val="tx1"/>
                </a:solidFill>
              </a:rPr>
              <a:t>semiextenzi</a:t>
            </a:r>
            <a:r>
              <a:rPr lang="cs-CZ" sz="1800" b="1" dirty="0">
                <a:solidFill>
                  <a:schemeClr val="tx1"/>
                </a:solidFill>
              </a:rPr>
              <a:t>) a přední stranu stehen.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opora na </a:t>
            </a:r>
            <a:r>
              <a:rPr lang="cs-CZ" sz="1800" b="1" dirty="0" err="1">
                <a:solidFill>
                  <a:schemeClr val="tx1"/>
                </a:solidFill>
              </a:rPr>
              <a:t>semiextendovaných</a:t>
            </a:r>
            <a:r>
              <a:rPr lang="cs-CZ" sz="1800" b="1" dirty="0">
                <a:solidFill>
                  <a:schemeClr val="tx1"/>
                </a:solidFill>
              </a:rPr>
              <a:t> HKK: vzpřímení předloktí v sagitální rovině díky antagonistické synergii dlouhé i krátkých hlav MTB a MBB.</a:t>
            </a:r>
          </a:p>
          <a:p>
            <a:pPr marL="914400" lvl="2" indent="0">
              <a:lnSpc>
                <a:spcPct val="150000"/>
              </a:lnSpc>
              <a:buNone/>
            </a:pPr>
            <a:endParaRPr lang="cs-CZ" sz="17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697C4E6-D83B-45FA-9F47-E020E6D7B7BE}"/>
              </a:ext>
            </a:extLst>
          </p:cNvPr>
          <p:cNvSpPr txBox="1"/>
          <p:nvPr/>
        </p:nvSpPr>
        <p:spPr>
          <a:xfrm flipH="1">
            <a:off x="5783578" y="6135275"/>
            <a:ext cx="2057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1" name="Obrázek 10" descr="Obsah obrázku osoba, interiér, dítě, vsedě&#10;&#10;Popis byl vytvořen automaticky">
            <a:extLst>
              <a:ext uri="{FF2B5EF4-FFF2-40B4-BE49-F238E27FC236}">
                <a16:creationId xmlns:a16="http://schemas.microsoft.com/office/drawing/2014/main" id="{60E256B4-81D4-4B3A-9F05-4D1C2259B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543" y="1522891"/>
            <a:ext cx="5315223" cy="3537132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7D11B0E3-3A1E-4C30-A4F4-1AC289DB50B5}"/>
              </a:ext>
            </a:extLst>
          </p:cNvPr>
          <p:cNvSpPr txBox="1"/>
          <p:nvPr/>
        </p:nvSpPr>
        <p:spPr>
          <a:xfrm>
            <a:off x="10631075" y="5060023"/>
            <a:ext cx="3441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/>
              <a:t>Kolář, 2009</a:t>
            </a:r>
          </a:p>
        </p:txBody>
      </p:sp>
    </p:spTree>
    <p:extLst>
      <p:ext uri="{BB962C8B-B14F-4D97-AF65-F5344CB8AC3E}">
        <p14:creationId xmlns:p14="http://schemas.microsoft.com/office/powerpoint/2010/main" val="2609188216"/>
      </p:ext>
    </p:extLst>
  </p:cSld>
  <p:clrMapOvr>
    <a:masterClrMapping/>
  </p:clrMapOvr>
  <p:transition spd="slow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17088"/>
            <a:ext cx="8911687" cy="1280890"/>
          </a:xfrm>
        </p:spPr>
        <p:txBody>
          <a:bodyPr/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br>
              <a:rPr lang="cs-CZ" b="1" dirty="0"/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6" y="1276543"/>
            <a:ext cx="10864357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chemeClr val="tx1"/>
                </a:solidFill>
              </a:rPr>
              <a:t>Psychomotoricky vývoj dítěte: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6M: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posturální vzor v 6. měsíci při úchopu v poloze na břiše: opora o celou dlaň, distální část stehna a druhostranné koleno.</a:t>
            </a:r>
          </a:p>
          <a:p>
            <a:pPr marL="914400" lvl="2" indent="0">
              <a:lnSpc>
                <a:spcPct val="150000"/>
              </a:lnSpc>
              <a:buNone/>
            </a:pPr>
            <a:r>
              <a:rPr lang="cs-CZ" sz="19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697C4E6-D83B-45FA-9F47-E020E6D7B7BE}"/>
              </a:ext>
            </a:extLst>
          </p:cNvPr>
          <p:cNvSpPr txBox="1"/>
          <p:nvPr/>
        </p:nvSpPr>
        <p:spPr>
          <a:xfrm flipH="1">
            <a:off x="5783578" y="6135275"/>
            <a:ext cx="2057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6" name="Obrázek 5" descr="Obsah obrázku osoba, interiér, vsedě, dítě&#10;&#10;Popis byl vytvořen automaticky">
            <a:extLst>
              <a:ext uri="{FF2B5EF4-FFF2-40B4-BE49-F238E27FC236}">
                <a16:creationId xmlns:a16="http://schemas.microsoft.com/office/drawing/2014/main" id="{7F84874C-7E19-4E88-9C16-5557D6FFB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121" y="3492666"/>
            <a:ext cx="4742914" cy="313471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0A496BA-69D2-4CE1-AA8F-D354FBDD8BD7}"/>
              </a:ext>
            </a:extLst>
          </p:cNvPr>
          <p:cNvSpPr txBox="1"/>
          <p:nvPr/>
        </p:nvSpPr>
        <p:spPr>
          <a:xfrm>
            <a:off x="8563368" y="6296858"/>
            <a:ext cx="1252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i="1" dirty="0"/>
              <a:t>Kolář, 2009</a:t>
            </a:r>
          </a:p>
        </p:txBody>
      </p:sp>
    </p:spTree>
    <p:extLst>
      <p:ext uri="{BB962C8B-B14F-4D97-AF65-F5344CB8AC3E}">
        <p14:creationId xmlns:p14="http://schemas.microsoft.com/office/powerpoint/2010/main" val="60251070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17088"/>
            <a:ext cx="8911687" cy="1280890"/>
          </a:xfrm>
        </p:spPr>
        <p:txBody>
          <a:bodyPr/>
          <a:lstStyle/>
          <a:p>
            <a:r>
              <a:rPr lang="cs-CZ" sz="3200" b="1" dirty="0">
                <a:solidFill>
                  <a:schemeClr val="tx1"/>
                </a:solidFill>
              </a:rPr>
              <a:t>Psychomotorický vývoj dítěte</a:t>
            </a:r>
            <a:br>
              <a:rPr lang="cs-CZ" b="1" dirty="0"/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7" y="1276543"/>
            <a:ext cx="11491080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3 úrovně řízení pohybu: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Spinální: 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nejnižší úroveň řízení,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především v intrauterinním vývoji a prvních 2M postnatálně,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postupně překrývána vyššími úrovněmi řízení.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cs-CZ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088318"/>
      </p:ext>
    </p:extLst>
  </p:cSld>
  <p:clrMapOvr>
    <a:masterClrMapping/>
  </p:clrMapOvr>
  <p:transition spd="slow">
    <p:cov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17088"/>
            <a:ext cx="8911687" cy="1280890"/>
          </a:xfrm>
        </p:spPr>
        <p:txBody>
          <a:bodyPr/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br>
              <a:rPr lang="cs-CZ" b="1" dirty="0"/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7" y="1276543"/>
            <a:ext cx="5887398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chemeClr val="tx1"/>
                </a:solidFill>
              </a:rPr>
              <a:t>Psychomotoricky vývoj dítěte: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6M: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na břiše v nediferencované poloze 6. měsíc: opora o celé dlaně (ruce definitivně rozvinuty) a na distální části stehna, 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pánev ve středním postavení a její vzpřimování nad KYK,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DKK volně extendované za tělem, bérce nad podložkou.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697C4E6-D83B-45FA-9F47-E020E6D7B7BE}"/>
              </a:ext>
            </a:extLst>
          </p:cNvPr>
          <p:cNvSpPr txBox="1"/>
          <p:nvPr/>
        </p:nvSpPr>
        <p:spPr>
          <a:xfrm flipH="1">
            <a:off x="5783578" y="6135275"/>
            <a:ext cx="2057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6" name="Obrázek 5" descr="Obsah obrázku interiér, dítě, osoba, postel&#10;&#10;Popis byl vytvořen automaticky">
            <a:extLst>
              <a:ext uri="{FF2B5EF4-FFF2-40B4-BE49-F238E27FC236}">
                <a16:creationId xmlns:a16="http://schemas.microsoft.com/office/drawing/2014/main" id="{9B5FB130-BB02-4EC5-A85E-7F321F651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86" y="1907804"/>
            <a:ext cx="3924645" cy="366351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1A1C90C-0134-499A-ADBE-2E9FAE4F0561}"/>
              </a:ext>
            </a:extLst>
          </p:cNvPr>
          <p:cNvSpPr txBox="1"/>
          <p:nvPr/>
        </p:nvSpPr>
        <p:spPr>
          <a:xfrm>
            <a:off x="8342950" y="5681144"/>
            <a:ext cx="1252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i="1" dirty="0"/>
              <a:t>Kolář, 2009</a:t>
            </a:r>
          </a:p>
        </p:txBody>
      </p:sp>
    </p:spTree>
    <p:extLst>
      <p:ext uri="{BB962C8B-B14F-4D97-AF65-F5344CB8AC3E}">
        <p14:creationId xmlns:p14="http://schemas.microsoft.com/office/powerpoint/2010/main" val="313569101"/>
      </p:ext>
    </p:extLst>
  </p:cSld>
  <p:clrMapOvr>
    <a:masterClrMapping/>
  </p:clrMapOvr>
  <p:transition spd="slow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17088"/>
            <a:ext cx="8911687" cy="1280890"/>
          </a:xfrm>
        </p:spPr>
        <p:txBody>
          <a:bodyPr/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br>
              <a:rPr lang="cs-CZ" b="1" dirty="0"/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6" y="1276543"/>
            <a:ext cx="11339717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chemeClr val="tx1"/>
                </a:solidFill>
              </a:rPr>
              <a:t>Psychomotoricky vývoj dítěte: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6M: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nadměrný pozitivní stimul dítěte </a:t>
            </a:r>
            <a:r>
              <a:rPr lang="cs-CZ" sz="1800" b="1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 </a:t>
            </a:r>
            <a:r>
              <a:rPr lang="cs-CZ" sz="1800" b="1" kern="100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flexe v KYK aktivací m. </a:t>
            </a:r>
            <a:r>
              <a:rPr lang="cs-CZ" sz="1800" b="1" kern="100" dirty="0" err="1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iliopsoas</a:t>
            </a:r>
            <a:r>
              <a:rPr lang="cs-CZ" sz="1800" b="1" kern="100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 a m. </a:t>
            </a:r>
            <a:r>
              <a:rPr lang="cs-CZ" sz="1800" b="1" kern="100" dirty="0" err="1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rectus</a:t>
            </a:r>
            <a:r>
              <a:rPr lang="cs-CZ" sz="1800" b="1" kern="100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 </a:t>
            </a:r>
            <a:r>
              <a:rPr lang="cs-CZ" sz="1800" b="1" kern="100" dirty="0" err="1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femoris</a:t>
            </a:r>
            <a:r>
              <a:rPr lang="cs-CZ" sz="1800" b="1" kern="100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 </a:t>
            </a:r>
            <a:r>
              <a:rPr lang="cs-CZ" sz="1800" b="1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 vzpřímení pánve nad podložku bez schopnosti lokomoce  pohupování dopředu a dozadu</a:t>
            </a:r>
            <a:r>
              <a:rPr lang="cs-CZ" sz="1800" b="1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</a:t>
            </a:r>
            <a:r>
              <a:rPr lang="cs-CZ" sz="1800" b="1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 nejedná se o polohu, ze které se rozvine diferencované lezení po 4.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kern="100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Diferencované lezení po 4 (podmínka: pánev a HKK prodělaly vývojově diferencované zatížení končetin s rotací páteře):</a:t>
            </a:r>
            <a:endParaRPr lang="cs-CZ" sz="1600" b="1" kern="100" dirty="0">
              <a:solidFill>
                <a:schemeClr val="tx1"/>
              </a:solidFill>
              <a:ea typeface="Aptos" panose="020B0004020202020204" pitchFamily="34" charset="0"/>
              <a:cs typeface="Times New Roman" panose="02020603050405020304" pitchFamily="18" charset="0"/>
              <a:sym typeface="Symbol" pitchFamily="2" charset="2"/>
            </a:endParaRPr>
          </a:p>
          <a:p>
            <a:pPr lvl="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kern="100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diferencované otočení se z polohy na zádech do polohy na břiše a š</a:t>
            </a:r>
            <a:r>
              <a:rPr lang="cs-CZ" sz="1800" b="1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ikmý sed.</a:t>
            </a:r>
            <a:endParaRPr lang="cs-CZ" sz="1800" b="1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kern="100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dozrává r</a:t>
            </a:r>
            <a:r>
              <a:rPr lang="cs-CZ" sz="1800" b="1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adiální úchop. 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700" b="1" dirty="0">
              <a:solidFill>
                <a:schemeClr val="tx1"/>
              </a:solidFill>
            </a:endParaRP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7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697C4E6-D83B-45FA-9F47-E020E6D7B7BE}"/>
              </a:ext>
            </a:extLst>
          </p:cNvPr>
          <p:cNvSpPr txBox="1"/>
          <p:nvPr/>
        </p:nvSpPr>
        <p:spPr>
          <a:xfrm flipH="1">
            <a:off x="5783578" y="6135275"/>
            <a:ext cx="2057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1458235"/>
      </p:ext>
    </p:extLst>
  </p:cSld>
  <p:clrMapOvr>
    <a:masterClrMapping/>
  </p:clrMapOvr>
  <p:transition spd="slow"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17088"/>
            <a:ext cx="8911687" cy="1280890"/>
          </a:xfrm>
        </p:spPr>
        <p:txBody>
          <a:bodyPr/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br>
              <a:rPr lang="cs-CZ" b="1" dirty="0"/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6" y="1276543"/>
            <a:ext cx="10864357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chemeClr val="tx1"/>
                </a:solidFill>
              </a:rPr>
              <a:t>Psychomotoricky vývoj dítěte: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Otáčení: 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progres v zatěžování záhlavní lopatky, 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>
                <a:solidFill>
                  <a:schemeClr val="tx1"/>
                </a:solidFill>
              </a:rPr>
              <a:t>pánev </a:t>
            </a:r>
            <a:r>
              <a:rPr lang="cs-CZ" sz="1800" b="1" dirty="0">
                <a:solidFill>
                  <a:schemeClr val="tx1"/>
                </a:solidFill>
              </a:rPr>
              <a:t>se na straně uchopující paže sune šikmo kraniálně, 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osa ramen a pánev –  rotace směrem ventrálním, 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svrchní DK flektovaná, spodní DK přechází do extenze. Po dotočení na břicho spodní DK sunutí do extenze,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hlava při otočení na chvíli ve frontální rovině (předtím vzpřimování pouze v rovině sagitální).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9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697C4E6-D83B-45FA-9F47-E020E6D7B7BE}"/>
              </a:ext>
            </a:extLst>
          </p:cNvPr>
          <p:cNvSpPr txBox="1"/>
          <p:nvPr/>
        </p:nvSpPr>
        <p:spPr>
          <a:xfrm flipH="1">
            <a:off x="5783578" y="6166097"/>
            <a:ext cx="2057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2277957"/>
      </p:ext>
    </p:extLst>
  </p:cSld>
  <p:clrMapOvr>
    <a:masterClrMapping/>
  </p:clrMapOvr>
  <p:transition spd="slow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17088"/>
            <a:ext cx="8911687" cy="1280890"/>
          </a:xfrm>
        </p:spPr>
        <p:txBody>
          <a:bodyPr/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br>
              <a:rPr lang="cs-CZ" b="1" dirty="0"/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6" y="1276543"/>
            <a:ext cx="10864357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chemeClr val="tx1"/>
                </a:solidFill>
              </a:rPr>
              <a:t>Psychomotoricky vývoj dítěte: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při otáčení 2. šikmé břišní řetězce (I. rotuje pánev ve směru opěrné horní končetiny, II. vede k rotaci horní poloviny trupu a ke vzpřímení na rameni). 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I. šikmý řetězec: </a:t>
            </a:r>
          </a:p>
          <a:p>
            <a:pPr lvl="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err="1">
                <a:solidFill>
                  <a:schemeClr val="tx1"/>
                </a:solidFill>
              </a:rPr>
              <a:t>punctum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fixum</a:t>
            </a:r>
            <a:r>
              <a:rPr lang="cs-CZ" sz="1800" b="1" dirty="0">
                <a:solidFill>
                  <a:schemeClr val="tx1"/>
                </a:solidFill>
              </a:rPr>
              <a:t>: rameno a loket původně záhlavní strany (spodní HK)</a:t>
            </a:r>
          </a:p>
          <a:p>
            <a:pPr lvl="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m. </a:t>
            </a:r>
            <a:r>
              <a:rPr lang="cs-CZ" sz="1800" b="1" dirty="0" err="1">
                <a:solidFill>
                  <a:schemeClr val="tx1"/>
                </a:solidFill>
              </a:rPr>
              <a:t>obliquus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abdominis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internus</a:t>
            </a:r>
            <a:r>
              <a:rPr lang="cs-CZ" sz="1800" b="1" dirty="0">
                <a:solidFill>
                  <a:schemeClr val="tx1"/>
                </a:solidFill>
              </a:rPr>
              <a:t> původně čelistní strany, přes m. </a:t>
            </a:r>
            <a:r>
              <a:rPr lang="cs-CZ" sz="1800" b="1" dirty="0" err="1">
                <a:solidFill>
                  <a:schemeClr val="tx1"/>
                </a:solidFill>
              </a:rPr>
              <a:t>transversus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abdominis</a:t>
            </a:r>
            <a:r>
              <a:rPr lang="cs-CZ" sz="1800" b="1" dirty="0">
                <a:solidFill>
                  <a:schemeClr val="tx1"/>
                </a:solidFill>
              </a:rPr>
              <a:t> k </a:t>
            </a:r>
            <a:r>
              <a:rPr lang="cs-CZ" sz="1800" b="1" dirty="0" err="1">
                <a:solidFill>
                  <a:schemeClr val="tx1"/>
                </a:solidFill>
              </a:rPr>
              <a:t>m.obliquus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abdominis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externus</a:t>
            </a:r>
            <a:r>
              <a:rPr lang="cs-CZ" sz="1800" b="1" dirty="0">
                <a:solidFill>
                  <a:schemeClr val="tx1"/>
                </a:solidFill>
              </a:rPr>
              <a:t> původně záhlavní strany,</a:t>
            </a:r>
          </a:p>
          <a:p>
            <a:pPr lvl="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m. </a:t>
            </a:r>
            <a:r>
              <a:rPr lang="cs-CZ" sz="1800" b="1" dirty="0" err="1">
                <a:solidFill>
                  <a:schemeClr val="tx1"/>
                </a:solidFill>
              </a:rPr>
              <a:t>iliopsoas</a:t>
            </a:r>
            <a:r>
              <a:rPr lang="cs-CZ" sz="1800" b="1" dirty="0">
                <a:solidFill>
                  <a:schemeClr val="tx1"/>
                </a:solidFill>
              </a:rPr>
              <a:t> + ADDK původně čelistní strany, </a:t>
            </a:r>
          </a:p>
          <a:p>
            <a:pPr lvl="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m. </a:t>
            </a:r>
            <a:r>
              <a:rPr lang="cs-CZ" sz="1800" b="1" dirty="0" err="1">
                <a:solidFill>
                  <a:schemeClr val="tx1"/>
                </a:solidFill>
              </a:rPr>
              <a:t>serratus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anterior</a:t>
            </a:r>
            <a:r>
              <a:rPr lang="cs-CZ" sz="1800" b="1" dirty="0">
                <a:solidFill>
                  <a:schemeClr val="tx1"/>
                </a:solidFill>
              </a:rPr>
              <a:t>, m. </a:t>
            </a:r>
            <a:r>
              <a:rPr lang="cs-CZ" sz="1800" b="1" dirty="0" err="1">
                <a:solidFill>
                  <a:schemeClr val="tx1"/>
                </a:solidFill>
              </a:rPr>
              <a:t>pectoralis</a:t>
            </a:r>
            <a:r>
              <a:rPr lang="cs-CZ" sz="1800" b="1" dirty="0">
                <a:solidFill>
                  <a:schemeClr val="tx1"/>
                </a:solidFill>
              </a:rPr>
              <a:t> major, m. biceps </a:t>
            </a:r>
            <a:r>
              <a:rPr lang="cs-CZ" sz="1800" b="1" dirty="0" err="1">
                <a:solidFill>
                  <a:schemeClr val="tx1"/>
                </a:solidFill>
              </a:rPr>
              <a:t>brachii</a:t>
            </a:r>
            <a:r>
              <a:rPr lang="cs-CZ" sz="1800" b="1" dirty="0">
                <a:solidFill>
                  <a:schemeClr val="tx1"/>
                </a:solidFill>
              </a:rPr>
              <a:t> původní záhlavní strany.</a:t>
            </a:r>
          </a:p>
          <a:p>
            <a:pPr marL="914400" lvl="2" indent="0">
              <a:lnSpc>
                <a:spcPct val="150000"/>
              </a:lnSpc>
              <a:buNone/>
            </a:pPr>
            <a:endParaRPr lang="cs-CZ" sz="19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697C4E6-D83B-45FA-9F47-E020E6D7B7BE}"/>
              </a:ext>
            </a:extLst>
          </p:cNvPr>
          <p:cNvSpPr txBox="1"/>
          <p:nvPr/>
        </p:nvSpPr>
        <p:spPr>
          <a:xfrm flipH="1">
            <a:off x="5783578" y="6166097"/>
            <a:ext cx="2057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7281857"/>
      </p:ext>
    </p:extLst>
  </p:cSld>
  <p:clrMapOvr>
    <a:masterClrMapping/>
  </p:clrMapOvr>
  <p:transition spd="slow"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17088"/>
            <a:ext cx="8911687" cy="1280890"/>
          </a:xfrm>
        </p:spPr>
        <p:txBody>
          <a:bodyPr/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br>
              <a:rPr lang="cs-CZ" b="1" dirty="0"/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6" y="1276543"/>
            <a:ext cx="10864357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chemeClr val="tx1"/>
                </a:solidFill>
              </a:rPr>
              <a:t>Psychomotoricky vývoj dítěte: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I. šikmý řetězec: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Dorzální strana:</a:t>
            </a:r>
          </a:p>
          <a:p>
            <a:pPr lvl="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Původně záhlavní strana: mm. </a:t>
            </a:r>
            <a:r>
              <a:rPr lang="cs-CZ" sz="1800" b="1" dirty="0" err="1">
                <a:solidFill>
                  <a:schemeClr val="tx1"/>
                </a:solidFill>
              </a:rPr>
              <a:t>rhomboidei</a:t>
            </a:r>
            <a:r>
              <a:rPr lang="cs-CZ" sz="1800" b="1" dirty="0">
                <a:solidFill>
                  <a:schemeClr val="tx1"/>
                </a:solidFill>
              </a:rPr>
              <a:t>, m. triceps </a:t>
            </a:r>
            <a:r>
              <a:rPr lang="cs-CZ" sz="1800" b="1" dirty="0" err="1">
                <a:solidFill>
                  <a:schemeClr val="tx1"/>
                </a:solidFill>
              </a:rPr>
              <a:t>brachii</a:t>
            </a:r>
            <a:r>
              <a:rPr lang="cs-CZ" sz="1800" b="1" dirty="0">
                <a:solidFill>
                  <a:schemeClr val="tx1"/>
                </a:solidFill>
              </a:rPr>
              <a:t>, m. </a:t>
            </a:r>
            <a:r>
              <a:rPr lang="cs-CZ" sz="1800" b="1" dirty="0" err="1">
                <a:solidFill>
                  <a:schemeClr val="tx1"/>
                </a:solidFill>
              </a:rPr>
              <a:t>teres</a:t>
            </a:r>
            <a:r>
              <a:rPr lang="cs-CZ" sz="1800" b="1" dirty="0">
                <a:solidFill>
                  <a:schemeClr val="tx1"/>
                </a:solidFill>
              </a:rPr>
              <a:t> major et minor, dolní část m. </a:t>
            </a:r>
            <a:r>
              <a:rPr lang="cs-CZ" sz="1800" b="1" dirty="0" err="1">
                <a:solidFill>
                  <a:schemeClr val="tx1"/>
                </a:solidFill>
              </a:rPr>
              <a:t>trapezius</a:t>
            </a:r>
            <a:r>
              <a:rPr lang="cs-CZ" sz="1800" b="1" dirty="0">
                <a:solidFill>
                  <a:schemeClr val="tx1"/>
                </a:solidFill>
              </a:rPr>
              <a:t>, kaudální část m. </a:t>
            </a:r>
            <a:r>
              <a:rPr lang="cs-CZ" sz="1800" b="1" dirty="0" err="1">
                <a:solidFill>
                  <a:schemeClr val="tx1"/>
                </a:solidFill>
              </a:rPr>
              <a:t>latissimus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dorsi</a:t>
            </a:r>
            <a:r>
              <a:rPr lang="cs-CZ" sz="1800" b="1" dirty="0">
                <a:solidFill>
                  <a:schemeClr val="tx1"/>
                </a:solidFill>
              </a:rPr>
              <a:t>, m. </a:t>
            </a:r>
            <a:r>
              <a:rPr lang="cs-CZ" sz="1800" b="1" dirty="0" err="1">
                <a:solidFill>
                  <a:schemeClr val="tx1"/>
                </a:solidFill>
              </a:rPr>
              <a:t>serratus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posterior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inferior</a:t>
            </a:r>
            <a:r>
              <a:rPr lang="cs-CZ" sz="1800" b="1" dirty="0">
                <a:solidFill>
                  <a:schemeClr val="tx1"/>
                </a:solidFill>
              </a:rPr>
              <a:t>, ventrální část m. </a:t>
            </a:r>
            <a:r>
              <a:rPr lang="cs-CZ" sz="1800" b="1" dirty="0" err="1">
                <a:solidFill>
                  <a:schemeClr val="tx1"/>
                </a:solidFill>
              </a:rPr>
              <a:t>quadratus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lumborum</a:t>
            </a:r>
            <a:r>
              <a:rPr lang="cs-CZ" sz="1800" b="1" dirty="0">
                <a:solidFill>
                  <a:schemeClr val="tx1"/>
                </a:solidFill>
              </a:rPr>
              <a:t>.</a:t>
            </a:r>
          </a:p>
          <a:p>
            <a:pPr lvl="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Původně čelistní: dorzální část m. </a:t>
            </a:r>
            <a:r>
              <a:rPr lang="cs-CZ" sz="1800" b="1" dirty="0" err="1">
                <a:solidFill>
                  <a:schemeClr val="tx1"/>
                </a:solidFill>
              </a:rPr>
              <a:t>quadratus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lumborum</a:t>
            </a:r>
            <a:r>
              <a:rPr lang="cs-CZ" sz="1800" b="1" dirty="0">
                <a:solidFill>
                  <a:schemeClr val="tx1"/>
                </a:solidFill>
              </a:rPr>
              <a:t>, m. </a:t>
            </a:r>
            <a:r>
              <a:rPr lang="cs-CZ" sz="1800" b="1" dirty="0" err="1">
                <a:solidFill>
                  <a:schemeClr val="tx1"/>
                </a:solidFill>
              </a:rPr>
              <a:t>gluteus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medius</a:t>
            </a:r>
            <a:r>
              <a:rPr lang="cs-CZ" sz="1800" b="1" dirty="0">
                <a:solidFill>
                  <a:schemeClr val="tx1"/>
                </a:solidFill>
              </a:rPr>
              <a:t>, m. tensor </a:t>
            </a:r>
            <a:r>
              <a:rPr lang="cs-CZ" sz="1800" b="1" dirty="0" err="1">
                <a:solidFill>
                  <a:schemeClr val="tx1"/>
                </a:solidFill>
              </a:rPr>
              <a:t>fasciae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latae</a:t>
            </a:r>
            <a:r>
              <a:rPr lang="cs-CZ" sz="1800" b="1" dirty="0">
                <a:solidFill>
                  <a:schemeClr val="tx1"/>
                </a:solidFill>
              </a:rPr>
              <a:t>.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697C4E6-D83B-45FA-9F47-E020E6D7B7BE}"/>
              </a:ext>
            </a:extLst>
          </p:cNvPr>
          <p:cNvSpPr txBox="1"/>
          <p:nvPr/>
        </p:nvSpPr>
        <p:spPr>
          <a:xfrm flipH="1">
            <a:off x="5783578" y="6166097"/>
            <a:ext cx="2057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2781971"/>
      </p:ext>
    </p:extLst>
  </p:cSld>
  <p:clrMapOvr>
    <a:masterClrMapping/>
  </p:clrMapOvr>
  <p:transition spd="slow"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17088"/>
            <a:ext cx="8911687" cy="1280890"/>
          </a:xfrm>
        </p:spPr>
        <p:txBody>
          <a:bodyPr/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br>
              <a:rPr lang="cs-CZ" b="1" dirty="0"/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7" y="1276543"/>
            <a:ext cx="6600582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chemeClr val="tx1"/>
                </a:solidFill>
              </a:rPr>
              <a:t>Psychomotoricky vývoj dítěte: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II. šikmý řetězec: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err="1">
                <a:solidFill>
                  <a:schemeClr val="tx1"/>
                </a:solidFill>
              </a:rPr>
              <a:t>punctum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fixum</a:t>
            </a:r>
            <a:r>
              <a:rPr lang="cs-CZ" sz="1800" b="1" dirty="0">
                <a:solidFill>
                  <a:schemeClr val="tx1"/>
                </a:solidFill>
              </a:rPr>
              <a:t>: KYK a laterální kondyl femuru původně záhlavní strany (spodní DK),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m. </a:t>
            </a:r>
            <a:r>
              <a:rPr lang="cs-CZ" sz="1800" b="1" dirty="0" err="1">
                <a:solidFill>
                  <a:schemeClr val="tx1"/>
                </a:solidFill>
              </a:rPr>
              <a:t>serratus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anterior</a:t>
            </a:r>
            <a:r>
              <a:rPr lang="cs-CZ" sz="1800" b="1" dirty="0">
                <a:solidFill>
                  <a:schemeClr val="tx1"/>
                </a:solidFill>
              </a:rPr>
              <a:t>, m. </a:t>
            </a:r>
            <a:r>
              <a:rPr lang="cs-CZ" sz="1800" b="1" dirty="0" err="1">
                <a:solidFill>
                  <a:schemeClr val="tx1"/>
                </a:solidFill>
              </a:rPr>
              <a:t>pectoralis</a:t>
            </a:r>
            <a:r>
              <a:rPr lang="cs-CZ" sz="1800" b="1" dirty="0">
                <a:solidFill>
                  <a:schemeClr val="tx1"/>
                </a:solidFill>
              </a:rPr>
              <a:t> major, m. </a:t>
            </a:r>
            <a:r>
              <a:rPr lang="cs-CZ" sz="1800" b="1" dirty="0" err="1">
                <a:solidFill>
                  <a:schemeClr val="tx1"/>
                </a:solidFill>
              </a:rPr>
              <a:t>obliquus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abdominis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externus</a:t>
            </a:r>
            <a:r>
              <a:rPr lang="cs-CZ" sz="1800" b="1" dirty="0">
                <a:solidFill>
                  <a:schemeClr val="tx1"/>
                </a:solidFill>
              </a:rPr>
              <a:t> původně čelistní strany,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m. </a:t>
            </a:r>
            <a:r>
              <a:rPr lang="cs-CZ" sz="1800" b="1" dirty="0" err="1">
                <a:solidFill>
                  <a:schemeClr val="tx1"/>
                </a:solidFill>
              </a:rPr>
              <a:t>obliquus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abdominis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internus</a:t>
            </a:r>
            <a:r>
              <a:rPr lang="cs-CZ" sz="1800" b="1" dirty="0">
                <a:solidFill>
                  <a:schemeClr val="tx1"/>
                </a:solidFill>
              </a:rPr>
              <a:t>, </a:t>
            </a:r>
            <a:r>
              <a:rPr lang="cs-CZ" sz="1800" b="1" dirty="0" err="1">
                <a:solidFill>
                  <a:schemeClr val="tx1"/>
                </a:solidFill>
              </a:rPr>
              <a:t>m.iliopsoas</a:t>
            </a:r>
            <a:r>
              <a:rPr lang="cs-CZ" sz="1800" b="1" dirty="0">
                <a:solidFill>
                  <a:schemeClr val="tx1"/>
                </a:solidFill>
              </a:rPr>
              <a:t>, ADDK původně záhlavní strany.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cs-CZ" sz="1700" b="1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700" b="1" dirty="0">
              <a:solidFill>
                <a:schemeClr val="tx1"/>
              </a:solidFill>
            </a:endParaRP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9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697C4E6-D83B-45FA-9F47-E020E6D7B7BE}"/>
              </a:ext>
            </a:extLst>
          </p:cNvPr>
          <p:cNvSpPr txBox="1"/>
          <p:nvPr/>
        </p:nvSpPr>
        <p:spPr>
          <a:xfrm flipH="1">
            <a:off x="5783578" y="6135275"/>
            <a:ext cx="2057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5" name="Obrázek 4" descr="Obsah obrázku osoba, dítě, interiér, stůl&#10;&#10;Popis byl vytvořen automaticky">
            <a:extLst>
              <a:ext uri="{FF2B5EF4-FFF2-40B4-BE49-F238E27FC236}">
                <a16:creationId xmlns:a16="http://schemas.microsoft.com/office/drawing/2014/main" id="{0B004309-37C1-4C35-862C-CB84F0A63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979" y="1069854"/>
            <a:ext cx="3378374" cy="471829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85607B7-044B-4F39-8D3E-F9D65C34F2A4}"/>
              </a:ext>
            </a:extLst>
          </p:cNvPr>
          <p:cNvSpPr txBox="1"/>
          <p:nvPr/>
        </p:nvSpPr>
        <p:spPr>
          <a:xfrm>
            <a:off x="10175564" y="5788146"/>
            <a:ext cx="1117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Kolář, 2009</a:t>
            </a:r>
          </a:p>
        </p:txBody>
      </p:sp>
    </p:spTree>
    <p:extLst>
      <p:ext uri="{BB962C8B-B14F-4D97-AF65-F5344CB8AC3E}">
        <p14:creationId xmlns:p14="http://schemas.microsoft.com/office/powerpoint/2010/main" val="1947900756"/>
      </p:ext>
    </p:extLst>
  </p:cSld>
  <p:clrMapOvr>
    <a:masterClrMapping/>
  </p:clrMapOvr>
  <p:transition spd="slow"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17088"/>
            <a:ext cx="8911687" cy="1280890"/>
          </a:xfrm>
        </p:spPr>
        <p:txBody>
          <a:bodyPr/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6" y="1276543"/>
            <a:ext cx="11339717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chemeClr val="tx1"/>
                </a:solidFill>
              </a:rPr>
              <a:t>Psychomotoricky vývoj dítěte: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II. šikmý řetězec</a:t>
            </a:r>
            <a:r>
              <a:rPr lang="cs-CZ" sz="2000" b="1" dirty="0">
                <a:solidFill>
                  <a:schemeClr val="tx1"/>
                </a:solidFill>
              </a:rPr>
              <a:t>: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m. </a:t>
            </a:r>
            <a:r>
              <a:rPr lang="cs-CZ" sz="1800" b="1" dirty="0" err="1">
                <a:solidFill>
                  <a:schemeClr val="tx1"/>
                </a:solidFill>
              </a:rPr>
              <a:t>iliopsoas</a:t>
            </a:r>
            <a:r>
              <a:rPr lang="cs-CZ" sz="1800" b="1" dirty="0">
                <a:solidFill>
                  <a:schemeClr val="tx1"/>
                </a:solidFill>
              </a:rPr>
              <a:t> původně záhlavní strany: formativní vliv na krček femuru: při </a:t>
            </a:r>
            <a:r>
              <a:rPr lang="cs-CZ" sz="1800" b="1" dirty="0" err="1">
                <a:solidFill>
                  <a:schemeClr val="tx1"/>
                </a:solidFill>
              </a:rPr>
              <a:t>punctum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fixum</a:t>
            </a:r>
            <a:r>
              <a:rPr lang="cs-CZ" sz="1800" b="1" dirty="0">
                <a:solidFill>
                  <a:schemeClr val="tx1"/>
                </a:solidFill>
              </a:rPr>
              <a:t> na trochanter minor rotuje pánev nad hlavici femuru. Společně s ADDK antagonistickým synergistou ZR (ty spolu s m. </a:t>
            </a:r>
            <a:r>
              <a:rPr lang="cs-CZ" sz="1800" b="1" dirty="0" err="1">
                <a:solidFill>
                  <a:schemeClr val="tx1"/>
                </a:solidFill>
              </a:rPr>
              <a:t>gluteus</a:t>
            </a:r>
            <a:r>
              <a:rPr lang="cs-CZ" sz="1800" b="1" dirty="0">
                <a:solidFill>
                  <a:schemeClr val="tx1"/>
                </a:solidFill>
              </a:rPr>
              <a:t> aktivovány v antigravitační </a:t>
            </a:r>
            <a:r>
              <a:rPr lang="cs-CZ" sz="1800" b="1" dirty="0" err="1">
                <a:solidFill>
                  <a:schemeClr val="tx1"/>
                </a:solidFill>
              </a:rPr>
              <a:t>fci</a:t>
            </a:r>
            <a:r>
              <a:rPr lang="cs-CZ" sz="1800" b="1" dirty="0">
                <a:solidFill>
                  <a:schemeClr val="tx1"/>
                </a:solidFill>
              </a:rPr>
              <a:t> pro KYK).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Dorzální strana: 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Původně čelistní: m. triceps </a:t>
            </a:r>
            <a:r>
              <a:rPr lang="cs-CZ" sz="1800" b="1" dirty="0" err="1">
                <a:solidFill>
                  <a:schemeClr val="tx1"/>
                </a:solidFill>
              </a:rPr>
              <a:t>brachii</a:t>
            </a:r>
            <a:r>
              <a:rPr lang="cs-CZ" sz="1800" b="1" dirty="0">
                <a:solidFill>
                  <a:schemeClr val="tx1"/>
                </a:solidFill>
              </a:rPr>
              <a:t>, m. </a:t>
            </a:r>
            <a:r>
              <a:rPr lang="cs-CZ" sz="1800" b="1" dirty="0" err="1">
                <a:solidFill>
                  <a:schemeClr val="tx1"/>
                </a:solidFill>
              </a:rPr>
              <a:t>teres</a:t>
            </a:r>
            <a:r>
              <a:rPr lang="cs-CZ" sz="1800" b="1" dirty="0">
                <a:solidFill>
                  <a:schemeClr val="tx1"/>
                </a:solidFill>
              </a:rPr>
              <a:t> major et minor, dolní část m. </a:t>
            </a:r>
            <a:r>
              <a:rPr lang="cs-CZ" sz="1800" b="1" dirty="0" err="1">
                <a:solidFill>
                  <a:schemeClr val="tx1"/>
                </a:solidFill>
              </a:rPr>
              <a:t>trapezius</a:t>
            </a:r>
            <a:r>
              <a:rPr lang="cs-CZ" sz="1800" b="1" dirty="0">
                <a:solidFill>
                  <a:schemeClr val="tx1"/>
                </a:solidFill>
              </a:rPr>
              <a:t>, kaudální část m. </a:t>
            </a:r>
            <a:r>
              <a:rPr lang="cs-CZ" sz="1800" b="1" dirty="0" err="1">
                <a:solidFill>
                  <a:schemeClr val="tx1"/>
                </a:solidFill>
              </a:rPr>
              <a:t>latissimus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dorsi</a:t>
            </a:r>
            <a:r>
              <a:rPr lang="cs-CZ" sz="1800" b="1" dirty="0">
                <a:solidFill>
                  <a:schemeClr val="tx1"/>
                </a:solidFill>
              </a:rPr>
              <a:t>, m. </a:t>
            </a:r>
            <a:r>
              <a:rPr lang="cs-CZ" sz="1800" b="1" dirty="0" err="1">
                <a:solidFill>
                  <a:schemeClr val="tx1"/>
                </a:solidFill>
              </a:rPr>
              <a:t>serratus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posterior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inferior</a:t>
            </a:r>
            <a:r>
              <a:rPr lang="cs-CZ" sz="1800" b="1" dirty="0">
                <a:solidFill>
                  <a:schemeClr val="tx1"/>
                </a:solidFill>
              </a:rPr>
              <a:t>, ventrální část m. </a:t>
            </a:r>
            <a:r>
              <a:rPr lang="cs-CZ" sz="1800" b="1" dirty="0" err="1">
                <a:solidFill>
                  <a:schemeClr val="tx1"/>
                </a:solidFill>
              </a:rPr>
              <a:t>quadrartus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lumborum</a:t>
            </a:r>
            <a:r>
              <a:rPr lang="cs-CZ" sz="1800" b="1" dirty="0">
                <a:solidFill>
                  <a:schemeClr val="tx1"/>
                </a:solidFill>
              </a:rPr>
              <a:t>.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Původně záhlavní: dorzální část m. </a:t>
            </a:r>
            <a:r>
              <a:rPr lang="cs-CZ" sz="1800" b="1" dirty="0" err="1">
                <a:solidFill>
                  <a:schemeClr val="tx1"/>
                </a:solidFill>
              </a:rPr>
              <a:t>quadratus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lumborum</a:t>
            </a:r>
            <a:r>
              <a:rPr lang="cs-CZ" sz="1800" b="1" dirty="0">
                <a:solidFill>
                  <a:schemeClr val="tx1"/>
                </a:solidFill>
              </a:rPr>
              <a:t>, m. </a:t>
            </a:r>
            <a:r>
              <a:rPr lang="cs-CZ" sz="1800" b="1" dirty="0" err="1">
                <a:solidFill>
                  <a:schemeClr val="tx1"/>
                </a:solidFill>
              </a:rPr>
              <a:t>gluteus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medius</a:t>
            </a:r>
            <a:r>
              <a:rPr lang="cs-CZ" sz="1800" b="1" dirty="0">
                <a:solidFill>
                  <a:schemeClr val="tx1"/>
                </a:solidFill>
              </a:rPr>
              <a:t>, m. tensor </a:t>
            </a:r>
            <a:r>
              <a:rPr lang="cs-CZ" sz="1800" b="1" dirty="0" err="1">
                <a:solidFill>
                  <a:schemeClr val="tx1"/>
                </a:solidFill>
              </a:rPr>
              <a:t>fasciae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latae</a:t>
            </a:r>
            <a:r>
              <a:rPr lang="cs-CZ" sz="1800" b="1" dirty="0">
                <a:solidFill>
                  <a:schemeClr val="tx1"/>
                </a:solidFill>
              </a:rPr>
              <a:t>.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697C4E6-D83B-45FA-9F47-E020E6D7B7BE}"/>
              </a:ext>
            </a:extLst>
          </p:cNvPr>
          <p:cNvSpPr txBox="1"/>
          <p:nvPr/>
        </p:nvSpPr>
        <p:spPr>
          <a:xfrm flipH="1">
            <a:off x="5783578" y="6135275"/>
            <a:ext cx="2057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1965349"/>
      </p:ext>
    </p:extLst>
  </p:cSld>
  <p:clrMapOvr>
    <a:masterClrMapping/>
  </p:clrMapOvr>
  <p:transition spd="slow"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17088"/>
            <a:ext cx="8911687" cy="1280890"/>
          </a:xfrm>
        </p:spPr>
        <p:txBody>
          <a:bodyPr/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br>
              <a:rPr lang="cs-CZ" b="1" dirty="0"/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7" y="1276543"/>
            <a:ext cx="11404112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chemeClr val="tx1"/>
                </a:solidFill>
              </a:rPr>
              <a:t>Psychomotoricky vývoj dítěte: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Otáčení: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Antigravitační funkce: 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Osa ramenní na straně kontaktní HK: m. </a:t>
            </a:r>
            <a:r>
              <a:rPr lang="cs-CZ" sz="1800" b="1" dirty="0" err="1">
                <a:solidFill>
                  <a:schemeClr val="tx1"/>
                </a:solidFill>
              </a:rPr>
              <a:t>teres</a:t>
            </a:r>
            <a:r>
              <a:rPr lang="cs-CZ" sz="1800" b="1" dirty="0">
                <a:solidFill>
                  <a:schemeClr val="tx1"/>
                </a:solidFill>
              </a:rPr>
              <a:t> minor, m. </a:t>
            </a:r>
            <a:r>
              <a:rPr lang="cs-CZ" sz="1800" b="1" dirty="0" err="1">
                <a:solidFill>
                  <a:schemeClr val="tx1"/>
                </a:solidFill>
              </a:rPr>
              <a:t>infraspinatus</a:t>
            </a:r>
            <a:r>
              <a:rPr lang="cs-CZ" sz="1800" b="1" dirty="0">
                <a:solidFill>
                  <a:schemeClr val="tx1"/>
                </a:solidFill>
              </a:rPr>
              <a:t>, zadní část m. </a:t>
            </a:r>
            <a:r>
              <a:rPr lang="cs-CZ" sz="1800" b="1" dirty="0" err="1">
                <a:solidFill>
                  <a:schemeClr val="tx1"/>
                </a:solidFill>
              </a:rPr>
              <a:t>deltoideus</a:t>
            </a:r>
            <a:r>
              <a:rPr lang="cs-CZ" sz="1800" b="1" dirty="0">
                <a:solidFill>
                  <a:schemeClr val="tx1"/>
                </a:solidFill>
              </a:rPr>
              <a:t> a m. triceps </a:t>
            </a:r>
            <a:r>
              <a:rPr lang="cs-CZ" sz="1800" b="1" dirty="0" err="1">
                <a:solidFill>
                  <a:schemeClr val="tx1"/>
                </a:solidFill>
              </a:rPr>
              <a:t>brachii</a:t>
            </a:r>
            <a:r>
              <a:rPr lang="cs-CZ" sz="1800" b="1" dirty="0">
                <a:solidFill>
                  <a:schemeClr val="tx1"/>
                </a:solidFill>
              </a:rPr>
              <a:t> + antagonisté v synergii.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Pánevní osa na: vzpřímení ZR KYK, m. </a:t>
            </a:r>
            <a:r>
              <a:rPr lang="cs-CZ" sz="1800" b="1" dirty="0" err="1">
                <a:solidFill>
                  <a:schemeClr val="tx1"/>
                </a:solidFill>
              </a:rPr>
              <a:t>gluteus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medius</a:t>
            </a:r>
            <a:r>
              <a:rPr lang="cs-CZ" sz="1800" b="1" dirty="0">
                <a:solidFill>
                  <a:schemeClr val="tx1"/>
                </a:solidFill>
              </a:rPr>
              <a:t> a m. tensor </a:t>
            </a:r>
            <a:r>
              <a:rPr lang="cs-CZ" sz="1800" b="1" dirty="0" err="1">
                <a:solidFill>
                  <a:schemeClr val="tx1"/>
                </a:solidFill>
              </a:rPr>
              <a:t>fasciae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latae</a:t>
            </a:r>
            <a:r>
              <a:rPr lang="cs-CZ" sz="1800" b="1" dirty="0">
                <a:solidFill>
                  <a:schemeClr val="tx1"/>
                </a:solidFill>
              </a:rPr>
              <a:t> + antagonisté v synergii.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Vzpřímená osa páteře: m. </a:t>
            </a:r>
            <a:r>
              <a:rPr lang="cs-CZ" sz="1800" b="1" dirty="0" err="1">
                <a:solidFill>
                  <a:schemeClr val="tx1"/>
                </a:solidFill>
              </a:rPr>
              <a:t>latissimus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dorsi</a:t>
            </a:r>
            <a:r>
              <a:rPr lang="cs-CZ" sz="1800" b="1" dirty="0">
                <a:solidFill>
                  <a:schemeClr val="tx1"/>
                </a:solidFill>
              </a:rPr>
              <a:t>, m. </a:t>
            </a:r>
            <a:r>
              <a:rPr lang="cs-CZ" sz="1800" b="1" dirty="0" err="1">
                <a:solidFill>
                  <a:schemeClr val="tx1"/>
                </a:solidFill>
              </a:rPr>
              <a:t>quadratus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lumborum</a:t>
            </a:r>
            <a:r>
              <a:rPr lang="cs-CZ" sz="1800" b="1" dirty="0">
                <a:solidFill>
                  <a:schemeClr val="tx1"/>
                </a:solidFill>
              </a:rPr>
              <a:t>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697C4E6-D83B-45FA-9F47-E020E6D7B7BE}"/>
              </a:ext>
            </a:extLst>
          </p:cNvPr>
          <p:cNvSpPr txBox="1"/>
          <p:nvPr/>
        </p:nvSpPr>
        <p:spPr>
          <a:xfrm flipH="1">
            <a:off x="5783578" y="6135275"/>
            <a:ext cx="2057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7986272"/>
      </p:ext>
    </p:extLst>
  </p:cSld>
  <p:clrMapOvr>
    <a:masterClrMapping/>
  </p:clrMapOvr>
  <p:transition spd="slow">
    <p:cov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17088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br>
              <a:rPr lang="cs-CZ" b="1" dirty="0"/>
            </a:br>
            <a:br>
              <a:rPr lang="cs-CZ" b="1" dirty="0">
                <a:solidFill>
                  <a:schemeClr val="tx1"/>
                </a:solidFill>
              </a:rPr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6" y="1276543"/>
            <a:ext cx="10864357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chemeClr val="tx1"/>
                </a:solidFill>
              </a:rPr>
              <a:t>Psychomotoricky vývoj dítěte: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První dva </a:t>
            </a:r>
            <a:r>
              <a:rPr lang="cs-CZ" b="1" dirty="0" err="1">
                <a:solidFill>
                  <a:schemeClr val="tx1"/>
                </a:solidFill>
              </a:rPr>
              <a:t>trimenony</a:t>
            </a:r>
            <a:r>
              <a:rPr lang="cs-CZ" b="1" dirty="0">
                <a:solidFill>
                  <a:schemeClr val="tx1"/>
                </a:solidFill>
              </a:rPr>
              <a:t> – opěrná </a:t>
            </a:r>
            <a:r>
              <a:rPr lang="cs-CZ" b="1" dirty="0" err="1">
                <a:solidFill>
                  <a:schemeClr val="tx1"/>
                </a:solidFill>
              </a:rPr>
              <a:t>fce</a:t>
            </a:r>
            <a:r>
              <a:rPr lang="cs-CZ" b="1" dirty="0">
                <a:solidFill>
                  <a:schemeClr val="tx1"/>
                </a:solidFill>
              </a:rPr>
              <a:t> HKK a jejich vstup do sagitální roviny (vleže na zádech i na břiše). DKK v rovině sagitální nad podložkou, hlava v poloze na břiše se vzpřimuje v rovině sagitální, v rovině frontální pouze na krátkou chvíli při otáčení (otočení na bok a na břicho).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Třetí </a:t>
            </a:r>
            <a:r>
              <a:rPr lang="cs-CZ" sz="2000" b="1" dirty="0" err="1">
                <a:solidFill>
                  <a:schemeClr val="tx1"/>
                </a:solidFill>
              </a:rPr>
              <a:t>trimenon</a:t>
            </a:r>
            <a:r>
              <a:rPr lang="cs-CZ" sz="2000" b="1" dirty="0">
                <a:solidFill>
                  <a:schemeClr val="tx1"/>
                </a:solidFill>
              </a:rPr>
              <a:t> (7 – 9 M):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Zájem o lokomoci a vertikální držení těla.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Vzpřimování trupu skrze HKK v rovině frontální.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Otočení z břicha na záda.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697C4E6-D83B-45FA-9F47-E020E6D7B7BE}"/>
              </a:ext>
            </a:extLst>
          </p:cNvPr>
          <p:cNvSpPr txBox="1"/>
          <p:nvPr/>
        </p:nvSpPr>
        <p:spPr>
          <a:xfrm flipH="1">
            <a:off x="5783578" y="6135275"/>
            <a:ext cx="2057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7296971"/>
      </p:ext>
    </p:extLst>
  </p:cSld>
  <p:clrMapOvr>
    <a:masterClrMapping/>
  </p:clrMapOvr>
  <p:transition spd="slow">
    <p:cov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17088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br>
              <a:rPr lang="cs-CZ" b="1" dirty="0"/>
            </a:br>
            <a:br>
              <a:rPr lang="cs-CZ" b="1" dirty="0">
                <a:solidFill>
                  <a:schemeClr val="tx1"/>
                </a:solidFill>
              </a:rPr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6" y="1276543"/>
            <a:ext cx="10864357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chemeClr val="tx1"/>
                </a:solidFill>
              </a:rPr>
              <a:t>Psychomotoricky vývoj dítěte: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Lokomoční tendence (plížení, </a:t>
            </a:r>
            <a:r>
              <a:rPr lang="cs-CZ" sz="2000" b="1" dirty="0" err="1">
                <a:solidFill>
                  <a:schemeClr val="tx1"/>
                </a:solidFill>
              </a:rPr>
              <a:t>tulenění</a:t>
            </a:r>
            <a:r>
              <a:rPr lang="cs-CZ" sz="2000" b="1" dirty="0">
                <a:solidFill>
                  <a:schemeClr val="tx1"/>
                </a:solidFill>
              </a:rPr>
              <a:t>):	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Touha dostat se ke hračce.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Přitahování trupu střídavě jednou a druhou HK směrem dopředu, DKK volně táhlé za tělem.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Trvá pouze krátkou dobu.</a:t>
            </a:r>
            <a:endParaRPr lang="cs-CZ" sz="20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697C4E6-D83B-45FA-9F47-E020E6D7B7BE}"/>
              </a:ext>
            </a:extLst>
          </p:cNvPr>
          <p:cNvSpPr txBox="1"/>
          <p:nvPr/>
        </p:nvSpPr>
        <p:spPr>
          <a:xfrm flipH="1">
            <a:off x="5783578" y="6135275"/>
            <a:ext cx="2057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2687371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17088"/>
            <a:ext cx="8911687" cy="1280890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chemeClr val="tx1"/>
                </a:solidFill>
              </a:rPr>
              <a:t>Psychomotorický vývoj dítěte</a:t>
            </a:r>
            <a:endParaRPr lang="cs-CZ" sz="32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7" y="1276543"/>
            <a:ext cx="11491080" cy="5151120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Subkortikální: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začíná přibližně začátkem 2. M,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vývoj posturálně – lokomočních funkcí:</a:t>
            </a:r>
          </a:p>
          <a:p>
            <a:pPr lvl="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2 fáze posturálně-lokomoční funkce: </a:t>
            </a:r>
          </a:p>
          <a:p>
            <a:pPr lvl="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1. Posturální stabilizace (sagitální stabilizace) </a:t>
            </a:r>
          </a:p>
          <a:p>
            <a:pPr lvl="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2. Lokomoce = diferenciace funkce</a:t>
            </a:r>
            <a:endParaRPr lang="cs-CZ" sz="1900" b="1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cs-CZ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61148"/>
      </p:ext>
    </p:extLst>
  </p:cSld>
  <p:clrMapOvr>
    <a:masterClrMapping/>
  </p:clrMapOvr>
  <p:transition spd="slow">
    <p:cover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17088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br>
              <a:rPr lang="cs-CZ" b="1" dirty="0"/>
            </a:br>
            <a:br>
              <a:rPr lang="cs-CZ" b="1" dirty="0">
                <a:solidFill>
                  <a:schemeClr val="tx1"/>
                </a:solidFill>
              </a:rPr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6" y="1276543"/>
            <a:ext cx="10864357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chemeClr val="tx1"/>
                </a:solidFill>
              </a:rPr>
              <a:t>Psychomotoricky vývoj dítěte: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Vývoj sedu: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Při otočení ze zad na břicho zastavení na boku + touha něco vysoko uchopit.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Nízký šikmý sed (7M):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Spodní HK: opora o mediální epikondyl, s trupem svírán abdukční úhel 90</a:t>
            </a:r>
            <a:r>
              <a:rPr lang="cs-CZ" sz="1800" b="1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</a:t>
            </a:r>
            <a:r>
              <a:rPr lang="cs-CZ" sz="1800" b="1" dirty="0">
                <a:solidFill>
                  <a:schemeClr val="tx1"/>
                </a:solidFill>
                <a:effectLst/>
              </a:rPr>
              <a:t> </a:t>
            </a:r>
            <a:r>
              <a:rPr lang="cs-CZ" sz="1800" b="1" dirty="0">
                <a:solidFill>
                  <a:schemeClr val="tx1"/>
                </a:solidFill>
              </a:rPr>
              <a:t>v rovině frontální, předloktí v pronaci, směřující ventrálně, lopatka zajišťuje vzpřímení trupu nad podložku.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Hlava držena ve frontální rovině, osa </a:t>
            </a:r>
            <a:r>
              <a:rPr lang="cs-CZ" sz="1800" b="1" dirty="0" err="1">
                <a:solidFill>
                  <a:schemeClr val="tx1"/>
                </a:solidFill>
              </a:rPr>
              <a:t>Cp</a:t>
            </a:r>
            <a:r>
              <a:rPr lang="cs-CZ" sz="1800" b="1" dirty="0">
                <a:solidFill>
                  <a:schemeClr val="tx1"/>
                </a:solidFill>
              </a:rPr>
              <a:t> v přímé linii s osou trupu.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Celá páteř rotovaná v transverzální rovině a směřující do vertikály.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Spodní DK: opora o gluteální oblast, zevní stranu stehna, </a:t>
            </a:r>
            <a:r>
              <a:rPr lang="cs-CZ" sz="1800" b="1" dirty="0" err="1">
                <a:solidFill>
                  <a:schemeClr val="tx1"/>
                </a:solidFill>
              </a:rPr>
              <a:t>předkolení</a:t>
            </a:r>
            <a:r>
              <a:rPr lang="cs-CZ" sz="1800" b="1" dirty="0">
                <a:solidFill>
                  <a:schemeClr val="tx1"/>
                </a:solidFill>
              </a:rPr>
              <a:t> v 90</a:t>
            </a:r>
            <a:r>
              <a:rPr lang="cs-CZ" sz="1800" b="1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 flexi. </a:t>
            </a:r>
          </a:p>
          <a:p>
            <a:pPr marL="914400" lvl="2" indent="0">
              <a:lnSpc>
                <a:spcPct val="150000"/>
              </a:lnSpc>
              <a:buNone/>
            </a:pPr>
            <a:endParaRPr lang="cs-CZ" sz="1800" b="1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697C4E6-D83B-45FA-9F47-E020E6D7B7BE}"/>
              </a:ext>
            </a:extLst>
          </p:cNvPr>
          <p:cNvSpPr txBox="1"/>
          <p:nvPr/>
        </p:nvSpPr>
        <p:spPr>
          <a:xfrm flipH="1">
            <a:off x="5783578" y="6135275"/>
            <a:ext cx="2057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4032077"/>
      </p:ext>
    </p:extLst>
  </p:cSld>
  <p:clrMapOvr>
    <a:masterClrMapping/>
  </p:clrMapOvr>
  <p:transition spd="slow">
    <p:cove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17088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br>
              <a:rPr lang="cs-CZ" b="1" dirty="0"/>
            </a:br>
            <a:br>
              <a:rPr lang="cs-CZ" b="1" dirty="0">
                <a:solidFill>
                  <a:schemeClr val="tx1"/>
                </a:solidFill>
              </a:rPr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6" y="1276543"/>
            <a:ext cx="10864357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chemeClr val="tx1"/>
                </a:solidFill>
              </a:rPr>
              <a:t>Psychomotoricky vývoj dítěte: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Vývoj sedu: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Nízký šikmý sed (7M):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Opěrné končetiny jsou </a:t>
            </a:r>
            <a:r>
              <a:rPr lang="cs-CZ" sz="1800" b="1" dirty="0" err="1">
                <a:solidFill>
                  <a:schemeClr val="tx1"/>
                </a:solidFill>
              </a:rPr>
              <a:t>ipsilaterální</a:t>
            </a:r>
            <a:r>
              <a:rPr lang="cs-CZ" sz="1800" b="1" dirty="0">
                <a:solidFill>
                  <a:schemeClr val="tx1"/>
                </a:solidFill>
              </a:rPr>
              <a:t>.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Vzpřímení hrudníku v rovině frontální, páteře v rovině transverzální.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Předpokladem zvládnutí polohy na boku.</a:t>
            </a:r>
          </a:p>
          <a:p>
            <a:pPr marL="914400" lvl="2" indent="0">
              <a:lnSpc>
                <a:spcPct val="150000"/>
              </a:lnSpc>
              <a:buNone/>
            </a:pPr>
            <a:endParaRPr lang="cs-CZ" sz="1800" b="1" dirty="0">
              <a:solidFill>
                <a:schemeClr val="tx1"/>
              </a:solidFill>
            </a:endParaRP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</a:endParaRP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697C4E6-D83B-45FA-9F47-E020E6D7B7BE}"/>
              </a:ext>
            </a:extLst>
          </p:cNvPr>
          <p:cNvSpPr txBox="1"/>
          <p:nvPr/>
        </p:nvSpPr>
        <p:spPr>
          <a:xfrm flipH="1">
            <a:off x="5783578" y="6135275"/>
            <a:ext cx="2057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33819126"/>
      </p:ext>
    </p:extLst>
  </p:cSld>
  <p:clrMapOvr>
    <a:masterClrMapping/>
  </p:clrMapOvr>
  <p:transition spd="slow">
    <p:cover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17088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br>
              <a:rPr lang="cs-CZ" b="1" dirty="0"/>
            </a:br>
            <a:br>
              <a:rPr lang="cs-CZ" b="1" dirty="0">
                <a:solidFill>
                  <a:schemeClr val="tx1"/>
                </a:solidFill>
              </a:rPr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904" y="1353487"/>
            <a:ext cx="6754839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chemeClr val="tx1"/>
                </a:solidFill>
              </a:rPr>
              <a:t>Psychomotoricky vývoj dítěte: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Vývoj sedu: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Vysoký šikmý sed (7,5M – 8M):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opora o otevřenou ruku, stejnostrannou gluteální oblast a laterální plochu stehna flektované DK; opěrná HK v ZR a ABDK v RAK, horní trup držen stranově proti gravitaci a otáčí se ve směru pohledu; páteř s lehkou konvexitou k podložce; svrchní DK se opírá o </a:t>
            </a:r>
            <a:r>
              <a:rPr lang="cs-CZ" sz="1800" b="1" dirty="0" err="1">
                <a:solidFill>
                  <a:schemeClr val="tx1"/>
                </a:solidFill>
              </a:rPr>
              <a:t>plosku</a:t>
            </a:r>
            <a:r>
              <a:rPr lang="cs-CZ" sz="1800" b="1" dirty="0">
                <a:solidFill>
                  <a:schemeClr val="tx1"/>
                </a:solidFill>
              </a:rPr>
              <a:t> nohy (ta přibližně na úrovni stehna spodní dolní končetiny).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cs-CZ" sz="1800" b="1" dirty="0">
              <a:solidFill>
                <a:schemeClr val="tx1"/>
              </a:solidFill>
            </a:endParaRP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600" b="1" dirty="0">
              <a:solidFill>
                <a:schemeClr val="tx1"/>
              </a:solidFill>
            </a:endParaRP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</a:endParaRP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697C4E6-D83B-45FA-9F47-E020E6D7B7BE}"/>
              </a:ext>
            </a:extLst>
          </p:cNvPr>
          <p:cNvSpPr txBox="1"/>
          <p:nvPr/>
        </p:nvSpPr>
        <p:spPr>
          <a:xfrm flipH="1">
            <a:off x="5783578" y="6135275"/>
            <a:ext cx="2057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5" name="Obrázek 4" descr="Obsah obrázku osoba, dítě, interiér, zubní kartáček&#10;&#10;Popis byl vytvořen automaticky">
            <a:extLst>
              <a:ext uri="{FF2B5EF4-FFF2-40B4-BE49-F238E27FC236}">
                <a16:creationId xmlns:a16="http://schemas.microsoft.com/office/drawing/2014/main" id="{ACA76D68-D772-44CE-27FC-3E8A7FE22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401" y="1534933"/>
            <a:ext cx="4494695" cy="352509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91FDB60-464E-4792-DB20-38BABDD50C63}"/>
              </a:ext>
            </a:extLst>
          </p:cNvPr>
          <p:cNvSpPr txBox="1"/>
          <p:nvPr/>
        </p:nvSpPr>
        <p:spPr>
          <a:xfrm>
            <a:off x="9095941" y="5169178"/>
            <a:ext cx="1117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Kolář, 2009</a:t>
            </a:r>
          </a:p>
        </p:txBody>
      </p:sp>
    </p:spTree>
    <p:extLst>
      <p:ext uri="{BB962C8B-B14F-4D97-AF65-F5344CB8AC3E}">
        <p14:creationId xmlns:p14="http://schemas.microsoft.com/office/powerpoint/2010/main" val="2266862403"/>
      </p:ext>
    </p:extLst>
  </p:cSld>
  <p:clrMapOvr>
    <a:masterClrMapping/>
  </p:clrMapOvr>
  <p:transition spd="slow">
    <p:cover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17088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br>
              <a:rPr lang="cs-CZ" b="1" dirty="0"/>
            </a:br>
            <a:br>
              <a:rPr lang="cs-CZ" b="1" dirty="0">
                <a:solidFill>
                  <a:schemeClr val="tx1"/>
                </a:solidFill>
              </a:rPr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904" y="1353487"/>
            <a:ext cx="11455628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chemeClr val="tx1"/>
                </a:solidFill>
              </a:rPr>
              <a:t>Psychomotoricky vývoj dítěte: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Vývoj sedu: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Vysoký šikmý sed (7,5M – 8M):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Šikmý břišní řetězec: uchopující HK a zatížená kyčel,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Souhra svalstva v oblasti opěrné kyčle: adduktory kyčle – tah pánve za symfýzu do rotace ventrálně, zevní rotátory a abduktory působí antigravitačně na pánev (zvedají pánev přes hlavici femuru) </a:t>
            </a:r>
            <a:r>
              <a:rPr lang="cs-CZ" sz="1800" b="1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 jamka tlačena proti hlavici a pánev se nad ní rotuje (velký rotační vliv </a:t>
            </a:r>
            <a:r>
              <a:rPr lang="cs-CZ" sz="1800" b="1" kern="100" dirty="0" err="1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m.iliopsoas</a:t>
            </a:r>
            <a:r>
              <a:rPr lang="cs-CZ" sz="1800" b="1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). Souhra: vliv na utváření </a:t>
            </a:r>
            <a:r>
              <a:rPr lang="cs-CZ" sz="1800" b="1" kern="100" dirty="0" err="1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kolodiafyzárního</a:t>
            </a:r>
            <a:r>
              <a:rPr lang="cs-CZ" sz="1800" b="1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 úhlu, důležitá pro přechod na 4. 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kern="100" dirty="0" err="1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Pinzetový</a:t>
            </a:r>
            <a:r>
              <a:rPr lang="cs-CZ" sz="1800" b="1" kern="100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 úchop spojen s vývojem šikmého sedu.</a:t>
            </a:r>
            <a:endParaRPr lang="cs-CZ" sz="1800" b="1" dirty="0">
              <a:solidFill>
                <a:schemeClr val="tx1"/>
              </a:solidFill>
            </a:endParaRP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</a:endParaRP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697C4E6-D83B-45FA-9F47-E020E6D7B7BE}"/>
              </a:ext>
            </a:extLst>
          </p:cNvPr>
          <p:cNvSpPr txBox="1"/>
          <p:nvPr/>
        </p:nvSpPr>
        <p:spPr>
          <a:xfrm flipH="1">
            <a:off x="5783578" y="6135275"/>
            <a:ext cx="2057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7596357"/>
      </p:ext>
    </p:extLst>
  </p:cSld>
  <p:clrMapOvr>
    <a:masterClrMapping/>
  </p:clrMapOvr>
  <p:transition spd="slow">
    <p:cover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450793"/>
            <a:ext cx="8911687" cy="1280890"/>
          </a:xfrm>
        </p:spPr>
        <p:txBody>
          <a:bodyPr/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br>
              <a:rPr lang="cs-CZ" b="1" dirty="0"/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31" y="1391067"/>
            <a:ext cx="6538041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chemeClr val="tx1"/>
                </a:solidFill>
              </a:rPr>
              <a:t>Psychomotoricky vývoj dítěte: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Volný sed (8M):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napřímená páteř, zatížení na tuber </a:t>
            </a:r>
            <a:r>
              <a:rPr lang="cs-CZ" sz="1900" b="1" dirty="0" err="1">
                <a:solidFill>
                  <a:schemeClr val="tx1"/>
                </a:solidFill>
              </a:rPr>
              <a:t>ossis</a:t>
            </a:r>
            <a:r>
              <a:rPr lang="cs-CZ" sz="1900" b="1" dirty="0">
                <a:solidFill>
                  <a:schemeClr val="tx1"/>
                </a:solidFill>
              </a:rPr>
              <a:t> </a:t>
            </a:r>
            <a:r>
              <a:rPr lang="cs-CZ" sz="1900" b="1" dirty="0" err="1">
                <a:solidFill>
                  <a:schemeClr val="tx1"/>
                </a:solidFill>
              </a:rPr>
              <a:t>ischii</a:t>
            </a:r>
            <a:r>
              <a:rPr lang="cs-CZ" sz="1900" b="1" dirty="0">
                <a:solidFill>
                  <a:schemeClr val="tx1"/>
                </a:solidFill>
              </a:rPr>
              <a:t> </a:t>
            </a:r>
            <a:r>
              <a:rPr lang="cs-CZ" sz="1900" b="1" dirty="0" err="1">
                <a:solidFill>
                  <a:schemeClr val="tx1"/>
                </a:solidFill>
              </a:rPr>
              <a:t>bilat</a:t>
            </a:r>
            <a:r>
              <a:rPr lang="cs-CZ" sz="1900" b="1" dirty="0">
                <a:solidFill>
                  <a:schemeClr val="tx1"/>
                </a:solidFill>
              </a:rPr>
              <a:t>.,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DKK v horizontále na podložce, ABDK a ZR postavení v KYK, extenze v KOK,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úchop hračky ve flexi RAK kolem 100°.</a:t>
            </a:r>
            <a:br>
              <a:rPr lang="cs-CZ" sz="1900" b="1" dirty="0">
                <a:solidFill>
                  <a:schemeClr val="tx1"/>
                </a:solidFill>
              </a:rPr>
            </a:br>
            <a:endParaRPr lang="cs-CZ" sz="19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697C4E6-D83B-45FA-9F47-E020E6D7B7BE}"/>
              </a:ext>
            </a:extLst>
          </p:cNvPr>
          <p:cNvSpPr txBox="1"/>
          <p:nvPr/>
        </p:nvSpPr>
        <p:spPr>
          <a:xfrm flipH="1">
            <a:off x="5783578" y="6135275"/>
            <a:ext cx="2057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4" name="Obrázek 3" descr="Obsah obrázku osoba, interiér, malé, dítě&#10;&#10;Popis byl vytvořen automaticky">
            <a:extLst>
              <a:ext uri="{FF2B5EF4-FFF2-40B4-BE49-F238E27FC236}">
                <a16:creationId xmlns:a16="http://schemas.microsoft.com/office/drawing/2014/main" id="{105272E3-B2F7-53E2-658A-2A63FD7B2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78" y="1391067"/>
            <a:ext cx="4657625" cy="401552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D841710-2A56-B00A-BCE0-0C6A5F2715D6}"/>
              </a:ext>
            </a:extLst>
          </p:cNvPr>
          <p:cNvSpPr txBox="1"/>
          <p:nvPr/>
        </p:nvSpPr>
        <p:spPr>
          <a:xfrm>
            <a:off x="8319753" y="5458985"/>
            <a:ext cx="1117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Kolář, 2009</a:t>
            </a:r>
          </a:p>
        </p:txBody>
      </p:sp>
    </p:spTree>
    <p:extLst>
      <p:ext uri="{BB962C8B-B14F-4D97-AF65-F5344CB8AC3E}">
        <p14:creationId xmlns:p14="http://schemas.microsoft.com/office/powerpoint/2010/main" val="583498010"/>
      </p:ext>
    </p:extLst>
  </p:cSld>
  <p:clrMapOvr>
    <a:masterClrMapping/>
  </p:clrMapOvr>
  <p:transition spd="slow">
    <p:cover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450793"/>
            <a:ext cx="8911687" cy="1280890"/>
          </a:xfrm>
        </p:spPr>
        <p:txBody>
          <a:bodyPr/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br>
              <a:rPr lang="cs-CZ" b="1" dirty="0"/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31" y="1391067"/>
            <a:ext cx="11528849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chemeClr val="tx1"/>
                </a:solidFill>
              </a:rPr>
              <a:t>Psychomotoricky vývoj dítěte: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V 8M:</a:t>
            </a:r>
          </a:p>
          <a:p>
            <a:pPr lvl="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700" b="1" dirty="0">
                <a:solidFill>
                  <a:schemeClr val="tx1"/>
                </a:solidFill>
              </a:rPr>
              <a:t> zaujetí diferencovaně polohy na 4 ze šikmého sedu přes zevní kondyl femuru (první krok v poloze na 4 tou DK, která byla na svrchní straně), nebo z polohy na břiše přes mediální kondyl femuru nakročené DK,</a:t>
            </a:r>
          </a:p>
          <a:p>
            <a:pPr lvl="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700" b="1" dirty="0">
                <a:solidFill>
                  <a:schemeClr val="tx1"/>
                </a:solidFill>
              </a:rPr>
              <a:t>dosažení polohy na 4 diferencovaným způsobem podmínkou pro lezení po 4 a </a:t>
            </a:r>
            <a:r>
              <a:rPr lang="cs-CZ" sz="1700" b="1" dirty="0" err="1">
                <a:solidFill>
                  <a:schemeClr val="tx1"/>
                </a:solidFill>
              </a:rPr>
              <a:t>bipedální</a:t>
            </a:r>
            <a:r>
              <a:rPr lang="cs-CZ" sz="1700" b="1" dirty="0">
                <a:solidFill>
                  <a:schemeClr val="tx1"/>
                </a:solidFill>
              </a:rPr>
              <a:t> chůzi),</a:t>
            </a:r>
          </a:p>
          <a:p>
            <a:pPr lvl="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700" b="1" dirty="0">
                <a:solidFill>
                  <a:schemeClr val="tx1"/>
                </a:solidFill>
              </a:rPr>
              <a:t>ZR femuru při přechodu ze ŠS pracují napřed </a:t>
            </a:r>
            <a:r>
              <a:rPr lang="cs-CZ" sz="1700" b="1" dirty="0" err="1">
                <a:solidFill>
                  <a:schemeClr val="tx1"/>
                </a:solidFill>
              </a:rPr>
              <a:t>antigrativačně</a:t>
            </a:r>
            <a:r>
              <a:rPr lang="cs-CZ" sz="1700" b="1" dirty="0">
                <a:solidFill>
                  <a:schemeClr val="tx1"/>
                </a:solidFill>
              </a:rPr>
              <a:t> (vzpřímení pánve nad podložku), po dosažení polohy funkci přebírají adduktory,</a:t>
            </a:r>
          </a:p>
          <a:p>
            <a:pPr lvl="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700" b="1" dirty="0">
                <a:solidFill>
                  <a:schemeClr val="tx1"/>
                </a:solidFill>
              </a:rPr>
              <a:t>CAVE! výše zmíněná změna možná pouze při schopnosti páteře provádět rotaci a svalstvo trupu je funkčně diferencováno (schopnost zkříženého pohybu).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697C4E6-D83B-45FA-9F47-E020E6D7B7BE}"/>
              </a:ext>
            </a:extLst>
          </p:cNvPr>
          <p:cNvSpPr txBox="1"/>
          <p:nvPr/>
        </p:nvSpPr>
        <p:spPr>
          <a:xfrm flipH="1">
            <a:off x="5783578" y="6135275"/>
            <a:ext cx="2057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32616793"/>
      </p:ext>
    </p:extLst>
  </p:cSld>
  <p:clrMapOvr>
    <a:masterClrMapping/>
  </p:clrMapOvr>
  <p:transition spd="slow">
    <p:cove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450793"/>
            <a:ext cx="8911687" cy="1280890"/>
          </a:xfrm>
        </p:spPr>
        <p:txBody>
          <a:bodyPr/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br>
              <a:rPr lang="cs-CZ" b="1" dirty="0"/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31" y="1091238"/>
            <a:ext cx="11528849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chemeClr val="tx1"/>
                </a:solidFill>
              </a:rPr>
              <a:t>Psychomotoricky vývoj dítěte: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Lezení po 4 (kontralaterální vzor): 8M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Nezralé:</a:t>
            </a:r>
          </a:p>
          <a:p>
            <a:pPr lvl="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</a:rPr>
              <a:t>Hlava v </a:t>
            </a:r>
            <a:r>
              <a:rPr lang="cs-CZ" sz="1600" b="1" dirty="0" err="1">
                <a:solidFill>
                  <a:schemeClr val="tx1"/>
                </a:solidFill>
              </a:rPr>
              <a:t>reklinaci</a:t>
            </a:r>
            <a:r>
              <a:rPr lang="cs-CZ" sz="1600" b="1" dirty="0">
                <a:solidFill>
                  <a:schemeClr val="tx1"/>
                </a:solidFill>
              </a:rPr>
              <a:t>, ventrální flexe pánve, HHK v lehké flexi v loktech a lehké VR v RAK (prsty směřují lehce mediálně), bérce nad podložkou, asociovaná DFL hlezna v nákroku, hlava lehce rotovaná na stranu </a:t>
            </a:r>
            <a:r>
              <a:rPr lang="cs-CZ" sz="1600" b="1" dirty="0" err="1">
                <a:solidFill>
                  <a:schemeClr val="tx1"/>
                </a:solidFill>
              </a:rPr>
              <a:t>nakračující</a:t>
            </a:r>
            <a:r>
              <a:rPr lang="cs-CZ" sz="1600" b="1" dirty="0">
                <a:solidFill>
                  <a:schemeClr val="tx1"/>
                </a:solidFill>
              </a:rPr>
              <a:t> HK.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Zralé:</a:t>
            </a:r>
          </a:p>
          <a:p>
            <a:pPr lvl="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</a:rPr>
              <a:t>Hlava bez </a:t>
            </a:r>
            <a:r>
              <a:rPr lang="cs-CZ" sz="1600" b="1" dirty="0" err="1">
                <a:solidFill>
                  <a:schemeClr val="tx1"/>
                </a:solidFill>
              </a:rPr>
              <a:t>reklinace</a:t>
            </a:r>
            <a:r>
              <a:rPr lang="cs-CZ" sz="1600" b="1" dirty="0">
                <a:solidFill>
                  <a:schemeClr val="tx1"/>
                </a:solidFill>
              </a:rPr>
              <a:t>, pánev do </a:t>
            </a:r>
            <a:r>
              <a:rPr lang="cs-CZ" sz="1600" b="1" dirty="0" err="1">
                <a:solidFill>
                  <a:schemeClr val="tx1"/>
                </a:solidFill>
              </a:rPr>
              <a:t>dorsiflexe</a:t>
            </a:r>
            <a:r>
              <a:rPr lang="cs-CZ" sz="1600" b="1" dirty="0">
                <a:solidFill>
                  <a:schemeClr val="tx1"/>
                </a:solidFill>
              </a:rPr>
              <a:t>, HKK opřeny o rozvinutou dlaň, prsty směřují dopředu, nepřítomna DFL hlezna, hlezno taženo volně v prodloužení bérce, bérec plně v kontaktu s podložkou. Osa těla: na straně nakročení lehká konkavita, na straně odrazu DK konvexita. Osa ramen: na straně </a:t>
            </a:r>
            <a:r>
              <a:rPr lang="cs-CZ" sz="1600" b="1" dirty="0" err="1">
                <a:solidFill>
                  <a:schemeClr val="tx1"/>
                </a:solidFill>
              </a:rPr>
              <a:t>nákročné</a:t>
            </a:r>
            <a:r>
              <a:rPr lang="cs-CZ" sz="1600" b="1" dirty="0">
                <a:solidFill>
                  <a:schemeClr val="tx1"/>
                </a:solidFill>
              </a:rPr>
              <a:t> HK posun kraniálně. Osa pánve: na straně </a:t>
            </a:r>
            <a:r>
              <a:rPr lang="cs-CZ" sz="1600" b="1" dirty="0" err="1">
                <a:solidFill>
                  <a:schemeClr val="tx1"/>
                </a:solidFill>
              </a:rPr>
              <a:t>nákročné</a:t>
            </a:r>
            <a:r>
              <a:rPr lang="cs-CZ" sz="1600" b="1" dirty="0">
                <a:solidFill>
                  <a:schemeClr val="tx1"/>
                </a:solidFill>
              </a:rPr>
              <a:t> DK posun kraniálně.</a:t>
            </a:r>
          </a:p>
          <a:p>
            <a:pPr lvl="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</a:rPr>
              <a:t>Hrudní úsek: rotace, lumbální úsek: úklon.</a:t>
            </a:r>
          </a:p>
          <a:p>
            <a:pPr lvl="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7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697C4E6-D83B-45FA-9F47-E020E6D7B7BE}"/>
              </a:ext>
            </a:extLst>
          </p:cNvPr>
          <p:cNvSpPr txBox="1"/>
          <p:nvPr/>
        </p:nvSpPr>
        <p:spPr>
          <a:xfrm flipH="1">
            <a:off x="5783578" y="6135275"/>
            <a:ext cx="2057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2411611"/>
      </p:ext>
    </p:extLst>
  </p:cSld>
  <p:clrMapOvr>
    <a:masterClrMapping/>
  </p:clrMapOvr>
  <p:transition spd="slow">
    <p:cover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450793"/>
            <a:ext cx="8911687" cy="1280890"/>
          </a:xfrm>
        </p:spPr>
        <p:txBody>
          <a:bodyPr/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br>
              <a:rPr lang="cs-CZ" b="1" dirty="0"/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31" y="1256087"/>
            <a:ext cx="11528849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chemeClr val="tx1"/>
                </a:solidFill>
              </a:rPr>
              <a:t>Psychomotoricky vývoj dítěte: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9M:</a:t>
            </a:r>
          </a:p>
          <a:p>
            <a:pPr lvl="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v devátém měsíci se rozvíjí rozsah pohybu v ramenním kloubu do flexe a úchop je</a:t>
            </a:r>
            <a:br>
              <a:rPr lang="cs-CZ" sz="1800" b="1" dirty="0">
                <a:solidFill>
                  <a:schemeClr val="tx1"/>
                </a:solidFill>
              </a:rPr>
            </a:br>
            <a:r>
              <a:rPr lang="cs-CZ" sz="1800" b="1" dirty="0">
                <a:solidFill>
                  <a:schemeClr val="tx1"/>
                </a:solidFill>
              </a:rPr>
              <a:t>možný provádět v úhlu minimálně 120° ve volném sedu,</a:t>
            </a:r>
          </a:p>
          <a:p>
            <a:pPr lvl="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err="1">
                <a:solidFill>
                  <a:schemeClr val="tx1"/>
                </a:solidFill>
              </a:rPr>
              <a:t>tripod</a:t>
            </a:r>
            <a:r>
              <a:rPr lang="cs-CZ" sz="1700" b="1" dirty="0">
                <a:solidFill>
                  <a:schemeClr val="tx1"/>
                </a:solidFill>
              </a:rPr>
              <a:t>,</a:t>
            </a:r>
            <a:endParaRPr lang="cs-CZ" sz="1800" b="1" dirty="0">
              <a:solidFill>
                <a:schemeClr val="tx1"/>
              </a:solidFill>
            </a:endParaRPr>
          </a:p>
          <a:p>
            <a:pPr lvl="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na začátku 9M nezralé vstávání přes vzpřímený klek (nakročená DK více pod tělem), postupně v průběhu změna do zralého vstávání posunem nakročené DK tak, že noha je více pod kolenem,</a:t>
            </a:r>
          </a:p>
          <a:p>
            <a:pPr lvl="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při přechodu do vertikály (kontralaterální vzor): větší zátěž na kontralaterální HK vzhledem k nakročené DK, druhá DK (původně opora o koleno) provede po postavení krok stranou do frontální roviny.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697C4E6-D83B-45FA-9F47-E020E6D7B7BE}"/>
              </a:ext>
            </a:extLst>
          </p:cNvPr>
          <p:cNvSpPr txBox="1"/>
          <p:nvPr/>
        </p:nvSpPr>
        <p:spPr>
          <a:xfrm flipH="1">
            <a:off x="5783578" y="6135275"/>
            <a:ext cx="2057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0975795"/>
      </p:ext>
    </p:extLst>
  </p:cSld>
  <p:clrMapOvr>
    <a:masterClrMapping/>
  </p:clrMapOvr>
  <p:transition spd="slow">
    <p:cover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450793"/>
            <a:ext cx="8911687" cy="1280890"/>
          </a:xfrm>
        </p:spPr>
        <p:txBody>
          <a:bodyPr/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br>
              <a:rPr lang="cs-CZ" b="1" dirty="0"/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31" y="1091238"/>
            <a:ext cx="11528849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chemeClr val="tx1"/>
                </a:solidFill>
              </a:rPr>
              <a:t>Psychomotoricky vývoj dítěte: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Konec 8M/9M:</a:t>
            </a:r>
          </a:p>
          <a:p>
            <a:pPr lvl="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700" b="1" dirty="0">
                <a:solidFill>
                  <a:schemeClr val="tx1"/>
                </a:solidFill>
              </a:rPr>
              <a:t>nakročená DK: chodidlo není celé v kontaktu s podložkou, zatíženo v přední části, nakročení do úrovně linie s kolenem klečící DK, vertikalizace probíhá odrazem s kraniálním směrem,</a:t>
            </a:r>
          </a:p>
          <a:p>
            <a:pPr lvl="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700" b="1" dirty="0">
                <a:solidFill>
                  <a:schemeClr val="tx1"/>
                </a:solidFill>
              </a:rPr>
              <a:t>pohyb do vertikály spojen s aktivací dolního břicha a pánevního dna,</a:t>
            </a:r>
          </a:p>
          <a:p>
            <a:pPr lvl="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700" b="1" dirty="0">
                <a:solidFill>
                  <a:schemeClr val="tx1"/>
                </a:solidFill>
              </a:rPr>
              <a:t>dorsální postavení pánve (3M) a následná její diferenciace ve všech 3 rovinách včetně torze (4,5M) = umožněno diferenciální vzpřímení do vertikály správným propojením pánve a trupu včetně extenčního držení DKK,</a:t>
            </a:r>
          </a:p>
          <a:p>
            <a:pPr lvl="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700" b="1" dirty="0">
                <a:solidFill>
                  <a:schemeClr val="tx1"/>
                </a:solidFill>
              </a:rPr>
              <a:t>ze začátku nutná opora o obě HK, postupem schopno se držet stabilně pouze jednou HK (vertikála zajištěna DKK),</a:t>
            </a:r>
          </a:p>
          <a:p>
            <a:pPr lvl="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700" b="1" dirty="0">
                <a:solidFill>
                  <a:schemeClr val="tx1"/>
                </a:solidFill>
              </a:rPr>
              <a:t>KOK: koordinace mm. </a:t>
            </a:r>
            <a:r>
              <a:rPr lang="cs-CZ" sz="1700" b="1" dirty="0" err="1">
                <a:solidFill>
                  <a:schemeClr val="tx1"/>
                </a:solidFill>
              </a:rPr>
              <a:t>vasti</a:t>
            </a:r>
            <a:r>
              <a:rPr lang="cs-CZ" sz="1700" b="1" dirty="0">
                <a:solidFill>
                  <a:schemeClr val="tx1"/>
                </a:solidFill>
              </a:rPr>
              <a:t>, mm. </a:t>
            </a:r>
            <a:r>
              <a:rPr lang="cs-CZ" sz="1700" b="1" dirty="0" err="1">
                <a:solidFill>
                  <a:schemeClr val="tx1"/>
                </a:solidFill>
              </a:rPr>
              <a:t>gastrocnemii</a:t>
            </a:r>
            <a:r>
              <a:rPr lang="cs-CZ" sz="1700" b="1" dirty="0">
                <a:solidFill>
                  <a:schemeClr val="tx1"/>
                </a:solidFill>
              </a:rPr>
              <a:t>, m. </a:t>
            </a:r>
            <a:r>
              <a:rPr lang="cs-CZ" sz="1700" b="1" dirty="0" err="1">
                <a:solidFill>
                  <a:schemeClr val="tx1"/>
                </a:solidFill>
              </a:rPr>
              <a:t>popliteus</a:t>
            </a:r>
            <a:endParaRPr lang="cs-CZ" sz="1700" b="1" dirty="0">
              <a:solidFill>
                <a:schemeClr val="tx1"/>
              </a:solidFill>
            </a:endParaRPr>
          </a:p>
          <a:p>
            <a:pPr lvl="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700" b="1" dirty="0">
                <a:solidFill>
                  <a:schemeClr val="tx1"/>
                </a:solidFill>
              </a:rPr>
              <a:t>antigravitační </a:t>
            </a:r>
            <a:r>
              <a:rPr lang="cs-CZ" sz="1700" b="1" dirty="0" err="1">
                <a:solidFill>
                  <a:schemeClr val="tx1"/>
                </a:solidFill>
              </a:rPr>
              <a:t>fce</a:t>
            </a:r>
            <a:r>
              <a:rPr lang="cs-CZ" sz="1700" b="1" dirty="0">
                <a:solidFill>
                  <a:schemeClr val="tx1"/>
                </a:solidFill>
              </a:rPr>
              <a:t> ADDK, vzpřimovací </a:t>
            </a:r>
            <a:r>
              <a:rPr lang="cs-CZ" sz="1700" b="1" dirty="0" err="1">
                <a:solidFill>
                  <a:schemeClr val="tx1"/>
                </a:solidFill>
              </a:rPr>
              <a:t>fce</a:t>
            </a:r>
            <a:r>
              <a:rPr lang="cs-CZ" sz="1700" b="1" dirty="0">
                <a:solidFill>
                  <a:schemeClr val="tx1"/>
                </a:solidFill>
              </a:rPr>
              <a:t> ZR,</a:t>
            </a:r>
          </a:p>
          <a:p>
            <a:pPr lvl="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7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697C4E6-D83B-45FA-9F47-E020E6D7B7BE}"/>
              </a:ext>
            </a:extLst>
          </p:cNvPr>
          <p:cNvSpPr txBox="1"/>
          <p:nvPr/>
        </p:nvSpPr>
        <p:spPr>
          <a:xfrm flipH="1">
            <a:off x="5783578" y="6135275"/>
            <a:ext cx="2057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4564954"/>
      </p:ext>
    </p:extLst>
  </p:cSld>
  <p:clrMapOvr>
    <a:masterClrMapping/>
  </p:clrMapOvr>
  <p:transition spd="slow">
    <p:cover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450793"/>
            <a:ext cx="8911687" cy="1280890"/>
          </a:xfrm>
        </p:spPr>
        <p:txBody>
          <a:bodyPr/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br>
              <a:rPr lang="cs-CZ" b="1" dirty="0"/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31" y="1091238"/>
            <a:ext cx="11528849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chemeClr val="tx1"/>
                </a:solidFill>
              </a:rPr>
              <a:t>Psychomotoricky vývoj dítěte: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9M:</a:t>
            </a:r>
          </a:p>
          <a:p>
            <a:pPr lvl="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700" b="1" dirty="0">
                <a:solidFill>
                  <a:schemeClr val="tx1"/>
                </a:solidFill>
              </a:rPr>
              <a:t>ve stoji: zatížení není rozloženo na 3 bodech (více zatížená vnitřní strana), opora klasicky cca ve 3 letech s definitivním vzpřímením pánve a korekcí </a:t>
            </a:r>
            <a:r>
              <a:rPr lang="cs-CZ" sz="1700" b="1" dirty="0" err="1">
                <a:solidFill>
                  <a:schemeClr val="tx1"/>
                </a:solidFill>
              </a:rPr>
              <a:t>hyperlordózy</a:t>
            </a:r>
            <a:r>
              <a:rPr lang="cs-CZ" sz="1700" b="1" dirty="0">
                <a:solidFill>
                  <a:schemeClr val="tx1"/>
                </a:solidFill>
              </a:rPr>
              <a:t> v oblasti </a:t>
            </a:r>
            <a:r>
              <a:rPr lang="cs-CZ" sz="1700" b="1" dirty="0" err="1">
                <a:solidFill>
                  <a:schemeClr val="tx1"/>
                </a:solidFill>
              </a:rPr>
              <a:t>Lp</a:t>
            </a:r>
            <a:r>
              <a:rPr lang="cs-CZ" sz="1700" b="1" dirty="0">
                <a:solidFill>
                  <a:schemeClr val="tx1"/>
                </a:solidFill>
              </a:rPr>
              <a:t>,</a:t>
            </a:r>
          </a:p>
          <a:p>
            <a:pPr lvl="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700" b="1" dirty="0">
                <a:solidFill>
                  <a:schemeClr val="tx1"/>
                </a:solidFill>
              </a:rPr>
              <a:t>ve vertikále postupné zakřivení páteře v sagitální rovině,</a:t>
            </a:r>
          </a:p>
          <a:p>
            <a:pPr lvl="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700" b="1" dirty="0">
                <a:solidFill>
                  <a:schemeClr val="tx1"/>
                </a:solidFill>
              </a:rPr>
              <a:t>medvěd, squat.</a:t>
            </a:r>
          </a:p>
          <a:p>
            <a:pPr marL="1371600" lvl="3" indent="0">
              <a:lnSpc>
                <a:spcPct val="150000"/>
              </a:lnSpc>
              <a:buNone/>
            </a:pPr>
            <a:endParaRPr lang="cs-CZ" sz="17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697C4E6-D83B-45FA-9F47-E020E6D7B7BE}"/>
              </a:ext>
            </a:extLst>
          </p:cNvPr>
          <p:cNvSpPr txBox="1"/>
          <p:nvPr/>
        </p:nvSpPr>
        <p:spPr>
          <a:xfrm flipH="1">
            <a:off x="5783578" y="6135275"/>
            <a:ext cx="2057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5716569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17088"/>
            <a:ext cx="8911687" cy="1280890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chemeClr val="tx1"/>
                </a:solidFill>
              </a:rPr>
              <a:t>Psychomotorický vývoj dítěte</a:t>
            </a:r>
            <a:endParaRPr lang="cs-CZ" sz="32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7" y="1276543"/>
            <a:ext cx="11491080" cy="5151120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Kortikální: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schopnost vědomého korekce pohybu,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cílený pohyb,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ladění různých modalit pohybu dle nároků zevního prostředí (adekvátnost síly, izolovanost pohybu, aj.).</a:t>
            </a:r>
          </a:p>
          <a:p>
            <a:pPr marL="0" indent="0">
              <a:lnSpc>
                <a:spcPct val="150000"/>
              </a:lnSpc>
              <a:buNone/>
            </a:pPr>
            <a:endParaRPr lang="cs-CZ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605464"/>
      </p:ext>
    </p:extLst>
  </p:cSld>
  <p:clrMapOvr>
    <a:masterClrMapping/>
  </p:clrMapOvr>
  <p:transition spd="slow">
    <p:cover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17088"/>
            <a:ext cx="8911687" cy="1280890"/>
          </a:xfrm>
        </p:spPr>
        <p:txBody>
          <a:bodyPr/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31" y="1391067"/>
            <a:ext cx="11589453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chemeClr val="tx1"/>
                </a:solidFill>
              </a:rPr>
              <a:t>Psychomotoricky vývoj dítěte:</a:t>
            </a:r>
            <a:endParaRPr lang="cs-CZ" sz="1900" b="1" dirty="0"/>
          </a:p>
          <a:p>
            <a:pPr marL="1828800" lvl="4" indent="0">
              <a:lnSpc>
                <a:spcPct val="150000"/>
              </a:lnSpc>
              <a:buNone/>
            </a:pPr>
            <a:br>
              <a:rPr lang="cs-CZ" sz="1600" dirty="0"/>
            </a:br>
            <a:br>
              <a:rPr lang="cs-CZ" sz="1600" b="1" dirty="0"/>
            </a:br>
            <a:r>
              <a:rPr lang="cs-CZ" sz="1600" b="1" dirty="0">
                <a:solidFill>
                  <a:schemeClr val="tx1"/>
                </a:solidFill>
              </a:rPr>
              <a:t> </a:t>
            </a:r>
            <a:br>
              <a:rPr lang="cs-CZ" sz="1600" b="1" dirty="0">
                <a:solidFill>
                  <a:schemeClr val="tx1"/>
                </a:solidFill>
              </a:rPr>
            </a:br>
            <a:endParaRPr lang="cs-CZ" sz="16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697C4E6-D83B-45FA-9F47-E020E6D7B7BE}"/>
              </a:ext>
            </a:extLst>
          </p:cNvPr>
          <p:cNvSpPr txBox="1"/>
          <p:nvPr/>
        </p:nvSpPr>
        <p:spPr>
          <a:xfrm flipH="1">
            <a:off x="5783578" y="6135275"/>
            <a:ext cx="2057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5" name="Obrázek 4" descr="Obsah obrázku dítě, osoba, interiér, držení&#10;&#10;Popis byl vytvořen automaticky">
            <a:extLst>
              <a:ext uri="{FF2B5EF4-FFF2-40B4-BE49-F238E27FC236}">
                <a16:creationId xmlns:a16="http://schemas.microsoft.com/office/drawing/2014/main" id="{24DE5778-64F3-45D6-9739-556535EA8E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44" y="2408386"/>
            <a:ext cx="4064902" cy="3784565"/>
          </a:xfrm>
          <a:prstGeom prst="rect">
            <a:avLst/>
          </a:prstGeom>
        </p:spPr>
      </p:pic>
      <p:pic>
        <p:nvPicPr>
          <p:cNvPr id="8" name="Obrázek 7" descr="Obsah obrázku osoba, interiér, vsedě, malé&#10;&#10;Popis byl vytvořen automaticky">
            <a:extLst>
              <a:ext uri="{FF2B5EF4-FFF2-40B4-BE49-F238E27FC236}">
                <a16:creationId xmlns:a16="http://schemas.microsoft.com/office/drawing/2014/main" id="{2F388918-7C90-4735-BE24-3F19D58482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059" y="2516081"/>
            <a:ext cx="4272747" cy="3569173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8728A46-456D-4512-A1AC-80B658A470D3}"/>
              </a:ext>
            </a:extLst>
          </p:cNvPr>
          <p:cNvSpPr txBox="1"/>
          <p:nvPr/>
        </p:nvSpPr>
        <p:spPr>
          <a:xfrm flipH="1">
            <a:off x="4498187" y="6120161"/>
            <a:ext cx="1146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/>
              <a:t>Kolář, 2009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631ACEA-E556-4913-A871-8A5366644B6E}"/>
              </a:ext>
            </a:extLst>
          </p:cNvPr>
          <p:cNvSpPr txBox="1"/>
          <p:nvPr/>
        </p:nvSpPr>
        <p:spPr>
          <a:xfrm flipH="1">
            <a:off x="9666709" y="6166052"/>
            <a:ext cx="1793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/>
              <a:t>Kolář, 2009</a:t>
            </a:r>
          </a:p>
        </p:txBody>
      </p:sp>
    </p:spTree>
    <p:extLst>
      <p:ext uri="{BB962C8B-B14F-4D97-AF65-F5344CB8AC3E}">
        <p14:creationId xmlns:p14="http://schemas.microsoft.com/office/powerpoint/2010/main" val="199192982"/>
      </p:ext>
    </p:extLst>
  </p:cSld>
  <p:clrMapOvr>
    <a:masterClrMapping/>
  </p:clrMapOvr>
  <p:transition spd="slow">
    <p:cover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17088"/>
            <a:ext cx="8911687" cy="1280890"/>
          </a:xfrm>
        </p:spPr>
        <p:txBody>
          <a:bodyPr/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br>
              <a:rPr lang="cs-CZ" b="1" dirty="0"/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31" y="1391067"/>
            <a:ext cx="11589453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chemeClr val="tx1"/>
                </a:solidFill>
              </a:rPr>
              <a:t>Psychomotoricky vývoj dítěte:</a:t>
            </a:r>
          </a:p>
          <a:p>
            <a:pPr marL="914400" lvl="2" indent="0">
              <a:lnSpc>
                <a:spcPct val="150000"/>
              </a:lnSpc>
              <a:buNone/>
            </a:pPr>
            <a:br>
              <a:rPr lang="cs-CZ" sz="2000" b="1" dirty="0">
                <a:solidFill>
                  <a:schemeClr val="tx1"/>
                </a:solidFill>
              </a:rPr>
            </a:br>
            <a:endParaRPr lang="cs-CZ" sz="19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697C4E6-D83B-45FA-9F47-E020E6D7B7BE}"/>
              </a:ext>
            </a:extLst>
          </p:cNvPr>
          <p:cNvSpPr txBox="1"/>
          <p:nvPr/>
        </p:nvSpPr>
        <p:spPr>
          <a:xfrm flipH="1">
            <a:off x="5783578" y="6135275"/>
            <a:ext cx="2057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4" name="Obrázek 3" descr="Obsah obrázku osoba, interiér, dítě, chlapec&#10;&#10;Popis byl vytvořen automaticky">
            <a:extLst>
              <a:ext uri="{FF2B5EF4-FFF2-40B4-BE49-F238E27FC236}">
                <a16:creationId xmlns:a16="http://schemas.microsoft.com/office/drawing/2014/main" id="{92F3B541-6C5B-4551-BB92-2D487E7FA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373" y="2543341"/>
            <a:ext cx="4094658" cy="359193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0139D60-6AF3-4BA4-9696-49A5EC574DC9}"/>
              </a:ext>
            </a:extLst>
          </p:cNvPr>
          <p:cNvSpPr txBox="1"/>
          <p:nvPr/>
        </p:nvSpPr>
        <p:spPr>
          <a:xfrm flipH="1">
            <a:off x="4879811" y="6196830"/>
            <a:ext cx="2751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/>
              <a:t>Kolář, 2009</a:t>
            </a:r>
          </a:p>
        </p:txBody>
      </p:sp>
    </p:spTree>
    <p:extLst>
      <p:ext uri="{BB962C8B-B14F-4D97-AF65-F5344CB8AC3E}">
        <p14:creationId xmlns:p14="http://schemas.microsoft.com/office/powerpoint/2010/main" val="4170410313"/>
      </p:ext>
    </p:extLst>
  </p:cSld>
  <p:clrMapOvr>
    <a:masterClrMapping/>
  </p:clrMapOvr>
  <p:transition spd="slow">
    <p:cover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450793"/>
            <a:ext cx="8911687" cy="1280890"/>
          </a:xfrm>
        </p:spPr>
        <p:txBody>
          <a:bodyPr/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br>
              <a:rPr lang="cs-CZ" b="1" dirty="0"/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31" y="1091238"/>
            <a:ext cx="11528849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chemeClr val="tx1"/>
                </a:solidFill>
              </a:rPr>
              <a:t>Psychomotoricky vývoj dítěte: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4. </a:t>
            </a:r>
            <a:r>
              <a:rPr lang="cs-CZ" sz="1900" b="1" dirty="0" err="1">
                <a:solidFill>
                  <a:schemeClr val="tx1"/>
                </a:solidFill>
              </a:rPr>
              <a:t>trimenon</a:t>
            </a:r>
            <a:r>
              <a:rPr lang="cs-CZ" sz="1900" b="1" dirty="0">
                <a:solidFill>
                  <a:schemeClr val="tx1"/>
                </a:solidFill>
              </a:rPr>
              <a:t>:</a:t>
            </a:r>
          </a:p>
          <a:p>
            <a:pPr lvl="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700" b="1" dirty="0">
                <a:solidFill>
                  <a:schemeClr val="tx1"/>
                </a:solidFill>
              </a:rPr>
              <a:t>Chůze stranou: DKK pohyb ve frontální rovině, HKK vysunuty v sagitální rovině,</a:t>
            </a:r>
          </a:p>
          <a:p>
            <a:pPr lvl="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700" b="1" dirty="0">
                <a:solidFill>
                  <a:schemeClr val="tx1"/>
                </a:solidFill>
              </a:rPr>
              <a:t>správná </a:t>
            </a:r>
            <a:r>
              <a:rPr lang="cs-CZ" sz="1700" b="1" dirty="0" err="1">
                <a:solidFill>
                  <a:schemeClr val="tx1"/>
                </a:solidFill>
              </a:rPr>
              <a:t>koaktivace</a:t>
            </a:r>
            <a:r>
              <a:rPr lang="cs-CZ" sz="1700" b="1" dirty="0">
                <a:solidFill>
                  <a:schemeClr val="tx1"/>
                </a:solidFill>
              </a:rPr>
              <a:t> ABDK, ZR a ADDK,</a:t>
            </a:r>
          </a:p>
          <a:p>
            <a:pPr lvl="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700" b="1" dirty="0">
                <a:solidFill>
                  <a:schemeClr val="tx1"/>
                </a:solidFill>
              </a:rPr>
              <a:t>kontralaterální vzor, otočení do prostoru </a:t>
            </a:r>
            <a:r>
              <a:rPr lang="cs-CZ" sz="1700" b="1" dirty="0" err="1">
                <a:solidFill>
                  <a:schemeClr val="tx1"/>
                </a:solidFill>
              </a:rPr>
              <a:t>ipsilaterální</a:t>
            </a:r>
            <a:r>
              <a:rPr lang="cs-CZ" sz="1700" b="1" dirty="0">
                <a:solidFill>
                  <a:schemeClr val="tx1"/>
                </a:solidFill>
              </a:rPr>
              <a:t> vzor.</a:t>
            </a:r>
          </a:p>
          <a:p>
            <a:pPr lvl="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700" b="1" dirty="0">
                <a:solidFill>
                  <a:schemeClr val="tx1"/>
                </a:solidFill>
              </a:rPr>
              <a:t>Samostatná </a:t>
            </a:r>
            <a:r>
              <a:rPr lang="cs-CZ" sz="1700" b="1" dirty="0" err="1">
                <a:solidFill>
                  <a:schemeClr val="tx1"/>
                </a:solidFill>
              </a:rPr>
              <a:t>bipedální</a:t>
            </a:r>
            <a:r>
              <a:rPr lang="cs-CZ" sz="1700" b="1" dirty="0">
                <a:solidFill>
                  <a:schemeClr val="tx1"/>
                </a:solidFill>
              </a:rPr>
              <a:t> lokomoce.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697C4E6-D83B-45FA-9F47-E020E6D7B7BE}"/>
              </a:ext>
            </a:extLst>
          </p:cNvPr>
          <p:cNvSpPr txBox="1"/>
          <p:nvPr/>
        </p:nvSpPr>
        <p:spPr>
          <a:xfrm flipH="1">
            <a:off x="5783578" y="6135275"/>
            <a:ext cx="2057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068094"/>
      </p:ext>
    </p:extLst>
  </p:cSld>
  <p:clrMapOvr>
    <a:masterClrMapping/>
  </p:clrMapOvr>
  <p:transition spd="slow">
    <p:cover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17088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br>
              <a:rPr lang="cs-CZ" b="1" dirty="0"/>
            </a:br>
            <a:br>
              <a:rPr lang="cs-CZ" b="1" dirty="0"/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31" y="1391067"/>
            <a:ext cx="11589453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chemeClr val="tx1"/>
                </a:solidFill>
              </a:rPr>
              <a:t>Psychomotoricky vývoj dítěte: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Kontakt noha – noha							 Poznávání vlastního těla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Neutrální – 3M								Třísla, genitálie – 4M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Prsty nohou – 4M								Kolena – 5-6M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Mediální hrany – 5M 							Chodidla – 6-7M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Celá chodidla – 6M 							Nohy do úst – od 7M</a:t>
            </a:r>
          </a:p>
          <a:p>
            <a:pPr marL="457200" lvl="1" indent="0">
              <a:lnSpc>
                <a:spcPct val="150000"/>
              </a:lnSpc>
              <a:buNone/>
            </a:pPr>
            <a:br>
              <a:rPr lang="cs-CZ" sz="1200" dirty="0"/>
            </a:br>
            <a:br>
              <a:rPr lang="cs-CZ" sz="1200" b="1" dirty="0"/>
            </a:br>
            <a:r>
              <a:rPr lang="cs-CZ" sz="1200" b="1" dirty="0">
                <a:solidFill>
                  <a:schemeClr val="tx1"/>
                </a:solidFill>
              </a:rPr>
              <a:t> </a:t>
            </a:r>
            <a:br>
              <a:rPr lang="cs-CZ" sz="1200" b="1" dirty="0">
                <a:solidFill>
                  <a:schemeClr val="tx1"/>
                </a:solidFill>
              </a:rPr>
            </a:br>
            <a:endParaRPr lang="cs-CZ" sz="12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697C4E6-D83B-45FA-9F47-E020E6D7B7BE}"/>
              </a:ext>
            </a:extLst>
          </p:cNvPr>
          <p:cNvSpPr txBox="1"/>
          <p:nvPr/>
        </p:nvSpPr>
        <p:spPr>
          <a:xfrm flipH="1">
            <a:off x="5783578" y="6135275"/>
            <a:ext cx="2057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0507313"/>
      </p:ext>
    </p:extLst>
  </p:cSld>
  <p:clrMapOvr>
    <a:masterClrMapping/>
  </p:clrMapOvr>
  <p:transition spd="slow">
    <p:cover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/>
              <a:t>Seznam literatury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574" y="1391921"/>
            <a:ext cx="11250426" cy="5151120"/>
          </a:xfrm>
        </p:spPr>
        <p:txBody>
          <a:bodyPr>
            <a:noAutofit/>
          </a:bodyPr>
          <a:lstStyle/>
          <a:p>
            <a:r>
              <a:rPr lang="cs-CZ" altLang="cs-CZ" b="1" dirty="0">
                <a:solidFill>
                  <a:schemeClr val="tx1"/>
                </a:solidFill>
              </a:rPr>
              <a:t>GANONG, William. </a:t>
            </a:r>
            <a:r>
              <a:rPr lang="cs-CZ" altLang="cs-CZ" b="1" i="1" dirty="0">
                <a:solidFill>
                  <a:schemeClr val="tx1"/>
                </a:solidFill>
              </a:rPr>
              <a:t>Přehled lékařské fyziologie. </a:t>
            </a:r>
            <a:r>
              <a:rPr lang="cs-CZ" altLang="cs-CZ" b="1" dirty="0">
                <a:solidFill>
                  <a:schemeClr val="tx1"/>
                </a:solidFill>
              </a:rPr>
              <a:t>Praha: </a:t>
            </a:r>
            <a:r>
              <a:rPr lang="cs-CZ" altLang="cs-CZ" b="1" dirty="0" err="1">
                <a:solidFill>
                  <a:schemeClr val="tx1"/>
                </a:solidFill>
              </a:rPr>
              <a:t>Galén</a:t>
            </a:r>
            <a:r>
              <a:rPr lang="cs-CZ" altLang="cs-CZ" b="1" dirty="0">
                <a:solidFill>
                  <a:schemeClr val="tx1"/>
                </a:solidFill>
              </a:rPr>
              <a:t>, 2005, 890 s. ISBN </a:t>
            </a:r>
            <a:r>
              <a:rPr lang="cs-CZ" b="1" dirty="0">
                <a:solidFill>
                  <a:schemeClr val="tx1"/>
                </a:solidFill>
              </a:rPr>
              <a:t>80-7262-311-7.</a:t>
            </a:r>
          </a:p>
          <a:p>
            <a:r>
              <a:rPr lang="cs-CZ" b="1" dirty="0">
                <a:solidFill>
                  <a:schemeClr val="tx1"/>
                </a:solidFill>
              </a:rPr>
              <a:t>KOLÁŘ, P. </a:t>
            </a:r>
            <a:r>
              <a:rPr lang="cs-CZ" b="1" i="1" dirty="0">
                <a:solidFill>
                  <a:schemeClr val="tx1"/>
                </a:solidFill>
              </a:rPr>
              <a:t>Rehabilitace v klinické praxi</a:t>
            </a:r>
            <a:r>
              <a:rPr lang="cs-CZ" b="1" dirty="0">
                <a:solidFill>
                  <a:schemeClr val="tx1"/>
                </a:solidFill>
              </a:rPr>
              <a:t>. 1. vyd. Praha: </a:t>
            </a:r>
            <a:r>
              <a:rPr lang="cs-CZ" b="1" dirty="0" err="1">
                <a:solidFill>
                  <a:schemeClr val="tx1"/>
                </a:solidFill>
              </a:rPr>
              <a:t>Galén</a:t>
            </a:r>
            <a:r>
              <a:rPr lang="cs-CZ" b="1" dirty="0">
                <a:solidFill>
                  <a:schemeClr val="tx1"/>
                </a:solidFill>
              </a:rPr>
              <a:t>, 2009, 713 s. ISBN 978-80-7262-657-1 </a:t>
            </a:r>
          </a:p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KOLÁŘ, P. Systematizace svalových dysbalancí z pohledu vývojové kineziologie (2001). </a:t>
            </a:r>
            <a:r>
              <a:rPr lang="cs-CZ" b="1" i="1" dirty="0">
                <a:solidFill>
                  <a:schemeClr val="tx1"/>
                </a:solidFill>
              </a:rPr>
              <a:t>Rehabilitace a fyzikální lékařství,</a:t>
            </a:r>
            <a:r>
              <a:rPr lang="cs-CZ" b="1" dirty="0">
                <a:solidFill>
                  <a:schemeClr val="tx1"/>
                </a:solidFill>
              </a:rPr>
              <a:t> vol. 8, no. 4, s. 152-164. ISSN 1211-2658</a:t>
            </a:r>
          </a:p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  <a:effectLst/>
              </a:rPr>
              <a:t>KOLÁŘ, Pavel. Vadné držení těla z pohledu posturální ontogeneze. Pediatrie pro praxi. Bratislava: Solen, s. r.o., 2002. č. 3. s. 106-109. ISSN 1213-0494.</a:t>
            </a:r>
            <a:endParaRPr lang="cs-CZ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cs-CZ" altLang="cs-CZ" b="1" dirty="0">
                <a:solidFill>
                  <a:schemeClr val="tx1"/>
                </a:solidFill>
              </a:rPr>
              <a:t>SKALIČKOVÁ – KOVÁČIKOVÁ, Věra. </a:t>
            </a:r>
            <a:r>
              <a:rPr lang="cs-CZ" altLang="cs-CZ" b="1" i="1" dirty="0">
                <a:solidFill>
                  <a:schemeClr val="tx1"/>
                </a:solidFill>
              </a:rPr>
              <a:t>Diagnostika a fyzioterapie hybných poruch dle Vojty. </a:t>
            </a:r>
            <a:r>
              <a:rPr lang="cs-CZ" altLang="cs-CZ" b="1" dirty="0">
                <a:solidFill>
                  <a:schemeClr val="tx1"/>
                </a:solidFill>
              </a:rPr>
              <a:t>1. vyd. Olomouc: RL – CORPUS, s.r.o., 2017. 223 s. ISBN </a:t>
            </a:r>
            <a:r>
              <a:rPr lang="cs-CZ" b="1" dirty="0">
                <a:solidFill>
                  <a:schemeClr val="tx1"/>
                </a:solidFill>
              </a:rPr>
              <a:t>978-80-270-2292-2.</a:t>
            </a:r>
          </a:p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  <a:effectLst/>
              </a:rPr>
              <a:t>VOJTA, Václav, PETERS, </a:t>
            </a:r>
            <a:r>
              <a:rPr lang="cs-CZ" b="1" dirty="0" err="1">
                <a:solidFill>
                  <a:schemeClr val="tx1"/>
                </a:solidFill>
                <a:effectLst/>
              </a:rPr>
              <a:t>Annegret</a:t>
            </a:r>
            <a:r>
              <a:rPr lang="cs-CZ" b="1" dirty="0">
                <a:solidFill>
                  <a:schemeClr val="tx1"/>
                </a:solidFill>
                <a:effectLst/>
              </a:rPr>
              <a:t>. </a:t>
            </a:r>
            <a:r>
              <a:rPr lang="cs-CZ" b="1" i="1" dirty="0">
                <a:solidFill>
                  <a:schemeClr val="tx1"/>
                </a:solidFill>
                <a:effectLst/>
              </a:rPr>
              <a:t>Vojtův princip: Svalové souhry v reflexní lokomoci a motorické ontogenezi</a:t>
            </a:r>
            <a:r>
              <a:rPr lang="cs-CZ" b="1" dirty="0">
                <a:solidFill>
                  <a:schemeClr val="tx1"/>
                </a:solidFill>
                <a:effectLst/>
              </a:rPr>
              <a:t>. 1. české vyd. Praha: Grada, 2010. 180 s. ISBN 978-80-</a:t>
            </a:r>
            <a:br>
              <a:rPr lang="cs-CZ" b="1" dirty="0">
                <a:solidFill>
                  <a:schemeClr val="tx1"/>
                </a:solidFill>
              </a:rPr>
            </a:br>
            <a:r>
              <a:rPr lang="cs-CZ" b="1" dirty="0">
                <a:solidFill>
                  <a:schemeClr val="tx1"/>
                </a:solidFill>
                <a:effectLst/>
              </a:rPr>
              <a:t>247-2710-3</a:t>
            </a:r>
            <a:endParaRPr lang="cs-CZ" altLang="cs-CZ" b="1" i="1" dirty="0">
              <a:solidFill>
                <a:schemeClr val="tx1"/>
              </a:solidFill>
            </a:endParaRPr>
          </a:p>
          <a:p>
            <a:r>
              <a:rPr lang="cs-CZ" b="1" dirty="0">
                <a:solidFill>
                  <a:schemeClr val="tx1"/>
                </a:solidFill>
              </a:rPr>
              <a:t>Kurz DNS A-D</a:t>
            </a:r>
            <a:endParaRPr lang="cs-CZ" sz="19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525309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17088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br>
              <a:rPr lang="cs-CZ" sz="3600" b="1" dirty="0">
                <a:solidFill>
                  <a:schemeClr val="tx1"/>
                </a:solidFill>
              </a:rPr>
            </a:br>
            <a:br>
              <a:rPr lang="cs-CZ" b="1" dirty="0"/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7" y="1276543"/>
            <a:ext cx="11491080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Novorozenec vleže na zádech: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neexistuje opěrná báze, ale úložná plocha, nejsou k dispozici rovnovážné funkce = neexistuje schopnost </a:t>
            </a:r>
            <a:r>
              <a:rPr lang="cs-CZ" sz="1800" b="1" dirty="0" err="1">
                <a:solidFill>
                  <a:schemeClr val="tx1"/>
                </a:solidFill>
              </a:rPr>
              <a:t>koaktivace</a:t>
            </a:r>
            <a:r>
              <a:rPr lang="cs-CZ" sz="1800" b="1" dirty="0">
                <a:solidFill>
                  <a:schemeClr val="tx1"/>
                </a:solidFill>
              </a:rPr>
              <a:t>,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err="1">
                <a:solidFill>
                  <a:schemeClr val="tx1"/>
                </a:solidFill>
              </a:rPr>
              <a:t>holokinetická</a:t>
            </a:r>
            <a:r>
              <a:rPr lang="cs-CZ" sz="1800" b="1" dirty="0">
                <a:solidFill>
                  <a:schemeClr val="tx1"/>
                </a:solidFill>
              </a:rPr>
              <a:t> hybnost: dítě pohybuje končetinami nekoordinovaně, pohyby nejsou izolované, hýbe v podstatě „celým“ tělem (není účelová hybnost),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hlava: rotace, extenze a úklon (predilekční držení – do konce 1M),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trup: ukloněn v rovině frontální, v sagitální: lordóza, pánev ventrálně klopená,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osa pánve: záhlavní strana výše,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osa ramen: záhlavní strana posun kaudálně,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600" b="1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br>
              <a:rPr lang="cs-CZ" sz="1800" b="1" dirty="0"/>
            </a:br>
            <a:endParaRPr lang="cs-CZ" sz="1800" b="1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cs-CZ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cs-CZ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349532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17088"/>
            <a:ext cx="8911687" cy="1280890"/>
          </a:xfrm>
        </p:spPr>
        <p:txBody>
          <a:bodyPr/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br>
              <a:rPr lang="cs-CZ" b="1" dirty="0"/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7" y="1276543"/>
            <a:ext cx="11491080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Novorozenec vleže na zádech: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Čelistní strana: trup naléhá na podložku,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Záhlavní strana: rameno a pánev nad podložkou,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Lopatky: ABDK a kraniální uložení,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RAK: VR, EXT a ADDK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Loketní klouby: FLX, předloktí v pronaci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Zápěstí: volární flexe, ulnární dukce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Prsty: ve flexi, palec v dlani (ruka v pěst)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Pánev: viz výše</a:t>
            </a:r>
            <a:br>
              <a:rPr lang="cs-CZ" sz="1800" b="1" dirty="0"/>
            </a:br>
            <a:endParaRPr lang="cs-CZ" sz="1800" b="1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cs-CZ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cs-CZ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251098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17088"/>
            <a:ext cx="8911687" cy="1280890"/>
          </a:xfrm>
        </p:spPr>
        <p:txBody>
          <a:bodyPr/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br>
              <a:rPr lang="cs-CZ" b="1" dirty="0"/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7" y="1276543"/>
            <a:ext cx="11491080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Novorozenec vleže na zádech: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KYK: ABDK 90° + VR + FLX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KOK: FLX 110° – 120°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hlezno: DFL + pronace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primitivní kopání, </a:t>
            </a:r>
            <a:r>
              <a:rPr lang="cs-CZ" sz="1800" b="1" dirty="0" err="1">
                <a:solidFill>
                  <a:schemeClr val="tx1"/>
                </a:solidFill>
              </a:rPr>
              <a:t>Moorův</a:t>
            </a:r>
            <a:r>
              <a:rPr lang="cs-CZ" sz="1800" b="1" dirty="0">
                <a:solidFill>
                  <a:schemeClr val="tx1"/>
                </a:solidFill>
              </a:rPr>
              <a:t> reflex, aj.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optická fixace není, ale musí být schopen navázat optický kontakt, otáčí se za světlem, fyziologický je lehký divergentní strabismus.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cs-CZ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844627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17088"/>
            <a:ext cx="8911687" cy="1280890"/>
          </a:xfrm>
        </p:spPr>
        <p:txBody>
          <a:bodyPr/>
          <a:lstStyle/>
          <a:p>
            <a:r>
              <a:rPr lang="cs-CZ" sz="3600" b="1" dirty="0">
                <a:solidFill>
                  <a:schemeClr val="tx1"/>
                </a:solidFill>
              </a:rPr>
              <a:t>Psychomotoricky vývoj dítěte</a:t>
            </a:r>
            <a:br>
              <a:rPr lang="cs-CZ" b="1" dirty="0"/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7" y="1276543"/>
            <a:ext cx="11491080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Novorozenec v poloze na břiše: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Úložná plocha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Hlava: extenze, úklon, rotace, uložena níže než pánev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Čelistní strana: tělo více od podložky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Záhlaví: tělo blíž k podložce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Trup: kontakt v oblasti </a:t>
            </a:r>
            <a:r>
              <a:rPr lang="cs-CZ" sz="1800" b="1" dirty="0" err="1">
                <a:solidFill>
                  <a:schemeClr val="tx1"/>
                </a:solidFill>
              </a:rPr>
              <a:t>proc</a:t>
            </a:r>
            <a:r>
              <a:rPr lang="cs-CZ" sz="1800" b="1" dirty="0">
                <a:solidFill>
                  <a:schemeClr val="tx1"/>
                </a:solidFill>
              </a:rPr>
              <a:t>. </a:t>
            </a:r>
            <a:r>
              <a:rPr lang="cs-CZ" sz="1800" b="1" dirty="0" err="1">
                <a:solidFill>
                  <a:schemeClr val="tx1"/>
                </a:solidFill>
              </a:rPr>
              <a:t>xyphoideus</a:t>
            </a:r>
            <a:endParaRPr lang="cs-CZ" sz="1800" b="1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RAK: VR, extenze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Loket: nad podložkou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Předloktí: pronace, HK v kontaktu s podložkou na radiální straně zápěstí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cs-CZ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EF2FB08-416E-4640-9744-624E0BB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379470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Stébla">
  <a:themeElements>
    <a:clrScheme name="Stébla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tébl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tébl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59333</TotalTime>
  <Words>4338</Words>
  <Application>Microsoft Macintosh PowerPoint</Application>
  <PresentationFormat>Širokoúhlá obrazovka</PresentationFormat>
  <Paragraphs>481</Paragraphs>
  <Slides>54</Slides>
  <Notes>53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59" baseType="lpstr">
      <vt:lpstr>Arial</vt:lpstr>
      <vt:lpstr>Calibri</vt:lpstr>
      <vt:lpstr>Century Gothic</vt:lpstr>
      <vt:lpstr>Wingdings 3</vt:lpstr>
      <vt:lpstr>Stébla</vt:lpstr>
      <vt:lpstr>Vývojová kineziologie</vt:lpstr>
      <vt:lpstr>Psychomotorický vývoj dítěte   </vt:lpstr>
      <vt:lpstr>Psychomotorický vývoj dítěte  </vt:lpstr>
      <vt:lpstr>Psychomotorický vývoj dítěte</vt:lpstr>
      <vt:lpstr>Psychomotorický vývoj dítěte</vt:lpstr>
      <vt:lpstr>Psychomotoricky vývoj dítěte   </vt:lpstr>
      <vt:lpstr>Psychomotoricky vývoj dítěte  </vt:lpstr>
      <vt:lpstr>Psychomotoricky vývoj dítěte  </vt:lpstr>
      <vt:lpstr>Psychomotoricky vývoj dítěte  </vt:lpstr>
      <vt:lpstr>Psychomotoricky vývoj dítěte  </vt:lpstr>
      <vt:lpstr>Psychomotoricky vývoj dítěte   </vt:lpstr>
      <vt:lpstr>Psychomotoricky vývoj dítěte   </vt:lpstr>
      <vt:lpstr>Psychomotoricky vývoj dítěte    </vt:lpstr>
      <vt:lpstr>Psychomotoricky vývoj dítěte    </vt:lpstr>
      <vt:lpstr>Psychomotoricky vývoj dítěte    </vt:lpstr>
      <vt:lpstr>Psychomotoricky vývoj dítěte    </vt:lpstr>
      <vt:lpstr>Psychomotoricky vývoj dítěte</vt:lpstr>
      <vt:lpstr>Psychomotoricky vývoj dítěte </vt:lpstr>
      <vt:lpstr>Psychomotoricky vývoj dítěte </vt:lpstr>
      <vt:lpstr>Psychomotoricky vývoj dítěte </vt:lpstr>
      <vt:lpstr>Psychomotoricky vývoj dítěte  </vt:lpstr>
      <vt:lpstr>Psychomotoricky vývoj dítěte   </vt:lpstr>
      <vt:lpstr>Psychomotoricky vývoj dítěte </vt:lpstr>
      <vt:lpstr>Psychomotoricky vývoj dítěte   </vt:lpstr>
      <vt:lpstr>Psychomotoricky vývoj dítěte   </vt:lpstr>
      <vt:lpstr>Psychomotoricky vývoj dítěte   </vt:lpstr>
      <vt:lpstr>Psychomotoricky vývoj dítěte</vt:lpstr>
      <vt:lpstr>Psychomotoricky vývoj dítěte  </vt:lpstr>
      <vt:lpstr>Psychomotoricky vývoj dítěte  </vt:lpstr>
      <vt:lpstr>Psychomotoricky vývoj dítěte  </vt:lpstr>
      <vt:lpstr>Psychomotoricky vývoj dítěte  </vt:lpstr>
      <vt:lpstr>Psychomotoricky vývoj dítěte  </vt:lpstr>
      <vt:lpstr>Psychomotoricky vývoj dítěte  </vt:lpstr>
      <vt:lpstr>Psychomotoricky vývoj dítěte  </vt:lpstr>
      <vt:lpstr>Psychomotoricky vývoj dítěte  </vt:lpstr>
      <vt:lpstr>Psychomotoricky vývoj dítěte </vt:lpstr>
      <vt:lpstr>Psychomotoricky vývoj dítěte  </vt:lpstr>
      <vt:lpstr>Psychomotoricky vývoj dítěte   </vt:lpstr>
      <vt:lpstr>Psychomotoricky vývoj dítěte   </vt:lpstr>
      <vt:lpstr>Psychomotoricky vývoj dítěte   </vt:lpstr>
      <vt:lpstr>Psychomotoricky vývoj dítěte   </vt:lpstr>
      <vt:lpstr>Psychomotoricky vývoj dítěte   </vt:lpstr>
      <vt:lpstr>Psychomotoricky vývoj dítěte   </vt:lpstr>
      <vt:lpstr>Psychomotoricky vývoj dítěte  </vt:lpstr>
      <vt:lpstr>Psychomotoricky vývoj dítěte  </vt:lpstr>
      <vt:lpstr>Psychomotoricky vývoj dítěte  </vt:lpstr>
      <vt:lpstr>Psychomotoricky vývoj dítěte  </vt:lpstr>
      <vt:lpstr>Psychomotoricky vývoj dítěte  </vt:lpstr>
      <vt:lpstr>Psychomotoricky vývoj dítěte  </vt:lpstr>
      <vt:lpstr>Psychomotoricky vývoj dítěte </vt:lpstr>
      <vt:lpstr>Psychomotoricky vývoj dítěte  </vt:lpstr>
      <vt:lpstr>Psychomotoricky vývoj dítěte  </vt:lpstr>
      <vt:lpstr>Psychomotoricky vývoj dítěte   </vt:lpstr>
      <vt:lpstr>Seznam literatury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Veronika Málková</dc:creator>
  <cp:lastModifiedBy>Veronika Málková</cp:lastModifiedBy>
  <cp:revision>2580</cp:revision>
  <dcterms:created xsi:type="dcterms:W3CDTF">2019-02-16T16:33:42Z</dcterms:created>
  <dcterms:modified xsi:type="dcterms:W3CDTF">2024-11-15T01:50:19Z</dcterms:modified>
</cp:coreProperties>
</file>