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29"/>
  </p:notesMasterIdLst>
  <p:sldIdLst>
    <p:sldId id="256" r:id="rId2"/>
    <p:sldId id="528" r:id="rId3"/>
    <p:sldId id="613" r:id="rId4"/>
    <p:sldId id="614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622" r:id="rId13"/>
    <p:sldId id="623" r:id="rId14"/>
    <p:sldId id="624" r:id="rId15"/>
    <p:sldId id="625" r:id="rId16"/>
    <p:sldId id="626" r:id="rId17"/>
    <p:sldId id="627" r:id="rId18"/>
    <p:sldId id="628" r:id="rId19"/>
    <p:sldId id="629" r:id="rId20"/>
    <p:sldId id="631" r:id="rId21"/>
    <p:sldId id="630" r:id="rId22"/>
    <p:sldId id="632" r:id="rId23"/>
    <p:sldId id="340" r:id="rId24"/>
    <p:sldId id="633" r:id="rId25"/>
    <p:sldId id="635" r:id="rId26"/>
    <p:sldId id="634" r:id="rId27"/>
    <p:sldId id="63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9" autoAdjust="0"/>
    <p:restoredTop sz="94694"/>
  </p:normalViewPr>
  <p:slideViewPr>
    <p:cSldViewPr snapToGrid="0">
      <p:cViewPr varScale="1">
        <p:scale>
          <a:sx n="109" d="100"/>
          <a:sy n="109" d="100"/>
        </p:scale>
        <p:origin x="10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26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73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80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373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90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61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292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108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684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821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39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921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875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225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057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225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933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87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85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31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57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06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46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98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04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153" y="1905798"/>
            <a:ext cx="8976809" cy="1141685"/>
          </a:xfrm>
        </p:spPr>
        <p:txBody>
          <a:bodyPr>
            <a:normAutofit/>
          </a:bodyPr>
          <a:lstStyle/>
          <a:p>
            <a:r>
              <a:rPr lang="cs-CZ" b="1" dirty="0"/>
              <a:t>Aplikovaná kineziologie 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151" y="4211734"/>
            <a:ext cx="8131550" cy="293711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endParaRPr lang="cs-CZ" sz="2400" b="1" baseline="30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4" y="0"/>
            <a:ext cx="1228754" cy="7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523" y="1053805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  <a:endParaRPr lang="cs-CZ" sz="16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 stimul: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prosté protažení měkkých tkání a svalu,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před aplikací </a:t>
            </a: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 reflexu,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facilitace svalové kontrakce.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 reflex: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krátké, rychlé protažení svalových vláken (sama jsou již připravena v napětí z protažení nebo kontrakce),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na počátku pohybu – </a:t>
            </a:r>
            <a:r>
              <a:rPr lang="cs-CZ" sz="1800" b="1" dirty="0" err="1">
                <a:solidFill>
                  <a:schemeClr val="tx1"/>
                </a:solidFill>
              </a:rPr>
              <a:t>initial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průběhu pohybu již kontrahovaného svalu – </a:t>
            </a:r>
            <a:r>
              <a:rPr lang="cs-CZ" sz="1800" b="1" dirty="0" err="1">
                <a:solidFill>
                  <a:schemeClr val="tx1"/>
                </a:solidFill>
              </a:rPr>
              <a:t>restretch</a:t>
            </a:r>
            <a:r>
              <a:rPr lang="cs-CZ" sz="1800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713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  <a:endParaRPr lang="cs-CZ" sz="16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 části napínacího reflexu: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1. Spinální reflex: krátká latence, produkce minimální síly pro kontrakci, bez funkčního významu.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2. Funkční odpověď na </a:t>
            </a: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: dlouhá latence, produkce více síly, funkční význam.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Síla kontrakce závislá na záměru terapeuta, soustředěnosti pacienta.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Síla odpovědi na </a:t>
            </a: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 silnější v případě, že pacient na </a:t>
            </a: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 reflex aktivně zareagoval = při aplikaci </a:t>
            </a: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 reflexu dáme pokyn je svalové kontrakci za současně kladeného odporu.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5219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  <a:endParaRPr lang="cs-CZ" sz="16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Diagonály (pohybové vzory):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funkční pohyb složen z pohybového vzoru končetin a synergistických trupových svalů,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generován a řízen motorickým kortexem,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synergistické vztahy ve vzorech = možnost </a:t>
            </a:r>
            <a:r>
              <a:rPr lang="cs-CZ" sz="1800" b="1" dirty="0" err="1">
                <a:solidFill>
                  <a:schemeClr val="tx1"/>
                </a:solidFill>
              </a:rPr>
              <a:t>indirektivní</a:t>
            </a:r>
            <a:r>
              <a:rPr lang="cs-CZ" sz="1800" b="1" dirty="0">
                <a:solidFill>
                  <a:schemeClr val="tx1"/>
                </a:solidFill>
              </a:rPr>
              <a:t> terapie,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vzory: spirální a diagonální komponenta,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kombinace ve 3 rovinách pohybu: S/F/T,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dva antagonistické vzory tvoří diagonálu,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rotační komponenta: esenciální pro efektivní aplikaci odporu,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trup a končetiny pracují společně = kompletní synergie.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7097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  <a:endParaRPr lang="cs-CZ" sz="16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Pozice těla a práce s tělem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1598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Techniky PNF: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Facilitační techniky::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Rytmická iniciace: rytmický pohyb agonistů, začíná pasivním pohybem, pokračuje k aktivnímu odporovanému pohybu, ukončení aktivním pohybem bez asistence.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Cíle: pomoc při iniciaci pohybu, zlepšení koordinace a vnímání pohybu, úprava rychlosti provedení pohybu.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Kombinace izotonických kontrakcí (zvrat agonistů): kombinace koncentrické, excentrické a stabilizační kontrakce agonistů bez relaxace.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Cíle: zvýšení aktivní kontroly a rozsahu pohybu, zvýšení svalové síly, zlepšení koordinace, funkční trénink, inhibice antagonistů.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6179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Techniky PNF: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Facilitační techniky::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 na počátku pohybu: stimul vyvolaný ze svalů v napětí z protažení.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Cíle: facilitace zahájení pohybu, zvýšení síly a aktivního provedení pohybu, atd.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Restretch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KI: nestabilní kloub, bolest, fraktura nebo její riziko, akutní poškození svalu nebo šlachy.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5425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Techniky PNF: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Facilitační techniky: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Opakované kontrakce: stabilizačně-izotonické kontrakce vkládané do průběhu koncentrické kontrakce svalového vzoru.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Využití následného podráždění po stabilizační kontrakci.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Cíle: zvýšení aktivního rozsahu pohybu, zvýšení svalové síly, důraz na funkčně důležité úseky vzoru, inhibice antagonistického vzoru.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5871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Techniky PNF: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Facilitační techniky: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Dynamický zvrat: alternující dynamické kontrakce agonistů a antagonistů bez ztráty svalového napětí.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Začínáme v silnějším směru pohybem proti odporu.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Cíle: zvýšení aktivního rozsahu pohybu, rozvoj koordinace, zvýšení svalové síly, prevence nebo snížení únavy.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8645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Techniky PNF: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Facilitační techniky: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Stabilizační zvrat: alternující svalová aktivita agonistů a antagonistů </a:t>
            </a:r>
            <a:r>
              <a:rPr lang="cs-CZ" sz="1800" b="1" dirty="0" err="1">
                <a:solidFill>
                  <a:schemeClr val="tx1"/>
                </a:solidFill>
              </a:rPr>
              <a:t>facilitující</a:t>
            </a:r>
            <a:r>
              <a:rPr lang="cs-CZ" sz="1800" b="1" dirty="0">
                <a:solidFill>
                  <a:schemeClr val="tx1"/>
                </a:solidFill>
              </a:rPr>
              <a:t> stabilizaci v žádané pozici. Povel: ,,tlačte a držte proti mně“.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Začínáme v silnějším směru.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Úchop se mění podle směru aktivity ve vzoru.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Cíle: zvýšení stability, zvýšení síly, zlepšení koordinace, regulace svalového tonu.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9173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Techniky PNF: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Facilitační techniky: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Rytmická stabilizace: současná izometrická kontrakce všech svalů segmentu proti odporu, bez relaxace mezi změnami svalových kontrakcí.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Úchop je neměnný, povel: ,,nenechte se přetlačit“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Cíle: zvýšení stability, zlepšení koordinace, zvýšení statické svalové síly, zlepšení tělesné percepce.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Rozdíl: zvrat: proaktivní svalová aktivita, pacient vědomě statickými kontrakcemi v daném směru vymezuje statickou pozici. Stabilizace: reaktivní svalová aktivita pro udržení stabilní pozice, reakce na nečekané podněty.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019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7" y="1276543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Pozitivní přístup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Funkční přístup: komplexní pohyb </a:t>
            </a:r>
            <a:r>
              <a:rPr lang="cs-CZ" sz="2000" b="1" dirty="0" err="1">
                <a:solidFill>
                  <a:schemeClr val="tx1"/>
                </a:solidFill>
              </a:rPr>
              <a:t>x</a:t>
            </a:r>
            <a:r>
              <a:rPr lang="cs-CZ" sz="2000" b="1" dirty="0">
                <a:solidFill>
                  <a:schemeClr val="tx1"/>
                </a:solidFill>
              </a:rPr>
              <a:t> dílčí prvek, cílem terapie dosažení nejvyšší možné úrovně ovlivňované </a:t>
            </a:r>
            <a:r>
              <a:rPr lang="cs-CZ" sz="2000" b="1" dirty="0" err="1">
                <a:solidFill>
                  <a:schemeClr val="tx1"/>
                </a:solidFill>
              </a:rPr>
              <a:t>fce</a:t>
            </a:r>
            <a:r>
              <a:rPr lang="cs-CZ" sz="2000" b="1" dirty="0">
                <a:solidFill>
                  <a:schemeClr val="tx1"/>
                </a:solidFill>
              </a:rPr>
              <a:t> a aktivity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Mobilizace </a:t>
            </a:r>
            <a:r>
              <a:rPr lang="cs-CZ" sz="2000" b="1" dirty="0" err="1">
                <a:solidFill>
                  <a:schemeClr val="tx1"/>
                </a:solidFill>
              </a:rPr>
              <a:t>neuronálních</a:t>
            </a:r>
            <a:r>
              <a:rPr lang="cs-CZ" sz="2000" b="1" dirty="0">
                <a:solidFill>
                  <a:schemeClr val="tx1"/>
                </a:solidFill>
              </a:rPr>
              <a:t> rezerv: plasticita, adaptabilita, reparační </a:t>
            </a:r>
            <a:r>
              <a:rPr lang="cs-CZ" sz="2000" b="1" dirty="0" err="1">
                <a:solidFill>
                  <a:schemeClr val="tx1"/>
                </a:solidFill>
              </a:rPr>
              <a:t>fce</a:t>
            </a:r>
            <a:r>
              <a:rPr lang="cs-CZ" sz="2000" b="1" dirty="0">
                <a:solidFill>
                  <a:schemeClr val="tx1"/>
                </a:solidFill>
              </a:rPr>
              <a:t> CNS ⟶ získání nových nebo obnovení stávajících dovedností využitím optimální </a:t>
            </a:r>
            <a:r>
              <a:rPr lang="cs-CZ" sz="2000" b="1" dirty="0" err="1">
                <a:solidFill>
                  <a:schemeClr val="tx1"/>
                </a:solidFill>
              </a:rPr>
              <a:t>afarentní</a:t>
            </a:r>
            <a:r>
              <a:rPr lang="cs-CZ" sz="2000" b="1" dirty="0">
                <a:solidFill>
                  <a:schemeClr val="tx1"/>
                </a:solidFill>
              </a:rPr>
              <a:t> stimulace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Holistický přístup: nahlížet na pacienta jako na celek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Motorická kontrola a učení: tzv. ,,opakování bez opakování“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44207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Techniky PNF: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Relaxační techniky: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Výdrž-relaxace: </a:t>
            </a:r>
            <a:r>
              <a:rPr lang="cs-CZ" sz="1800" b="1" dirty="0" err="1">
                <a:solidFill>
                  <a:schemeClr val="tx1"/>
                </a:solidFill>
              </a:rPr>
              <a:t>myorelaxační</a:t>
            </a:r>
            <a:r>
              <a:rPr lang="cs-CZ" sz="1800" b="1" dirty="0">
                <a:solidFill>
                  <a:schemeClr val="tx1"/>
                </a:solidFill>
              </a:rPr>
              <a:t> technika, izometrická kontrakce hypertonických nebo bolestivých svalů následovaná </a:t>
            </a:r>
            <a:r>
              <a:rPr lang="cs-CZ" sz="1800" b="1" dirty="0" err="1">
                <a:solidFill>
                  <a:schemeClr val="tx1"/>
                </a:solidFill>
              </a:rPr>
              <a:t>postfacilitační</a:t>
            </a:r>
            <a:r>
              <a:rPr lang="cs-CZ" sz="1800" b="1" dirty="0">
                <a:solidFill>
                  <a:schemeClr val="tx1"/>
                </a:solidFill>
              </a:rPr>
              <a:t> relaxací a reciproční inhibicí.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Statický povel: ,,držte“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Využití: bolestivý sval nebo pohyb, snížení bolestivosti, svalová relaxace, zvýšení rozsahu pohybu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4162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Techniky PNF: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Relaxační techniky: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Kontrakce-relaxace: </a:t>
            </a:r>
            <a:r>
              <a:rPr lang="cs-CZ" sz="1800" b="1" dirty="0" err="1">
                <a:solidFill>
                  <a:schemeClr val="tx1"/>
                </a:solidFill>
              </a:rPr>
              <a:t>stretchingová</a:t>
            </a:r>
            <a:r>
              <a:rPr lang="cs-CZ" sz="1800" b="1" dirty="0">
                <a:solidFill>
                  <a:schemeClr val="tx1"/>
                </a:solidFill>
              </a:rPr>
              <a:t> technika. Odporovaná stabilizačně-izotonická kontrakce zkrácených svalů následovaná relaxací a protažením ke zvýšení rozsahu pohybu se současnou aktivní kontrakcí v agonistickém vzoru.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Dynamický povel: ,,tlačte“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Při tlaku zachování všech 3 komponent vzoru, zejména rotace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Využití: </a:t>
            </a:r>
            <a:r>
              <a:rPr lang="cs-CZ" sz="1800" b="1" dirty="0" err="1">
                <a:solidFill>
                  <a:schemeClr val="tx1"/>
                </a:solidFill>
              </a:rPr>
              <a:t>stretching</a:t>
            </a:r>
            <a:r>
              <a:rPr lang="cs-CZ" sz="1800" b="1" dirty="0">
                <a:solidFill>
                  <a:schemeClr val="tx1"/>
                </a:solidFill>
              </a:rPr>
              <a:t>/relaxace, zvýšení rozsahu pohybu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8861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3" y="997880"/>
            <a:ext cx="11491080" cy="57754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Diagonály: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Lopatka: 							Pánev: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AE/PD, PE/AD 						AE/PD, PE/AD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HKK: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I. diagonála flekční (FLX/ADDK/ZR)/extenční (EXT/ABDK/VR)   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II. diagonála flekční (FLX/ABDK/ZR)/extenční (EXT/ADDK/VR)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DKK: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I</a:t>
            </a:r>
            <a:r>
              <a:rPr lang="cs-CZ" sz="1800" b="1" dirty="0">
                <a:solidFill>
                  <a:schemeClr val="tx1"/>
                </a:solidFill>
              </a:rPr>
              <a:t>. diagonála flekční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Kyčel: FLX,ADDK,ZR koleno: EXT, noha: </a:t>
            </a:r>
            <a:r>
              <a:rPr lang="cs-CZ" sz="1800" b="1" dirty="0" err="1">
                <a:solidFill>
                  <a:schemeClr val="tx1"/>
                </a:solidFill>
              </a:rPr>
              <a:t>DFL+inverze</a:t>
            </a:r>
            <a:r>
              <a:rPr lang="cs-CZ" sz="1800" b="1" dirty="0">
                <a:solidFill>
                  <a:schemeClr val="tx1"/>
                </a:solidFill>
              </a:rPr>
              <a:t>, prstce: EXT, ABDK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I. diagonála extenční: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Kyčel: EXT,ABDK,VR koleno: EXT, noha: </a:t>
            </a:r>
            <a:r>
              <a:rPr lang="cs-CZ" sz="1800" b="1" dirty="0" err="1">
                <a:solidFill>
                  <a:schemeClr val="tx1"/>
                </a:solidFill>
              </a:rPr>
              <a:t>PFL+everze</a:t>
            </a:r>
            <a:r>
              <a:rPr lang="cs-CZ" sz="1800" b="1" dirty="0">
                <a:solidFill>
                  <a:schemeClr val="tx1"/>
                </a:solidFill>
              </a:rPr>
              <a:t> prstce: FLX, ADDK	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3885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38DBDF7-3E5D-442C-BAF7-EA95C19A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44" y="438548"/>
            <a:ext cx="3522481" cy="264186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82FCE1A-863A-44C6-8FFA-0CAC594CF5F0}"/>
              </a:ext>
            </a:extLst>
          </p:cNvPr>
          <p:cNvSpPr txBox="1"/>
          <p:nvPr/>
        </p:nvSpPr>
        <p:spPr>
          <a:xfrm>
            <a:off x="7509909" y="3210380"/>
            <a:ext cx="524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https://slideplayer.cz/slide/3397272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07BF46-F1A0-4CC2-97B9-CCF36F88A33F}"/>
              </a:ext>
            </a:extLst>
          </p:cNvPr>
          <p:cNvSpPr txBox="1"/>
          <p:nvPr/>
        </p:nvSpPr>
        <p:spPr>
          <a:xfrm flipH="1">
            <a:off x="2214118" y="3150215"/>
            <a:ext cx="415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Michalíček</a:t>
            </a:r>
            <a:r>
              <a:rPr lang="cs-CZ" sz="1400" i="1" dirty="0"/>
              <a:t>, Vacek, 2014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498219-F805-554F-4D9F-6E46565F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75" y="297351"/>
            <a:ext cx="4224093" cy="28818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C75A643-1537-C16E-8847-705543689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00" y="3736777"/>
            <a:ext cx="3586868" cy="282387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8414668-EBD1-2376-42E6-A809935D9AD3}"/>
              </a:ext>
            </a:extLst>
          </p:cNvPr>
          <p:cNvSpPr txBox="1"/>
          <p:nvPr/>
        </p:nvSpPr>
        <p:spPr>
          <a:xfrm flipH="1">
            <a:off x="5365640" y="6316214"/>
            <a:ext cx="428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https://www.elitefitcenter.com/blog/alleviating-shoulder-pain/</a:t>
            </a:r>
          </a:p>
        </p:txBody>
      </p:sp>
      <p:pic>
        <p:nvPicPr>
          <p:cNvPr id="2" name="Obrázek 1" descr="Obsah obrázku skica, diagram, řada/pruh, kresba&#10;&#10;Popis byl vytvořen automaticky">
            <a:extLst>
              <a:ext uri="{FF2B5EF4-FFF2-40B4-BE49-F238E27FC236}">
                <a16:creationId xmlns:a16="http://schemas.microsoft.com/office/drawing/2014/main" id="{56EB15AC-8552-524A-019A-0304866D5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88" y="3736777"/>
            <a:ext cx="3242894" cy="22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3" y="997880"/>
            <a:ext cx="11491080" cy="57754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Diagonály: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DKK: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II</a:t>
            </a:r>
            <a:r>
              <a:rPr lang="cs-CZ" sz="1800" b="1" dirty="0">
                <a:solidFill>
                  <a:schemeClr val="tx1"/>
                </a:solidFill>
              </a:rPr>
              <a:t>. diagonála flekční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Kyčel: FLX, ABDK, VR koleno: EXT, noha: </a:t>
            </a:r>
            <a:r>
              <a:rPr lang="cs-CZ" sz="1800" b="1" dirty="0" err="1">
                <a:solidFill>
                  <a:schemeClr val="tx1"/>
                </a:solidFill>
              </a:rPr>
              <a:t>DFL+everze</a:t>
            </a:r>
            <a:r>
              <a:rPr lang="cs-CZ" sz="1800" b="1" dirty="0">
                <a:solidFill>
                  <a:schemeClr val="tx1"/>
                </a:solidFill>
              </a:rPr>
              <a:t>, prstce: EXT, ABDK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II. diagonála extenční: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Kyčel: EXT,ADDK,ZR koleno: EXT, noha: </a:t>
            </a:r>
            <a:r>
              <a:rPr lang="cs-CZ" sz="1800" b="1" dirty="0" err="1">
                <a:solidFill>
                  <a:schemeClr val="tx1"/>
                </a:solidFill>
              </a:rPr>
              <a:t>PFL+inverze</a:t>
            </a:r>
            <a:r>
              <a:rPr lang="cs-CZ" sz="1800" b="1" dirty="0">
                <a:solidFill>
                  <a:schemeClr val="tx1"/>
                </a:solidFill>
              </a:rPr>
              <a:t> prstce: FLX, ADDK	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491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3" y="997880"/>
            <a:ext cx="11491080" cy="57754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E5355-0DE2-84A7-40A1-64238A5C5DA5}"/>
              </a:ext>
            </a:extLst>
          </p:cNvPr>
          <p:cNvSpPr txBox="1"/>
          <p:nvPr/>
        </p:nvSpPr>
        <p:spPr>
          <a:xfrm>
            <a:off x="6170378" y="6340912"/>
            <a:ext cx="261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Bastlová, 2018</a:t>
            </a:r>
          </a:p>
        </p:txBody>
      </p:sp>
      <p:pic>
        <p:nvPicPr>
          <p:cNvPr id="5" name="Obrázek 4" descr="Obsah obrázku text, kniha, rukopis, papír&#10;&#10;Popis byl vytvořen automaticky">
            <a:extLst>
              <a:ext uri="{FF2B5EF4-FFF2-40B4-BE49-F238E27FC236}">
                <a16:creationId xmlns:a16="http://schemas.microsoft.com/office/drawing/2014/main" id="{AF5D6353-E75B-2F35-D398-7C6303E38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9091" y="1908623"/>
            <a:ext cx="5447896" cy="40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182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3" y="997880"/>
            <a:ext cx="11491080" cy="57754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 descr="Obsah obrázku text, kniha, papír, rukopis&#10;&#10;Popis byl vytvořen automaticky">
            <a:extLst>
              <a:ext uri="{FF2B5EF4-FFF2-40B4-BE49-F238E27FC236}">
                <a16:creationId xmlns:a16="http://schemas.microsoft.com/office/drawing/2014/main" id="{D8F57526-BD96-5DC4-61A2-A0EC3B343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2477" y="1859956"/>
            <a:ext cx="5401733" cy="40513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EFE5355-0DE2-84A7-40A1-64238A5C5DA5}"/>
              </a:ext>
            </a:extLst>
          </p:cNvPr>
          <p:cNvSpPr txBox="1"/>
          <p:nvPr/>
        </p:nvSpPr>
        <p:spPr>
          <a:xfrm>
            <a:off x="6570134" y="6187023"/>
            <a:ext cx="261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Bastlová, 2018</a:t>
            </a:r>
          </a:p>
        </p:txBody>
      </p:sp>
    </p:spTree>
    <p:extLst>
      <p:ext uri="{BB962C8B-B14F-4D97-AF65-F5344CB8AC3E}">
        <p14:creationId xmlns:p14="http://schemas.microsoft.com/office/powerpoint/2010/main" val="208700983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60" y="1361296"/>
            <a:ext cx="11491080" cy="57754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Literatura: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BASTLOVÁ, Petra. 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Proprioceptivní neuromuskulární facilitace. Olomouc: VUP, 2018. 2. vyd., 138 s. ISBN 978-80-244-5301-9.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7999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7" y="1276543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Manuální kontakt: úchop (</a:t>
            </a:r>
            <a:r>
              <a:rPr lang="cs-CZ" sz="1800" b="1" dirty="0" err="1">
                <a:solidFill>
                  <a:schemeClr val="tx1"/>
                </a:solidFill>
              </a:rPr>
              <a:t>lumbrikální</a:t>
            </a:r>
            <a:r>
              <a:rPr lang="cs-CZ" sz="1800" b="1" dirty="0">
                <a:solidFill>
                  <a:schemeClr val="tx1"/>
                </a:solidFill>
              </a:rPr>
              <a:t>) a tlak pro facilitaci pohybu (taktilní receptory, </a:t>
            </a:r>
            <a:r>
              <a:rPr lang="cs-CZ" sz="1800" b="1" dirty="0" err="1">
                <a:solidFill>
                  <a:schemeClr val="tx1"/>
                </a:solidFill>
              </a:rPr>
              <a:t>aference</a:t>
            </a:r>
            <a:r>
              <a:rPr lang="cs-CZ" sz="1800" b="1" dirty="0">
                <a:solidFill>
                  <a:schemeClr val="tx1"/>
                </a:solidFill>
              </a:rPr>
              <a:t> z dlaně na pracující svalové skupině ovlivňuje tonus), stabilizace trupu, aktivace synergistů.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Verbální stimulace: facilitace pohybu, motivace </a:t>
            </a:r>
            <a:r>
              <a:rPr lang="cs-CZ" sz="1800" b="1" dirty="0" err="1">
                <a:solidFill>
                  <a:schemeClr val="tx1"/>
                </a:solidFill>
              </a:rPr>
              <a:t>x</a:t>
            </a:r>
            <a:r>
              <a:rPr lang="cs-CZ" sz="1800" b="1" dirty="0">
                <a:solidFill>
                  <a:schemeClr val="tx1"/>
                </a:solidFill>
              </a:rPr>
              <a:t> relaxace pacienta.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Zraková stimulace: zpětná vazba pro kontrolu a správné provedení pohybu.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Optimální odpor: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stimul pro kontrakci,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kontrola pohybu (vedený odpor),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↑ </a:t>
            </a:r>
            <a:r>
              <a:rPr lang="cs-CZ" sz="1800" b="1" dirty="0" err="1">
                <a:solidFill>
                  <a:schemeClr val="tx1"/>
                </a:solidFill>
              </a:rPr>
              <a:t>náboju</a:t>
            </a:r>
            <a:r>
              <a:rPr lang="cs-CZ" sz="1800" b="1" dirty="0">
                <a:solidFill>
                  <a:schemeClr val="tx1"/>
                </a:solidFill>
              </a:rPr>
              <a:t> MJ a svalové síly,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proprioceptivní </a:t>
            </a:r>
            <a:r>
              <a:rPr lang="cs-CZ" sz="1800" b="1" dirty="0" err="1">
                <a:solidFill>
                  <a:schemeClr val="tx1"/>
                </a:solidFill>
              </a:rPr>
              <a:t>aferentace</a:t>
            </a:r>
            <a:r>
              <a:rPr lang="cs-CZ" sz="1800" b="1" dirty="0">
                <a:solidFill>
                  <a:schemeClr val="tx1"/>
                </a:solidFill>
              </a:rPr>
              <a:t> z kontrahovaného svalu zvyšuje odezvu v synergistech téhož segmentu + přidružených synergistech sousedních kloubů,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8927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7" y="1276543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Optimální odpor: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reciproční inhibice </a:t>
            </a:r>
            <a:r>
              <a:rPr lang="cs-CZ" sz="1800" b="1" dirty="0" err="1">
                <a:solidFill>
                  <a:schemeClr val="tx1"/>
                </a:solidFill>
              </a:rPr>
              <a:t>x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kokontrakce</a:t>
            </a:r>
            <a:r>
              <a:rPr lang="cs-CZ" sz="1800" b="1" dirty="0">
                <a:solidFill>
                  <a:schemeClr val="tx1"/>
                </a:solidFill>
              </a:rPr>
              <a:t> antagonistů, UKŘ vs. OKŘ, 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koncentrická, excentrická, stabilizační (,,přetlačte mě“ – záměr provést pohyb, zevní síla větší, velký nábor MJ), izometrická (,,držte“ – není záměr provést pohyb, síla rovna odporu).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Timing</a:t>
            </a:r>
            <a:r>
              <a:rPr lang="cs-CZ" sz="1800" b="1" dirty="0">
                <a:solidFill>
                  <a:schemeClr val="tx1"/>
                </a:solidFill>
              </a:rPr>
              <a:t>: normální </a:t>
            </a:r>
            <a:r>
              <a:rPr lang="cs-CZ" sz="1800" b="1" dirty="0" err="1">
                <a:solidFill>
                  <a:schemeClr val="tx1"/>
                </a:solidFill>
              </a:rPr>
              <a:t>timing</a:t>
            </a:r>
            <a:r>
              <a:rPr lang="cs-CZ" sz="1800" b="1" dirty="0">
                <a:solidFill>
                  <a:schemeClr val="tx1"/>
                </a:solidFill>
              </a:rPr>
              <a:t> – </a:t>
            </a:r>
            <a:r>
              <a:rPr lang="cs-CZ" sz="1800" b="1" dirty="0" err="1">
                <a:solidFill>
                  <a:schemeClr val="tx1"/>
                </a:solidFill>
              </a:rPr>
              <a:t>disto</a:t>
            </a:r>
            <a:r>
              <a:rPr lang="cs-CZ" sz="1800" b="1" dirty="0">
                <a:solidFill>
                  <a:schemeClr val="tx1"/>
                </a:solidFill>
              </a:rPr>
              <a:t>-proximální směr, </a:t>
            </a:r>
            <a:r>
              <a:rPr lang="cs-CZ" sz="1800" b="1" dirty="0" err="1">
                <a:solidFill>
                  <a:schemeClr val="tx1"/>
                </a:solidFill>
              </a:rPr>
              <a:t>timing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for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emphasis</a:t>
            </a:r>
            <a:r>
              <a:rPr lang="cs-CZ" sz="1800" b="1" dirty="0">
                <a:solidFill>
                  <a:schemeClr val="tx1"/>
                </a:solidFill>
              </a:rPr>
              <a:t>: cílené vedení pohybu s důrazem na oslabené části pohybu skrze synergisty (změna normálního řazení pohybů).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Iradiace a zesílení: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rozšíření reakce na stimulaci (aktivace jedné části těla vyvolá reakci jiné), facilitace </a:t>
            </a:r>
            <a:r>
              <a:rPr lang="cs-CZ" sz="1800" b="1" dirty="0" err="1">
                <a:solidFill>
                  <a:schemeClr val="tx1"/>
                </a:solidFill>
              </a:rPr>
              <a:t>x</a:t>
            </a:r>
            <a:r>
              <a:rPr lang="cs-CZ" sz="1800" b="1" dirty="0">
                <a:solidFill>
                  <a:schemeClr val="tx1"/>
                </a:solidFill>
              </a:rPr>
              <a:t> inhibice v synergistech a vzorcích pohybu.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8521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20" y="1189792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Iradiace a zesílení: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iradiace: rozšíření reakce na stimulaci,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facilitace </a:t>
            </a:r>
            <a:r>
              <a:rPr lang="cs-CZ" sz="1600" b="1" dirty="0" err="1">
                <a:solidFill>
                  <a:schemeClr val="tx1"/>
                </a:solidFill>
              </a:rPr>
              <a:t>x</a:t>
            </a:r>
            <a:r>
              <a:rPr lang="cs-CZ" sz="1600" b="1" dirty="0">
                <a:solidFill>
                  <a:schemeClr val="tx1"/>
                </a:solidFill>
              </a:rPr>
              <a:t> inhibice v synergistech a vzorcích pohybu,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využití odporu, velikost iradiace závislá na trvání a intenzitě stimulu,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zesílení: aplikace max. odporu silným svalům s cílem posílení svalů oslabených,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síla odporu, změna pohybu a polohy pacienta = vliv na výsledek terapie,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účinky: rozšíření odpovědi stimulací nervového systému, odpověď na stimul, aktivátor synergistické motoriky, lepší výbavnost ze silnějších částí těla, dosah na jakoukoliv jinou část těla.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největší odpověď v diagonále (postupný nábor nových svalových vláken),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zesílení vizuální stimulací, kombinace vzorů,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7736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7" y="1276543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Iradiace a zesílení: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příklady: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odpor kladený svalové kontrakci zdravé končetiny </a:t>
            </a:r>
            <a:r>
              <a:rPr lang="cs-CZ" sz="1800" b="1" dirty="0" err="1">
                <a:solidFill>
                  <a:schemeClr val="tx1"/>
                </a:solidFill>
              </a:rPr>
              <a:t>facilituje</a:t>
            </a:r>
            <a:r>
              <a:rPr lang="cs-CZ" sz="1800" b="1" dirty="0">
                <a:solidFill>
                  <a:schemeClr val="tx1"/>
                </a:solidFill>
              </a:rPr>
              <a:t> svalovou kontrakci v imobilizované kontralaterální končetině,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odporovaná supinace předloktí </a:t>
            </a:r>
            <a:r>
              <a:rPr lang="cs-CZ" sz="1800" b="1" dirty="0" err="1">
                <a:solidFill>
                  <a:schemeClr val="tx1"/>
                </a:solidFill>
              </a:rPr>
              <a:t>facilituje</a:t>
            </a:r>
            <a:r>
              <a:rPr lang="cs-CZ" sz="1800" b="1" dirty="0">
                <a:solidFill>
                  <a:schemeClr val="tx1"/>
                </a:solidFill>
              </a:rPr>
              <a:t> kontrakci ZR RAK,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odporovaná flexe KYK s addukcí a ZR </a:t>
            </a:r>
            <a:r>
              <a:rPr lang="cs-CZ" sz="1800" b="1" dirty="0" err="1">
                <a:solidFill>
                  <a:schemeClr val="tx1"/>
                </a:solidFill>
              </a:rPr>
              <a:t>facilituje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ipsilaterální</a:t>
            </a:r>
            <a:r>
              <a:rPr lang="cs-CZ" sz="1800" b="1" dirty="0">
                <a:solidFill>
                  <a:schemeClr val="tx1"/>
                </a:solidFill>
              </a:rPr>
              <a:t> DFL hlezna s inverzí,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odpor bilaterálním flekčním vzorům DKK </a:t>
            </a:r>
            <a:r>
              <a:rPr lang="cs-CZ" sz="1800" b="1" dirty="0" err="1">
                <a:solidFill>
                  <a:schemeClr val="tx1"/>
                </a:solidFill>
              </a:rPr>
              <a:t>facilituje</a:t>
            </a:r>
            <a:r>
              <a:rPr lang="cs-CZ" sz="1800" b="1" dirty="0">
                <a:solidFill>
                  <a:schemeClr val="tx1"/>
                </a:solidFill>
              </a:rPr>
              <a:t> kontrakci trupu,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relaxační technika na pronátory předloktí pro relaxaci VR RAK.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874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7" y="1276543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Iradiace a zesílení: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Cíle: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indirektivní</a:t>
            </a:r>
            <a:r>
              <a:rPr lang="cs-CZ" sz="1800" b="1" dirty="0">
                <a:solidFill>
                  <a:schemeClr val="tx1"/>
                </a:solidFill>
              </a:rPr>
              <a:t> terapie,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facilitace pohybu nebo přesunu,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facilitace práce oslabených svalů,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pro analgetický efekt využitím reciproční inhibice,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ovlivnění koordinace, facilitace motorického učení.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9714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7" y="1276543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Trakce: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terapeutický efekt dán stimulací kloubních receptorů,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kombinace s odporem v celém rozsahu pohybu nebo na jeho počátku v kombinaci se </a:t>
            </a: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 stimulem,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využití: pomoc pohybu, oddálení snižuje kompresi kloubu, </a:t>
            </a:r>
            <a:r>
              <a:rPr lang="cs-CZ" sz="1800" b="1" dirty="0" err="1">
                <a:solidFill>
                  <a:schemeClr val="tx1"/>
                </a:solidFill>
              </a:rPr>
              <a:t>facilituje</a:t>
            </a:r>
            <a:r>
              <a:rPr lang="cs-CZ" sz="1800" b="1" dirty="0">
                <a:solidFill>
                  <a:schemeClr val="tx1"/>
                </a:solidFill>
              </a:rPr>
              <a:t> pohyby proti gravitaci (flekční vzory).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9386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Aplikovaná kineziologie I.</a:t>
            </a:r>
            <a:br>
              <a:rPr lang="cs-CZ" sz="3600" b="1" dirty="0">
                <a:solidFill>
                  <a:schemeClr val="tx1"/>
                </a:solidFill>
              </a:rPr>
            </a:b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7" y="1276543"/>
            <a:ext cx="1149108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Postupy: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Aproximace: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zlepšení percepce prostřednictvím opory a stoje,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podpora stability, zvýšení kloubní komprese, facilitace přenosu váhy, facilitace vzpřimovací reakce</a:t>
            </a:r>
            <a:r>
              <a:rPr lang="cs-CZ" sz="1600" b="1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Stretch</a:t>
            </a:r>
            <a:r>
              <a:rPr lang="cs-CZ" sz="1800" b="1" dirty="0">
                <a:solidFill>
                  <a:schemeClr val="tx1"/>
                </a:solidFill>
              </a:rPr>
              <a:t>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pasivní přípravné protažení měkkých tkání využité k facilitaci svalové kontrakce všech synergistů.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stimulace svalových vřetének, zvýšení náboru motorických jednotek,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příprava pro svalovou kontrakci.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2FB08-416E-4640-9744-624E0BB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2305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60900</TotalTime>
  <Words>1740</Words>
  <Application>Microsoft Macintosh PowerPoint</Application>
  <PresentationFormat>Širokoúhlá obrazovka</PresentationFormat>
  <Paragraphs>236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Stébla</vt:lpstr>
      <vt:lpstr>Aplikovaná kineziologie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Aplikovaná kineziologie I.   </vt:lpstr>
      <vt:lpstr>Prezentace aplikace PowerPoint</vt:lpstr>
      <vt:lpstr>Aplikovaná kineziologie I.   </vt:lpstr>
      <vt:lpstr>Aplikovaná kineziologie I.   </vt:lpstr>
      <vt:lpstr>Aplikovaná kineziologie I.   </vt:lpstr>
      <vt:lpstr>Aplikovaná kineziologie I.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2684</cp:revision>
  <dcterms:created xsi:type="dcterms:W3CDTF">2019-02-16T16:33:42Z</dcterms:created>
  <dcterms:modified xsi:type="dcterms:W3CDTF">2024-12-13T12:59:22Z</dcterms:modified>
</cp:coreProperties>
</file>