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48" r:id="rId3"/>
    <p:sldId id="349" r:id="rId4"/>
    <p:sldId id="350" r:id="rId5"/>
    <p:sldId id="261" r:id="rId6"/>
    <p:sldId id="366" r:id="rId7"/>
    <p:sldId id="316" r:id="rId8"/>
    <p:sldId id="289" r:id="rId9"/>
    <p:sldId id="404" r:id="rId10"/>
    <p:sldId id="367" r:id="rId11"/>
    <p:sldId id="405" r:id="rId12"/>
    <p:sldId id="410" r:id="rId13"/>
    <p:sldId id="294" r:id="rId14"/>
    <p:sldId id="295" r:id="rId15"/>
    <p:sldId id="264" r:id="rId16"/>
    <p:sldId id="304" r:id="rId17"/>
    <p:sldId id="424" r:id="rId18"/>
    <p:sldId id="309" r:id="rId19"/>
    <p:sldId id="414" r:id="rId20"/>
    <p:sldId id="296" r:id="rId21"/>
    <p:sldId id="297" r:id="rId22"/>
    <p:sldId id="299" r:id="rId23"/>
    <p:sldId id="298" r:id="rId24"/>
    <p:sldId id="301" r:id="rId25"/>
    <p:sldId id="411" r:id="rId26"/>
    <p:sldId id="421" r:id="rId27"/>
    <p:sldId id="412" r:id="rId28"/>
    <p:sldId id="413" r:id="rId29"/>
    <p:sldId id="385" r:id="rId30"/>
    <p:sldId id="386" r:id="rId31"/>
    <p:sldId id="389" r:id="rId32"/>
    <p:sldId id="391" r:id="rId33"/>
    <p:sldId id="393" r:id="rId34"/>
    <p:sldId id="394" r:id="rId35"/>
    <p:sldId id="395" r:id="rId36"/>
    <p:sldId id="302" r:id="rId37"/>
    <p:sldId id="396" r:id="rId38"/>
    <p:sldId id="397" r:id="rId39"/>
    <p:sldId id="398" r:id="rId40"/>
    <p:sldId id="399" r:id="rId41"/>
    <p:sldId id="433" r:id="rId42"/>
    <p:sldId id="356" r:id="rId43"/>
    <p:sldId id="364" r:id="rId44"/>
    <p:sldId id="321" r:id="rId45"/>
    <p:sldId id="322" r:id="rId46"/>
    <p:sldId id="355" r:id="rId47"/>
    <p:sldId id="416" r:id="rId48"/>
    <p:sldId id="258" r:id="rId49"/>
    <p:sldId id="346" r:id="rId50"/>
    <p:sldId id="417" r:id="rId51"/>
    <p:sldId id="418" r:id="rId52"/>
    <p:sldId id="431" r:id="rId53"/>
    <p:sldId id="432" r:id="rId54"/>
    <p:sldId id="269" r:id="rId55"/>
    <p:sldId id="429" r:id="rId56"/>
    <p:sldId id="300" r:id="rId57"/>
    <p:sldId id="425" r:id="rId58"/>
    <p:sldId id="426" r:id="rId59"/>
    <p:sldId id="428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5202" autoAdjust="0"/>
  </p:normalViewPr>
  <p:slideViewPr>
    <p:cSldViewPr>
      <p:cViewPr varScale="1">
        <p:scale>
          <a:sx n="105" d="100"/>
          <a:sy n="105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 dirty="0"/>
            <a:t>monitoring</a:t>
          </a:r>
        </a:p>
        <a:p>
          <a:r>
            <a:rPr lang="cs-CZ" dirty="0" err="1"/>
            <a:t>monere</a:t>
          </a:r>
          <a:endParaRPr lang="cs-CZ" dirty="0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 dirty="0"/>
            <a:t>hloubka</a:t>
          </a:r>
        </a:p>
        <a:p>
          <a:r>
            <a:rPr lang="cs-CZ" sz="2000" dirty="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dirty="0" err="1"/>
            <a:t>neuromonitoring</a:t>
          </a:r>
          <a:endParaRPr lang="cs-CZ" sz="2400" dirty="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dirty="0" err="1"/>
            <a:t>hemodynamika</a:t>
          </a:r>
          <a:endParaRPr lang="cs-CZ" dirty="0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 dirty="0"/>
            <a:t>míra </a:t>
          </a:r>
          <a:r>
            <a:rPr lang="cs-CZ" sz="2400" dirty="0" err="1"/>
            <a:t>analgézie</a:t>
          </a:r>
          <a:endParaRPr lang="cs-CZ" sz="2400" dirty="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 err="1"/>
            <a:t>monere</a:t>
          </a:r>
          <a:endParaRPr lang="cs-CZ" sz="5800" kern="1200" dirty="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neuromonitoring</a:t>
          </a:r>
          <a:endParaRPr lang="cs-CZ" sz="2400" kern="1200" dirty="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hemodynamika</a:t>
          </a:r>
          <a:endParaRPr lang="cs-CZ" sz="1900" kern="1200" dirty="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míra </a:t>
          </a:r>
          <a:r>
            <a:rPr lang="cs-CZ" sz="2400" kern="1200" dirty="0" err="1"/>
            <a:t>analgézie</a:t>
          </a:r>
          <a:endParaRPr lang="cs-CZ" sz="2400" kern="1200" dirty="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18.10.2022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18.10.2022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18.10.2022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 dirty="0"/>
              <a:t>Technika v anesteziologické péči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91EA3E-7F54-453F-9E5D-5F92ED84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DC751-2324-4A90-927F-CAA4578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820510E-AE6D-411C-9E2E-5FFA493C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0" t="16156" r="11545" b="40553"/>
          <a:stretch/>
        </p:blipFill>
        <p:spPr bwMode="auto">
          <a:xfrm>
            <a:off x="5076056" y="3926396"/>
            <a:ext cx="3816424" cy="2877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autobus, hodiny&#10;&#10;Popis byl vytvořen automaticky">
            <a:extLst>
              <a:ext uri="{FF2B5EF4-FFF2-40B4-BE49-F238E27FC236}">
                <a16:creationId xmlns:a16="http://schemas.microsoft.com/office/drawing/2014/main" id="{755F513D-3BC3-47EC-99FE-E3911B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20772" b="13086"/>
          <a:stretch/>
        </p:blipFill>
        <p:spPr>
          <a:xfrm>
            <a:off x="251521" y="220509"/>
            <a:ext cx="4708970" cy="407258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26B83D-98C8-42E4-B5D5-48EC6D3B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9"/>
    </mc:Choice>
    <mc:Fallback xmlns="">
      <p:transition spd="slow" advTm="4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629EF8-46B4-45A0-A414-9AD162FB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6"/>
    </mc:Choice>
    <mc:Fallback xmlns="">
      <p:transition spd="slow" advTm="8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95A1CA-E7D6-4D24-B091-3E9D9457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9"/>
    </mc:Choice>
    <mc:Fallback xmlns="">
      <p:transition spd="slow" advTm="4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Metoda</a:t>
            </a:r>
            <a:r>
              <a:rPr lang="en-US" sz="1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auskultačně</a:t>
            </a:r>
            <a:r>
              <a:rPr lang="en-US" sz="1800" dirty="0"/>
              <a:t>: </a:t>
            </a:r>
            <a:r>
              <a:rPr lang="en-US" sz="1800" dirty="0" err="1"/>
              <a:t>Korotkov</a:t>
            </a:r>
            <a:r>
              <a:rPr lang="en-US" sz="1800" dirty="0"/>
              <a:t>/Riva-</a:t>
            </a:r>
            <a:r>
              <a:rPr lang="en-US" sz="1800" dirty="0" err="1"/>
              <a:t>Rocci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oscilotonometrie</a:t>
            </a:r>
            <a:r>
              <a:rPr lang="en-US" sz="1800" dirty="0"/>
              <a:t>: v. Recklinghausen </a:t>
            </a:r>
            <a:endParaRPr 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/>
              <a:t>M</a:t>
            </a:r>
            <a:r>
              <a:rPr lang="en-US" sz="2400" b="1" dirty="0" err="1"/>
              <a:t>anžeta</a:t>
            </a:r>
            <a:r>
              <a:rPr lang="en-US" sz="2400" b="1" dirty="0"/>
              <a:t> </a:t>
            </a:r>
            <a:r>
              <a:rPr lang="en-US" sz="2400" b="1" dirty="0" err="1"/>
              <a:t>vhodné</a:t>
            </a:r>
            <a:r>
              <a:rPr lang="en-US" sz="2400" b="1" dirty="0"/>
              <a:t> </a:t>
            </a:r>
            <a:r>
              <a:rPr lang="en-US" sz="2400" b="1" dirty="0" err="1"/>
              <a:t>šíře</a:t>
            </a:r>
            <a:r>
              <a:rPr lang="en-US" sz="2400" b="1" dirty="0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šířka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40 %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v </a:t>
            </a:r>
            <a:r>
              <a:rPr lang="en-US" sz="2000" dirty="0" err="1"/>
              <a:t>polovině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000" b="1" dirty="0"/>
              <a:t>d</a:t>
            </a:r>
            <a:r>
              <a:rPr lang="en-US" sz="2000" b="1" dirty="0" err="1"/>
              <a:t>élka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by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80 % </a:t>
            </a:r>
            <a:r>
              <a:rPr lang="en-US" sz="2000" dirty="0" err="1"/>
              <a:t>až</a:t>
            </a:r>
            <a:r>
              <a:rPr lang="en-US" sz="2000" dirty="0"/>
              <a:t> 100 %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středním</a:t>
            </a:r>
            <a:r>
              <a:rPr lang="en-US" sz="2000" dirty="0"/>
              <a:t> </a:t>
            </a:r>
            <a:r>
              <a:rPr lang="en-US" sz="2000" dirty="0" err="1"/>
              <a:t>bodě</a:t>
            </a:r>
            <a:r>
              <a:rPr lang="en-US" sz="2000" dirty="0"/>
              <a:t>. </a:t>
            </a: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malá</a:t>
            </a:r>
            <a:r>
              <a:rPr lang="en-US" sz="2000" dirty="0"/>
              <a:t> </a:t>
            </a:r>
            <a:r>
              <a:rPr lang="en-US" sz="2000" dirty="0" err="1"/>
              <a:t>manžeta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zapříčinit</a:t>
            </a:r>
            <a:r>
              <a:rPr lang="en-US" sz="2000" dirty="0"/>
              <a:t> </a:t>
            </a:r>
            <a:r>
              <a:rPr lang="en-US" sz="2000" dirty="0" err="1"/>
              <a:t>naměření</a:t>
            </a:r>
            <a:r>
              <a:rPr lang="en-US" sz="2000" dirty="0"/>
              <a:t> </a:t>
            </a:r>
            <a:r>
              <a:rPr lang="en-US" sz="2000" dirty="0" err="1"/>
              <a:t>falešně</a:t>
            </a:r>
            <a:r>
              <a:rPr lang="en-US" sz="2000" dirty="0"/>
              <a:t> </a:t>
            </a:r>
            <a:r>
              <a:rPr lang="en-US" sz="2000" dirty="0" err="1"/>
              <a:t>zvýšených</a:t>
            </a:r>
            <a:r>
              <a:rPr lang="en-US" sz="2000" dirty="0"/>
              <a:t> </a:t>
            </a:r>
            <a:r>
              <a:rPr lang="en-US" sz="2000" dirty="0" err="1"/>
              <a:t>hodnot</a:t>
            </a:r>
            <a:r>
              <a:rPr lang="en-US" sz="2000" dirty="0"/>
              <a:t> TK.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 err="1"/>
              <a:t>nejdéle</a:t>
            </a:r>
            <a:r>
              <a:rPr lang="en-US" sz="1800" b="1" dirty="0"/>
              <a:t> po 5 </a:t>
            </a:r>
            <a:r>
              <a:rPr lang="en-US" sz="1800" b="1" dirty="0" err="1"/>
              <a:t>minutách</a:t>
            </a:r>
            <a:r>
              <a:rPr lang="en-US" sz="1800" b="1" dirty="0"/>
              <a:t> </a:t>
            </a:r>
            <a:r>
              <a:rPr lang="cs-CZ" sz="1800" b="1" dirty="0"/>
              <a:t> !!! </a:t>
            </a:r>
            <a:endParaRPr lang="en-US" sz="1800" b="1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6129C-F354-4642-A8CE-64018ECF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9"/>
    </mc:Choice>
    <mc:Fallback xmlns=""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3C3455-7D09-4A3A-9ED5-F08034F53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5"/>
    </mc:Choice>
    <mc:Fallback xmlns=""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 dirty="0">
                <a:latin typeface="Times New Roman" panose="02020603050405020304" pitchFamily="18" charset="0"/>
              </a:rPr>
              <a:t>(cévní,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kardio</a:t>
            </a:r>
            <a:r>
              <a:rPr lang="cs-CZ" altLang="cs-CZ" sz="2000" dirty="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neurochir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 dirty="0">
                <a:latin typeface="Times New Roman" panose="02020603050405020304" pitchFamily="18" charset="0"/>
              </a:rPr>
              <a:t>.…)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 dirty="0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kontrapulzace</a:t>
            </a:r>
            <a:endParaRPr lang="cs-CZ" altLang="cs-CZ" sz="2000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komprese </a:t>
            </a:r>
            <a:r>
              <a:rPr lang="cs-CZ" altLang="cs-CZ" sz="2000" dirty="0" err="1"/>
              <a:t>a.radialis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a.ulnaris</a:t>
            </a:r>
            <a:r>
              <a:rPr lang="cs-CZ" altLang="cs-CZ" sz="2000" dirty="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uvolnit kompresi a. </a:t>
            </a:r>
            <a:r>
              <a:rPr lang="cs-CZ" altLang="cs-CZ" sz="2000" dirty="0" err="1"/>
              <a:t>ulnaris</a:t>
            </a:r>
            <a:r>
              <a:rPr lang="cs-CZ" altLang="cs-CZ" sz="2000" dirty="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F1CB90-EC7A-4A86-B46C-9BFBF21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4"/>
    </mc:Choice>
    <mc:Fallback xmlns="">
      <p:transition spd="slow" advTm="6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B420B-462C-4EEF-9238-198F5CC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Anakrotický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přechod </a:t>
            </a:r>
            <a:r>
              <a:rPr lang="cs-CZ" altLang="cs-CZ" b="1" dirty="0" err="1"/>
              <a:t>inotropické</a:t>
            </a:r>
            <a:endParaRPr lang="cs-CZ" altLang="cs-CZ" b="1" dirty="0"/>
          </a:p>
          <a:p>
            <a:r>
              <a:rPr lang="cs-CZ" altLang="cs-CZ" b="1" dirty="0"/>
              <a:t>   a objemové komponenty</a:t>
            </a:r>
          </a:p>
          <a:p>
            <a:r>
              <a:rPr lang="cs-CZ" altLang="cs-CZ" b="1" dirty="0"/>
              <a:t>   (těsně před otevřením</a:t>
            </a:r>
          </a:p>
          <a:p>
            <a:r>
              <a:rPr lang="cs-CZ" altLang="cs-CZ" b="1" dirty="0"/>
              <a:t>    aortální chlopně)</a:t>
            </a:r>
          </a:p>
          <a:p>
            <a:endParaRPr lang="cs-CZ" altLang="cs-CZ" b="1" dirty="0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Dikrotický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uzávěr aortální chlopně</a:t>
            </a:r>
          </a:p>
          <a:p>
            <a:r>
              <a:rPr lang="cs-CZ" altLang="cs-CZ" b="1" dirty="0"/>
              <a:t>   ukončení systoly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CAAFE0-4F56-4FE9-AFB3-B056202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4"/>
    </mc:Choice>
    <mc:Fallback xmlns=""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0C7C71-2976-4059-A197-DA044BF2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 </a:t>
            </a:r>
            <a:r>
              <a:rPr lang="cs-CZ" dirty="0" err="1"/>
              <a:t>hemodynamické</a:t>
            </a:r>
            <a:r>
              <a:rPr lang="cs-CZ" dirty="0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Neinvazivní</a:t>
            </a:r>
          </a:p>
          <a:p>
            <a:r>
              <a:rPr lang="cs-CZ" sz="2400" dirty="0"/>
              <a:t>Monitorace u zdravých spíše kontraproduktivní, kardiální rezerva dovolí tekutinové přelití při využití maximalizace SV</a:t>
            </a:r>
          </a:p>
          <a:p>
            <a:r>
              <a:rPr lang="cs-CZ" sz="2400" dirty="0"/>
              <a:t>Ideální pacient</a:t>
            </a:r>
          </a:p>
          <a:p>
            <a:pPr lvl="1"/>
            <a:r>
              <a:rPr lang="cs-CZ" sz="2400" dirty="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B03280-4A8F-48F9-825B-FAD10CD0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4"/>
    </mc:Choice>
    <mc:Fallback xmlns="">
      <p:transition spd="slow" advTm="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Pulzní </a:t>
            </a:r>
            <a:r>
              <a:rPr lang="cs-CZ" sz="2400" dirty="0" err="1"/>
              <a:t>oxymetrie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dirty="0" err="1"/>
              <a:t>měření</a:t>
            </a:r>
            <a:r>
              <a:rPr lang="en-US" sz="2400" dirty="0"/>
              <a:t> </a:t>
            </a:r>
            <a:r>
              <a:rPr lang="en-US" sz="2400" dirty="0" err="1"/>
              <a:t>absorpce</a:t>
            </a:r>
            <a:r>
              <a:rPr lang="en-US" sz="2400" dirty="0"/>
              <a:t> </a:t>
            </a:r>
            <a:r>
              <a:rPr lang="en-US" sz="2400" dirty="0" err="1"/>
              <a:t>světla</a:t>
            </a:r>
            <a:r>
              <a:rPr lang="en-US" sz="2400" dirty="0"/>
              <a:t> o </a:t>
            </a:r>
            <a:r>
              <a:rPr lang="en-US" sz="2400" dirty="0" err="1"/>
              <a:t>vlnové</a:t>
            </a:r>
            <a:r>
              <a:rPr lang="en-US" sz="2400" dirty="0"/>
              <a:t> </a:t>
            </a:r>
            <a:r>
              <a:rPr lang="en-US" sz="2400" dirty="0" err="1"/>
              <a:t>délce</a:t>
            </a:r>
            <a:r>
              <a:rPr lang="en-US" sz="2400" dirty="0"/>
              <a:t> 660</a:t>
            </a:r>
            <a:r>
              <a:rPr lang="cs-CZ" sz="2400" dirty="0"/>
              <a:t> (červená)</a:t>
            </a:r>
            <a:r>
              <a:rPr lang="en-US" sz="2400" dirty="0"/>
              <a:t> a 940 </a:t>
            </a:r>
            <a:r>
              <a:rPr lang="cs-CZ" sz="2400" dirty="0"/>
              <a:t>(infračervená) </a:t>
            </a:r>
            <a:r>
              <a:rPr lang="en-US" sz="2400" dirty="0"/>
              <a:t>nm </a:t>
            </a:r>
            <a:endParaRPr lang="cs-CZ" sz="2400" dirty="0"/>
          </a:p>
          <a:p>
            <a:r>
              <a:rPr lang="cs-CZ" sz="2400" dirty="0"/>
              <a:t>metoda pletysmografické pulsní </a:t>
            </a:r>
            <a:r>
              <a:rPr lang="cs-CZ" sz="2400" dirty="0" err="1"/>
              <a:t>oxymetrie</a:t>
            </a:r>
            <a:endParaRPr lang="cs-CZ" sz="2400" dirty="0"/>
          </a:p>
          <a:p>
            <a:r>
              <a:rPr lang="cs-CZ" sz="2400" dirty="0"/>
              <a:t>Rozdílná absorpce IR záření </a:t>
            </a:r>
            <a:r>
              <a:rPr lang="cs-CZ" sz="2400" dirty="0" err="1"/>
              <a:t>oxyHb</a:t>
            </a:r>
            <a:r>
              <a:rPr lang="cs-CZ" sz="2400" dirty="0"/>
              <a:t> a </a:t>
            </a:r>
            <a:r>
              <a:rPr lang="cs-CZ" sz="2400" dirty="0" err="1"/>
              <a:t>deoxyHb</a:t>
            </a:r>
            <a:r>
              <a:rPr lang="cs-CZ" sz="2400" dirty="0"/>
              <a:t>, spektrofotometrický princip (</a:t>
            </a:r>
            <a:r>
              <a:rPr lang="cs-CZ" sz="2400" dirty="0" err="1"/>
              <a:t>Lamber</a:t>
            </a:r>
            <a:r>
              <a:rPr lang="cs-CZ" sz="2400" dirty="0"/>
              <a:t>-Beerův zákon)</a:t>
            </a:r>
          </a:p>
          <a:p>
            <a:r>
              <a:rPr lang="cs-CZ" sz="2400" dirty="0"/>
              <a:t>Rozlišuje pouze mezi redukovaným </a:t>
            </a:r>
            <a:r>
              <a:rPr lang="cs-CZ" sz="2400" dirty="0" err="1"/>
              <a:t>Hb</a:t>
            </a:r>
            <a:r>
              <a:rPr lang="cs-CZ" sz="2400" dirty="0"/>
              <a:t> a ostatními </a:t>
            </a:r>
            <a:r>
              <a:rPr lang="cs-CZ" sz="2400" dirty="0" err="1"/>
              <a:t>Hb</a:t>
            </a:r>
            <a:r>
              <a:rPr lang="cs-CZ" sz="2400" dirty="0"/>
              <a:t> (CAVE: </a:t>
            </a:r>
            <a:r>
              <a:rPr lang="cs-CZ" sz="2400" dirty="0" err="1"/>
              <a:t>karboxyHb</a:t>
            </a:r>
            <a:r>
              <a:rPr lang="cs-CZ" sz="2400" dirty="0"/>
              <a:t> a methemoglobin!!)</a:t>
            </a:r>
          </a:p>
          <a:p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 dirty="0">
                <a:solidFill>
                  <a:srgbClr val="FF0000"/>
                </a:solidFill>
              </a:rPr>
              <a:t>2</a:t>
            </a:r>
            <a:endParaRPr lang="cs-CZ" alt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E0ED64-BE63-4B5A-8668-C51072C26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9"/>
    </mc:Choice>
    <mc:Fallback xmlns=""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10F629-37AB-4E31-94C4-845BB44A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0"/>
    </mc:Choice>
    <mc:Fallback xmlns="">
      <p:transition spd="slow" advTm="1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Monitorace ventilace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r>
              <a:rPr lang="cs-CZ" sz="2400" dirty="0"/>
              <a:t>Poruchy dýchání patří k nejčastějším komplikacím v anestezii (mohou končit fatálně </a:t>
            </a:r>
            <a:r>
              <a:rPr lang="cs-CZ" sz="2400" dirty="0">
                <a:sym typeface="Wingdings" panose="05000000000000000000" pitchFamily="2" charset="2"/>
              </a:rPr>
              <a:t>)</a:t>
            </a:r>
            <a:endParaRPr lang="cs-CZ" sz="2400" dirty="0"/>
          </a:p>
          <a:p>
            <a:r>
              <a:rPr lang="cs-CZ" sz="2400" dirty="0"/>
              <a:t>Klinicky (pohled – zvedá se hrudník, barva kůže, poslech – fonendoskop..)</a:t>
            </a:r>
          </a:p>
          <a:p>
            <a:r>
              <a:rPr lang="cs-CZ" sz="2400" dirty="0"/>
              <a:t>Monitory: </a:t>
            </a:r>
            <a:r>
              <a:rPr lang="cs-CZ" sz="2400" dirty="0" err="1"/>
              <a:t>SpO</a:t>
            </a:r>
            <a:r>
              <a:rPr lang="cs-CZ" sz="2400" dirty="0"/>
              <a:t>₂, P, V, </a:t>
            </a:r>
            <a:r>
              <a:rPr lang="cs-CZ" sz="2400" dirty="0" err="1"/>
              <a:t>flow</a:t>
            </a:r>
            <a:r>
              <a:rPr lang="cs-CZ" sz="2400" dirty="0"/>
              <a:t>, P-V křivka, analýza plynů</a:t>
            </a:r>
          </a:p>
          <a:p>
            <a:r>
              <a:rPr lang="cs-CZ" sz="2400" dirty="0"/>
              <a:t>Koncentrace kyslíku ve vdechované směsi (FiO2)</a:t>
            </a:r>
          </a:p>
          <a:p>
            <a:pPr lvl="1"/>
            <a:r>
              <a:rPr lang="cs-CZ" sz="2000" dirty="0"/>
              <a:t>kyslíková čidla (využívá se paramagnetických vlastností O₂) – kontrola hypoxické směsi</a:t>
            </a:r>
          </a:p>
          <a:p>
            <a:endParaRPr lang="en-US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F199E5-65F2-4BD1-A325-B70C6E200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0"/>
    </mc:Choice>
    <mc:Fallback xmlns="">
      <p:transition spd="slow" advTm="4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 </a:t>
            </a:r>
            <a:r>
              <a:rPr lang="en-US" sz="2000" dirty="0" err="1"/>
              <a:t>norma</a:t>
            </a:r>
            <a:r>
              <a:rPr lang="en-US" sz="2000" dirty="0"/>
              <a:t>: </a:t>
            </a:r>
            <a:r>
              <a:rPr lang="en-US" sz="2000" b="1" dirty="0"/>
              <a:t>38-42 mm Hg; 4,5-5 obj.% </a:t>
            </a:r>
            <a:endParaRPr lang="cs-CZ" sz="2000" b="1" dirty="0"/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dirty="0" err="1"/>
              <a:t>Kapnografie</a:t>
            </a:r>
            <a:r>
              <a:rPr lang="cs-CZ" sz="1500" dirty="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Měření ve vedlejším proudu (tzv. </a:t>
            </a:r>
            <a:r>
              <a:rPr lang="cs-CZ" sz="1500" dirty="0" err="1"/>
              <a:t>side</a:t>
            </a:r>
            <a:r>
              <a:rPr lang="cs-CZ" sz="1500" dirty="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Důležitá pro identifikaci správného umístění tracheální rourky, zhodnocení fyziologických parametrů (ventilace </a:t>
            </a:r>
            <a:r>
              <a:rPr lang="cs-CZ" sz="1500" dirty="0" err="1"/>
              <a:t>paCO</a:t>
            </a:r>
            <a:r>
              <a:rPr lang="cs-CZ" sz="1500" dirty="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Využíváme korelace ETCO₂ = </a:t>
            </a:r>
            <a:r>
              <a:rPr lang="cs-CZ" sz="1500" dirty="0" err="1"/>
              <a:t>paCO</a:t>
            </a:r>
            <a:r>
              <a:rPr lang="cs-CZ" sz="1500" dirty="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186157-54F6-476C-8147-7AFBB9978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81904-46CB-4161-A9CB-5B3F1DD4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8AB872-E4C0-4E66-BD64-98B01BBA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5" y="548680"/>
            <a:ext cx="5906121" cy="58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plicní </a:t>
            </a:r>
            <a:r>
              <a:rPr lang="cs-CZ" sz="2000" dirty="0" err="1"/>
              <a:t>perfuze</a:t>
            </a:r>
            <a:endParaRPr lang="cs-CZ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904233-EB37-4676-9328-84B682F1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3"/>
    </mc:Choice>
    <mc:Fallback xmlns=""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Saturovaný CO</a:t>
            </a:r>
            <a:r>
              <a:rPr lang="cs-CZ" sz="2000" baseline="-25000" dirty="0"/>
              <a:t>2</a:t>
            </a:r>
            <a:r>
              <a:rPr lang="cs-CZ" sz="2000" dirty="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Vadná expirační chlopeň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7B009-46FD-4806-B417-C15065AC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2"/>
    </mc:Choice>
    <mc:Fallback xmlns="">
      <p:transition spd="slow" advTm="5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/>
              <a:t>Změna sklonu:</a:t>
            </a:r>
          </a:p>
          <a:p>
            <a:r>
              <a:rPr lang="cs-CZ" sz="2000" dirty="0"/>
              <a:t>Nárustu vydechovaného CO</a:t>
            </a:r>
            <a:r>
              <a:rPr lang="cs-CZ" sz="2000" baseline="-25000" dirty="0"/>
              <a:t>2</a:t>
            </a:r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r>
              <a:rPr lang="cs-CZ" sz="2000" dirty="0"/>
              <a:t>Poklesu vydechovaného CO</a:t>
            </a:r>
            <a:r>
              <a:rPr lang="cs-CZ" sz="2000" baseline="-25000" dirty="0"/>
              <a:t>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9195D-5AF7-4D60-AE49-FC0EEA79D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5"/>
    </mc:Choice>
    <mc:Fallback xmlns=""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994F2F-8850-4E15-A467-C31FD0BF7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E7F75-C5B9-4DC4-8605-13737394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38D76B-F16A-47CF-B984-66702829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8"/>
    </mc:Choice>
    <mc:Fallback xmlns=""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C0D94-CBED-437C-9D21-66D1C21C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6"/>
    </mc:Choice>
    <mc:Fallback xmlns="">
      <p:transition spd="slow"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žena, 28 let,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 dirty="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dirty="0" err="1">
                <a:latin typeface="Arial" panose="020B0604020202020204" pitchFamily="34" charset="0"/>
              </a:rPr>
              <a:t>mmHg</a:t>
            </a:r>
            <a:r>
              <a:rPr lang="cs-CZ" altLang="cs-CZ" sz="2000" dirty="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 dirty="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3BA836-3D42-4EF0-9D1A-3CFF5730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5"/>
    </mc:Choice>
    <mc:Fallback xmlns="">
      <p:transition spd="slow" advTm="3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dirty="0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2C49F2-46C2-4DCF-BB74-A9C66DB8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D81471-65B7-4AA9-8969-F1A8A147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30"/>
    </mc:Choice>
    <mc:Fallback xmlns="">
      <p:transition spd="slow" advTm="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48939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latin typeface="Arial" panose="020B0604020202020204" pitchFamily="34" charset="0"/>
              </a:rPr>
              <a:t>Možnost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 dirty="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 dirty="0">
                <a:latin typeface="Arial" panose="020B0604020202020204" pitchFamily="34" charset="0"/>
              </a:rPr>
              <a:t>) a úrovně ventilace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 dirty="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 dirty="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 dirty="0">
                <a:latin typeface="Arial" panose="020B0604020202020204" pitchFamily="34" charset="0"/>
              </a:rPr>
              <a:t>.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834AE3FF-249C-4348-AD99-0F081154F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146400" cy="218722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E34CBF-D0B3-47D8-8EDB-BA45B191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0"/>
    </mc:Choice>
    <mc:Fallback xmlns=""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Monitorování hloubky anestézie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2400" dirty="0"/>
              <a:t>KLINICKY</a:t>
            </a:r>
            <a:r>
              <a:rPr lang="cs-CZ" sz="2400" dirty="0"/>
              <a:t>:</a:t>
            </a:r>
          </a:p>
          <a:p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grimasování</a:t>
            </a:r>
            <a:r>
              <a:rPr lang="en-US" sz="2000" dirty="0"/>
              <a:t>, </a:t>
            </a:r>
            <a:r>
              <a:rPr lang="cs-CZ" sz="2000" dirty="0"/>
              <a:t>kolísání</a:t>
            </a:r>
            <a:r>
              <a:rPr lang="en-US" sz="2000" dirty="0"/>
              <a:t> </a:t>
            </a:r>
            <a:r>
              <a:rPr lang="en-US" sz="2000" dirty="0" err="1"/>
              <a:t>dechové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en-US" sz="2000" dirty="0" err="1"/>
              <a:t>Vegetatívní</a:t>
            </a:r>
            <a:r>
              <a:rPr lang="en-US" sz="2000" dirty="0"/>
              <a:t> </a:t>
            </a:r>
            <a:r>
              <a:rPr lang="en-US" sz="2000" dirty="0" err="1"/>
              <a:t>známky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Hyperten</a:t>
            </a:r>
            <a:r>
              <a:rPr lang="cs-CZ" sz="2000" dirty="0"/>
              <a:t>z</a:t>
            </a:r>
            <a:r>
              <a:rPr lang="en-US" sz="2000" dirty="0"/>
              <a:t>e </a:t>
            </a:r>
          </a:p>
          <a:p>
            <a:pPr lvl="1"/>
            <a:r>
              <a:rPr lang="en-US" sz="2000" dirty="0" err="1"/>
              <a:t>Tachykardie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La</a:t>
            </a:r>
            <a:r>
              <a:rPr lang="cs-CZ" sz="2000" dirty="0"/>
              <a:t>k</a:t>
            </a:r>
            <a:r>
              <a:rPr lang="en-US" sz="2000" dirty="0" err="1"/>
              <a:t>rimace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Pocení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0664B5-86B9-48AF-AABF-97DC43AE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D14F7-E532-4A7D-B133-400B46F7C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7"/>
    </mc:Choice>
    <mc:Fallback xmlns="">
      <p:transition spd="slow" advTm="3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D71FC6-DFD7-451F-8B49-25A31BC5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8"/>
    </mc:Choice>
    <mc:Fallback xmlns=""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E858F0-EBF5-48A6-B8F7-F7FC81D6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2"/>
    </mc:Choice>
    <mc:Fallback xmlns=""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00EF7-EDF3-4F55-9EC3-291D03350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6DF90730-442D-4695-9623-BDBFDEFE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367213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pektrogram2">
            <a:extLst>
              <a:ext uri="{FF2B5EF4-FFF2-40B4-BE49-F238E27FC236}">
                <a16:creationId xmlns:a16="http://schemas.microsoft.com/office/drawing/2014/main" id="{D4F08EDD-362B-4636-88DA-B3743FC5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686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2">
            <a:extLst>
              <a:ext uri="{FF2B5EF4-FFF2-40B4-BE49-F238E27FC236}">
                <a16:creationId xmlns:a16="http://schemas.microsoft.com/office/drawing/2014/main" id="{6EB439A9-31C6-415D-961B-A720AB8C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6372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1">
            <a:extLst>
              <a:ext uri="{FF2B5EF4-FFF2-40B4-BE49-F238E27FC236}">
                <a16:creationId xmlns:a16="http://schemas.microsoft.com/office/drawing/2014/main" id="{8079D3D6-0089-4FB9-95FC-26B2DA79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860800"/>
            <a:ext cx="345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1950 – 1960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EEG přístroj v každé nemocnici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spánkové laboratoře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automatické počítačové analýzy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67574-F11D-4FB2-8FA1-F25DFEEB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9"/>
    </mc:Choice>
    <mc:Fallback xmlns=""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4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8B0AF-5043-4825-8965-2FCE4FF7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9C706A-21EA-4517-93DA-6C67338E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3"/>
    </mc:Choice>
    <mc:Fallback xmlns="">
      <p:transition spd="slow" advTm="2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99</a:t>
                      </a:r>
                    </a:p>
                    <a:p>
                      <a:r>
                        <a:rPr lang="cs-CZ" sz="1800" dirty="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bdění</a:t>
                      </a:r>
                    </a:p>
                    <a:p>
                      <a:r>
                        <a:rPr lang="cs-CZ" sz="1800" dirty="0" err="1"/>
                        <a:t>sedace</a:t>
                      </a:r>
                      <a:endParaRPr lang="cs-CZ" sz="1800" dirty="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hluboká anestezie</a:t>
                      </a:r>
                    </a:p>
                    <a:p>
                      <a:r>
                        <a:rPr lang="cs-CZ" sz="1800" dirty="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88C16A-3E7D-47D9-B9A9-D07CC6AA6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A35A8-9594-4AC8-BC39-294B4BD87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E26CD0-A4B0-4267-A688-4971C74A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7"/>
    </mc:Choice>
    <mc:Fallback xmlns=""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F3E65B-5B22-4E5F-B818-A99229FF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1"/>
    </mc:Choice>
    <mc:Fallback xmlns=""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 dirty="0"/>
              <a:t>Verbální škála bolesti: </a:t>
            </a:r>
            <a:r>
              <a:rPr lang="cs-CZ" sz="1800" dirty="0"/>
              <a:t>Pacient intenzitu bolesti hodnotí verbálně dle kategorií, např. žádná – mírná – středně silná – </a:t>
            </a:r>
            <a:r>
              <a:rPr lang="cs-CZ" sz="1800" dirty="0" err="1"/>
              <a:t>silná</a:t>
            </a:r>
            <a:r>
              <a:rPr lang="cs-CZ" sz="1800" dirty="0"/>
              <a:t> – nesnesitelná bolest.</a:t>
            </a:r>
          </a:p>
          <a:p>
            <a:pPr lvl="0"/>
            <a:r>
              <a:rPr lang="cs-CZ" sz="1800" b="1" dirty="0"/>
              <a:t>Vizuální analogová škála (VAS): </a:t>
            </a:r>
            <a:r>
              <a:rPr lang="cs-CZ" sz="1800" dirty="0"/>
              <a:t>Pacient vyznačí intenzitu bolesti např. na úsečce.</a:t>
            </a:r>
          </a:p>
          <a:p>
            <a:pPr lvl="0"/>
            <a:r>
              <a:rPr lang="cs-CZ" sz="1800" b="1" dirty="0"/>
              <a:t>Numerická škála (</a:t>
            </a:r>
            <a:r>
              <a:rPr lang="cs-CZ" sz="1800" b="1" dirty="0" err="1"/>
              <a:t>Numerical</a:t>
            </a:r>
            <a:r>
              <a:rPr lang="cs-CZ" sz="1800" b="1" dirty="0"/>
              <a:t> Response </a:t>
            </a:r>
            <a:r>
              <a:rPr lang="cs-CZ" sz="1800" b="1" dirty="0" err="1"/>
              <a:t>Scale</a:t>
            </a:r>
            <a:r>
              <a:rPr lang="cs-CZ" sz="1800" b="1" dirty="0"/>
              <a:t> - NRS): </a:t>
            </a:r>
            <a:r>
              <a:rPr lang="cs-CZ" sz="1800" dirty="0"/>
              <a:t>Pacient zhodnotí intenzitu bolesti pomocí čísel v rozmezí od 0 do 10</a:t>
            </a:r>
          </a:p>
          <a:p>
            <a:pPr lvl="0"/>
            <a:r>
              <a:rPr lang="cs-CZ" sz="1800" b="1" dirty="0"/>
              <a:t>ANI (</a:t>
            </a:r>
            <a:r>
              <a:rPr lang="cs-CZ" sz="1800" b="1" dirty="0" err="1"/>
              <a:t>Analgesia</a:t>
            </a:r>
            <a:r>
              <a:rPr lang="cs-CZ" sz="1800" b="1" dirty="0"/>
              <a:t> </a:t>
            </a:r>
            <a:r>
              <a:rPr lang="cs-CZ" sz="1800" b="1" dirty="0" err="1"/>
              <a:t>Nociception</a:t>
            </a:r>
            <a:r>
              <a:rPr lang="cs-CZ" sz="1800" b="1" dirty="0"/>
              <a:t> Index): </a:t>
            </a:r>
            <a:r>
              <a:rPr lang="cs-CZ" sz="1800" dirty="0"/>
              <a:t> </a:t>
            </a:r>
          </a:p>
          <a:p>
            <a:r>
              <a:rPr lang="cs-CZ" sz="1800" b="1" dirty="0"/>
              <a:t>Index pupilární reakce na bolest: </a:t>
            </a:r>
            <a:r>
              <a:rPr lang="cs-CZ" sz="1800" dirty="0"/>
              <a:t>Intenzita bolesti je vyhodnocena dle míry dilatace pupily.</a:t>
            </a:r>
          </a:p>
          <a:p>
            <a:pPr lvl="0"/>
            <a:r>
              <a:rPr lang="cs-CZ" sz="1800" b="1" dirty="0" err="1"/>
              <a:t>Conox</a:t>
            </a:r>
            <a:r>
              <a:rPr lang="cs-CZ" sz="1800" b="1" dirty="0"/>
              <a:t>: </a:t>
            </a:r>
            <a:r>
              <a:rPr lang="cs-CZ" sz="1800" dirty="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7E3C81-354C-4B81-8CA9-2A8455E7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(</a:t>
            </a:r>
            <a:r>
              <a:rPr lang="cs-CZ" dirty="0" err="1"/>
              <a:t>Analgesia</a:t>
            </a:r>
            <a:r>
              <a:rPr lang="cs-CZ" dirty="0"/>
              <a:t> </a:t>
            </a:r>
            <a:r>
              <a:rPr lang="cs-CZ" dirty="0" err="1"/>
              <a:t>Nociception</a:t>
            </a:r>
            <a:r>
              <a:rPr lang="cs-CZ" dirty="0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ANI je jeden ze způsobů měření analgesie u pacientů v celkové anestezii nebo u pacientů při vědomí předoperačně, na </a:t>
            </a:r>
            <a:r>
              <a:rPr lang="cs-CZ" sz="1800" dirty="0" err="1"/>
              <a:t>dospávacím</a:t>
            </a:r>
            <a:r>
              <a:rPr lang="cs-CZ" sz="1800" dirty="0"/>
              <a:t> pokoji i na jednotce intenzivní péče</a:t>
            </a:r>
          </a:p>
          <a:p>
            <a:r>
              <a:rPr lang="cs-CZ" sz="1800" dirty="0"/>
              <a:t>Index odráží aktivitu parasympatické komponenty autonomního nervového systému pomocí analýzy respirační sinusové arytmie</a:t>
            </a:r>
          </a:p>
          <a:p>
            <a:r>
              <a:rPr lang="cs-CZ" sz="1800" dirty="0"/>
              <a:t>Index nabývá hodnot 0 - 100, kdy:</a:t>
            </a:r>
          </a:p>
          <a:p>
            <a:pPr lvl="1"/>
            <a:r>
              <a:rPr lang="cs-CZ" sz="1650" dirty="0"/>
              <a:t>70 - 100 = pacient je bez bolesti</a:t>
            </a:r>
          </a:p>
          <a:p>
            <a:pPr lvl="1"/>
            <a:r>
              <a:rPr lang="cs-CZ" sz="1650" dirty="0"/>
              <a:t>50 - 70 = mírná bolest</a:t>
            </a:r>
          </a:p>
          <a:p>
            <a:pPr lvl="1"/>
            <a:r>
              <a:rPr lang="cs-CZ" sz="1650" dirty="0"/>
              <a:t>30 - 50 = střední bolest</a:t>
            </a:r>
          </a:p>
          <a:p>
            <a:pPr lvl="1"/>
            <a:r>
              <a:rPr lang="cs-CZ" sz="1650" dirty="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 koho to nebude fungovat:</a:t>
            </a:r>
          </a:p>
          <a:p>
            <a:pPr lvl="1"/>
            <a:r>
              <a:rPr lang="cs-CZ" sz="1800" dirty="0"/>
              <a:t>Pacienti s </a:t>
            </a:r>
            <a:r>
              <a:rPr lang="cs-CZ" sz="1800" dirty="0" err="1"/>
              <a:t>FiSi</a:t>
            </a:r>
            <a:endParaRPr lang="cs-CZ" sz="1800" dirty="0"/>
          </a:p>
          <a:p>
            <a:pPr lvl="1"/>
            <a:r>
              <a:rPr lang="cs-CZ" sz="1800" dirty="0"/>
              <a:t>Pacienti užívající betablokátory, </a:t>
            </a:r>
          </a:p>
          <a:p>
            <a:pPr lvl="1"/>
            <a:r>
              <a:rPr lang="cs-CZ" sz="1800" dirty="0"/>
              <a:t>Kardiostimulátor</a:t>
            </a:r>
          </a:p>
          <a:p>
            <a:pPr lvl="1"/>
            <a:r>
              <a:rPr lang="cs-CZ" sz="1800" dirty="0"/>
              <a:t>Stav po </a:t>
            </a:r>
            <a:r>
              <a:rPr lang="cs-CZ" sz="1800" dirty="0" err="1"/>
              <a:t>dekurarizaci</a:t>
            </a:r>
            <a:endParaRPr lang="cs-CZ" sz="1800" dirty="0"/>
          </a:p>
          <a:p>
            <a:pPr lvl="1"/>
            <a:r>
              <a:rPr lang="cs-CZ" sz="1800" dirty="0"/>
              <a:t>po podání atropin/efedrin &lt;30 minut před monitorací,</a:t>
            </a:r>
          </a:p>
          <a:p>
            <a:pPr lvl="1"/>
            <a:r>
              <a:rPr lang="cs-CZ" sz="1800" dirty="0"/>
              <a:t> </a:t>
            </a:r>
            <a:r>
              <a:rPr lang="cs-CZ" sz="1800" dirty="0" err="1"/>
              <a:t>aminophylin</a:t>
            </a:r>
            <a:r>
              <a:rPr lang="cs-CZ" sz="1800" dirty="0"/>
              <a:t> </a:t>
            </a:r>
          </a:p>
          <a:p>
            <a:pPr lvl="1"/>
            <a:r>
              <a:rPr lang="cs-CZ" sz="1800" dirty="0" err="1"/>
              <a:t>ketamin</a:t>
            </a:r>
            <a:endParaRPr lang="cs-CZ" sz="1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159F4D-7E4E-45F5-BCA2-4268702A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0"/>
    </mc:Choice>
    <mc:Fallback xmlns="">
      <p:transition spd="slow" advTm="6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dirty="0" err="1"/>
              <a:t>Schimmelbusch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6"/>
            <a:endParaRPr lang="cs-CZ" dirty="0"/>
          </a:p>
          <a:p>
            <a:pPr lvl="6"/>
            <a:endParaRPr lang="cs-CZ" dirty="0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3DC68D-C6D0-4323-B49E-CA603E9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Sledování odpovědi na elektrickou stimulaci</a:t>
            </a:r>
          </a:p>
          <a:p>
            <a:pPr lvl="0"/>
            <a:r>
              <a:rPr lang="cs-CZ" sz="2400" dirty="0"/>
              <a:t>Elektrody na průběh n. </a:t>
            </a:r>
            <a:r>
              <a:rPr lang="cs-CZ" sz="2400" dirty="0" err="1"/>
              <a:t>ulnaris</a:t>
            </a:r>
            <a:r>
              <a:rPr lang="cs-CZ" sz="2400" dirty="0"/>
              <a:t> – monitorace odpovědi na m. </a:t>
            </a:r>
            <a:r>
              <a:rPr lang="cs-CZ" sz="2400" dirty="0" err="1"/>
              <a:t>addductor</a:t>
            </a:r>
            <a:r>
              <a:rPr lang="cs-CZ" sz="2400" dirty="0"/>
              <a:t> </a:t>
            </a:r>
            <a:r>
              <a:rPr lang="cs-CZ" sz="2400" dirty="0" err="1"/>
              <a:t>pollicis</a:t>
            </a:r>
            <a:endParaRPr lang="cs-CZ" sz="2400" dirty="0"/>
          </a:p>
          <a:p>
            <a:r>
              <a:rPr lang="cs-CZ" sz="2400" dirty="0"/>
              <a:t>Variantou je obličejové svalstvo- m. </a:t>
            </a:r>
            <a:r>
              <a:rPr lang="cs-CZ" sz="2400" dirty="0" err="1"/>
              <a:t>orbicularis</a:t>
            </a:r>
            <a:r>
              <a:rPr lang="cs-CZ" sz="2400" dirty="0"/>
              <a:t> </a:t>
            </a:r>
            <a:r>
              <a:rPr lang="cs-CZ" sz="2400" dirty="0" err="1"/>
              <a:t>oculi</a:t>
            </a:r>
            <a:r>
              <a:rPr lang="cs-CZ" sz="2400" dirty="0"/>
              <a:t> elektrody v místě n. </a:t>
            </a:r>
            <a:r>
              <a:rPr lang="cs-CZ" sz="2400" dirty="0" err="1"/>
              <a:t>facialis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4743BE-144E-41D8-97F0-57E8AF04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1"/>
    </mc:Choice>
    <mc:Fallback xmlns=""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 dirty="0"/>
              <a:t>Single </a:t>
            </a:r>
            <a:r>
              <a:rPr lang="cs-CZ" sz="2400" b="1" dirty="0" err="1"/>
              <a:t>twitch</a:t>
            </a:r>
            <a:r>
              <a:rPr lang="cs-CZ" sz="2400" b="1" dirty="0"/>
              <a:t> TW </a:t>
            </a:r>
            <a:r>
              <a:rPr lang="cs-CZ" sz="2000" dirty="0"/>
              <a:t>– jednorázový impuls  T=0,2 </a:t>
            </a:r>
            <a:r>
              <a:rPr lang="cs-CZ" sz="2000" dirty="0" err="1"/>
              <a:t>ms</a:t>
            </a:r>
            <a:endParaRPr lang="cs-CZ" sz="2000" dirty="0"/>
          </a:p>
          <a:p>
            <a:r>
              <a:rPr lang="cs-CZ" sz="2400" b="1" dirty="0"/>
              <a:t>Tetanická stimulace TET </a:t>
            </a:r>
            <a:r>
              <a:rPr lang="cs-CZ" sz="2400" dirty="0"/>
              <a:t>– </a:t>
            </a:r>
            <a:r>
              <a:rPr lang="cs-CZ" sz="2000" dirty="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 dirty="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 err="1"/>
              <a:t>Train</a:t>
            </a:r>
            <a:r>
              <a:rPr lang="cs-CZ" sz="2400" b="1" dirty="0"/>
              <a:t> – </a:t>
            </a:r>
            <a:r>
              <a:rPr lang="cs-CZ" sz="2400" b="1" dirty="0" err="1"/>
              <a:t>of</a:t>
            </a:r>
            <a:r>
              <a:rPr lang="cs-CZ" sz="2400" b="1" dirty="0"/>
              <a:t> – </a:t>
            </a:r>
            <a:r>
              <a:rPr lang="cs-CZ" sz="2400" b="1" dirty="0" err="1"/>
              <a:t>four</a:t>
            </a:r>
            <a:r>
              <a:rPr lang="cs-CZ" sz="2400" b="1" dirty="0"/>
              <a:t> </a:t>
            </a:r>
            <a:r>
              <a:rPr lang="cs-CZ" sz="2000" dirty="0"/>
              <a:t>(TOF série čtyř) – zlatý standard</a:t>
            </a:r>
          </a:p>
          <a:p>
            <a:r>
              <a:rPr lang="cs-CZ" sz="2000" dirty="0"/>
              <a:t>4 </a:t>
            </a:r>
            <a:r>
              <a:rPr lang="cs-CZ" sz="2000" dirty="0" err="1"/>
              <a:t>supramaximální</a:t>
            </a:r>
            <a:r>
              <a:rPr lang="cs-CZ" sz="2000" dirty="0"/>
              <a:t> impulzy frekvence 2Hz</a:t>
            </a:r>
          </a:p>
          <a:p>
            <a:r>
              <a:rPr lang="cs-CZ" sz="2400" b="1" dirty="0"/>
              <a:t>T1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000" dirty="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 dirty="0"/>
              <a:t> ve srovnání s reakcí před podáním </a:t>
            </a:r>
            <a:r>
              <a:rPr lang="cs-CZ" sz="2000" dirty="0" err="1"/>
              <a:t>myorelaxancia</a:t>
            </a:r>
            <a:endParaRPr lang="cs-CZ" sz="2000" dirty="0"/>
          </a:p>
          <a:p>
            <a:r>
              <a:rPr lang="cs-CZ" sz="2400" b="1" dirty="0"/>
              <a:t>TOF – ratio</a:t>
            </a:r>
          </a:p>
          <a:p>
            <a:r>
              <a:rPr lang="cs-CZ" sz="2000" dirty="0"/>
              <a:t>Poměr mezi odpovědí na poslední a první impulz</a:t>
            </a:r>
          </a:p>
          <a:p>
            <a:r>
              <a:rPr lang="cs-CZ" sz="2000" dirty="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4" name="Obrázek 3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DC546616-1C4F-4371-A492-76CB98BE1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25163"/>
            <a:ext cx="2905053" cy="202748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E594B39-EE27-4BC6-8F0E-F1585852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4"/>
    </mc:Choice>
    <mc:Fallback xmlns="">
      <p:transition spd="slow" advTm="2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TOFratio</a:t>
            </a:r>
            <a:r>
              <a:rPr lang="cs-CZ" dirty="0"/>
              <a:t> 1,0 – nástup depolarizační blokády,</a:t>
            </a:r>
          </a:p>
          <a:p>
            <a:r>
              <a:rPr lang="cs-CZ" dirty="0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TOF ratio nižší než 1,0 –</a:t>
            </a:r>
          </a:p>
          <a:p>
            <a:r>
              <a:rPr lang="cs-CZ" dirty="0"/>
              <a:t> nedepolarizační blokáda, postupně mizí reakce na 4., 3.,2. a 1. podnět</a:t>
            </a:r>
          </a:p>
          <a:p>
            <a:r>
              <a:rPr lang="cs-CZ" dirty="0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TOF ratio nejméně 0,9 = dostatečné zotavení z bloku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1886B-95D9-4C5F-84C0-233119B2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8"/>
    </mc:Choice>
    <mc:Fallback xmlns="">
      <p:transition spd="slow" advTm="3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TOF – </a:t>
            </a:r>
            <a:r>
              <a:rPr lang="cs-CZ" dirty="0" err="1"/>
              <a:t>count</a:t>
            </a:r>
            <a:endParaRPr lang="cs-CZ" dirty="0"/>
          </a:p>
          <a:p>
            <a:r>
              <a:rPr lang="cs-CZ" dirty="0"/>
              <a:t>Počet detekovaných svalových odpovědí při stimulaci</a:t>
            </a:r>
          </a:p>
          <a:p>
            <a:endParaRPr lang="cs-CZ" dirty="0"/>
          </a:p>
          <a:p>
            <a:r>
              <a:rPr lang="cs-CZ" dirty="0"/>
              <a:t>Přidání </a:t>
            </a:r>
            <a:r>
              <a:rPr lang="cs-CZ" dirty="0" err="1"/>
              <a:t>myorelaxancia</a:t>
            </a:r>
            <a:r>
              <a:rPr lang="cs-CZ" dirty="0"/>
              <a:t> TOF </a:t>
            </a:r>
            <a:r>
              <a:rPr lang="cs-CZ" dirty="0" err="1"/>
              <a:t>count</a:t>
            </a:r>
            <a:r>
              <a:rPr lang="cs-CZ" dirty="0"/>
              <a:t> 1-2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CAVE!!!</a:t>
            </a:r>
          </a:p>
          <a:p>
            <a:r>
              <a:rPr lang="cs-CZ" dirty="0"/>
              <a:t>Rozdílná citlivost bránice a svalů ruky k účinku relaxancií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38951E-57E4-4B20-9757-682BE370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7"/>
    </mc:Choice>
    <mc:Fallback xmlns=""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CDCE5309-21DD-4D61-B4A0-83FA02DC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792"/>
            <a:ext cx="2333857" cy="41490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2FA552-0764-4CD7-A0E2-CF587B64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6"/>
    </mc:Choice>
    <mc:Fallback xmlns=""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dirty="0"/>
              <a:t>"</a:t>
            </a:r>
            <a:r>
              <a:rPr lang="cs-CZ" altLang="cs-CZ" sz="2800" b="1" dirty="0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 dirty="0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839B40-677B-46B0-894E-9CC8683B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74116AB-D509-4C8F-A37B-EF18A4FE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služební cesty – 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0875FB-A38C-4E79-A300-A40EF361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extLst>
              <a:ext uri="{FF2B5EF4-FFF2-40B4-BE49-F238E27FC236}">
                <a16:creationId xmlns:a16="http://schemas.microsoft.com/office/drawing/2014/main" id="{93629F94-C2DF-4938-9332-074DAC51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3176D5D-30F9-4E55-8360-57DFD75D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E6D2C56-873A-4904-AE6D-676FAC4E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7467600" cy="289560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CCCC">
                        <a:gamma/>
                        <a:tint val="0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prohloubené.  Břicho měkké, papalpačně citlivé ale nebolestivé. Bez ikteru.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C47C64E-4058-4FEB-8B76-C8B39A40DA5E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6FB1E4-BF80-49D9-BB69-26111E3D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8"/>
    </mc:Choice>
    <mc:Fallback xmlns="">
      <p:transition spd="slow" advTm="7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07CF5D-8CD9-4E64-883A-3AE32C273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C25933-D916-4432-845B-A5BBD4BA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9885" y="405579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EF11A6F-8827-45B1-BFE3-F05596F5CD0A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3810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018E4BC3-8B66-483D-841F-785F081C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54895"/>
            <a:ext cx="8077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                    Odehrálo se roku 323 př.Kr.</a:t>
            </a:r>
          </a:p>
          <a:p>
            <a:r>
              <a:rPr lang="cs-CZ" altLang="cs-CZ" b="1" dirty="0"/>
              <a:t>                  Jméno pacienta: Alexandr Veliký</a:t>
            </a:r>
          </a:p>
          <a:p>
            <a:endParaRPr lang="cs-CZ" altLang="cs-CZ" b="1" dirty="0"/>
          </a:p>
          <a:p>
            <a:r>
              <a:rPr lang="cs-CZ" altLang="cs-CZ" sz="2000" dirty="0"/>
              <a:t>Intoxikace alkoholem ?</a:t>
            </a:r>
          </a:p>
          <a:p>
            <a:r>
              <a:rPr lang="cs-CZ" altLang="cs-CZ" sz="2000" dirty="0"/>
              <a:t>Akutní nekróza pankreatu ? (měkké břicho)</a:t>
            </a:r>
          </a:p>
          <a:p>
            <a:r>
              <a:rPr lang="cs-CZ" altLang="cs-CZ" sz="2000" dirty="0"/>
              <a:t>Infekce? – malárie?, brucelóza? Cholera? (nikdo v okolí se nenakazil)</a:t>
            </a:r>
          </a:p>
          <a:p>
            <a:r>
              <a:rPr lang="cs-CZ" altLang="cs-CZ" sz="2000" dirty="0"/>
              <a:t>Tyfus? !</a:t>
            </a:r>
          </a:p>
          <a:p>
            <a:r>
              <a:rPr lang="cs-CZ" altLang="cs-CZ" sz="2000" dirty="0"/>
              <a:t>Enteritida?! </a:t>
            </a:r>
          </a:p>
          <a:p>
            <a:r>
              <a:rPr lang="cs-CZ" altLang="cs-CZ" sz="2000" b="1" dirty="0" err="1">
                <a:solidFill>
                  <a:srgbClr val="CC0000"/>
                </a:solidFill>
              </a:rPr>
              <a:t>Salmonella</a:t>
            </a:r>
            <a:r>
              <a:rPr lang="cs-CZ" altLang="cs-CZ" sz="2000" b="1" dirty="0">
                <a:solidFill>
                  <a:srgbClr val="CC0000"/>
                </a:solidFill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</a:rPr>
              <a:t>typhi</a:t>
            </a:r>
            <a:r>
              <a:rPr lang="cs-CZ" altLang="cs-CZ" sz="2000" b="1" dirty="0">
                <a:solidFill>
                  <a:srgbClr val="CC0000"/>
                </a:solidFill>
              </a:rPr>
              <a:t>  komplikována perforací střeva, peritonitidou a MODS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F8F678-32F4-4575-8357-BA11C38E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6"/>
    </mc:Choice>
    <mc:Fallback xmlns="">
      <p:transition spd="slow" advTm="4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8350A-9874-462E-B777-491021CE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"/>
    </mc:Choice>
    <mc:Fallback xmlns=""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880738"/>
              </p:ext>
            </p:extLst>
          </p:nvPr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31" y="485902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D67DD5-24AB-4418-92C5-85A14F3F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5"/>
    </mc:Choice>
    <mc:Fallback xmlns=""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7905CD-0F93-492C-850B-06D31177A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0"/>
    </mc:Choice>
    <mc:Fallback xmlns=""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 dirty="0"/>
              <a:t>Sledování a monitorování </a:t>
            </a:r>
            <a:br>
              <a:rPr lang="cs-CZ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 </a:t>
            </a:r>
            <a:r>
              <a:rPr lang="cs-CZ" sz="1400" dirty="0"/>
              <a:t>motto světového anesteziologického kongresu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b="1" dirty="0"/>
              <a:t>Nejlepším monitorem je pozorný a erudovaný anesteziolog a sestra</a:t>
            </a:r>
          </a:p>
          <a:p>
            <a:endParaRPr lang="cs-CZ" sz="2000" b="1" dirty="0"/>
          </a:p>
          <a:p>
            <a:r>
              <a:rPr lang="cs-CZ" sz="2000" b="1" dirty="0"/>
              <a:t>Pozornost by měla být kontinuální</a:t>
            </a:r>
          </a:p>
          <a:p>
            <a:endParaRPr lang="cs-CZ" sz="2000" b="1" dirty="0"/>
          </a:p>
          <a:p>
            <a:r>
              <a:rPr lang="cs-CZ" sz="2000" b="1" dirty="0"/>
              <a:t>Stejná pravidla platí pro CA / RA / ANS</a:t>
            </a:r>
          </a:p>
          <a:p>
            <a:endParaRPr lang="cs-CZ" sz="2000" b="1" dirty="0"/>
          </a:p>
          <a:p>
            <a:r>
              <a:rPr lang="cs-CZ" sz="2000" b="1" dirty="0"/>
              <a:t>O průběhu monitorace je nutné vést pečlivé záznamy</a:t>
            </a:r>
          </a:p>
          <a:p>
            <a:endParaRPr lang="en-US" sz="2800" dirty="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4F29F0-02DE-424F-8E98-61E299EE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2"/>
    </mc:Choice>
    <mc:Fallback xmlns=""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CA5D0E-1CEF-429C-99A0-BA8B50CB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1915</Words>
  <Application>Microsoft Office PowerPoint</Application>
  <PresentationFormat>Předvádění na obrazovce (4:3)</PresentationFormat>
  <Paragraphs>377</Paragraphs>
  <Slides>59</Slides>
  <Notes>5</Notes>
  <HiddenSlides>0</HiddenSlides>
  <MMClips>55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Přístrojová technika</vt:lpstr>
      <vt:lpstr>Monitoring</vt:lpstr>
      <vt:lpstr>Sledování a monitorování  </vt:lpstr>
      <vt:lpstr>Neléčíme monitor  -  léčíme pacienta !</vt:lpstr>
      <vt:lpstr>Prezentace aplikace PowerPoint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Prezentace aplikace PowerPoint</vt:lpstr>
      <vt:lpstr>Předpoklad hemodynamické monitorace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Prezentace aplikace PowerPoint</vt:lpstr>
      <vt:lpstr>Rychlý exponenciální pokles</vt:lpstr>
      <vt:lpstr>Prezentace aplikace PowerPoint</vt:lpstr>
      <vt:lpstr>Prezentace aplikace PowerPoint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anestézie </vt:lpstr>
      <vt:lpstr>Historie EEG</vt:lpstr>
      <vt:lpstr>Prezentace aplikace PowerPoint</vt:lpstr>
      <vt:lpstr>Prezentace aplikace PowerPoint</vt:lpstr>
      <vt:lpstr>Prezentace aplikace PowerPoint</vt:lpstr>
      <vt:lpstr>Prezentace aplikace PowerPoint</vt:lpstr>
      <vt:lpstr>Monitorování hloubky anestézie</vt:lpstr>
      <vt:lpstr>Monitoring hloubky anestezie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Kazuistika:</vt:lpstr>
      <vt:lpstr>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30</cp:revision>
  <dcterms:created xsi:type="dcterms:W3CDTF">2020-02-06T19:14:36Z</dcterms:created>
  <dcterms:modified xsi:type="dcterms:W3CDTF">2022-10-18T09:00:27Z</dcterms:modified>
</cp:coreProperties>
</file>