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8" r:id="rId4"/>
    <p:sldId id="318" r:id="rId5"/>
    <p:sldId id="259" r:id="rId6"/>
    <p:sldId id="260" r:id="rId7"/>
    <p:sldId id="261" r:id="rId8"/>
    <p:sldId id="319" r:id="rId9"/>
    <p:sldId id="320" r:id="rId10"/>
    <p:sldId id="263" r:id="rId11"/>
    <p:sldId id="264" r:id="rId12"/>
    <p:sldId id="316" r:id="rId13"/>
    <p:sldId id="265" r:id="rId14"/>
    <p:sldId id="317" r:id="rId15"/>
    <p:sldId id="266" r:id="rId16"/>
    <p:sldId id="321" r:id="rId17"/>
    <p:sldId id="267" r:id="rId18"/>
    <p:sldId id="268" r:id="rId19"/>
    <p:sldId id="269" r:id="rId20"/>
    <p:sldId id="270" r:id="rId21"/>
    <p:sldId id="271" r:id="rId22"/>
    <p:sldId id="272" r:id="rId23"/>
    <p:sldId id="322" r:id="rId24"/>
    <p:sldId id="274" r:id="rId25"/>
    <p:sldId id="276" r:id="rId26"/>
    <p:sldId id="277" r:id="rId27"/>
    <p:sldId id="278" r:id="rId28"/>
    <p:sldId id="279" r:id="rId29"/>
    <p:sldId id="280" r:id="rId30"/>
    <p:sldId id="323" r:id="rId31"/>
    <p:sldId id="281" r:id="rId32"/>
    <p:sldId id="282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0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5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1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614F-3CD0-4FCE-B92D-184133628331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0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388" y="806972"/>
            <a:ext cx="8637224" cy="857517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Malárie</a:t>
            </a:r>
            <a:endParaRPr lang="cs-CZ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840213"/>
            <a:ext cx="9144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MUDr. </a:t>
            </a:r>
            <a:r>
              <a:rPr lang="cs-CZ" sz="2800" b="1">
                <a:solidFill>
                  <a:srgbClr val="FFFF00"/>
                </a:solidFill>
                <a:cs typeface="Times New Roman" panose="02020603050405020304" pitchFamily="18" charset="0"/>
              </a:rPr>
              <a:t>Roman Stebel, Ph.D. </a:t>
            </a:r>
            <a:endParaRPr lang="cs-CZ" sz="28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Klinika infekčních chorob LF MU a FN Brno</a:t>
            </a:r>
          </a:p>
          <a:p>
            <a:pPr algn="ctr"/>
            <a:endParaRPr lang="cs-CZ" sz="28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3D012-512B-40ED-AA2B-D4B1674A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1" y="5530506"/>
            <a:ext cx="2609218" cy="927595"/>
          </a:xfrm>
          <a:prstGeom prst="rect">
            <a:avLst/>
          </a:prstGeom>
        </p:spPr>
      </p:pic>
      <p:pic>
        <p:nvPicPr>
          <p:cNvPr id="6" name="Obrázek 5" descr="LogoSIL150b.gif">
            <a:extLst>
              <a:ext uri="{FF2B5EF4-FFF2-40B4-BE49-F238E27FC236}">
                <a16:creationId xmlns:a16="http://schemas.microsoft.com/office/drawing/2014/main" id="{ACDBD097-4D63-4A77-B793-AB76DED1C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5244623"/>
            <a:ext cx="1428751" cy="1428751"/>
          </a:xfrm>
          <a:prstGeom prst="rect">
            <a:avLst/>
          </a:prstGeom>
        </p:spPr>
      </p:pic>
      <p:pic>
        <p:nvPicPr>
          <p:cNvPr id="7" name="Obrázek 6" descr="Obsah obrázku objekt, hodiny&#10;&#10;Popis byl vytvořen automaticky">
            <a:extLst>
              <a:ext uri="{FF2B5EF4-FFF2-40B4-BE49-F238E27FC236}">
                <a16:creationId xmlns:a16="http://schemas.microsoft.com/office/drawing/2014/main" id="{0A036579-0AA6-44C6-82E7-ACE7A763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58" y="5400932"/>
            <a:ext cx="14374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3A5B5-59CE-4D0D-A085-451A5246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9863"/>
            <a:ext cx="7886700" cy="47950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Současné rozšíření malárie dle CDC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u="sng" dirty="0">
                <a:solidFill>
                  <a:srgbClr val="002060"/>
                </a:solidFill>
              </a:rPr>
              <a:t>https://www.cdc.gov/</a:t>
            </a:r>
            <a:r>
              <a:rPr lang="cs-CZ" sz="2000" u="sng" dirty="0" err="1">
                <a:solidFill>
                  <a:srgbClr val="002060"/>
                </a:solidFill>
              </a:rPr>
              <a:t>malaria</a:t>
            </a:r>
            <a:r>
              <a:rPr lang="cs-CZ" sz="2000" u="sng" dirty="0">
                <a:solidFill>
                  <a:srgbClr val="002060"/>
                </a:solidFill>
              </a:rPr>
              <a:t>/</a:t>
            </a:r>
            <a:r>
              <a:rPr lang="cs-CZ" sz="2000" u="sng" dirty="0" err="1">
                <a:solidFill>
                  <a:srgbClr val="002060"/>
                </a:solidFill>
              </a:rPr>
              <a:t>travelers</a:t>
            </a:r>
            <a:r>
              <a:rPr lang="cs-CZ" sz="2000" u="sng" dirty="0">
                <a:solidFill>
                  <a:srgbClr val="002060"/>
                </a:solidFill>
              </a:rPr>
              <a:t>/about_maps.html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1D67D64B-5081-482D-89FE-5C93BDA2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37"/>
            <a:ext cx="8583427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8DE24-172C-4BD1-991F-C71006D9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367"/>
            <a:ext cx="7886700" cy="2085277"/>
          </a:xfrm>
        </p:spPr>
        <p:txBody>
          <a:bodyPr>
            <a:normAutofit/>
          </a:bodyPr>
          <a:lstStyle/>
          <a:p>
            <a:r>
              <a:rPr lang="cs-CZ" sz="2000" dirty="0"/>
              <a:t>Malárie se vyskytuje v </a:t>
            </a:r>
            <a:r>
              <a:rPr lang="cs-CZ" sz="2000" b="1" dirty="0">
                <a:solidFill>
                  <a:srgbClr val="FF0000"/>
                </a:solidFill>
              </a:rPr>
              <a:t>tropických a subtropických oblastech</a:t>
            </a:r>
            <a:r>
              <a:rPr lang="cs-CZ" sz="2000" dirty="0"/>
              <a:t>, kde se </a:t>
            </a:r>
            <a:r>
              <a:rPr lang="cs-CZ" sz="2000" dirty="0" err="1"/>
              <a:t>plasmodia</a:t>
            </a:r>
            <a:r>
              <a:rPr lang="cs-CZ" sz="2000" dirty="0"/>
              <a:t> mohou pohlavně rozmnožovat v přenášečích</a:t>
            </a:r>
          </a:p>
          <a:p>
            <a:r>
              <a:rPr lang="cs-CZ" sz="2000" dirty="0"/>
              <a:t>Malárie se nevyskytuje v horách ve výšce nad 1500 m, v </a:t>
            </a:r>
            <a:r>
              <a:rPr lang="pl-PL" sz="2000" dirty="0"/>
              <a:t>rovníkových oblastech nad 2 500 m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Vývoj </a:t>
            </a:r>
            <a:r>
              <a:rPr lang="cs-CZ" sz="2000" b="1" dirty="0" err="1">
                <a:solidFill>
                  <a:srgbClr val="FF0000"/>
                </a:solidFill>
              </a:rPr>
              <a:t>plasmodií</a:t>
            </a:r>
            <a:r>
              <a:rPr lang="cs-CZ" sz="2000" b="1" dirty="0">
                <a:solidFill>
                  <a:srgbClr val="FF0000"/>
                </a:solidFill>
              </a:rPr>
              <a:t> v komárech je závislý na teplotě, např</a:t>
            </a:r>
            <a:r>
              <a:rPr lang="cs-CZ" sz="2000" b="1" i="1" dirty="0">
                <a:solidFill>
                  <a:srgbClr val="FF0000"/>
                </a:solidFill>
              </a:rPr>
              <a:t>. 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vyžaduje teplotu prostředí min. 20 °C, ideální </a:t>
            </a:r>
            <a:r>
              <a:rPr lang="cs-CZ" sz="2000" b="1" dirty="0" err="1">
                <a:solidFill>
                  <a:srgbClr val="FF0000"/>
                </a:solidFill>
              </a:rPr>
              <a:t>prům</a:t>
            </a:r>
            <a:r>
              <a:rPr lang="cs-CZ" sz="2000" b="1" dirty="0">
                <a:solidFill>
                  <a:srgbClr val="FF0000"/>
                </a:solidFill>
              </a:rPr>
              <a:t>. teplota 25 °C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</p:spTree>
    <p:extLst>
      <p:ext uri="{BB962C8B-B14F-4D97-AF65-F5344CB8AC3E}">
        <p14:creationId xmlns:p14="http://schemas.microsoft.com/office/powerpoint/2010/main" val="68957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8A9C8E7-5FD9-49D7-92AD-8B08372C6835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Proč se v minulosti malárie u nás běžně vyskytovala a dnes se jedná o výlučně importované onemocnění?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03E00273-04A2-4F29-B60C-08B3265B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81CF3E-5258-4CFC-B811-FE86C6B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0786"/>
            <a:ext cx="7886700" cy="3755097"/>
          </a:xfrm>
        </p:spPr>
        <p:txBody>
          <a:bodyPr>
            <a:normAutofit/>
          </a:bodyPr>
          <a:lstStyle/>
          <a:p>
            <a:r>
              <a:rPr lang="cs-CZ" sz="2000" dirty="0"/>
              <a:t>Počáteční příznaky nespecifické: horečka s bolestmi hlavy, nevolnost, bolesti kloubů a svalů („</a:t>
            </a:r>
            <a:r>
              <a:rPr lang="cs-CZ" sz="2000" dirty="0" err="1"/>
              <a:t>flu-like</a:t>
            </a:r>
            <a:r>
              <a:rPr lang="cs-CZ" sz="2000" dirty="0"/>
              <a:t>“)</a:t>
            </a:r>
          </a:p>
          <a:p>
            <a:r>
              <a:rPr lang="cs-CZ" sz="2000" dirty="0"/>
              <a:t>Horečka na začátku nepravidelná, až později </a:t>
            </a:r>
            <a:r>
              <a:rPr lang="cs-CZ" sz="2000" b="1" dirty="0">
                <a:solidFill>
                  <a:srgbClr val="FF0000"/>
                </a:solidFill>
              </a:rPr>
              <a:t>u terciány a kvartány pravidelně se opakující malarické záchvaty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Malarický záchvat </a:t>
            </a:r>
            <a:r>
              <a:rPr lang="cs-CZ" sz="2000" dirty="0"/>
              <a:t>– začíná zimnicí, třesavkou, rychlý vzestup teploty ke 40 °C, horečka trvá 2 až 12 hodin, rychle klesá, při poklesu se nemocný výrazně potí, </a:t>
            </a:r>
            <a:r>
              <a:rPr lang="cs-CZ" sz="2000" b="1" dirty="0">
                <a:solidFill>
                  <a:srgbClr val="FF0000"/>
                </a:solidFill>
              </a:rPr>
              <a:t>u tropiky – horečka i kontinuálního charakteru</a:t>
            </a:r>
          </a:p>
          <a:p>
            <a:r>
              <a:rPr lang="cs-CZ" sz="2000" dirty="0"/>
              <a:t>Mezi </a:t>
            </a:r>
            <a:r>
              <a:rPr lang="cs-CZ" sz="2000" dirty="0" err="1"/>
              <a:t>malar</a:t>
            </a:r>
            <a:r>
              <a:rPr lang="cs-CZ" sz="2000" dirty="0"/>
              <a:t>. záchvaty – narůstající vyčerpanost, nauzea, zvracení, průjem, neproduktivní kašel...</a:t>
            </a:r>
          </a:p>
          <a:p>
            <a:r>
              <a:rPr lang="cs-CZ" sz="2000" dirty="0"/>
              <a:t>Objektivně typicky lehký </a:t>
            </a:r>
            <a:r>
              <a:rPr lang="cs-CZ" sz="2000" dirty="0" err="1"/>
              <a:t>subikterus</a:t>
            </a:r>
            <a:r>
              <a:rPr lang="cs-CZ" sz="2000" dirty="0"/>
              <a:t>, </a:t>
            </a:r>
            <a:r>
              <a:rPr lang="cs-CZ" sz="2000" dirty="0" err="1"/>
              <a:t>hepatosplenomegalie</a:t>
            </a: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Malárie není doprovázena lymfadenopatií ani </a:t>
            </a:r>
            <a:r>
              <a:rPr lang="cs-CZ" sz="2000" b="1" dirty="0" err="1">
                <a:solidFill>
                  <a:srgbClr val="FF0000"/>
                </a:solidFill>
              </a:rPr>
              <a:t>exantémem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332" y="4336531"/>
            <a:ext cx="6311590" cy="2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855" y="3431309"/>
            <a:ext cx="7994289" cy="3306279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4F65042-5368-42C5-8F90-38A242E0114B}"/>
              </a:ext>
            </a:extLst>
          </p:cNvPr>
          <p:cNvSpPr/>
          <p:nvPr/>
        </p:nvSpPr>
        <p:spPr>
          <a:xfrm>
            <a:off x="52016" y="864821"/>
            <a:ext cx="7462982" cy="19269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Jak by vypadala teplotní křivka u infekce </a:t>
            </a:r>
            <a:r>
              <a:rPr lang="cs-CZ" sz="2400" b="1" i="1">
                <a:solidFill>
                  <a:srgbClr val="FF0000"/>
                </a:solidFill>
              </a:rPr>
              <a:t>P. knowlesi</a:t>
            </a:r>
            <a:r>
              <a:rPr lang="cs-CZ" sz="2400" b="1">
                <a:solidFill>
                  <a:srgbClr val="FF0000"/>
                </a:solidFill>
              </a:rPr>
              <a:t>? </a:t>
            </a:r>
            <a:br>
              <a:rPr lang="cs-CZ" sz="2400" b="1">
                <a:solidFill>
                  <a:srgbClr val="FF0000"/>
                </a:solidFill>
              </a:rPr>
            </a:br>
            <a:r>
              <a:rPr lang="cs-CZ" sz="2400" b="1">
                <a:solidFill>
                  <a:srgbClr val="FF0000"/>
                </a:solidFill>
              </a:rPr>
              <a:t>Je podle Vás sledování teplotních křivek u hospitalizovaných pacientů přínosné?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5587208-A571-4148-A316-72D0F5929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284865"/>
          </a:xfrm>
        </p:spPr>
        <p:txBody>
          <a:bodyPr>
            <a:noAutofit/>
          </a:bodyPr>
          <a:lstStyle/>
          <a:p>
            <a:r>
              <a:rPr lang="cs-CZ" sz="2000" dirty="0"/>
              <a:t>nejvyšší riziko u </a:t>
            </a:r>
            <a:r>
              <a:rPr lang="cs-CZ" sz="2000" b="1" dirty="0" err="1">
                <a:solidFill>
                  <a:srgbClr val="FF0000"/>
                </a:solidFill>
              </a:rPr>
              <a:t>primoinfekce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dirty="0"/>
              <a:t>, k těžšímu průběhu dále </a:t>
            </a:r>
            <a:r>
              <a:rPr lang="cs-CZ" sz="2000" dirty="0" err="1"/>
              <a:t>predisp</a:t>
            </a:r>
            <a:r>
              <a:rPr lang="cs-CZ" sz="2000" dirty="0"/>
              <a:t>. malé děti, senioři, těhotné ženy a osoby po splenektomii</a:t>
            </a:r>
          </a:p>
          <a:p>
            <a:r>
              <a:rPr lang="cs-CZ" sz="2000" dirty="0"/>
              <a:t>letalita importované tropiky kolem 1%, u maligní formy až 20 % (i přes intenzívní péči)</a:t>
            </a:r>
          </a:p>
          <a:p>
            <a:pPr marL="0" indent="0">
              <a:buNone/>
            </a:pPr>
            <a:r>
              <a:rPr lang="cs-CZ" sz="2000" b="1" dirty="0"/>
              <a:t>Komplikace 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38" y="2300979"/>
            <a:ext cx="4615800" cy="29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5607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r>
              <a:rPr lang="cs-CZ" sz="2000" b="1"/>
              <a:t>Komplikace </a:t>
            </a:r>
            <a:r>
              <a:rPr lang="cs-CZ" sz="2000" b="1" dirty="0"/>
              <a:t>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09" y="3621779"/>
            <a:ext cx="4615800" cy="297354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E362EC5-683C-4387-B032-14198E179BDB}"/>
              </a:ext>
            </a:extLst>
          </p:cNvPr>
          <p:cNvSpPr/>
          <p:nvPr/>
        </p:nvSpPr>
        <p:spPr>
          <a:xfrm>
            <a:off x="0" y="1137424"/>
            <a:ext cx="7462982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jiná infekční onemocnění, která mohou rychle progredovat, podobně jako maligní tropika?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7CC90E8-1B0D-4BF5-9D1B-B577CE01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4577FDB-BCAB-4E5F-832F-0F031436A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39"/>
            <a:ext cx="9144000" cy="6438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71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56B3-1DA0-4254-AC81-3BF2D4B0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951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Malárie – imunita, rezistence, relapsy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E6A66-9F91-4C86-94A4-67FC660C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6698"/>
            <a:ext cx="7886700" cy="5040351"/>
          </a:xfrm>
        </p:spPr>
        <p:txBody>
          <a:bodyPr>
            <a:noAutofit/>
          </a:bodyPr>
          <a:lstStyle/>
          <a:p>
            <a:r>
              <a:rPr lang="cs-CZ" sz="2000" b="1" dirty="0"/>
              <a:t>Geneticky podmíněná rezistence</a:t>
            </a:r>
          </a:p>
          <a:p>
            <a:pPr lvl="1"/>
            <a:r>
              <a:rPr lang="cs-CZ" sz="2000" dirty="0" err="1"/>
              <a:t>hemoglobinopatie</a:t>
            </a:r>
            <a:r>
              <a:rPr lang="cs-CZ" sz="2000" dirty="0"/>
              <a:t>: </a:t>
            </a:r>
            <a:r>
              <a:rPr lang="cs-CZ" sz="2000" b="1" dirty="0">
                <a:solidFill>
                  <a:srgbClr val="FF0000"/>
                </a:solidFill>
              </a:rPr>
              <a:t>srpkovitá anémie</a:t>
            </a:r>
            <a:r>
              <a:rPr lang="cs-CZ" sz="2000"/>
              <a:t>, B-thalasemie..</a:t>
            </a:r>
            <a:r>
              <a:rPr lang="cs-CZ" sz="2000" dirty="0"/>
              <a:t>.</a:t>
            </a:r>
            <a:endParaRPr lang="cs-CZ" sz="2000" b="1" dirty="0"/>
          </a:p>
          <a:p>
            <a:r>
              <a:rPr lang="cs-CZ" sz="2000" b="1"/>
              <a:t>Semiimunita </a:t>
            </a:r>
            <a:r>
              <a:rPr lang="cs-CZ" sz="2000" b="1" dirty="0"/>
              <a:t>u obyvatel malarických oblastí</a:t>
            </a:r>
          </a:p>
          <a:p>
            <a:pPr lvl="1"/>
            <a:r>
              <a:rPr lang="cs-CZ" sz="2000" dirty="0" err="1"/>
              <a:t>hyperendemické</a:t>
            </a:r>
            <a:r>
              <a:rPr lang="cs-CZ" sz="2000" dirty="0"/>
              <a:t> oblasti, opak. expozice malárii – cca po 4 až 10 letech → průběh onemocnění lehčí až asymptomatický</a:t>
            </a:r>
          </a:p>
          <a:p>
            <a:pPr lvl="1"/>
            <a:r>
              <a:rPr lang="cs-CZ" sz="2000" dirty="0"/>
              <a:t>po cca 5 letech bez infekce se  výrazně oslabuje</a:t>
            </a:r>
          </a:p>
          <a:p>
            <a:r>
              <a:rPr lang="cs-CZ" sz="2000" b="1" dirty="0"/>
              <a:t>Relapsy malárie</a:t>
            </a:r>
          </a:p>
          <a:p>
            <a:pPr lvl="1"/>
            <a:r>
              <a:rPr lang="cs-CZ" sz="2000" dirty="0"/>
              <a:t>u nákaz </a:t>
            </a:r>
            <a:r>
              <a:rPr lang="cs-CZ" sz="2000" i="1" dirty="0"/>
              <a:t>P. </a:t>
            </a:r>
            <a:r>
              <a:rPr lang="cs-CZ" sz="2000" i="1" dirty="0" err="1"/>
              <a:t>vivax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i="1" dirty="0"/>
              <a:t>P. </a:t>
            </a:r>
            <a:r>
              <a:rPr lang="cs-CZ" sz="2000" i="1" dirty="0" err="1"/>
              <a:t>ovale</a:t>
            </a:r>
            <a:r>
              <a:rPr lang="cs-CZ" sz="2000" dirty="0"/>
              <a:t>: některé jaterní schizonty se mění na </a:t>
            </a:r>
            <a:r>
              <a:rPr lang="cs-CZ" sz="2000" b="1" dirty="0" err="1">
                <a:solidFill>
                  <a:srgbClr val="FF0000"/>
                </a:solidFill>
              </a:rPr>
              <a:t>hypnozoity</a:t>
            </a:r>
            <a:r>
              <a:rPr lang="cs-CZ" sz="2000" dirty="0"/>
              <a:t>, ty v </a:t>
            </a:r>
            <a:r>
              <a:rPr lang="cs-CZ" sz="2000" dirty="0" err="1"/>
              <a:t>hepatocytech</a:t>
            </a:r>
            <a:r>
              <a:rPr lang="cs-CZ" sz="2000" dirty="0"/>
              <a:t> </a:t>
            </a:r>
            <a:r>
              <a:rPr lang="cs-CZ" sz="2000" dirty="0" err="1"/>
              <a:t>asympt</a:t>
            </a:r>
            <a:r>
              <a:rPr lang="cs-CZ" sz="2000" dirty="0"/>
              <a:t>. </a:t>
            </a:r>
            <a:r>
              <a:rPr lang="cs-CZ" sz="2000" dirty="0" err="1"/>
              <a:t>perzistují</a:t>
            </a:r>
            <a:r>
              <a:rPr lang="cs-CZ" sz="2000" dirty="0"/>
              <a:t> roky → </a:t>
            </a:r>
            <a:r>
              <a:rPr lang="cs-CZ" sz="2000" b="1" dirty="0">
                <a:solidFill>
                  <a:srgbClr val="FF0000"/>
                </a:solidFill>
              </a:rPr>
              <a:t>reinfekce erytrocytů </a:t>
            </a:r>
            <a:r>
              <a:rPr lang="cs-CZ" sz="2000" b="1" dirty="0" err="1">
                <a:solidFill>
                  <a:srgbClr val="FF0000"/>
                </a:solidFill>
              </a:rPr>
              <a:t>merozoity</a:t>
            </a:r>
            <a:r>
              <a:rPr lang="cs-CZ" sz="2000" b="1" dirty="0">
                <a:solidFill>
                  <a:srgbClr val="FF0000"/>
                </a:solidFill>
              </a:rPr>
              <a:t> z </a:t>
            </a:r>
            <a:r>
              <a:rPr lang="cs-CZ" sz="2000" b="1" dirty="0" err="1">
                <a:solidFill>
                  <a:srgbClr val="FF0000"/>
                </a:solidFill>
              </a:rPr>
              <a:t>hypnozoitů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/>
              <a:t>Rekrudescence malárie</a:t>
            </a:r>
          </a:p>
          <a:p>
            <a:pPr lvl="1"/>
            <a:r>
              <a:rPr lang="cs-CZ" sz="2000" dirty="0"/>
              <a:t>u kvartány a tropiky, </a:t>
            </a:r>
            <a:r>
              <a:rPr lang="cs-CZ" sz="2000" dirty="0" err="1"/>
              <a:t>merozoiti</a:t>
            </a:r>
            <a:r>
              <a:rPr lang="cs-CZ" sz="2000" dirty="0"/>
              <a:t> </a:t>
            </a:r>
            <a:r>
              <a:rPr lang="cs-CZ" sz="2000" dirty="0" err="1"/>
              <a:t>perzistují</a:t>
            </a:r>
            <a:r>
              <a:rPr lang="cs-CZ" sz="2000" dirty="0"/>
              <a:t> v malém počtu v erytrocytech, po určité době způsobí opětovně klin. příznaky (zprav. po nedostatečné léčbě)</a:t>
            </a:r>
          </a:p>
        </p:txBody>
      </p:sp>
    </p:spTree>
    <p:extLst>
      <p:ext uri="{BB962C8B-B14F-4D97-AF65-F5344CB8AC3E}">
        <p14:creationId xmlns:p14="http://schemas.microsoft.com/office/powerpoint/2010/main" val="332086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3C9D4E2C-B08E-4393-8AF8-4D9692A7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8"/>
            <a:ext cx="9144000" cy="6782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38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D049993-129B-4C62-999D-9DBBCFE207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780B53DE-AF05-4EC7-8E01-2A969152C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-3" b="2723"/>
          <a:stretch/>
        </p:blipFill>
        <p:spPr>
          <a:xfrm>
            <a:off x="4444680" y="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6" name="Obrázek 5" descr="Obsah obrázku osoba, muž, budova, stojící&#10;&#10;Popis vygenerován s velmi vysokou mírou spolehlivosti">
            <a:extLst>
              <a:ext uri="{FF2B5EF4-FFF2-40B4-BE49-F238E27FC236}">
                <a16:creationId xmlns:a16="http://schemas.microsoft.com/office/drawing/2014/main" id="{655113A8-C6E5-46AD-A86A-159C3384A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-3" b="51378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4" descr="Alphonse-laveran">
            <a:extLst>
              <a:ext uri="{FF2B5EF4-FFF2-40B4-BE49-F238E27FC236}">
                <a16:creationId xmlns:a16="http://schemas.microsoft.com/office/drawing/2014/main" id="{0CABB582-B79B-4322-B874-8D069651A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38913"/>
          <a:stretch/>
        </p:blipFill>
        <p:spPr bwMode="auto"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5110BC72-CFA0-43E6-A87A-C4A1A7C59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0FDF1-E3B8-4AFA-903C-F628078F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5125"/>
            <a:ext cx="426551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Malárie -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5DDD-0897-41BE-80C7-4C62BDA0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534365" cy="493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Horečnaté onemocnění známé již ve starověkém Řecku, Sumeru, název </a:t>
            </a:r>
            <a:r>
              <a:rPr lang="cs-CZ" sz="1800" b="1" dirty="0" err="1">
                <a:solidFill>
                  <a:schemeClr val="bg1"/>
                </a:solidFill>
              </a:rPr>
              <a:t>mall´aria</a:t>
            </a:r>
            <a:r>
              <a:rPr lang="cs-CZ" sz="1800" b="1" dirty="0">
                <a:solidFill>
                  <a:schemeClr val="bg1"/>
                </a:solidFill>
              </a:rPr>
              <a:t> – </a:t>
            </a:r>
            <a:r>
              <a:rPr lang="cs-CZ" sz="1800" dirty="0">
                <a:solidFill>
                  <a:schemeClr val="bg1"/>
                </a:solidFill>
              </a:rPr>
              <a:t>„špatný vzduch“, za příčinu považ. špatný vzduch v okolí močálů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</a:rPr>
              <a:t>Sir Patrick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– druhá pol. 18. století, posedlý myšlenkou, že malárií přenáší komáři, nebrán vážně – </a:t>
            </a:r>
            <a:r>
              <a:rPr lang="cs-CZ" sz="1800" b="1" dirty="0">
                <a:solidFill>
                  <a:schemeClr val="bg1"/>
                </a:solidFill>
              </a:rPr>
              <a:t>„</a:t>
            </a:r>
            <a:r>
              <a:rPr lang="cs-CZ" sz="1800" b="1" dirty="0" err="1">
                <a:solidFill>
                  <a:schemeClr val="bg1"/>
                </a:solidFill>
              </a:rPr>
              <a:t>Mosquito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“.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S cílem potvrdit svou teorii převezl komáry z italské nemocnice do Londýna, zde je nechal sát na svém nejstarším synovi – mladý </a:t>
            </a:r>
            <a:r>
              <a:rPr lang="cs-CZ" sz="1800" dirty="0" err="1">
                <a:solidFill>
                  <a:schemeClr val="bg1"/>
                </a:solidFill>
              </a:rPr>
              <a:t>Manson</a:t>
            </a:r>
            <a:r>
              <a:rPr lang="cs-CZ" sz="1800" dirty="0">
                <a:solidFill>
                  <a:schemeClr val="bg1"/>
                </a:solidFill>
              </a:rPr>
              <a:t> skutečně onemocněl (přežil, léčil se ale 1 rok)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Francouzský lékař </a:t>
            </a:r>
            <a:r>
              <a:rPr lang="cs-CZ" sz="1800" b="1" dirty="0">
                <a:solidFill>
                  <a:schemeClr val="bg1"/>
                </a:solidFill>
              </a:rPr>
              <a:t>Charles </a:t>
            </a:r>
            <a:r>
              <a:rPr lang="cs-CZ" sz="1800" b="1" dirty="0" err="1">
                <a:solidFill>
                  <a:schemeClr val="bg1"/>
                </a:solidFill>
              </a:rPr>
              <a:t>Laveran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 roce 1880 v Alžíru objevil v krvi nemocného vojáka prvoka </a:t>
            </a:r>
            <a:r>
              <a:rPr lang="cs-CZ" sz="1800" b="1" dirty="0" err="1">
                <a:solidFill>
                  <a:schemeClr val="bg1"/>
                </a:solidFill>
              </a:rPr>
              <a:t>Plasmodium</a:t>
            </a:r>
            <a:r>
              <a:rPr lang="cs-CZ" sz="1800" b="1" dirty="0">
                <a:solidFill>
                  <a:schemeClr val="bg1"/>
                </a:solidFill>
              </a:rPr>
              <a:t> (zimnička).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Později přítomnost </a:t>
            </a:r>
            <a:r>
              <a:rPr lang="cs-CZ" sz="1800" dirty="0" err="1">
                <a:solidFill>
                  <a:schemeClr val="bg1"/>
                </a:solidFill>
              </a:rPr>
              <a:t>plasmodii</a:t>
            </a:r>
            <a:r>
              <a:rPr lang="cs-CZ" sz="1800" dirty="0">
                <a:solidFill>
                  <a:schemeClr val="bg1"/>
                </a:solidFill>
              </a:rPr>
              <a:t> prokázal i v útrobách komára rodu </a:t>
            </a:r>
            <a:r>
              <a:rPr lang="cs-CZ" sz="1800" dirty="0" err="1">
                <a:solidFill>
                  <a:schemeClr val="bg1"/>
                </a:solidFill>
              </a:rPr>
              <a:t>Anopheles</a:t>
            </a:r>
            <a:r>
              <a:rPr lang="cs-CZ" sz="1800" dirty="0">
                <a:solidFill>
                  <a:schemeClr val="bg1"/>
                </a:solidFill>
              </a:rPr>
              <a:t>. V roce 1907  obdržel Nobelovu cenu.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text&#10;&#10;Popis vygenerován s velmi vysokou mírou spolehlivosti">
            <a:extLst>
              <a:ext uri="{FF2B5EF4-FFF2-40B4-BE49-F238E27FC236}">
                <a16:creationId xmlns:a16="http://schemas.microsoft.com/office/drawing/2014/main" id="{C42BE2BF-3009-4DAF-9CAA-62483E4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" y="0"/>
            <a:ext cx="913137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331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994C7A-7EE5-4EA6-AAAE-183265A4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6"/>
            <a:ext cx="9144000" cy="6816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105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698CEFF0-31A4-47E0-B07B-A4A6D6C4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625"/>
            <a:ext cx="8801100" cy="676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444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A41A5BC-9926-41C2-9C6B-35AE1721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8" y="3066472"/>
            <a:ext cx="2956647" cy="379152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F305597-4854-4B21-B019-5AFF264C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Diagnostika malárie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B3F58A6-5AFD-48A3-A774-1455E1EA2862}"/>
              </a:ext>
            </a:extLst>
          </p:cNvPr>
          <p:cNvSpPr/>
          <p:nvPr/>
        </p:nvSpPr>
        <p:spPr>
          <a:xfrm>
            <a:off x="406400" y="1030452"/>
            <a:ext cx="843280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výhody a nevýhody těchto rychlotestů na imunochromatografickém principu detekce spec. antigenů (i u jiných infekčních nemocí)?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F4BDAD83-6C96-496F-8BCE-49C22F80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647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E6391-3F4B-48DF-9009-13EEA65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9209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Terapie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B5065-9B7B-4D9C-849C-C3DB7DD9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2459"/>
            <a:ext cx="7886700" cy="518450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/>
              <a:t>Cílená antimalarická terapie</a:t>
            </a:r>
          </a:p>
          <a:p>
            <a:pPr lvl="1"/>
            <a:r>
              <a:rPr lang="cs-CZ" dirty="0"/>
              <a:t>volba antimalarika -  dle druhu </a:t>
            </a:r>
            <a:r>
              <a:rPr lang="cs-CZ" dirty="0" err="1"/>
              <a:t>plasmodia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výše </a:t>
            </a:r>
            <a:r>
              <a:rPr lang="cs-CZ" b="1" dirty="0" err="1">
                <a:solidFill>
                  <a:srgbClr val="FF0000"/>
                </a:solidFill>
              </a:rPr>
              <a:t>parazitémie</a:t>
            </a:r>
            <a:r>
              <a:rPr lang="cs-CZ" b="1" dirty="0">
                <a:solidFill>
                  <a:srgbClr val="FF0000"/>
                </a:solidFill>
              </a:rPr>
              <a:t>, oblastí nákazy (výskyt rezistence na antimalarika)</a:t>
            </a:r>
            <a:r>
              <a:rPr lang="cs-CZ" dirty="0"/>
              <a:t> a klinického stavu nemocného</a:t>
            </a:r>
          </a:p>
          <a:p>
            <a:pPr marL="457200" lvl="1" indent="0">
              <a:buNone/>
            </a:pPr>
            <a:endParaRPr lang="cs-CZ" dirty="0"/>
          </a:p>
          <a:p>
            <a:pPr marL="514350" indent="-514350">
              <a:buAutoNum type="arabicParenR" startAt="2"/>
            </a:pPr>
            <a:r>
              <a:rPr lang="cs-CZ" b="1" dirty="0"/>
              <a:t>Podpůrná terapie</a:t>
            </a:r>
          </a:p>
          <a:p>
            <a:pPr lvl="1"/>
            <a:r>
              <a:rPr lang="cs-CZ" dirty="0"/>
              <a:t>u importované malárie </a:t>
            </a:r>
            <a:r>
              <a:rPr lang="cs-CZ" b="1" dirty="0">
                <a:solidFill>
                  <a:srgbClr val="FF0000"/>
                </a:solidFill>
              </a:rPr>
              <a:t>vždy hospitalizace</a:t>
            </a:r>
            <a:r>
              <a:rPr lang="cs-CZ" dirty="0"/>
              <a:t>, ambulantní postup – u </a:t>
            </a:r>
            <a:r>
              <a:rPr lang="cs-CZ" dirty="0" err="1"/>
              <a:t>semiimunních</a:t>
            </a:r>
            <a:r>
              <a:rPr lang="cs-CZ" dirty="0"/>
              <a:t> osob, (terciány, kvartány)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u maligní malárie – komplexní intenzívní péče na JIP/ARO, u cerebrální malárie </a:t>
            </a:r>
            <a:r>
              <a:rPr lang="cs-CZ" b="1" dirty="0" err="1">
                <a:solidFill>
                  <a:srgbClr val="FF0000"/>
                </a:solidFill>
              </a:rPr>
              <a:t>antiedémová</a:t>
            </a:r>
            <a:r>
              <a:rPr lang="cs-CZ" b="1" dirty="0">
                <a:solidFill>
                  <a:srgbClr val="FF0000"/>
                </a:solidFill>
              </a:rPr>
              <a:t> terapie</a:t>
            </a:r>
          </a:p>
          <a:p>
            <a:pPr lvl="1"/>
            <a:r>
              <a:rPr lang="cs-CZ" dirty="0"/>
              <a:t>efekt kortikoidů sporný, v současnosti nedoporučovány</a:t>
            </a:r>
          </a:p>
          <a:p>
            <a:pPr lvl="1"/>
            <a:r>
              <a:rPr lang="cs-CZ" dirty="0"/>
              <a:t>úspěšnost léčby se kontroluje každodenním vyšetřením krevních nátěrů až do vymizení asexuálních stádií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43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CC2D38-646A-475B-9918-233E76C23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25648"/>
              </p:ext>
            </p:extLst>
          </p:nvPr>
        </p:nvGraphicFramePr>
        <p:xfrm>
          <a:off x="211873" y="-16103"/>
          <a:ext cx="7861610" cy="695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382">
                  <a:extLst>
                    <a:ext uri="{9D8B030D-6E8A-4147-A177-3AD203B41FA5}">
                      <a16:colId xmlns:a16="http://schemas.microsoft.com/office/drawing/2014/main" val="480939934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592381919"/>
                    </a:ext>
                  </a:extLst>
                </a:gridCol>
                <a:gridCol w="1954711">
                  <a:extLst>
                    <a:ext uri="{9D8B030D-6E8A-4147-A177-3AD203B41FA5}">
                      <a16:colId xmlns:a16="http://schemas.microsoft.com/office/drawing/2014/main" val="532334037"/>
                    </a:ext>
                  </a:extLst>
                </a:gridCol>
                <a:gridCol w="1194588">
                  <a:extLst>
                    <a:ext uri="{9D8B030D-6E8A-4147-A177-3AD203B41FA5}">
                      <a16:colId xmlns:a16="http://schemas.microsoft.com/office/drawing/2014/main" val="1197183612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403059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effectLst/>
                        </a:rPr>
                        <a:t>Preparát</a:t>
                      </a:r>
                      <a:endParaRPr lang="cs-CZ" sz="18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Nežádoucí účinky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Kontraindikace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Poznámka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Dostupnost v ČR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128859438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>
                          <a:effectLst/>
                        </a:rPr>
                        <a:t>Chlorochin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GIT potíže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epilepsie, porfyrie, myastenie, retinopatie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Léčba revmatických onemocnění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Registrován (Plaquenil)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460083031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Artemeter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lumefantrin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1.  trimestr těhotenství, </a:t>
                      </a:r>
                      <a:r>
                        <a:rPr lang="cs-CZ" sz="1200" b="1" u="none" kern="50" dirty="0" err="1">
                          <a:effectLst/>
                        </a:rPr>
                        <a:t>poruha</a:t>
                      </a:r>
                      <a:r>
                        <a:rPr lang="cs-CZ" sz="1200" b="1" u="none" kern="50" dirty="0">
                          <a:effectLst/>
                        </a:rPr>
                        <a:t> elektrolytů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 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Individuální dovoz (Riamet)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995735167"/>
                  </a:ext>
                </a:extLst>
              </a:tr>
              <a:tr h="56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Atovachon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proguanil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porucha ledvin (clearance </a:t>
                      </a:r>
                      <a:r>
                        <a:rPr lang="cs-CZ" sz="1200" b="1" u="none" kern="50" dirty="0" err="1">
                          <a:effectLst/>
                        </a:rPr>
                        <a:t>krea</a:t>
                      </a:r>
                      <a:r>
                        <a:rPr lang="cs-CZ" sz="1200" b="1" u="none" kern="50" dirty="0">
                          <a:effectLst/>
                        </a:rPr>
                        <a:t> &lt; 30 ml/min., těhotenství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 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Registrován (</a:t>
                      </a:r>
                      <a:r>
                        <a:rPr lang="cs-CZ" sz="1200" b="1" u="none" kern="50" dirty="0" err="1">
                          <a:effectLst/>
                        </a:rPr>
                        <a:t>Malarone</a:t>
                      </a:r>
                      <a:r>
                        <a:rPr lang="cs-CZ" sz="1200" b="1" u="none" kern="50" dirty="0">
                          <a:effectLst/>
                        </a:rPr>
                        <a:t>)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89486581"/>
                  </a:ext>
                </a:extLst>
              </a:tr>
              <a:tr h="111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Meflochin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Kardiotoxicita – arytmie prodloužení Q-T intervalu, poruchy spánku, noční můry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alergie, epilepsie, deprese, schizofrenie, činnost vyžadující zvýšenou pozornost, 1.  trimestr těhotenství *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Individuální dovoz (Lariam)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784932686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p.o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 err="1">
                          <a:effectLst/>
                        </a:rPr>
                        <a:t>Kardiotoxicita</a:t>
                      </a:r>
                      <a:r>
                        <a:rPr lang="cs-CZ" sz="1200" b="1" kern="50" dirty="0">
                          <a:effectLst/>
                        </a:rPr>
                        <a:t> – arytmie prodloužení Q-T intervalu, </a:t>
                      </a:r>
                      <a:r>
                        <a:rPr lang="cs-CZ" sz="1200" b="1" kern="50" dirty="0" err="1">
                          <a:effectLst/>
                        </a:rPr>
                        <a:t>cinchonismus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Monitorace EKG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výroba magistraliter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146660847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i.v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Kardiotoxicita – arytmie prodloužení Q-T intervalu, cinchonismus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monitorace EKG (pokud </a:t>
                      </a:r>
                      <a:r>
                        <a:rPr lang="cs-CZ" sz="1200" b="1" kern="50" dirty="0" err="1">
                          <a:effectLst/>
                        </a:rPr>
                        <a:t>QTc</a:t>
                      </a:r>
                      <a:r>
                        <a:rPr lang="cs-CZ" sz="1200" b="1" kern="50" dirty="0">
                          <a:effectLst/>
                        </a:rPr>
                        <a:t> vzroste o &gt; 25 % infuzi přerušit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TIS, VFN Praha (</a:t>
                      </a:r>
                      <a:r>
                        <a:rPr lang="cs-CZ" sz="1200" b="1" kern="50" dirty="0" err="1">
                          <a:effectLst/>
                        </a:rPr>
                        <a:t>Quinimax</a:t>
                      </a:r>
                      <a:r>
                        <a:rPr lang="cs-CZ" sz="1200" b="1" kern="50" dirty="0">
                          <a:effectLst/>
                        </a:rPr>
                        <a:t>), výroba </a:t>
                      </a:r>
                      <a:r>
                        <a:rPr lang="cs-CZ" sz="1200" b="1" kern="50" dirty="0" err="1">
                          <a:effectLst/>
                        </a:rPr>
                        <a:t>magistraliter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113935573"/>
                  </a:ext>
                </a:extLst>
              </a:tr>
              <a:tr h="82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Primachin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deficit G6-PDH o &gt; 50 % průměru, těhotenství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TIS, VFN Praha (</a:t>
                      </a:r>
                      <a:r>
                        <a:rPr lang="cs-CZ" sz="1200" kern="50" dirty="0" err="1">
                          <a:effectLst/>
                        </a:rPr>
                        <a:t>Primaqiune</a:t>
                      </a:r>
                      <a:r>
                        <a:rPr lang="cs-CZ" sz="1200" kern="50" dirty="0">
                          <a:effectLst/>
                        </a:rPr>
                        <a:t> 15 mg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 bal. á 100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.),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26578359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Doxycyklin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GIT potíže, </a:t>
                      </a:r>
                      <a:r>
                        <a:rPr lang="cs-CZ" sz="1200" b="1" kern="50" dirty="0" err="1">
                          <a:effectLst/>
                        </a:rPr>
                        <a:t>fotosenzitivita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Alergie, těžké poruchy jater, těhotenství, děti do 8 let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 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Registrován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95432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87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B41EDDC8-8038-40CF-9C67-6AAA74AB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38241"/>
            <a:ext cx="8924925" cy="6448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508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905285C3-496B-4A85-9390-7A18E8B1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5" y="0"/>
            <a:ext cx="8402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7292F05C-8FE8-4ECA-AE8A-E5DF8FFA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7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936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6D82249-1C3C-4031-BD0F-AFD8A497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66194"/>
              </p:ext>
            </p:extLst>
          </p:nvPr>
        </p:nvGraphicFramePr>
        <p:xfrm>
          <a:off x="111512" y="4070195"/>
          <a:ext cx="8798311" cy="2709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9529">
                  <a:extLst>
                    <a:ext uri="{9D8B030D-6E8A-4147-A177-3AD203B41FA5}">
                      <a16:colId xmlns:a16="http://schemas.microsoft.com/office/drawing/2014/main" val="383646688"/>
                    </a:ext>
                  </a:extLst>
                </a:gridCol>
                <a:gridCol w="2176727">
                  <a:extLst>
                    <a:ext uri="{9D8B030D-6E8A-4147-A177-3AD203B41FA5}">
                      <a16:colId xmlns:a16="http://schemas.microsoft.com/office/drawing/2014/main" val="1063491434"/>
                    </a:ext>
                  </a:extLst>
                </a:gridCol>
                <a:gridCol w="1916434">
                  <a:extLst>
                    <a:ext uri="{9D8B030D-6E8A-4147-A177-3AD203B41FA5}">
                      <a16:colId xmlns:a16="http://schemas.microsoft.com/office/drawing/2014/main" val="1871843876"/>
                    </a:ext>
                  </a:extLst>
                </a:gridCol>
                <a:gridCol w="2955621">
                  <a:extLst>
                    <a:ext uri="{9D8B030D-6E8A-4147-A177-3AD203B41FA5}">
                      <a16:colId xmlns:a16="http://schemas.microsoft.com/office/drawing/2014/main" val="3267979471"/>
                    </a:ext>
                  </a:extLst>
                </a:gridCol>
              </a:tblGrid>
              <a:tr h="459785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PREPARÁT (GENERIKUM)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DOSPĚLÍ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DĚTI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DÉLKA PROFYLAXE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727975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Chlorochin báze (</a:t>
                      </a:r>
                      <a:r>
                        <a:rPr lang="cs-CZ" sz="1400" b="1" kern="50" dirty="0" err="1">
                          <a:effectLst/>
                        </a:rPr>
                        <a:t>Plaquenil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2 </a:t>
                      </a:r>
                      <a:r>
                        <a:rPr lang="cs-CZ" sz="1400" b="1" kern="50" dirty="0" err="1"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effectLst/>
                        </a:rPr>
                        <a:t>. (300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5 mg/kg báze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začít 1 týden před vstupem, pokračovat 4 týdny po návratu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991848"/>
                  </a:ext>
                </a:extLst>
              </a:tr>
              <a:tr h="706406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Atovachon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proguanil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Malarone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250 mg/den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100 mg/den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(1 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./den)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4 mg/kg/den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1,6 mg/kg/den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začít v den vstupu, pokračovat 7 dnů po návratu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54273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effectLst/>
                        </a:rPr>
                        <a:t>Meflochin</a:t>
                      </a:r>
                      <a:r>
                        <a:rPr lang="cs-CZ" sz="1400" b="1" kern="50" dirty="0"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effectLst/>
                        </a:rPr>
                        <a:t>Lariam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(250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5 mg/kg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2 týdny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761350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Doxycyklin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(100 mg)/den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1,5 mg/kg/den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1 den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8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8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43CC3-97EB-44D5-AB66-63B2B48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021"/>
            <a:ext cx="7886700" cy="1159726"/>
          </a:xfrm>
        </p:spPr>
        <p:txBody>
          <a:bodyPr>
            <a:normAutofit/>
          </a:bodyPr>
          <a:lstStyle/>
          <a:p>
            <a:r>
              <a:rPr lang="cs-CZ" sz="2000" dirty="0"/>
              <a:t>Původcem </a:t>
            </a:r>
            <a:r>
              <a:rPr lang="cs-CZ" sz="2000" b="1" dirty="0">
                <a:solidFill>
                  <a:srgbClr val="FF0000"/>
                </a:solidFill>
              </a:rPr>
              <a:t>pět druhů parazitických prvoků </a:t>
            </a:r>
            <a:r>
              <a:rPr lang="cs-CZ" sz="2000" dirty="0"/>
              <a:t>rodu </a:t>
            </a:r>
            <a:r>
              <a:rPr lang="cs-CZ" sz="2000" i="1" dirty="0" err="1"/>
              <a:t>Plasmodium</a:t>
            </a:r>
            <a:r>
              <a:rPr lang="cs-CZ" sz="2000" dirty="0"/>
              <a:t>, vyvolávají </a:t>
            </a:r>
            <a:r>
              <a:rPr lang="cs-CZ" sz="2000" b="1" dirty="0">
                <a:solidFill>
                  <a:srgbClr val="FF0000"/>
                </a:solidFill>
              </a:rPr>
              <a:t>4 základní formy malárie </a:t>
            </a:r>
            <a:r>
              <a:rPr lang="cs-CZ" sz="2000" dirty="0"/>
              <a:t>– terciánu, kvartánu, </a:t>
            </a:r>
            <a:r>
              <a:rPr lang="cs-CZ" sz="2000" dirty="0" err="1"/>
              <a:t>quotidiánu</a:t>
            </a:r>
            <a:r>
              <a:rPr lang="cs-CZ" sz="2000" dirty="0"/>
              <a:t> a tropiku</a:t>
            </a:r>
          </a:p>
          <a:p>
            <a:r>
              <a:rPr lang="cs-CZ" sz="2000" dirty="0"/>
              <a:t>Vektorem nákazy jsou samičky komárů rodu </a:t>
            </a:r>
            <a:r>
              <a:rPr lang="cs-CZ" sz="2000" i="1" dirty="0" err="1"/>
              <a:t>Anopheles</a:t>
            </a:r>
            <a:endParaRPr lang="cs-CZ" sz="2000" i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83096"/>
              </p:ext>
            </p:extLst>
          </p:nvPr>
        </p:nvGraphicFramePr>
        <p:xfrm>
          <a:off x="793825" y="2725758"/>
          <a:ext cx="7556347" cy="3685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338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311990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1009196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264986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1010565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306225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81403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730483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60636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9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9D68DC75-91F5-4F2C-A985-EF077C9AC2DB}"/>
              </a:ext>
            </a:extLst>
          </p:cNvPr>
          <p:cNvSpPr/>
          <p:nvPr/>
        </p:nvSpPr>
        <p:spPr>
          <a:xfrm>
            <a:off x="64655" y="4521798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Váš kolega odjíždí jako dobrovolník na 6 měsíců do Botswany. Jakou profylaxi mu doporučíte?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10EC10FE-3883-4220-B17F-FCFFE373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3936380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7BEB258A-A222-4463-8FBB-CDE80689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71437"/>
            <a:ext cx="84486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3B383B90-D96B-40E2-8E57-3D2A0344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7150"/>
            <a:ext cx="85153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A416D9-A0D3-4116-B19E-B79A3630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2" y="332510"/>
            <a:ext cx="4714256" cy="3539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7867A4-3F88-44BF-908C-7AEA93095EDE}"/>
              </a:ext>
            </a:extLst>
          </p:cNvPr>
          <p:cNvSpPr txBox="1"/>
          <p:nvPr/>
        </p:nvSpPr>
        <p:spPr>
          <a:xfrm>
            <a:off x="2124364" y="3871897"/>
            <a:ext cx="517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stebel.roman@fnbrno.cz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6BCF4B1-4BFD-4322-80B6-236DCE99993B}"/>
              </a:ext>
            </a:extLst>
          </p:cNvPr>
          <p:cNvSpPr/>
          <p:nvPr/>
        </p:nvSpPr>
        <p:spPr>
          <a:xfrm>
            <a:off x="64655" y="4670332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Bonusová otázka: Můžete svými slovy vysvětlit rozdíl mezi relapsem a rekrudescencí malárie?</a:t>
            </a:r>
          </a:p>
        </p:txBody>
      </p:sp>
    </p:spTree>
    <p:extLst>
      <p:ext uri="{BB962C8B-B14F-4D97-AF65-F5344CB8AC3E}">
        <p14:creationId xmlns:p14="http://schemas.microsoft.com/office/powerpoint/2010/main" val="26392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38322"/>
              </p:ext>
            </p:extLst>
          </p:nvPr>
        </p:nvGraphicFramePr>
        <p:xfrm>
          <a:off x="1029605" y="2983345"/>
          <a:ext cx="7084790" cy="3615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20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230115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946217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186044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947500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224709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7510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67393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0949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AAFBAF0F-4831-4A89-8337-374AE0F18704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Setkali jste se již někdy dříve během studia s </a:t>
            </a:r>
            <a:r>
              <a:rPr lang="cs-CZ" sz="2400" b="1" i="1">
                <a:solidFill>
                  <a:srgbClr val="FF0000"/>
                </a:solidFill>
              </a:rPr>
              <a:t>Plasmodium knowlesi</a:t>
            </a:r>
            <a:r>
              <a:rPr lang="cs-CZ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1CCBE0EC-D510-4E74-8056-F69DB360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75" y="420763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C5FA02DC-B8C0-4F36-BBD1-5296B786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233359"/>
            <a:ext cx="9144000" cy="6490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79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0AB06-B0FC-482A-91E3-B8AC619A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141"/>
            <a:ext cx="9144000" cy="60503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malárie – životní cyklus</a:t>
            </a:r>
          </a:p>
        </p:txBody>
      </p:sp>
      <p:pic>
        <p:nvPicPr>
          <p:cNvPr id="8" name="Obrázek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E11A9030-095C-43DA-8D7D-0D40D36B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0" y="1249398"/>
            <a:ext cx="7001082" cy="56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AE1D4-47F4-4EF0-81C8-C56E2342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611"/>
            <a:ext cx="7886700" cy="2007218"/>
          </a:xfrm>
        </p:spPr>
        <p:txBody>
          <a:bodyPr>
            <a:normAutofit/>
          </a:bodyPr>
          <a:lstStyle/>
          <a:p>
            <a:r>
              <a:rPr lang="cs-CZ" sz="2000" dirty="0"/>
              <a:t>Původci terciány → napadají pouze mladé erytrocyty (retikulocyty)</a:t>
            </a:r>
            <a:br>
              <a:rPr lang="cs-CZ" sz="2000" dirty="0"/>
            </a:br>
            <a:r>
              <a:rPr lang="cs-CZ" sz="2000" i="1" dirty="0"/>
              <a:t>P. </a:t>
            </a:r>
            <a:r>
              <a:rPr lang="cs-CZ" sz="2000" i="1" dirty="0" err="1"/>
              <a:t>malariae</a:t>
            </a:r>
            <a:r>
              <a:rPr lang="cs-CZ" sz="2000" i="1" dirty="0"/>
              <a:t> </a:t>
            </a:r>
            <a:r>
              <a:rPr lang="cs-CZ" sz="2000" dirty="0"/>
              <a:t>→ starší erytrocyty, </a:t>
            </a:r>
            <a:r>
              <a:rPr lang="cs-CZ" sz="2000" dirty="0" err="1"/>
              <a:t>parazitémie</a:t>
            </a:r>
            <a:r>
              <a:rPr lang="cs-CZ" sz="2000" dirty="0"/>
              <a:t> zůstává nízká</a:t>
            </a:r>
            <a:br>
              <a:rPr lang="cs-CZ" sz="2000" dirty="0"/>
            </a:b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→ napadá krvinky různého stáří → vysoká </a:t>
            </a:r>
            <a:r>
              <a:rPr lang="cs-CZ" sz="2000" b="1" dirty="0" err="1">
                <a:solidFill>
                  <a:srgbClr val="FF0000"/>
                </a:solidFill>
              </a:rPr>
              <a:t>parazitémie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Na povrchu buněk napadených </a:t>
            </a:r>
            <a:r>
              <a:rPr lang="cs-CZ" sz="2000" i="1" dirty="0"/>
              <a:t>P. </a:t>
            </a:r>
            <a:r>
              <a:rPr lang="cs-CZ" sz="2000" i="1" dirty="0" err="1"/>
              <a:t>falciparum</a:t>
            </a:r>
            <a:r>
              <a:rPr lang="cs-CZ" sz="2000" i="1" dirty="0"/>
              <a:t> </a:t>
            </a:r>
            <a:r>
              <a:rPr lang="cs-CZ" sz="2000" dirty="0"/>
              <a:t>– výčnělky, </a:t>
            </a:r>
            <a:r>
              <a:rPr lang="cs-CZ" sz="2000" b="1" dirty="0">
                <a:solidFill>
                  <a:srgbClr val="FF0000"/>
                </a:solidFill>
              </a:rPr>
              <a:t>adheze k endotelu kapilár</a:t>
            </a:r>
            <a:r>
              <a:rPr lang="cs-CZ" sz="2000" dirty="0"/>
              <a:t>, infikované krvinky se </a:t>
            </a:r>
            <a:r>
              <a:rPr lang="cs-CZ" sz="2000" b="1" dirty="0">
                <a:solidFill>
                  <a:srgbClr val="FF0000"/>
                </a:solidFill>
              </a:rPr>
              <a:t>hromadí v mikrocirkulaci</a:t>
            </a:r>
            <a:r>
              <a:rPr lang="cs-CZ" sz="2000" dirty="0"/>
              <a:t> CNS, ledvin, jater, plic, myokardu – </a:t>
            </a:r>
            <a:r>
              <a:rPr lang="cs-CZ" sz="2000" dirty="0" err="1"/>
              <a:t>mikrotromby</a:t>
            </a:r>
            <a:r>
              <a:rPr lang="cs-CZ" sz="2000" dirty="0"/>
              <a:t>, ischemie, DIC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9" y="2962533"/>
            <a:ext cx="7151417" cy="3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2" y="3678539"/>
            <a:ext cx="5872976" cy="317946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851F46D-62B2-4592-A594-397870A6F333}"/>
              </a:ext>
            </a:extLst>
          </p:cNvPr>
          <p:cNvSpPr/>
          <p:nvPr/>
        </p:nvSpPr>
        <p:spPr>
          <a:xfrm>
            <a:off x="45506" y="1258503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Klinický stav pacienta s maligní tropikou může velmi rychle progredovat do šoku. O jaký typ šoku se patogenetický jedná?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78ECE4F-A508-41B1-AC24-4674E22A3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776157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2C7752D-45DD-454E-8DC3-B58A5B15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F96C23-D270-47C5-9F8E-AD1C468C78A3}"/>
              </a:ext>
            </a:extLst>
          </p:cNvPr>
          <p:cNvSpPr txBox="1"/>
          <p:nvPr/>
        </p:nvSpPr>
        <p:spPr>
          <a:xfrm>
            <a:off x="628650" y="869125"/>
            <a:ext cx="8053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</a:rPr>
              <a:t>Šok</a:t>
            </a:r>
            <a:r>
              <a:rPr lang="cs-CZ" altLang="cs-CZ"/>
              <a:t> = situace, kdy krevní oběh není schopen zajistit dodávku nutných látek pro metabolizmus buněk = selhání hemodynamiky. To vede k </a:t>
            </a:r>
            <a:r>
              <a:rPr lang="cs-CZ" altLang="cs-CZ" b="1">
                <a:solidFill>
                  <a:srgbClr val="FF0000"/>
                </a:solidFill>
              </a:rPr>
              <a:t>energetickému selhání buňky</a:t>
            </a:r>
            <a:r>
              <a:rPr lang="cs-CZ" altLang="cs-CZ"/>
              <a:t>. Je přítomná porucha </a:t>
            </a:r>
            <a:r>
              <a:rPr lang="cs-CZ" altLang="cs-CZ" sz="2000" b="1"/>
              <a:t>mikro</a:t>
            </a:r>
            <a:r>
              <a:rPr lang="cs-CZ" altLang="cs-CZ"/>
              <a:t> (a makro) cirkulace.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2429590-5A1D-4462-B73C-58417548E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92800"/>
              </p:ext>
            </p:extLst>
          </p:nvPr>
        </p:nvGraphicFramePr>
        <p:xfrm>
          <a:off x="840509" y="1900619"/>
          <a:ext cx="7124123" cy="495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957991" imgH="2969027" progId="PowerPoint.Slide.8">
                  <p:embed/>
                </p:oleObj>
              </mc:Choice>
              <mc:Fallback>
                <p:oleObj name="Slide" r:id="rId2" imgW="3957991" imgH="2969027" progId="PowerPoint.Slide.8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025DD769-2E79-4EB6-BACE-1D3EF5F23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09" y="1900619"/>
                        <a:ext cx="7124123" cy="49573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0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1478</Words>
  <Application>Microsoft Office PowerPoint</Application>
  <PresentationFormat>Předvádění na obrazovce (4:3)</PresentationFormat>
  <Paragraphs>238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Slide</vt:lpstr>
      <vt:lpstr>Malárie</vt:lpstr>
      <vt:lpstr>Malárie - historie</vt:lpstr>
      <vt:lpstr>Etiologie malárie</vt:lpstr>
      <vt:lpstr>Etiologie malárie</vt:lpstr>
      <vt:lpstr>Prezentace aplikace PowerPoint</vt:lpstr>
      <vt:lpstr>Patogeneze malárie – životní cyklus</vt:lpstr>
      <vt:lpstr>Patogeneze tropické malárie</vt:lpstr>
      <vt:lpstr>Patogeneze tropické malárie</vt:lpstr>
      <vt:lpstr>Patogeneze tropické malárie</vt:lpstr>
      <vt:lpstr>Současné rozšíření malárie dle CDC (https://www.cdc.gov/malaria/travelers/about_maps.html) </vt:lpstr>
      <vt:lpstr>Geografický výskyt malárie</vt:lpstr>
      <vt:lpstr>Geografický výskyt malárie</vt:lpstr>
      <vt:lpstr>Klinický obraz</vt:lpstr>
      <vt:lpstr>Klinický obraz</vt:lpstr>
      <vt:lpstr>Maligní tropická malárie</vt:lpstr>
      <vt:lpstr>Maligní tropická malárie</vt:lpstr>
      <vt:lpstr>Prezentace aplikace PowerPoint</vt:lpstr>
      <vt:lpstr>Malárie – imunita, rezistence, relapsy</vt:lpstr>
      <vt:lpstr>Prezentace aplikace PowerPoint</vt:lpstr>
      <vt:lpstr>Prezentace aplikace PowerPoint</vt:lpstr>
      <vt:lpstr>Prezentace aplikace PowerPoint</vt:lpstr>
      <vt:lpstr>Prezentace aplikace PowerPoint</vt:lpstr>
      <vt:lpstr>Diagnostika malárie</vt:lpstr>
      <vt:lpstr>Terapie malárie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Malárie, schistosomóza, tetanus</dc:title>
  <dc:creator>Roman Stebel</dc:creator>
  <cp:lastModifiedBy>Roman Stebel</cp:lastModifiedBy>
  <cp:revision>104</cp:revision>
  <dcterms:created xsi:type="dcterms:W3CDTF">2017-10-15T10:25:37Z</dcterms:created>
  <dcterms:modified xsi:type="dcterms:W3CDTF">2024-09-24T18:03:14Z</dcterms:modified>
</cp:coreProperties>
</file>