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6" r:id="rId3"/>
    <p:sldId id="290" r:id="rId4"/>
    <p:sldId id="291" r:id="rId5"/>
    <p:sldId id="293" r:id="rId6"/>
    <p:sldId id="305" r:id="rId7"/>
    <p:sldId id="294" r:id="rId8"/>
    <p:sldId id="292" r:id="rId9"/>
    <p:sldId id="295" r:id="rId10"/>
    <p:sldId id="296" r:id="rId11"/>
    <p:sldId id="287" r:id="rId12"/>
    <p:sldId id="306" r:id="rId13"/>
    <p:sldId id="304" r:id="rId14"/>
    <p:sldId id="307" r:id="rId1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55" autoAdjust="0"/>
  </p:normalViewPr>
  <p:slideViewPr>
    <p:cSldViewPr>
      <p:cViewPr varScale="1">
        <p:scale>
          <a:sx n="80" d="100"/>
          <a:sy n="80" d="100"/>
        </p:scale>
        <p:origin x="106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1856485-6249-411A-B767-60632A15B7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DAB340-C47B-4C30-A8B2-073BADA8082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69D121A-3B93-45E7-A48C-81D920CDA09D}" type="datetimeFigureOut">
              <a:rPr lang="cs-CZ"/>
              <a:pPr>
                <a:defRPr/>
              </a:pPr>
              <a:t>28.09.2020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765E3184-4354-4ABF-9649-32A6C2EDC0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A5C1099F-9FC8-463A-BA6C-D66DDC3F0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C00A31-529C-432A-83E0-B14EE47317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468586-3463-4394-ACEB-C6B0249F2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3AD7261-6133-42A6-9AD1-F7A860FB261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289CA053-4C6B-46F3-9492-CBAC5D3F3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E7A9082-82B9-4B94-A82C-71221DEFD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E8EE1-E40B-44D2-9ECE-66D747CA1A69}" type="datetimeFigureOut">
              <a:rPr lang="cs-CZ"/>
              <a:pPr>
                <a:defRPr/>
              </a:pPr>
              <a:t>28.09.2020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6D5CB29-89CE-418F-B831-471E73D1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CBF4ACB-ECE3-48E1-916F-3F18E6B5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23AA4-0504-4BA5-AFAE-62BC135EDA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5223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019081-F45C-4070-A633-3BBEF8C64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F5A82-C12F-40D1-90D4-7543BAD0DD07}" type="datetimeFigureOut">
              <a:rPr lang="cs-CZ"/>
              <a:pPr>
                <a:defRPr/>
              </a:pPr>
              <a:t>28.09.2020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ED4F7E-03F6-4CC2-A1CE-488EB2B51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288BA3-ACA8-4093-95B8-BF3BB15F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EE633-518C-4567-928E-9926F59B5EB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6026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29A643-96B1-4D72-A87E-A87EC98C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4455C-E85A-4F36-8EAF-69769A9590A4}" type="datetimeFigureOut">
              <a:rPr lang="cs-CZ"/>
              <a:pPr>
                <a:defRPr/>
              </a:pPr>
              <a:t>28.09.2020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35D488-BF61-4173-90F1-19B24208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78D275-BC7C-45FF-9147-B8D580EDC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3728D-7500-4F26-9B3B-E29460F1DF8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924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53975"/>
            <a:ext cx="8229600" cy="60721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054A422C-8004-4727-A201-45280A38A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F5E26-6007-4F36-9A87-E40D4D7FC06B}" type="datetimeFigureOut">
              <a:rPr lang="cs-CZ"/>
              <a:pPr>
                <a:defRPr/>
              </a:pPr>
              <a:t>28.09.2020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DB6D3882-2490-46CB-AE75-4DC7ABFAA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DBB55042-6C55-4030-9E4F-9700C18AB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A48E3-C66F-4D43-87D0-ABD02AA593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1940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765175"/>
            <a:ext cx="4038600" cy="5360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765175"/>
            <a:ext cx="4038600" cy="5360988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1DB76D8F-B26D-482A-9EDF-98CC08452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AA68E-BC5B-4856-98F9-A70ED866C259}" type="datetimeFigureOut">
              <a:rPr lang="cs-CZ"/>
              <a:pPr>
                <a:defRPr/>
              </a:pPr>
              <a:t>28.09.2020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D23B9EC-03D8-4BD1-B093-187DCA3A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296470B-F787-4ED4-9409-4E095742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5E051-3E96-44AB-9B27-A3E4BB547AA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41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5BE089-171E-4EA3-8481-B0CC55C8D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E4074-0662-4595-A122-C8B95AD83464}" type="datetimeFigureOut">
              <a:rPr lang="cs-CZ"/>
              <a:pPr>
                <a:defRPr/>
              </a:pPr>
              <a:t>28.09.2020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740B68-6BB4-4EC4-BCDC-8B1AB1763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0183DD-F8BF-46AC-BC2E-FAC7A8A0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1D625-B477-4EDD-82A5-DB8259F9496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903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>
            <a:extLst>
              <a:ext uri="{FF2B5EF4-FFF2-40B4-BE49-F238E27FC236}">
                <a16:creationId xmlns:a16="http://schemas.microsoft.com/office/drawing/2014/main" id="{130FA07B-7153-49E4-AF12-F95B30B1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8DCA2D56-B2F2-44C9-AC75-CF7858B58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C3662-9FC7-44AC-9BBE-71B83243735B}" type="datetimeFigureOut">
              <a:rPr lang="cs-CZ"/>
              <a:pPr>
                <a:defRPr/>
              </a:pPr>
              <a:t>28.09.2020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45FD11E-5380-4A65-A896-9B1C5FDC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BAFB4A6-EDB9-4C39-9FD8-52B7B21E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B8E3B-BFBC-4A71-AAF0-B4F5C07EBD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47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CF80244-34D2-44DC-8890-E26517C7B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AEA58-6E03-42D2-983A-05D78D152397}" type="datetimeFigureOut">
              <a:rPr lang="cs-CZ"/>
              <a:pPr>
                <a:defRPr/>
              </a:pPr>
              <a:t>28.09.2020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9187EA5-C78F-4358-BB01-202B7B09A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75F121D-8BA4-4469-B90B-900BB8F0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C7104-B247-48B6-B6F7-43001E0D41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182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E72C36A4-5ADA-4852-8B8F-10DE6EFA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9462-1C5F-4B1B-B5CE-87399BBE25A1}" type="datetimeFigureOut">
              <a:rPr lang="cs-CZ"/>
              <a:pPr>
                <a:defRPr/>
              </a:pPr>
              <a:t>28.09.2020</a:t>
            </a:fld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42E96A4-B836-4158-928B-247F7E49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8132C95B-5CC6-429C-A070-201FC422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6A21E-D48E-4E52-BD1A-37BFB8A903A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563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B0E9D7E8-6AE1-47AA-8B2D-93D5FE47E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5E4F0-6D9E-4781-8B58-B609B273762D}" type="datetimeFigureOut">
              <a:rPr lang="cs-CZ"/>
              <a:pPr>
                <a:defRPr/>
              </a:pPr>
              <a:t>28.09.2020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9FB270F8-BC6B-4B4A-BA2B-AB573491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599725E4-6C3C-4D41-8FEE-D024BFBCB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C8BF4-8FDB-40B2-A2DE-89FFBAEDA12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411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DA786D0A-8CCB-40DB-AC8E-F263E771B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2A94C-7553-4E54-98F1-3F5039868710}" type="datetimeFigureOut">
              <a:rPr lang="cs-CZ"/>
              <a:pPr>
                <a:defRPr/>
              </a:pPr>
              <a:t>28.09.2020</a:t>
            </a:fld>
            <a:endParaRPr lang="cs-CZ" dirty="0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F5B4DB71-7AF6-4E74-AD6B-1BEBDB86D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DE657838-C5BD-42ED-94B4-8CAC51EA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8C38A-F32F-44A2-A2E0-FF91D2A902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4018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601A567-D461-4301-9BFC-CBB9F13A8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32903-1830-442F-9796-E77B648F904D}" type="datetimeFigureOut">
              <a:rPr lang="cs-CZ"/>
              <a:pPr>
                <a:defRPr/>
              </a:pPr>
              <a:t>28.09.2020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FCCD6CE-10F1-4995-A253-4E1FFE1A3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8B875B2-EC17-4151-AA24-B33438E2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D34FD-9683-42CB-9926-11815E3BD6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855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2090C64F-4D83-4570-B68C-A6697BB4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BE758-77AF-4E18-80C4-4CAAE1B6B71B}" type="datetimeFigureOut">
              <a:rPr lang="cs-CZ"/>
              <a:pPr>
                <a:defRPr/>
              </a:pPr>
              <a:t>28.09.2020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E77AE2A-2C9F-467C-A94A-0C916CD7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21362B5-5D51-4E7F-A610-8FD7D2AE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4BD66-2830-4B65-8A50-3174A8F4C7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977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>
            <a:extLst>
              <a:ext uri="{FF2B5EF4-FFF2-40B4-BE49-F238E27FC236}">
                <a16:creationId xmlns:a16="http://schemas.microsoft.com/office/drawing/2014/main" id="{2300F34F-35B1-4F45-9722-8DA13BBFD9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Obrázek 6">
            <a:extLst>
              <a:ext uri="{FF2B5EF4-FFF2-40B4-BE49-F238E27FC236}">
                <a16:creationId xmlns:a16="http://schemas.microsoft.com/office/drawing/2014/main" id="{BB99007A-7132-4E32-90B4-5090731B67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Zástupný symbol pro nadpis 1">
            <a:extLst>
              <a:ext uri="{FF2B5EF4-FFF2-40B4-BE49-F238E27FC236}">
                <a16:creationId xmlns:a16="http://schemas.microsoft.com/office/drawing/2014/main" id="{6202577F-A7D3-497C-89CC-7496DCAAE0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9" name="Zástupný symbol pro text 2">
            <a:extLst>
              <a:ext uri="{FF2B5EF4-FFF2-40B4-BE49-F238E27FC236}">
                <a16:creationId xmlns:a16="http://schemas.microsoft.com/office/drawing/2014/main" id="{831201AE-EA42-4276-B2C6-5EF7226241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D103A3-5665-4B4C-A0A5-94F2D2940E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9D4EEF-8477-4ABF-BF5F-53991A2E78FD}" type="datetimeFigureOut">
              <a:rPr lang="cs-CZ"/>
              <a:pPr>
                <a:defRPr/>
              </a:pPr>
              <a:t>28.09.2020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FC84DD-6A6F-465C-B413-27E7336E2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D8DAA4-C8E7-48A0-9181-7D58FCE5D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5F37F600-1718-4FA7-A3F2-F1CC2E5F92D2}" type="slidenum">
              <a:rPr lang="cs-CZ" altLang="cs-CZ"/>
              <a:pPr/>
              <a:t>‹#›</a:t>
            </a:fld>
            <a:endParaRPr lang="cs-CZ" alt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B327ECB-F318-4B39-B806-69BD94D21EA6}"/>
              </a:ext>
            </a:extLst>
          </p:cNvPr>
          <p:cNvCxnSpPr/>
          <p:nvPr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 descr="E:\##iba\karim\pack\znacka-full-FN-LF-cs\barva\znacka-full-FN-LF-cs-barva.emf">
            <a:extLst>
              <a:ext uri="{FF2B5EF4-FFF2-40B4-BE49-F238E27FC236}">
                <a16:creationId xmlns:a16="http://schemas.microsoft.com/office/drawing/2014/main" id="{368C9C2C-37E3-4AD0-AD42-3C681DF4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6337300"/>
            <a:ext cx="18478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32" r:id="rId2"/>
    <p:sldLayoutId id="2147483844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audio" Target="../media/media11.m4a"/><Relationship Id="rId7" Type="http://schemas.openxmlformats.org/officeDocument/2006/relationships/oleObject" Target="../embeddings/oleObject1.bin"/><Relationship Id="rId2" Type="http://schemas.microsoft.com/office/2007/relationships/media" Target="../media/media1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www.obrazky.cz/?q=mydrane&amp;url=http%3A%2F%2Fwww.eurotimes.org%2Fwp-content%2Fuploads%2F2016%2F12%2FTh%25C3%25A9a-Mydrane-pack-e1481026918376.jpg&amp;imageId=a387bb141b2aeb4e&amp;data=lgLEELAcRpJHylNsXeF-6GrfkFbEMHI_c-H9_smq0I6RTwN978WxbGQ_pH6DZtDjJEaxpFTDdxIU8IDXJfHhFG9syZPwns5byvmJxAKwrJPEAoZ1xAL-kMQC7q8%3D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s://www.obrazky.cz/?q=neosynephrin&amp;url=https%3A%2F%2Fwww.elekarnabrno.cz%2Fimg-2416452-neosynephrin-pos-10-oph-gtt-sol-1x10ml&amp;imageId=f368b4eb98f9e2ea&amp;data=lgLEECyVoFuMGpZlK_l1MRUPJ3PEMNDKXT7IH1PYaH21qR1on_5TdOCDW65PaB8JMcgx7IXI8oyK-ORgEEiUiwdNoO7H685byvlWxAJp45PEAgaVxAL6hsQCXE8%3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084B2F90-284A-4FEF-A71E-ED291D5C4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2781300"/>
            <a:ext cx="8640763" cy="3221038"/>
          </a:xfrm>
        </p:spPr>
        <p:txBody>
          <a:bodyPr/>
          <a:lstStyle/>
          <a:p>
            <a:pPr eaLnBrk="1" hangingPunct="1"/>
            <a:r>
              <a:rPr lang="cs-CZ" altLang="cs-CZ" sz="4000"/>
              <a:t>ANESTEZIE V OBLASTI HLAVY A KRKU</a:t>
            </a:r>
            <a:br>
              <a:rPr lang="cs-CZ" altLang="cs-CZ" sz="4000"/>
            </a:br>
            <a:br>
              <a:rPr lang="cs-CZ" altLang="cs-CZ" sz="3600"/>
            </a:br>
            <a:endParaRPr lang="cs-CZ" altLang="cs-CZ" sz="360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0B702A-88D4-4C5A-9C45-984B9F808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1275" y="6426200"/>
            <a:ext cx="3673475" cy="431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MUDr. Jitka Zemanová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823EF7A-D50D-4FBE-B4D0-2F0153667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07"/>
    </mc:Choice>
    <mc:Fallback>
      <p:transition spd="slow" advTm="20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obr41_schematicke znazorneni nasotrachealni intubace">
            <a:extLst>
              <a:ext uri="{FF2B5EF4-FFF2-40B4-BE49-F238E27FC236}">
                <a16:creationId xmlns:a16="http://schemas.microsoft.com/office/drawing/2014/main" id="{D72531CA-D58D-4D9B-922C-191BB9B23316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9925" y="115888"/>
            <a:ext cx="1697038" cy="1852612"/>
          </a:xfrm>
          <a:noFill/>
          <a:ln>
            <a:solidFill>
              <a:srgbClr val="D20A11"/>
            </a:solidFill>
            <a:miter lim="800000"/>
            <a:headEnd/>
            <a:tailEnd/>
          </a:ln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A94BDA50-0324-4556-B5C8-789A4A082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73453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180975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02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izolované poranění dolní čelisti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  - intubovat nosem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  - pozor na úlomky zubů a kostí</a:t>
            </a:r>
          </a:p>
        </p:txBody>
      </p:sp>
      <p:sp>
        <p:nvSpPr>
          <p:cNvPr id="14340" name="Rectangle 6">
            <a:extLst>
              <a:ext uri="{FF2B5EF4-FFF2-40B4-BE49-F238E27FC236}">
                <a16:creationId xmlns:a16="http://schemas.microsoft.com/office/drawing/2014/main" id="{011C29BE-24A2-44F0-8075-9042D8BC9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8775"/>
            <a:ext cx="87391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02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02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0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poranění dutiny ústní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- krvácení a hematom  již předoperačně respirační insuficienci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-  urgentní koniopunkce nebo elektivní tracheostomie</a:t>
            </a: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AD2498FB-F0B2-4550-A87C-E14C1AD36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97200"/>
            <a:ext cx="88931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1809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 typeface="Symbol" panose="05050102010706020507" pitchFamily="18" charset="2"/>
              <a:buNone/>
            </a:pPr>
            <a:r>
              <a:rPr lang="cs-CZ" altLang="cs-CZ" sz="2400" b="1"/>
              <a:t>maxilofaciální poranění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Symbol" panose="05050102010706020507" pitchFamily="18" charset="2"/>
              <a:buNone/>
            </a:pPr>
            <a:r>
              <a:rPr lang="cs-CZ" altLang="cs-CZ" sz="2400"/>
              <a:t>          - kontraindikace intubace nosem při poranění baze lební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          </a:t>
            </a:r>
          </a:p>
        </p:txBody>
      </p:sp>
      <p:pic>
        <p:nvPicPr>
          <p:cNvPr id="14342" name="Picture 9" descr="Richard Norris vlevo před operací a vpravo po ní">
            <a:extLst>
              <a:ext uri="{FF2B5EF4-FFF2-40B4-BE49-F238E27FC236}">
                <a16:creationId xmlns:a16="http://schemas.microsoft.com/office/drawing/2014/main" id="{4649B9F7-7BB6-457A-99C8-169005115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01"/>
          <a:stretch>
            <a:fillRect/>
          </a:stretch>
        </p:blipFill>
        <p:spPr bwMode="auto">
          <a:xfrm>
            <a:off x="0" y="4076700"/>
            <a:ext cx="1943100" cy="214312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11" descr="O čtyři zuby přišel v úterním utkání NHL Jaromír Jágr, pak přihrál na gól a pomohl&amp;hellip;">
            <a:extLst>
              <a:ext uri="{FF2B5EF4-FFF2-40B4-BE49-F238E27FC236}">
                <a16:creationId xmlns:a16="http://schemas.microsoft.com/office/drawing/2014/main" id="{D2786B8C-4785-4124-9947-1610913C9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076700"/>
            <a:ext cx="2232025" cy="21907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12" descr="LeFort obr">
            <a:extLst>
              <a:ext uri="{FF2B5EF4-FFF2-40B4-BE49-F238E27FC236}">
                <a16:creationId xmlns:a16="http://schemas.microsoft.com/office/drawing/2014/main" id="{686C7237-BBA5-4B5A-AECF-7133A30D1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076700"/>
            <a:ext cx="2303463" cy="2170113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ffectLst>
            <a:outerShdw dist="107763" dir="81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13" descr="LeFort z boku">
            <a:extLst>
              <a:ext uri="{FF2B5EF4-FFF2-40B4-BE49-F238E27FC236}">
                <a16:creationId xmlns:a16="http://schemas.microsoft.com/office/drawing/2014/main" id="{9B1ACF59-08A0-4F61-96F2-72C50A4C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032250"/>
            <a:ext cx="2339975" cy="223520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A651400-FD82-41D9-B82C-D44B19BAB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88"/>
    </mc:Choice>
    <mc:Fallback>
      <p:transition spd="slow" advTm="67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DSC_0848">
            <a:extLst>
              <a:ext uri="{FF2B5EF4-FFF2-40B4-BE49-F238E27FC236}">
                <a16:creationId xmlns:a16="http://schemas.microsoft.com/office/drawing/2014/main" id="{849A88E9-B754-48B5-BA4E-EAE50954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836613"/>
            <a:ext cx="5003800" cy="375126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7" descr="intubace nosem">
            <a:extLst>
              <a:ext uri="{FF2B5EF4-FFF2-40B4-BE49-F238E27FC236}">
                <a16:creationId xmlns:a16="http://schemas.microsoft.com/office/drawing/2014/main" id="{9BCE37A5-E374-4C59-A0E3-A4C20D4F4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2667000" cy="266700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151" name="Object 7">
            <a:extLst>
              <a:ext uri="{FF2B5EF4-FFF2-40B4-BE49-F238E27FC236}">
                <a16:creationId xmlns:a16="http://schemas.microsoft.com/office/drawing/2014/main" id="{D2FF960B-3ADE-4FFA-8D58-4340D2F7FD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9925" y="5084763"/>
          <a:ext cx="1476375" cy="125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Klip" r:id="rId7" imgW="1419241" imgH="1200278" progId="MS_ClipArt_Gallery.2">
                  <p:embed/>
                </p:oleObj>
              </mc:Choice>
              <mc:Fallback>
                <p:oleObj name="Klip" r:id="rId7" imgW="1419241" imgH="1200278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5084763"/>
                        <a:ext cx="1476375" cy="125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18900000" algn="ctr" rotWithShape="0">
                          <a:srgbClr val="80808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5" name="Picture 4" descr="P1010002">
            <a:extLst>
              <a:ext uri="{FF2B5EF4-FFF2-40B4-BE49-F238E27FC236}">
                <a16:creationId xmlns:a16="http://schemas.microsoft.com/office/drawing/2014/main" id="{0F4AE38C-04FD-4F8A-976F-402BA4BB2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r="14719"/>
          <a:stretch>
            <a:fillRect/>
          </a:stretch>
        </p:blipFill>
        <p:spPr bwMode="auto">
          <a:xfrm>
            <a:off x="395288" y="3284538"/>
            <a:ext cx="2520950" cy="23907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D7B409F-3136-48B7-ADBA-4CBC407819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64"/>
    </mc:Choice>
    <mc:Fallback>
      <p:transition spd="slow" advTm="9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6FB0438C-CA80-4DDE-BB63-6B944E8AA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387" name="Zástupný obsah 4" descr="Obsah obrázku osoba, interiér, vsedě, hledání&#10;&#10;Popis byl vytvořen automaticky">
            <a:extLst>
              <a:ext uri="{FF2B5EF4-FFF2-40B4-BE49-F238E27FC236}">
                <a16:creationId xmlns:a16="http://schemas.microsoft.com/office/drawing/2014/main" id="{136F10A5-5518-445E-B02C-FCC1180259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3875" y="301625"/>
            <a:ext cx="3016250" cy="5362575"/>
          </a:xfrm>
        </p:spPr>
      </p:pic>
      <p:pic>
        <p:nvPicPr>
          <p:cNvPr id="16388" name="Obrázek 6" descr="Obsah obrázku osoba, interiér, postel, vsedě&#10;&#10;Popis byl vytvořen automaticky">
            <a:extLst>
              <a:ext uri="{FF2B5EF4-FFF2-40B4-BE49-F238E27FC236}">
                <a16:creationId xmlns:a16="http://schemas.microsoft.com/office/drawing/2014/main" id="{10F6D8C2-0D91-4D56-9E74-ED3601F6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366713"/>
            <a:ext cx="2505075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8" descr="Obsah obrázku osoba, interiér, mladý, dítě&#10;&#10;Popis byl vytvořen automaticky">
            <a:extLst>
              <a:ext uri="{FF2B5EF4-FFF2-40B4-BE49-F238E27FC236}">
                <a16:creationId xmlns:a16="http://schemas.microsoft.com/office/drawing/2014/main" id="{72F626EF-828F-4F04-8736-364673281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9526"/>
          <a:stretch>
            <a:fillRect/>
          </a:stretch>
        </p:blipFill>
        <p:spPr bwMode="auto">
          <a:xfrm>
            <a:off x="6227763" y="3203575"/>
            <a:ext cx="2732087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Obrázek 12" descr="Obsah obrázku osoba, interiér, vsedě, stůl&#10;&#10;Popis byl vytvořen automaticky">
            <a:extLst>
              <a:ext uri="{FF2B5EF4-FFF2-40B4-BE49-F238E27FC236}">
                <a16:creationId xmlns:a16="http://schemas.microsoft.com/office/drawing/2014/main" id="{47E0C02C-0105-46F6-A0C7-57903BB23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520700"/>
            <a:ext cx="22923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18EAF4D-062B-44F9-A8EF-DC2D61B8B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25"/>
    </mc:Choice>
    <mc:Fallback>
      <p:transition spd="slow" advTm="57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55808F76-7E3F-4BD5-AD6D-5ACD181A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333375"/>
            <a:ext cx="5483225" cy="495300"/>
          </a:xfrm>
        </p:spPr>
        <p:txBody>
          <a:bodyPr/>
          <a:lstStyle/>
          <a:p>
            <a:r>
              <a:rPr lang="cs-CZ" altLang="cs-CZ" sz="2800"/>
              <a:t>Submentální intubace</a:t>
            </a:r>
          </a:p>
        </p:txBody>
      </p:sp>
      <p:pic>
        <p:nvPicPr>
          <p:cNvPr id="17411" name="Zástupný symbol pro obsah 4">
            <a:extLst>
              <a:ext uri="{FF2B5EF4-FFF2-40B4-BE49-F238E27FC236}">
                <a16:creationId xmlns:a16="http://schemas.microsoft.com/office/drawing/2014/main" id="{3ECAC962-58C8-4FBC-ABA3-4BF51E909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/>
          <a:stretch>
            <a:fillRect/>
          </a:stretch>
        </p:blipFill>
        <p:spPr>
          <a:xfrm>
            <a:off x="3419475" y="1131888"/>
            <a:ext cx="5267325" cy="4629150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12" name="Obrázek 6">
            <a:extLst>
              <a:ext uri="{FF2B5EF4-FFF2-40B4-BE49-F238E27FC236}">
                <a16:creationId xmlns:a16="http://schemas.microsoft.com/office/drawing/2014/main" id="{C9F95CFF-8ACD-46E8-9F19-B8C0751BF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2" t="14677" r="12268" b="39145"/>
          <a:stretch>
            <a:fillRect/>
          </a:stretch>
        </p:blipFill>
        <p:spPr bwMode="auto">
          <a:xfrm>
            <a:off x="250825" y="1846263"/>
            <a:ext cx="2808288" cy="3165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FF22772-D34F-4CA5-8E56-4B04AAF2E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3"/>
    </mc:Choice>
    <mc:Fallback>
      <p:transition spd="slow" advTm="7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74E7213B-22AF-4D3C-96F7-D55C455B3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8435" name="Zástupný obsah 4" descr="Obsah obrázku interiér, strop, kuchyně, místnost&#10;&#10;Popis byl vytvořen automaticky">
            <a:extLst>
              <a:ext uri="{FF2B5EF4-FFF2-40B4-BE49-F238E27FC236}">
                <a16:creationId xmlns:a16="http://schemas.microsoft.com/office/drawing/2014/main" id="{914B434F-4F21-4502-8572-15610F463A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3" t="18622" r="22000" b="22443"/>
          <a:stretch>
            <a:fillRect/>
          </a:stretch>
        </p:blipFill>
        <p:spPr>
          <a:xfrm>
            <a:off x="1331913" y="981075"/>
            <a:ext cx="4319587" cy="4821238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9CF06B2-1B6C-41F4-94CF-1DDCD79E8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2"/>
    </mc:Choice>
    <mc:Fallback>
      <p:transition spd="slow" advTm="10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F9AD36E-D9AF-4495-971A-DA90878F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OFTALMOCHIRURGIE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BE946A5-1371-4CB6-B4E1-21F1DDBD4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4292600"/>
            <a:ext cx="3455987" cy="935038"/>
          </a:xfrm>
        </p:spPr>
        <p:txBody>
          <a:bodyPr/>
          <a:lstStyle/>
          <a:p>
            <a:r>
              <a:rPr lang="cs-CZ" altLang="cs-CZ" sz="2800"/>
              <a:t>PŘEDNÍ SEGMENT</a:t>
            </a:r>
          </a:p>
          <a:p>
            <a:r>
              <a:rPr lang="cs-CZ" altLang="cs-CZ" sz="2800"/>
              <a:t>ZADNÍ SEGMENT</a:t>
            </a:r>
          </a:p>
        </p:txBody>
      </p:sp>
      <p:sp>
        <p:nvSpPr>
          <p:cNvPr id="6148" name="Text Box 5">
            <a:extLst>
              <a:ext uri="{FF2B5EF4-FFF2-40B4-BE49-F238E27FC236}">
                <a16:creationId xmlns:a16="http://schemas.microsoft.com/office/drawing/2014/main" id="{4651D1DB-A03A-4295-B915-391F2CB19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227138"/>
            <a:ext cx="690403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Lokální anestezie – peribulbární či retrobulbární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Analgosedace  - monitorovaná anesteziologická péče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Celková anestezie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  <p:sp>
        <p:nvSpPr>
          <p:cNvPr id="6149" name="AutoShape 6">
            <a:extLst>
              <a:ext uri="{FF2B5EF4-FFF2-40B4-BE49-F238E27FC236}">
                <a16:creationId xmlns:a16="http://schemas.microsoft.com/office/drawing/2014/main" id="{7A47909D-5BCC-48E2-8FAD-BEF88988E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429000"/>
            <a:ext cx="2952750" cy="2520950"/>
          </a:xfrm>
          <a:prstGeom prst="wedgeEllipseCallout">
            <a:avLst>
              <a:gd name="adj1" fmla="val -126505"/>
              <a:gd name="adj2" fmla="val 692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150" name="Text Box 8">
            <a:extLst>
              <a:ext uri="{FF2B5EF4-FFF2-40B4-BE49-F238E27FC236}">
                <a16:creationId xmlns:a16="http://schemas.microsoft.com/office/drawing/2014/main" id="{2CE652F4-8961-47F6-B489-2F42ACFF1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75" y="4221163"/>
            <a:ext cx="2784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Akineze oka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Minimální výkyv IOP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E20B84-7949-42C1-AECF-50C7FDC31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75"/>
    </mc:Choice>
    <mc:Fallback>
      <p:transition spd="slow" advTm="86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890DBE34-47C1-4F3E-96CA-B06A5AEC1CD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68313" y="333375"/>
            <a:ext cx="8002587" cy="5360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 b="1">
                <a:solidFill>
                  <a:srgbClr val="D20A11"/>
                </a:solidFill>
              </a:rPr>
              <a:t>Premedikace: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400"/>
              <a:t>    </a:t>
            </a:r>
            <a:r>
              <a:rPr lang="cs-CZ" altLang="cs-CZ" sz="2800" b="1"/>
              <a:t>antiemetika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400"/>
              <a:t>     není-li kontraindikace vždy u výkonů v zadním segmentu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cs-CZ" sz="240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800" b="1"/>
              <a:t>Ondansetron 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000" b="1"/>
              <a:t>Nežádoucí účinky: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000"/>
              <a:t>                                    </a:t>
            </a:r>
            <a:r>
              <a:rPr lang="cs-CZ" altLang="cs-CZ" sz="2400" b="1"/>
              <a:t>rozmazané vidění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400" b="1"/>
              <a:t>                              epileptický záchvat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400" b="1"/>
              <a:t>                              bolest na hrudi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400" b="1"/>
              <a:t>                               hypotenze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400" b="1"/>
              <a:t>                              bradykardie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cs-CZ" sz="2400" b="1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000"/>
              <a:t> </a:t>
            </a:r>
            <a:r>
              <a:rPr lang="cs-CZ" altLang="cs-CZ" sz="2400" b="1"/>
              <a:t>Droperidol</a:t>
            </a:r>
            <a:r>
              <a:rPr lang="cs-CZ" altLang="cs-CZ" sz="2000"/>
              <a:t> 1,25 mg i.v.  (= 0,5 ml)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cs-CZ" sz="2000"/>
          </a:p>
        </p:txBody>
      </p:sp>
      <p:pic>
        <p:nvPicPr>
          <p:cNvPr id="7171" name="Picture 7" descr="DSC_1023">
            <a:extLst>
              <a:ext uri="{FF2B5EF4-FFF2-40B4-BE49-F238E27FC236}">
                <a16:creationId xmlns:a16="http://schemas.microsoft.com/office/drawing/2014/main" id="{6D705FDB-10AD-4A45-AFF2-EE91F9A79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r="20573"/>
          <a:stretch>
            <a:fillRect/>
          </a:stretch>
        </p:blipFill>
        <p:spPr bwMode="auto">
          <a:xfrm>
            <a:off x="5435600" y="3141663"/>
            <a:ext cx="3457575" cy="284321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B289671-20AB-489A-AFE0-4BF4B459B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54"/>
    </mc:Choice>
    <mc:Fallback>
      <p:transition spd="slow" advTm="12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BA712608-9C84-4945-972A-8A196C77F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765175"/>
            <a:ext cx="8507413" cy="5360988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Anestezie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400" b="1"/>
              <a:t>Zajištění DC :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400"/>
              <a:t>intubace nebo flexibilní LMA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400" b="1"/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800" b="1"/>
              <a:t>Ovlivnění IOP: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400" b="1"/>
              <a:t>IOP 10 – 22 mmHg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400" b="1"/>
              <a:t>↑</a:t>
            </a:r>
            <a:r>
              <a:rPr lang="cs-CZ" altLang="cs-CZ" sz="2400"/>
              <a:t> IOP …. prolaps duhovky a čočky, vytlačování sklivce </a:t>
            </a:r>
          </a:p>
          <a:p>
            <a:pPr>
              <a:lnSpc>
                <a:spcPct val="90000"/>
              </a:lnSpc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400" b="1">
                <a:solidFill>
                  <a:srgbClr val="D20A11"/>
                </a:solidFill>
              </a:rPr>
              <a:t>suxamethonium</a:t>
            </a:r>
            <a:r>
              <a:rPr lang="cs-CZ" altLang="cs-CZ" sz="2400"/>
              <a:t> </a:t>
            </a:r>
            <a:r>
              <a:rPr lang="cs-CZ" altLang="cs-CZ" sz="2400" b="1"/>
              <a:t>↑</a:t>
            </a:r>
            <a:r>
              <a:rPr lang="cs-CZ" altLang="cs-CZ" sz="2400"/>
              <a:t> IOP přechodně cca o 10 - 20 mm Hg</a:t>
            </a:r>
            <a:r>
              <a:rPr lang="cs-CZ" altLang="cs-CZ" sz="2800"/>
              <a:t>. </a:t>
            </a:r>
          </a:p>
          <a:p>
            <a:pPr>
              <a:lnSpc>
                <a:spcPct val="90000"/>
              </a:lnSpc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400" b="1">
                <a:solidFill>
                  <a:srgbClr val="D20A11"/>
                </a:solidFill>
              </a:rPr>
              <a:t>ketamin</a:t>
            </a:r>
            <a:r>
              <a:rPr lang="cs-CZ" altLang="cs-CZ" sz="2400"/>
              <a:t> </a:t>
            </a:r>
            <a:r>
              <a:rPr lang="cs-CZ" altLang="cs-CZ" sz="2400" b="1"/>
              <a:t>↑</a:t>
            </a:r>
            <a:r>
              <a:rPr lang="cs-CZ" altLang="cs-CZ" sz="2400"/>
              <a:t> IOP zvýšením napětí očních svalů</a:t>
            </a:r>
          </a:p>
          <a:p>
            <a:pPr>
              <a:lnSpc>
                <a:spcPct val="90000"/>
              </a:lnSpc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400" b="1">
                <a:solidFill>
                  <a:srgbClr val="D20A11"/>
                </a:solidFill>
              </a:rPr>
              <a:t>atropin</a:t>
            </a:r>
            <a:r>
              <a:rPr lang="cs-CZ" altLang="cs-CZ" sz="2400"/>
              <a:t> </a:t>
            </a:r>
            <a:r>
              <a:rPr lang="cs-CZ" altLang="cs-CZ" sz="2400" b="1"/>
              <a:t>↑</a:t>
            </a:r>
            <a:r>
              <a:rPr lang="cs-CZ" altLang="cs-CZ" sz="2400"/>
              <a:t> IOP pouze po aplikaci do spojivkového vaku (po aplikaci i.v. nebo i.m. se IOP nezvyšuje a je možné ho v případě nutnosti bez obav použít)     </a:t>
            </a:r>
          </a:p>
          <a:p>
            <a:pPr>
              <a:lnSpc>
                <a:spcPct val="90000"/>
              </a:lnSpc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400"/>
              <a:t> barbituráty, opioidy a benzodiazepiny IOP snižují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400"/>
          </a:p>
        </p:txBody>
      </p:sp>
      <p:pic>
        <p:nvPicPr>
          <p:cNvPr id="8195" name="Picture 4" descr="DSC_0007">
            <a:extLst>
              <a:ext uri="{FF2B5EF4-FFF2-40B4-BE49-F238E27FC236}">
                <a16:creationId xmlns:a16="http://schemas.microsoft.com/office/drawing/2014/main" id="{5B6B65D3-86D9-4D14-AF90-296350CD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0"/>
          <a:stretch>
            <a:fillRect/>
          </a:stretch>
        </p:blipFill>
        <p:spPr bwMode="auto">
          <a:xfrm>
            <a:off x="6156325" y="404813"/>
            <a:ext cx="2614613" cy="258286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781EAA4-1D9C-44EC-9CF1-20B7183B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883"/>
    </mc:Choice>
    <mc:Fallback>
      <p:transition spd="slow" advTm="13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AC61956-8E2E-4B40-AB81-11C060E7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33375"/>
            <a:ext cx="5483225" cy="495300"/>
          </a:xfrm>
        </p:spPr>
        <p:txBody>
          <a:bodyPr/>
          <a:lstStyle/>
          <a:p>
            <a:r>
              <a:rPr lang="cs-CZ" altLang="cs-CZ" sz="2800"/>
              <a:t>↑ IOP</a:t>
            </a:r>
          </a:p>
        </p:txBody>
      </p:sp>
      <p:pic>
        <p:nvPicPr>
          <p:cNvPr id="9219" name="Picture 7" descr="DSC_0014">
            <a:extLst>
              <a:ext uri="{FF2B5EF4-FFF2-40B4-BE49-F238E27FC236}">
                <a16:creationId xmlns:a16="http://schemas.microsoft.com/office/drawing/2014/main" id="{483B6F46-3DA5-4536-8BFA-563FC76DBBC8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r="63307"/>
          <a:stretch>
            <a:fillRect/>
          </a:stretch>
        </p:blipFill>
        <p:spPr>
          <a:xfrm>
            <a:off x="6443663" y="3068638"/>
            <a:ext cx="2447925" cy="3354387"/>
          </a:xfrm>
          <a:noFill/>
          <a:ln>
            <a:solidFill>
              <a:srgbClr val="D20A11"/>
            </a:solidFill>
            <a:miter lim="800000"/>
            <a:headEnd/>
            <a:tailEnd/>
          </a:ln>
        </p:spPr>
      </p:pic>
      <p:sp>
        <p:nvSpPr>
          <p:cNvPr id="9220" name="Text Box 6">
            <a:extLst>
              <a:ext uri="{FF2B5EF4-FFF2-40B4-BE49-F238E27FC236}">
                <a16:creationId xmlns:a16="http://schemas.microsoft.com/office/drawing/2014/main" id="{2C7270BD-B648-4971-8B04-4887D8A71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3121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2400"/>
              <a:t>náhlé </a:t>
            </a:r>
            <a:r>
              <a:rPr lang="cs-CZ" altLang="cs-CZ" sz="2400" b="1"/>
              <a:t>↑</a:t>
            </a:r>
            <a:r>
              <a:rPr lang="cs-CZ" altLang="cs-CZ" sz="2400"/>
              <a:t> systolického </a:t>
            </a:r>
            <a:r>
              <a:rPr lang="cs-CZ" altLang="cs-CZ" sz="2400" b="1"/>
              <a:t>TK nad 160</a:t>
            </a:r>
            <a:r>
              <a:rPr lang="cs-CZ" altLang="cs-CZ" sz="2400"/>
              <a:t> mm Hg 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 typeface="Wingdings" panose="05000000000000000000" pitchFamily="2" charset="2"/>
              <a:buChar char="§"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400"/>
              <a:t> </a:t>
            </a:r>
            <a:r>
              <a:rPr lang="cs-CZ" altLang="cs-CZ" sz="2400" b="1"/>
              <a:t>↑</a:t>
            </a:r>
            <a:r>
              <a:rPr lang="cs-CZ" altLang="cs-CZ" sz="2400"/>
              <a:t> centrálního žilního tlaku 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 typeface="Wingdings" panose="05000000000000000000" pitchFamily="2" charset="2"/>
              <a:buChar char="§"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 typeface="Wingdings" panose="05000000000000000000" pitchFamily="2" charset="2"/>
              <a:buNone/>
            </a:pPr>
            <a:r>
              <a:rPr lang="cs-CZ" altLang="cs-CZ" sz="2400" b="1"/>
              <a:t>↑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2400"/>
              <a:t>zvýšení nitrohrudního tlaku 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 typeface="Wingdings" panose="05000000000000000000" pitchFamily="2" charset="2"/>
              <a:buNone/>
            </a:pPr>
            <a:r>
              <a:rPr lang="cs-CZ" altLang="cs-CZ" sz="2400"/>
              <a:t>  -  při kašli, zvracení, zadržení dechu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 typeface="Wingdings" panose="05000000000000000000" pitchFamily="2" charset="2"/>
              <a:buNone/>
            </a:pPr>
            <a:r>
              <a:rPr lang="cs-CZ" altLang="cs-CZ" sz="2400"/>
              <a:t>     reakce sympatiku na intubaci, extubaci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 typeface="Wingdings" panose="05000000000000000000" pitchFamily="2" charset="2"/>
              <a:buChar char="§"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400"/>
              <a:t>hypoxii</a:t>
            </a:r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 typeface="Wingdings" panose="05000000000000000000" pitchFamily="2" charset="2"/>
              <a:buChar char="§"/>
            </a:pPr>
            <a:endParaRPr lang="cs-CZ" altLang="cs-CZ" sz="2400"/>
          </a:p>
          <a:p>
            <a:pPr eaLnBrk="1" hangingPunct="1">
              <a:spcBef>
                <a:spcPct val="0"/>
              </a:spcBef>
              <a:buClr>
                <a:srgbClr val="D20A11"/>
              </a:buClr>
              <a:buFont typeface="Wingdings" panose="05000000000000000000" pitchFamily="2" charset="2"/>
              <a:buChar char="§"/>
            </a:pPr>
            <a:r>
              <a:rPr lang="cs-CZ" altLang="cs-CZ" sz="2400"/>
              <a:t>hyperkapnii</a:t>
            </a:r>
          </a:p>
        </p:txBody>
      </p:sp>
      <p:sp>
        <p:nvSpPr>
          <p:cNvPr id="9221" name="AutoShape 8">
            <a:extLst>
              <a:ext uri="{FF2B5EF4-FFF2-40B4-BE49-F238E27FC236}">
                <a16:creationId xmlns:a16="http://schemas.microsoft.com/office/drawing/2014/main" id="{9B01C72B-A799-4AB2-BE2E-9C854499A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713" y="836613"/>
            <a:ext cx="2808287" cy="2016125"/>
          </a:xfrm>
          <a:prstGeom prst="wedgeEllipseCallout">
            <a:avLst>
              <a:gd name="adj1" fmla="val 9921"/>
              <a:gd name="adj2" fmla="val 1222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9222" name="Text Box 9">
            <a:extLst>
              <a:ext uri="{FF2B5EF4-FFF2-40B4-BE49-F238E27FC236}">
                <a16:creationId xmlns:a16="http://schemas.microsoft.com/office/drawing/2014/main" id="{7E4D0735-0718-4B0E-9687-D9E15A18C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1196975"/>
            <a:ext cx="18192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Manitol 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okuloprese 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hypotenze ?</a:t>
            </a:r>
          </a:p>
        </p:txBody>
      </p:sp>
      <p:sp>
        <p:nvSpPr>
          <p:cNvPr id="9223" name="Text Box 10">
            <a:extLst>
              <a:ext uri="{FF2B5EF4-FFF2-40B4-BE49-F238E27FC236}">
                <a16:creationId xmlns:a16="http://schemas.microsoft.com/office/drawing/2014/main" id="{4EA81FAD-F51F-4CB7-AE29-E8D5A2D4DB84}"/>
              </a:ext>
            </a:extLst>
          </p:cNvPr>
          <p:cNvSpPr txBox="1">
            <a:spLocks noChangeArrowheads="1"/>
          </p:cNvSpPr>
          <p:nvPr/>
        </p:nvSpPr>
        <p:spPr bwMode="auto">
          <a:xfrm rot="-1374518">
            <a:off x="2051050" y="4724400"/>
            <a:ext cx="4067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Vitrektomie s aplikací plynu !!!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TIVA !!!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E84305A-D50E-45A0-BBEE-8BF4BC2CC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53"/>
    </mc:Choice>
    <mc:Fallback>
      <p:transition spd="slow" advTm="9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031BEEBF-7DF5-4268-8373-9A2629E45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4188"/>
            <a:ext cx="5483225" cy="495300"/>
          </a:xfrm>
        </p:spPr>
        <p:txBody>
          <a:bodyPr/>
          <a:lstStyle/>
          <a:p>
            <a:r>
              <a:rPr lang="cs-CZ" altLang="cs-CZ" sz="3600"/>
              <a:t>Prosím, ještě rozkapat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89F84FF-D462-4CD1-B4DA-5BBF237BD6A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79388" y="1360488"/>
            <a:ext cx="8785225" cy="4137025"/>
          </a:xfrm>
        </p:spPr>
        <p:txBody>
          <a:bodyPr/>
          <a:lstStyle/>
          <a:p>
            <a:pPr>
              <a:defRPr/>
            </a:pPr>
            <a:r>
              <a:rPr lang="cs-CZ" b="1" dirty="0" err="1"/>
              <a:t>Neosynephrin</a:t>
            </a:r>
            <a:r>
              <a:rPr lang="cs-CZ" b="1" dirty="0"/>
              <a:t> </a:t>
            </a:r>
            <a:r>
              <a:rPr lang="cs-CZ" dirty="0"/>
              <a:t> (</a:t>
            </a:r>
            <a:r>
              <a:rPr lang="cs-CZ" sz="2400" dirty="0" err="1"/>
              <a:t>phenylephrin</a:t>
            </a:r>
            <a:r>
              <a:rPr lang="cs-CZ" sz="2400" dirty="0"/>
              <a:t>)</a:t>
            </a:r>
            <a:r>
              <a:rPr lang="cs-CZ" dirty="0"/>
              <a:t>                         </a:t>
            </a:r>
            <a:r>
              <a:rPr lang="cs-CZ" sz="2400" dirty="0"/>
              <a:t>sympatomimetikum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/>
              <a:t>                                         ↑TK, tachykardie, arytmie</a:t>
            </a:r>
          </a:p>
          <a:p>
            <a:pPr>
              <a:defRPr/>
            </a:pPr>
            <a:r>
              <a:rPr lang="cs-CZ" b="1" dirty="0" err="1"/>
              <a:t>Unitropic</a:t>
            </a:r>
            <a:r>
              <a:rPr lang="cs-CZ" dirty="0"/>
              <a:t> – </a:t>
            </a:r>
            <a:r>
              <a:rPr lang="cs-CZ" sz="2400" dirty="0" err="1"/>
              <a:t>tropicamidum</a:t>
            </a:r>
            <a:r>
              <a:rPr lang="cs-CZ" sz="2400" dirty="0"/>
              <a:t> – </a:t>
            </a:r>
            <a:r>
              <a:rPr lang="cs-CZ" sz="2400" dirty="0" err="1"/>
              <a:t>parasympatolytikum</a:t>
            </a:r>
            <a:endParaRPr lang="cs-CZ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  <a:p>
            <a:pPr>
              <a:defRPr/>
            </a:pPr>
            <a:r>
              <a:rPr lang="cs-CZ" b="1" dirty="0" err="1"/>
              <a:t>Mydrane</a:t>
            </a:r>
            <a:r>
              <a:rPr lang="cs-CZ" b="1" dirty="0"/>
              <a:t> </a:t>
            </a:r>
            <a:r>
              <a:rPr lang="cs-CZ" b="1" i="1" dirty="0"/>
              <a:t>– </a:t>
            </a:r>
            <a:r>
              <a:rPr lang="cs-CZ" sz="2400" dirty="0" err="1"/>
              <a:t>tropicamid</a:t>
            </a:r>
            <a:r>
              <a:rPr lang="cs-CZ" sz="2400" dirty="0"/>
              <a:t> + </a:t>
            </a:r>
            <a:r>
              <a:rPr lang="cs-CZ" sz="2400" dirty="0" err="1"/>
              <a:t>phenylephrin</a:t>
            </a:r>
            <a:r>
              <a:rPr lang="cs-CZ" sz="2400" dirty="0"/>
              <a:t> + </a:t>
            </a:r>
            <a:r>
              <a:rPr lang="cs-CZ" sz="2400" dirty="0" err="1"/>
              <a:t>lidocain</a:t>
            </a:r>
            <a:endParaRPr lang="cs-CZ" sz="2400" dirty="0"/>
          </a:p>
        </p:txBody>
      </p:sp>
      <p:pic>
        <p:nvPicPr>
          <p:cNvPr id="10244" name="Picture 2" descr="Neosynephrin-pos 10% oph.gtt.sol.1x10ml">
            <a:hlinkClick r:id="rId4"/>
            <a:extLst>
              <a:ext uri="{FF2B5EF4-FFF2-40B4-BE49-F238E27FC236}">
                <a16:creationId xmlns:a16="http://schemas.microsoft.com/office/drawing/2014/main" id="{571164AD-D599-44BE-AA2C-88A981FF0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1" b="32001"/>
          <a:stretch>
            <a:fillRect/>
          </a:stretch>
        </p:blipFill>
        <p:spPr bwMode="auto">
          <a:xfrm>
            <a:off x="5695950" y="485775"/>
            <a:ext cx="34480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thea-mydrane-pack">
            <a:hlinkClick r:id="rId6"/>
            <a:extLst>
              <a:ext uri="{FF2B5EF4-FFF2-40B4-BE49-F238E27FC236}">
                <a16:creationId xmlns:a16="http://schemas.microsoft.com/office/drawing/2014/main" id="{891EFAA1-C63F-45DB-BED0-90199961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t="9689" r="26778" b="13123"/>
          <a:stretch>
            <a:fillRect/>
          </a:stretch>
        </p:blipFill>
        <p:spPr bwMode="auto">
          <a:xfrm>
            <a:off x="6211888" y="4529138"/>
            <a:ext cx="27527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9EEAB0D-47DA-497A-A3C9-DE5206BFB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83"/>
    </mc:Choice>
    <mc:Fallback>
      <p:transition spd="slow" advTm="59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88BACC5-2963-43E1-9D10-47378F3E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260350"/>
            <a:ext cx="5483225" cy="495300"/>
          </a:xfrm>
        </p:spPr>
        <p:txBody>
          <a:bodyPr/>
          <a:lstStyle/>
          <a:p>
            <a:r>
              <a:rPr lang="cs-CZ" altLang="cs-CZ" sz="2800"/>
              <a:t>Okulokardiální reflex</a:t>
            </a:r>
          </a:p>
        </p:txBody>
      </p:sp>
      <p:pic>
        <p:nvPicPr>
          <p:cNvPr id="11267" name="Picture 7" descr="DSC_0014">
            <a:extLst>
              <a:ext uri="{FF2B5EF4-FFF2-40B4-BE49-F238E27FC236}">
                <a16:creationId xmlns:a16="http://schemas.microsoft.com/office/drawing/2014/main" id="{81799139-D8DA-4814-8D7C-243124C1D70B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0" t="19408" r="20049" b="40340"/>
          <a:stretch>
            <a:fillRect/>
          </a:stretch>
        </p:blipFill>
        <p:spPr>
          <a:xfrm>
            <a:off x="1476375" y="2276475"/>
            <a:ext cx="5688013" cy="2995613"/>
          </a:xfrm>
          <a:noFill/>
          <a:ln>
            <a:solidFill>
              <a:srgbClr val="D20A11"/>
            </a:solidFill>
            <a:miter lim="800000"/>
            <a:headEnd/>
            <a:tailEnd/>
          </a:ln>
        </p:spPr>
      </p:pic>
      <p:sp>
        <p:nvSpPr>
          <p:cNvPr id="11268" name="Text Box 5">
            <a:extLst>
              <a:ext uri="{FF2B5EF4-FFF2-40B4-BE49-F238E27FC236}">
                <a16:creationId xmlns:a16="http://schemas.microsoft.com/office/drawing/2014/main" id="{03A49D5A-7E5C-48C2-8629-5E2C470B2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052513"/>
            <a:ext cx="80279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vyvolán stimulací oftalmické větve n. trigeminus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kardiální reakce je vedena eferentní dráhou n. vagus </a:t>
            </a:r>
          </a:p>
        </p:txBody>
      </p:sp>
      <p:sp>
        <p:nvSpPr>
          <p:cNvPr id="11269" name="Text Box 6">
            <a:extLst>
              <a:ext uri="{FF2B5EF4-FFF2-40B4-BE49-F238E27FC236}">
                <a16:creationId xmlns:a16="http://schemas.microsoft.com/office/drawing/2014/main" id="{97FB8785-5E2D-4143-AB5C-AF80553C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5516563"/>
            <a:ext cx="6300787" cy="822325"/>
          </a:xfrm>
          <a:prstGeom prst="rect">
            <a:avLst/>
          </a:prstGeom>
          <a:solidFill>
            <a:srgbClr val="D20A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Preemptivní podání atropinu v premedikaci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neovlivní vznik okulokardiálního reflexu !!!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D6411A8-071A-4894-BDC9-5D9042F17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83"/>
    </mc:Choice>
    <mc:Fallback>
      <p:transition spd="slow" advTm="69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DSC_0911">
            <a:extLst>
              <a:ext uri="{FF2B5EF4-FFF2-40B4-BE49-F238E27FC236}">
                <a16:creationId xmlns:a16="http://schemas.microsoft.com/office/drawing/2014/main" id="{55069810-91AA-4A58-A4A5-C601D2D25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6" t="24594" r="21811"/>
          <a:stretch>
            <a:fillRect/>
          </a:stretch>
        </p:blipFill>
        <p:spPr bwMode="auto">
          <a:xfrm>
            <a:off x="179388" y="188913"/>
            <a:ext cx="3168650" cy="219710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5" descr="DSC_0913">
            <a:extLst>
              <a:ext uri="{FF2B5EF4-FFF2-40B4-BE49-F238E27FC236}">
                <a16:creationId xmlns:a16="http://schemas.microsoft.com/office/drawing/2014/main" id="{019B071C-BFF5-40B6-9F64-1BCC14619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r="16536" b="14317"/>
          <a:stretch>
            <a:fillRect/>
          </a:stretch>
        </p:blipFill>
        <p:spPr bwMode="auto">
          <a:xfrm>
            <a:off x="5292725" y="4005263"/>
            <a:ext cx="3670300" cy="230822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6" descr="DSC_0912">
            <a:extLst>
              <a:ext uri="{FF2B5EF4-FFF2-40B4-BE49-F238E27FC236}">
                <a16:creationId xmlns:a16="http://schemas.microsoft.com/office/drawing/2014/main" id="{D06725EF-0E40-4D3B-A6E8-DA0F2C1F5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3" t="47922" r="33786" b="18185"/>
          <a:stretch>
            <a:fillRect/>
          </a:stretch>
        </p:blipFill>
        <p:spPr bwMode="auto">
          <a:xfrm>
            <a:off x="2195513" y="2781300"/>
            <a:ext cx="2592387" cy="29527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A6C159C-E180-438C-B1AC-43D195499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16"/>
    </mc:Choice>
    <mc:Fallback>
      <p:transition spd="slow" advTm="50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3EF4204E-B42F-44A5-A109-DDD62A811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981075"/>
            <a:ext cx="8229600" cy="5360988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b="1"/>
              <a:t>výkony: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neošetřitelní pacienti dětského věku 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dospělí neošetřitelní pacienti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cs-CZ" sz="2800" b="1"/>
              <a:t>                         </a:t>
            </a:r>
            <a:r>
              <a:rPr lang="cs-CZ" altLang="cs-CZ" sz="2800"/>
              <a:t>Downův syndrom, mentální retardace,…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pacienti s chorobným strachem  </a:t>
            </a:r>
            <a:r>
              <a:rPr lang="cs-CZ" altLang="cs-CZ" sz="2800"/>
              <a:t>- tzv. senzitivní lidé s nepřiměřeně úzkostnými stavy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  <a:p>
            <a:pPr>
              <a:lnSpc>
                <a:spcPct val="90000"/>
              </a:lnSpc>
            </a:pPr>
            <a:r>
              <a:rPr lang="cs-CZ" altLang="cs-CZ" sz="2800" b="1"/>
              <a:t>rozsáhlé výkony s extrakcí více zubů, nebo s resekční úpravou čelisti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obličejová poranění a poranění dutiny ústní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onkologická operativa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C53B7B09-1902-4A81-921E-16E6EB9FCF46}"/>
              </a:ext>
            </a:extLst>
          </p:cNvPr>
          <p:cNvSpPr>
            <a:spLocks/>
          </p:cNvSpPr>
          <p:nvPr/>
        </p:nvSpPr>
        <p:spPr bwMode="auto">
          <a:xfrm>
            <a:off x="323850" y="260350"/>
            <a:ext cx="548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D20A11"/>
                </a:solidFill>
              </a:rPr>
              <a:t>STOMATOCHIRURGIE</a:t>
            </a:r>
          </a:p>
        </p:txBody>
      </p:sp>
      <p:pic>
        <p:nvPicPr>
          <p:cNvPr id="13316" name="Picture 6" descr="Stomatochirurgie">
            <a:extLst>
              <a:ext uri="{FF2B5EF4-FFF2-40B4-BE49-F238E27FC236}">
                <a16:creationId xmlns:a16="http://schemas.microsoft.com/office/drawing/2014/main" id="{7AF14E71-9658-4E43-B599-C599F3F70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92150"/>
            <a:ext cx="2219325" cy="148590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F0ACF93-100E-4C73-968D-5C65F560B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23"/>
    </mc:Choice>
    <mc:Fallback>
      <p:transition spd="slow" advTm="33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4905</TotalTime>
  <Words>373</Words>
  <Application>Microsoft Office PowerPoint</Application>
  <PresentationFormat>Předvádění na obrazovce (4:3)</PresentationFormat>
  <Paragraphs>84</Paragraphs>
  <Slides>14</Slides>
  <Notes>0</Notes>
  <HiddenSlides>0</HiddenSlides>
  <MMClips>14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Wingdings</vt:lpstr>
      <vt:lpstr>Symbol</vt:lpstr>
      <vt:lpstr>Motiv systému Office</vt:lpstr>
      <vt:lpstr>Microsoft Clip Gallery</vt:lpstr>
      <vt:lpstr>ANESTEZIE V OBLASTI HLAVY A KRKU  </vt:lpstr>
      <vt:lpstr>OFTALMOCHIRURGIE</vt:lpstr>
      <vt:lpstr>Prezentace aplikace PowerPoint</vt:lpstr>
      <vt:lpstr>Prezentace aplikace PowerPoint</vt:lpstr>
      <vt:lpstr>↑ IOP</vt:lpstr>
      <vt:lpstr>Prosím, ještě rozkapat</vt:lpstr>
      <vt:lpstr>Okulokardiální reflex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Submentální intubace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malejJohn</dc:creator>
  <cp:lastModifiedBy>Jitka</cp:lastModifiedBy>
  <cp:revision>98</cp:revision>
  <dcterms:created xsi:type="dcterms:W3CDTF">2011-11-21T21:25:58Z</dcterms:created>
  <dcterms:modified xsi:type="dcterms:W3CDTF">2020-09-28T16:13:51Z</dcterms:modified>
</cp:coreProperties>
</file>