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15" r:id="rId3"/>
    <p:sldId id="447" r:id="rId4"/>
    <p:sldId id="459" r:id="rId5"/>
    <p:sldId id="458" r:id="rId6"/>
    <p:sldId id="435" r:id="rId7"/>
    <p:sldId id="439" r:id="rId8"/>
    <p:sldId id="325" r:id="rId9"/>
    <p:sldId id="448" r:id="rId10"/>
    <p:sldId id="318" r:id="rId11"/>
    <p:sldId id="295" r:id="rId12"/>
    <p:sldId id="461" r:id="rId13"/>
    <p:sldId id="456" r:id="rId14"/>
    <p:sldId id="444" r:id="rId15"/>
    <p:sldId id="454" r:id="rId16"/>
    <p:sldId id="455" r:id="rId17"/>
    <p:sldId id="453" r:id="rId1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tka" initials="J" lastIdx="1" clrIdx="0">
    <p:extLst>
      <p:ext uri="{19B8F6BF-5375-455C-9EA6-DF929625EA0E}">
        <p15:presenceInfo xmlns:p15="http://schemas.microsoft.com/office/powerpoint/2012/main" userId="Jit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3" autoAdjust="0"/>
    <p:restoredTop sz="95202" autoAdjust="0"/>
  </p:normalViewPr>
  <p:slideViewPr>
    <p:cSldViewPr>
      <p:cViewPr varScale="1">
        <p:scale>
          <a:sx n="105" d="100"/>
          <a:sy n="105" d="100"/>
        </p:scale>
        <p:origin x="18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0248E-4D99-4B1B-A1B9-0F06592E3277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6939-7FA1-4FFD-BDCD-AB64F036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6939-7FA1-4FFD-BDCD-AB64F03681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6939-7FA1-4FFD-BDCD-AB64F03681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4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>
            <a:extLst>
              <a:ext uri="{FF2B5EF4-FFF2-40B4-BE49-F238E27FC236}">
                <a16:creationId xmlns:a16="http://schemas.microsoft.com/office/drawing/2014/main" id="{0275D989-E701-45F1-8CE8-A44CCB5EB7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>
            <a:extLst>
              <a:ext uri="{FF2B5EF4-FFF2-40B4-BE49-F238E27FC236}">
                <a16:creationId xmlns:a16="http://schemas.microsoft.com/office/drawing/2014/main" id="{6D3D7A44-9736-4E1F-A1B1-FD66E46D1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8676" name="Zástupný symbol pro číslo snímku 3">
            <a:extLst>
              <a:ext uri="{FF2B5EF4-FFF2-40B4-BE49-F238E27FC236}">
                <a16:creationId xmlns:a16="http://schemas.microsoft.com/office/drawing/2014/main" id="{0C5FB44A-9F3C-4E74-B5CB-242F1DBDA7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BF68CF0-875A-41C1-BB49-5CB2707BAA47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528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6C04-B185-4EC8-8F36-7C6C234B99C9}" type="datetimeFigureOut">
              <a:rPr lang="cs-CZ"/>
              <a:pPr>
                <a:defRPr/>
              </a:pPr>
              <a:t>18.11.2022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2326-C29E-464C-9D46-0FEA40961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A7F1-2D66-4C71-AD17-E885179DEFEF}" type="datetimeFigureOut">
              <a:rPr lang="cs-CZ"/>
              <a:pPr>
                <a:defRPr/>
              </a:pPr>
              <a:t>18.11.2022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0308-DDC0-4700-B898-5755830BE02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BF87-6555-4FD8-B458-2AB3FDC40398}" type="datetimeFigureOut">
              <a:rPr lang="cs-CZ"/>
              <a:pPr>
                <a:defRPr/>
              </a:pPr>
              <a:t>18.11.2022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58AA-23BE-426C-BCCC-B51F663CEF1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7EB0-8B32-4E02-B79B-35F3C46AF696}" type="datetimeFigureOut">
              <a:rPr lang="cs-CZ"/>
              <a:pPr>
                <a:defRPr/>
              </a:pPr>
              <a:t>18.11.2022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6665-16D6-42AE-A4B7-DEE83B3D5C4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CC54-8DFE-47E1-9E15-6C9299F3DE42}" type="datetimeFigureOut">
              <a:rPr lang="cs-CZ"/>
              <a:pPr>
                <a:defRPr/>
              </a:pPr>
              <a:t>18.11.2022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EAA9-DC90-4D04-A94A-E31F4A093A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CA4A-B97C-4963-8FE5-88A4ADDEE48E}" type="datetimeFigureOut">
              <a:rPr lang="cs-CZ"/>
              <a:pPr>
                <a:defRPr/>
              </a:pPr>
              <a:t>18.11.2022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4F47-7851-49EA-8993-6BB156C8C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AD2B-20FA-4C04-A54D-41954EB2174A}" type="datetimeFigureOut">
              <a:rPr lang="cs-CZ"/>
              <a:pPr>
                <a:defRPr/>
              </a:pPr>
              <a:t>18.11.2022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DEF05-83E1-4612-A48E-A7DF9631CB8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CD40D-F615-4771-9EC8-1C9AA9CF2465}" type="datetimeFigureOut">
              <a:rPr lang="cs-CZ"/>
              <a:pPr>
                <a:defRPr/>
              </a:pPr>
              <a:t>18.11.2022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0D0A-69FC-47F9-94D1-23FE2E89CE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F226-32CE-4F48-B22F-57507B01FDC9}" type="datetimeFigureOut">
              <a:rPr lang="cs-CZ"/>
              <a:pPr>
                <a:defRPr/>
              </a:pPr>
              <a:t>18.11.2022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ABA35-15D5-413A-A94B-9FC20AAD13A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02D0-41CD-4859-959D-658511BCC63F}" type="datetimeFigureOut">
              <a:rPr lang="cs-CZ"/>
              <a:pPr>
                <a:defRPr/>
              </a:pPr>
              <a:t>18.11.2022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684E-AB79-4B3E-A95A-EA30C04FBB5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613F-7545-452E-BB31-00F94ADBE40E}" type="datetimeFigureOut">
              <a:rPr lang="cs-CZ"/>
              <a:pPr>
                <a:defRPr/>
              </a:pPr>
              <a:t>18.11.2022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2950-F772-4271-8B9E-33BDFDA940B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6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DDE277F-37C3-4292-9ECC-F5C0B0D0AC40}" type="datetimeFigureOut">
              <a:rPr lang="cs-CZ"/>
              <a:pPr>
                <a:defRPr/>
              </a:pPr>
              <a:t>18.11.2022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B8A4477-FBC5-45C8-A993-48A57A0EB97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68313" y="6410325"/>
            <a:ext cx="100806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>
          <a:xfrm>
            <a:off x="3964338" y="3789040"/>
            <a:ext cx="4896544" cy="1800200"/>
          </a:xfrm>
        </p:spPr>
        <p:txBody>
          <a:bodyPr/>
          <a:lstStyle/>
          <a:p>
            <a:pPr algn="ctr"/>
            <a:br>
              <a:rPr lang="cs-CZ" sz="2800" dirty="0"/>
            </a:br>
            <a:r>
              <a:rPr lang="cs-CZ" sz="4000" dirty="0"/>
              <a:t>Bezpečnost pacienta během anestezie</a:t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72488" y="6381328"/>
            <a:ext cx="6288393" cy="360040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cs-CZ" sz="2000" b="1" dirty="0">
                <a:solidFill>
                  <a:schemeClr val="bg1"/>
                </a:solidFill>
              </a:rPr>
              <a:t>J.  Zemanová, M. </a:t>
            </a:r>
            <a:r>
              <a:rPr lang="cs-CZ" sz="2000" b="1" dirty="0" err="1">
                <a:solidFill>
                  <a:schemeClr val="bg1"/>
                </a:solidFill>
              </a:rPr>
              <a:t>Mezenská</a:t>
            </a:r>
            <a:r>
              <a:rPr lang="cs-CZ" sz="2000" b="1" dirty="0">
                <a:solidFill>
                  <a:schemeClr val="bg1"/>
                </a:solidFill>
              </a:rPr>
              <a:t>      KARIM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interiér, osoba, nemocniční pokoj&#10;&#10;Popis byl vytvořen automaticky">
            <a:extLst>
              <a:ext uri="{FF2B5EF4-FFF2-40B4-BE49-F238E27FC236}">
                <a16:creationId xmlns:a16="http://schemas.microsoft.com/office/drawing/2014/main" id="{5CAF172B-C1D5-C5C8-5A23-147AF9CD6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615942" cy="316835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5602" name="Obrázek 2" descr="Obsah obrázku osoba, interiér, muž, vsedě&#10;&#10;Popis byl vytvořen automaticky">
            <a:extLst>
              <a:ext uri="{FF2B5EF4-FFF2-40B4-BE49-F238E27FC236}">
                <a16:creationId xmlns:a16="http://schemas.microsoft.com/office/drawing/2014/main" id="{82A5A953-1E03-4225-31E6-4583FB189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8502"/>
          <a:stretch>
            <a:fillRect/>
          </a:stretch>
        </p:blipFill>
        <p:spPr bwMode="auto">
          <a:xfrm>
            <a:off x="3851424" y="2780928"/>
            <a:ext cx="5113064" cy="350790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A24FC34E-0AD5-2EEC-D6A8-B1A967CA66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6376257" cy="424847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D8F9B746-10F3-4B6E-D484-7865FBCFEAEC}"/>
              </a:ext>
            </a:extLst>
          </p:cNvPr>
          <p:cNvSpPr txBox="1"/>
          <p:nvPr/>
        </p:nvSpPr>
        <p:spPr>
          <a:xfrm>
            <a:off x="971600" y="620688"/>
            <a:ext cx="40324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latin typeface="+mn-lt"/>
              </a:rPr>
              <a:t>litotomická  poloha  </a:t>
            </a:r>
          </a:p>
          <a:p>
            <a:r>
              <a:rPr lang="cs-CZ" sz="2400" dirty="0">
                <a:latin typeface="+mn-lt"/>
              </a:rPr>
              <a:t>+ strmý </a:t>
            </a:r>
            <a:r>
              <a:rPr lang="cs-CZ" sz="2400" dirty="0" err="1">
                <a:latin typeface="+mn-lt"/>
              </a:rPr>
              <a:t>trendelenburg</a:t>
            </a: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2361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">
            <a:extLst>
              <a:ext uri="{FF2B5EF4-FFF2-40B4-BE49-F238E27FC236}">
                <a16:creationId xmlns:a16="http://schemas.microsoft.com/office/drawing/2014/main" id="{DC90B87F-84D2-B463-7C24-8992DBE7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5483225" cy="495300"/>
          </a:xfrm>
        </p:spPr>
        <p:txBody>
          <a:bodyPr/>
          <a:lstStyle/>
          <a:p>
            <a:r>
              <a:rPr lang="cs-CZ" sz="2800" dirty="0" err="1"/>
              <a:t>Ko</a:t>
            </a:r>
            <a:r>
              <a:rPr lang="cs-CZ" sz="2800" dirty="0" err="1">
                <a:solidFill>
                  <a:srgbClr val="C00000"/>
                </a:solidFill>
              </a:rPr>
              <a:t>mpartme</a:t>
            </a:r>
            <a:r>
              <a:rPr lang="cs-CZ" sz="2800" dirty="0" err="1"/>
              <a:t>nt</a:t>
            </a:r>
            <a:r>
              <a:rPr lang="cs-CZ" sz="2800" dirty="0"/>
              <a:t> syndrom</a:t>
            </a:r>
          </a:p>
        </p:txBody>
      </p:sp>
      <p:sp>
        <p:nvSpPr>
          <p:cNvPr id="23" name="Zástupný symbol pro obsah 2">
            <a:extLst>
              <a:ext uri="{FF2B5EF4-FFF2-40B4-BE49-F238E27FC236}">
                <a16:creationId xmlns:a16="http://schemas.microsoft.com/office/drawing/2014/main" id="{BF92CF11-4D5A-DDEF-9637-E073E1CF0019}"/>
              </a:ext>
            </a:extLst>
          </p:cNvPr>
          <p:cNvSpPr txBox="1">
            <a:spLocks/>
          </p:cNvSpPr>
          <p:nvPr/>
        </p:nvSpPr>
        <p:spPr bwMode="auto">
          <a:xfrm>
            <a:off x="251520" y="3212976"/>
            <a:ext cx="5184576" cy="280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C00000"/>
                </a:solidFill>
              </a:rPr>
              <a:t>Rizikové faktory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operační čas &gt; 4 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 periferní cévní onemocnění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 obezita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 DM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 stupeň elevace končetin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strmá </a:t>
            </a:r>
            <a:r>
              <a:rPr lang="cs-CZ" sz="2400" b="0" dirty="0" err="1"/>
              <a:t>trendelenburgova</a:t>
            </a:r>
            <a:r>
              <a:rPr lang="cs-CZ" sz="2400" b="0" dirty="0"/>
              <a:t> poloha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útlak cév v důsledku op. v malé pánvi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zevní tlak na končetiny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hypotenze + hypovolémie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E4E343F-A8E1-1614-7A40-73E714B3C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864028"/>
            <a:ext cx="2987824" cy="224086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FD5DB83-32A3-1370-FBC0-D6FF3DAE3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10688"/>
            <a:ext cx="2987824" cy="22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5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03881B-40ED-4233-83DD-59D208372EE3}"/>
              </a:ext>
            </a:extLst>
          </p:cNvPr>
          <p:cNvSpPr txBox="1">
            <a:spLocks/>
          </p:cNvSpPr>
          <p:nvPr/>
        </p:nvSpPr>
        <p:spPr>
          <a:xfrm>
            <a:off x="251520" y="404664"/>
            <a:ext cx="8136904" cy="202350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Termické poškození pacienta</a:t>
            </a: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B6A3CAB4-2608-EDCA-C8CD-C15D94BC8AED}"/>
              </a:ext>
            </a:extLst>
          </p:cNvPr>
          <p:cNvSpPr txBox="1">
            <a:spLocks/>
          </p:cNvSpPr>
          <p:nvPr/>
        </p:nvSpPr>
        <p:spPr bwMode="auto">
          <a:xfrm>
            <a:off x="-13580" y="5460325"/>
            <a:ext cx="9144000" cy="93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Teplota na operačním sále  21 - 24 </a:t>
            </a:r>
            <a:r>
              <a:rPr lang="cs-CZ" sz="2400" b="0" baseline="30000" dirty="0"/>
              <a:t>0</a:t>
            </a:r>
            <a:r>
              <a:rPr lang="cs-CZ" sz="2400" b="0" dirty="0"/>
              <a:t>C   (27 – 30 </a:t>
            </a:r>
            <a:r>
              <a:rPr lang="cs-CZ" sz="2400" b="0" baseline="30000" dirty="0"/>
              <a:t>0</a:t>
            </a:r>
            <a:r>
              <a:rPr lang="cs-CZ" sz="2400" b="0" dirty="0"/>
              <a:t>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 err="1"/>
              <a:t>Prewarming</a:t>
            </a:r>
            <a:endParaRPr lang="cs-CZ" sz="2400" b="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Návleky z netkaných textilií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 err="1"/>
              <a:t>Rouškování</a:t>
            </a:r>
            <a:r>
              <a:rPr lang="cs-CZ" sz="2400" b="0" dirty="0"/>
              <a:t> voděodolnými rouškami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Předehřáté roušky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Ohřívané infuzní roztoky a transfuzní přípravky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0" dirty="0"/>
              <a:t>Ohřev pacienta – teplým vzduchem</a:t>
            </a:r>
          </a:p>
          <a:p>
            <a:pPr lvl="1"/>
            <a:r>
              <a:rPr lang="cs-CZ" sz="2400" b="0" dirty="0"/>
              <a:t>			 – tepelné podložky</a:t>
            </a:r>
          </a:p>
          <a:p>
            <a:pPr lvl="1"/>
            <a:r>
              <a:rPr lang="cs-CZ" sz="2400" b="0" dirty="0"/>
              <a:t>  			-  elektrické </a:t>
            </a:r>
          </a:p>
          <a:p>
            <a:pPr lvl="1"/>
            <a:r>
              <a:rPr lang="cs-CZ" sz="2400" b="0" dirty="0"/>
              <a:t>			- aktivní systémy </a:t>
            </a:r>
          </a:p>
          <a:p>
            <a:pPr lvl="1"/>
            <a:r>
              <a:rPr lang="cs-CZ" sz="2400" b="0" dirty="0"/>
              <a:t>                      (chemická reakce vzduchu na železo a aktivovaný uhlík)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b="0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D986A3D-22B2-8D9D-D206-9B331C312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40" y="3753789"/>
            <a:ext cx="2832277" cy="190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2A8C4A8-67BC-9056-5BE5-A8463107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6901" r="17856" b="23750"/>
          <a:stretch/>
        </p:blipFill>
        <p:spPr bwMode="auto">
          <a:xfrm>
            <a:off x="539552" y="4271655"/>
            <a:ext cx="1599016" cy="121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ermoflect košile dlouhá">
            <a:extLst>
              <a:ext uri="{FF2B5EF4-FFF2-40B4-BE49-F238E27FC236}">
                <a16:creationId xmlns:a16="http://schemas.microsoft.com/office/drawing/2014/main" id="{F602FA32-9A04-8968-F7F5-863D721C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3076" y="187165"/>
            <a:ext cx="1439404" cy="33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025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03881B-40ED-4233-83DD-59D208372EE3}"/>
              </a:ext>
            </a:extLst>
          </p:cNvPr>
          <p:cNvSpPr txBox="1">
            <a:spLocks/>
          </p:cNvSpPr>
          <p:nvPr/>
        </p:nvSpPr>
        <p:spPr>
          <a:xfrm>
            <a:off x="251520" y="404664"/>
            <a:ext cx="8136904" cy="86409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Aseptické prostředí operačních sálů</a:t>
            </a:r>
          </a:p>
          <a:p>
            <a:pPr marL="0" indent="0"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Bariérové ošetřovatelské techniky</a:t>
            </a: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4BB17D5-AD9C-197F-FA19-12A7EB9AE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5153744" cy="386530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194" name="Picture 2" descr="Piktogram Infekční odpad samolepka">
            <a:extLst>
              <a:ext uri="{FF2B5EF4-FFF2-40B4-BE49-F238E27FC236}">
                <a16:creationId xmlns:a16="http://schemas.microsoft.com/office/drawing/2014/main" id="{49150E7D-1A95-6B14-2093-FF00B9916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10753" r="10476" b="10201"/>
          <a:stretch/>
        </p:blipFill>
        <p:spPr bwMode="auto">
          <a:xfrm>
            <a:off x="7682036" y="4825563"/>
            <a:ext cx="1412776" cy="141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CCEPT Piktogram tlakové lahve - stříbrná tabulka - černý tisk">
            <a:extLst>
              <a:ext uri="{FF2B5EF4-FFF2-40B4-BE49-F238E27FC236}">
                <a16:creationId xmlns:a16="http://schemas.microsoft.com/office/drawing/2014/main" id="{D0263430-B7FF-B239-1E5B-CA6A770DB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46" y="4773862"/>
            <a:ext cx="1412776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A4FF97D1-9915-63F7-0763-07C2D3ECD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9322" r="11710" b="7837"/>
          <a:stretch/>
        </p:blipFill>
        <p:spPr bwMode="auto">
          <a:xfrm>
            <a:off x="7582644" y="564758"/>
            <a:ext cx="1512168" cy="15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C1E323C1-A258-7A1D-114E-672796A73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2655" r="12201" b="11746"/>
          <a:stretch/>
        </p:blipFill>
        <p:spPr bwMode="auto">
          <a:xfrm>
            <a:off x="5914878" y="671361"/>
            <a:ext cx="1412776" cy="135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84D1C2AF-87C6-17BA-F1BF-2CD41A2A6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12201" r="11151" b="12201"/>
          <a:stretch/>
        </p:blipFill>
        <p:spPr bwMode="auto">
          <a:xfrm>
            <a:off x="6084183" y="2822976"/>
            <a:ext cx="145202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588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EC3FA7A6-7918-4122-B77B-BAE9C8B0A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72" y="161398"/>
            <a:ext cx="5483225" cy="495300"/>
          </a:xfrm>
        </p:spPr>
        <p:txBody>
          <a:bodyPr/>
          <a:lstStyle/>
          <a:p>
            <a:r>
              <a:rPr lang="cs-CZ" altLang="cs-CZ" dirty="0"/>
              <a:t>Spolupráce a kvalitní komunikace</a:t>
            </a:r>
          </a:p>
        </p:txBody>
      </p:sp>
      <p:sp>
        <p:nvSpPr>
          <p:cNvPr id="27652" name="TextovéPole 3">
            <a:extLst>
              <a:ext uri="{FF2B5EF4-FFF2-40B4-BE49-F238E27FC236}">
                <a16:creationId xmlns:a16="http://schemas.microsoft.com/office/drawing/2014/main" id="{C1BE326D-B61C-4AA9-BB6E-F211DB235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81075"/>
            <a:ext cx="30353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Operační tým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Perioperační sestry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Anesteziologický tým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Rentgenologický laborant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Sanitáři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Uklízečka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Studenti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Stážisti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Zvědavci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27653" name="Obrázek 1">
            <a:extLst>
              <a:ext uri="{FF2B5EF4-FFF2-40B4-BE49-F238E27FC236}">
                <a16:creationId xmlns:a16="http://schemas.microsoft.com/office/drawing/2014/main" id="{D76A6797-5B2F-4CF4-8863-D78B44B4F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2" t="38985" r="42577" b="23029"/>
          <a:stretch>
            <a:fillRect/>
          </a:stretch>
        </p:blipFill>
        <p:spPr bwMode="auto">
          <a:xfrm>
            <a:off x="7020272" y="3752228"/>
            <a:ext cx="1964175" cy="287100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Obrázek 3">
            <a:extLst>
              <a:ext uri="{FF2B5EF4-FFF2-40B4-BE49-F238E27FC236}">
                <a16:creationId xmlns:a16="http://schemas.microsoft.com/office/drawing/2014/main" id="{898BBB93-E563-4BDF-9F92-23B2B4876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6"/>
          <a:stretch>
            <a:fillRect/>
          </a:stretch>
        </p:blipFill>
        <p:spPr bwMode="auto">
          <a:xfrm>
            <a:off x="3828231" y="656698"/>
            <a:ext cx="5230068" cy="298810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Obrázek 4">
            <a:extLst>
              <a:ext uri="{FF2B5EF4-FFF2-40B4-BE49-F238E27FC236}">
                <a16:creationId xmlns:a16="http://schemas.microsoft.com/office/drawing/2014/main" id="{7E238E28-E682-4BE9-90BE-BE8CA5665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t="11760" r="16380" b="4893"/>
          <a:stretch>
            <a:fillRect/>
          </a:stretch>
        </p:blipFill>
        <p:spPr bwMode="auto">
          <a:xfrm>
            <a:off x="5039406" y="3739577"/>
            <a:ext cx="1551782" cy="296497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ástupný symbol pro obsah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6" t="1395" r="19524" b="-1395"/>
          <a:stretch/>
        </p:blipFill>
        <p:spPr>
          <a:xfrm>
            <a:off x="2004106" y="3752228"/>
            <a:ext cx="2389411" cy="295232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82654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/>
          </p:cNvSpPr>
          <p:nvPr/>
        </p:nvSpPr>
        <p:spPr>
          <a:xfrm>
            <a:off x="179512" y="908720"/>
            <a:ext cx="4608512" cy="324008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cs-CZ" altLang="cs-CZ" dirty="0"/>
              <a:t>"</a:t>
            </a:r>
            <a:r>
              <a:rPr lang="cs-CZ" altLang="cs-CZ" sz="2800" b="1" dirty="0"/>
              <a:t>Kosmickou loď tvoří 5,6 milionů pohyblivých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 dirty="0"/>
              <a:t>částí.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 dirty="0"/>
              <a:t>Takže i když bude všechno fungovat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 dirty="0"/>
              <a:t>na 99,9 %, můžeme očekávat 5600 poruch „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800" b="1" dirty="0"/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 dirty="0"/>
              <a:t>prohlásil bezpečnostní technik NASA.</a:t>
            </a:r>
          </a:p>
        </p:txBody>
      </p:sp>
      <p:pic>
        <p:nvPicPr>
          <p:cNvPr id="5" name="Obrázek 5" descr="Obsah obrázku interiér, osoba, budova, muž&#10;&#10;Popis byl vytvořen automatic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7"/>
          <a:stretch>
            <a:fillRect/>
          </a:stretch>
        </p:blipFill>
        <p:spPr bwMode="auto">
          <a:xfrm>
            <a:off x="4672214" y="692696"/>
            <a:ext cx="4261468" cy="531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073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3797F-7CB5-92BA-7512-B0B16CA5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C0696800-D5A9-38BF-E849-11998536BB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15104" r="10626" b="8124"/>
          <a:stretch/>
        </p:blipFill>
        <p:spPr>
          <a:xfrm>
            <a:off x="3347864" y="1772816"/>
            <a:ext cx="5616624" cy="3960440"/>
          </a:xfrm>
          <a:prstGeom prst="rect">
            <a:avLst/>
          </a:prstGeom>
        </p:spPr>
      </p:pic>
      <p:pic>
        <p:nvPicPr>
          <p:cNvPr id="1026" name="Picture 2" descr="TERMOGENNÍ SPALOVAČE - DOBRÝ POMOCNÍK, NEBO VYHOZENÉ PENÍZE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2832249" cy="159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636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interiér, pracovní, přeplněné&#10;&#10;Popis byl vytvořen automaticky">
            <a:extLst>
              <a:ext uri="{FF2B5EF4-FFF2-40B4-BE49-F238E27FC236}">
                <a16:creationId xmlns:a16="http://schemas.microsoft.com/office/drawing/2014/main" id="{61670E88-09C5-4325-ABCB-FECBC03C6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6147" b="27131"/>
          <a:stretch/>
        </p:blipFill>
        <p:spPr>
          <a:xfrm>
            <a:off x="233032" y="692696"/>
            <a:ext cx="8640960" cy="48245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3F7BDB7-C714-4700-B63D-19E68E881621}"/>
              </a:ext>
            </a:extLst>
          </p:cNvPr>
          <p:cNvSpPr txBox="1">
            <a:spLocks/>
          </p:cNvSpPr>
          <p:nvPr/>
        </p:nvSpPr>
        <p:spPr>
          <a:xfrm>
            <a:off x="2861912" y="5661248"/>
            <a:ext cx="6268336" cy="50405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Bezpečná není anestezie, ale anesteziologický tým.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13C4759-3FE0-4BE3-AB4E-A530450BCA9D}"/>
              </a:ext>
            </a:extLst>
          </p:cNvPr>
          <p:cNvSpPr txBox="1"/>
          <p:nvPr/>
        </p:nvSpPr>
        <p:spPr>
          <a:xfrm>
            <a:off x="184081" y="3914892"/>
            <a:ext cx="8475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+mn-lt"/>
              </a:rPr>
              <a:t>WHO 2008: Bezpečná chirurgie zachraňuje životy</a:t>
            </a:r>
          </a:p>
        </p:txBody>
      </p:sp>
      <p:sp>
        <p:nvSpPr>
          <p:cNvPr id="4" name="Obdélník 3"/>
          <p:cNvSpPr/>
          <p:nvPr/>
        </p:nvSpPr>
        <p:spPr>
          <a:xfrm rot="21015571">
            <a:off x="2222395" y="5091519"/>
            <a:ext cx="52373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10% hospitalizovaných</a:t>
            </a:r>
            <a:endParaRPr lang="cs-CZ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3CE58997-8D1A-7CC7-FD9B-50FE06CC4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 b="21940"/>
          <a:stretch/>
        </p:blipFill>
        <p:spPr bwMode="auto">
          <a:xfrm>
            <a:off x="179513" y="465744"/>
            <a:ext cx="4051916" cy="292269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5368C98-70A5-1671-E04D-52F835A69D8A}"/>
              </a:ext>
            </a:extLst>
          </p:cNvPr>
          <p:cNvSpPr txBox="1"/>
          <p:nvPr/>
        </p:nvSpPr>
        <p:spPr>
          <a:xfrm>
            <a:off x="4231428" y="620688"/>
            <a:ext cx="45857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latin typeface="+mn-lt"/>
                <a:cs typeface="Arial" panose="020B0604020202020204" pitchFamily="34" charset="0"/>
              </a:rPr>
              <a:t>hit 30. let 20. století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latin typeface="+mn-lt"/>
                <a:cs typeface="Arial" panose="020B0604020202020204" pitchFamily="34" charset="0"/>
              </a:rPr>
              <a:t>8.3.1934  </a:t>
            </a:r>
            <a:r>
              <a:rPr lang="cs-CZ" sz="2400" b="1" dirty="0" err="1">
                <a:latin typeface="+mn-lt"/>
                <a:cs typeface="Arial" panose="020B0604020202020204" pitchFamily="34" charset="0"/>
              </a:rPr>
              <a:t>Waters</a:t>
            </a:r>
            <a:endParaRPr lang="cs-CZ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F9FBBC3-43EE-B474-F984-4FEC59051DBF}"/>
              </a:ext>
            </a:extLst>
          </p:cNvPr>
          <p:cNvSpPr/>
          <p:nvPr/>
        </p:nvSpPr>
        <p:spPr>
          <a:xfrm>
            <a:off x="3820292" y="1981579"/>
            <a:ext cx="5015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Úmrtnost 1: 450</a:t>
            </a:r>
          </a:p>
          <a:p>
            <a:pPr algn="ctr">
              <a:defRPr/>
            </a:pPr>
            <a:r>
              <a:rPr lang="cs-CZ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považována za přijatelnou</a:t>
            </a:r>
            <a:endParaRPr lang="cs-CZ" sz="24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7321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62451AB-F2B6-7D19-F096-5C3A014ED7F3}"/>
              </a:ext>
            </a:extLst>
          </p:cNvPr>
          <p:cNvSpPr txBox="1">
            <a:spLocks/>
          </p:cNvSpPr>
          <p:nvPr/>
        </p:nvSpPr>
        <p:spPr>
          <a:xfrm>
            <a:off x="467544" y="615749"/>
            <a:ext cx="8208912" cy="46197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b="1" dirty="0">
                <a:cs typeface="Arial" panose="020B0604020202020204" pitchFamily="34" charset="0"/>
              </a:rPr>
              <a:t>2010 – MZ ČR přijala </a:t>
            </a:r>
            <a:r>
              <a:rPr lang="cs-CZ" altLang="cs-CZ" b="1" dirty="0" err="1">
                <a:cs typeface="Arial" panose="020B0604020202020204" pitchFamily="34" charset="0"/>
              </a:rPr>
              <a:t>Surgical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Safety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Checklist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b="1" dirty="0">
                <a:cs typeface="Arial" panose="020B0604020202020204" pitchFamily="34" charset="0"/>
              </a:rPr>
              <a:t>	chirurgický bezpečnostní protokol</a:t>
            </a: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Fig 1 - The WHO checklist. If attending theatre, make sure you are counted in.">
            <a:extLst>
              <a:ext uri="{FF2B5EF4-FFF2-40B4-BE49-F238E27FC236}">
                <a16:creationId xmlns:a16="http://schemas.microsoft.com/office/drawing/2014/main" id="{3E37A3FD-1065-A9FD-C58F-E39692B0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1844824"/>
            <a:ext cx="6264696" cy="437346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188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CAF7E46-47B0-6F9F-FC73-871F46A52CA9}"/>
              </a:ext>
            </a:extLst>
          </p:cNvPr>
          <p:cNvSpPr txBox="1"/>
          <p:nvPr/>
        </p:nvSpPr>
        <p:spPr>
          <a:xfrm>
            <a:off x="395536" y="1916832"/>
            <a:ext cx="75608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Anesteziologická část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Funkčnost anesteziologické techniky a pomůcek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Farmaka, včetně dostupnosti transfuzních přípravků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Totožnosti pacienta a zamýšleného operačního výkonu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Předoperačního vyšetření – informovaný souhlas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Alergie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Lačnost</a:t>
            </a:r>
            <a:endParaRPr lang="cs-CZ" sz="2400" dirty="0">
              <a:latin typeface="+mn-lt"/>
            </a:endParaRPr>
          </a:p>
        </p:txBody>
      </p:sp>
      <p:pic>
        <p:nvPicPr>
          <p:cNvPr id="3074" name="Picture 2" descr="bezpečí chirurgického výkonu">
            <a:extLst>
              <a:ext uri="{FF2B5EF4-FFF2-40B4-BE49-F238E27FC236}">
                <a16:creationId xmlns:a16="http://schemas.microsoft.com/office/drawing/2014/main" id="{78B3E531-CEFB-A19B-D1B9-1BFB16B36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30"/>
          <a:stretch/>
        </p:blipFill>
        <p:spPr bwMode="auto">
          <a:xfrm>
            <a:off x="107504" y="260648"/>
            <a:ext cx="642937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6A1EE74-5D6D-BB46-E3D7-6D5F071A1781}"/>
              </a:ext>
            </a:extLst>
          </p:cNvPr>
          <p:cNvSpPr txBox="1">
            <a:spLocks/>
          </p:cNvSpPr>
          <p:nvPr/>
        </p:nvSpPr>
        <p:spPr>
          <a:xfrm>
            <a:off x="3491880" y="4437112"/>
            <a:ext cx="5112568" cy="202350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Pracovní řád</a:t>
            </a:r>
          </a:p>
          <a:p>
            <a:pPr marL="0" indent="0">
              <a:buNone/>
            </a:pPr>
            <a:r>
              <a:rPr lang="cs-CZ" altLang="cs-CZ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Příručka kvality </a:t>
            </a:r>
          </a:p>
          <a:p>
            <a:pPr marL="0" indent="0">
              <a:buNone/>
            </a:pPr>
            <a:r>
              <a:rPr lang="cs-CZ" altLang="cs-CZ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Standardní ošetřovatelské postupy  SOP</a:t>
            </a:r>
          </a:p>
          <a:p>
            <a:pPr marL="0" indent="0">
              <a:buNone/>
            </a:pPr>
            <a:r>
              <a:rPr lang="cs-CZ" altLang="cs-CZ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Interní řídící dokumentace</a:t>
            </a:r>
          </a:p>
          <a:p>
            <a:pPr marL="0" indent="0">
              <a:buNone/>
            </a:pPr>
            <a:r>
              <a:rPr lang="cs-CZ" altLang="cs-CZ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Zdravotnická dokumentace</a:t>
            </a:r>
          </a:p>
          <a:p>
            <a:pPr marL="0" indent="0">
              <a:buNone/>
            </a:pPr>
            <a:r>
              <a:rPr lang="cs-CZ" altLang="cs-CZ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kuchařka">
            <a:extLst>
              <a:ext uri="{FF2B5EF4-FFF2-40B4-BE49-F238E27FC236}">
                <a16:creationId xmlns:a16="http://schemas.microsoft.com/office/drawing/2014/main" id="{70C66049-DB17-1F6C-013E-A5A409C49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178" y="676440"/>
            <a:ext cx="1733550" cy="1916113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565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303881B-40ED-4233-83DD-59D208372EE3}"/>
              </a:ext>
            </a:extLst>
          </p:cNvPr>
          <p:cNvSpPr txBox="1">
            <a:spLocks/>
          </p:cNvSpPr>
          <p:nvPr/>
        </p:nvSpPr>
        <p:spPr>
          <a:xfrm>
            <a:off x="251520" y="404664"/>
            <a:ext cx="3960440" cy="576064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Záměna pacienta</a:t>
            </a: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Záměna operované strany</a:t>
            </a: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Kdo je kdo</a:t>
            </a: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Co je co</a:t>
            </a: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Náramky s ochrannou fólií">
            <a:extLst>
              <a:ext uri="{FF2B5EF4-FFF2-40B4-BE49-F238E27FC236}">
                <a16:creationId xmlns:a16="http://schemas.microsoft.com/office/drawing/2014/main" id="{0D543190-E15E-2DC6-70A0-36F11BAD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46" y="620688"/>
            <a:ext cx="2508485" cy="15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Obsah obrázku interiér&#10;&#10;Popis byl vytvořen automaticky">
            <a:extLst>
              <a:ext uri="{FF2B5EF4-FFF2-40B4-BE49-F238E27FC236}">
                <a16:creationId xmlns:a16="http://schemas.microsoft.com/office/drawing/2014/main" id="{12B278F4-CDCD-D5DB-FB68-6794B4D59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4" t="21636" r="27047" b="65924"/>
          <a:stretch/>
        </p:blipFill>
        <p:spPr>
          <a:xfrm>
            <a:off x="2627784" y="2780928"/>
            <a:ext cx="2941835" cy="1458369"/>
          </a:xfrm>
          <a:prstGeom prst="rect">
            <a:avLst/>
          </a:prstGeom>
        </p:spPr>
      </p:pic>
      <p:pic>
        <p:nvPicPr>
          <p:cNvPr id="11" name="Obrázek 10" descr="Obsah obrázku osoba, zeď, interiér&#10;&#10;Popis byl vytvořen automaticky">
            <a:extLst>
              <a:ext uri="{FF2B5EF4-FFF2-40B4-BE49-F238E27FC236}">
                <a16:creationId xmlns:a16="http://schemas.microsoft.com/office/drawing/2014/main" id="{C6DB5CE1-9E9B-F300-718A-B806A45E3B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19202" r="33673" b="41428"/>
          <a:stretch/>
        </p:blipFill>
        <p:spPr>
          <a:xfrm>
            <a:off x="6165676" y="2625567"/>
            <a:ext cx="2628471" cy="1548587"/>
          </a:xfrm>
          <a:prstGeom prst="rect">
            <a:avLst/>
          </a:prstGeom>
        </p:spPr>
      </p:pic>
      <p:pic>
        <p:nvPicPr>
          <p:cNvPr id="14" name="Obrázek 13" descr="Obsah obrázku text, interiér, zeď, konzerva&#10;&#10;Popis byl vytvořen automaticky">
            <a:extLst>
              <a:ext uri="{FF2B5EF4-FFF2-40B4-BE49-F238E27FC236}">
                <a16:creationId xmlns:a16="http://schemas.microsoft.com/office/drawing/2014/main" id="{AA26AE6B-CC1F-0C7B-B556-426FD3833E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9"/>
          <a:stretch/>
        </p:blipFill>
        <p:spPr>
          <a:xfrm>
            <a:off x="5375472" y="4471564"/>
            <a:ext cx="3517008" cy="162173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FF4EDD1-9F74-14ED-3036-AE39F11C5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24354" r="10358" b="18115"/>
          <a:stretch/>
        </p:blipFill>
        <p:spPr bwMode="auto">
          <a:xfrm>
            <a:off x="1835696" y="4476027"/>
            <a:ext cx="3105156" cy="161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Zástupný obsah 4" descr="Obsah obrázku mladý, místnost&#10;&#10;Popis byl vytvořen automaticky">
            <a:extLst>
              <a:ext uri="{FF2B5EF4-FFF2-40B4-BE49-F238E27FC236}">
                <a16:creationId xmlns:a16="http://schemas.microsoft.com/office/drawing/2014/main" id="{C1880AF4-8062-1563-E5C7-9DA0FA5AF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t="30483" b="6930"/>
          <a:stretch/>
        </p:blipFill>
        <p:spPr bwMode="auto">
          <a:xfrm>
            <a:off x="3906602" y="219432"/>
            <a:ext cx="1663017" cy="23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69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0303881B-40ED-4233-83DD-59D208372EE3}"/>
              </a:ext>
            </a:extLst>
          </p:cNvPr>
          <p:cNvSpPr txBox="1">
            <a:spLocks/>
          </p:cNvSpPr>
          <p:nvPr/>
        </p:nvSpPr>
        <p:spPr>
          <a:xfrm>
            <a:off x="368866" y="332656"/>
            <a:ext cx="8136904" cy="57606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Pád pacienta</a:t>
            </a: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zeď, interiér, osoba, stojící&#10;&#10;Popis byl vytvořen automaticky">
            <a:extLst>
              <a:ext uri="{FF2B5EF4-FFF2-40B4-BE49-F238E27FC236}">
                <a16:creationId xmlns:a16="http://schemas.microsoft.com/office/drawing/2014/main" id="{776C3748-0B24-1C88-5FAB-BD57F1568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1"/>
            <a:ext cx="3384376" cy="254073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F82AA93-95B2-B996-8DC8-F2514FA49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13030"/>
            <a:ext cx="2219325" cy="16097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3A093B74-ED33-631B-4DD3-DA3B65F0C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9"/>
          <a:stretch/>
        </p:blipFill>
        <p:spPr bwMode="auto">
          <a:xfrm>
            <a:off x="2555776" y="3813030"/>
            <a:ext cx="2674810" cy="16097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68EA16D4-5543-F604-1189-D827E5FE0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11360" r="4013" b="4641"/>
          <a:stretch/>
        </p:blipFill>
        <p:spPr bwMode="auto">
          <a:xfrm>
            <a:off x="5580112" y="3813030"/>
            <a:ext cx="3074366" cy="18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98EBA01E-2DC0-2C57-7F14-742267B114C8}"/>
              </a:ext>
            </a:extLst>
          </p:cNvPr>
          <p:cNvGrpSpPr/>
          <p:nvPr/>
        </p:nvGrpSpPr>
        <p:grpSpPr>
          <a:xfrm>
            <a:off x="4283969" y="898776"/>
            <a:ext cx="4491142" cy="2530224"/>
            <a:chOff x="4204699" y="890439"/>
            <a:chExt cx="4387553" cy="2442563"/>
          </a:xfrm>
        </p:grpSpPr>
        <p:pic>
          <p:nvPicPr>
            <p:cNvPr id="7" name="Obrázek 6" descr="Obsah obrázku osoba&#10;&#10;Popis byl vytvořen automaticky">
              <a:extLst>
                <a:ext uri="{FF2B5EF4-FFF2-40B4-BE49-F238E27FC236}">
                  <a16:creationId xmlns:a16="http://schemas.microsoft.com/office/drawing/2014/main" id="{64BF0F99-B9DD-F547-DF39-8B9CF9799D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45"/>
            <a:stretch/>
          </p:blipFill>
          <p:spPr>
            <a:xfrm>
              <a:off x="4204699" y="890439"/>
              <a:ext cx="4387553" cy="2442563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7102ABD8-48F1-C75B-9E49-100B307597FC}"/>
                </a:ext>
              </a:extLst>
            </p:cNvPr>
            <p:cNvSpPr>
              <a:spLocks/>
            </p:cNvSpPr>
            <p:nvPr/>
          </p:nvSpPr>
          <p:spPr>
            <a:xfrm rot="14858006">
              <a:off x="5088443" y="1551396"/>
              <a:ext cx="355875" cy="432046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297016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2">
            <a:extLst>
              <a:ext uri="{FF2B5EF4-FFF2-40B4-BE49-F238E27FC236}">
                <a16:creationId xmlns:a16="http://schemas.microsoft.com/office/drawing/2014/main" id="{4A05197A-C38F-C75E-E160-1BC814C38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7" b="28586"/>
          <a:stretch/>
        </p:blipFill>
        <p:spPr bwMode="auto">
          <a:xfrm>
            <a:off x="1187624" y="764703"/>
            <a:ext cx="6840760" cy="527741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303881B-40ED-4233-83DD-59D208372EE3}"/>
              </a:ext>
            </a:extLst>
          </p:cNvPr>
          <p:cNvSpPr txBox="1">
            <a:spLocks/>
          </p:cNvSpPr>
          <p:nvPr/>
        </p:nvSpPr>
        <p:spPr>
          <a:xfrm>
            <a:off x="208742" y="177999"/>
            <a:ext cx="8136904" cy="83537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Ischemie, otlak, paréza</a:t>
            </a:r>
          </a:p>
          <a:p>
            <a:pPr marL="0" indent="0"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predilekční místa</a:t>
            </a: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BCCF715-2311-18A7-EC6F-1BFC27C53BC1}"/>
              </a:ext>
            </a:extLst>
          </p:cNvPr>
          <p:cNvSpPr txBox="1"/>
          <p:nvPr/>
        </p:nvSpPr>
        <p:spPr>
          <a:xfrm>
            <a:off x="541504" y="3978229"/>
            <a:ext cx="3096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Pomalý molitan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Gelové podložky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+mn-lt"/>
                <a:cs typeface="Arial" panose="020B0604020202020204" pitchFamily="34" charset="0"/>
              </a:rPr>
              <a:t>Plošné krycí materiály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  <a:cs typeface="Arial" panose="020B0604020202020204" pitchFamily="34" charset="0"/>
              </a:rPr>
              <a:t>Polyuretanové pěny</a:t>
            </a:r>
            <a:endParaRPr lang="cs-CZ" sz="2400" dirty="0">
              <a:latin typeface="+mn-lt"/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3A0BF4D4-D554-61FB-C414-CB5E0DCE3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695" y="764704"/>
            <a:ext cx="3566160" cy="23795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8E041334-8447-7EDB-C94D-324FC3A44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46" y="1196752"/>
            <a:ext cx="3566160" cy="23795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122" name="Picture 2" descr="Karin 5 - Univerzální podložka pod hlavu - tvar U">
            <a:extLst>
              <a:ext uri="{FF2B5EF4-FFF2-40B4-BE49-F238E27FC236}">
                <a16:creationId xmlns:a16="http://schemas.microsoft.com/office/drawing/2014/main" id="{5E2070DD-D94A-1A3D-D9F5-ADF7E5704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 b="32001"/>
          <a:stretch/>
        </p:blipFill>
        <p:spPr bwMode="auto">
          <a:xfrm>
            <a:off x="5939115" y="5044142"/>
            <a:ext cx="1537117" cy="119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llevyn Life 12,9 cm x 12,9 cm1">
            <a:extLst>
              <a:ext uri="{FF2B5EF4-FFF2-40B4-BE49-F238E27FC236}">
                <a16:creationId xmlns:a16="http://schemas.microsoft.com/office/drawing/2014/main" id="{0E391945-6BA6-7D3E-C5B6-DB6EE9E2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09" y="4942964"/>
            <a:ext cx="1537117" cy="131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epilex Border Sacrum forfra">
            <a:extLst>
              <a:ext uri="{FF2B5EF4-FFF2-40B4-BE49-F238E27FC236}">
                <a16:creationId xmlns:a16="http://schemas.microsoft.com/office/drawing/2014/main" id="{67A316C9-B0E8-45FE-DA94-C75C463BC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9401" r="25588" b="9401"/>
          <a:stretch/>
        </p:blipFill>
        <p:spPr bwMode="auto">
          <a:xfrm>
            <a:off x="7596336" y="5157192"/>
            <a:ext cx="1334205" cy="119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Obsah obrázku text, interiér, hrníček&#10;&#10;Popis byl vytvořen automaticky">
            <a:extLst>
              <a:ext uri="{FF2B5EF4-FFF2-40B4-BE49-F238E27FC236}">
                <a16:creationId xmlns:a16="http://schemas.microsoft.com/office/drawing/2014/main" id="{C16B595D-6354-6E5A-751A-885111E766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7" t="38812" r="14300" b="20943"/>
          <a:stretch/>
        </p:blipFill>
        <p:spPr>
          <a:xfrm rot="10800000">
            <a:off x="5259974" y="3313968"/>
            <a:ext cx="3549879" cy="16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414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3734</TotalTime>
  <Words>297</Words>
  <Application>Microsoft Office PowerPoint</Application>
  <PresentationFormat>Předvádění na obrazovce (4:3)</PresentationFormat>
  <Paragraphs>112</Paragraphs>
  <Slides>17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Calibri</vt:lpstr>
      <vt:lpstr>Motiv systému Office</vt:lpstr>
      <vt:lpstr> Bezpečnost pacienta během anestezie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Kompartment syndrom</vt:lpstr>
      <vt:lpstr>Prezentace aplikace PowerPoint</vt:lpstr>
      <vt:lpstr>Prezentace aplikace PowerPoint</vt:lpstr>
      <vt:lpstr>Spolupráce a kvalitní komunikace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Technika v anesteziologické péči</dc:title>
  <dc:creator>Jitka</dc:creator>
  <cp:lastModifiedBy>Jitka</cp:lastModifiedBy>
  <cp:revision>48</cp:revision>
  <dcterms:created xsi:type="dcterms:W3CDTF">2020-02-06T19:14:36Z</dcterms:created>
  <dcterms:modified xsi:type="dcterms:W3CDTF">2022-11-18T20:19:02Z</dcterms:modified>
</cp:coreProperties>
</file>