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70" r:id="rId9"/>
    <p:sldId id="271" r:id="rId10"/>
    <p:sldId id="274" r:id="rId11"/>
    <p:sldId id="275" r:id="rId12"/>
    <p:sldId id="276" r:id="rId13"/>
    <p:sldId id="277" r:id="rId14"/>
    <p:sldId id="315" r:id="rId15"/>
    <p:sldId id="316" r:id="rId16"/>
    <p:sldId id="317" r:id="rId17"/>
    <p:sldId id="318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278" r:id="rId31"/>
    <p:sldId id="279" r:id="rId32"/>
    <p:sldId id="280" r:id="rId33"/>
    <p:sldId id="281" r:id="rId34"/>
    <p:sldId id="282" r:id="rId35"/>
    <p:sldId id="284" r:id="rId36"/>
    <p:sldId id="285" r:id="rId37"/>
    <p:sldId id="286" r:id="rId38"/>
    <p:sldId id="288" r:id="rId39"/>
    <p:sldId id="289" r:id="rId40"/>
    <p:sldId id="290" r:id="rId41"/>
    <p:sldId id="291" r:id="rId42"/>
    <p:sldId id="292" r:id="rId43"/>
    <p:sldId id="310" r:id="rId44"/>
    <p:sldId id="311" r:id="rId45"/>
    <p:sldId id="312" r:id="rId46"/>
    <p:sldId id="313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8C7B6-C442-4965-9D08-299286517605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78EC6-8D1F-434B-B426-2742E1388C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77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Renální při poklesu srdečního výdeje a zvýšení tonu sympatiku a zvýšené sekreci ADH a aktivaci osy RAAS při sníženém průtoku krve ledvinami</a:t>
            </a:r>
          </a:p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096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D60AC16C-FCF0-4ED2-BBD3-A200E29C1E03}" type="slidenum">
              <a:rPr lang="cs-CZ" altLang="cs-CZ">
                <a:latin typeface="Calibri" panose="020F0502020204030204" pitchFamily="34" charset="0"/>
              </a:rPr>
              <a:pPr/>
              <a:t>39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1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Doplnit a zkontrolovat cíle dle dostála</a:t>
            </a:r>
          </a:p>
        </p:txBody>
      </p:sp>
      <p:sp>
        <p:nvSpPr>
          <p:cNvPr id="6349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14386E8-6C64-41F3-B707-E36DB263F193}" type="slidenum">
              <a:rPr lang="cs-CZ" altLang="cs-CZ">
                <a:latin typeface="Calibri" panose="020F0502020204030204" pitchFamily="34" charset="0"/>
              </a:rPr>
              <a:pPr/>
              <a:t>43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72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Značná nemocniční mortalita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Domů propuštěno pouze 30% pacientů</a:t>
            </a:r>
          </a:p>
        </p:txBody>
      </p:sp>
      <p:sp>
        <p:nvSpPr>
          <p:cNvPr id="6554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FFF7A264-6AE5-410E-A260-55D845550127}" type="slidenum">
              <a:rPr lang="cs-CZ" altLang="cs-CZ">
                <a:latin typeface="Calibri" panose="020F0502020204030204" pitchFamily="34" charset="0"/>
              </a:rPr>
              <a:pPr/>
              <a:t>44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9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Vymizení UPV s ICU nepravděpodobné, incidence postupně narůstá, mortalita navzdory zvyšujícímu se věku a morbiditě pacientů pomalu klesá, nicméně i tak je značně vysoká</a:t>
            </a:r>
          </a:p>
        </p:txBody>
      </p:sp>
      <p:sp>
        <p:nvSpPr>
          <p:cNvPr id="6758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092D6982-CD25-4292-830E-F9278995C98F}" type="slidenum">
              <a:rPr lang="cs-CZ" altLang="cs-CZ">
                <a:latin typeface="Calibri" panose="020F0502020204030204" pitchFamily="34" charset="0"/>
              </a:rPr>
              <a:pPr/>
              <a:t>45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75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99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73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976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50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37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194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46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78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53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04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47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3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284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65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63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43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75E6B-0AC8-4325-B813-62C4218BB10E}" type="datetimeFigureOut">
              <a:rPr lang="cs-CZ" smtClean="0"/>
              <a:t>22.11.2023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B7C77-5EE8-4AA8-B2EA-3CA02F16C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07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heiron.cz/cs/images/content/resuscitace/sm31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radiology.com/caseofweek/caseoftheweekpix2006/cow206ct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90776" y="1447800"/>
            <a:ext cx="6619875" cy="3328988"/>
          </a:xfrm>
        </p:spPr>
        <p:txBody>
          <a:bodyPr/>
          <a:lstStyle/>
          <a:p>
            <a:r>
              <a:rPr lang="cs-CZ" altLang="cs-CZ" sz="4800"/>
              <a:t>Základy UPV a její komplikace, protektivní ventilace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90776" y="4776788"/>
            <a:ext cx="6619875" cy="862012"/>
          </a:xfrm>
        </p:spPr>
        <p:txBody>
          <a:bodyPr rtlCol="0">
            <a:normAutofit fontScale="77500" lnSpcReduction="20000"/>
          </a:bodyPr>
          <a:lstStyle/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dirty="0"/>
              <a:t>MUDr. Ondřej Hrdý</a:t>
            </a:r>
          </a:p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dirty="0"/>
              <a:t>KARIM FN Brno</a:t>
            </a:r>
          </a:p>
          <a:p>
            <a:pPr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altLang="cs-CZ" dirty="0"/>
              <a:t>LF MU Brno</a:t>
            </a:r>
          </a:p>
        </p:txBody>
      </p:sp>
    </p:spTree>
    <p:extLst>
      <p:ext uri="{BB962C8B-B14F-4D97-AF65-F5344CB8AC3E}">
        <p14:creationId xmlns:p14="http://schemas.microsoft.com/office/powerpoint/2010/main" val="16143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Klinické cíle UPV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altLang="cs-CZ" sz="2400" dirty="0"/>
              <a:t>UPV slouží (</a:t>
            </a:r>
            <a:r>
              <a:rPr lang="cs-CZ" altLang="cs-CZ" sz="2400" u="sng" dirty="0"/>
              <a:t>po dobu nezbytně nutnou</a:t>
            </a:r>
            <a:r>
              <a:rPr lang="cs-CZ" altLang="cs-CZ" sz="2400" dirty="0"/>
              <a:t>) k podpoře či náhradě </a:t>
            </a:r>
            <a:r>
              <a:rPr lang="cs-CZ" altLang="cs-CZ" sz="2400" dirty="0" err="1"/>
              <a:t>oxygenační</a:t>
            </a:r>
            <a:r>
              <a:rPr lang="cs-CZ" altLang="cs-CZ" sz="2400" dirty="0"/>
              <a:t> a ventilační funkce respiračního </a:t>
            </a:r>
            <a:r>
              <a:rPr lang="cs-CZ" altLang="cs-CZ" sz="2400" dirty="0" smtClean="0"/>
              <a:t>systému</a:t>
            </a:r>
          </a:p>
          <a:p>
            <a:endParaRPr lang="cs-CZ" altLang="cs-CZ" sz="2400" dirty="0"/>
          </a:p>
          <a:p>
            <a:r>
              <a:rPr lang="cs-CZ" altLang="cs-CZ" sz="2400" dirty="0"/>
              <a:t>k dosažení individualizovaných parametrů </a:t>
            </a:r>
            <a:r>
              <a:rPr lang="cs-CZ" altLang="cs-CZ" sz="2400" dirty="0" err="1"/>
              <a:t>oxygenace</a:t>
            </a:r>
            <a:r>
              <a:rPr lang="cs-CZ" altLang="cs-CZ" sz="2400" dirty="0"/>
              <a:t> a ventilace</a:t>
            </a:r>
          </a:p>
          <a:p>
            <a:endParaRPr lang="cs-CZ" altLang="cs-CZ" sz="2400" dirty="0" smtClean="0"/>
          </a:p>
          <a:p>
            <a:r>
              <a:rPr lang="cs-CZ" altLang="cs-CZ" sz="2400" dirty="0" smtClean="0"/>
              <a:t>omezení </a:t>
            </a:r>
            <a:r>
              <a:rPr lang="cs-CZ" altLang="cs-CZ" sz="2400" dirty="0"/>
              <a:t>nežádoucích účinků UPV </a:t>
            </a:r>
            <a:r>
              <a:rPr lang="cs-CZ" altLang="cs-CZ" sz="2400" dirty="0" smtClean="0"/>
              <a:t> (</a:t>
            </a:r>
            <a:r>
              <a:rPr lang="cs-CZ" altLang="cs-CZ" sz="2400" dirty="0"/>
              <a:t>mimoplicních i plicních)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8995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Klinické cíle UPV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Zvrat </a:t>
            </a:r>
            <a:r>
              <a:rPr lang="cs-CZ" altLang="cs-CZ" sz="2400" dirty="0" err="1" smtClean="0"/>
              <a:t>hypoxemie</a:t>
            </a:r>
            <a:r>
              <a:rPr lang="cs-CZ" altLang="cs-CZ" sz="2400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500" dirty="0"/>
              <a:t>cílové hodnoty paO2 nad 60mmHg a saO2 nad 90%)</a:t>
            </a:r>
          </a:p>
          <a:p>
            <a:pPr marL="457200" indent="-457200" defTabSz="457207">
              <a:buClr>
                <a:schemeClr val="bg2">
                  <a:lumMod val="40000"/>
                  <a:lumOff val="60000"/>
                </a:schemeClr>
              </a:buClr>
              <a:buAutoNum type="arabicPeriod"/>
              <a:defRPr/>
            </a:pPr>
            <a:endParaRPr lang="cs-CZ" altLang="cs-CZ" sz="24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Zvrat </a:t>
            </a:r>
            <a:r>
              <a:rPr lang="cs-CZ" altLang="cs-CZ" sz="2400" dirty="0"/>
              <a:t>akutní respirační </a:t>
            </a:r>
            <a:r>
              <a:rPr lang="cs-CZ" altLang="cs-CZ" sz="2400" dirty="0" smtClean="0"/>
              <a:t>acidózy 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1500" dirty="0"/>
              <a:t>(Pozn.: Permisivní </a:t>
            </a:r>
            <a:r>
              <a:rPr lang="cs-CZ" altLang="cs-CZ" sz="1500" dirty="0" err="1"/>
              <a:t>hyperkapnie</a:t>
            </a:r>
            <a:r>
              <a:rPr lang="cs-CZ" altLang="cs-CZ" sz="1500" dirty="0"/>
              <a:t>- při neúměrném riziku </a:t>
            </a:r>
            <a:r>
              <a:rPr lang="cs-CZ" altLang="cs-CZ" sz="1500" dirty="0" err="1"/>
              <a:t>iatrogenního</a:t>
            </a:r>
            <a:r>
              <a:rPr lang="cs-CZ" altLang="cs-CZ" sz="1500" dirty="0"/>
              <a:t> poškození nemocného)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Zvrat </a:t>
            </a:r>
            <a:r>
              <a:rPr lang="cs-CZ" altLang="cs-CZ" sz="2400" dirty="0"/>
              <a:t>dechové </a:t>
            </a:r>
            <a:r>
              <a:rPr lang="cs-CZ" altLang="cs-CZ" sz="2400" dirty="0" smtClean="0"/>
              <a:t>tísně </a:t>
            </a:r>
            <a:r>
              <a:rPr lang="cs-CZ" altLang="cs-CZ" sz="1500" dirty="0" smtClean="0"/>
              <a:t>(</a:t>
            </a:r>
            <a:r>
              <a:rPr lang="cs-CZ" altLang="cs-CZ" sz="1500" dirty="0"/>
              <a:t>odstranění těžkého </a:t>
            </a:r>
            <a:r>
              <a:rPr lang="cs-CZ" altLang="cs-CZ" sz="1500" dirty="0" err="1"/>
              <a:t>dyskomfortu</a:t>
            </a:r>
            <a:r>
              <a:rPr lang="cs-CZ" altLang="cs-CZ" sz="1500" dirty="0"/>
              <a:t> do doby odstranění nebo zlepšení primární příčiny)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24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Prevence </a:t>
            </a:r>
            <a:r>
              <a:rPr lang="cs-CZ" altLang="cs-CZ" sz="2400" dirty="0"/>
              <a:t>a zvrat </a:t>
            </a:r>
            <a:r>
              <a:rPr lang="cs-CZ" altLang="cs-CZ" sz="2400" dirty="0" err="1" smtClean="0"/>
              <a:t>atelektáz</a:t>
            </a:r>
            <a:r>
              <a:rPr lang="cs-CZ" altLang="cs-CZ" sz="2400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500" dirty="0"/>
              <a:t>ke korekci následků inkompletní plicní inflace)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24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Zvrat </a:t>
            </a:r>
            <a:r>
              <a:rPr lang="cs-CZ" altLang="cs-CZ" sz="2400" dirty="0"/>
              <a:t>únavy dýchacího </a:t>
            </a:r>
            <a:r>
              <a:rPr lang="cs-CZ" altLang="cs-CZ" sz="2400" dirty="0" smtClean="0"/>
              <a:t>svalstva </a:t>
            </a:r>
            <a:r>
              <a:rPr lang="cs-CZ" altLang="cs-CZ" sz="1500" dirty="0"/>
              <a:t>(v době akutního zvýšení dechové práce)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444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Klinické cíle </a:t>
            </a:r>
            <a:r>
              <a:rPr lang="cs-CZ" altLang="cs-CZ" sz="4000" b="1" dirty="0" smtClean="0"/>
              <a:t>UPV - pokračování</a:t>
            </a:r>
            <a:endParaRPr lang="cs-CZ" altLang="cs-CZ" sz="4000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Umožnění </a:t>
            </a:r>
            <a:r>
              <a:rPr lang="cs-CZ" altLang="cs-CZ" sz="2400" dirty="0" err="1"/>
              <a:t>sedace</a:t>
            </a:r>
            <a:r>
              <a:rPr lang="cs-CZ" altLang="cs-CZ" sz="2400" dirty="0"/>
              <a:t> nebo nervosvalové </a:t>
            </a:r>
            <a:r>
              <a:rPr lang="cs-CZ" altLang="cs-CZ" sz="2400" dirty="0" smtClean="0"/>
              <a:t>blokády </a:t>
            </a:r>
            <a:r>
              <a:rPr lang="cs-CZ" altLang="cs-CZ" sz="1300" dirty="0"/>
              <a:t>(anestezie</a:t>
            </a:r>
            <a:r>
              <a:rPr lang="cs-CZ" altLang="cs-CZ" sz="1300" dirty="0" smtClean="0"/>
              <a:t>…)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2400" dirty="0" smtClean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Snížení </a:t>
            </a:r>
            <a:r>
              <a:rPr lang="cs-CZ" altLang="cs-CZ" sz="2400" dirty="0"/>
              <a:t>systémové nebo myokardiální kyslíkové </a:t>
            </a:r>
            <a:r>
              <a:rPr lang="cs-CZ" altLang="cs-CZ" sz="2400" dirty="0" smtClean="0"/>
              <a:t>spotřeby    </a:t>
            </a:r>
            <a:r>
              <a:rPr lang="cs-CZ" altLang="cs-CZ" sz="1400" dirty="0" smtClean="0"/>
              <a:t>(vede-li </a:t>
            </a:r>
            <a:r>
              <a:rPr lang="cs-CZ" altLang="cs-CZ" sz="1400" dirty="0"/>
              <a:t>dech. práce  k nepoměru mezi dodávkou a spotřebou kyslíku nebo přetížení funkčně limitovaného myokardu - kardiogenní šok, akutní plicní </a:t>
            </a:r>
            <a:r>
              <a:rPr lang="cs-CZ" altLang="cs-CZ" sz="1400" dirty="0" smtClean="0"/>
              <a:t>selhání)</a:t>
            </a:r>
            <a:endParaRPr lang="cs-CZ" altLang="cs-CZ" sz="24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24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Snížení </a:t>
            </a:r>
            <a:r>
              <a:rPr lang="cs-CZ" altLang="cs-CZ" sz="2400" dirty="0"/>
              <a:t>nitrolebního </a:t>
            </a:r>
            <a:r>
              <a:rPr lang="cs-CZ" altLang="cs-CZ" sz="2400" dirty="0" smtClean="0"/>
              <a:t>tlaku </a:t>
            </a:r>
            <a:r>
              <a:rPr lang="cs-CZ" altLang="cs-CZ" sz="1400" dirty="0"/>
              <a:t>(</a:t>
            </a:r>
            <a:r>
              <a:rPr lang="cs-CZ" altLang="cs-CZ" sz="1400" dirty="0" smtClean="0"/>
              <a:t>hyperventilace - </a:t>
            </a:r>
            <a:r>
              <a:rPr lang="cs-CZ" altLang="cs-CZ" sz="1400" dirty="0" err="1" smtClean="0"/>
              <a:t>vazokonstikce</a:t>
            </a:r>
            <a:r>
              <a:rPr lang="cs-CZ" altLang="cs-CZ" sz="1400" dirty="0" smtClean="0"/>
              <a:t>)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14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Stabilizace </a:t>
            </a:r>
            <a:r>
              <a:rPr lang="cs-CZ" altLang="cs-CZ" sz="2400" dirty="0"/>
              <a:t>hrudní </a:t>
            </a:r>
            <a:r>
              <a:rPr lang="cs-CZ" altLang="cs-CZ" sz="2400" dirty="0" smtClean="0"/>
              <a:t>stěny </a:t>
            </a:r>
            <a:r>
              <a:rPr lang="cs-CZ" altLang="cs-CZ" sz="1400" dirty="0"/>
              <a:t>(při závažném porušení integrity hrudní stěny ( </a:t>
            </a:r>
            <a:r>
              <a:rPr lang="cs-CZ" altLang="cs-CZ" sz="1400" dirty="0" err="1"/>
              <a:t>flail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chest</a:t>
            </a:r>
            <a:r>
              <a:rPr lang="cs-CZ" altLang="cs-CZ" sz="1400" dirty="0"/>
              <a:t> </a:t>
            </a:r>
            <a:r>
              <a:rPr lang="cs-CZ" altLang="cs-CZ" sz="1400" dirty="0" smtClean="0"/>
              <a:t>))</a:t>
            </a:r>
            <a:endParaRPr lang="cs-CZ" altLang="cs-CZ" sz="1400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8793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Indikační kritéria k zahájení UPV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2400" b="1" u="sng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b="1" u="sng" dirty="0"/>
              <a:t>Oxygenace: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hlink"/>
                </a:solidFill>
              </a:rPr>
              <a:t>PaO</a:t>
            </a:r>
            <a:r>
              <a:rPr lang="cs-CZ" altLang="cs-CZ" baseline="-25000" dirty="0">
                <a:solidFill>
                  <a:schemeClr val="hlink"/>
                </a:solidFill>
              </a:rPr>
              <a:t>2</a:t>
            </a:r>
            <a:r>
              <a:rPr lang="cs-CZ" altLang="cs-CZ" dirty="0">
                <a:solidFill>
                  <a:schemeClr val="hlink"/>
                </a:solidFill>
              </a:rPr>
              <a:t> &lt; 70 </a:t>
            </a:r>
            <a:r>
              <a:rPr lang="cs-CZ" altLang="cs-CZ" dirty="0" err="1">
                <a:solidFill>
                  <a:schemeClr val="hlink"/>
                </a:solidFill>
              </a:rPr>
              <a:t>mmHg</a:t>
            </a:r>
            <a:r>
              <a:rPr lang="cs-CZ" altLang="cs-CZ" dirty="0">
                <a:solidFill>
                  <a:schemeClr val="hlink"/>
                </a:solidFill>
              </a:rPr>
              <a:t> při FiO</a:t>
            </a:r>
            <a:r>
              <a:rPr lang="cs-CZ" altLang="cs-CZ" baseline="-25000" dirty="0">
                <a:solidFill>
                  <a:schemeClr val="hlink"/>
                </a:solidFill>
              </a:rPr>
              <a:t>2</a:t>
            </a:r>
            <a:r>
              <a:rPr lang="cs-CZ" altLang="cs-CZ" dirty="0">
                <a:solidFill>
                  <a:schemeClr val="hlink"/>
                </a:solidFill>
              </a:rPr>
              <a:t> 0,4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/>
              <a:t>AaDO</a:t>
            </a:r>
            <a:r>
              <a:rPr lang="cs-CZ" altLang="cs-CZ" baseline="-25000" dirty="0"/>
              <a:t>2</a:t>
            </a:r>
            <a:r>
              <a:rPr lang="cs-CZ" altLang="cs-CZ" dirty="0"/>
              <a:t>- &gt;350 </a:t>
            </a:r>
            <a:r>
              <a:rPr lang="cs-CZ" altLang="cs-CZ" dirty="0" err="1"/>
              <a:t>mmHg</a:t>
            </a:r>
            <a:r>
              <a:rPr lang="cs-CZ" altLang="cs-CZ" dirty="0"/>
              <a:t> při FiO</a:t>
            </a:r>
            <a:r>
              <a:rPr lang="cs-CZ" altLang="cs-CZ" baseline="-25000" dirty="0"/>
              <a:t>2</a:t>
            </a:r>
            <a:r>
              <a:rPr lang="cs-CZ" altLang="cs-CZ" dirty="0"/>
              <a:t> 1,0 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/>
              <a:t>plicní zkrat (</a:t>
            </a:r>
            <a:r>
              <a:rPr lang="cs-CZ" altLang="cs-CZ" dirty="0" err="1"/>
              <a:t>Qs</a:t>
            </a:r>
            <a:r>
              <a:rPr lang="cs-CZ" altLang="cs-CZ" dirty="0"/>
              <a:t>/</a:t>
            </a:r>
            <a:r>
              <a:rPr lang="cs-CZ" altLang="cs-CZ" dirty="0" err="1"/>
              <a:t>Qt</a:t>
            </a:r>
            <a:r>
              <a:rPr lang="cs-CZ" altLang="cs-CZ" dirty="0"/>
              <a:t>) &gt; 20% 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hlink"/>
                </a:solidFill>
              </a:rPr>
              <a:t>PaO</a:t>
            </a:r>
            <a:r>
              <a:rPr lang="cs-CZ" altLang="cs-CZ" baseline="-25000" dirty="0">
                <a:solidFill>
                  <a:schemeClr val="hlink"/>
                </a:solidFill>
              </a:rPr>
              <a:t>2</a:t>
            </a:r>
            <a:r>
              <a:rPr lang="cs-CZ" altLang="cs-CZ" dirty="0">
                <a:solidFill>
                  <a:schemeClr val="hlink"/>
                </a:solidFill>
              </a:rPr>
              <a:t>/FiO</a:t>
            </a:r>
            <a:r>
              <a:rPr lang="cs-CZ" altLang="cs-CZ" baseline="-25000" dirty="0">
                <a:solidFill>
                  <a:schemeClr val="hlink"/>
                </a:solidFill>
              </a:rPr>
              <a:t>2</a:t>
            </a:r>
            <a:r>
              <a:rPr lang="cs-CZ" altLang="cs-CZ" dirty="0">
                <a:solidFill>
                  <a:schemeClr val="hlink"/>
                </a:solidFill>
              </a:rPr>
              <a:t> &lt; 200 </a:t>
            </a:r>
            <a:r>
              <a:rPr lang="cs-CZ" altLang="cs-CZ" dirty="0" err="1">
                <a:solidFill>
                  <a:schemeClr val="hlink"/>
                </a:solidFill>
              </a:rPr>
              <a:t>mmHg</a:t>
            </a:r>
            <a:endParaRPr lang="cs-CZ" altLang="cs-CZ" dirty="0">
              <a:solidFill>
                <a:schemeClr val="hlink"/>
              </a:solidFill>
            </a:endParaRP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b="1" u="sng" dirty="0"/>
              <a:t>Ventilace: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hlink"/>
                </a:solidFill>
              </a:rPr>
              <a:t>apnoe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hlink"/>
                </a:solidFill>
              </a:rPr>
              <a:t>PaCO</a:t>
            </a:r>
            <a:r>
              <a:rPr lang="cs-CZ" altLang="cs-CZ" baseline="-25000" dirty="0">
                <a:solidFill>
                  <a:schemeClr val="hlink"/>
                </a:solidFill>
              </a:rPr>
              <a:t>2</a:t>
            </a:r>
            <a:r>
              <a:rPr lang="cs-CZ" altLang="cs-CZ" dirty="0">
                <a:solidFill>
                  <a:schemeClr val="hlink"/>
                </a:solidFill>
              </a:rPr>
              <a:t> &gt;55mmHg</a:t>
            </a:r>
            <a:r>
              <a:rPr lang="cs-CZ" altLang="cs-CZ" dirty="0"/>
              <a:t> (kromě pacientů s chronickou </a:t>
            </a:r>
            <a:r>
              <a:rPr lang="cs-CZ" altLang="cs-CZ" dirty="0" err="1"/>
              <a:t>hyperkapnií</a:t>
            </a:r>
            <a:r>
              <a:rPr lang="cs-CZ" altLang="cs-CZ" dirty="0"/>
              <a:t>)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b="1" u="sng" dirty="0"/>
              <a:t>Plicní mechanika: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>
                <a:solidFill>
                  <a:schemeClr val="hlink"/>
                </a:solidFill>
              </a:rPr>
              <a:t>dechová frekvence nad 35/min</a:t>
            </a:r>
            <a:r>
              <a:rPr lang="cs-CZ" altLang="cs-CZ" dirty="0"/>
              <a:t>.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/>
              <a:t>vitální kapacita - méně než 15ml/kg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/>
              <a:t>maximální inspirační podtlak, který je nemocný schopen vyvinout- méně než 25 cm H</a:t>
            </a:r>
            <a:r>
              <a:rPr lang="cs-CZ" altLang="cs-CZ" baseline="-25000" dirty="0"/>
              <a:t>2</a:t>
            </a:r>
            <a:r>
              <a:rPr lang="cs-CZ" altLang="cs-CZ" dirty="0"/>
              <a:t>0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altLang="cs-CZ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375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Formy UPV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/>
              <a:t>Dle mechanismu zajišťujícího průtok plynu resp. systémem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altLang="cs-CZ" sz="2400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b="1" u="sng" dirty="0"/>
              <a:t>Ventilace pozitivním přetlakem- tzv. konvenční ventilace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/>
              <a:t>Ventilace negativním tlakem- např. železné plíce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/>
              <a:t>Trysková ventilace (100-600/min)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altLang="cs-CZ" dirty="0"/>
              <a:t> Oscilační ventilace (4-15Hz)</a:t>
            </a:r>
          </a:p>
        </p:txBody>
      </p:sp>
      <p:pic>
        <p:nvPicPr>
          <p:cNvPr id="80898" name="Picture 2" descr="Poliomyelitida - nemoci, jež otřásly světem - Pozn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06" y="1204546"/>
            <a:ext cx="6063436" cy="454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Formy UPV - přístroje</a:t>
            </a:r>
          </a:p>
        </p:txBody>
      </p:sp>
      <p:sp>
        <p:nvSpPr>
          <p:cNvPr id="46083" name="Zástupný obsah 2"/>
          <p:cNvSpPr>
            <a:spLocks noGrp="1" noChangeArrowheads="1"/>
          </p:cNvSpPr>
          <p:nvPr>
            <p:ph idx="1"/>
          </p:nvPr>
        </p:nvSpPr>
        <p:spPr>
          <a:xfrm>
            <a:off x="2351088" y="1989138"/>
            <a:ext cx="6711950" cy="4195762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46084" name="Picture 6" descr="Sensor Medics 3100 A a 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6" r="29466"/>
          <a:stretch>
            <a:fillRect/>
          </a:stretch>
        </p:blipFill>
        <p:spPr bwMode="auto">
          <a:xfrm>
            <a:off x="1974851" y="1852613"/>
            <a:ext cx="1871663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av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52613"/>
            <a:ext cx="18383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79714"/>
            <a:ext cx="2781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0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Definice ventilátoru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 smtClean="0"/>
              <a:t>přístroj, který  zajišťuje </a:t>
            </a:r>
            <a:r>
              <a:rPr lang="cs-CZ" altLang="cs-CZ" sz="1600" dirty="0" smtClean="0"/>
              <a:t>(úplně či částečně)</a:t>
            </a:r>
            <a:r>
              <a:rPr lang="cs-CZ" altLang="cs-CZ" sz="3200" dirty="0" smtClean="0"/>
              <a:t> </a:t>
            </a:r>
            <a:r>
              <a:rPr lang="cs-CZ" altLang="cs-CZ" sz="3200" b="1" dirty="0" smtClean="0"/>
              <a:t>výměnu plynů mezi alveoly a vnějším prostředím</a:t>
            </a:r>
            <a:r>
              <a:rPr lang="cs-CZ" altLang="cs-CZ" sz="3200" dirty="0" smtClean="0"/>
              <a:t> </a:t>
            </a:r>
            <a:r>
              <a:rPr lang="cs-CZ" altLang="cs-CZ" dirty="0" smtClean="0"/>
              <a:t>(přerušovaným generováním </a:t>
            </a:r>
            <a:r>
              <a:rPr lang="cs-CZ" altLang="cs-CZ" dirty="0" err="1" smtClean="0"/>
              <a:t>transrespiračního</a:t>
            </a:r>
            <a:r>
              <a:rPr lang="cs-CZ" altLang="cs-CZ" dirty="0" smtClean="0"/>
              <a:t> tlakového gradientu (tlak vstupu do DC – tlak v alveolech))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155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Konstrukce ventilátoru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mtClean="0"/>
              <a:t>zdroj pohonu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mtClean="0"/>
              <a:t>pohonné zřízení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mtClean="0"/>
              <a:t>řídící jednotka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mtClean="0"/>
              <a:t>zařízení k modulaci exspiria</a:t>
            </a:r>
          </a:p>
          <a:p>
            <a:pPr marL="609600" indent="-609600">
              <a:buFont typeface="Monotype Sorts" pitchFamily="2" charset="2"/>
              <a:buAutoNum type="arabicPeriod" startAt="5"/>
            </a:pPr>
            <a:r>
              <a:rPr lang="cs-CZ" altLang="cs-CZ" smtClean="0"/>
              <a:t>ovládací prvky</a:t>
            </a:r>
          </a:p>
          <a:p>
            <a:pPr marL="609600" indent="-609600">
              <a:buFont typeface="Monotype Sorts" pitchFamily="2" charset="2"/>
              <a:buAutoNum type="arabicPeriod" startAt="5"/>
            </a:pPr>
            <a:r>
              <a:rPr lang="cs-CZ" altLang="cs-CZ" smtClean="0"/>
              <a:t>snímače tlaku a průtoku</a:t>
            </a:r>
          </a:p>
          <a:p>
            <a:pPr marL="609600" indent="-609600">
              <a:buFont typeface="Monotype Sorts" pitchFamily="2" charset="2"/>
              <a:buAutoNum type="arabicPeriod" startAt="5"/>
            </a:pPr>
            <a:r>
              <a:rPr lang="cs-CZ" altLang="cs-CZ" smtClean="0"/>
              <a:t>monitorovací jednotka</a:t>
            </a:r>
          </a:p>
          <a:p>
            <a:pPr marL="609600" indent="-609600">
              <a:buFont typeface="Monotype Sorts" pitchFamily="2" charset="2"/>
              <a:buAutoNum type="arabicPeriod" startAt="5"/>
            </a:pPr>
            <a:r>
              <a:rPr lang="cs-CZ" altLang="cs-CZ" smtClean="0"/>
              <a:t>bezpečnostní zařízení</a:t>
            </a:r>
          </a:p>
          <a:p>
            <a:pPr marL="609600" indent="-609600">
              <a:buNone/>
            </a:pPr>
            <a:endParaRPr lang="cs-CZ" altLang="cs-CZ" smtClean="0"/>
          </a:p>
        </p:txBody>
      </p:sp>
      <p:pic>
        <p:nvPicPr>
          <p:cNvPr id="1026" name="Picture 2" descr="Applied Sciences | Free Full-Text | Validation of a Simulink Model for  Simulating the Two Typical Controlled Ventilation Modes of Intensive Care  Units Mechanical Ventilat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167" y="1148708"/>
            <a:ext cx="5427095" cy="55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VENTILAČNÍ REŽIMY</a:t>
            </a:r>
          </a:p>
        </p:txBody>
      </p:sp>
      <p:pic>
        <p:nvPicPr>
          <p:cNvPr id="50179" name="Picture 2" descr="Eyes Wide Opened Cartoon Vector Images (over 200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6" y="2084389"/>
            <a:ext cx="3617913" cy="3800475"/>
          </a:xfrm>
          <a:noFill/>
        </p:spPr>
      </p:pic>
      <p:pic>
        <p:nvPicPr>
          <p:cNvPr id="50180" name="Picture 4" descr="Question mark from Question words 274288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48590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Question mark from Question words 274288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9" y="4276725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 descr="Question mark from Question words 274288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1" y="4278313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4" descr="Question mark from Question words 274288 Vector Art at Vectee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6" y="1389063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3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Fáze dechového cyklu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z="2400"/>
              <a:t>Iniciace (signál vedoucí k zahájení vdechu)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z="2400"/>
              <a:t>Limitace (tlak, objem)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z="2400"/>
              <a:t>Cyklování (dosažení podmínky pro ukončení inspiria)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cs-CZ" altLang="cs-CZ" sz="2400"/>
              <a:t>Exspirace</a:t>
            </a:r>
          </a:p>
          <a:p>
            <a:pPr marL="609600" indent="-609600">
              <a:buNone/>
            </a:pPr>
            <a:endParaRPr lang="cs-CZ" altLang="cs-CZ" sz="2400"/>
          </a:p>
        </p:txBody>
      </p:sp>
      <p:pic>
        <p:nvPicPr>
          <p:cNvPr id="51204" name="Picture 4" descr="dechc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3789363"/>
            <a:ext cx="4859338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2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ÚVOD - Patofyziologie dýchání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altLang="cs-CZ" sz="4000" dirty="0" smtClean="0">
                <a:latin typeface="Calibri" panose="020F0502020204030204" pitchFamily="34" charset="0"/>
              </a:rPr>
              <a:t>Cílem dýchání je</a:t>
            </a:r>
          </a:p>
          <a:p>
            <a:pPr marL="0" indent="0">
              <a:buNone/>
            </a:pPr>
            <a:endParaRPr lang="cs-CZ" altLang="cs-CZ" sz="4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4000" dirty="0" smtClean="0">
                <a:latin typeface="Calibri" panose="020F0502020204030204" pitchFamily="34" charset="0"/>
              </a:rPr>
              <a:t>zabezpečit dostatečný </a:t>
            </a:r>
            <a:r>
              <a:rPr lang="cs-CZ" altLang="cs-CZ" sz="4000" b="1" dirty="0" smtClean="0">
                <a:latin typeface="Calibri" panose="020F0502020204030204" pitchFamily="34" charset="0"/>
              </a:rPr>
              <a:t>přívod O</a:t>
            </a:r>
            <a:r>
              <a:rPr lang="cs-CZ" altLang="cs-CZ" sz="4000" b="1" baseline="-25000" dirty="0" smtClean="0">
                <a:latin typeface="Calibri" panose="020F0502020204030204" pitchFamily="34" charset="0"/>
              </a:rPr>
              <a:t>2</a:t>
            </a:r>
            <a:r>
              <a:rPr lang="cs-CZ" altLang="cs-CZ" sz="40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4000" dirty="0" smtClean="0">
                <a:latin typeface="Calibri" panose="020F0502020204030204" pitchFamily="34" charset="0"/>
              </a:rPr>
              <a:t>buňkám k zajištění procesu tvorby energie </a:t>
            </a:r>
          </a:p>
          <a:p>
            <a:pPr marL="0" indent="0">
              <a:buNone/>
            </a:pPr>
            <a:endParaRPr lang="cs-CZ" altLang="cs-CZ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altLang="cs-CZ" sz="4000" dirty="0" smtClean="0">
                <a:latin typeface="Calibri" panose="020F0502020204030204" pitchFamily="34" charset="0"/>
              </a:rPr>
              <a:t>a zajistit dostatečný </a:t>
            </a:r>
            <a:r>
              <a:rPr lang="cs-CZ" altLang="cs-CZ" sz="4000" b="1" dirty="0" smtClean="0">
                <a:latin typeface="Calibri" panose="020F0502020204030204" pitchFamily="34" charset="0"/>
              </a:rPr>
              <a:t>odvod  CO</a:t>
            </a:r>
            <a:r>
              <a:rPr lang="cs-CZ" altLang="cs-CZ" sz="4000" b="1" baseline="-25000" dirty="0" smtClean="0">
                <a:latin typeface="Calibri" panose="020F0502020204030204" pitchFamily="34" charset="0"/>
              </a:rPr>
              <a:t>2</a:t>
            </a:r>
            <a:r>
              <a:rPr lang="cs-CZ" altLang="cs-CZ" sz="40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4000" dirty="0" smtClean="0">
                <a:latin typeface="Calibri" panose="020F0502020204030204" pitchFamily="34" charset="0"/>
              </a:rPr>
              <a:t>jako odpadního produktu jejich metabolismu</a:t>
            </a:r>
          </a:p>
        </p:txBody>
      </p:sp>
    </p:spTree>
    <p:extLst>
      <p:ext uri="{BB962C8B-B14F-4D97-AF65-F5344CB8AC3E}">
        <p14:creationId xmlns:p14="http://schemas.microsoft.com/office/powerpoint/2010/main" val="14282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Klasifikace ventilačních režimů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600" dirty="0">
                <a:solidFill>
                  <a:srgbClr val="FF0000"/>
                </a:solidFill>
              </a:rPr>
              <a:t>1.podle stupně ventilační podpory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1900" dirty="0"/>
              <a:t>režimy zajišťující </a:t>
            </a:r>
            <a:r>
              <a:rPr lang="cs-CZ" altLang="cs-CZ" sz="1900" b="1" dirty="0"/>
              <a:t>plnou </a:t>
            </a:r>
            <a:r>
              <a:rPr lang="cs-CZ" altLang="cs-CZ" sz="1900" b="1" dirty="0" err="1"/>
              <a:t>vent</a:t>
            </a:r>
            <a:r>
              <a:rPr lang="cs-CZ" altLang="cs-CZ" sz="1900" b="1" dirty="0"/>
              <a:t>. podporu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1900" dirty="0"/>
              <a:t>režimy zajišťující </a:t>
            </a:r>
            <a:r>
              <a:rPr lang="cs-CZ" altLang="cs-CZ" sz="1900" b="1" dirty="0"/>
              <a:t>částečnou </a:t>
            </a:r>
            <a:r>
              <a:rPr lang="cs-CZ" altLang="cs-CZ" sz="1900" b="1" dirty="0" err="1"/>
              <a:t>vent</a:t>
            </a:r>
            <a:r>
              <a:rPr lang="cs-CZ" altLang="cs-CZ" sz="1900" b="1" dirty="0"/>
              <a:t>. </a:t>
            </a:r>
            <a:r>
              <a:rPr lang="cs-CZ" altLang="cs-CZ" sz="1900" b="1" dirty="0" smtClean="0"/>
              <a:t>Podporu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endParaRPr lang="cs-CZ" altLang="cs-CZ" sz="1900" b="1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600" dirty="0">
                <a:solidFill>
                  <a:srgbClr val="FF0000"/>
                </a:solidFill>
              </a:rPr>
              <a:t>2. podle synchronie s </a:t>
            </a:r>
            <a:r>
              <a:rPr lang="cs-CZ" altLang="cs-CZ" sz="2600" dirty="0" err="1">
                <a:solidFill>
                  <a:srgbClr val="FF0000"/>
                </a:solidFill>
              </a:rPr>
              <a:t>inspiriem</a:t>
            </a:r>
            <a:r>
              <a:rPr lang="cs-CZ" altLang="cs-CZ" sz="2600" dirty="0">
                <a:solidFill>
                  <a:srgbClr val="FF0000"/>
                </a:solidFill>
              </a:rPr>
              <a:t> nemocného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2400" dirty="0" smtClean="0"/>
              <a:t>	</a:t>
            </a:r>
            <a:r>
              <a:rPr lang="cs-CZ" altLang="cs-CZ" sz="1900" b="1" dirty="0"/>
              <a:t>synchronní</a:t>
            </a:r>
            <a:r>
              <a:rPr lang="cs-CZ" altLang="cs-CZ" sz="1900" dirty="0"/>
              <a:t> </a:t>
            </a:r>
            <a:r>
              <a:rPr lang="cs-CZ" altLang="cs-CZ" sz="1900" dirty="0"/>
              <a:t>– </a:t>
            </a:r>
            <a:r>
              <a:rPr lang="cs-CZ" altLang="cs-CZ" sz="1900" dirty="0" err="1"/>
              <a:t>pressure</a:t>
            </a:r>
            <a:r>
              <a:rPr lang="cs-CZ" altLang="cs-CZ" sz="1900" dirty="0"/>
              <a:t> nebo </a:t>
            </a:r>
            <a:r>
              <a:rPr lang="cs-CZ" altLang="cs-CZ" sz="1900" dirty="0" err="1"/>
              <a:t>flow</a:t>
            </a:r>
            <a:r>
              <a:rPr lang="cs-CZ" altLang="cs-CZ" sz="1900" dirty="0"/>
              <a:t> </a:t>
            </a:r>
            <a:r>
              <a:rPr lang="cs-CZ" altLang="cs-CZ" sz="1900" dirty="0" err="1"/>
              <a:t>trigger</a:t>
            </a:r>
            <a:r>
              <a:rPr lang="cs-CZ" altLang="cs-CZ" sz="1900" dirty="0"/>
              <a:t> ( SIMV, </a:t>
            </a:r>
            <a:r>
              <a:rPr lang="cs-CZ" altLang="cs-CZ" sz="1900" dirty="0" err="1"/>
              <a:t>PS,další</a:t>
            </a:r>
            <a:r>
              <a:rPr lang="cs-CZ" altLang="cs-CZ" sz="1900" dirty="0"/>
              <a:t> moderní režimy)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1900" dirty="0"/>
              <a:t>	</a:t>
            </a:r>
            <a:r>
              <a:rPr lang="cs-CZ" altLang="cs-CZ" sz="1900" b="1" dirty="0"/>
              <a:t>asynchronní</a:t>
            </a:r>
            <a:r>
              <a:rPr lang="cs-CZ" altLang="cs-CZ" sz="1900" dirty="0"/>
              <a:t>- </a:t>
            </a:r>
            <a:r>
              <a:rPr lang="cs-CZ" altLang="cs-CZ" sz="1900" dirty="0"/>
              <a:t>bez ohledu na dech. </a:t>
            </a:r>
            <a:r>
              <a:rPr lang="cs-CZ" altLang="cs-CZ" sz="1900" dirty="0" smtClean="0"/>
              <a:t>Aktivitu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endParaRPr lang="cs-CZ" altLang="cs-CZ" sz="1900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600" dirty="0">
                <a:solidFill>
                  <a:srgbClr val="FF0000"/>
                </a:solidFill>
              </a:rPr>
              <a:t>3. podle způsobu řízení inspirační fáze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1900" dirty="0"/>
              <a:t>režimy s </a:t>
            </a:r>
            <a:r>
              <a:rPr lang="cs-CZ" altLang="cs-CZ" sz="1900" b="1" dirty="0"/>
              <a:t>nastavenou velikostí </a:t>
            </a:r>
            <a:r>
              <a:rPr lang="cs-CZ" altLang="cs-CZ" sz="1900" b="1" dirty="0" err="1"/>
              <a:t>Vt</a:t>
            </a:r>
            <a:r>
              <a:rPr lang="cs-CZ" altLang="cs-CZ" sz="1900" b="1" dirty="0"/>
              <a:t> </a:t>
            </a:r>
            <a:r>
              <a:rPr lang="cs-CZ" altLang="cs-CZ" sz="1900" dirty="0"/>
              <a:t>(VCV,VC SIMV)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1900" dirty="0"/>
              <a:t>s </a:t>
            </a:r>
            <a:r>
              <a:rPr lang="cs-CZ" altLang="cs-CZ" sz="1900" b="1" dirty="0"/>
              <a:t>variabilní velikostí </a:t>
            </a:r>
            <a:r>
              <a:rPr lang="cs-CZ" altLang="cs-CZ" sz="1900" b="1" dirty="0" err="1"/>
              <a:t>Vt</a:t>
            </a:r>
            <a:r>
              <a:rPr lang="cs-CZ" altLang="cs-CZ" sz="1900" dirty="0"/>
              <a:t> (PCV,PC SIMV,PS, BIPAP)</a:t>
            </a:r>
          </a:p>
        </p:txBody>
      </p:sp>
    </p:spTree>
    <p:extLst>
      <p:ext uri="{BB962C8B-B14F-4D97-AF65-F5344CB8AC3E}">
        <p14:creationId xmlns:p14="http://schemas.microsoft.com/office/powerpoint/2010/main" val="16262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Klasifikace ventilačních režimů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10195" y="2082435"/>
            <a:ext cx="8596668" cy="3880773"/>
          </a:xfrm>
        </p:spPr>
        <p:txBody>
          <a:bodyPr rtlCol="0">
            <a:normAutofit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4.Hybridní </a:t>
            </a:r>
            <a:r>
              <a:rPr lang="cs-CZ" altLang="cs-CZ" sz="2400" dirty="0" smtClean="0">
                <a:solidFill>
                  <a:srgbClr val="FF0000"/>
                </a:solidFill>
              </a:rPr>
              <a:t>režimy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	</a:t>
            </a:r>
            <a:r>
              <a:rPr lang="cs-CZ" altLang="cs-CZ" sz="1600" dirty="0" smtClean="0">
                <a:solidFill>
                  <a:schemeClr val="tx1"/>
                </a:solidFill>
              </a:rPr>
              <a:t>(kontrolováno </a:t>
            </a:r>
            <a:r>
              <a:rPr lang="cs-CZ" altLang="cs-CZ" sz="1600" dirty="0">
                <a:solidFill>
                  <a:schemeClr val="tx1"/>
                </a:solidFill>
              </a:rPr>
              <a:t>současně více řídicích proměnných ( tlak, </a:t>
            </a:r>
            <a:r>
              <a:rPr lang="cs-CZ" altLang="cs-CZ" sz="1600" dirty="0" smtClean="0">
                <a:solidFill>
                  <a:schemeClr val="tx1"/>
                </a:solidFill>
              </a:rPr>
              <a:t>průtok, objem</a:t>
            </a:r>
            <a:r>
              <a:rPr lang="cs-CZ" altLang="cs-CZ" sz="1600" dirty="0">
                <a:solidFill>
                  <a:schemeClr val="tx1"/>
                </a:solidFill>
              </a:rPr>
              <a:t>…)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2400" b="1" dirty="0"/>
              <a:t>PRVC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r>
              <a:rPr lang="cs-CZ" altLang="cs-CZ" sz="2400" b="1" dirty="0" err="1"/>
              <a:t>Volume</a:t>
            </a:r>
            <a:r>
              <a:rPr lang="cs-CZ" altLang="cs-CZ" sz="2400" b="1" dirty="0"/>
              <a:t> </a:t>
            </a:r>
            <a:r>
              <a:rPr lang="cs-CZ" altLang="cs-CZ" sz="2400" b="1" dirty="0" smtClean="0"/>
              <a:t>Support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Tx/>
              <a:buChar char="-"/>
              <a:defRPr/>
            </a:pPr>
            <a:endParaRPr lang="cs-CZ" altLang="cs-CZ" sz="2400" dirty="0" smtClean="0">
              <a:solidFill>
                <a:srgbClr val="FF0000"/>
              </a:solidFill>
            </a:endParaRP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>
                <a:solidFill>
                  <a:srgbClr val="FF0000"/>
                </a:solidFill>
              </a:rPr>
              <a:t>5</a:t>
            </a:r>
            <a:r>
              <a:rPr lang="cs-CZ" altLang="cs-CZ" sz="2400" dirty="0">
                <a:solidFill>
                  <a:srgbClr val="FF0000"/>
                </a:solidFill>
              </a:rPr>
              <a:t>. </a:t>
            </a:r>
            <a:r>
              <a:rPr lang="cs-CZ" altLang="cs-CZ" sz="2400" dirty="0" smtClean="0">
                <a:solidFill>
                  <a:srgbClr val="FF0000"/>
                </a:solidFill>
              </a:rPr>
              <a:t>Ostatní </a:t>
            </a:r>
            <a:r>
              <a:rPr lang="cs-CZ" altLang="cs-CZ" sz="2400" dirty="0">
                <a:solidFill>
                  <a:srgbClr val="FF0000"/>
                </a:solidFill>
              </a:rPr>
              <a:t>kombinované režimy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dirty="0" smtClean="0"/>
              <a:t>	</a:t>
            </a:r>
            <a:r>
              <a:rPr lang="cs-CZ" altLang="cs-CZ" sz="2400" b="1" dirty="0" err="1" smtClean="0"/>
              <a:t>Adaptive</a:t>
            </a:r>
            <a:r>
              <a:rPr lang="cs-CZ" altLang="cs-CZ" sz="2400" b="1" dirty="0" smtClean="0"/>
              <a:t> </a:t>
            </a:r>
            <a:r>
              <a:rPr lang="cs-CZ" altLang="cs-CZ" sz="2400" b="1" dirty="0"/>
              <a:t>support </a:t>
            </a:r>
            <a:r>
              <a:rPr lang="cs-CZ" altLang="cs-CZ" sz="2400" b="1" dirty="0" err="1"/>
              <a:t>ventilation</a:t>
            </a:r>
            <a:r>
              <a:rPr lang="cs-CZ" altLang="cs-CZ" sz="2400" dirty="0"/>
              <a:t>- tlak. řízené a podporované dechy podle stupně dechové aktivity nemocného</a:t>
            </a:r>
          </a:p>
        </p:txBody>
      </p:sp>
    </p:spTree>
    <p:extLst>
      <p:ext uri="{BB962C8B-B14F-4D97-AF65-F5344CB8AC3E}">
        <p14:creationId xmlns:p14="http://schemas.microsoft.com/office/powerpoint/2010/main" val="11680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Typy dechů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b="1" dirty="0"/>
              <a:t>Zástupové (mandatorní)</a:t>
            </a:r>
          </a:p>
          <a:p>
            <a:pPr marL="742962" lvl="1" indent="-285755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/>
              <a:t>Fixní délka </a:t>
            </a:r>
            <a:r>
              <a:rPr lang="cs-CZ" dirty="0" err="1"/>
              <a:t>insp</a:t>
            </a:r>
            <a:r>
              <a:rPr lang="cs-CZ" dirty="0"/>
              <a:t> a dodány definovány P a </a:t>
            </a:r>
            <a:r>
              <a:rPr lang="cs-CZ" dirty="0" err="1"/>
              <a:t>flow</a:t>
            </a:r>
            <a:endParaRPr lang="cs-CZ" dirty="0"/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1800" dirty="0"/>
              <a:t>Iniciován časem = řízený dech</a:t>
            </a:r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1800" dirty="0" err="1"/>
              <a:t>Triggerován</a:t>
            </a:r>
            <a:r>
              <a:rPr lang="cs-CZ" sz="1800" dirty="0"/>
              <a:t> = asistovaný dech</a:t>
            </a:r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1800" dirty="0"/>
              <a:t>Není-li </a:t>
            </a:r>
            <a:r>
              <a:rPr lang="cs-CZ" sz="1800" dirty="0" err="1"/>
              <a:t>triggering</a:t>
            </a:r>
            <a:r>
              <a:rPr lang="cs-CZ" sz="1800" dirty="0"/>
              <a:t> = řízená ventilace (CMV)</a:t>
            </a:r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1800" dirty="0"/>
              <a:t>Jsou-li </a:t>
            </a:r>
            <a:r>
              <a:rPr lang="cs-CZ" sz="1800" dirty="0" err="1"/>
              <a:t>triggerovány</a:t>
            </a:r>
            <a:r>
              <a:rPr lang="cs-CZ" sz="1800" dirty="0"/>
              <a:t> všechny = asistovaná ventilace</a:t>
            </a:r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sz="1800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b="1" dirty="0"/>
              <a:t>Spontánní</a:t>
            </a:r>
          </a:p>
          <a:p>
            <a:pPr marL="742962" lvl="1" indent="-285755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dirty="0"/>
              <a:t>Vždy </a:t>
            </a:r>
            <a:r>
              <a:rPr lang="cs-CZ" dirty="0" err="1"/>
              <a:t>triggerovány</a:t>
            </a:r>
            <a:r>
              <a:rPr lang="cs-CZ" dirty="0"/>
              <a:t>, proměnlivá délka </a:t>
            </a:r>
            <a:r>
              <a:rPr lang="cs-CZ" dirty="0" err="1"/>
              <a:t>insp</a:t>
            </a:r>
            <a:r>
              <a:rPr lang="cs-CZ" dirty="0"/>
              <a:t>.</a:t>
            </a:r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1800" dirty="0"/>
              <a:t>Podporované (PSV)</a:t>
            </a:r>
          </a:p>
          <a:p>
            <a:pPr marL="1143020" lvl="2" indent="-228604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1800" dirty="0"/>
              <a:t>Nepodporované (CPAP)</a:t>
            </a:r>
          </a:p>
        </p:txBody>
      </p:sp>
    </p:spTree>
    <p:extLst>
      <p:ext uri="{BB962C8B-B14F-4D97-AF65-F5344CB8AC3E}">
        <p14:creationId xmlns:p14="http://schemas.microsoft.com/office/powerpoint/2010/main" val="1339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Volume control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altLang="cs-CZ" b="1" dirty="0" smtClean="0"/>
              <a:t>„zlatý standard“</a:t>
            </a:r>
          </a:p>
          <a:p>
            <a:pPr>
              <a:defRPr/>
            </a:pPr>
            <a:r>
              <a:rPr lang="cs-CZ" altLang="cs-CZ" b="1" dirty="0" smtClean="0"/>
              <a:t>iniciace časem</a:t>
            </a:r>
          </a:p>
          <a:p>
            <a:pPr>
              <a:defRPr/>
            </a:pPr>
            <a:r>
              <a:rPr lang="cs-CZ" altLang="cs-CZ" b="1" dirty="0" smtClean="0"/>
              <a:t>limitace objemem</a:t>
            </a:r>
            <a:endParaRPr lang="cs-CZ" altLang="cs-CZ" b="1" dirty="0"/>
          </a:p>
          <a:p>
            <a:pPr>
              <a:defRPr/>
            </a:pPr>
            <a:r>
              <a:rPr lang="cs-CZ" altLang="cs-CZ" b="1" dirty="0" smtClean="0"/>
              <a:t>cyklování časem</a:t>
            </a:r>
            <a:r>
              <a:rPr lang="cs-CZ" altLang="cs-CZ" dirty="0" smtClean="0"/>
              <a:t> (I:E)</a:t>
            </a:r>
          </a:p>
          <a:p>
            <a:pPr>
              <a:defRPr/>
            </a:pPr>
            <a:r>
              <a:rPr lang="cs-CZ" altLang="cs-CZ" sz="1400" dirty="0" smtClean="0"/>
              <a:t>je-li před dosažením objemu dosaženo </a:t>
            </a:r>
            <a:r>
              <a:rPr lang="cs-CZ" altLang="cs-CZ" sz="1400" dirty="0"/>
              <a:t>limitu tlaku, odejde zbytek objemu přes </a:t>
            </a:r>
            <a:r>
              <a:rPr lang="cs-CZ" altLang="cs-CZ" sz="1400" dirty="0" smtClean="0"/>
              <a:t>pojistný přetlakový </a:t>
            </a:r>
            <a:r>
              <a:rPr lang="cs-CZ" altLang="cs-CZ" sz="1400" dirty="0"/>
              <a:t>ventil</a:t>
            </a:r>
          </a:p>
          <a:p>
            <a:pPr marL="0" indent="0">
              <a:buNone/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altLang="cs-CZ" dirty="0" smtClean="0"/>
              <a:t>Často výchozí </a:t>
            </a:r>
            <a:r>
              <a:rPr lang="cs-CZ" altLang="cs-CZ" dirty="0"/>
              <a:t>režim </a:t>
            </a:r>
            <a:r>
              <a:rPr lang="cs-CZ" altLang="cs-CZ" dirty="0" smtClean="0"/>
              <a:t> </a:t>
            </a:r>
            <a:r>
              <a:rPr lang="cs-CZ" altLang="cs-CZ" sz="1100" dirty="0" smtClean="0"/>
              <a:t>(při </a:t>
            </a:r>
            <a:r>
              <a:rPr lang="cs-CZ" altLang="cs-CZ" sz="1100" dirty="0"/>
              <a:t>celkové </a:t>
            </a:r>
            <a:r>
              <a:rPr lang="cs-CZ" altLang="cs-CZ" sz="1100" dirty="0" err="1"/>
              <a:t>instabilitě</a:t>
            </a:r>
            <a:r>
              <a:rPr lang="cs-CZ" altLang="cs-CZ" sz="1100" dirty="0"/>
              <a:t>, apnoe, anestezie, KPR, Status </a:t>
            </a:r>
            <a:r>
              <a:rPr lang="cs-CZ" altLang="cs-CZ" sz="1100" dirty="0" err="1" smtClean="0"/>
              <a:t>asthmaticus</a:t>
            </a:r>
            <a:r>
              <a:rPr lang="cs-CZ" altLang="cs-CZ" sz="1100" dirty="0" smtClean="0"/>
              <a:t>)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45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Pressure control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/>
              <a:t>iniciace časem </a:t>
            </a:r>
            <a:r>
              <a:rPr lang="cs-CZ" altLang="cs-CZ" dirty="0" smtClean="0"/>
              <a:t>nebo tlakem či průtokem</a:t>
            </a:r>
          </a:p>
          <a:p>
            <a:r>
              <a:rPr lang="cs-CZ" altLang="cs-CZ" b="1" dirty="0"/>
              <a:t>l</a:t>
            </a:r>
            <a:r>
              <a:rPr lang="cs-CZ" altLang="cs-CZ" b="1" dirty="0" smtClean="0"/>
              <a:t>imitace tlakem</a:t>
            </a:r>
            <a:endParaRPr lang="cs-CZ" altLang="cs-CZ" b="1" dirty="0" smtClean="0"/>
          </a:p>
          <a:p>
            <a:r>
              <a:rPr lang="cs-CZ" altLang="cs-CZ" b="1" dirty="0" smtClean="0"/>
              <a:t>cyklování </a:t>
            </a:r>
            <a:r>
              <a:rPr lang="cs-CZ" altLang="cs-CZ" b="1" dirty="0" smtClean="0"/>
              <a:t>časem (I:E)</a:t>
            </a:r>
            <a:endParaRPr lang="cs-CZ" altLang="cs-CZ" b="1" dirty="0" smtClean="0"/>
          </a:p>
          <a:p>
            <a:endParaRPr lang="cs-CZ" altLang="cs-CZ" dirty="0" smtClean="0"/>
          </a:p>
          <a:p>
            <a:r>
              <a:rPr lang="cs-CZ" altLang="cs-CZ" dirty="0" smtClean="0"/>
              <a:t>většinou </a:t>
            </a:r>
            <a:r>
              <a:rPr lang="cs-CZ" altLang="cs-CZ" dirty="0" smtClean="0"/>
              <a:t>preferován při plicních patologiích</a:t>
            </a:r>
          </a:p>
          <a:p>
            <a:r>
              <a:rPr lang="cs-CZ" altLang="cs-CZ" dirty="0" smtClean="0"/>
              <a:t>nevhodný při stavech s častou a významnou změnou impedance respiračního systému – křeče, status </a:t>
            </a:r>
            <a:r>
              <a:rPr lang="cs-CZ" altLang="cs-CZ" dirty="0" err="1" smtClean="0"/>
              <a:t>asthmaticus</a:t>
            </a:r>
            <a:r>
              <a:rPr lang="cs-CZ" altLang="cs-CZ" dirty="0" smtClean="0"/>
              <a:t>,. KPR</a:t>
            </a:r>
          </a:p>
        </p:txBody>
      </p:sp>
    </p:spTree>
    <p:extLst>
      <p:ext uri="{BB962C8B-B14F-4D97-AF65-F5344CB8AC3E}">
        <p14:creationId xmlns:p14="http://schemas.microsoft.com/office/powerpoint/2010/main" val="25710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 err="1"/>
              <a:t>Pressure</a:t>
            </a:r>
            <a:r>
              <a:rPr lang="cs-CZ" altLang="cs-CZ" sz="4000" dirty="0"/>
              <a:t> </a:t>
            </a:r>
            <a:r>
              <a:rPr lang="cs-CZ" altLang="cs-CZ" sz="4000" dirty="0" err="1"/>
              <a:t>regulated</a:t>
            </a:r>
            <a:r>
              <a:rPr lang="cs-CZ" altLang="cs-CZ" sz="4000" dirty="0"/>
              <a:t> </a:t>
            </a:r>
            <a:r>
              <a:rPr lang="cs-CZ" altLang="cs-CZ" sz="4000" dirty="0" err="1"/>
              <a:t>volume</a:t>
            </a:r>
            <a:r>
              <a:rPr lang="cs-CZ" altLang="cs-CZ" sz="4000" dirty="0"/>
              <a:t> </a:t>
            </a:r>
            <a:r>
              <a:rPr lang="cs-CZ" altLang="cs-CZ" sz="4000" dirty="0" err="1" smtClean="0"/>
              <a:t>control</a:t>
            </a:r>
            <a:r>
              <a:rPr lang="cs-CZ" altLang="cs-CZ" sz="4000" dirty="0" smtClean="0"/>
              <a:t> (PRVC)</a:t>
            </a:r>
            <a:endParaRPr lang="cs-CZ" altLang="cs-CZ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pacient je ventilován určitou, garantovanou MV a nízkými inspiračními tlaky které se mění při změnách mechaniky plic</a:t>
            </a:r>
          </a:p>
          <a:p>
            <a:r>
              <a:rPr lang="cs-CZ" altLang="cs-CZ" sz="2400" dirty="0"/>
              <a:t>vychází z tlakově řízené ventilace</a:t>
            </a:r>
          </a:p>
          <a:p>
            <a:r>
              <a:rPr lang="cs-CZ" altLang="cs-CZ" sz="2400" dirty="0"/>
              <a:t>mikroprocesor měří </a:t>
            </a:r>
            <a:r>
              <a:rPr lang="cs-CZ" altLang="cs-CZ" sz="2400" dirty="0" err="1"/>
              <a:t>Cdyn</a:t>
            </a:r>
            <a:r>
              <a:rPr lang="cs-CZ" altLang="cs-CZ" sz="2400" dirty="0"/>
              <a:t> při každém dechu a upravuje na jejím základě hodnotu </a:t>
            </a:r>
            <a:r>
              <a:rPr lang="cs-CZ" altLang="cs-CZ" sz="2400" dirty="0" err="1"/>
              <a:t>insp</a:t>
            </a:r>
            <a:r>
              <a:rPr lang="cs-CZ" altLang="cs-CZ" sz="2400" dirty="0"/>
              <a:t>. tlaků, aby bylo dosaženo nastaveného </a:t>
            </a:r>
            <a:r>
              <a:rPr lang="cs-CZ" altLang="cs-CZ" sz="2400" dirty="0" err="1"/>
              <a:t>Vt</a:t>
            </a:r>
            <a:endParaRPr lang="cs-CZ" altLang="cs-CZ" sz="2400" dirty="0"/>
          </a:p>
          <a:p>
            <a:endParaRPr lang="cs-CZ" altLang="cs-CZ" sz="2400" dirty="0"/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8394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Pressure support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dirty="0"/>
              <a:t>přístroj vypomůže s dechem do určité tlakové hladiny, kterou nastavíme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od okamžiku, který určíme </a:t>
            </a:r>
            <a:r>
              <a:rPr lang="cs-CZ" altLang="cs-CZ" dirty="0" err="1"/>
              <a:t>triggerem</a:t>
            </a: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průtok je decelerační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pacient si určuje frekvenci dýchání a inspirační čas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není zajištěn </a:t>
            </a:r>
            <a:r>
              <a:rPr lang="cs-CZ" altLang="cs-CZ" dirty="0" smtClean="0"/>
              <a:t>MV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spojení výhod spontánního dýchání + tlakově kontrolovaného dýchání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výše PS je určena s ohledem na f, </a:t>
            </a:r>
            <a:r>
              <a:rPr lang="cs-CZ" altLang="cs-CZ" dirty="0" err="1"/>
              <a:t>Vd</a:t>
            </a:r>
            <a:r>
              <a:rPr lang="cs-CZ" altLang="cs-CZ" dirty="0"/>
              <a:t> a výměnu plynů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403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Continuous</a:t>
            </a:r>
            <a:r>
              <a:rPr lang="cs-CZ" altLang="cs-CZ" dirty="0"/>
              <a:t> positive </a:t>
            </a:r>
            <a:r>
              <a:rPr lang="cs-CZ" altLang="cs-CZ" dirty="0" err="1"/>
              <a:t>airway</a:t>
            </a:r>
            <a:r>
              <a:rPr lang="cs-CZ" altLang="cs-CZ" dirty="0"/>
              <a:t> </a:t>
            </a:r>
            <a:r>
              <a:rPr lang="cs-CZ" altLang="cs-CZ" dirty="0" err="1"/>
              <a:t>pressure</a:t>
            </a: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 smtClean="0"/>
              <a:t>(CPAP)</a:t>
            </a:r>
            <a:endParaRPr lang="cs-CZ" altLang="cs-CZ" dirty="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výrazně </a:t>
            </a:r>
            <a:r>
              <a:rPr lang="cs-CZ" altLang="cs-CZ" dirty="0" smtClean="0"/>
              <a:t>snižuje námahu pacienta</a:t>
            </a:r>
          </a:p>
          <a:p>
            <a:r>
              <a:rPr lang="cs-CZ" altLang="cs-CZ" dirty="0" err="1" smtClean="0"/>
              <a:t>antiatelektatický</a:t>
            </a:r>
            <a:r>
              <a:rPr lang="cs-CZ" altLang="cs-CZ" dirty="0" smtClean="0"/>
              <a:t> účinek</a:t>
            </a:r>
          </a:p>
          <a:p>
            <a:r>
              <a:rPr lang="cs-CZ" altLang="cs-CZ" dirty="0" smtClean="0"/>
              <a:t>Zvyšuje funkční reziduální kapacitu – zvýší </a:t>
            </a:r>
            <a:r>
              <a:rPr lang="cs-CZ" altLang="cs-CZ" dirty="0" err="1" smtClean="0"/>
              <a:t>compliance</a:t>
            </a:r>
            <a:r>
              <a:rPr lang="cs-CZ" altLang="cs-CZ" dirty="0" smtClean="0"/>
              <a:t> – otevře se více plicních alveolů – výrazná redukce dechové práce</a:t>
            </a:r>
          </a:p>
          <a:p>
            <a:r>
              <a:rPr lang="cs-CZ" altLang="cs-CZ" dirty="0" smtClean="0"/>
              <a:t>+ 1kPa eliminuje odpor hadic</a:t>
            </a:r>
          </a:p>
        </p:txBody>
      </p:sp>
    </p:spTree>
    <p:extLst>
      <p:ext uri="{BB962C8B-B14F-4D97-AF65-F5344CB8AC3E}">
        <p14:creationId xmlns:p14="http://schemas.microsoft.com/office/powerpoint/2010/main" val="27296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ZEEP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Zero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endexpiratory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pressure</a:t>
            </a:r>
            <a:r>
              <a:rPr lang="cs-CZ" altLang="cs-CZ" dirty="0" smtClean="0"/>
              <a:t> = atmosférický tlak na konci výdechu=0</a:t>
            </a:r>
          </a:p>
          <a:p>
            <a:r>
              <a:rPr lang="cs-CZ" altLang="cs-CZ" dirty="0" err="1" smtClean="0"/>
              <a:t>Ayerovo</a:t>
            </a:r>
            <a:r>
              <a:rPr lang="cs-CZ" altLang="cs-CZ" dirty="0" smtClean="0"/>
              <a:t> T</a:t>
            </a:r>
          </a:p>
          <a:p>
            <a:r>
              <a:rPr lang="cs-CZ" altLang="cs-CZ" dirty="0" smtClean="0"/>
              <a:t>u OTI vhodné jen 30 </a:t>
            </a:r>
            <a:r>
              <a:rPr lang="cs-CZ" altLang="cs-CZ" dirty="0" smtClean="0"/>
              <a:t>minut, je </a:t>
            </a:r>
            <a:r>
              <a:rPr lang="cs-CZ" altLang="cs-CZ" dirty="0" smtClean="0"/>
              <a:t>zvýšena dechová práce</a:t>
            </a:r>
          </a:p>
          <a:p>
            <a:r>
              <a:rPr lang="cs-CZ" altLang="cs-CZ" dirty="0" smtClean="0"/>
              <a:t>u TS možno dlouhodobě</a:t>
            </a:r>
          </a:p>
        </p:txBody>
      </p:sp>
    </p:spTree>
    <p:extLst>
      <p:ext uri="{BB962C8B-B14F-4D97-AF65-F5344CB8AC3E}">
        <p14:creationId xmlns:p14="http://schemas.microsoft.com/office/powerpoint/2010/main" val="23188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NASTAVENÍ VENTILAČNÍHO REŽIMU COPD/ARDS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18436" name="Picture 11" descr="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81" y="4580768"/>
            <a:ext cx="2223720" cy="195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learningradiology.com/caseofweek/caseoftheweekpix2006/cow206c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61" y="2042071"/>
            <a:ext cx="3047206" cy="194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05" y="4100975"/>
            <a:ext cx="27098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C:\Users\10385\Desktop\loadBinary_03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3" b="11529"/>
          <a:stretch/>
        </p:blipFill>
        <p:spPr bwMode="auto">
          <a:xfrm>
            <a:off x="6372957" y="2038253"/>
            <a:ext cx="2552212" cy="23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/>
              <a:t>Difuze - výměna O</a:t>
            </a:r>
            <a:r>
              <a:rPr lang="cs-CZ" altLang="cs-CZ" sz="2800" b="1" baseline="-25000"/>
              <a:t>2</a:t>
            </a:r>
            <a:r>
              <a:rPr lang="cs-CZ" altLang="cs-CZ" sz="2800" b="1"/>
              <a:t> a CO</a:t>
            </a:r>
            <a:r>
              <a:rPr lang="cs-CZ" altLang="cs-CZ" sz="2800" b="1" baseline="-25000"/>
              <a:t>2</a:t>
            </a:r>
            <a:r>
              <a:rPr lang="cs-CZ" altLang="cs-CZ" sz="2800" b="1"/>
              <a:t> mezi vzduchem a krví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142222" y="1620105"/>
            <a:ext cx="3833446" cy="4857750"/>
          </a:xfrm>
        </p:spPr>
        <p:txBody>
          <a:bodyPr/>
          <a:lstStyle/>
          <a:p>
            <a:endParaRPr lang="cs-CZ" altLang="cs-CZ" sz="1800" dirty="0">
              <a:latin typeface="Calibri" panose="020F0502020204030204" pitchFamily="34" charset="0"/>
            </a:endParaRPr>
          </a:p>
          <a:p>
            <a:r>
              <a:rPr lang="cs-CZ" altLang="cs-CZ" sz="1800" dirty="0">
                <a:latin typeface="Calibri" panose="020F0502020204030204" pitchFamily="34" charset="0"/>
              </a:rPr>
              <a:t>K výměně dýchacích plynů mezi alveolárním vzduchem a krví dochází přes </a:t>
            </a:r>
            <a:r>
              <a:rPr lang="cs-CZ" altLang="cs-CZ" sz="1800" b="1" dirty="0" err="1">
                <a:latin typeface="Calibri" panose="020F0502020204030204" pitchFamily="34" charset="0"/>
              </a:rPr>
              <a:t>alveolokapilární</a:t>
            </a:r>
            <a:r>
              <a:rPr lang="cs-CZ" altLang="cs-CZ" sz="1800" b="1" dirty="0">
                <a:latin typeface="Calibri" panose="020F0502020204030204" pitchFamily="34" charset="0"/>
              </a:rPr>
              <a:t> membránu </a:t>
            </a:r>
            <a:r>
              <a:rPr lang="cs-CZ" altLang="cs-CZ" sz="1800" dirty="0">
                <a:latin typeface="Calibri" panose="020F0502020204030204" pitchFamily="34" charset="0"/>
              </a:rPr>
              <a:t>v závislosti na její ploše (cca 100 m</a:t>
            </a:r>
            <a:r>
              <a:rPr lang="cs-CZ" altLang="cs-CZ" sz="1800" baseline="30000" dirty="0">
                <a:latin typeface="Calibri" panose="020F0502020204030204" pitchFamily="34" charset="0"/>
              </a:rPr>
              <a:t>2</a:t>
            </a:r>
            <a:r>
              <a:rPr lang="cs-CZ" altLang="cs-CZ" sz="1800" dirty="0">
                <a:latin typeface="Calibri" panose="020F0502020204030204" pitchFamily="34" charset="0"/>
              </a:rPr>
              <a:t>), síle (tloušťce) a rozdílů koncentrací plynů na jejich stranách</a:t>
            </a:r>
          </a:p>
        </p:txBody>
      </p:sp>
      <p:pic>
        <p:nvPicPr>
          <p:cNvPr id="8197" name="Picture 11" descr="http://www.merck.com/media/mmhe2/figures/MMHE_04_038_02_e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13" y="1728300"/>
            <a:ext cx="252571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0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MONITORACE V PRŮBĚHU UPV</a:t>
            </a:r>
          </a:p>
        </p:txBody>
      </p:sp>
      <p:sp>
        <p:nvSpPr>
          <p:cNvPr id="28675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klinické monitorování</a:t>
            </a:r>
          </a:p>
          <a:p>
            <a:r>
              <a:rPr lang="cs-CZ" altLang="cs-CZ" dirty="0"/>
              <a:t>monitorování výměny plynů</a:t>
            </a:r>
          </a:p>
          <a:p>
            <a:r>
              <a:rPr lang="cs-CZ" altLang="cs-CZ" dirty="0"/>
              <a:t>monitorování mechaniky respiračního systému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794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KLINICKÉ MONITOROVÁNÍ</a:t>
            </a:r>
          </a:p>
        </p:txBody>
      </p:sp>
      <p:sp>
        <p:nvSpPr>
          <p:cNvPr id="29699" name="Zástupný symbol pro obsah 4"/>
          <p:cNvSpPr>
            <a:spLocks noGrp="1" noChangeArrowheads="1"/>
          </p:cNvSpPr>
          <p:nvPr>
            <p:ph idx="1"/>
          </p:nvPr>
        </p:nvSpPr>
        <p:spPr>
          <a:xfrm>
            <a:off x="2351088" y="1628776"/>
            <a:ext cx="7408862" cy="34512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altLang="cs-CZ" b="1" dirty="0" smtClean="0"/>
              <a:t>Funkce přístroje a pomůcek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pohyby hrudníku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okruh přístroje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obrazovka ventilátoru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hloubka zavedení ETK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těsnost okruhu/ETK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provozní zvuky ventilátoru</a:t>
            </a:r>
          </a:p>
          <a:p>
            <a:pPr lvl="1"/>
            <a:endParaRPr lang="cs-CZ" altLang="cs-CZ" sz="2000" dirty="0"/>
          </a:p>
          <a:p>
            <a:pPr marL="0" indent="0">
              <a:buNone/>
            </a:pPr>
            <a:r>
              <a:rPr lang="cs-CZ" altLang="cs-CZ" b="1" dirty="0" smtClean="0"/>
              <a:t>Interakce nemocného a přístroje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zapojování pomocných dýchacích svalů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detekce </a:t>
            </a:r>
            <a:r>
              <a:rPr lang="cs-CZ" altLang="cs-CZ" sz="2000" dirty="0" err="1"/>
              <a:t>insp</a:t>
            </a:r>
            <a:r>
              <a:rPr lang="cs-CZ" altLang="cs-CZ" sz="2000" dirty="0"/>
              <a:t> úsilí nemocného ventilátorem – nerozpoznané dech úsilí</a:t>
            </a:r>
          </a:p>
        </p:txBody>
      </p:sp>
    </p:spTree>
    <p:extLst>
      <p:ext uri="{BB962C8B-B14F-4D97-AF65-F5344CB8AC3E}">
        <p14:creationId xmlns:p14="http://schemas.microsoft.com/office/powerpoint/2010/main" val="309173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KLINICKÉ MONITOROVÁNÍ</a:t>
            </a:r>
          </a:p>
        </p:txBody>
      </p:sp>
      <p:sp>
        <p:nvSpPr>
          <p:cNvPr id="30723" name="Zástupný symbol pro obsah 4"/>
          <p:cNvSpPr>
            <a:spLocks noGrp="1" noChangeArrowheads="1"/>
          </p:cNvSpPr>
          <p:nvPr>
            <p:ph idx="1"/>
          </p:nvPr>
        </p:nvSpPr>
        <p:spPr>
          <a:xfrm>
            <a:off x="753819" y="1739047"/>
            <a:ext cx="7408862" cy="34496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altLang="cs-CZ" b="1" dirty="0" smtClean="0"/>
              <a:t>Oběh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TK,P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diuréza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náplň krčních žil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kapilární návrat</a:t>
            </a:r>
          </a:p>
          <a:p>
            <a:pPr marL="0" indent="0">
              <a:buNone/>
            </a:pPr>
            <a:endParaRPr lang="cs-CZ" altLang="cs-CZ" b="1" dirty="0" smtClean="0"/>
          </a:p>
          <a:p>
            <a:pPr marL="0" indent="0">
              <a:buNone/>
            </a:pPr>
            <a:r>
              <a:rPr lang="cs-CZ" altLang="cs-CZ" b="1" dirty="0" smtClean="0"/>
              <a:t>Plicní </a:t>
            </a:r>
            <a:r>
              <a:rPr lang="cs-CZ" altLang="cs-CZ" b="1" dirty="0" smtClean="0"/>
              <a:t>funkce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pohyby hrudníku, symetrie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charakter sputa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 err="1"/>
              <a:t>cyanosa</a:t>
            </a:r>
            <a:endParaRPr lang="cs-CZ" alt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000" dirty="0"/>
              <a:t>poslechový nález na hrudníku</a:t>
            </a:r>
          </a:p>
        </p:txBody>
      </p:sp>
    </p:spTree>
    <p:extLst>
      <p:ext uri="{BB962C8B-B14F-4D97-AF65-F5344CB8AC3E}">
        <p14:creationId xmlns:p14="http://schemas.microsoft.com/office/powerpoint/2010/main" val="11095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VÝMĚNA PLYNŮ	</a:t>
            </a:r>
          </a:p>
        </p:txBody>
      </p:sp>
      <p:sp>
        <p:nvSpPr>
          <p:cNvPr id="31747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 smtClean="0"/>
              <a:t>SpO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– princip, omezení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ETCO</a:t>
            </a:r>
            <a:r>
              <a:rPr lang="cs-CZ" altLang="cs-CZ" b="1" baseline="-25000" dirty="0" smtClean="0"/>
              <a:t>2</a:t>
            </a:r>
            <a:r>
              <a:rPr lang="cs-CZ" altLang="cs-CZ" dirty="0" smtClean="0"/>
              <a:t> - princip, omezení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buNone/>
            </a:pPr>
            <a:r>
              <a:rPr lang="cs-CZ" altLang="cs-CZ" b="1" dirty="0" smtClean="0"/>
              <a:t>krevní plyny </a:t>
            </a:r>
            <a:r>
              <a:rPr lang="cs-CZ" altLang="cs-CZ" dirty="0" smtClean="0"/>
              <a:t>– PaO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, PaCO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, pH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/>
              <a:t>hodnocení </a:t>
            </a:r>
            <a:r>
              <a:rPr lang="cs-CZ" altLang="cs-CZ" dirty="0" err="1" smtClean="0"/>
              <a:t>oxygenace</a:t>
            </a:r>
            <a:r>
              <a:rPr lang="cs-CZ" altLang="cs-CZ" dirty="0" smtClean="0"/>
              <a:t> – PaO</a:t>
            </a:r>
            <a:r>
              <a:rPr lang="cs-CZ" altLang="cs-CZ" baseline="-25000" dirty="0" smtClean="0"/>
              <a:t>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 smtClean="0"/>
              <a:t>hodnocení ventilace – PaCO</a:t>
            </a:r>
            <a:r>
              <a:rPr lang="cs-CZ" altLang="cs-CZ" baseline="-25000" dirty="0" smtClean="0"/>
              <a:t>2</a:t>
            </a:r>
            <a:r>
              <a:rPr lang="cs-CZ" altLang="cs-CZ" dirty="0" smtClean="0"/>
              <a:t>, pH</a:t>
            </a:r>
          </a:p>
        </p:txBody>
      </p:sp>
      <p:pic>
        <p:nvPicPr>
          <p:cNvPr id="2050" name="Picture 2" descr="Professional Pulse Oximeter - Eiremed.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55" y="1448668"/>
            <a:ext cx="1570893" cy="157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ntilator-integrated End-tidal CO2 Transcutaneous CO2 - Education by Bre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" r="1915" b="3791"/>
          <a:stretch/>
        </p:blipFill>
        <p:spPr bwMode="auto">
          <a:xfrm>
            <a:off x="5154986" y="2979103"/>
            <a:ext cx="3415323" cy="190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alyzátor krevních plynů - ABL90 FLEX - Radiome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3696" r="18308" b="3776"/>
          <a:stretch/>
        </p:blipFill>
        <p:spPr bwMode="auto">
          <a:xfrm>
            <a:off x="5240955" y="5116975"/>
            <a:ext cx="2360246" cy="153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3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PLICNÍ MECHANIKA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24114" y="2205039"/>
            <a:ext cx="7407275" cy="3451225"/>
          </a:xfrm>
        </p:spPr>
        <p:txBody>
          <a:bodyPr rtlCol="0">
            <a:normAutofit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dirty="0"/>
              <a:t>sledování tlaků, objemů a průtoků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cs-CZ" dirty="0"/>
              <a:t>zpravidla měření u nemocných bez dechové aktivity při UPV s </a:t>
            </a:r>
            <a:r>
              <a:rPr lang="cs-CZ" dirty="0" err="1"/>
              <a:t>konst</a:t>
            </a:r>
            <a:r>
              <a:rPr lang="cs-CZ" dirty="0"/>
              <a:t>. průtokem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dirty="0"/>
          </a:p>
        </p:txBody>
      </p:sp>
      <p:pic>
        <p:nvPicPr>
          <p:cNvPr id="32772" name="Picture 2" descr="C:\Users\50000\Desktop\UPV KMEN\scan UPV\IMG_0002_N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3357563"/>
            <a:ext cx="38893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Parametry / monitorace UPV</a:t>
            </a:r>
          </a:p>
        </p:txBody>
      </p:sp>
      <p:sp>
        <p:nvSpPr>
          <p:cNvPr id="34819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Oxygenace</a:t>
            </a:r>
            <a:endParaRPr lang="cs-CZ" altLang="cs-CZ" dirty="0" smtClean="0"/>
          </a:p>
          <a:p>
            <a:pPr lvl="1"/>
            <a:r>
              <a:rPr lang="cs-CZ" altLang="cs-CZ" dirty="0" smtClean="0"/>
              <a:t>Parciální tlak kyslíku v alveolech</a:t>
            </a:r>
          </a:p>
          <a:p>
            <a:pPr lvl="2"/>
            <a:r>
              <a:rPr lang="cs-CZ" altLang="cs-CZ" dirty="0" smtClean="0"/>
              <a:t>Frakce kyslíku</a:t>
            </a:r>
          </a:p>
          <a:p>
            <a:pPr lvl="2"/>
            <a:r>
              <a:rPr lang="cs-CZ" altLang="cs-CZ" dirty="0" smtClean="0"/>
              <a:t>Střední tlak v alveolech</a:t>
            </a:r>
            <a:endParaRPr lang="cs-CZ" altLang="cs-CZ" dirty="0" smtClean="0"/>
          </a:p>
          <a:p>
            <a:pPr lvl="3"/>
            <a:r>
              <a:rPr lang="cs-CZ" altLang="cs-CZ" dirty="0" smtClean="0"/>
              <a:t>PEEP</a:t>
            </a:r>
          </a:p>
          <a:p>
            <a:pPr lvl="4"/>
            <a:r>
              <a:rPr lang="cs-CZ" altLang="cs-CZ" dirty="0" smtClean="0"/>
              <a:t>Zvyšuje tlak, tudíž i parciální tlak kyslíku</a:t>
            </a:r>
          </a:p>
          <a:p>
            <a:pPr lvl="4"/>
            <a:r>
              <a:rPr lang="cs-CZ" altLang="cs-CZ" dirty="0" smtClean="0"/>
              <a:t>Koncept „Otevřené“ plíce</a:t>
            </a:r>
          </a:p>
          <a:p>
            <a:pPr lvl="3"/>
            <a:r>
              <a:rPr lang="cs-CZ" altLang="cs-CZ" dirty="0" smtClean="0"/>
              <a:t>Poměr času nádechu a výdechu</a:t>
            </a:r>
          </a:p>
          <a:p>
            <a:pPr lvl="4"/>
            <a:r>
              <a:rPr lang="cs-CZ" altLang="cs-CZ" dirty="0" smtClean="0"/>
              <a:t>Nádech je „vysokotlaká“ část dechového cyklu, prodloužení na úkor výdechu zvyšuje </a:t>
            </a:r>
            <a:r>
              <a:rPr lang="cs-CZ" altLang="cs-CZ" dirty="0" err="1" smtClean="0"/>
              <a:t>oxygenaci</a:t>
            </a:r>
            <a:endParaRPr lang="cs-CZ" altLang="cs-CZ" dirty="0" smtClean="0"/>
          </a:p>
          <a:p>
            <a:pPr lvl="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8653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AutoPEEP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Synonyma </a:t>
            </a:r>
          </a:p>
          <a:p>
            <a:pPr marL="742950" lvl="2" indent="-342900">
              <a:defRPr/>
            </a:pPr>
            <a:r>
              <a:rPr lang="cs-CZ" dirty="0"/>
              <a:t>Dynamická hyperinflace, </a:t>
            </a:r>
            <a:r>
              <a:rPr lang="cs-CZ" dirty="0" err="1"/>
              <a:t>intrinsic</a:t>
            </a:r>
            <a:r>
              <a:rPr lang="cs-CZ" dirty="0"/>
              <a:t> PEEP</a:t>
            </a:r>
          </a:p>
          <a:p>
            <a:pPr>
              <a:defRPr/>
            </a:pPr>
            <a:r>
              <a:rPr lang="cs-CZ" dirty="0"/>
              <a:t>Patofyziologie</a:t>
            </a:r>
          </a:p>
          <a:p>
            <a:pPr marL="742950" lvl="2" indent="-342900">
              <a:defRPr/>
            </a:pPr>
            <a:r>
              <a:rPr lang="cs-CZ" dirty="0"/>
              <a:t>Na konci výdechu není ukončeno proudění plynů, což vede po každém výdechu k nárůstu reziduálního objemu plic a PEEP</a:t>
            </a:r>
          </a:p>
          <a:p>
            <a:pPr marL="342900" lvl="1" indent="-342900">
              <a:defRPr/>
            </a:pPr>
            <a:r>
              <a:rPr lang="cs-CZ" sz="1800" dirty="0" err="1"/>
              <a:t>autoPEEP</a:t>
            </a:r>
            <a:r>
              <a:rPr lang="cs-CZ" sz="1800" dirty="0"/>
              <a:t> je rozdíl mezi nastaveným a změřeným PEEP</a:t>
            </a:r>
          </a:p>
          <a:p>
            <a:pPr marL="342900" lvl="1" indent="-342900">
              <a:defRPr/>
            </a:pPr>
            <a:r>
              <a:rPr lang="cs-CZ" sz="1800" dirty="0"/>
              <a:t>Nutno léčit příčinu bronchospasmu a dle možnosti prodloužení trvání fáze výdechu</a:t>
            </a:r>
          </a:p>
          <a:p>
            <a:pPr>
              <a:defRPr/>
            </a:pPr>
            <a:r>
              <a:rPr lang="cs-CZ" dirty="0"/>
              <a:t>Typické dg – AB, AE CHOPN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7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457207">
              <a:defRPr/>
            </a:pPr>
            <a:r>
              <a:rPr lang="cs-CZ" dirty="0"/>
              <a:t>PLICNÍ MECHANIKA  - DYNAMICKÁ HYPERINFLACE</a:t>
            </a:r>
          </a:p>
        </p:txBody>
      </p:sp>
      <p:sp>
        <p:nvSpPr>
          <p:cNvPr id="36867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altLang="cs-CZ" smtClean="0">
              <a:solidFill>
                <a:srgbClr val="FF0000"/>
              </a:solidFill>
            </a:endParaRPr>
          </a:p>
        </p:txBody>
      </p:sp>
      <p:pic>
        <p:nvPicPr>
          <p:cNvPr id="36868" name="Picture 2" descr="C:\Users\50000\Desktop\UPV KMEN\scan UPV\IMG_0004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25626"/>
            <a:ext cx="67691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Komplikace UPV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>
              <a:defRPr/>
            </a:pPr>
            <a:r>
              <a:rPr lang="cs-CZ" sz="1800" dirty="0"/>
              <a:t>Ze zajištění DC</a:t>
            </a:r>
          </a:p>
          <a:p>
            <a:pPr marL="342900" lvl="1" indent="-342900">
              <a:defRPr/>
            </a:pPr>
            <a:r>
              <a:rPr lang="cs-CZ" sz="1800" dirty="0"/>
              <a:t>Nadměrné/nedostatečné zvlhčení/ohřátí směsi</a:t>
            </a:r>
          </a:p>
          <a:p>
            <a:pPr marL="342900" lvl="1" indent="-342900">
              <a:defRPr/>
            </a:pPr>
            <a:r>
              <a:rPr lang="cs-CZ" sz="1800" dirty="0"/>
              <a:t>Ztráta nebo snížení obranných reflexů a </a:t>
            </a:r>
            <a:r>
              <a:rPr lang="cs-CZ" sz="1800" dirty="0" err="1"/>
              <a:t>mukociliárního</a:t>
            </a:r>
            <a:r>
              <a:rPr lang="cs-CZ" sz="1800" dirty="0"/>
              <a:t> transportu</a:t>
            </a:r>
          </a:p>
          <a:p>
            <a:pPr marL="342900" lvl="1" indent="-342900">
              <a:defRPr/>
            </a:pPr>
            <a:r>
              <a:rPr lang="cs-CZ" sz="1800" dirty="0" smtClean="0"/>
              <a:t>Expozice </a:t>
            </a:r>
            <a:r>
              <a:rPr lang="cs-CZ" sz="1800" dirty="0"/>
              <a:t>vysoké koncentraci O</a:t>
            </a:r>
            <a:r>
              <a:rPr lang="cs-CZ" sz="1800" baseline="-25000" dirty="0"/>
              <a:t>2</a:t>
            </a:r>
          </a:p>
          <a:p>
            <a:pPr marL="342900" lvl="1" indent="-342900">
              <a:defRPr/>
            </a:pPr>
            <a:r>
              <a:rPr lang="cs-CZ" sz="1800" dirty="0"/>
              <a:t>Různé stavy vedou ke zvýšené tvorbě ROS, při vysokém pO</a:t>
            </a:r>
            <a:r>
              <a:rPr lang="cs-CZ" sz="1800" baseline="-25000" dirty="0"/>
              <a:t>2</a:t>
            </a:r>
            <a:r>
              <a:rPr lang="cs-CZ" sz="1800" dirty="0"/>
              <a:t> další zvýšení tvorby</a:t>
            </a:r>
          </a:p>
          <a:p>
            <a:pPr marL="342900" lvl="1" indent="-342900">
              <a:defRPr/>
            </a:pPr>
            <a:r>
              <a:rPr lang="cs-CZ" sz="1800" dirty="0"/>
              <a:t>Plicní poškození při ventilaci pozitivním tlakem</a:t>
            </a:r>
          </a:p>
          <a:p>
            <a:pPr marL="342900" lvl="1" indent="-342900">
              <a:defRPr/>
            </a:pPr>
            <a:r>
              <a:rPr lang="cs-CZ" sz="1800" dirty="0"/>
              <a:t>Mimoplicní poškození při ventilaci pozitivním tlakem</a:t>
            </a:r>
          </a:p>
        </p:txBody>
      </p:sp>
    </p:spTree>
    <p:extLst>
      <p:ext uri="{BB962C8B-B14F-4D97-AF65-F5344CB8AC3E}">
        <p14:creationId xmlns:p14="http://schemas.microsoft.com/office/powerpoint/2010/main" val="5633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Komplikace UPV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lvl="1" indent="-342900">
              <a:defRPr/>
            </a:pPr>
            <a:r>
              <a:rPr lang="cs-CZ" sz="1800" dirty="0"/>
              <a:t>MIMOPLICNÍ</a:t>
            </a:r>
          </a:p>
          <a:p>
            <a:pPr marL="742950" lvl="2" indent="-342900">
              <a:defRPr/>
            </a:pPr>
            <a:r>
              <a:rPr lang="cs-CZ" dirty="0"/>
              <a:t>Kardiovaskulární (zhoršený žilní návrat) CAVE hypovolemie</a:t>
            </a:r>
          </a:p>
          <a:p>
            <a:pPr marL="742950" lvl="2" indent="-342900">
              <a:defRPr/>
            </a:pPr>
            <a:r>
              <a:rPr lang="cs-CZ" dirty="0"/>
              <a:t>Renální (zahájení UPV = pokles </a:t>
            </a:r>
            <a:r>
              <a:rPr lang="cs-CZ" dirty="0" err="1"/>
              <a:t>ren</a:t>
            </a:r>
            <a:r>
              <a:rPr lang="cs-CZ" dirty="0"/>
              <a:t>. </a:t>
            </a:r>
            <a:r>
              <a:rPr lang="cs-CZ" dirty="0" err="1"/>
              <a:t>fcí</a:t>
            </a:r>
            <a:r>
              <a:rPr lang="cs-CZ" dirty="0"/>
              <a:t>)</a:t>
            </a:r>
          </a:p>
          <a:p>
            <a:pPr marL="742950" lvl="2" indent="-342900">
              <a:defRPr/>
            </a:pPr>
            <a:r>
              <a:rPr lang="cs-CZ" dirty="0"/>
              <a:t>GIT (</a:t>
            </a:r>
            <a:r>
              <a:rPr lang="cs-CZ" dirty="0" err="1"/>
              <a:t>hypoperfuze</a:t>
            </a:r>
            <a:r>
              <a:rPr lang="cs-CZ" dirty="0"/>
              <a:t> při poklesu CO + zvýšený žilní </a:t>
            </a:r>
            <a:r>
              <a:rPr lang="cs-CZ" dirty="0" err="1"/>
              <a:t>tkak</a:t>
            </a:r>
            <a:r>
              <a:rPr lang="cs-CZ" dirty="0"/>
              <a:t>)</a:t>
            </a:r>
          </a:p>
          <a:p>
            <a:pPr marL="742950" lvl="2" indent="-342900">
              <a:defRPr/>
            </a:pPr>
            <a:r>
              <a:rPr lang="cs-CZ" dirty="0" err="1"/>
              <a:t>Nitrolebí</a:t>
            </a:r>
            <a:r>
              <a:rPr lang="cs-CZ" dirty="0"/>
              <a:t> (vyšší PEEP zvyšuje ICP, ale hlavně změny CO2)</a:t>
            </a:r>
          </a:p>
          <a:p>
            <a:pPr marL="342900" lvl="1" indent="-342900">
              <a:defRPr/>
            </a:pPr>
            <a:endParaRPr lang="cs-CZ" sz="1800" dirty="0"/>
          </a:p>
          <a:p>
            <a:pPr marL="342900" lvl="1" indent="-342900">
              <a:defRPr/>
            </a:pPr>
            <a:r>
              <a:rPr lang="cs-CZ" sz="1800" dirty="0"/>
              <a:t>PLICNÍ</a:t>
            </a:r>
          </a:p>
          <a:p>
            <a:pPr marL="742950" lvl="2" indent="-342900">
              <a:defRPr/>
            </a:pPr>
            <a:r>
              <a:rPr lang="cs-CZ" dirty="0"/>
              <a:t>VILI – zvířecí model</a:t>
            </a:r>
          </a:p>
          <a:p>
            <a:pPr marL="742950" lvl="2" indent="-342900">
              <a:defRPr/>
            </a:pPr>
            <a:r>
              <a:rPr lang="cs-CZ" dirty="0"/>
              <a:t>VALI - pacienti</a:t>
            </a:r>
          </a:p>
          <a:p>
            <a:pPr marL="742962" lvl="1" indent="-285755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  <a:p>
            <a:pPr marL="342900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dirty="0"/>
              <a:t>Respirační </a:t>
            </a:r>
            <a:r>
              <a:rPr lang="cs-CZ" altLang="cs-CZ" sz="2800" b="1" dirty="0" smtClean="0"/>
              <a:t>insuficience (RI)</a:t>
            </a:r>
            <a:endParaRPr lang="cs-CZ" altLang="cs-CZ" sz="28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b="1" dirty="0" smtClean="0"/>
              <a:t>Definice:</a:t>
            </a:r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dirty="0" smtClean="0"/>
              <a:t>Nedostatečnost </a:t>
            </a:r>
            <a:r>
              <a:rPr lang="cs-CZ" altLang="cs-CZ" dirty="0"/>
              <a:t>zevního dýchání, kdy se hodnoty parciálních tlaků arteriálních krevních plynů pohybují mimo normální rozmezí.</a:t>
            </a:r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dirty="0" smtClean="0"/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b="1" dirty="0" err="1" smtClean="0"/>
              <a:t>Pozn</a:t>
            </a:r>
            <a:r>
              <a:rPr lang="cs-CZ" altLang="cs-CZ" b="1" dirty="0"/>
              <a:t>!</a:t>
            </a:r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dirty="0" err="1" smtClean="0"/>
              <a:t>Diagnozu</a:t>
            </a:r>
            <a:r>
              <a:rPr lang="cs-CZ" altLang="cs-CZ" dirty="0" smtClean="0"/>
              <a:t> RI nelze </a:t>
            </a:r>
            <a:r>
              <a:rPr lang="cs-CZ" altLang="cs-CZ" dirty="0"/>
              <a:t>stanovit bez </a:t>
            </a:r>
            <a:r>
              <a:rPr lang="cs-CZ" altLang="cs-CZ" dirty="0">
                <a:solidFill>
                  <a:srgbClr val="FF0000"/>
                </a:solidFill>
              </a:rPr>
              <a:t>vyšetření krevních plynů</a:t>
            </a:r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dirty="0"/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dirty="0" smtClean="0"/>
              <a:t>	</a:t>
            </a:r>
            <a:r>
              <a:rPr lang="cs-CZ" altLang="cs-CZ" dirty="0" err="1" smtClean="0"/>
              <a:t>hypoxemie</a:t>
            </a:r>
            <a:r>
              <a:rPr lang="cs-CZ" altLang="cs-CZ" dirty="0" smtClean="0"/>
              <a:t> </a:t>
            </a:r>
            <a:r>
              <a:rPr lang="cs-CZ" altLang="cs-CZ" dirty="0"/>
              <a:t>PaO</a:t>
            </a:r>
            <a:r>
              <a:rPr lang="cs-CZ" altLang="cs-CZ" baseline="-25000" dirty="0"/>
              <a:t>2</a:t>
            </a:r>
            <a:r>
              <a:rPr lang="en-US" altLang="cs-CZ" dirty="0"/>
              <a:t>&lt;9kPa</a:t>
            </a:r>
            <a:endParaRPr lang="cs-CZ" altLang="cs-CZ" dirty="0"/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altLang="cs-CZ" dirty="0"/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dirty="0" smtClean="0"/>
              <a:t>	</a:t>
            </a:r>
            <a:r>
              <a:rPr lang="cs-CZ" altLang="cs-CZ" dirty="0" err="1" smtClean="0"/>
              <a:t>hyperkapnie</a:t>
            </a:r>
            <a:r>
              <a:rPr lang="cs-CZ" altLang="cs-CZ" dirty="0" smtClean="0"/>
              <a:t> </a:t>
            </a:r>
            <a:r>
              <a:rPr lang="cs-CZ" altLang="cs-CZ" dirty="0"/>
              <a:t>PaCO</a:t>
            </a:r>
            <a:r>
              <a:rPr lang="cs-CZ" altLang="cs-CZ" baseline="-25000" dirty="0"/>
              <a:t>2</a:t>
            </a:r>
            <a:r>
              <a:rPr lang="en-US" altLang="cs-CZ" dirty="0"/>
              <a:t>&gt;6kPa</a:t>
            </a:r>
            <a:endParaRPr lang="cs-CZ" altLang="cs-CZ" dirty="0"/>
          </a:p>
          <a:p>
            <a:pPr marL="0" indent="0" defTabSz="457207">
              <a:lnSpc>
                <a:spcPct val="80000"/>
              </a:lnSpc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272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Komplikace UPV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6">
              <a:defRPr/>
            </a:pPr>
            <a:r>
              <a:rPr lang="cs-CZ" dirty="0" err="1"/>
              <a:t>Barotrauma</a:t>
            </a:r>
            <a:r>
              <a:rPr lang="cs-CZ" dirty="0"/>
              <a:t> (vzduch mimo </a:t>
            </a:r>
            <a:r>
              <a:rPr lang="cs-CZ" dirty="0" err="1"/>
              <a:t>alv</a:t>
            </a:r>
            <a:r>
              <a:rPr lang="cs-CZ" dirty="0"/>
              <a:t>)</a:t>
            </a:r>
          </a:p>
          <a:p>
            <a:pPr marL="742962" lvl="1" indent="-342900">
              <a:defRPr/>
            </a:pPr>
            <a:r>
              <a:rPr lang="cs-CZ" sz="1800" dirty="0"/>
              <a:t>PNO, </a:t>
            </a:r>
            <a:r>
              <a:rPr lang="cs-CZ" sz="1800" dirty="0" err="1"/>
              <a:t>pneumomediastinum</a:t>
            </a:r>
            <a:r>
              <a:rPr lang="cs-CZ" sz="1800" dirty="0"/>
              <a:t>, podkožní emfyzém, vzduchová embolie</a:t>
            </a:r>
          </a:p>
          <a:p>
            <a:pPr marL="342906">
              <a:defRPr/>
            </a:pPr>
            <a:r>
              <a:rPr lang="cs-CZ" dirty="0"/>
              <a:t>Plicní edém</a:t>
            </a:r>
          </a:p>
          <a:p>
            <a:pPr marL="342906">
              <a:defRPr/>
            </a:pPr>
            <a:r>
              <a:rPr lang="cs-CZ" dirty="0"/>
              <a:t>Plicní destrukce (</a:t>
            </a:r>
            <a:r>
              <a:rPr lang="cs-CZ" dirty="0" err="1"/>
              <a:t>pseudocysty</a:t>
            </a:r>
            <a:r>
              <a:rPr lang="cs-CZ" dirty="0"/>
              <a:t>, </a:t>
            </a:r>
            <a:r>
              <a:rPr lang="cs-CZ" dirty="0" err="1"/>
              <a:t>pneumatokély</a:t>
            </a:r>
            <a:r>
              <a:rPr lang="cs-CZ" dirty="0"/>
              <a:t>)</a:t>
            </a:r>
          </a:p>
          <a:p>
            <a:pPr marL="0">
              <a:defRPr/>
            </a:pPr>
            <a:endParaRPr lang="cs-CZ" dirty="0"/>
          </a:p>
          <a:p>
            <a:pPr marL="0">
              <a:defRPr/>
            </a:pPr>
            <a:r>
              <a:rPr lang="cs-CZ" dirty="0"/>
              <a:t>MECHANISMY</a:t>
            </a:r>
          </a:p>
          <a:p>
            <a:pPr marL="1143020" lvl="2" indent="-342900">
              <a:defRPr/>
            </a:pPr>
            <a:r>
              <a:rPr lang="cs-CZ" sz="1800" dirty="0"/>
              <a:t>Nadlimitní změna objemu</a:t>
            </a:r>
          </a:p>
          <a:p>
            <a:pPr marL="1143020" lvl="2" indent="-342900">
              <a:defRPr/>
            </a:pPr>
            <a:r>
              <a:rPr lang="cs-CZ" sz="1800" dirty="0"/>
              <a:t>Nadměrná energie dodaná do plicní tkáně</a:t>
            </a:r>
          </a:p>
          <a:p>
            <a:pPr marL="1143020" lvl="2" indent="-342900">
              <a:defRPr/>
            </a:pPr>
            <a:r>
              <a:rPr lang="cs-CZ" sz="1800" dirty="0"/>
              <a:t>Nepřiměřeně rychlá změna objemu/tvaru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58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Komplikace UPV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>
              <a:defRPr/>
            </a:pPr>
            <a:r>
              <a:rPr lang="cs-CZ" sz="1900" dirty="0"/>
              <a:t>PŘÍČINY</a:t>
            </a:r>
          </a:p>
          <a:p>
            <a:pPr marL="742956" lvl="1">
              <a:defRPr/>
            </a:pPr>
            <a:r>
              <a:rPr lang="cs-CZ" sz="1700" dirty="0"/>
              <a:t>Nehomogenita plic</a:t>
            </a:r>
          </a:p>
          <a:p>
            <a:pPr marL="742956" lvl="1">
              <a:defRPr/>
            </a:pPr>
            <a:r>
              <a:rPr lang="cs-CZ" sz="1700" dirty="0"/>
              <a:t>Nevhodný dechový objem</a:t>
            </a:r>
          </a:p>
          <a:p>
            <a:pPr marL="742956" lvl="1">
              <a:defRPr/>
            </a:pPr>
            <a:r>
              <a:rPr lang="cs-CZ" sz="1700" dirty="0"/>
              <a:t>Nevhodná délka inspiria</a:t>
            </a:r>
          </a:p>
          <a:p>
            <a:pPr marL="742956" lvl="1">
              <a:defRPr/>
            </a:pPr>
            <a:r>
              <a:rPr lang="cs-CZ" sz="1700" dirty="0"/>
              <a:t>Nevhodný inspirační průtok plynů</a:t>
            </a:r>
          </a:p>
          <a:p>
            <a:pPr marL="742956" lvl="1">
              <a:defRPr/>
            </a:pPr>
            <a:r>
              <a:rPr lang="cs-CZ" sz="1700" dirty="0"/>
              <a:t>Nedostatečný objem plic na konci </a:t>
            </a:r>
            <a:r>
              <a:rPr lang="cs-CZ" sz="1700" dirty="0" err="1"/>
              <a:t>exspiria</a:t>
            </a:r>
            <a:r>
              <a:rPr lang="cs-CZ" sz="1700" dirty="0"/>
              <a:t> (PEEP)</a:t>
            </a:r>
          </a:p>
          <a:p>
            <a:pPr marL="742956" lvl="1">
              <a:defRPr/>
            </a:pPr>
            <a:r>
              <a:rPr lang="cs-CZ" sz="1700" dirty="0"/>
              <a:t>Nadměrný objem plic na konci inspiria</a:t>
            </a:r>
          </a:p>
          <a:p>
            <a:pPr marL="742956" lvl="1">
              <a:defRPr/>
            </a:pPr>
            <a:r>
              <a:rPr lang="cs-CZ" sz="1700" dirty="0" err="1"/>
              <a:t>Asynchronie</a:t>
            </a:r>
            <a:endParaRPr lang="cs-CZ" sz="1700" dirty="0"/>
          </a:p>
          <a:p>
            <a:pPr marL="742956" lvl="1">
              <a:defRPr/>
            </a:pPr>
            <a:r>
              <a:rPr lang="cs-CZ" sz="1700" dirty="0"/>
              <a:t>Nadměrná dechová frekvence</a:t>
            </a:r>
          </a:p>
          <a:p>
            <a:pPr marL="742956" lvl="1">
              <a:defRPr/>
            </a:pPr>
            <a:r>
              <a:rPr lang="cs-CZ" sz="1700" dirty="0"/>
              <a:t>Vysoká frakce O2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45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Komplikace UPV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dirty="0"/>
              <a:t>Riziko roste s délkou UPV a stupněm poškození plic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dirty="0"/>
              <a:t>Proto používáme opatření minimalizující tato rizika, tj.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sz="3000" dirty="0"/>
              <a:t>PROTEKTIVNÍ VENTILACE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sz="3000" dirty="0"/>
              <a:t>	</a:t>
            </a:r>
            <a:r>
              <a:rPr lang="cs-CZ" sz="3000" dirty="0" err="1"/>
              <a:t>driving</a:t>
            </a:r>
            <a:r>
              <a:rPr lang="cs-CZ" sz="3000" dirty="0"/>
              <a:t> </a:t>
            </a:r>
            <a:r>
              <a:rPr lang="cs-CZ" sz="3000" dirty="0" err="1"/>
              <a:t>pressure</a:t>
            </a:r>
            <a:r>
              <a:rPr lang="cs-CZ" sz="3000" dirty="0"/>
              <a:t> do 14 cmH2O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sz="3000" dirty="0"/>
              <a:t>	</a:t>
            </a:r>
            <a:r>
              <a:rPr lang="cs-CZ" sz="3000" b="1" dirty="0" err="1"/>
              <a:t>Pplat</a:t>
            </a:r>
            <a:r>
              <a:rPr lang="cs-CZ" sz="3000" b="1" dirty="0"/>
              <a:t> do 25 cm H2O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sz="3000" b="1" dirty="0"/>
              <a:t>	DF do 25/min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sz="3000" b="1" dirty="0"/>
              <a:t>	</a:t>
            </a:r>
            <a:r>
              <a:rPr lang="cs-CZ" sz="3000" b="1" dirty="0" err="1"/>
              <a:t>Vt</a:t>
            </a:r>
            <a:r>
              <a:rPr lang="cs-CZ" sz="3000" b="1" dirty="0"/>
              <a:t> max 6ml/kg/PBW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dirty="0"/>
              <a:t>	 </a:t>
            </a:r>
          </a:p>
        </p:txBody>
      </p:sp>
      <p:pic>
        <p:nvPicPr>
          <p:cNvPr id="44036" name="Picture 4" descr="The joy of exclamation marks! | Written languag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r="33926"/>
          <a:stretch>
            <a:fillRect/>
          </a:stretch>
        </p:blipFill>
        <p:spPr bwMode="auto">
          <a:xfrm>
            <a:off x="281252" y="4249494"/>
            <a:ext cx="7921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The joy of exclamation marks! | Written language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r="33926"/>
          <a:stretch>
            <a:fillRect/>
          </a:stretch>
        </p:blipFill>
        <p:spPr bwMode="auto">
          <a:xfrm>
            <a:off x="4460510" y="4249494"/>
            <a:ext cx="7921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UPV -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sz="2400" b="1" dirty="0" smtClean="0"/>
              <a:t>UPV = nejčastější </a:t>
            </a:r>
            <a:r>
              <a:rPr lang="cs-CZ" sz="2400" b="1" dirty="0"/>
              <a:t>důvod přijetí na JIP 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sz="2400" b="1" dirty="0"/>
              <a:t>Cíl UPV  =  zajistit adekvátní výměnu plynů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3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 noChangeArrowheads="1"/>
          </p:cNvSpPr>
          <p:nvPr>
            <p:ph type="title"/>
          </p:nvPr>
        </p:nvSpPr>
        <p:spPr>
          <a:xfrm>
            <a:off x="1992313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EPIDEMIOLOGIE UPV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2200" dirty="0"/>
              <a:t>hodnoceno 6,5 milionu hospitalizací v USA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2200" dirty="0"/>
              <a:t>180 tisíc pac. na UPV (2,8%)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2200" dirty="0"/>
              <a:t>spotřebovali 12% nemocničních nákladů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2200" dirty="0"/>
              <a:t>nemocniční mortalita 35%</a:t>
            </a: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cs-CZ" sz="2200" dirty="0"/>
              <a:t>domů propuštěno 30%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cs-CZ" dirty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cs-CZ" dirty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17253" r="55009" b="78589"/>
          <a:stretch>
            <a:fillRect/>
          </a:stretch>
        </p:blipFill>
        <p:spPr bwMode="auto">
          <a:xfrm>
            <a:off x="1992314" y="1412875"/>
            <a:ext cx="1939925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8" t="46626" r="41977" b="37660"/>
          <a:stretch>
            <a:fillRect/>
          </a:stretch>
        </p:blipFill>
        <p:spPr bwMode="auto">
          <a:xfrm>
            <a:off x="1919288" y="1598613"/>
            <a:ext cx="2944812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" r="83771" b="56354"/>
          <a:stretch>
            <a:fillRect/>
          </a:stretch>
        </p:blipFill>
        <p:spPr bwMode="auto">
          <a:xfrm>
            <a:off x="8328026" y="4292600"/>
            <a:ext cx="1439863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EPIDEMIOLOGIE UPV</a:t>
            </a:r>
          </a:p>
        </p:txBody>
      </p:sp>
      <p:sp>
        <p:nvSpPr>
          <p:cNvPr id="6656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  <a:p>
            <a:endParaRPr lang="cs-CZ" altLang="cs-CZ" smtClean="0"/>
          </a:p>
          <a:p>
            <a:r>
              <a:rPr lang="cs-CZ" altLang="cs-CZ" sz="2200"/>
              <a:t>nechirurgičtí pacienti</a:t>
            </a:r>
          </a:p>
          <a:p>
            <a:r>
              <a:rPr lang="cs-CZ" altLang="cs-CZ" sz="2200"/>
              <a:t>incidence stoupá</a:t>
            </a:r>
          </a:p>
          <a:p>
            <a:r>
              <a:rPr lang="cs-CZ" altLang="cs-CZ" sz="2200"/>
              <a:t>nemocniční mortalita klesá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0" t="40572" r="74049" b="42757"/>
          <a:stretch>
            <a:fillRect/>
          </a:stretch>
        </p:blipFill>
        <p:spPr bwMode="auto">
          <a:xfrm>
            <a:off x="1992314" y="1628776"/>
            <a:ext cx="6127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38387" r="28438" b="47655"/>
          <a:stretch>
            <a:fillRect/>
          </a:stretch>
        </p:blipFill>
        <p:spPr bwMode="auto">
          <a:xfrm>
            <a:off x="2640014" y="1627188"/>
            <a:ext cx="324802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0" t="55135" r="50150" b="11427"/>
          <a:stretch>
            <a:fillRect/>
          </a:stretch>
        </p:blipFill>
        <p:spPr bwMode="auto">
          <a:xfrm>
            <a:off x="6194425" y="4405314"/>
            <a:ext cx="31940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7945" r="19415" b="4990"/>
          <a:stretch>
            <a:fillRect/>
          </a:stretch>
        </p:blipFill>
        <p:spPr bwMode="auto">
          <a:xfrm>
            <a:off x="2008189" y="4438651"/>
            <a:ext cx="2947987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8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Děkuji za pozornost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783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latin typeface="Calibri" panose="020F0502020204030204" pitchFamily="34" charset="0"/>
              </a:rPr>
              <a:t>Dělení RI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 smtClean="0">
                <a:latin typeface="Calibri" panose="020F0502020204030204" pitchFamily="34" charset="0"/>
              </a:rPr>
              <a:t>Parciální RI – izolovaná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hypoxemie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 smtClean="0">
                <a:latin typeface="Calibri" panose="020F0502020204030204" pitchFamily="34" charset="0"/>
              </a:rPr>
              <a:t>Globální RI –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hypoxemie</a:t>
            </a:r>
            <a:r>
              <a:rPr lang="cs-CZ" altLang="cs-CZ" b="1" dirty="0" smtClean="0">
                <a:latin typeface="Calibri" panose="020F0502020204030204" pitchFamily="34" charset="0"/>
              </a:rPr>
              <a:t> a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hyperkapnie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 smtClean="0">
                <a:latin typeface="Calibri" panose="020F0502020204030204" pitchFamily="34" charset="0"/>
              </a:rPr>
              <a:t>Dle rychlosti vzniku :</a:t>
            </a:r>
          </a:p>
          <a:p>
            <a:pPr lvl="1"/>
            <a:r>
              <a:rPr lang="cs-CZ" altLang="cs-CZ" b="1" dirty="0">
                <a:latin typeface="Calibri" panose="020F0502020204030204" pitchFamily="34" charset="0"/>
              </a:rPr>
              <a:t>Akutní </a:t>
            </a:r>
            <a:r>
              <a:rPr lang="cs-CZ" altLang="cs-CZ" dirty="0">
                <a:latin typeface="Calibri" panose="020F0502020204030204" pitchFamily="34" charset="0"/>
              </a:rPr>
              <a:t>- vzniká náhle (</a:t>
            </a:r>
            <a:r>
              <a:rPr lang="cs-CZ" altLang="cs-CZ" dirty="0" smtClean="0">
                <a:latin typeface="Calibri" panose="020F0502020204030204" pitchFamily="34" charset="0"/>
              </a:rPr>
              <a:t>např. </a:t>
            </a:r>
            <a:r>
              <a:rPr lang="cs-CZ" altLang="cs-CZ" dirty="0" err="1" smtClean="0">
                <a:latin typeface="Calibri" panose="020F0502020204030204" pitchFamily="34" charset="0"/>
              </a:rPr>
              <a:t>astmat.záchvat</a:t>
            </a:r>
            <a:r>
              <a:rPr lang="cs-CZ" altLang="cs-CZ" dirty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cs-CZ" altLang="cs-CZ" b="1" dirty="0">
                <a:latin typeface="Calibri" panose="020F0502020204030204" pitchFamily="34" charset="0"/>
              </a:rPr>
              <a:t>Chronická </a:t>
            </a:r>
            <a:r>
              <a:rPr lang="cs-CZ" altLang="cs-CZ" dirty="0">
                <a:latin typeface="Calibri" panose="020F0502020204030204" pitchFamily="34" charset="0"/>
              </a:rPr>
              <a:t>- vzniká postupně (např. CHOPN)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>
                <a:latin typeface="Calibri" panose="020F0502020204030204" pitchFamily="34" charset="0"/>
              </a:rPr>
              <a:t>Dělení RI</a:t>
            </a: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6" indent="-342906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b="1" dirty="0">
                <a:latin typeface="Calibri" pitchFamily="34" charset="0"/>
              </a:rPr>
              <a:t>Dle způsobu vzniku :</a:t>
            </a:r>
            <a:endParaRPr lang="cs-CZ" altLang="cs-CZ" dirty="0">
              <a:latin typeface="Calibri" pitchFamily="34" charset="0"/>
            </a:endParaRPr>
          </a:p>
          <a:p>
            <a:pPr marL="457200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b="1" dirty="0" err="1">
                <a:latin typeface="Calibri" pitchFamily="34" charset="0"/>
              </a:rPr>
              <a:t>I.typu</a:t>
            </a:r>
            <a:r>
              <a:rPr lang="cs-CZ" altLang="cs-CZ" b="1" dirty="0">
                <a:latin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</a:rPr>
              <a:t>-	</a:t>
            </a:r>
            <a:r>
              <a:rPr lang="cs-CZ" altLang="cs-CZ" sz="2000" dirty="0">
                <a:latin typeface="Calibri" pitchFamily="34" charset="0"/>
              </a:rPr>
              <a:t>„</a:t>
            </a:r>
            <a:r>
              <a:rPr lang="cs-CZ" altLang="cs-CZ" sz="2000" dirty="0" err="1">
                <a:latin typeface="Calibri" pitchFamily="34" charset="0"/>
              </a:rPr>
              <a:t>oxygenační</a:t>
            </a:r>
            <a:r>
              <a:rPr lang="cs-CZ" altLang="cs-CZ" sz="2000" dirty="0">
                <a:latin typeface="Calibri" pitchFamily="34" charset="0"/>
              </a:rPr>
              <a:t> selhání“ podstatou je poškození 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		</a:t>
            </a:r>
            <a:r>
              <a:rPr lang="cs-CZ" altLang="cs-CZ" sz="2000" dirty="0" err="1">
                <a:latin typeface="Calibri" pitchFamily="34" charset="0"/>
              </a:rPr>
              <a:t>alveolokapilární</a:t>
            </a:r>
            <a:r>
              <a:rPr lang="cs-CZ" altLang="cs-CZ" sz="2000" dirty="0">
                <a:latin typeface="Calibri" pitchFamily="34" charset="0"/>
              </a:rPr>
              <a:t> membrány</a:t>
            </a:r>
          </a:p>
          <a:p>
            <a:pPr marL="457200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                 (</a:t>
            </a:r>
            <a:r>
              <a:rPr lang="cs-CZ" altLang="cs-CZ" sz="2000" dirty="0">
                <a:latin typeface="Calibri" pitchFamily="34" charset="0"/>
              </a:rPr>
              <a:t>většinou </a:t>
            </a:r>
            <a:r>
              <a:rPr lang="cs-CZ" altLang="cs-CZ" sz="2000" dirty="0" err="1">
                <a:latin typeface="Calibri" pitchFamily="34" charset="0"/>
              </a:rPr>
              <a:t>parc</a:t>
            </a:r>
            <a:r>
              <a:rPr lang="cs-CZ" altLang="cs-CZ" sz="2000" dirty="0">
                <a:latin typeface="Calibri" pitchFamily="34" charset="0"/>
              </a:rPr>
              <a:t>. RI)</a:t>
            </a:r>
          </a:p>
          <a:p>
            <a:pPr marL="457200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cs-CZ" altLang="cs-CZ" sz="2000" dirty="0">
              <a:latin typeface="Calibri" pitchFamily="34" charset="0"/>
            </a:endParaRPr>
          </a:p>
          <a:p>
            <a:pPr marL="457200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b="1" dirty="0" err="1">
                <a:latin typeface="Calibri" pitchFamily="34" charset="0"/>
              </a:rPr>
              <a:t>II.typu</a:t>
            </a:r>
            <a:r>
              <a:rPr lang="cs-CZ" altLang="cs-CZ" b="1" dirty="0">
                <a:latin typeface="Calibri" pitchFamily="34" charset="0"/>
              </a:rPr>
              <a:t> </a:t>
            </a:r>
            <a:r>
              <a:rPr lang="cs-CZ" altLang="cs-CZ" dirty="0">
                <a:latin typeface="Calibri" pitchFamily="34" charset="0"/>
              </a:rPr>
              <a:t>-	</a:t>
            </a:r>
            <a:r>
              <a:rPr lang="cs-CZ" altLang="cs-CZ" sz="2000" dirty="0">
                <a:latin typeface="Calibri" pitchFamily="34" charset="0"/>
              </a:rPr>
              <a:t>„ventilační selhání“ - podstatou je selhání činnosti „svalové </a:t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		pumpy“ (CNS, hrudní koš, dýchací svaly, </a:t>
            </a:r>
            <a:r>
              <a:rPr lang="cs-CZ" altLang="cs-CZ" sz="2000" dirty="0" err="1">
                <a:latin typeface="Calibri" pitchFamily="34" charset="0"/>
              </a:rPr>
              <a:t>neurosvalového</a:t>
            </a:r>
            <a:r>
              <a:rPr lang="cs-CZ" altLang="cs-CZ" sz="2000" dirty="0">
                <a:latin typeface="Calibri" pitchFamily="34" charset="0"/>
              </a:rPr>
              <a:t/>
            </a:r>
            <a:br>
              <a:rPr lang="cs-CZ" altLang="cs-CZ" sz="2000" dirty="0">
                <a:latin typeface="Calibri" pitchFamily="34" charset="0"/>
              </a:rPr>
            </a:br>
            <a:r>
              <a:rPr lang="cs-CZ" altLang="cs-CZ" sz="2000" dirty="0">
                <a:latin typeface="Calibri" pitchFamily="34" charset="0"/>
              </a:rPr>
              <a:t>		spojení)</a:t>
            </a:r>
          </a:p>
          <a:p>
            <a:pPr marL="457200" lvl="1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000" dirty="0" smtClean="0">
                <a:latin typeface="Calibri" pitchFamily="34" charset="0"/>
              </a:rPr>
              <a:t>                 (</a:t>
            </a:r>
            <a:r>
              <a:rPr lang="cs-CZ" altLang="cs-CZ" sz="2000" dirty="0">
                <a:latin typeface="Calibri" pitchFamily="34" charset="0"/>
              </a:rPr>
              <a:t>většinou globální RI)</a:t>
            </a:r>
          </a:p>
          <a:p>
            <a:pPr marL="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461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919162"/>
          </a:xfrm>
        </p:spPr>
        <p:txBody>
          <a:bodyPr/>
          <a:lstStyle/>
          <a:p>
            <a:r>
              <a:rPr lang="cs-CZ" altLang="cs-CZ" sz="3600"/>
              <a:t>Etiologie dle místa vzniku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2" y="1336431"/>
            <a:ext cx="4392245" cy="5408246"/>
          </a:xfrm>
        </p:spPr>
        <p:txBody>
          <a:bodyPr rtlCol="0">
            <a:normAutofit fontScale="55000" lnSpcReduction="20000"/>
          </a:bodyPr>
          <a:lstStyle/>
          <a:p>
            <a:pPr marL="11430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400" b="1" dirty="0">
                <a:latin typeface="Calibri" pitchFamily="34" charset="0"/>
              </a:rPr>
              <a:t>Poškození řídícího centra v CNS a nervových </a:t>
            </a:r>
            <a:r>
              <a:rPr lang="cs-CZ" altLang="cs-CZ" sz="2400" b="1" dirty="0" smtClean="0">
                <a:latin typeface="Calibri" pitchFamily="34" charset="0"/>
              </a:rPr>
              <a:t>drah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latin typeface="Calibri" pitchFamily="34" charset="0"/>
              </a:rPr>
              <a:t>Intoxikace </a:t>
            </a:r>
            <a:r>
              <a:rPr lang="cs-CZ" altLang="cs-CZ" sz="2400" dirty="0">
                <a:latin typeface="Calibri" pitchFamily="34" charset="0"/>
              </a:rPr>
              <a:t>CNS  (předávkování léků (barbituráty, </a:t>
            </a:r>
            <a:r>
              <a:rPr lang="cs-CZ" altLang="cs-CZ" sz="2400" dirty="0"/>
              <a:t>opiáty, </a:t>
            </a:r>
            <a:r>
              <a:rPr lang="cs-CZ" altLang="cs-CZ" sz="2400" dirty="0" smtClean="0">
                <a:latin typeface="Calibri" pitchFamily="34" charset="0"/>
              </a:rPr>
              <a:t>alkohol)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latin typeface="Calibri" pitchFamily="34" charset="0"/>
              </a:rPr>
              <a:t>Úrazy</a:t>
            </a:r>
            <a:r>
              <a:rPr lang="cs-CZ" altLang="cs-CZ" sz="2400" dirty="0">
                <a:latin typeface="Calibri" pitchFamily="34" charset="0"/>
              </a:rPr>
              <a:t>, krvácení do CNS, ischemie CNS (</a:t>
            </a:r>
            <a:r>
              <a:rPr lang="cs-CZ" altLang="cs-CZ" sz="2400" dirty="0" smtClean="0">
                <a:latin typeface="Calibri" pitchFamily="34" charset="0"/>
              </a:rPr>
              <a:t>CMP)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>
                <a:latin typeface="Calibri" pitchFamily="34" charset="0"/>
              </a:rPr>
              <a:t>Poškození </a:t>
            </a:r>
            <a:r>
              <a:rPr lang="cs-CZ" altLang="cs-CZ" sz="2400" dirty="0">
                <a:latin typeface="Calibri" pitchFamily="34" charset="0"/>
              </a:rPr>
              <a:t>nervových drah (</a:t>
            </a:r>
            <a:r>
              <a:rPr lang="cs-CZ" altLang="cs-CZ" sz="2400" dirty="0" err="1">
                <a:latin typeface="Calibri" pitchFamily="34" charset="0"/>
              </a:rPr>
              <a:t>polyradikuloneuritis</a:t>
            </a:r>
            <a:r>
              <a:rPr lang="cs-CZ" altLang="cs-CZ" sz="2400" dirty="0">
                <a:latin typeface="Calibri" pitchFamily="34" charset="0"/>
              </a:rPr>
              <a:t>)</a:t>
            </a:r>
          </a:p>
          <a:p>
            <a:pPr marL="11430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200" b="1" dirty="0">
                <a:latin typeface="Calibri" pitchFamily="34" charset="0"/>
              </a:rPr>
              <a:t>Poruchy nervosvalového </a:t>
            </a:r>
            <a:r>
              <a:rPr lang="cs-CZ" altLang="cs-CZ" sz="2200" b="1" dirty="0" smtClean="0">
                <a:latin typeface="Calibri" pitchFamily="34" charset="0"/>
              </a:rPr>
              <a:t>přenosu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Myopatie  (onemocnění svalů)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Tetanus, botulismus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Svalová relaxancia, organofosfáty</a:t>
            </a:r>
          </a:p>
          <a:p>
            <a:pPr marL="11430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200" b="1" dirty="0">
                <a:latin typeface="Calibri" pitchFamily="34" charset="0"/>
              </a:rPr>
              <a:t>Hrudní </a:t>
            </a:r>
            <a:r>
              <a:rPr lang="cs-CZ" altLang="cs-CZ" sz="2200" b="1" dirty="0" smtClean="0">
                <a:latin typeface="Calibri" pitchFamily="34" charset="0"/>
              </a:rPr>
              <a:t>koš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Traumata hrudníku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Popáleniny hrudního koše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Pneumotorax (PNO)</a:t>
            </a:r>
          </a:p>
          <a:p>
            <a:pPr marL="114300" indent="0" defTabSz="457207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cs-CZ" altLang="cs-CZ" sz="2200" b="1" dirty="0">
                <a:latin typeface="Calibri" pitchFamily="34" charset="0"/>
              </a:rPr>
              <a:t>Obstrukce dýchacích </a:t>
            </a:r>
            <a:r>
              <a:rPr lang="cs-CZ" altLang="cs-CZ" sz="2200" b="1" dirty="0" smtClean="0">
                <a:latin typeface="Calibri" pitchFamily="34" charset="0"/>
              </a:rPr>
              <a:t>cest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zapadlý jazyk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syndrom spánkové apnoe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Aspirace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latin typeface="Calibri" pitchFamily="34" charset="0"/>
              </a:rPr>
              <a:t>laryngo</a:t>
            </a:r>
            <a:r>
              <a:rPr lang="cs-CZ" altLang="cs-CZ" sz="2400" dirty="0">
                <a:latin typeface="Calibri" pitchFamily="34" charset="0"/>
              </a:rPr>
              <a:t>/bronchospasmus</a:t>
            </a:r>
          </a:p>
          <a:p>
            <a:pPr marL="457200" defTabSz="457207"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latin typeface="Calibri" pitchFamily="34" charset="0"/>
              </a:rPr>
              <a:t>tumor</a:t>
            </a:r>
          </a:p>
          <a:p>
            <a:pPr marL="1409700" lvl="2" indent="-609600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endParaRPr lang="cs-CZ" altLang="cs-CZ" dirty="0"/>
          </a:p>
        </p:txBody>
      </p:sp>
      <p:pic>
        <p:nvPicPr>
          <p:cNvPr id="55298" name="Picture 2" descr="breathing regulation medulla oblong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47" y="1336431"/>
            <a:ext cx="6815572" cy="448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 smtClean="0"/>
              <a:t>UPV - Základy</a:t>
            </a:r>
          </a:p>
        </p:txBody>
      </p:sp>
      <p:pic>
        <p:nvPicPr>
          <p:cNvPr id="20483" name="Picture 5" descr="AVEA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r="32635"/>
          <a:stretch>
            <a:fillRect/>
          </a:stretch>
        </p:blipFill>
        <p:spPr bwMode="auto">
          <a:xfrm>
            <a:off x="8472488" y="3500439"/>
            <a:ext cx="18716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01"/>
          <p:cNvPicPr>
            <a:picLocks noChangeAspect="1" noChangeArrowheads="1"/>
          </p:cNvPicPr>
          <p:nvPr/>
        </p:nvPicPr>
        <p:blipFill rotWithShape="1">
          <a:blip r:embed="rId3"/>
          <a:srcRect l="445" t="2132" r="4119" b="2441"/>
          <a:stretch/>
        </p:blipFill>
        <p:spPr bwMode="auto">
          <a:xfrm>
            <a:off x="5519738" y="1341439"/>
            <a:ext cx="2379662" cy="43195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0485" name="Picture 11" descr="Kyry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292600"/>
            <a:ext cx="28194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vent_old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831975"/>
            <a:ext cx="23812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78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Cíle a indikace UPV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b="1" dirty="0"/>
              <a:t>UPV - způsob dýchání, při němž mechanický přístroj plně nebo částečně zajišťuje průtok plynů respiračním </a:t>
            </a:r>
            <a:r>
              <a:rPr lang="cs-CZ" altLang="cs-CZ" sz="2400" b="1" dirty="0" smtClean="0"/>
              <a:t>systémem </a:t>
            </a:r>
            <a:r>
              <a:rPr lang="cs-CZ" altLang="cs-CZ" sz="1600" dirty="0" smtClean="0"/>
              <a:t>(</a:t>
            </a:r>
            <a:r>
              <a:rPr lang="cs-CZ" altLang="cs-CZ" sz="1600" dirty="0" err="1" smtClean="0"/>
              <a:t>American</a:t>
            </a:r>
            <a:r>
              <a:rPr lang="cs-CZ" altLang="cs-CZ" sz="1600" dirty="0" smtClean="0"/>
              <a:t> </a:t>
            </a:r>
            <a:r>
              <a:rPr lang="cs-CZ" altLang="cs-CZ" sz="1600" dirty="0" err="1"/>
              <a:t>College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Chest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Physicians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Consensus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Conference</a:t>
            </a:r>
            <a:r>
              <a:rPr lang="cs-CZ" altLang="cs-CZ" sz="1600" dirty="0"/>
              <a:t> </a:t>
            </a:r>
            <a:r>
              <a:rPr lang="cs-CZ" altLang="cs-CZ" sz="1600" dirty="0" smtClean="0"/>
              <a:t>1993)</a:t>
            </a:r>
            <a:endParaRPr lang="cs-CZ" altLang="cs-CZ" sz="1600" dirty="0"/>
          </a:p>
          <a:p>
            <a:endParaRPr lang="cs-CZ" altLang="cs-CZ" b="1" dirty="0" smtClean="0"/>
          </a:p>
          <a:p>
            <a:endParaRPr lang="cs-CZ" altLang="cs-CZ" b="1" dirty="0"/>
          </a:p>
          <a:p>
            <a:pPr marL="0" indent="0"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6508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1545</Words>
  <Application>Microsoft Office PowerPoint</Application>
  <PresentationFormat>Širokoúhlá obrazovka</PresentationFormat>
  <Paragraphs>334</Paragraphs>
  <Slides>46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Monotype Sorts</vt:lpstr>
      <vt:lpstr>Trebuchet MS</vt:lpstr>
      <vt:lpstr>Wingdings</vt:lpstr>
      <vt:lpstr>Wingdings 3</vt:lpstr>
      <vt:lpstr>Faseta</vt:lpstr>
      <vt:lpstr>Základy UPV a její komplikace, protektivní ventilace</vt:lpstr>
      <vt:lpstr>ÚVOD - Patofyziologie dýchání</vt:lpstr>
      <vt:lpstr>Difuze - výměna O2 a CO2 mezi vzduchem a krví</vt:lpstr>
      <vt:lpstr>Respirační insuficience (RI)</vt:lpstr>
      <vt:lpstr>Dělení RI</vt:lpstr>
      <vt:lpstr>Dělení RI</vt:lpstr>
      <vt:lpstr>Etiologie dle místa vzniku</vt:lpstr>
      <vt:lpstr>UPV - Základy</vt:lpstr>
      <vt:lpstr>Cíle a indikace UPV</vt:lpstr>
      <vt:lpstr>Klinické cíle UPV</vt:lpstr>
      <vt:lpstr>Klinické cíle UPV</vt:lpstr>
      <vt:lpstr>Klinické cíle UPV - pokračování</vt:lpstr>
      <vt:lpstr>Indikační kritéria k zahájení UPV</vt:lpstr>
      <vt:lpstr>Formy UPV</vt:lpstr>
      <vt:lpstr>Formy UPV - přístroje</vt:lpstr>
      <vt:lpstr>Definice ventilátoru</vt:lpstr>
      <vt:lpstr>Konstrukce ventilátoru</vt:lpstr>
      <vt:lpstr>VENTILAČNÍ REŽIMY</vt:lpstr>
      <vt:lpstr>Fáze dechového cyklu</vt:lpstr>
      <vt:lpstr>Klasifikace ventilačních režimů</vt:lpstr>
      <vt:lpstr>Klasifikace ventilačních režimů</vt:lpstr>
      <vt:lpstr>Typy dechů</vt:lpstr>
      <vt:lpstr>Volume control</vt:lpstr>
      <vt:lpstr>Pressure control</vt:lpstr>
      <vt:lpstr>Pressure regulated volume control (PRVC)</vt:lpstr>
      <vt:lpstr>Pressure support</vt:lpstr>
      <vt:lpstr>Continuous positive airway pressure (CPAP)</vt:lpstr>
      <vt:lpstr>ZEEP</vt:lpstr>
      <vt:lpstr>NASTAVENÍ VENTILAČNÍHO REŽIMU COPD/ARDS</vt:lpstr>
      <vt:lpstr>MONITORACE V PRŮBĚHU UPV</vt:lpstr>
      <vt:lpstr>KLINICKÉ MONITOROVÁNÍ</vt:lpstr>
      <vt:lpstr>KLINICKÉ MONITOROVÁNÍ</vt:lpstr>
      <vt:lpstr>VÝMĚNA PLYNŮ </vt:lpstr>
      <vt:lpstr>PLICNÍ MECHANIKA</vt:lpstr>
      <vt:lpstr>Parametry / monitorace UPV</vt:lpstr>
      <vt:lpstr>AutoPEEP</vt:lpstr>
      <vt:lpstr>PLICNÍ MECHANIKA  - DYNAMICKÁ HYPERINFLACE</vt:lpstr>
      <vt:lpstr>Komplikace UPV</vt:lpstr>
      <vt:lpstr>Komplikace UPV</vt:lpstr>
      <vt:lpstr>Komplikace UPV</vt:lpstr>
      <vt:lpstr>Komplikace UPV</vt:lpstr>
      <vt:lpstr>Komplikace UPV</vt:lpstr>
      <vt:lpstr>UPV - ZÁVĚR</vt:lpstr>
      <vt:lpstr>EPIDEMIOLOGIE UPV</vt:lpstr>
      <vt:lpstr>EPIDEMIOLOGIE UPV</vt:lpstr>
      <vt:lpstr>Děkuji za pozornost</vt:lpstr>
    </vt:vector>
  </TitlesOfParts>
  <Company>CHUREL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UPV a její komplikace, protektivní ventilace</dc:title>
  <dc:creator>Hrdý Ondřej</dc:creator>
  <cp:lastModifiedBy>Hrdý Ondřej</cp:lastModifiedBy>
  <cp:revision>13</cp:revision>
  <dcterms:created xsi:type="dcterms:W3CDTF">2023-11-22T09:03:53Z</dcterms:created>
  <dcterms:modified xsi:type="dcterms:W3CDTF">2023-11-22T13:57:43Z</dcterms:modified>
</cp:coreProperties>
</file>