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2C357-9A13-4AA0-8A4A-EA08C3DBCC94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DDFB5-4CE3-48B9-9E54-721C4304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502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C277A-26F9-4251-B2D1-5FD5F9DD318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837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C137-48D2-4509-963F-5FDA4A4BEE24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DD1D-C299-45E2-8A02-B810046479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9214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C137-48D2-4509-963F-5FDA4A4BEE24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DD1D-C299-45E2-8A02-B810046479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84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C137-48D2-4509-963F-5FDA4A4BEE24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DD1D-C299-45E2-8A02-B81004647992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612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C137-48D2-4509-963F-5FDA4A4BEE24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DD1D-C299-45E2-8A02-B810046479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3145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C137-48D2-4509-963F-5FDA4A4BEE24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DD1D-C299-45E2-8A02-B8100464799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3949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C137-48D2-4509-963F-5FDA4A4BEE24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DD1D-C299-45E2-8A02-B810046479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648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C137-48D2-4509-963F-5FDA4A4BEE24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DD1D-C299-45E2-8A02-B810046479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81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C137-48D2-4509-963F-5FDA4A4BEE24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DD1D-C299-45E2-8A02-B810046479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12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C137-48D2-4509-963F-5FDA4A4BEE24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DD1D-C299-45E2-8A02-B810046479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41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C137-48D2-4509-963F-5FDA4A4BEE24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DD1D-C299-45E2-8A02-B810046479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4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C137-48D2-4509-963F-5FDA4A4BEE24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DD1D-C299-45E2-8A02-B810046479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36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C137-48D2-4509-963F-5FDA4A4BEE24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DD1D-C299-45E2-8A02-B810046479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26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C137-48D2-4509-963F-5FDA4A4BEE24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DD1D-C299-45E2-8A02-B810046479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351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C137-48D2-4509-963F-5FDA4A4BEE24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DD1D-C299-45E2-8A02-B810046479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17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C137-48D2-4509-963F-5FDA4A4BEE24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DD1D-C299-45E2-8A02-B810046479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3831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AC137-48D2-4509-963F-5FDA4A4BEE24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DD1D-C299-45E2-8A02-B810046479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55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AC137-48D2-4509-963F-5FDA4A4BEE24}" type="datetimeFigureOut">
              <a:rPr lang="cs-CZ" smtClean="0"/>
              <a:t>20.09.2024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8F7DD1D-C299-45E2-8A02-B810046479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09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4056625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05FE641-1D32-4336-942A-68DDE0426F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Prevence </a:t>
            </a:r>
            <a:r>
              <a:rPr lang="cs-CZ" dirty="0"/>
              <a:t>VAP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4D17E7C-B3DB-448B-9556-F55D73328A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MUDr. Ondřej Hrdý</a:t>
            </a:r>
          </a:p>
          <a:p>
            <a:r>
              <a:rPr lang="cs-CZ" dirty="0"/>
              <a:t>KARIM FN BRNO a LF MU</a:t>
            </a:r>
          </a:p>
        </p:txBody>
      </p:sp>
    </p:spTree>
    <p:extLst>
      <p:ext uri="{BB962C8B-B14F-4D97-AF65-F5344CB8AC3E}">
        <p14:creationId xmlns:p14="http://schemas.microsoft.com/office/powerpoint/2010/main" val="913412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5641" y="480550"/>
            <a:ext cx="7846640" cy="763488"/>
          </a:xfrm>
        </p:spPr>
        <p:txBody>
          <a:bodyPr>
            <a:normAutofit/>
          </a:bodyPr>
          <a:lstStyle/>
          <a:p>
            <a:r>
              <a:rPr lang="cs-CZ" sz="2400" dirty="0"/>
              <a:t>Kontinuální udržování tlaku v manžetě OTK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7022" y="1106637"/>
            <a:ext cx="7467600" cy="4419600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přístroje, které kontinuálně monitorují a udržují stabilní tlak v manžetě OTK</a:t>
            </a:r>
          </a:p>
          <a:p>
            <a:r>
              <a:rPr lang="cs-CZ" dirty="0"/>
              <a:t>přínos- v kombinaci s OTK s odsáváním sekretů nad manžetou minimalizují </a:t>
            </a:r>
            <a:r>
              <a:rPr lang="cs-CZ" dirty="0" err="1"/>
              <a:t>mikroaspirace</a:t>
            </a:r>
            <a:r>
              <a:rPr lang="cs-CZ" dirty="0"/>
              <a:t> do DDC a plic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	</a:t>
            </a:r>
            <a:r>
              <a:rPr lang="cs-CZ" dirty="0" smtClean="0"/>
              <a:t>			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				versus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601" y="4054585"/>
            <a:ext cx="1692624" cy="201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510" y="4009057"/>
            <a:ext cx="1315826" cy="210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892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  <a:p>
            <a:r>
              <a:rPr lang="cs-CZ" sz="2400" dirty="0" smtClean="0"/>
              <a:t>srovnání </a:t>
            </a:r>
            <a:r>
              <a:rPr lang="cs-CZ" sz="2400" dirty="0"/>
              <a:t>kontinuálního udržování tlaku v manžetě oproti intermitentnímu měření u 284 </a:t>
            </a:r>
            <a:r>
              <a:rPr lang="cs-CZ" sz="2400" dirty="0" err="1"/>
              <a:t>pts</a:t>
            </a:r>
            <a:r>
              <a:rPr lang="cs-CZ" sz="2400" dirty="0" smtClean="0"/>
              <a:t>.</a:t>
            </a:r>
          </a:p>
          <a:p>
            <a:endParaRPr lang="cs-CZ" sz="2400" dirty="0"/>
          </a:p>
          <a:p>
            <a:r>
              <a:rPr lang="cs-CZ" sz="2400" dirty="0"/>
              <a:t>použity OT kanyly s drenáží </a:t>
            </a:r>
            <a:r>
              <a:rPr lang="cs-CZ" sz="2400" dirty="0" err="1"/>
              <a:t>subglotického</a:t>
            </a:r>
            <a:r>
              <a:rPr lang="cs-CZ" sz="2400" dirty="0"/>
              <a:t> prostoru</a:t>
            </a:r>
          </a:p>
          <a:p>
            <a:endParaRPr lang="cs-CZ" sz="2400" dirty="0" smtClean="0"/>
          </a:p>
          <a:p>
            <a:r>
              <a:rPr lang="cs-CZ" sz="2400" dirty="0" smtClean="0"/>
              <a:t>výsledky </a:t>
            </a:r>
            <a:r>
              <a:rPr lang="cs-CZ" sz="2400" dirty="0"/>
              <a:t>22% </a:t>
            </a:r>
            <a:r>
              <a:rPr lang="cs-CZ" sz="2400" dirty="0" err="1"/>
              <a:t>vs</a:t>
            </a:r>
            <a:r>
              <a:rPr lang="cs-CZ" sz="2400" dirty="0"/>
              <a:t> 11,2% ve prospěch kontinuální metody</a:t>
            </a:r>
          </a:p>
          <a:p>
            <a:endParaRPr lang="cs-CZ" sz="2400" dirty="0" smtClean="0"/>
          </a:p>
          <a:p>
            <a:r>
              <a:rPr lang="cs-CZ" sz="2400" dirty="0" smtClean="0"/>
              <a:t>výhoda </a:t>
            </a:r>
            <a:r>
              <a:rPr lang="cs-CZ" sz="2400" dirty="0"/>
              <a:t>kont. udržení tlaku v manžetě nad 20 torr, při použití intermitentní metody opakované poklesy tlaku pod 20 torr při měření- umožnění průniku sekretu do DDC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96" y="520700"/>
            <a:ext cx="3470619" cy="850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254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E7DA054-7A52-4AFC-9391-D757EB616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4D9FEEC-9D13-428E-9048-ED9B1FB41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192BB5F-9360-4475-B64B-93B989990D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33" t="18581" r="29069" b="39432"/>
          <a:stretch/>
        </p:blipFill>
        <p:spPr>
          <a:xfrm>
            <a:off x="521063" y="525173"/>
            <a:ext cx="10110782" cy="5213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0004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2C743CA-EEB5-4512-86DC-C553EA1AD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Rizikové faktory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0203E88-EE96-4CE2-BC91-31506EE8C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26551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Vyšší věk</a:t>
            </a:r>
          </a:p>
          <a:p>
            <a:r>
              <a:rPr lang="cs-CZ" dirty="0" smtClean="0"/>
              <a:t>Chronické </a:t>
            </a:r>
            <a:r>
              <a:rPr lang="cs-CZ" dirty="0"/>
              <a:t>plicní onemocnění</a:t>
            </a:r>
          </a:p>
          <a:p>
            <a:r>
              <a:rPr lang="cs-CZ" dirty="0"/>
              <a:t>Snížená úroveň vědomí</a:t>
            </a:r>
          </a:p>
          <a:p>
            <a:r>
              <a:rPr lang="cs-CZ" dirty="0"/>
              <a:t>Aspirace</a:t>
            </a:r>
          </a:p>
          <a:p>
            <a:r>
              <a:rPr lang="cs-CZ" dirty="0"/>
              <a:t>Hrudní operace, operace horního břicha</a:t>
            </a:r>
          </a:p>
          <a:p>
            <a:r>
              <a:rPr lang="cs-CZ" dirty="0"/>
              <a:t>Léky zvyšující žaludeční pH</a:t>
            </a:r>
          </a:p>
          <a:p>
            <a:r>
              <a:rPr lang="cs-CZ" dirty="0"/>
              <a:t>Předchozí ATB terapie</a:t>
            </a:r>
          </a:p>
          <a:p>
            <a:r>
              <a:rPr lang="cs-CZ" dirty="0" err="1"/>
              <a:t>Reintubace</a:t>
            </a:r>
            <a:r>
              <a:rPr lang="cs-CZ" dirty="0"/>
              <a:t> a </a:t>
            </a:r>
            <a:r>
              <a:rPr lang="cs-CZ" dirty="0" err="1"/>
              <a:t>déledobá</a:t>
            </a:r>
            <a:r>
              <a:rPr lang="cs-CZ" dirty="0"/>
              <a:t> intubace</a:t>
            </a:r>
          </a:p>
          <a:p>
            <a:r>
              <a:rPr lang="cs-CZ" dirty="0"/>
              <a:t>UPV pro ARDS</a:t>
            </a:r>
          </a:p>
          <a:p>
            <a:r>
              <a:rPr lang="cs-CZ" dirty="0"/>
              <a:t>Časté výměny okruhu ventilátoru</a:t>
            </a:r>
          </a:p>
          <a:p>
            <a:r>
              <a:rPr lang="cs-CZ" dirty="0"/>
              <a:t>Celková dávka opiátů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DF882738-9E74-4B28-9DBC-FE34D88A1841}"/>
              </a:ext>
            </a:extLst>
          </p:cNvPr>
          <p:cNvSpPr txBox="1"/>
          <p:nvPr/>
        </p:nvSpPr>
        <p:spPr>
          <a:xfrm>
            <a:off x="5970894" y="2064322"/>
            <a:ext cx="3996965" cy="2934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7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Polytrauma</a:t>
            </a:r>
          </a:p>
          <a:p>
            <a:pPr marL="342900" indent="-342900">
              <a:lnSpc>
                <a:spcPct val="7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Relaxace</a:t>
            </a:r>
          </a:p>
          <a:p>
            <a:pPr marL="342900" indent="-342900">
              <a:lnSpc>
                <a:spcPct val="7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Počet zavedených CVK a operací</a:t>
            </a:r>
          </a:p>
          <a:p>
            <a:pPr marL="342900" indent="-342900">
              <a:lnSpc>
                <a:spcPct val="7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Glukokortikoidy</a:t>
            </a:r>
          </a:p>
          <a:p>
            <a:pPr marL="342900" indent="-342900">
              <a:lnSpc>
                <a:spcPct val="7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ICP monitorace</a:t>
            </a:r>
          </a:p>
          <a:p>
            <a:pPr marL="342900" indent="-342900">
              <a:lnSpc>
                <a:spcPct val="7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Malnutrice</a:t>
            </a:r>
          </a:p>
          <a:p>
            <a:pPr marL="342900" indent="-342900">
              <a:lnSpc>
                <a:spcPct val="7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Chronické onemocnění ledvin</a:t>
            </a:r>
          </a:p>
          <a:p>
            <a:pPr marL="342900" indent="-342900">
              <a:lnSpc>
                <a:spcPct val="7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Anemie</a:t>
            </a:r>
          </a:p>
          <a:p>
            <a:pPr marL="342900" indent="-342900">
              <a:lnSpc>
                <a:spcPct val="7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Předchozí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hospitalizace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82195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3039A71-F5DE-4371-BD2E-2C78EFC26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Úloha žaludečního </a:t>
            </a:r>
            <a:r>
              <a:rPr lang="cs-CZ" cap="none" dirty="0"/>
              <a:t>p</a:t>
            </a:r>
            <a:r>
              <a:rPr lang="cs-CZ" dirty="0"/>
              <a:t>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575EF9E-0560-413C-BE04-E6F37F74C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Vyšší pH vede k vyšší incidenci HAP</a:t>
            </a:r>
          </a:p>
          <a:p>
            <a:r>
              <a:rPr lang="cs-CZ" dirty="0"/>
              <a:t>Nepoužívat léky zvyšující pH mimo pacienty s vysokým rizikem stresového vředu</a:t>
            </a:r>
          </a:p>
          <a:p>
            <a:r>
              <a:rPr lang="cs-CZ" dirty="0" err="1"/>
              <a:t>Sukralfát</a:t>
            </a:r>
            <a:r>
              <a:rPr lang="cs-CZ" dirty="0"/>
              <a:t> vede k poklesu frekvence pneumonie</a:t>
            </a:r>
            <a:r>
              <a:rPr lang="en-US" dirty="0"/>
              <a:t> </a:t>
            </a:r>
            <a:r>
              <a:rPr lang="cs-CZ" dirty="0"/>
              <a:t>ve srovnání H</a:t>
            </a:r>
            <a:r>
              <a:rPr lang="cs-CZ" sz="1200" dirty="0"/>
              <a:t>2</a:t>
            </a:r>
            <a:r>
              <a:rPr lang="cs-CZ" dirty="0"/>
              <a:t>blok a PPI </a:t>
            </a:r>
          </a:p>
          <a:p>
            <a:r>
              <a:rPr lang="cs-CZ" dirty="0"/>
              <a:t>Nicméně recentně</a:t>
            </a:r>
          </a:p>
          <a:p>
            <a:pPr lvl="1"/>
            <a:r>
              <a:rPr lang="cs-CZ" dirty="0"/>
              <a:t>Nenalezena asociace mezi profylaxí stresového vředu a HAP</a:t>
            </a:r>
          </a:p>
          <a:p>
            <a:pPr lvl="1"/>
            <a:r>
              <a:rPr lang="cs-CZ" dirty="0"/>
              <a:t>PPI vs. placebo bez vlivu na HAP</a:t>
            </a:r>
          </a:p>
        </p:txBody>
      </p:sp>
    </p:spTree>
    <p:extLst>
      <p:ext uri="{BB962C8B-B14F-4D97-AF65-F5344CB8AC3E}">
        <p14:creationId xmlns:p14="http://schemas.microsoft.com/office/powerpoint/2010/main" val="527335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006BA2E-75EB-447A-A748-568742E7D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6FF0DF4C-85A8-4612-8B43-A2A21C6D7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1" t="25558" r="1795" b="4022"/>
          <a:stretch/>
        </p:blipFill>
        <p:spPr>
          <a:xfrm>
            <a:off x="0" y="1330076"/>
            <a:ext cx="12147480" cy="4918324"/>
          </a:xfrm>
        </p:spPr>
      </p:pic>
    </p:spTree>
    <p:extLst>
      <p:ext uri="{BB962C8B-B14F-4D97-AF65-F5344CB8AC3E}">
        <p14:creationId xmlns:p14="http://schemas.microsoft.com/office/powerpoint/2010/main" val="3913554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1FE7C32-B1A9-4FC7-9288-5BDC68C5C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Drenáž </a:t>
            </a:r>
            <a:r>
              <a:rPr lang="cs-CZ" dirty="0" err="1"/>
              <a:t>subglotického</a:t>
            </a:r>
            <a:r>
              <a:rPr lang="cs-CZ" dirty="0"/>
              <a:t> prostoru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7EF9C91-499D-43A2-A708-2ADBEC189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Drenáž </a:t>
            </a:r>
            <a:r>
              <a:rPr lang="cs-CZ" dirty="0" err="1"/>
              <a:t>subglotického</a:t>
            </a:r>
            <a:r>
              <a:rPr lang="cs-CZ" dirty="0"/>
              <a:t> prostoru</a:t>
            </a:r>
          </a:p>
          <a:p>
            <a:pPr lvl="1"/>
            <a:r>
              <a:rPr lang="en-US" dirty="0"/>
              <a:t>2016 meta-anal</a:t>
            </a:r>
            <a:r>
              <a:rPr lang="cs-CZ" dirty="0" err="1"/>
              <a:t>ýza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Snížení rizika </a:t>
            </a:r>
            <a:r>
              <a:rPr lang="en-US" dirty="0"/>
              <a:t>VAP </a:t>
            </a:r>
            <a:r>
              <a:rPr lang="cs-CZ" dirty="0"/>
              <a:t>z </a:t>
            </a:r>
            <a:r>
              <a:rPr lang="en-US" dirty="0"/>
              <a:t>21</a:t>
            </a:r>
            <a:r>
              <a:rPr lang="cs-CZ" dirty="0"/>
              <a:t>% na </a:t>
            </a:r>
            <a:r>
              <a:rPr lang="en-US" dirty="0"/>
              <a:t>13</a:t>
            </a:r>
            <a:r>
              <a:rPr lang="cs-CZ" dirty="0"/>
              <a:t>%</a:t>
            </a:r>
          </a:p>
          <a:p>
            <a:pPr lvl="1"/>
            <a:r>
              <a:rPr lang="cs-CZ" dirty="0"/>
              <a:t>Bez vlivu na </a:t>
            </a:r>
            <a:r>
              <a:rPr lang="en-US" dirty="0" err="1"/>
              <a:t>mortalit</a:t>
            </a:r>
            <a:r>
              <a:rPr lang="cs-CZ" dirty="0"/>
              <a:t>u</a:t>
            </a:r>
            <a:r>
              <a:rPr lang="cs-CZ"/>
              <a:t>, </a:t>
            </a:r>
            <a:r>
              <a:rPr lang="cs-CZ" smtClean="0"/>
              <a:t>ICU </a:t>
            </a:r>
            <a:r>
              <a:rPr lang="cs-CZ" dirty="0"/>
              <a:t>LOS</a:t>
            </a:r>
            <a:r>
              <a:rPr lang="en-US" dirty="0"/>
              <a:t>, </a:t>
            </a:r>
            <a:r>
              <a:rPr lang="cs-CZ" dirty="0"/>
              <a:t>délku UPV, užití ATB</a:t>
            </a:r>
          </a:p>
          <a:p>
            <a:r>
              <a:rPr lang="cs-CZ" dirty="0"/>
              <a:t>Dekontaminace </a:t>
            </a:r>
            <a:r>
              <a:rPr lang="cs-CZ" dirty="0" err="1"/>
              <a:t>orofaryngu</a:t>
            </a:r>
            <a:r>
              <a:rPr lang="cs-CZ" dirty="0"/>
              <a:t> a GIT</a:t>
            </a:r>
          </a:p>
          <a:p>
            <a:pPr lvl="1"/>
            <a:r>
              <a:rPr lang="cs-CZ" dirty="0"/>
              <a:t>Chlorhexidin – kontroverzní, nejistá účinnost, možná asociace se zvýšenou mortalitou</a:t>
            </a:r>
          </a:p>
        </p:txBody>
      </p:sp>
    </p:spTree>
    <p:extLst>
      <p:ext uri="{BB962C8B-B14F-4D97-AF65-F5344CB8AC3E}">
        <p14:creationId xmlns:p14="http://schemas.microsoft.com/office/powerpoint/2010/main" val="3033986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F8EB783-2943-4CD2-8A7B-ADBA24A8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VAP balíček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0283154-525C-4051-9BD3-C980B637B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sz="3100" dirty="0"/>
              <a:t>Kombinace opatření ke snížení výskytu VAP</a:t>
            </a:r>
          </a:p>
          <a:p>
            <a:pPr marL="0" indent="0">
              <a:buNone/>
            </a:pPr>
            <a:r>
              <a:rPr lang="cs-CZ" sz="3100" dirty="0"/>
              <a:t>Edukace – technické zabezpečení – </a:t>
            </a:r>
            <a:r>
              <a:rPr lang="cs-CZ" sz="3100" dirty="0" err="1" smtClean="0"/>
              <a:t>surveillance</a:t>
            </a:r>
            <a:r>
              <a:rPr lang="cs-CZ" sz="3100" dirty="0" smtClean="0"/>
              <a:t> </a:t>
            </a:r>
            <a:r>
              <a:rPr lang="cs-CZ" sz="3100" dirty="0"/>
              <a:t>– zpětná vazba</a:t>
            </a:r>
          </a:p>
          <a:p>
            <a:r>
              <a:rPr lang="cs-CZ" sz="3100" dirty="0"/>
              <a:t>Jeví se racionální, není jasné co by měl obsahovat</a:t>
            </a:r>
          </a:p>
          <a:p>
            <a:pPr lvl="1"/>
            <a:r>
              <a:rPr lang="cs-CZ" sz="2800" dirty="0"/>
              <a:t>Edukace</a:t>
            </a:r>
          </a:p>
          <a:p>
            <a:pPr lvl="1"/>
            <a:r>
              <a:rPr lang="cs-CZ" sz="2800" dirty="0"/>
              <a:t>Výcvik</a:t>
            </a:r>
          </a:p>
          <a:p>
            <a:pPr lvl="1"/>
            <a:r>
              <a:rPr lang="cs-CZ" sz="2800" dirty="0"/>
              <a:t>Přísná hygiena rukou</a:t>
            </a:r>
          </a:p>
          <a:p>
            <a:pPr lvl="1"/>
            <a:r>
              <a:rPr lang="cs-CZ" sz="2800" dirty="0"/>
              <a:t>Odpovídající tlak v manžetě</a:t>
            </a:r>
          </a:p>
          <a:p>
            <a:pPr lvl="1"/>
            <a:r>
              <a:rPr lang="cs-CZ" sz="2800" dirty="0"/>
              <a:t>Péče o DÚ chlorhexidinem</a:t>
            </a:r>
          </a:p>
          <a:p>
            <a:pPr lvl="1"/>
            <a:r>
              <a:rPr lang="cs-CZ" sz="2800" dirty="0" err="1"/>
              <a:t>Semirecumbentní</a:t>
            </a:r>
            <a:r>
              <a:rPr lang="cs-CZ" sz="2800" dirty="0"/>
              <a:t> poloha</a:t>
            </a:r>
          </a:p>
          <a:p>
            <a:pPr lvl="1"/>
            <a:r>
              <a:rPr lang="cs-CZ" sz="2800" dirty="0"/>
              <a:t>Minimalizace </a:t>
            </a:r>
            <a:r>
              <a:rPr lang="cs-CZ" sz="2800" dirty="0" err="1"/>
              <a:t>sedace</a:t>
            </a:r>
            <a:endParaRPr lang="cs-CZ" sz="2800" dirty="0"/>
          </a:p>
          <a:p>
            <a:pPr lvl="1"/>
            <a:r>
              <a:rPr lang="cs-CZ" sz="2800" dirty="0"/>
              <a:t>Vyvarovat se pravidelné péče o okruhy</a:t>
            </a:r>
          </a:p>
          <a:p>
            <a:pPr lvl="1"/>
            <a:r>
              <a:rPr lang="cs-CZ" sz="2800" dirty="0"/>
              <a:t>Zvlhčovače</a:t>
            </a:r>
          </a:p>
          <a:p>
            <a:pPr lvl="1"/>
            <a:r>
              <a:rPr lang="cs-CZ" sz="2800" dirty="0"/>
              <a:t>ETK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247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17AEB65-16BA-E7B6-5B33-7AB137B5E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1054485-10BA-0872-894F-D5DFA5F9F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A8F2E20-D9A2-390E-D1C6-B834311D9E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98" t="20202" r="27387" b="45404"/>
          <a:stretch/>
        </p:blipFill>
        <p:spPr>
          <a:xfrm>
            <a:off x="677334" y="1537856"/>
            <a:ext cx="8272766" cy="33897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71663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936C140-AB00-868E-C8F1-DCDDEED28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 VAP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119035A-CA7A-71BE-3053-5938FD7DF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9D13B1BA-8F6D-91CF-C698-6327E22991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98" t="28148" r="19290" b="17576"/>
          <a:stretch/>
        </p:blipFill>
        <p:spPr>
          <a:xfrm>
            <a:off x="240916" y="1400809"/>
            <a:ext cx="11074784" cy="538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VAP 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600" dirty="0"/>
              <a:t>pneumonie vzniklá za 48-72h po intubaci</a:t>
            </a:r>
            <a:r>
              <a:rPr lang="en-US" sz="2600" dirty="0"/>
              <a:t> </a:t>
            </a:r>
            <a:endParaRPr lang="cs-CZ" sz="2600" dirty="0"/>
          </a:p>
          <a:p>
            <a:pPr lvl="1"/>
            <a:r>
              <a:rPr lang="cs-CZ" sz="2200" dirty="0"/>
              <a:t>nový nebo progresivní infiltrát</a:t>
            </a:r>
          </a:p>
          <a:p>
            <a:pPr lvl="1"/>
            <a:r>
              <a:rPr lang="cs-CZ" sz="2200" dirty="0"/>
              <a:t>známky systémové infekce</a:t>
            </a:r>
            <a:br>
              <a:rPr lang="cs-CZ" sz="2200" dirty="0"/>
            </a:br>
            <a:r>
              <a:rPr lang="cs-CZ" sz="3000" dirty="0"/>
              <a:t>(horečka, změna počtu leukocytů</a:t>
            </a:r>
            <a:r>
              <a:rPr lang="en-US" sz="3000" dirty="0"/>
              <a:t>)</a:t>
            </a:r>
            <a:endParaRPr lang="cs-CZ" sz="2200" dirty="0"/>
          </a:p>
          <a:p>
            <a:pPr lvl="1"/>
            <a:r>
              <a:rPr lang="cs-CZ" sz="2200" dirty="0"/>
              <a:t>změna charakteru sputa</a:t>
            </a:r>
          </a:p>
          <a:p>
            <a:r>
              <a:rPr lang="cs-CZ" sz="2600" dirty="0"/>
              <a:t>detekce příčinného mikroorganismu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sz="1200" dirty="0"/>
              <a:t>Am J </a:t>
            </a:r>
            <a:r>
              <a:rPr lang="en-US" sz="1200" dirty="0" err="1"/>
              <a:t>Respir</a:t>
            </a:r>
            <a:r>
              <a:rPr lang="en-US" sz="1200" dirty="0"/>
              <a:t> </a:t>
            </a:r>
            <a:r>
              <a:rPr lang="en-US" sz="1200" dirty="0" err="1"/>
              <a:t>Crit</a:t>
            </a:r>
            <a:r>
              <a:rPr lang="en-US" sz="1200" dirty="0"/>
              <a:t> Care Med. 2005 Feb 15;171(4):388-416.</a:t>
            </a:r>
          </a:p>
          <a:p>
            <a:pPr marL="0" indent="0">
              <a:buNone/>
            </a:pPr>
            <a:r>
              <a:rPr lang="en-US" sz="1200" b="1" dirty="0"/>
              <a:t>Guidelines for the management of adults with hospital-acquired, ventilator-associated, and healthcare-associated pneumonia.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1983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8B50D34-6490-4D05-88F7-BCF9C0C48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13895B7-A9A4-4EE7-802E-B02B56E54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72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456591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VAP EPIDEMIOLOGIE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100" dirty="0"/>
              <a:t>10–20% </a:t>
            </a:r>
            <a:r>
              <a:rPr lang="cs-CZ" sz="2100" dirty="0"/>
              <a:t>pacientů na UPV </a:t>
            </a:r>
          </a:p>
          <a:p>
            <a:r>
              <a:rPr lang="cs-CZ" sz="2100" dirty="0"/>
              <a:t>četnost rozvoje VAP  1,2 – 8,5 případů/1000 ventilovaných dnů </a:t>
            </a:r>
          </a:p>
          <a:p>
            <a:r>
              <a:rPr lang="cs-CZ" sz="2100" dirty="0"/>
              <a:t>VAP – cca polovina všech </a:t>
            </a:r>
            <a:r>
              <a:rPr lang="cs-CZ" sz="2100" dirty="0" err="1"/>
              <a:t>nozokomiálních</a:t>
            </a:r>
            <a:r>
              <a:rPr lang="cs-CZ" sz="2100" dirty="0"/>
              <a:t> pneumonií</a:t>
            </a:r>
          </a:p>
          <a:p>
            <a:r>
              <a:rPr lang="cs-CZ" sz="2100" dirty="0"/>
              <a:t>vyšší mortalita, ICU LOS, nemocniční LOS, náklady</a:t>
            </a:r>
          </a:p>
          <a:p>
            <a:r>
              <a:rPr lang="cs-CZ" sz="3300" dirty="0"/>
              <a:t>nejvyšší riziko rozvoje je v prvních 5 dnech UPV (3 %/den)</a:t>
            </a:r>
          </a:p>
          <a:p>
            <a:r>
              <a:rPr lang="cs-CZ" sz="3300" dirty="0"/>
              <a:t>5.- 10. den riziko 2 %/den</a:t>
            </a:r>
          </a:p>
          <a:p>
            <a:r>
              <a:rPr lang="cs-CZ" sz="3300" dirty="0"/>
              <a:t>další dny nárůst o 1 % denně</a:t>
            </a:r>
          </a:p>
          <a:p>
            <a:r>
              <a:rPr lang="cs-CZ" sz="2100" dirty="0"/>
              <a:t>cca 50 % ATB na ICU k  léčbě VAP!!!!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en-US" sz="1600" dirty="0" err="1">
                <a:hlinkClick r:id="rId2"/>
              </a:rPr>
              <a:t>Crit</a:t>
            </a:r>
            <a:r>
              <a:rPr lang="en-US" sz="1600" dirty="0">
                <a:hlinkClick r:id="rId2"/>
              </a:rPr>
              <a:t> Care</a:t>
            </a:r>
            <a:r>
              <a:rPr lang="en-US" sz="1600" dirty="0"/>
              <a:t>. 2014; 18(2): 208. Ventilator-associated pneumonia in the ICU</a:t>
            </a:r>
          </a:p>
          <a:p>
            <a:endParaRPr lang="cs-CZ" dirty="0"/>
          </a:p>
          <a:p>
            <a:pPr marL="342900" lvl="1" indent="-342900"/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008448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8214" y="440878"/>
            <a:ext cx="7239000" cy="835496"/>
          </a:xfrm>
        </p:spPr>
        <p:txBody>
          <a:bodyPr anchor="ctr">
            <a:normAutofit/>
          </a:bodyPr>
          <a:lstStyle/>
          <a:p>
            <a:r>
              <a:rPr lang="cs-CZ" sz="2800" dirty="0"/>
              <a:t>Prevence vzniku VAP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8213" y="1340768"/>
            <a:ext cx="8094797" cy="5318824"/>
          </a:xfrm>
        </p:spPr>
        <p:txBody>
          <a:bodyPr>
            <a:normAutofit fontScale="77500" lnSpcReduction="20000"/>
          </a:bodyPr>
          <a:lstStyle/>
          <a:p>
            <a:endParaRPr lang="cs-CZ" b="1" dirty="0"/>
          </a:p>
          <a:p>
            <a:r>
              <a:rPr lang="cs-CZ" sz="2300" b="1" dirty="0"/>
              <a:t>Způsob zajištění DC</a:t>
            </a:r>
            <a:r>
              <a:rPr lang="cs-CZ" sz="2300" dirty="0"/>
              <a:t> – doporučena </a:t>
            </a:r>
            <a:r>
              <a:rPr lang="cs-CZ" sz="2300" dirty="0" smtClean="0"/>
              <a:t>OTI oproti NTI </a:t>
            </a:r>
          </a:p>
          <a:p>
            <a:pPr marL="0" indent="0">
              <a:buNone/>
            </a:pPr>
            <a:r>
              <a:rPr lang="cs-CZ" sz="2900" dirty="0" smtClean="0"/>
              <a:t>	Souvisí </a:t>
            </a:r>
            <a:r>
              <a:rPr lang="cs-CZ" sz="2900" dirty="0"/>
              <a:t>s nižším výskytem sinusitidy u pac. s OTK a tím i </a:t>
            </a:r>
            <a:r>
              <a:rPr lang="cs-CZ" sz="2900" dirty="0" smtClean="0"/>
              <a:t>	výskytem </a:t>
            </a:r>
            <a:r>
              <a:rPr lang="cs-CZ" sz="2900" dirty="0"/>
              <a:t>VAP</a:t>
            </a:r>
          </a:p>
          <a:p>
            <a:endParaRPr lang="cs-CZ" sz="2900" dirty="0"/>
          </a:p>
          <a:p>
            <a:r>
              <a:rPr lang="cs-CZ" sz="2300" b="1" dirty="0"/>
              <a:t>Výměna okruhů ventilátoru</a:t>
            </a:r>
            <a:r>
              <a:rPr lang="cs-CZ" sz="2300" dirty="0"/>
              <a:t> – frekvence výměny nemá vliv na riziko vzniku VAP. </a:t>
            </a:r>
            <a:endParaRPr lang="cs-CZ" sz="2300" dirty="0" smtClean="0"/>
          </a:p>
          <a:p>
            <a:pPr marL="0" indent="0">
              <a:buNone/>
            </a:pPr>
            <a:r>
              <a:rPr lang="cs-CZ" sz="2900" dirty="0"/>
              <a:t>	</a:t>
            </a:r>
            <a:r>
              <a:rPr lang="cs-CZ" sz="2900" dirty="0" smtClean="0"/>
              <a:t>Není </a:t>
            </a:r>
            <a:r>
              <a:rPr lang="cs-CZ" sz="2900" dirty="0"/>
              <a:t>doporučena rutinní výměna, vždy nový okruh pro </a:t>
            </a:r>
            <a:r>
              <a:rPr lang="cs-CZ" sz="2900" dirty="0" smtClean="0"/>
              <a:t>	nového 	pacienta</a:t>
            </a:r>
            <a:r>
              <a:rPr lang="cs-CZ" sz="2900" dirty="0"/>
              <a:t>, jinak při poškození nebo znečištění….</a:t>
            </a:r>
          </a:p>
          <a:p>
            <a:pPr marL="0" indent="0">
              <a:buNone/>
            </a:pPr>
            <a:endParaRPr lang="cs-CZ" sz="2900" dirty="0"/>
          </a:p>
          <a:p>
            <a:r>
              <a:rPr lang="cs-CZ" sz="2300" b="1" dirty="0"/>
              <a:t>Způsob zvlhčování- </a:t>
            </a:r>
            <a:r>
              <a:rPr lang="cs-CZ" sz="2300" dirty="0"/>
              <a:t>není jednoznačná preference HME (</a:t>
            </a:r>
            <a:r>
              <a:rPr lang="cs-CZ" sz="2300" dirty="0" err="1"/>
              <a:t>Humidification</a:t>
            </a:r>
            <a:r>
              <a:rPr lang="cs-CZ" sz="2300" dirty="0"/>
              <a:t> </a:t>
            </a:r>
            <a:r>
              <a:rPr lang="cs-CZ" sz="2300" dirty="0" err="1"/>
              <a:t>Moisture</a:t>
            </a:r>
            <a:r>
              <a:rPr lang="cs-CZ" sz="2300" dirty="0"/>
              <a:t> </a:t>
            </a:r>
            <a:r>
              <a:rPr lang="cs-CZ" sz="2300" dirty="0" err="1"/>
              <a:t>Exchangers</a:t>
            </a:r>
            <a:r>
              <a:rPr lang="cs-CZ" sz="2300" dirty="0"/>
              <a:t>)před aktivním zvlhčením. </a:t>
            </a:r>
            <a:endParaRPr lang="cs-CZ" sz="2300" dirty="0" smtClean="0"/>
          </a:p>
          <a:p>
            <a:pPr marL="0" indent="0">
              <a:buNone/>
            </a:pPr>
            <a:r>
              <a:rPr lang="cs-CZ" sz="2900" dirty="0"/>
              <a:t>	</a:t>
            </a:r>
            <a:endParaRPr lang="cs-CZ" sz="2900" dirty="0" smtClean="0"/>
          </a:p>
          <a:p>
            <a:pPr marL="0" indent="0">
              <a:buNone/>
            </a:pPr>
            <a:r>
              <a:rPr lang="cs-CZ" sz="2900" dirty="0"/>
              <a:t>	</a:t>
            </a:r>
            <a:r>
              <a:rPr lang="cs-CZ" sz="2900" dirty="0" smtClean="0"/>
              <a:t>Pozn</a:t>
            </a:r>
            <a:r>
              <a:rPr lang="cs-CZ" sz="2900" dirty="0"/>
              <a:t>.: HME zabrání kondenzaci vlhkosti v dýchacím okruhu </a:t>
            </a:r>
            <a:r>
              <a:rPr lang="cs-CZ" sz="2900" dirty="0" smtClean="0"/>
              <a:t>	a 	jeho </a:t>
            </a:r>
            <a:r>
              <a:rPr lang="cs-CZ" sz="2900" dirty="0"/>
              <a:t>kontaminaci. Není jednoznačně doporučena </a:t>
            </a:r>
            <a:r>
              <a:rPr lang="cs-CZ" sz="2900" dirty="0" smtClean="0"/>
              <a:t>	frekvence 	výměny </a:t>
            </a:r>
            <a:r>
              <a:rPr lang="cs-CZ" sz="2900" dirty="0"/>
              <a:t>HME.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3276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1129" y="622787"/>
            <a:ext cx="7239000" cy="763488"/>
          </a:xfrm>
        </p:spPr>
        <p:txBody>
          <a:bodyPr>
            <a:normAutofit/>
          </a:bodyPr>
          <a:lstStyle/>
          <a:p>
            <a:r>
              <a:rPr lang="cs-CZ" sz="2800" dirty="0"/>
              <a:t>Prevence vzniku VAP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8479" y="1232546"/>
            <a:ext cx="8208912" cy="5040560"/>
          </a:xfrm>
        </p:spPr>
        <p:txBody>
          <a:bodyPr>
            <a:normAutofit/>
          </a:bodyPr>
          <a:lstStyle/>
          <a:p>
            <a:endParaRPr lang="cs-CZ" b="1" dirty="0"/>
          </a:p>
          <a:p>
            <a:r>
              <a:rPr lang="cs-CZ" b="1" dirty="0"/>
              <a:t>Uzavřený odsávací systém</a:t>
            </a:r>
            <a:r>
              <a:rPr lang="cs-CZ" dirty="0"/>
              <a:t>- nesnižuje incidenci VAP, doporučován pro zabránění úniku infikovaného aerosolu do prostředí</a:t>
            </a:r>
          </a:p>
          <a:p>
            <a:endParaRPr lang="cs-CZ" b="1" dirty="0"/>
          </a:p>
          <a:p>
            <a:r>
              <a:rPr lang="cs-CZ" b="1" dirty="0"/>
              <a:t>Výměna odsávacího systému- pravidelná    výměna nemá vliv na </a:t>
            </a:r>
            <a:r>
              <a:rPr lang="cs-CZ" b="1" dirty="0" err="1"/>
              <a:t>inicidenci</a:t>
            </a:r>
            <a:r>
              <a:rPr lang="cs-CZ" b="1" dirty="0"/>
              <a:t> VAP</a:t>
            </a:r>
          </a:p>
          <a:p>
            <a:endParaRPr lang="cs-CZ" b="1" dirty="0"/>
          </a:p>
          <a:p>
            <a:r>
              <a:rPr lang="cs-CZ" b="1" dirty="0"/>
              <a:t>Odsávání </a:t>
            </a:r>
            <a:r>
              <a:rPr lang="cs-CZ" b="1" dirty="0" err="1"/>
              <a:t>subglotického</a:t>
            </a:r>
            <a:r>
              <a:rPr lang="cs-CZ" b="1" dirty="0"/>
              <a:t> prostoru - </a:t>
            </a:r>
            <a:r>
              <a:rPr lang="cs-CZ" sz="2400" dirty="0"/>
              <a:t>odstranění sekretů (kolonizovaných nebo kontaminovaných) z prostoru nad balonkem tracheální  kanyly, dříve než         mohou proniknout do dolních dýchacích cest. D</a:t>
            </a:r>
            <a:r>
              <a:rPr lang="cs-CZ" dirty="0"/>
              <a:t>oporučeno u pac. s předpokladem UPV&gt;72 hodin.</a:t>
            </a:r>
            <a:r>
              <a:rPr lang="cs-CZ" sz="2400" b="1" dirty="0"/>
              <a:t>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3984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4610" y="603133"/>
            <a:ext cx="7239000" cy="763488"/>
          </a:xfrm>
        </p:spPr>
        <p:txBody>
          <a:bodyPr>
            <a:normAutofit/>
          </a:bodyPr>
          <a:lstStyle/>
          <a:p>
            <a:r>
              <a:rPr lang="cs-CZ" sz="2800" dirty="0"/>
              <a:t>Prevence vzniku VAP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0124" y="1551807"/>
            <a:ext cx="7035552" cy="5184362"/>
          </a:xfrm>
        </p:spPr>
        <p:txBody>
          <a:bodyPr>
            <a:normAutofit/>
          </a:bodyPr>
          <a:lstStyle/>
          <a:p>
            <a:r>
              <a:rPr lang="cs-CZ" sz="2500" b="1" dirty="0"/>
              <a:t>použití nové generace OTK</a:t>
            </a:r>
          </a:p>
          <a:p>
            <a:pPr lvl="1"/>
            <a:r>
              <a:rPr lang="cs-CZ" sz="2000" b="1" dirty="0" err="1"/>
              <a:t>polyurethanovou</a:t>
            </a:r>
            <a:r>
              <a:rPr lang="cs-CZ" sz="2000" b="1" dirty="0"/>
              <a:t> nízkotlakou </a:t>
            </a:r>
            <a:r>
              <a:rPr lang="cs-CZ" sz="1500" dirty="0"/>
              <a:t>manžetou redukující </a:t>
            </a:r>
            <a:r>
              <a:rPr lang="cs-CZ" sz="1500" dirty="0" err="1"/>
              <a:t>mikroaspirace</a:t>
            </a:r>
            <a:r>
              <a:rPr lang="cs-CZ" sz="1500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sz="1400" dirty="0"/>
              <a:t>Ultra-tenká manžeta (&lt; 15mikronů) eliminuje kapilární síly</a:t>
            </a:r>
          </a:p>
          <a:p>
            <a:pPr marL="0" indent="0">
              <a:buNone/>
            </a:pPr>
            <a:r>
              <a:rPr lang="cs-CZ" sz="1400" dirty="0"/>
              <a:t>tvar manžety zajišťuje optimální utěsnění pro téměř všechny typy a rozměry trachey</a:t>
            </a:r>
          </a:p>
          <a:p>
            <a:pPr lvl="1"/>
            <a:r>
              <a:rPr lang="cs-CZ" sz="2100" b="1" dirty="0"/>
              <a:t>kanyly potažené stříbrem</a:t>
            </a:r>
          </a:p>
          <a:p>
            <a:pPr marL="0" indent="0">
              <a:buNone/>
            </a:pPr>
            <a:endParaRPr lang="cs-CZ" sz="1200" b="1" dirty="0">
              <a:latin typeface="Arial" charset="0"/>
            </a:endParaRPr>
          </a:p>
          <a:p>
            <a:pPr marL="0" indent="0">
              <a:buNone/>
            </a:pPr>
            <a:endParaRPr lang="cs-CZ" sz="1200" b="1" dirty="0">
              <a:latin typeface="Arial" charset="0"/>
            </a:endParaRPr>
          </a:p>
          <a:p>
            <a:pPr marL="0" indent="0">
              <a:buNone/>
            </a:pPr>
            <a:endParaRPr lang="cs-CZ" sz="1200" b="1" dirty="0">
              <a:latin typeface="Arial" charset="0"/>
            </a:endParaRPr>
          </a:p>
          <a:p>
            <a:pPr marL="0" indent="0">
              <a:buNone/>
            </a:pPr>
            <a:endParaRPr lang="cs-CZ" sz="1200" b="1" dirty="0">
              <a:latin typeface="Arial" charset="0"/>
            </a:endParaRPr>
          </a:p>
          <a:p>
            <a:pPr>
              <a:buFontTx/>
              <a:buChar char="•"/>
            </a:pPr>
            <a:endParaRPr lang="cs-CZ" sz="2200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2708920"/>
            <a:ext cx="1614232" cy="109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473" y="2341379"/>
            <a:ext cx="1619672" cy="180260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0" t="17789" r="38383" b="72544"/>
          <a:stretch/>
        </p:blipFill>
        <p:spPr bwMode="auto">
          <a:xfrm>
            <a:off x="106259" y="5495047"/>
            <a:ext cx="5851700" cy="8197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0" t="53456" r="36311" b="42858"/>
          <a:stretch/>
        </p:blipFill>
        <p:spPr bwMode="auto">
          <a:xfrm>
            <a:off x="106259" y="6314812"/>
            <a:ext cx="8225705" cy="4213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099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6388" y="404664"/>
            <a:ext cx="7239000" cy="763488"/>
          </a:xfrm>
        </p:spPr>
        <p:txBody>
          <a:bodyPr anchor="ctr">
            <a:normAutofit/>
          </a:bodyPr>
          <a:lstStyle/>
          <a:p>
            <a:r>
              <a:rPr lang="cs-CZ" sz="2800" dirty="0"/>
              <a:t>Prevence vzniku VAP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816" y="1475731"/>
            <a:ext cx="7704856" cy="4419600"/>
          </a:xfrm>
        </p:spPr>
        <p:txBody>
          <a:bodyPr>
            <a:normAutofit/>
          </a:bodyPr>
          <a:lstStyle/>
          <a:p>
            <a:r>
              <a:rPr lang="cs-CZ" b="1" dirty="0" err="1"/>
              <a:t>Timing</a:t>
            </a:r>
            <a:r>
              <a:rPr lang="cs-CZ" b="1" dirty="0"/>
              <a:t> tracheostomie </a:t>
            </a:r>
            <a:r>
              <a:rPr lang="cs-CZ" dirty="0"/>
              <a:t>– nejsou přesvědčivé důkazy ve prospěch časné či pozdní TS</a:t>
            </a:r>
          </a:p>
          <a:p>
            <a:endParaRPr lang="cs-CZ" b="1" dirty="0"/>
          </a:p>
          <a:p>
            <a:r>
              <a:rPr lang="cs-CZ" b="1" dirty="0"/>
              <a:t>Kinetická terapie- </a:t>
            </a:r>
            <a:r>
              <a:rPr lang="cs-CZ" dirty="0"/>
              <a:t>lůžka s laterálním náklonem- může být zvažována.</a:t>
            </a:r>
          </a:p>
          <a:p>
            <a:endParaRPr lang="cs-CZ" b="1" dirty="0"/>
          </a:p>
          <a:p>
            <a:r>
              <a:rPr lang="cs-CZ" b="1" dirty="0" err="1"/>
              <a:t>Semirekumbentní</a:t>
            </a:r>
            <a:r>
              <a:rPr lang="cs-CZ" b="1" dirty="0"/>
              <a:t> poloha </a:t>
            </a:r>
            <a:r>
              <a:rPr lang="cs-CZ" dirty="0"/>
              <a:t>– doporučena elevace trupu 45˚</a:t>
            </a:r>
          </a:p>
          <a:p>
            <a:pPr marL="0" indent="0">
              <a:buNone/>
            </a:pPr>
            <a:r>
              <a:rPr lang="cs-CZ" sz="1600" dirty="0" err="1"/>
              <a:t>Semirekumbentní</a:t>
            </a:r>
            <a:r>
              <a:rPr lang="cs-CZ" dirty="0"/>
              <a:t> </a:t>
            </a:r>
            <a:r>
              <a:rPr lang="cs-CZ" sz="1600" dirty="0"/>
              <a:t>poloha je spojena se snížením incidence VAP.</a:t>
            </a:r>
            <a:r>
              <a:rPr lang="cs-CZ" sz="1600" b="1" dirty="0">
                <a:latin typeface="Arial" charset="0"/>
              </a:rPr>
              <a:t> </a:t>
            </a:r>
            <a:r>
              <a:rPr lang="cs-CZ" sz="1600" dirty="0"/>
              <a:t>U 50% zdravých dobrovolníků dochází v noci k aspiraci.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83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5961" y="260648"/>
            <a:ext cx="7239000" cy="1143000"/>
          </a:xfrm>
        </p:spPr>
        <p:txBody>
          <a:bodyPr anchor="ctr">
            <a:normAutofit/>
          </a:bodyPr>
          <a:lstStyle/>
          <a:p>
            <a:r>
              <a:rPr lang="cs-CZ" sz="2400" dirty="0"/>
              <a:t>Prevence vzniku VAP- </a:t>
            </a:r>
            <a:r>
              <a:rPr lang="cs-CZ" sz="2400" dirty="0" err="1"/>
              <a:t>famakologické</a:t>
            </a:r>
            <a:r>
              <a:rPr lang="cs-CZ" sz="2400" dirty="0"/>
              <a:t> postupy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5961" y="1403648"/>
            <a:ext cx="7467600" cy="4419600"/>
          </a:xfrm>
        </p:spPr>
        <p:txBody>
          <a:bodyPr>
            <a:normAutofit/>
          </a:bodyPr>
          <a:lstStyle/>
          <a:p>
            <a:r>
              <a:rPr lang="cs-CZ" b="1" dirty="0"/>
              <a:t>ATB profylaxe </a:t>
            </a:r>
            <a:r>
              <a:rPr lang="cs-CZ" dirty="0"/>
              <a:t>– může snížit incidence VAP, ale bez vlivu na mortalitu, LOS, dny na ventilátoru.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CAVE: Riziko </a:t>
            </a:r>
            <a:r>
              <a:rPr lang="cs-CZ" dirty="0"/>
              <a:t>selekce rezistentních kmenů!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Dekontaminace dutiny ústní </a:t>
            </a:r>
            <a:r>
              <a:rPr lang="cs-CZ" dirty="0" err="1"/>
              <a:t>chlorhexidinem</a:t>
            </a:r>
            <a:r>
              <a:rPr lang="cs-CZ" dirty="0"/>
              <a:t>  nebo </a:t>
            </a:r>
            <a:r>
              <a:rPr lang="cs-CZ" dirty="0" err="1"/>
              <a:t>povidone-iodine</a:t>
            </a:r>
            <a:r>
              <a:rPr lang="cs-CZ" dirty="0"/>
              <a:t> – snižuje incidenci VAP</a:t>
            </a:r>
          </a:p>
          <a:p>
            <a:pPr marL="0" indent="0">
              <a:buNone/>
            </a:pPr>
            <a:r>
              <a:rPr lang="cs-CZ" dirty="0"/>
              <a:t>	CAVE: již neplatí</a:t>
            </a:r>
          </a:p>
          <a:p>
            <a:endParaRPr lang="cs-CZ" b="1" dirty="0" smtClean="0"/>
          </a:p>
          <a:p>
            <a:r>
              <a:rPr lang="cs-CZ" b="1" dirty="0" smtClean="0"/>
              <a:t>Jednorázová </a:t>
            </a:r>
            <a:r>
              <a:rPr lang="cs-CZ" b="1" dirty="0"/>
              <a:t>ATB clona </a:t>
            </a:r>
            <a:r>
              <a:rPr lang="cs-CZ" dirty="0"/>
              <a:t>při intubaci- některá data svědčí pro snížení výskytu VAP</a:t>
            </a:r>
          </a:p>
        </p:txBody>
      </p:sp>
    </p:spTree>
    <p:extLst>
      <p:ext uri="{BB962C8B-B14F-4D97-AF65-F5344CB8AC3E}">
        <p14:creationId xmlns:p14="http://schemas.microsoft.com/office/powerpoint/2010/main" val="3213220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846" y="269701"/>
            <a:ext cx="7239000" cy="1143000"/>
          </a:xfrm>
        </p:spPr>
        <p:txBody>
          <a:bodyPr anchor="ctr">
            <a:normAutofit/>
          </a:bodyPr>
          <a:lstStyle/>
          <a:p>
            <a:r>
              <a:rPr lang="cs-CZ" sz="2400" dirty="0"/>
              <a:t>Prevence vzniku VAP- prevence stressového vředu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8915" y="1412701"/>
            <a:ext cx="7467600" cy="4419600"/>
          </a:xfrm>
        </p:spPr>
        <p:txBody>
          <a:bodyPr>
            <a:normAutofit/>
          </a:bodyPr>
          <a:lstStyle/>
          <a:p>
            <a:r>
              <a:rPr lang="cs-CZ" sz="2200" b="1" dirty="0"/>
              <a:t>nízké pH v žaludku brání růstu bakterií a jejich migraci z tenkého střeva</a:t>
            </a:r>
          </a:p>
          <a:p>
            <a:r>
              <a:rPr lang="cs-CZ" sz="2200" b="1" dirty="0"/>
              <a:t>vztah mezi gastrickým pH a gastrickou kolonizací je dobře dokumentován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CAVE:</a:t>
            </a:r>
          </a:p>
          <a:p>
            <a:r>
              <a:rPr lang="cs-CZ" dirty="0"/>
              <a:t>H2B </a:t>
            </a:r>
            <a:r>
              <a:rPr lang="cs-CZ" dirty="0" err="1"/>
              <a:t>vs</a:t>
            </a:r>
            <a:r>
              <a:rPr lang="cs-CZ" dirty="0"/>
              <a:t> PPI (</a:t>
            </a:r>
            <a:r>
              <a:rPr lang="cs-CZ" dirty="0" err="1"/>
              <a:t>obs.studie</a:t>
            </a:r>
            <a:r>
              <a:rPr lang="cs-CZ" dirty="0"/>
              <a:t> 35tis pac.)</a:t>
            </a:r>
          </a:p>
          <a:p>
            <a:pPr marL="274320" lvl="1" indent="0">
              <a:buNone/>
            </a:pPr>
            <a:r>
              <a:rPr lang="cs-CZ" dirty="0"/>
              <a:t>PPI = více krvácení, VAP a </a:t>
            </a:r>
            <a:r>
              <a:rPr lang="cs-CZ" dirty="0" err="1"/>
              <a:t>Cl.diff</a:t>
            </a:r>
            <a:endParaRPr lang="cs-CZ" dirty="0"/>
          </a:p>
          <a:p>
            <a:pPr lvl="1"/>
            <a:endParaRPr lang="cs-CZ" dirty="0"/>
          </a:p>
          <a:p>
            <a:pPr marL="0" indent="0">
              <a:buNone/>
            </a:pPr>
            <a:r>
              <a:rPr lang="cs-CZ" dirty="0"/>
              <a:t>T.č. nelze dát doporučení</a:t>
            </a:r>
          </a:p>
        </p:txBody>
      </p:sp>
    </p:spTree>
    <p:extLst>
      <p:ext uri="{BB962C8B-B14F-4D97-AF65-F5344CB8AC3E}">
        <p14:creationId xmlns:p14="http://schemas.microsoft.com/office/powerpoint/2010/main" val="2105246996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635</Words>
  <Application>Microsoft Office PowerPoint</Application>
  <PresentationFormat>Širokoúhlá obrazovka</PresentationFormat>
  <Paragraphs>152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Trebuchet MS</vt:lpstr>
      <vt:lpstr>Wingdings 3</vt:lpstr>
      <vt:lpstr>Faseta</vt:lpstr>
      <vt:lpstr>Prevence VAP</vt:lpstr>
      <vt:lpstr>VAP DEFINICE</vt:lpstr>
      <vt:lpstr>VAP EPIDEMIOLOGIE</vt:lpstr>
      <vt:lpstr>Prevence vzniku VAP</vt:lpstr>
      <vt:lpstr>Prevence vzniku VAP</vt:lpstr>
      <vt:lpstr>Prevence vzniku VAP</vt:lpstr>
      <vt:lpstr>Prevence vzniku VAP</vt:lpstr>
      <vt:lpstr>Prevence vzniku VAP- famakologické postupy</vt:lpstr>
      <vt:lpstr>Prevence vzniku VAP- prevence stressového vředu</vt:lpstr>
      <vt:lpstr>Kontinuální udržování tlaku v manžetě OTK</vt:lpstr>
      <vt:lpstr>Prezentace aplikace PowerPoint</vt:lpstr>
      <vt:lpstr>Prezentace aplikace PowerPoint</vt:lpstr>
      <vt:lpstr>Rizikové faktory</vt:lpstr>
      <vt:lpstr>Úloha žaludečního pH</vt:lpstr>
      <vt:lpstr>Prevence</vt:lpstr>
      <vt:lpstr>Drenáž subglotického prostoru</vt:lpstr>
      <vt:lpstr>VAP balíček</vt:lpstr>
      <vt:lpstr>VAP</vt:lpstr>
      <vt:lpstr>PREVENCE VAP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Prevence VAP</dc:title>
  <dc:creator>Hrdý Ondřej</dc:creator>
  <cp:lastModifiedBy>Hrdý Ondřej</cp:lastModifiedBy>
  <cp:revision>1</cp:revision>
  <dcterms:created xsi:type="dcterms:W3CDTF">2024-09-20T06:29:23Z</dcterms:created>
  <dcterms:modified xsi:type="dcterms:W3CDTF">2024-09-20T06:30:46Z</dcterms:modified>
</cp:coreProperties>
</file>