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81" r:id="rId16"/>
    <p:sldId id="282" r:id="rId17"/>
    <p:sldId id="283" r:id="rId18"/>
    <p:sldId id="273" r:id="rId19"/>
    <p:sldId id="274" r:id="rId20"/>
    <p:sldId id="285" r:id="rId21"/>
    <p:sldId id="275" r:id="rId22"/>
    <p:sldId id="284" r:id="rId23"/>
    <p:sldId id="286" r:id="rId24"/>
    <p:sldId id="287" r:id="rId25"/>
    <p:sldId id="288" r:id="rId26"/>
    <p:sldId id="289" r:id="rId27"/>
    <p:sldId id="276" r:id="rId28"/>
    <p:sldId id="279" r:id="rId29"/>
    <p:sldId id="280" r:id="rId30"/>
    <p:sldId id="25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5680" y="2800945"/>
            <a:ext cx="806192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5680" y="4556720"/>
            <a:ext cx="806489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2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xmlns="" id="{BFA3F0F2-FD46-4242-AD72-0C1F7848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xmlns="" id="{47DEC271-4A99-4FD8-B882-4F339C2A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xmlns="" id="{458323E2-C0D4-42A0-9F2F-AC0E8E65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3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679" y="4406903"/>
            <a:ext cx="8110604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15679" y="2906713"/>
            <a:ext cx="8110604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2E17612F-A82B-4B38-8078-DD372B70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xmlns="" id="{847340B4-05DF-458C-BF95-00F0A51B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xmlns="" id="{EEDD4218-38DF-4FEC-814C-8C839C45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9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1" y="-14288"/>
            <a:ext cx="466725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9967" y="6348416"/>
            <a:ext cx="910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2" y="539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765175"/>
            <a:ext cx="109728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95700" y="6427791"/>
            <a:ext cx="2556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199F3807-8FD8-4CE8-A5C3-A68166082807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383868" y="6427791"/>
            <a:ext cx="41486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03984" y="6427791"/>
            <a:ext cx="87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10608733" y="6423028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E:\##iba\karim\pack\znacka-full-FN-LF-cs\barva\znacka-full-FN-LF-cs-barva.e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3551" y="6337303"/>
            <a:ext cx="2463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3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A9DF53-43D0-4919-9616-1FAED2EE6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Šokové stavy</a:t>
            </a:r>
            <a:br>
              <a:rPr lang="cs-CZ" sz="4800" dirty="0" smtClean="0"/>
            </a:br>
            <a:r>
              <a:rPr lang="cs-CZ" sz="2800" dirty="0" smtClean="0"/>
              <a:t>(anebo přístup k pacientovi s oběhovým selháním)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DC0D6A1-A53C-4A74-A9D0-95D4E0072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MUDr. Traj Rudolf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883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Kardiogenní šok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ozvíjí se v důsledku </a:t>
            </a:r>
            <a:r>
              <a:rPr lang="cs-CZ" b="1" dirty="0" smtClean="0"/>
              <a:t>selhání funkce srdce jako pumpy</a:t>
            </a:r>
          </a:p>
          <a:p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atofyziologickým mechanizmem je </a:t>
            </a:r>
            <a:r>
              <a:rPr lang="cs-CZ" b="1" dirty="0" smtClean="0"/>
              <a:t>snížení srdečního výdeje </a:t>
            </a:r>
            <a:r>
              <a:rPr lang="cs-CZ" dirty="0" smtClean="0"/>
              <a:t>ze vztahu: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příklady: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schémie (rozsáhlý AIM, ruptura papilárního svalu)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ávažné chlopenní vady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ardiomyopatie, myokarditidy </a:t>
            </a:r>
          </a:p>
          <a:p>
            <a:pPr lvl="1"/>
            <a:r>
              <a:rPr lang="cs-CZ" dirty="0" smtClean="0"/>
              <a:t>arytmie</a:t>
            </a:r>
          </a:p>
          <a:p>
            <a:pPr lvl="1"/>
            <a:r>
              <a:rPr lang="cs-CZ" dirty="0" smtClean="0"/>
              <a:t>kombinace poruch</a:t>
            </a:r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3"/>
              <p:cNvSpPr txBox="1">
                <a:spLocks/>
              </p:cNvSpPr>
              <p:nvPr/>
            </p:nvSpPr>
            <p:spPr bwMode="auto">
              <a:xfrm>
                <a:off x="4562475" y="2874735"/>
                <a:ext cx="306705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𝑆𝑉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𝐻𝑅</m:t>
                      </m:r>
                    </m:oMath>
                  </m:oMathPara>
                </a14:m>
                <a:endParaRPr lang="cs-CZ" i="1" dirty="0"/>
              </a:p>
            </p:txBody>
          </p:sp>
        </mc:Choice>
        <mc:Fallback xmlns="">
          <p:sp>
            <p:nvSpPr>
              <p:cNvPr id="8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2475" y="2874735"/>
                <a:ext cx="3067050" cy="587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Obstrukční šok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ozvíjí se v důsledku překážky </a:t>
            </a:r>
            <a:r>
              <a:rPr lang="cs-CZ" b="1" dirty="0" smtClean="0"/>
              <a:t>plnění či výtoku </a:t>
            </a:r>
            <a:r>
              <a:rPr lang="cs-CZ" dirty="0" smtClean="0"/>
              <a:t>krve ze srdce</a:t>
            </a:r>
          </a:p>
          <a:p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atofyziologickým mechanizmem je </a:t>
            </a:r>
            <a:r>
              <a:rPr lang="cs-CZ" b="1" dirty="0" smtClean="0"/>
              <a:t>pokles srdečního výdeje </a:t>
            </a:r>
            <a:r>
              <a:rPr lang="cs-CZ" dirty="0" smtClean="0"/>
              <a:t>na podkladě </a:t>
            </a:r>
            <a:r>
              <a:rPr lang="cs-CZ" b="1" dirty="0" smtClean="0"/>
              <a:t>obstrukce velkých cév</a:t>
            </a:r>
            <a:r>
              <a:rPr lang="cs-CZ" dirty="0"/>
              <a:t> </a:t>
            </a:r>
            <a:r>
              <a:rPr lang="cs-CZ" dirty="0" smtClean="0"/>
              <a:t>nebo </a:t>
            </a:r>
            <a:r>
              <a:rPr lang="cs-CZ" b="1" dirty="0" smtClean="0"/>
              <a:t>srdce samotného</a:t>
            </a:r>
          </a:p>
          <a:p>
            <a:endParaRPr lang="cs-CZ" dirty="0"/>
          </a:p>
          <a:p>
            <a:r>
              <a:rPr lang="cs-CZ" b="1" dirty="0"/>
              <a:t>p</a:t>
            </a:r>
            <a:r>
              <a:rPr lang="cs-CZ" b="1" dirty="0" smtClean="0"/>
              <a:t>říklady: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bstrukce plícnice při plicní embolii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bstrukce dutých žil při tenzním pneumotoraxu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omprese srdce při tamponádě a výpotku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5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Distribuční šok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ozvíjí se v důsledku </a:t>
            </a:r>
            <a:r>
              <a:rPr lang="cs-CZ" b="1" dirty="0" smtClean="0"/>
              <a:t>poruchy distribuce krevního průtoku </a:t>
            </a:r>
            <a:r>
              <a:rPr lang="cs-CZ" dirty="0" smtClean="0"/>
              <a:t>zejména prostřednictvím </a:t>
            </a:r>
            <a:r>
              <a:rPr lang="cs-CZ" b="1" dirty="0" smtClean="0"/>
              <a:t>dvou mechanizmu</a:t>
            </a:r>
            <a:r>
              <a:rPr lang="cs-CZ" dirty="0" smtClean="0"/>
              <a:t>, které vedou  </a:t>
            </a:r>
            <a:r>
              <a:rPr lang="cs-CZ" b="1" dirty="0" smtClean="0"/>
              <a:t>poklesu preloadu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b="1" dirty="0" smtClean="0"/>
              <a:t>snížení srdečního výdeje </a:t>
            </a:r>
          </a:p>
          <a:p>
            <a:endParaRPr lang="cs-CZ" dirty="0"/>
          </a:p>
          <a:p>
            <a:r>
              <a:rPr lang="cs-CZ" b="1" dirty="0" smtClean="0"/>
              <a:t>Vazodilatace</a:t>
            </a:r>
          </a:p>
          <a:p>
            <a:pPr lvl="1"/>
            <a:r>
              <a:rPr lang="cs-CZ" dirty="0" smtClean="0"/>
              <a:t>pokles SVR na podkladu snížení tonu arteriol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elativní zvýšení objemu kapacitního řečiště </a:t>
            </a:r>
            <a:endParaRPr lang="cs-CZ" b="1" dirty="0"/>
          </a:p>
          <a:p>
            <a:r>
              <a:rPr lang="cs-CZ" b="1" dirty="0" smtClean="0"/>
              <a:t>Zvýšená kapilární permeabilita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nik tekutiny do intersticia</a:t>
            </a:r>
            <a:endParaRPr lang="cs-CZ" dirty="0"/>
          </a:p>
          <a:p>
            <a:r>
              <a:rPr lang="cs-CZ" b="1" dirty="0"/>
              <a:t>p</a:t>
            </a:r>
            <a:r>
              <a:rPr lang="cs-CZ" b="1" dirty="0" smtClean="0"/>
              <a:t>říklady: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eptický šok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nafylaktický šok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hyreotoxická či addisonská krize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Identifikace oběhově nestabilního pacienta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ejčastější známky oběhové dysfunkce</a:t>
            </a:r>
          </a:p>
          <a:p>
            <a:pPr lvl="1"/>
            <a:r>
              <a:rPr lang="cs-CZ" b="1" dirty="0" smtClean="0"/>
              <a:t>tachykardie, porucha vědomí, tachypnoe, hypotenze </a:t>
            </a:r>
          </a:p>
          <a:p>
            <a:endParaRPr lang="cs-CZ" dirty="0"/>
          </a:p>
          <a:p>
            <a:r>
              <a:rPr lang="cs-CZ" b="1" dirty="0" smtClean="0"/>
              <a:t>klinické vyšetření </a:t>
            </a:r>
            <a:r>
              <a:rPr lang="cs-CZ" dirty="0" smtClean="0"/>
              <a:t>se zaměřením na známky orgánové hypoperfuzi, tzv. </a:t>
            </a:r>
            <a:r>
              <a:rPr lang="cs-CZ" b="1" dirty="0" smtClean="0"/>
              <a:t>„tři okna do organizmu“</a:t>
            </a:r>
          </a:p>
          <a:p>
            <a:pPr lvl="1"/>
            <a:r>
              <a:rPr lang="cs-CZ" b="1" dirty="0" smtClean="0"/>
              <a:t>Kůže:</a:t>
            </a:r>
            <a:r>
              <a:rPr lang="cs-CZ" dirty="0" smtClean="0"/>
              <a:t> chladná, bledá, cyanotická nebo mramorovaná, kapilární návrat</a:t>
            </a:r>
          </a:p>
          <a:p>
            <a:pPr lvl="1"/>
            <a:r>
              <a:rPr lang="cs-CZ" b="1" dirty="0" smtClean="0"/>
              <a:t>CNS: </a:t>
            </a:r>
            <a:r>
              <a:rPr lang="cs-CZ" dirty="0" smtClean="0"/>
              <a:t>porucha vědomí kvantitativní/kvalitativní</a:t>
            </a:r>
          </a:p>
          <a:p>
            <a:pPr lvl="1"/>
            <a:r>
              <a:rPr lang="cs-CZ" b="1" dirty="0" smtClean="0"/>
              <a:t>Ledviny: </a:t>
            </a:r>
            <a:r>
              <a:rPr lang="cs-CZ" dirty="0" smtClean="0"/>
              <a:t>oligurie (pod 0,5ml/kg/h v trvání více než 6 hodin)</a:t>
            </a:r>
          </a:p>
          <a:p>
            <a:pPr lvl="1"/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ýhodou je provedení </a:t>
            </a:r>
            <a:r>
              <a:rPr lang="cs-CZ" b="1" dirty="0" smtClean="0"/>
              <a:t>bed-side echokardiografie </a:t>
            </a:r>
            <a:r>
              <a:rPr lang="cs-CZ" dirty="0" smtClean="0"/>
              <a:t>k detekci závažných příčin oběhového selhání </a:t>
            </a:r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Iniciální opatření a monitoring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83" y="1172508"/>
            <a:ext cx="3469217" cy="48788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37098" y="5543549"/>
            <a:ext cx="375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</a:t>
            </a:r>
            <a:r>
              <a:rPr lang="cs-CZ" sz="1400" b="1" dirty="0" smtClean="0"/>
              <a:t>droj:</a:t>
            </a:r>
            <a:r>
              <a:rPr lang="cs-CZ" sz="1400" dirty="0" smtClean="0"/>
              <a:t> </a:t>
            </a:r>
            <a:r>
              <a:rPr lang="cs-CZ" sz="1400" dirty="0"/>
              <a:t>Intenzivní medicína v </a:t>
            </a:r>
            <a:r>
              <a:rPr lang="cs-CZ" sz="1400" dirty="0" smtClean="0"/>
              <a:t>praxi, </a:t>
            </a:r>
            <a:r>
              <a:rPr lang="cs-CZ" sz="1400" i="1" dirty="0" smtClean="0"/>
              <a:t>Jan </a:t>
            </a:r>
            <a:r>
              <a:rPr lang="cs-CZ" sz="1400" i="1" dirty="0"/>
              <a:t>Maláska, Jan Stašek, Milan Kratochvíl, Václav Zvoníček a kol</a:t>
            </a:r>
            <a:r>
              <a:rPr lang="cs-CZ" sz="1400" i="1" dirty="0" smtClean="0"/>
              <a:t>., 2020,  ISBN </a:t>
            </a:r>
            <a:r>
              <a:rPr lang="cs-CZ" sz="1400" dirty="0"/>
              <a:t>978-80-7345-675-7.</a:t>
            </a:r>
            <a:r>
              <a:rPr lang="cs-CZ" sz="1400" i="1" dirty="0" smtClean="0"/>
              <a:t>  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0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Základní monitoring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Kontinuální snímání EKG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možnuje včasnou detekci poruch srdečního rytmu</a:t>
            </a:r>
          </a:p>
          <a:p>
            <a:pPr lvl="1"/>
            <a:endParaRPr lang="cs-CZ" dirty="0"/>
          </a:p>
          <a:p>
            <a:r>
              <a:rPr lang="cs-CZ" b="1" dirty="0" smtClean="0"/>
              <a:t>Pulzní oxymetrie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možnuje detekci změny v saturaci hemoglobinu kyslíkem na periférii</a:t>
            </a:r>
          </a:p>
          <a:p>
            <a:pPr lvl="1"/>
            <a:r>
              <a:rPr lang="cs-CZ" dirty="0" smtClean="0"/>
              <a:t>nemožnost měření je indikátor abnormální periferní perfuze</a:t>
            </a:r>
          </a:p>
          <a:p>
            <a:pPr lvl="1"/>
            <a:endParaRPr lang="cs-CZ" dirty="0"/>
          </a:p>
          <a:p>
            <a:r>
              <a:rPr lang="cs-CZ" b="1" dirty="0" smtClean="0"/>
              <a:t>Neinvazivní měření krevního tlaku (NIBP)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ypotenze je jedním z nejčastějších (byť ne zcela nezbytných) projevů oběhové nestability 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revní tlak je základní determinantou orgánového perfuzního tlaku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0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Základní vyšetření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806450"/>
            <a:ext cx="10972800" cy="5368925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Dvanáctisvodové EKG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řesná detekce eventuální arytmie/AIM</a:t>
            </a:r>
          </a:p>
          <a:p>
            <a:pPr lvl="1"/>
            <a:endParaRPr lang="cs-CZ" dirty="0"/>
          </a:p>
          <a:p>
            <a:r>
              <a:rPr lang="cs-CZ" b="1" dirty="0" smtClean="0"/>
              <a:t>Laboratorní vyšetření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érová hladina laktátu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ejdůležitější známka anaerobního metabolismu při tkáňové hypoxii (ukazovatel přítomnosti šoku)</a:t>
            </a:r>
          </a:p>
          <a:p>
            <a:pPr lvl="2"/>
            <a:r>
              <a:rPr lang="cs-CZ" dirty="0"/>
              <a:t>m</a:t>
            </a:r>
            <a:r>
              <a:rPr lang="cs-CZ" dirty="0" smtClean="0"/>
              <a:t>usí byt co nejdříve vyšetřená u pacienta s podezřením  oběhové nestability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pakované odběry při elevaci s cílem detekce progrese šoku, nebo monitorace odpovědi na léčbu</a:t>
            </a:r>
          </a:p>
          <a:p>
            <a:pPr lvl="1"/>
            <a:r>
              <a:rPr lang="cs-CZ" dirty="0" smtClean="0"/>
              <a:t>ABR, vnitřní prostředí (ionty albumin), ledvinné testy (urea, kreatinin), jaterní testy, krevní obraz, koagulace, zánětlivé ukazatele (CRP, prokalcitonin, presepsin, IL-6)</a:t>
            </a:r>
          </a:p>
          <a:p>
            <a:pPr lvl="1"/>
            <a:endParaRPr lang="cs-CZ" dirty="0"/>
          </a:p>
          <a:p>
            <a:r>
              <a:rPr lang="cs-CZ" b="1" dirty="0" smtClean="0"/>
              <a:t>Rentgenové vyšetření hrudníku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ongesce, fluidotorax, plicní patologie (atelektáza, infiltrace, pneumotorax)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Iniciální opatření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87400"/>
            <a:ext cx="11582400" cy="5308600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edná se o základní intervence ke stabilizaci pacienta</a:t>
            </a:r>
          </a:p>
          <a:p>
            <a:pPr lvl="1"/>
            <a:r>
              <a:rPr lang="cs-CZ" b="1" dirty="0"/>
              <a:t>z</a:t>
            </a:r>
            <a:r>
              <a:rPr lang="cs-CZ" b="1" dirty="0" smtClean="0"/>
              <a:t>avedení periferní intravenózní linky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bjemová resuscitace, aplikace intravenózní medikace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olus tekutin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ři klinických známkách hypovolemie a absenci známek srdeční insuficience</a:t>
            </a:r>
          </a:p>
          <a:p>
            <a:pPr lvl="1"/>
            <a:r>
              <a:rPr lang="cs-CZ" b="1" dirty="0"/>
              <a:t>z</a:t>
            </a:r>
            <a:r>
              <a:rPr lang="cs-CZ" b="1" dirty="0" smtClean="0"/>
              <a:t>avedení permanentního močového katétr</a:t>
            </a:r>
            <a:r>
              <a:rPr lang="cs-CZ" dirty="0" smtClean="0"/>
              <a:t>u </a:t>
            </a:r>
          </a:p>
          <a:p>
            <a:pPr lvl="2"/>
            <a:r>
              <a:rPr lang="cs-CZ" dirty="0"/>
              <a:t>m</a:t>
            </a:r>
            <a:r>
              <a:rPr lang="cs-CZ" dirty="0" smtClean="0"/>
              <a:t>onitorace hodinové diurézy pacienta </a:t>
            </a:r>
          </a:p>
          <a:p>
            <a:pPr lvl="1"/>
            <a:endParaRPr lang="cs-CZ" dirty="0"/>
          </a:p>
          <a:p>
            <a:r>
              <a:rPr lang="cs-CZ" dirty="0" smtClean="0"/>
              <a:t>primárním cílem je zajistit dostatečnou orgánovou perfuze </a:t>
            </a:r>
            <a:r>
              <a:rPr lang="cs-CZ" b="1" dirty="0" smtClean="0"/>
              <a:t>obnovou perfuzního tlaku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eváhat s aplikací vazopresorů, pokud po iniciálních opatřeních nedojde k dosažení MAP&gt; 65 mmHg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azopresory jsou integrální součásti iniciálních opatření při závažné hypotenzi</a:t>
            </a:r>
          </a:p>
          <a:p>
            <a:pPr lvl="1"/>
            <a:r>
              <a:rPr lang="cs-CZ" dirty="0" smtClean="0"/>
              <a:t>vazopresorem první volby je </a:t>
            </a:r>
            <a:r>
              <a:rPr lang="cs-CZ" b="1" dirty="0" smtClean="0"/>
              <a:t>Noradrenalin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ásledná hemodynamická optimalizace závisí </a:t>
            </a:r>
            <a:r>
              <a:rPr lang="cs-CZ" b="1" dirty="0"/>
              <a:t>n</a:t>
            </a:r>
            <a:r>
              <a:rPr lang="cs-CZ" b="1" dirty="0" smtClean="0"/>
              <a:t>a etiologii a patofyziologii</a:t>
            </a:r>
            <a:r>
              <a:rPr lang="cs-CZ" dirty="0" smtClean="0"/>
              <a:t> oběhového selhání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Hemodynamická optimalizace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38" y="1012825"/>
            <a:ext cx="5297960" cy="49879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437098" y="5543549"/>
            <a:ext cx="375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</a:t>
            </a:r>
            <a:r>
              <a:rPr lang="cs-CZ" sz="1400" b="1" dirty="0" smtClean="0"/>
              <a:t>droj:</a:t>
            </a:r>
            <a:r>
              <a:rPr lang="cs-CZ" sz="1400" dirty="0" smtClean="0"/>
              <a:t> </a:t>
            </a:r>
            <a:r>
              <a:rPr lang="cs-CZ" sz="1400" dirty="0"/>
              <a:t>Intenzivní medicína v </a:t>
            </a:r>
            <a:r>
              <a:rPr lang="cs-CZ" sz="1400" dirty="0" smtClean="0"/>
              <a:t>praxi, </a:t>
            </a:r>
            <a:r>
              <a:rPr lang="cs-CZ" sz="1400" i="1" dirty="0" smtClean="0"/>
              <a:t>Jan </a:t>
            </a:r>
            <a:r>
              <a:rPr lang="cs-CZ" sz="1400" i="1" dirty="0"/>
              <a:t>Maláska, Jan Stašek, Milan Kratochvíl, Václav Zvoníček a kol</a:t>
            </a:r>
            <a:r>
              <a:rPr lang="cs-CZ" sz="1400" i="1" dirty="0" smtClean="0"/>
              <a:t>., 2020,  ISBN </a:t>
            </a:r>
            <a:r>
              <a:rPr lang="cs-CZ" sz="1400" dirty="0"/>
              <a:t>978-80-7345-675-7.</a:t>
            </a:r>
            <a:r>
              <a:rPr lang="cs-CZ" sz="1400" i="1" dirty="0" smtClean="0"/>
              <a:t>  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8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Hemodynamický monitoring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 smtClean="0"/>
              <a:t>cílem je </a:t>
            </a:r>
            <a:r>
              <a:rPr lang="cs-CZ" b="1" dirty="0" smtClean="0"/>
              <a:t>detekce klíčových hemodynamických parametrů</a:t>
            </a:r>
            <a:r>
              <a:rPr lang="cs-CZ" dirty="0" smtClean="0"/>
              <a:t>, které mají sloužit ke správné hemodynamické </a:t>
            </a:r>
            <a:r>
              <a:rPr lang="cs-CZ" b="1" dirty="0" smtClean="0"/>
              <a:t>optimalizaci</a:t>
            </a:r>
            <a:r>
              <a:rPr lang="cs-CZ" dirty="0" smtClean="0"/>
              <a:t> pacienta </a:t>
            </a:r>
            <a:endParaRPr lang="cs-CZ" b="1" dirty="0" smtClean="0"/>
          </a:p>
          <a:p>
            <a:endParaRPr lang="cs-CZ" dirty="0"/>
          </a:p>
          <a:p>
            <a:r>
              <a:rPr lang="cs-CZ" dirty="0"/>
              <a:t>a</a:t>
            </a:r>
            <a:r>
              <a:rPr lang="cs-CZ" dirty="0" smtClean="0"/>
              <a:t>plikují se v určité logické posloupnosti v závislosti na stavu pacienta a odpovědí na terapeutická opatření</a:t>
            </a:r>
          </a:p>
          <a:p>
            <a:pPr lvl="1"/>
            <a:r>
              <a:rPr lang="cs-CZ" b="1" dirty="0" smtClean="0"/>
              <a:t>základný monitoring </a:t>
            </a:r>
          </a:p>
          <a:p>
            <a:pPr lvl="1"/>
            <a:r>
              <a:rPr lang="cs-CZ" b="1" dirty="0" smtClean="0"/>
              <a:t>invazívní měření arteriálního tlaku</a:t>
            </a:r>
          </a:p>
          <a:p>
            <a:pPr lvl="1"/>
            <a:r>
              <a:rPr lang="cs-CZ" b="1" dirty="0"/>
              <a:t>o</a:t>
            </a:r>
            <a:r>
              <a:rPr lang="cs-CZ" b="1" dirty="0" smtClean="0"/>
              <a:t>dhad preloadu a predikce odpovědi na tekutiny </a:t>
            </a:r>
            <a:r>
              <a:rPr lang="cs-CZ" i="1" dirty="0" smtClean="0"/>
              <a:t>(passive leg raising) </a:t>
            </a:r>
            <a:r>
              <a:rPr lang="cs-CZ" dirty="0" smtClean="0"/>
              <a:t> </a:t>
            </a:r>
            <a:r>
              <a:rPr lang="cs-CZ" b="1" dirty="0" smtClean="0"/>
              <a:t>a vyšetření srdeční funkce</a:t>
            </a:r>
            <a:r>
              <a:rPr lang="cs-CZ" dirty="0" smtClean="0"/>
              <a:t> </a:t>
            </a:r>
            <a:r>
              <a:rPr lang="cs-CZ" i="1" dirty="0" smtClean="0"/>
              <a:t>(ECHO)</a:t>
            </a:r>
          </a:p>
          <a:p>
            <a:pPr lvl="1"/>
            <a:r>
              <a:rPr lang="cs-CZ" b="1" dirty="0" smtClean="0"/>
              <a:t>měření srdečního výdeje </a:t>
            </a:r>
            <a:r>
              <a:rPr lang="cs-CZ" i="1" dirty="0" smtClean="0"/>
              <a:t>(plicnicová termodiluce, transpulmonární diluce, analýza tlakové křivky)</a:t>
            </a:r>
          </a:p>
          <a:p>
            <a:pPr marL="342900" lvl="1" indent="0"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0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Proč se zaujímat?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ysfunkce krevního oběhu </a:t>
            </a:r>
            <a:r>
              <a:rPr lang="cs-CZ" b="1" dirty="0" smtClean="0"/>
              <a:t>je velice častá na ICU</a:t>
            </a:r>
          </a:p>
          <a:p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ejí nejzávaznější manifestace </a:t>
            </a:r>
            <a:r>
              <a:rPr lang="cs-CZ" b="1" dirty="0" smtClean="0"/>
              <a:t>„cirkulační šok“ </a:t>
            </a:r>
            <a:r>
              <a:rPr lang="cs-CZ" dirty="0" smtClean="0"/>
              <a:t>se vyskytuj u 1/3 pacientův přijímaných na ICU</a:t>
            </a:r>
          </a:p>
          <a:p>
            <a:pPr lvl="1"/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edná z </a:t>
            </a:r>
            <a:r>
              <a:rPr lang="cs-CZ" b="1" dirty="0" smtClean="0"/>
              <a:t>nejdůležitějších příčin časné smrti </a:t>
            </a:r>
            <a:r>
              <a:rPr lang="cs-CZ" dirty="0" smtClean="0"/>
              <a:t>pacientů na ICU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časné </a:t>
            </a:r>
            <a:r>
              <a:rPr lang="cs-CZ" b="1" dirty="0" smtClean="0"/>
              <a:t>rozpoznání a léčba jsou vitálně důležité</a:t>
            </a:r>
            <a:r>
              <a:rPr lang="cs-CZ" dirty="0" smtClean="0"/>
              <a:t>, aby se předešlo tkáňovému poškození s následným rozvojem MODS</a:t>
            </a:r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8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Hemodynamický monitoring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437098" y="5543549"/>
            <a:ext cx="375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</a:t>
            </a:r>
            <a:r>
              <a:rPr lang="cs-CZ" sz="1400" b="1" dirty="0" smtClean="0"/>
              <a:t>droj:</a:t>
            </a:r>
            <a:r>
              <a:rPr lang="cs-CZ" sz="1400" dirty="0" smtClean="0"/>
              <a:t> </a:t>
            </a:r>
            <a:r>
              <a:rPr lang="cs-CZ" sz="1400" dirty="0"/>
              <a:t>Intenzivní medicína v </a:t>
            </a:r>
            <a:r>
              <a:rPr lang="cs-CZ" sz="1400" dirty="0" smtClean="0"/>
              <a:t>praxi, </a:t>
            </a:r>
            <a:r>
              <a:rPr lang="cs-CZ" sz="1400" i="1" dirty="0" smtClean="0"/>
              <a:t>Jan </a:t>
            </a:r>
            <a:r>
              <a:rPr lang="cs-CZ" sz="1400" i="1" dirty="0"/>
              <a:t>Maláska, Jan Stašek, Milan Kratochvíl, Václav Zvoníček a kol</a:t>
            </a:r>
            <a:r>
              <a:rPr lang="cs-CZ" sz="1400" i="1" dirty="0" smtClean="0"/>
              <a:t>., 2020,  ISBN </a:t>
            </a:r>
            <a:r>
              <a:rPr lang="cs-CZ" sz="1400" dirty="0"/>
              <a:t>978-80-7345-675-7.</a:t>
            </a:r>
            <a:r>
              <a:rPr lang="cs-CZ" sz="1400" i="1" dirty="0" smtClean="0"/>
              <a:t>  </a:t>
            </a:r>
            <a:endParaRPr lang="cs-CZ" sz="14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7" y="1566089"/>
            <a:ext cx="4238496" cy="37343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55" y="1566089"/>
            <a:ext cx="4528169" cy="38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8666136" cy="495300"/>
          </a:xfrm>
        </p:spPr>
        <p:txBody>
          <a:bodyPr/>
          <a:lstStyle/>
          <a:p>
            <a:r>
              <a:rPr lang="cs-CZ" sz="2800" dirty="0"/>
              <a:t>Hemodynamická </a:t>
            </a:r>
            <a:r>
              <a:rPr lang="cs-CZ" sz="2800" dirty="0" smtClean="0"/>
              <a:t>optimalizace- korekce srdečního výdeje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292725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Korekce srdeční frekvence</a:t>
            </a:r>
          </a:p>
          <a:p>
            <a:pPr lvl="1"/>
            <a:r>
              <a:rPr lang="cs-CZ" dirty="0" smtClean="0"/>
              <a:t>terapie bradyarytmii/</a:t>
            </a:r>
            <a:r>
              <a:rPr lang="cs-CZ" dirty="0" err="1" smtClean="0"/>
              <a:t>tachyarytmii</a:t>
            </a:r>
            <a:endParaRPr lang="cs-CZ" dirty="0" smtClean="0"/>
          </a:p>
          <a:p>
            <a:r>
              <a:rPr lang="cs-CZ" b="1" dirty="0" smtClean="0"/>
              <a:t>Zvýšení tepového objemu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orekce preloadu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olumoterapie prováděná formou předem definovaných tekutinových </a:t>
            </a:r>
            <a:r>
              <a:rPr lang="cs-CZ" b="1" dirty="0" smtClean="0"/>
              <a:t>bolusů balancovaných krystaloidu </a:t>
            </a:r>
            <a:r>
              <a:rPr lang="cs-CZ" dirty="0" smtClean="0"/>
              <a:t>(</a:t>
            </a:r>
            <a:r>
              <a:rPr lang="cs-CZ" b="1" dirty="0" smtClean="0"/>
              <a:t>tzv. tekutinová výzva</a:t>
            </a:r>
            <a:r>
              <a:rPr lang="cs-CZ" dirty="0" smtClean="0"/>
              <a:t>) za monitorace odezvy a potenciálního rozvoje komplikaci (</a:t>
            </a:r>
            <a:r>
              <a:rPr lang="cs-CZ" b="1" dirty="0" smtClean="0"/>
              <a:t>tzv. přetížení tekutinami- </a:t>
            </a:r>
            <a:r>
              <a:rPr lang="cs-CZ" dirty="0" smtClean="0"/>
              <a:t>plicní edém, tkáňový edém, zhoršení orgánové funkce,..)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orekce kontraktility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ouze </a:t>
            </a:r>
            <a:r>
              <a:rPr lang="cs-CZ" b="1" dirty="0" smtClean="0"/>
              <a:t>v případě potvrzení nutnosti zvyšovaní kontraktility</a:t>
            </a:r>
            <a:r>
              <a:rPr lang="cs-CZ" dirty="0" smtClean="0"/>
              <a:t>, zejména použitím echokardiografie</a:t>
            </a:r>
          </a:p>
          <a:p>
            <a:pPr lvl="2"/>
            <a:r>
              <a:rPr lang="cs-CZ" dirty="0" smtClean="0"/>
              <a:t>ke zvýšeni kontraktility slouží </a:t>
            </a:r>
            <a:r>
              <a:rPr lang="cs-CZ" b="1" dirty="0" smtClean="0"/>
              <a:t>inotropika</a:t>
            </a:r>
            <a:r>
              <a:rPr lang="cs-CZ" dirty="0" smtClean="0"/>
              <a:t> (</a:t>
            </a:r>
            <a:r>
              <a:rPr lang="cs-CZ" dirty="0" err="1" smtClean="0"/>
              <a:t>Dobutamin</a:t>
            </a:r>
            <a:r>
              <a:rPr lang="cs-CZ" dirty="0" smtClean="0"/>
              <a:t>, </a:t>
            </a:r>
            <a:r>
              <a:rPr lang="cs-CZ" dirty="0" err="1" smtClean="0"/>
              <a:t>Levosimendan</a:t>
            </a:r>
            <a:r>
              <a:rPr lang="cs-CZ" dirty="0" smtClean="0"/>
              <a:t>)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orekce systémové cévní rezistence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oužíváme </a:t>
            </a:r>
            <a:r>
              <a:rPr lang="cs-CZ" b="1" dirty="0" smtClean="0"/>
              <a:t>vazopresory</a:t>
            </a:r>
            <a:r>
              <a:rPr lang="cs-CZ" dirty="0" smtClean="0"/>
              <a:t> (Noradrenalin, Vazopresin) </a:t>
            </a:r>
          </a:p>
          <a:p>
            <a:pPr lvl="2"/>
            <a:r>
              <a:rPr lang="cs-CZ" dirty="0" smtClean="0"/>
              <a:t>u </a:t>
            </a:r>
            <a:r>
              <a:rPr lang="cs-CZ" b="1" dirty="0" smtClean="0"/>
              <a:t>těžce oběhově nestabilního pacienta nasazujeme ihned</a:t>
            </a:r>
            <a:r>
              <a:rPr lang="cs-CZ" dirty="0" smtClean="0"/>
              <a:t>, paralelně s probíhající diagnostikou a optimalizací srdečního výdeje </a:t>
            </a:r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Tekutiny používané k volumoterapii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i</a:t>
            </a:r>
            <a:r>
              <a:rPr lang="cs-CZ" dirty="0" smtClean="0"/>
              <a:t>ntravenózní tekutiny jsou léčiva používaná k infuzní léčbě dehydratace, nebo k léčbě oběhové nestability </a:t>
            </a:r>
            <a:r>
              <a:rPr lang="cs-CZ" dirty="0"/>
              <a:t>kapilární </a:t>
            </a:r>
            <a:r>
              <a:rPr lang="cs-CZ" dirty="0" smtClean="0"/>
              <a:t>stěnou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na základě přítomnosti koloidních makromolekul rozlišujeme</a:t>
            </a:r>
          </a:p>
          <a:p>
            <a:pPr lvl="1"/>
            <a:r>
              <a:rPr lang="cs-CZ" b="1" dirty="0" smtClean="0"/>
              <a:t>Krystaloidy</a:t>
            </a:r>
          </a:p>
          <a:p>
            <a:pPr lvl="1"/>
            <a:r>
              <a:rPr lang="cs-CZ" b="1" dirty="0" smtClean="0"/>
              <a:t>Koloidy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8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Krystaloidy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8583"/>
            <a:ext cx="10972800" cy="524074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i</a:t>
            </a:r>
            <a:r>
              <a:rPr lang="cs-CZ" dirty="0" smtClean="0"/>
              <a:t>zotonické roztoky (mají podobnou osmolaritu jako plazma 275-299mosm/l) solí</a:t>
            </a:r>
          </a:p>
          <a:p>
            <a:r>
              <a:rPr lang="cs-CZ" dirty="0"/>
              <a:t>o</a:t>
            </a:r>
            <a:r>
              <a:rPr lang="cs-CZ" dirty="0" smtClean="0"/>
              <a:t>bsahují pouze malé molekuly, které lehce prochází kapilární stěnou</a:t>
            </a:r>
          </a:p>
          <a:p>
            <a:r>
              <a:rPr lang="cs-CZ" dirty="0" smtClean="0"/>
              <a:t>distribuční objem se rovná </a:t>
            </a:r>
            <a:r>
              <a:rPr lang="cs-CZ" b="1" dirty="0" smtClean="0"/>
              <a:t>celkové extracelulární vodě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ntravaskulárně zůstává pouze část podaného objemu</a:t>
            </a:r>
          </a:p>
          <a:p>
            <a:r>
              <a:rPr lang="cs-CZ" dirty="0"/>
              <a:t>r</a:t>
            </a:r>
            <a:r>
              <a:rPr lang="cs-CZ" dirty="0" smtClean="0"/>
              <a:t>ozdělují se na:</a:t>
            </a:r>
          </a:p>
          <a:p>
            <a:pPr lvl="1"/>
            <a:r>
              <a:rPr lang="cs-CZ" b="1" dirty="0" smtClean="0"/>
              <a:t>Nebalancované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ložením se významně odlišují od iontového složení plazmy</a:t>
            </a:r>
          </a:p>
          <a:p>
            <a:pPr lvl="2"/>
            <a:r>
              <a:rPr lang="cs-CZ" dirty="0" smtClean="0"/>
              <a:t> </a:t>
            </a:r>
            <a:r>
              <a:rPr lang="cs-CZ" b="1" dirty="0" smtClean="0"/>
              <a:t>0,9% NaCl- </a:t>
            </a:r>
            <a:r>
              <a:rPr lang="cs-CZ" dirty="0" smtClean="0"/>
              <a:t>jeho použití by mělo byt rezervováno pro minimum klinických případu (např. </a:t>
            </a:r>
            <a:r>
              <a:rPr lang="cs-CZ" dirty="0" err="1" smtClean="0"/>
              <a:t>hyponatremie</a:t>
            </a:r>
            <a:r>
              <a:rPr lang="cs-CZ" dirty="0" smtClean="0"/>
              <a:t>)</a:t>
            </a:r>
          </a:p>
          <a:p>
            <a:pPr lvl="3"/>
            <a:r>
              <a:rPr lang="cs-CZ" dirty="0"/>
              <a:t>p</a:t>
            </a:r>
            <a:r>
              <a:rPr lang="cs-CZ" dirty="0" smtClean="0"/>
              <a:t>oužití při volumoterapii bude vést k hypernatremii, hyperchloremii a hyperchloremické metabolické acidóze</a:t>
            </a:r>
          </a:p>
          <a:p>
            <a:pPr lvl="1"/>
            <a:r>
              <a:rPr lang="cs-CZ" b="1" dirty="0" smtClean="0"/>
              <a:t>Balancované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ložení se blíží iontovému </a:t>
            </a:r>
            <a:r>
              <a:rPr lang="cs-CZ" dirty="0"/>
              <a:t>složení </a:t>
            </a:r>
            <a:r>
              <a:rPr lang="cs-CZ" dirty="0" smtClean="0"/>
              <a:t>plazmy, nevedou k tak výrazné hyperchloremii</a:t>
            </a:r>
          </a:p>
          <a:p>
            <a:pPr lvl="3"/>
            <a:r>
              <a:rPr lang="cs-CZ" dirty="0"/>
              <a:t>o</a:t>
            </a:r>
            <a:r>
              <a:rPr lang="cs-CZ" dirty="0" smtClean="0"/>
              <a:t>bsahují organické anionty (např. acetát, laktát), které umožňují snížit koncentraci aniontů Cl</a:t>
            </a:r>
            <a:r>
              <a:rPr lang="cs-CZ" baseline="30000" dirty="0" smtClean="0"/>
              <a:t>-</a:t>
            </a:r>
            <a:r>
              <a:rPr lang="cs-CZ" dirty="0" smtClean="0"/>
              <a:t> v roztoku</a:t>
            </a:r>
          </a:p>
          <a:p>
            <a:pPr lvl="2"/>
            <a:r>
              <a:rPr lang="cs-CZ" dirty="0" err="1" smtClean="0"/>
              <a:t>Ringerfundin</a:t>
            </a:r>
            <a:r>
              <a:rPr lang="cs-CZ" dirty="0" smtClean="0"/>
              <a:t>, </a:t>
            </a:r>
            <a:r>
              <a:rPr lang="cs-CZ" dirty="0" err="1" smtClean="0"/>
              <a:t>Isolyte</a:t>
            </a:r>
            <a:r>
              <a:rPr lang="cs-CZ" dirty="0" smtClean="0"/>
              <a:t>,..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Koloidy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romě fyziologické koncentrace iontů obsahují také </a:t>
            </a:r>
            <a:r>
              <a:rPr lang="cs-CZ" b="1" dirty="0" smtClean="0"/>
              <a:t>koloidní makromolekuly</a:t>
            </a:r>
            <a:r>
              <a:rPr lang="cs-CZ" dirty="0" smtClean="0"/>
              <a:t>, které na fyziologických podmínek neprocházejí </a:t>
            </a:r>
          </a:p>
          <a:p>
            <a:r>
              <a:rPr lang="cs-CZ" dirty="0"/>
              <a:t>makromolekuly vedou k elevaci tzv. koloidního tlaku, který způsobuje, že </a:t>
            </a:r>
            <a:r>
              <a:rPr lang="cs-CZ" b="1" dirty="0"/>
              <a:t>většina </a:t>
            </a:r>
            <a:r>
              <a:rPr lang="cs-CZ" dirty="0"/>
              <a:t>podaného objemu </a:t>
            </a:r>
            <a:r>
              <a:rPr lang="cs-CZ" b="1" dirty="0"/>
              <a:t>zůstává </a:t>
            </a:r>
            <a:r>
              <a:rPr lang="cs-CZ" b="1" dirty="0" smtClean="0"/>
              <a:t>intravaskulárně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 zvýšení permeability kapilár pronikají do intersticia a mohou vést k tzv. rebound fenoménu</a:t>
            </a:r>
          </a:p>
          <a:p>
            <a:r>
              <a:rPr lang="cs-CZ" dirty="0"/>
              <a:t>rozdělují </a:t>
            </a:r>
            <a:r>
              <a:rPr lang="cs-CZ" dirty="0" smtClean="0"/>
              <a:t>se podle typu koloidních částic </a:t>
            </a:r>
            <a:r>
              <a:rPr lang="cs-CZ" dirty="0"/>
              <a:t>na:</a:t>
            </a:r>
          </a:p>
          <a:p>
            <a:pPr lvl="1"/>
            <a:r>
              <a:rPr lang="cs-CZ" b="1" dirty="0" smtClean="0"/>
              <a:t>Přirozené koloidy</a:t>
            </a:r>
          </a:p>
          <a:p>
            <a:pPr lvl="2"/>
            <a:r>
              <a:rPr lang="cs-CZ" b="1" dirty="0"/>
              <a:t>l</a:t>
            </a:r>
            <a:r>
              <a:rPr lang="cs-CZ" b="1" dirty="0" smtClean="0"/>
              <a:t>idský albumin- </a:t>
            </a:r>
            <a:r>
              <a:rPr lang="cs-CZ" dirty="0" smtClean="0"/>
              <a:t>lze použít k volumoterapii zejména septického šoku</a:t>
            </a:r>
            <a:endParaRPr lang="cs-CZ" b="1" dirty="0" smtClean="0"/>
          </a:p>
          <a:p>
            <a:pPr lvl="1"/>
            <a:r>
              <a:rPr lang="cs-CZ" b="1" dirty="0" smtClean="0"/>
              <a:t>Syntetické koloidy</a:t>
            </a:r>
          </a:p>
          <a:p>
            <a:pPr lvl="2"/>
            <a:r>
              <a:rPr lang="cs-CZ" b="1" dirty="0"/>
              <a:t>r</a:t>
            </a:r>
            <a:r>
              <a:rPr lang="cs-CZ" b="1" dirty="0" smtClean="0"/>
              <a:t>oztoky škrobu (</a:t>
            </a:r>
            <a:r>
              <a:rPr lang="cs-CZ" b="1" dirty="0" err="1" smtClean="0"/>
              <a:t>Voluven</a:t>
            </a:r>
            <a:r>
              <a:rPr lang="cs-CZ" b="1" dirty="0" smtClean="0"/>
              <a:t>)-  </a:t>
            </a:r>
            <a:r>
              <a:rPr lang="cs-CZ" dirty="0" smtClean="0"/>
              <a:t>iniciální volumoterapii hemoragického šoku (i táto role je zpochybňována) </a:t>
            </a:r>
          </a:p>
          <a:p>
            <a:pPr lvl="3"/>
            <a:r>
              <a:rPr lang="cs-CZ" dirty="0" smtClean="0"/>
              <a:t>CAVE: způsobují koagulopatie a indikci renálního poškození </a:t>
            </a:r>
          </a:p>
          <a:p>
            <a:pPr lvl="2"/>
            <a:r>
              <a:rPr lang="cs-CZ" b="1" dirty="0"/>
              <a:t>r</a:t>
            </a:r>
            <a:r>
              <a:rPr lang="cs-CZ" b="1" dirty="0" smtClean="0"/>
              <a:t>oztoky želatiny (</a:t>
            </a:r>
            <a:r>
              <a:rPr lang="cs-CZ" b="1" dirty="0" err="1" smtClean="0"/>
              <a:t>Gelaspan</a:t>
            </a:r>
            <a:r>
              <a:rPr lang="cs-CZ" b="1" dirty="0" smtClean="0"/>
              <a:t>)- </a:t>
            </a:r>
            <a:r>
              <a:rPr lang="cs-CZ" dirty="0" smtClean="0"/>
              <a:t>aktuálně jediná alternativa roztoků škrobu, jehož použití ustupuje do pozadí</a:t>
            </a:r>
            <a:endParaRPr lang="cs-CZ" b="1" dirty="0" smtClean="0"/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5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Stabilizace krevního oběhu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012825"/>
            <a:ext cx="11246603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emodynamická optimalizace má probíhat do stabilizace oběhu</a:t>
            </a:r>
          </a:p>
          <a:p>
            <a:pPr lvl="1"/>
            <a:r>
              <a:rPr lang="cs-CZ" b="1" dirty="0" smtClean="0"/>
              <a:t>klinické známky zlepšení tkáňové perfuze</a:t>
            </a:r>
          </a:p>
          <a:p>
            <a:pPr lvl="2"/>
            <a:r>
              <a:rPr lang="cs-CZ" dirty="0" smtClean="0"/>
              <a:t>růžová kůže, kapilární návrat pod 2s, obnova/zlepšení orgánových funkci (diuréza, vědomí) </a:t>
            </a:r>
            <a:endParaRPr lang="cs-CZ" dirty="0"/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okles hladiny laktátu, možnost snížení/stabilizace dávek vazopresorů a inotropik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 cílená a správné prováděná volumoterapii v rámci hymodynamické optimalizace, může vést k </a:t>
            </a:r>
            <a:r>
              <a:rPr lang="cs-CZ" b="1" dirty="0" smtClean="0"/>
              <a:t>výrazně pozitivní tekutinové bilanci </a:t>
            </a:r>
            <a:r>
              <a:rPr lang="cs-CZ" dirty="0" smtClean="0"/>
              <a:t>a vzniku intersticiálního edému 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 iniciální stabilizaci je nutno zaměřit se na </a:t>
            </a:r>
            <a:r>
              <a:rPr lang="cs-CZ" b="1" dirty="0" smtClean="0"/>
              <a:t>snížení a odstranění </a:t>
            </a:r>
            <a:r>
              <a:rPr lang="cs-CZ" dirty="0" smtClean="0"/>
              <a:t>přebytečných tekutin</a:t>
            </a:r>
          </a:p>
          <a:p>
            <a:pPr lvl="1"/>
            <a:r>
              <a:rPr lang="cs-CZ" dirty="0" smtClean="0"/>
              <a:t>při nedostatečné spontánní diuréze může být na místě použití diuretik</a:t>
            </a:r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7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Stabilizace krevního oběhu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99" y="1012825"/>
            <a:ext cx="5752535" cy="4563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37098" y="5543549"/>
            <a:ext cx="375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</a:t>
            </a:r>
            <a:r>
              <a:rPr lang="cs-CZ" sz="1400" b="1" dirty="0" smtClean="0"/>
              <a:t>droj:</a:t>
            </a:r>
            <a:r>
              <a:rPr lang="cs-CZ" sz="1400" dirty="0" smtClean="0"/>
              <a:t> </a:t>
            </a:r>
            <a:r>
              <a:rPr lang="cs-CZ" sz="1400" dirty="0"/>
              <a:t>Intenzivní medicína v </a:t>
            </a:r>
            <a:r>
              <a:rPr lang="cs-CZ" sz="1400" dirty="0" smtClean="0"/>
              <a:t>praxi, </a:t>
            </a:r>
            <a:r>
              <a:rPr lang="cs-CZ" sz="1400" i="1" dirty="0" smtClean="0"/>
              <a:t>Jan </a:t>
            </a:r>
            <a:r>
              <a:rPr lang="cs-CZ" sz="1400" i="1" dirty="0"/>
              <a:t>Maláska, Jan Stašek, Milan Kratochvíl, Václav Zvoníček a kol</a:t>
            </a:r>
            <a:r>
              <a:rPr lang="cs-CZ" sz="1400" i="1" dirty="0" smtClean="0"/>
              <a:t>., 2020,  ISBN </a:t>
            </a:r>
            <a:r>
              <a:rPr lang="cs-CZ" sz="1400" dirty="0"/>
              <a:t>978-80-7345-675-7.</a:t>
            </a:r>
            <a:r>
              <a:rPr lang="cs-CZ" sz="1400" i="1" dirty="0" smtClean="0"/>
              <a:t>  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„ </a:t>
            </a:r>
            <a:r>
              <a:rPr lang="cs-CZ" sz="2800" dirty="0"/>
              <a:t>take – home message 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acient s podezřením na oběhovou nedostatečnost/selhání musí být </a:t>
            </a:r>
            <a:r>
              <a:rPr lang="cs-CZ" b="1" dirty="0" smtClean="0"/>
              <a:t>hospitalizován na ICU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áš-li k dispozici </a:t>
            </a:r>
            <a:r>
              <a:rPr lang="cs-CZ" b="1" dirty="0" smtClean="0"/>
              <a:t>echokardiografii</a:t>
            </a:r>
            <a:r>
              <a:rPr lang="cs-CZ" dirty="0" smtClean="0"/>
              <a:t>, využij ji již v iniciální fázi</a:t>
            </a:r>
          </a:p>
          <a:p>
            <a:endParaRPr lang="cs-CZ" dirty="0"/>
          </a:p>
          <a:p>
            <a:r>
              <a:rPr lang="cs-CZ" dirty="0"/>
              <a:t>u</a:t>
            </a:r>
            <a:r>
              <a:rPr lang="cs-CZ" dirty="0" smtClean="0"/>
              <a:t> každého pacienta s podezřením na oběhovou nedostatečnost/selhání musí být </a:t>
            </a:r>
            <a:r>
              <a:rPr lang="cs-CZ" b="1" dirty="0" smtClean="0"/>
              <a:t>vyšetřená hladina laktátu </a:t>
            </a:r>
            <a:r>
              <a:rPr lang="cs-CZ" dirty="0" smtClean="0"/>
              <a:t>a vyšetření je potřeba </a:t>
            </a:r>
            <a:r>
              <a:rPr lang="cs-CZ" b="1" dirty="0" smtClean="0"/>
              <a:t>opakovat</a:t>
            </a:r>
            <a:r>
              <a:rPr lang="cs-CZ" dirty="0" smtClean="0"/>
              <a:t> s cílem odpovědi na léčbu</a:t>
            </a:r>
          </a:p>
          <a:p>
            <a:pPr lvl="1"/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rimárním cílem u oběhově nestabilního pacienta je obnova perfuzního tlaku, cílem je </a:t>
            </a:r>
            <a:r>
              <a:rPr lang="cs-CZ" b="1" dirty="0" smtClean="0"/>
              <a:t>MAP &gt; 65 </a:t>
            </a:r>
            <a:r>
              <a:rPr lang="cs-CZ" b="1" dirty="0" err="1" smtClean="0"/>
              <a:t>mmHg</a:t>
            </a:r>
            <a:endParaRPr lang="cs-CZ" b="1" dirty="0" smtClean="0"/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„ </a:t>
            </a:r>
            <a:r>
              <a:rPr lang="cs-CZ" sz="2800" dirty="0"/>
              <a:t>take – home message 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ozitivní vliv na outcome pacienta nemá samotný hemodynamický monitoring, nýbrž pouze </a:t>
            </a:r>
            <a:r>
              <a:rPr lang="cs-CZ" b="1" dirty="0" smtClean="0"/>
              <a:t>intervence založené na změřených parametrech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ětšina lidí je za fyziologických podmínek </a:t>
            </a:r>
            <a:r>
              <a:rPr lang="cs-CZ" b="1" dirty="0" smtClean="0"/>
              <a:t>fluid responsive</a:t>
            </a:r>
          </a:p>
          <a:p>
            <a:endParaRPr lang="cs-CZ" dirty="0"/>
          </a:p>
          <a:p>
            <a:r>
              <a:rPr lang="cs-CZ" dirty="0" smtClean="0"/>
              <a:t>při volumoterapie je nutno za každých okolností </a:t>
            </a:r>
            <a:r>
              <a:rPr lang="cs-CZ" b="1" dirty="0" smtClean="0"/>
              <a:t>zabránit</a:t>
            </a:r>
            <a:r>
              <a:rPr lang="cs-CZ" dirty="0" smtClean="0"/>
              <a:t> </a:t>
            </a:r>
            <a:r>
              <a:rPr lang="cs-CZ" b="1" dirty="0" smtClean="0"/>
              <a:t>přetížení tekutinami</a:t>
            </a:r>
          </a:p>
          <a:p>
            <a:pPr lvl="1"/>
            <a:endParaRPr lang="cs-CZ" dirty="0"/>
          </a:p>
          <a:p>
            <a:r>
              <a:rPr lang="cs-CZ" dirty="0" smtClean="0"/>
              <a:t>je nevyhnutná </a:t>
            </a:r>
            <a:r>
              <a:rPr lang="cs-CZ" b="1" dirty="0" smtClean="0">
                <a:solidFill>
                  <a:srgbClr val="FF0000"/>
                </a:solidFill>
              </a:rPr>
              <a:t>terapie vyvolávající příčiny</a:t>
            </a:r>
          </a:p>
          <a:p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0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Intenzivní medicína v praxi, </a:t>
            </a:r>
            <a:r>
              <a:rPr lang="cs-CZ" i="1" dirty="0"/>
              <a:t>Jan Maláska, Jan Stašek, Milan Kratochvíl, Václav Zvoníček a kol., 2020,  ISBN </a:t>
            </a:r>
            <a:r>
              <a:rPr lang="cs-CZ" dirty="0" smtClean="0"/>
              <a:t>978-80-7345-675-7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Základní patofyziologické principy a propedeutika intenzivní péče, </a:t>
            </a:r>
            <a:r>
              <a:rPr lang="cs-CZ" i="1" dirty="0" smtClean="0"/>
              <a:t>František Duška a kol.,</a:t>
            </a:r>
            <a:r>
              <a:rPr lang="cs-CZ" dirty="0" smtClean="0"/>
              <a:t> Praha 2017</a:t>
            </a:r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Definice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Oběhové dysfunkce/nestabilita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orucha distribuce</a:t>
            </a:r>
            <a:r>
              <a:rPr lang="cs-CZ" dirty="0" smtClean="0"/>
              <a:t> krevního průtoku do tkání s následnou </a:t>
            </a:r>
            <a:r>
              <a:rPr lang="cs-CZ" b="1" dirty="0" smtClean="0"/>
              <a:t>poruchou zásobování </a:t>
            </a:r>
            <a:r>
              <a:rPr lang="cs-CZ" dirty="0" smtClean="0"/>
              <a:t>tkání</a:t>
            </a:r>
            <a:r>
              <a:rPr lang="cs-CZ" b="1" dirty="0" smtClean="0"/>
              <a:t> </a:t>
            </a:r>
            <a:r>
              <a:rPr lang="cs-CZ" dirty="0" smtClean="0"/>
              <a:t>kyslíkem</a:t>
            </a:r>
            <a:r>
              <a:rPr lang="cs-CZ" b="1" dirty="0" smtClean="0"/>
              <a:t> </a:t>
            </a:r>
          </a:p>
          <a:p>
            <a:endParaRPr lang="cs-CZ" dirty="0"/>
          </a:p>
          <a:p>
            <a:r>
              <a:rPr lang="cs-CZ" b="1" dirty="0" smtClean="0"/>
              <a:t>Cirkulační šok</a:t>
            </a:r>
          </a:p>
          <a:p>
            <a:pPr lvl="1"/>
            <a:r>
              <a:rPr lang="cs-CZ" dirty="0" smtClean="0"/>
              <a:t>nejzávaznější manifestace oběhové nestability</a:t>
            </a:r>
          </a:p>
          <a:p>
            <a:pPr lvl="1"/>
            <a:r>
              <a:rPr lang="cs-CZ" dirty="0"/>
              <a:t>ž</a:t>
            </a:r>
            <a:r>
              <a:rPr lang="cs-CZ" dirty="0" smtClean="0"/>
              <a:t>ivot ohrožující </a:t>
            </a:r>
            <a:r>
              <a:rPr lang="cs-CZ" b="1" dirty="0" smtClean="0"/>
              <a:t>generalizovaná forma </a:t>
            </a:r>
            <a:r>
              <a:rPr lang="cs-CZ" dirty="0" smtClean="0"/>
              <a:t>oběhového selhání, která </a:t>
            </a:r>
            <a:r>
              <a:rPr lang="cs-CZ" b="1" dirty="0" smtClean="0"/>
              <a:t>vede ke tkáňové hypoperfuzi </a:t>
            </a:r>
            <a:r>
              <a:rPr lang="cs-CZ" dirty="0" smtClean="0"/>
              <a:t>a k </a:t>
            </a:r>
            <a:r>
              <a:rPr lang="cs-CZ" b="1" dirty="0" smtClean="0"/>
              <a:t>neadekvátnímu využití kyslíku </a:t>
            </a:r>
            <a:r>
              <a:rPr lang="cs-CZ" dirty="0" smtClean="0"/>
              <a:t>buňkami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tav nepoměru </a:t>
            </a:r>
            <a:r>
              <a:rPr lang="cs-CZ" dirty="0" smtClean="0"/>
              <a:t>dodávky kyslíku do tkání a jeho spotřeby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ýsledkem je </a:t>
            </a:r>
            <a:r>
              <a:rPr lang="cs-CZ" b="1" dirty="0" smtClean="0"/>
              <a:t>buněčná dysoxie </a:t>
            </a:r>
            <a:r>
              <a:rPr lang="cs-CZ" dirty="0" smtClean="0"/>
              <a:t>(porucha využití kyslíku v mitochondriích) s </a:t>
            </a:r>
            <a:r>
              <a:rPr lang="cs-CZ" b="1" dirty="0" smtClean="0"/>
              <a:t>anaerobním metabolismem a orgánovou dysfunkci </a:t>
            </a:r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8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51" y="985717"/>
            <a:ext cx="6484698" cy="49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648950" cy="495300"/>
          </a:xfrm>
        </p:spPr>
        <p:txBody>
          <a:bodyPr/>
          <a:lstStyle/>
          <a:p>
            <a:r>
              <a:rPr lang="cs-CZ" sz="2800" dirty="0" smtClean="0"/>
              <a:t>Patofyziologie- od </a:t>
            </a:r>
            <a:r>
              <a:rPr lang="cs-CZ" sz="2800" dirty="0"/>
              <a:t>čeho závisí dostatečná tkáňová oxygenace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Systémová dodávka kyslíku (DO</a:t>
            </a:r>
            <a:r>
              <a:rPr lang="cs-CZ" b="1" baseline="-25000" dirty="0" smtClean="0"/>
              <a:t>2</a:t>
            </a:r>
            <a:r>
              <a:rPr lang="cs-CZ" b="1" dirty="0" smtClean="0"/>
              <a:t>)</a:t>
            </a:r>
          </a:p>
          <a:p>
            <a:pPr lvl="1"/>
            <a:r>
              <a:rPr lang="cs-CZ" dirty="0"/>
              <a:t>udává kolik kyslíku v mililitrech dopraví krevní oběh do systémové cirkulace za jednu minutu</a:t>
            </a:r>
          </a:p>
          <a:p>
            <a:pPr lvl="1"/>
            <a:r>
              <a:rPr lang="cs-CZ" dirty="0"/>
              <a:t>je definovaná dvěma základními parametry</a:t>
            </a:r>
          </a:p>
          <a:p>
            <a:pPr lvl="2"/>
            <a:r>
              <a:rPr lang="cs-CZ" b="1" dirty="0"/>
              <a:t>srdeční výdej (CO)</a:t>
            </a:r>
          </a:p>
          <a:p>
            <a:pPr lvl="2"/>
            <a:r>
              <a:rPr lang="cs-CZ" b="1" dirty="0"/>
              <a:t>obsah kyslíku v arteriální krvi (CaO</a:t>
            </a:r>
            <a:r>
              <a:rPr lang="cs-CZ" b="1" baseline="-25000" dirty="0"/>
              <a:t>2</a:t>
            </a:r>
            <a:r>
              <a:rPr lang="cs-CZ" b="1" dirty="0"/>
              <a:t>)</a:t>
            </a: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b="1" dirty="0" smtClean="0"/>
              <a:t>Perfuzní tlak </a:t>
            </a:r>
          </a:p>
          <a:p>
            <a:pPr lvl="1"/>
            <a:r>
              <a:rPr lang="cs-CZ" dirty="0"/>
              <a:t>tlak, pod kterým krev (či jiná tekutina) protéká určitou </a:t>
            </a:r>
            <a:r>
              <a:rPr lang="cs-CZ" dirty="0" smtClean="0"/>
              <a:t>oblastí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becně </a:t>
            </a:r>
            <a:r>
              <a:rPr lang="cs-CZ" dirty="0"/>
              <a:t>jde o rozdíl mezi arteriálním a venózním tlakem v dané oblasti</a:t>
            </a:r>
            <a:endParaRPr lang="cs-CZ" b="1" dirty="0" smtClean="0"/>
          </a:p>
          <a:p>
            <a:pPr lvl="1"/>
            <a:endParaRPr lang="cs-CZ" dirty="0"/>
          </a:p>
          <a:p>
            <a:pPr lvl="2"/>
            <a:endParaRPr lang="cs-CZ" b="1" dirty="0"/>
          </a:p>
          <a:p>
            <a:pPr lvl="2"/>
            <a:endParaRPr lang="cs-CZ" b="1" dirty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endParaRPr lang="cs-CZ" dirty="0"/>
          </a:p>
          <a:p>
            <a:pPr marL="342900" lvl="1" indent="0">
              <a:buNone/>
            </a:pPr>
            <a:endParaRPr lang="cs-CZ" sz="4400" b="0" i="1" dirty="0" smtClean="0">
              <a:latin typeface="Cambria Math" panose="02040503050406030204" pitchFamily="18" charset="0"/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3"/>
              <p:cNvSpPr txBox="1">
                <a:spLocks/>
              </p:cNvSpPr>
              <p:nvPr/>
            </p:nvSpPr>
            <p:spPr bwMode="auto">
              <a:xfrm>
                <a:off x="4391025" y="3709760"/>
                <a:ext cx="3409950" cy="519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𝐷𝑂</m:t>
                      </m:r>
                      <m:r>
                        <a:rPr lang="cs-CZ" sz="320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𝐶𝑎𝑂</m:t>
                      </m:r>
                      <m:r>
                        <a:rPr lang="cs-CZ" sz="320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5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1025" y="3709760"/>
                <a:ext cx="3409950" cy="519340"/>
              </a:xfrm>
              <a:prstGeom prst="rect">
                <a:avLst/>
              </a:prstGeom>
              <a:blipFill>
                <a:blip r:embed="rId2"/>
                <a:stretch>
                  <a:fillRect b="-2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001250" cy="495300"/>
          </a:xfrm>
        </p:spPr>
        <p:txBody>
          <a:bodyPr/>
          <a:lstStyle/>
          <a:p>
            <a:r>
              <a:rPr lang="cs-CZ" sz="2800" dirty="0"/>
              <a:t>Srdeční výdej </a:t>
            </a:r>
            <a:r>
              <a:rPr lang="cs-CZ" sz="2800" i="1" dirty="0" smtClean="0"/>
              <a:t>(Cardiac output - CO</a:t>
            </a:r>
            <a:r>
              <a:rPr lang="cs-CZ" sz="28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102225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nožství krve přečerpané srdcem za jednu minutu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Tepový objem </a:t>
            </a:r>
            <a:r>
              <a:rPr lang="cs-CZ" i="1" dirty="0" smtClean="0"/>
              <a:t>(stroke volume- SV)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bjem krve vypuzen v jedné systole</a:t>
            </a:r>
          </a:p>
          <a:p>
            <a:pPr lvl="1"/>
            <a:r>
              <a:rPr lang="cs-CZ" dirty="0" smtClean="0"/>
              <a:t>je závislý na třech hemodynamických parametrech</a:t>
            </a:r>
          </a:p>
          <a:p>
            <a:pPr lvl="2"/>
            <a:r>
              <a:rPr lang="cs-CZ" b="1" dirty="0"/>
              <a:t>p</a:t>
            </a:r>
            <a:r>
              <a:rPr lang="cs-CZ" b="1" dirty="0" smtClean="0"/>
              <a:t>ředtížení </a:t>
            </a:r>
            <a:r>
              <a:rPr lang="cs-CZ" dirty="0" smtClean="0"/>
              <a:t>(preload)</a:t>
            </a:r>
          </a:p>
          <a:p>
            <a:pPr lvl="2"/>
            <a:r>
              <a:rPr lang="cs-CZ" b="1" dirty="0"/>
              <a:t>k</a:t>
            </a:r>
            <a:r>
              <a:rPr lang="cs-CZ" b="1" dirty="0" smtClean="0"/>
              <a:t>ontraktilita</a:t>
            </a:r>
          </a:p>
          <a:p>
            <a:pPr lvl="2"/>
            <a:r>
              <a:rPr lang="cs-CZ" b="1" dirty="0"/>
              <a:t>d</a:t>
            </a:r>
            <a:r>
              <a:rPr lang="cs-CZ" b="1" dirty="0" smtClean="0"/>
              <a:t>otížení </a:t>
            </a:r>
            <a:r>
              <a:rPr lang="cs-CZ" dirty="0" smtClean="0"/>
              <a:t>(afterload)</a:t>
            </a:r>
            <a:endParaRPr lang="cs-CZ" dirty="0"/>
          </a:p>
          <a:p>
            <a:r>
              <a:rPr lang="cs-CZ" b="1" dirty="0" smtClean="0"/>
              <a:t>Srdeční frekvence </a:t>
            </a:r>
            <a:r>
              <a:rPr lang="cs-CZ" i="1" dirty="0" smtClean="0"/>
              <a:t>(heart rate- HR)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očet srdečních stahů za minutu</a:t>
            </a:r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 txBox="1">
                <a:spLocks/>
              </p:cNvSpPr>
              <p:nvPr/>
            </p:nvSpPr>
            <p:spPr bwMode="auto">
              <a:xfrm>
                <a:off x="4076700" y="2232025"/>
                <a:ext cx="306705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𝑆𝑉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𝐻𝑅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4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700" y="2232025"/>
                <a:ext cx="3067050" cy="587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001250" cy="495300"/>
          </a:xfrm>
        </p:spPr>
        <p:txBody>
          <a:bodyPr/>
          <a:lstStyle/>
          <a:p>
            <a:r>
              <a:rPr lang="cs-CZ" sz="2800" dirty="0"/>
              <a:t>Obsah kyslíku v arteriální krvi </a:t>
            </a:r>
            <a:r>
              <a:rPr lang="cs-CZ" sz="2800" i="1" dirty="0" smtClean="0"/>
              <a:t>(arterial oxygen content - CaO</a:t>
            </a:r>
            <a:r>
              <a:rPr lang="cs-CZ" sz="2800" i="1" baseline="-25000" dirty="0" smtClean="0"/>
              <a:t>2</a:t>
            </a:r>
            <a:r>
              <a:rPr lang="cs-CZ" sz="28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330825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e daný množstvím kyslíku </a:t>
            </a:r>
            <a:r>
              <a:rPr lang="cs-CZ" b="1" dirty="0" smtClean="0"/>
              <a:t>transportovaného hemoglobinem </a:t>
            </a:r>
            <a:r>
              <a:rPr lang="cs-CZ" dirty="0" smtClean="0"/>
              <a:t>a kyslíkem rozpuštěným v plazmě (v praxi za normobarických podmínek je jeho podíl zanedbatelný)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Saturace </a:t>
            </a:r>
            <a:r>
              <a:rPr lang="cs-CZ" i="1" dirty="0" smtClean="0"/>
              <a:t>(SaO</a:t>
            </a:r>
            <a:r>
              <a:rPr lang="cs-CZ" i="1" baseline="-25000" dirty="0" smtClean="0"/>
              <a:t>2</a:t>
            </a:r>
            <a:r>
              <a:rPr lang="cs-CZ" i="1" dirty="0" smtClean="0"/>
              <a:t>)</a:t>
            </a:r>
          </a:p>
          <a:p>
            <a:pPr lvl="1"/>
            <a:r>
              <a:rPr lang="cs-CZ" dirty="0"/>
              <a:t>podíl hemoglobinu, který je </a:t>
            </a:r>
            <a:r>
              <a:rPr lang="cs-CZ" dirty="0" smtClean="0"/>
              <a:t>nasycen </a:t>
            </a:r>
            <a:r>
              <a:rPr lang="cs-CZ" dirty="0"/>
              <a:t>kyslíkem, vztaženo k celkovému hemoglobinu v </a:t>
            </a:r>
            <a:r>
              <a:rPr lang="cs-CZ" dirty="0" smtClean="0"/>
              <a:t>krvi</a:t>
            </a:r>
            <a:endParaRPr lang="cs-CZ" dirty="0"/>
          </a:p>
          <a:p>
            <a:r>
              <a:rPr lang="cs-CZ" b="1" dirty="0"/>
              <a:t>Konstanta 1,32</a:t>
            </a:r>
          </a:p>
          <a:p>
            <a:pPr lvl="1"/>
            <a:r>
              <a:rPr lang="cs-CZ" dirty="0"/>
              <a:t>reflektuje fakt, že 1gram hemoglobinu je schopen vázat 1,35ml </a:t>
            </a:r>
            <a:r>
              <a:rPr lang="cs-CZ" dirty="0" smtClean="0"/>
              <a:t>kyslíku</a:t>
            </a:r>
            <a:endParaRPr lang="cs-CZ" b="1" dirty="0"/>
          </a:p>
          <a:p>
            <a:r>
              <a:rPr lang="cs-CZ" b="1" dirty="0" smtClean="0"/>
              <a:t>Hemoglobin </a:t>
            </a:r>
            <a:r>
              <a:rPr lang="cs-CZ" i="1" dirty="0" smtClean="0"/>
              <a:t>(</a:t>
            </a:r>
            <a:r>
              <a:rPr lang="cs-CZ" i="1" dirty="0" err="1" smtClean="0"/>
              <a:t>Hb</a:t>
            </a:r>
            <a:r>
              <a:rPr lang="cs-CZ" i="1" dirty="0" smtClean="0"/>
              <a:t>)</a:t>
            </a:r>
          </a:p>
          <a:p>
            <a:endParaRPr lang="cs-CZ" b="1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3"/>
              <p:cNvSpPr txBox="1">
                <a:spLocks/>
              </p:cNvSpPr>
              <p:nvPr/>
            </p:nvSpPr>
            <p:spPr bwMode="auto">
              <a:xfrm>
                <a:off x="3257550" y="2955925"/>
                <a:ext cx="470535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𝐶𝑎𝑂</m:t>
                      </m:r>
                      <m:r>
                        <a:rPr lang="cs-CZ" sz="320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𝑆𝑎𝑂</m:t>
                      </m:r>
                      <m:r>
                        <a:rPr lang="cs-CZ" sz="320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𝐻𝑏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1,32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5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550" y="2955925"/>
                <a:ext cx="4705350" cy="587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4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Perfuzní tlak/ Systémový tlak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 smtClean="0"/>
              <a:t>tlak</a:t>
            </a:r>
            <a:r>
              <a:rPr lang="cs-CZ" dirty="0"/>
              <a:t>, pod kterým krev (či jiná tekutina) protéká určitou </a:t>
            </a:r>
            <a:r>
              <a:rPr lang="cs-CZ" dirty="0" smtClean="0"/>
              <a:t>oblastí</a:t>
            </a:r>
          </a:p>
          <a:p>
            <a:endParaRPr lang="cs-CZ" dirty="0" smtClean="0"/>
          </a:p>
          <a:p>
            <a:r>
              <a:rPr lang="cs-CZ" dirty="0"/>
              <a:t>u</a:t>
            </a:r>
            <a:r>
              <a:rPr lang="cs-CZ" dirty="0" smtClean="0"/>
              <a:t> většiny orgánu je za fyziologických podmínek rovní tlakovému gradientu </a:t>
            </a:r>
            <a:r>
              <a:rPr lang="cs-CZ" b="1" dirty="0" smtClean="0"/>
              <a:t>mezi systémovým tlakem</a:t>
            </a:r>
            <a:r>
              <a:rPr lang="cs-CZ" dirty="0" smtClean="0"/>
              <a:t> a tlakem na venózním konci řečiště daného orgánu</a:t>
            </a:r>
          </a:p>
          <a:p>
            <a:pPr lvl="1"/>
            <a:r>
              <a:rPr lang="cs-CZ" dirty="0"/>
              <a:t>orgány (zejména mozek a ledviny) udržují stálost perfuze </a:t>
            </a:r>
            <a:r>
              <a:rPr lang="cs-CZ" b="1" dirty="0"/>
              <a:t>pomoci autoregulace</a:t>
            </a:r>
          </a:p>
          <a:p>
            <a:pPr lvl="1"/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Střední arteriální tlak</a:t>
            </a:r>
            <a:r>
              <a:rPr lang="cs-CZ" dirty="0" smtClean="0"/>
              <a:t> </a:t>
            </a:r>
            <a:r>
              <a:rPr lang="cs-CZ" i="1" dirty="0"/>
              <a:t>(mean arterial pressure- MAP</a:t>
            </a:r>
            <a:r>
              <a:rPr lang="cs-CZ" i="1" dirty="0" smtClean="0"/>
              <a:t>)</a:t>
            </a:r>
          </a:p>
          <a:p>
            <a:r>
              <a:rPr lang="cs-CZ" b="1" dirty="0" smtClean="0"/>
              <a:t>Systémová vaskulární rezistence </a:t>
            </a:r>
            <a:r>
              <a:rPr lang="cs-CZ" i="1" dirty="0" smtClean="0"/>
              <a:t>(SVR)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rotitlak </a:t>
            </a:r>
            <a:r>
              <a:rPr lang="cs-CZ" dirty="0"/>
              <a:t>vytvářený </a:t>
            </a:r>
            <a:r>
              <a:rPr lang="cs-CZ" dirty="0" smtClean="0"/>
              <a:t>cévami </a:t>
            </a:r>
            <a:r>
              <a:rPr lang="cs-CZ" dirty="0"/>
              <a:t>vůči průtoku krve v nich</a:t>
            </a:r>
            <a:endParaRPr lang="cs-CZ" i="1" dirty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 txBox="1">
                <a:spLocks/>
              </p:cNvSpPr>
              <p:nvPr/>
            </p:nvSpPr>
            <p:spPr bwMode="auto">
              <a:xfrm>
                <a:off x="4362450" y="3778023"/>
                <a:ext cx="346710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𝑀𝐴𝑃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𝑆𝑉𝑅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4" name="Zástupný symbol pro obsah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3778023"/>
                <a:ext cx="3467100" cy="587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Typy šoku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10109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 smtClean="0"/>
              <a:t>na základě patofyziologickým procesu rozlišujeme </a:t>
            </a:r>
            <a:r>
              <a:rPr lang="cs-CZ" dirty="0"/>
              <a:t>čtyři typy </a:t>
            </a:r>
          </a:p>
          <a:p>
            <a:pPr lvl="1"/>
            <a:r>
              <a:rPr lang="cs-CZ" b="1" dirty="0"/>
              <a:t>h</a:t>
            </a:r>
            <a:r>
              <a:rPr lang="cs-CZ" b="1" dirty="0" smtClean="0"/>
              <a:t>ypovolemický šok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ardiogenní šok</a:t>
            </a:r>
          </a:p>
          <a:p>
            <a:pPr lvl="1"/>
            <a:r>
              <a:rPr lang="cs-CZ" b="1" dirty="0"/>
              <a:t>o</a:t>
            </a:r>
            <a:r>
              <a:rPr lang="cs-CZ" b="1" dirty="0" smtClean="0"/>
              <a:t>bstrukční šok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istribuční šok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ozdělení je pouze didaktické, jelikož se na výsledném obraze oběhového selhání málokdy podílí pouze jeden mechanizmus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 správnější uvádět, že na šoku se v různé míře mohou podílet čtyři patofyziologické mechanizmy</a:t>
            </a:r>
          </a:p>
          <a:p>
            <a:pPr lvl="1"/>
            <a:r>
              <a:rPr lang="cs-CZ" b="1" dirty="0" smtClean="0"/>
              <a:t>hypovolemie, selhání funkce srdce, obstrukce cévního řečiště nebo maldistribuce krevního průtoku </a:t>
            </a:r>
          </a:p>
          <a:p>
            <a:pPr marL="342900" lvl="1" indent="0"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 smtClean="0"/>
              <a:t>Hypovolemický šok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ozvíjí se v důsledku </a:t>
            </a:r>
            <a:r>
              <a:rPr lang="cs-CZ" b="1" dirty="0" smtClean="0"/>
              <a:t>poklesu celkového cirkulujícího objemu</a:t>
            </a:r>
          </a:p>
          <a:p>
            <a:endParaRPr lang="cs-CZ" b="1" dirty="0"/>
          </a:p>
          <a:p>
            <a:r>
              <a:rPr lang="cs-CZ" dirty="0"/>
              <a:t>p</a:t>
            </a:r>
            <a:r>
              <a:rPr lang="cs-CZ" dirty="0" smtClean="0"/>
              <a:t>atofyziologickým mechanizmem je </a:t>
            </a:r>
            <a:r>
              <a:rPr lang="cs-CZ" b="1" dirty="0" smtClean="0"/>
              <a:t>pokles srdečního výdeje </a:t>
            </a:r>
            <a:r>
              <a:rPr lang="cs-CZ" dirty="0" smtClean="0"/>
              <a:t>na podkladě </a:t>
            </a:r>
            <a:r>
              <a:rPr lang="cs-CZ" b="1" dirty="0" smtClean="0"/>
              <a:t>poklesu preloadu</a:t>
            </a:r>
          </a:p>
          <a:p>
            <a:endParaRPr lang="cs-CZ" dirty="0"/>
          </a:p>
          <a:p>
            <a:r>
              <a:rPr lang="cs-CZ" b="1" dirty="0" smtClean="0"/>
              <a:t>příklady: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emoragický šok</a:t>
            </a:r>
          </a:p>
          <a:p>
            <a:pPr lvl="1"/>
            <a:r>
              <a:rPr lang="cs-CZ" dirty="0" smtClean="0"/>
              <a:t>hypovolémie jakékoli etiologie</a:t>
            </a:r>
            <a:endParaRPr lang="cs-CZ" dirty="0"/>
          </a:p>
          <a:p>
            <a:pPr lvl="1"/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4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_KARIM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KARIM2" id="{2CF643C7-638E-44B3-A605-A0B79FB76D51}" vid="{E82B2BE7-074D-4828-AB6B-278E1519F2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Motiv_KARIM2</Template>
  <TotalTime>670</TotalTime>
  <Words>1758</Words>
  <Application>Microsoft Office PowerPoint</Application>
  <PresentationFormat>Širokoúhlá obrazovka</PresentationFormat>
  <Paragraphs>349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Motiv_KARIM2</vt:lpstr>
      <vt:lpstr>Šokové stavy (anebo přístup k pacientovi s oběhovým selháním)</vt:lpstr>
      <vt:lpstr>Proč se zaujímat?</vt:lpstr>
      <vt:lpstr>Definice</vt:lpstr>
      <vt:lpstr>Patofyziologie- od čeho závisí dostatečná tkáňová oxygenace?</vt:lpstr>
      <vt:lpstr>Srdeční výdej (Cardiac output - CO)</vt:lpstr>
      <vt:lpstr>Obsah kyslíku v arteriální krvi (arterial oxygen content - CaO2)</vt:lpstr>
      <vt:lpstr>Perfuzní tlak/ Systémový tlak</vt:lpstr>
      <vt:lpstr>Typy šoku</vt:lpstr>
      <vt:lpstr>Hypovolemický šok</vt:lpstr>
      <vt:lpstr>Kardiogenní šok</vt:lpstr>
      <vt:lpstr>Obstrukční šok</vt:lpstr>
      <vt:lpstr>Distribuční šok</vt:lpstr>
      <vt:lpstr>Identifikace oběhově nestabilního pacienta </vt:lpstr>
      <vt:lpstr>Iniciální opatření a monitoring</vt:lpstr>
      <vt:lpstr>Základní monitoring</vt:lpstr>
      <vt:lpstr>Základní vyšetření</vt:lpstr>
      <vt:lpstr>Iniciální opatření</vt:lpstr>
      <vt:lpstr>Hemodynamická optimalizace</vt:lpstr>
      <vt:lpstr>Hemodynamický monitoring</vt:lpstr>
      <vt:lpstr>Hemodynamický monitoring</vt:lpstr>
      <vt:lpstr>Hemodynamická optimalizace- korekce srdečního výdeje</vt:lpstr>
      <vt:lpstr>Tekutiny používané k volumoterapii</vt:lpstr>
      <vt:lpstr>Krystaloidy</vt:lpstr>
      <vt:lpstr>Koloidy</vt:lpstr>
      <vt:lpstr>Stabilizace krevního oběhu</vt:lpstr>
      <vt:lpstr>Stabilizace krevního oběhu</vt:lpstr>
      <vt:lpstr>„ take – home message “</vt:lpstr>
      <vt:lpstr>„ take – home message “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Vrbica</dc:creator>
  <cp:lastModifiedBy>Hrdý Ondřej</cp:lastModifiedBy>
  <cp:revision>107</cp:revision>
  <dcterms:created xsi:type="dcterms:W3CDTF">2022-01-08T09:58:50Z</dcterms:created>
  <dcterms:modified xsi:type="dcterms:W3CDTF">2024-09-23T16:18:40Z</dcterms:modified>
</cp:coreProperties>
</file>