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257" r:id="rId3"/>
    <p:sldId id="259" r:id="rId4"/>
    <p:sldId id="304" r:id="rId5"/>
    <p:sldId id="298" r:id="rId6"/>
    <p:sldId id="262" r:id="rId7"/>
    <p:sldId id="266" r:id="rId8"/>
    <p:sldId id="305" r:id="rId9"/>
    <p:sldId id="306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307" r:id="rId21"/>
    <p:sldId id="274" r:id="rId22"/>
    <p:sldId id="275" r:id="rId23"/>
    <p:sldId id="276" r:id="rId24"/>
    <p:sldId id="277" r:id="rId25"/>
    <p:sldId id="278" r:id="rId26"/>
    <p:sldId id="279" r:id="rId27"/>
    <p:sldId id="281" r:id="rId28"/>
    <p:sldId id="280" r:id="rId29"/>
    <p:sldId id="282" r:id="rId30"/>
    <p:sldId id="308" r:id="rId31"/>
    <p:sldId id="309" r:id="rId32"/>
    <p:sldId id="297" r:id="rId33"/>
    <p:sldId id="284" r:id="rId34"/>
    <p:sldId id="285" r:id="rId35"/>
    <p:sldId id="286" r:id="rId36"/>
    <p:sldId id="287" r:id="rId37"/>
    <p:sldId id="288" r:id="rId38"/>
    <p:sldId id="289" r:id="rId39"/>
    <p:sldId id="291" r:id="rId40"/>
    <p:sldId id="299" r:id="rId41"/>
    <p:sldId id="303" r:id="rId42"/>
    <p:sldId id="301" r:id="rId43"/>
    <p:sldId id="300" r:id="rId44"/>
    <p:sldId id="293" r:id="rId45"/>
    <p:sldId id="311" r:id="rId46"/>
    <p:sldId id="312" r:id="rId47"/>
    <p:sldId id="310" r:id="rId48"/>
    <p:sldId id="296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0D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102" autoAdjust="0"/>
    <p:restoredTop sz="82412" autoAdjust="0"/>
  </p:normalViewPr>
  <p:slideViewPr>
    <p:cSldViewPr snapToGrid="0">
      <p:cViewPr varScale="1">
        <p:scale>
          <a:sx n="103" d="100"/>
          <a:sy n="103" d="100"/>
        </p:scale>
        <p:origin x="13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9B03EA-AC93-4874-A513-77FA34CCB4D9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E047B-19C9-4D87-AA6E-456D3A775B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07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047B-19C9-4D87-AA6E-456D3A775B2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690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047B-19C9-4D87-AA6E-456D3A775B2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1062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047B-19C9-4D87-AA6E-456D3A775B2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7767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Zavedení NGS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047B-19C9-4D87-AA6E-456D3A775B28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9676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047B-19C9-4D87-AA6E-456D3A775B2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0570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DE047B-19C9-4D87-AA6E-456D3A775B28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8220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DE047B-19C9-4D87-AA6E-456D3A775B28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8903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Nejsou studie srovnávající</a:t>
            </a:r>
            <a:r>
              <a:rPr lang="cs-CZ" baseline="0" dirty="0"/>
              <a:t> prevenci horečky a žádnou regulaci teploty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aseline="0" dirty="0"/>
              <a:t>Není známo terapeutické okno, kdy by mohla být hypotermie užitečná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aseline="0" dirty="0"/>
              <a:t>Není známo optimální trvání hypotermie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aseline="0" dirty="0"/>
              <a:t>Není známá optimální strategie </a:t>
            </a:r>
            <a:r>
              <a:rPr lang="cs-CZ" baseline="0" dirty="0" err="1"/>
              <a:t>sedace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047B-19C9-4D87-AA6E-456D3A775B28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1216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Typické </a:t>
            </a:r>
            <a:r>
              <a:rPr lang="cs-CZ" dirty="0" err="1"/>
              <a:t>posthypoxické</a:t>
            </a:r>
            <a:r>
              <a:rPr lang="cs-CZ" dirty="0"/>
              <a:t> poškození = difuzní mozkový edém</a:t>
            </a:r>
          </a:p>
          <a:p>
            <a:r>
              <a:rPr lang="cs-CZ" dirty="0">
                <a:sym typeface="Wingdings" panose="05000000000000000000" pitchFamily="2" charset="2"/>
              </a:rPr>
              <a:t>snaha o vyloučení falešně pesimistických předpovědí a vysokou specifitu</a:t>
            </a:r>
          </a:p>
          <a:p>
            <a:r>
              <a:rPr lang="cs-CZ" dirty="0">
                <a:sym typeface="Wingdings" panose="05000000000000000000" pitchFamily="2" charset="2"/>
              </a:rPr>
              <a:t>Pouze minimum</a:t>
            </a:r>
            <a:r>
              <a:rPr lang="cs-CZ" baseline="0" dirty="0">
                <a:sym typeface="Wingdings" panose="05000000000000000000" pitchFamily="2" charset="2"/>
              </a:rPr>
              <a:t> úmrtí v přímé souvislosti s mozkovou smrtí – většinou odebrána terapie na základě závažnosti nálezu 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047B-19C9-4D87-AA6E-456D3A775B28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6240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DE047B-19C9-4D87-AA6E-456D3A775B28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7255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Cena asi 300 Kč</a:t>
            </a:r>
            <a:br>
              <a:rPr lang="cs-CZ" dirty="0"/>
            </a:br>
            <a:r>
              <a:rPr lang="cs-CZ" dirty="0"/>
              <a:t>nelze rozmrazovat ?</a:t>
            </a:r>
          </a:p>
          <a:p>
            <a:r>
              <a:rPr lang="cs-CZ" dirty="0"/>
              <a:t>Interference i  při 50 g/l </a:t>
            </a:r>
            <a:r>
              <a:rPr lang="cs-CZ" dirty="0" err="1"/>
              <a:t>Hgb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047B-19C9-4D87-AA6E-456D3A775B28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6701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047B-19C9-4D87-AA6E-456D3A775B2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6770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047B-19C9-4D87-AA6E-456D3A775B28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345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047B-19C9-4D87-AA6E-456D3A775B2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294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047B-19C9-4D87-AA6E-456D3A775B2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2378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047B-19C9-4D87-AA6E-456D3A775B2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268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047B-19C9-4D87-AA6E-456D3A775B2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6772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047B-19C9-4D87-AA6E-456D3A775B2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7722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047B-19C9-4D87-AA6E-456D3A775B2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2226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047B-19C9-4D87-AA6E-456D3A775B2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916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0417" y="-12700"/>
            <a:ext cx="10574867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15680" y="2800945"/>
            <a:ext cx="8061920" cy="1470025"/>
          </a:xfrm>
        </p:spPr>
        <p:txBody>
          <a:bodyPr anchor="b"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215680" y="4556720"/>
            <a:ext cx="8064896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9F3807-8FD8-4CE8-A5C3-A68166082807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D98FE-8DD3-4AD4-84D3-901A70880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624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9F3807-8FD8-4CE8-A5C3-A68166082807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D98FE-8DD3-4AD4-84D3-901A70880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273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9F3807-8FD8-4CE8-A5C3-A68166082807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D98FE-8DD3-4AD4-84D3-901A70880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393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xmlns="" id="{BFA3F0F2-FD46-4242-AD72-0C1F78484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3807-8FD8-4CE8-A5C3-A68166082807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11" name="Zástupný symbol pro zápatí 10">
            <a:extLst>
              <a:ext uri="{FF2B5EF4-FFF2-40B4-BE49-F238E27FC236}">
                <a16:creationId xmlns:a16="http://schemas.microsoft.com/office/drawing/2014/main" xmlns="" id="{47DEC271-4A99-4FD8-B882-4F339C2A0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xmlns="" id="{458323E2-C0D4-42A0-9F2F-AC0E8E650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D98FE-8DD3-4AD4-84D3-901A7088028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5355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0417" y="-12700"/>
            <a:ext cx="10574867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15679" y="4406903"/>
            <a:ext cx="8110604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215679" y="2906713"/>
            <a:ext cx="8110604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xmlns="" id="{2E17612F-A82B-4B38-8078-DD372B706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3807-8FD8-4CE8-A5C3-A68166082807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xmlns="" id="{847340B4-05DF-458C-BF95-00F0A51B4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xmlns="" id="{EEDD4218-38DF-4FEC-814C-8C839C454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D98FE-8DD3-4AD4-84D3-901A70880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8964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9F3807-8FD8-4CE8-A5C3-A68166082807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D98FE-8DD3-4AD4-84D3-901A70880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7719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9F3807-8FD8-4CE8-A5C3-A68166082807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D98FE-8DD3-4AD4-84D3-901A70880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85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9F3807-8FD8-4CE8-A5C3-A68166082807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D98FE-8DD3-4AD4-84D3-901A70880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918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9F3807-8FD8-4CE8-A5C3-A68166082807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D98FE-8DD3-4AD4-84D3-901A70880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7065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9F3807-8FD8-4CE8-A5C3-A68166082807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D98FE-8DD3-4AD4-84D3-901A70880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931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9F3807-8FD8-4CE8-A5C3-A68166082807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D98FE-8DD3-4AD4-84D3-901A70880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5693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43801" y="-14288"/>
            <a:ext cx="4667251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ázek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119967" y="6348416"/>
            <a:ext cx="9105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09602" y="53975"/>
            <a:ext cx="731096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1029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09600" y="765175"/>
            <a:ext cx="10972800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95700" y="6427791"/>
            <a:ext cx="25569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+mn-lt"/>
              </a:defRPr>
            </a:lvl1pPr>
          </a:lstStyle>
          <a:p>
            <a:fld id="{199F3807-8FD8-4CE8-A5C3-A68166082807}" type="datetimeFigureOut">
              <a:rPr lang="cs-CZ" smtClean="0"/>
              <a:t>23.09.2024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6383868" y="6427791"/>
            <a:ext cx="4148667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bg1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703984" y="6427791"/>
            <a:ext cx="878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+mn-lt"/>
              </a:defRPr>
            </a:lvl1pPr>
          </a:lstStyle>
          <a:p>
            <a:fld id="{2D9D98FE-8DD3-4AD4-84D3-901A70880283}" type="slidenum">
              <a:rPr lang="cs-CZ" smtClean="0"/>
              <a:t>‹#›</a:t>
            </a:fld>
            <a:endParaRPr lang="cs-CZ"/>
          </a:p>
        </p:txBody>
      </p:sp>
      <p:cxnSp>
        <p:nvCxnSpPr>
          <p:cNvPr id="12" name="Přímá spojnice 11"/>
          <p:cNvCxnSpPr/>
          <p:nvPr/>
        </p:nvCxnSpPr>
        <p:spPr>
          <a:xfrm>
            <a:off x="10608733" y="6423028"/>
            <a:ext cx="0" cy="4349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2" descr="E:\##iba\karim\pack\znacka-full-FN-LF-cs\barva\znacka-full-FN-LF-cs-barva.emf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63551" y="6337303"/>
            <a:ext cx="2463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935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1500" b="1" kern="1200">
          <a:solidFill>
            <a:srgbClr val="D20A1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rgbClr val="D20A1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rgbClr val="D20A1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rgbClr val="D20A1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rgbClr val="D20A11"/>
          </a:solidFill>
          <a:latin typeface="Calibri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500" b="1">
          <a:solidFill>
            <a:srgbClr val="D20A11"/>
          </a:solidFill>
          <a:latin typeface="Calibri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500" b="1">
          <a:solidFill>
            <a:srgbClr val="D20A11"/>
          </a:solidFill>
          <a:latin typeface="Calibri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500" b="1">
          <a:solidFill>
            <a:srgbClr val="D20A11"/>
          </a:solidFill>
          <a:latin typeface="Calibri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500" b="1">
          <a:solidFill>
            <a:srgbClr val="D20A11"/>
          </a:solidFill>
          <a:latin typeface="Calibri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cid:942139831173259821873797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dspace.cuni.cz/bitstream/handle/20.500.11956/44232/IPTX_2004_1_11120_0_45092_0_13516.pdf?sequence=1" TargetMode="External"/><Relationship Id="rId2" Type="http://schemas.openxmlformats.org/officeDocument/2006/relationships/hyperlink" Target="https://cprguidelines.eu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FA9DF53-43D0-4919-9616-1FAED2EE61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3600" dirty="0"/>
              <a:t>Patofyziologie zástavy oběhu, dělení, </a:t>
            </a:r>
            <a:r>
              <a:rPr lang="cs-CZ" sz="3600" dirty="0" err="1"/>
              <a:t>poresuscitační</a:t>
            </a:r>
            <a:r>
              <a:rPr lang="cs-CZ" sz="3600" dirty="0"/>
              <a:t> péče a </a:t>
            </a:r>
            <a:r>
              <a:rPr lang="cs-CZ" sz="3600" dirty="0" err="1"/>
              <a:t>prognostikace</a:t>
            </a:r>
            <a:endParaRPr lang="cs-CZ" sz="36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9DC0D6A1-A53C-4A74-A9D0-95D4E0072B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2000" dirty="0"/>
              <a:t>MUDr. Viktor Agalarev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88358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8"/>
            <a:ext cx="8919409" cy="1213351"/>
          </a:xfrm>
        </p:spPr>
        <p:txBody>
          <a:bodyPr/>
          <a:lstStyle/>
          <a:p>
            <a:r>
              <a:rPr lang="cs-CZ" sz="3200" dirty="0" err="1"/>
              <a:t>Poresuscitační</a:t>
            </a:r>
            <a:r>
              <a:rPr lang="cs-CZ" sz="3200" dirty="0"/>
              <a:t> syndrom </a:t>
            </a:r>
            <a:br>
              <a:rPr lang="cs-CZ" sz="3200" dirty="0"/>
            </a:br>
            <a:r>
              <a:rPr lang="cs-CZ" sz="2800" dirty="0"/>
              <a:t>(post </a:t>
            </a:r>
            <a:r>
              <a:rPr lang="cs-CZ" sz="2800" dirty="0" err="1"/>
              <a:t>cardiac</a:t>
            </a:r>
            <a:r>
              <a:rPr lang="cs-CZ" sz="2800" dirty="0"/>
              <a:t> </a:t>
            </a:r>
            <a:r>
              <a:rPr lang="cs-CZ" sz="2800" dirty="0" err="1"/>
              <a:t>arrest</a:t>
            </a:r>
            <a:r>
              <a:rPr lang="cs-CZ" sz="2800" dirty="0"/>
              <a:t> syndrome)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FA4A6A-168E-4E80-91D4-1B3462B3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920207"/>
            <a:ext cx="9641305" cy="3694530"/>
          </a:xfrm>
        </p:spPr>
        <p:txBody>
          <a:bodyPr/>
          <a:lstStyle/>
          <a:p>
            <a:r>
              <a:rPr lang="cs-CZ" dirty="0"/>
              <a:t>Stav vyvolaný celotělovou ischemií a </a:t>
            </a:r>
            <a:r>
              <a:rPr lang="cs-CZ" dirty="0" err="1"/>
              <a:t>reperfuzí</a:t>
            </a:r>
            <a:r>
              <a:rPr lang="cs-CZ" dirty="0"/>
              <a:t> v kombinaci s primární příčinou zástavy oběhu</a:t>
            </a:r>
          </a:p>
          <a:p>
            <a:r>
              <a:rPr lang="cs-CZ" dirty="0"/>
              <a:t>Tíže dle celkového stavu organismu a délky trvání srdeční zástavy</a:t>
            </a:r>
          </a:p>
          <a:p>
            <a:r>
              <a:rPr lang="cs-CZ" dirty="0"/>
              <a:t>Orgánová dysfunkce až multiorgánové selhání</a:t>
            </a:r>
          </a:p>
          <a:p>
            <a:r>
              <a:rPr lang="cs-CZ" dirty="0"/>
              <a:t>Zahrnuje:</a:t>
            </a:r>
          </a:p>
          <a:p>
            <a:pPr lvl="1"/>
            <a:r>
              <a:rPr lang="cs-CZ" dirty="0" err="1"/>
              <a:t>Poresuscitační</a:t>
            </a:r>
            <a:r>
              <a:rPr lang="cs-CZ" dirty="0"/>
              <a:t> </a:t>
            </a:r>
            <a:r>
              <a:rPr lang="cs-CZ" dirty="0" err="1"/>
              <a:t>hypoxicko</a:t>
            </a:r>
            <a:r>
              <a:rPr lang="cs-CZ" dirty="0"/>
              <a:t> ischemické poškození mozku</a:t>
            </a:r>
          </a:p>
          <a:p>
            <a:pPr lvl="1"/>
            <a:r>
              <a:rPr lang="cs-CZ" dirty="0" err="1"/>
              <a:t>Poresuscitační</a:t>
            </a:r>
            <a:r>
              <a:rPr lang="cs-CZ" dirty="0"/>
              <a:t> myokardiální dysfunkci</a:t>
            </a:r>
          </a:p>
          <a:p>
            <a:pPr lvl="1"/>
            <a:r>
              <a:rPr lang="cs-CZ" dirty="0"/>
              <a:t>Systémovou </a:t>
            </a:r>
            <a:r>
              <a:rPr lang="cs-CZ" dirty="0" err="1"/>
              <a:t>ischemicko</a:t>
            </a:r>
            <a:r>
              <a:rPr lang="cs-CZ" dirty="0"/>
              <a:t> – </a:t>
            </a:r>
            <a:r>
              <a:rPr lang="cs-CZ" dirty="0" err="1"/>
              <a:t>reperfuzní</a:t>
            </a:r>
            <a:r>
              <a:rPr lang="cs-CZ" dirty="0"/>
              <a:t> reakci</a:t>
            </a:r>
          </a:p>
          <a:p>
            <a:pPr lvl="1"/>
            <a:r>
              <a:rPr lang="cs-CZ" dirty="0"/>
              <a:t>Přetrvávající patologie předcházející srdeční zástavě</a:t>
            </a:r>
          </a:p>
          <a:p>
            <a:endParaRPr lang="cs-CZ" dirty="0"/>
          </a:p>
        </p:txBody>
      </p:sp>
      <p:pic>
        <p:nvPicPr>
          <p:cNvPr id="4" name="Picture 2" descr="https://attachments.office.net/owa/Vondracek.Michal%40fnbrno.cz/service.svc/s/GetAttachmentThumbnail?id=AAMkAGU5ZTA5NWNhLTVmYmQtNDc0MS1hM2VhLTYxYjcxMGZjY2UwOQBGAAAAAAAXePgkfmZeSJGMV4w%2FKsejBwBEcOPJ6fXxSaHSm2I04lCmAAAAAAEMAABEcOPJ6fXxSaHSm2I04lCmAAHTsbNMAAABEgAQAOPkxx0TPfpEuehe6MlaMCE%3D&amp;thumbnailType=2&amp;token=eyJhbGciOiJSUzI1NiIsImtpZCI6IkZBRDY1NDI2MkM2QUYyOTYxQUExRThDQUI3OEZGMUIyNzBFNzA3RTkiLCJ0eXAiOiJKV1QiLCJ4NXQiOiItdFpVSml4cThwWWFvZWpLdDRfeHNuRG5CLWsifQ.eyJvcmlnaW4iOiJodHRwczovL291dGxvb2sub2ZmaWNlLmNvbSIsInVjIjoiMzZkNjFjYWJhYzk5NDM0OTg4MjI4MzA5YTI0ZjA2ZjkiLCJzaWduaW5fc3RhdGUiOiJbXCJpbmtub3dubnR3a1wiXSIsInZlciI6IkV4Y2hhbmdlLkNhbGxiYWNrLlYxIiwiYXBwY3R4c2VuZGVyIjoiT3dhRG93bmxvYWRAOGM2OTNlNTMtNjk2NC00MDEyLTllM2QtMDlkNzJlYTc2M2IxIiwiaXNzcmluZyI6IldXIiwiYXBwY3R4Ijoie1wibXNleGNocHJvdFwiOlwib3dhXCIsXCJwdWlkXCI6XCIxMTUzODAxMTE2NzA0MTg2MDUyXCIsXCJzY29wZVwiOlwiT3dhRG93bmxvYWRcIixcIm9pZFwiOlwiOGNkOGNmMDAtNzc4Ny00MWZiLWI0N2EtNmY1Y2I0MTA4MGE0XCIsXCJwcmltYXJ5c2lkXCI6XCJTLTEtNS0yMS0zMTYxNjEwNTc0LTE4NTg0MTA2MTktMzkzNDg3NTItODE4MzUyNVwifSIsIm5iZiI6MTY0Njk5NjA3NywiZXhwIjoxNjQ2OTk2Njc3LCJpc3MiOiIwMDAwMDAwMi0wMDAwLTBmZjEtY2UwMC0wMDAwMDAwMDAwMDBAOGM2OTNlNTMtNjk2NC00MDEyLTllM2QtMDlkNzJlYTc2M2IxIiwiYXVkIjoiMDAwMDAwMDItMDAwMC0wZmYxLWNlMDAtMDAwMDAwMDAwMDAwL2F0dGFjaG1lbnRzLm9mZmljZS5uZXRAOGM2OTNlNTMtNjk2NC00MDEyLTllM2QtMDlkNzJlYTc2M2IxIiwiaGFwcCI6Im93YSJ9.WPHyXIYiIzgjV__nyNVhDoLNPewRw_R2DyjplelbqDgFnXzrQAif-BEW9JW_HJDkWaqTG3YllIOChlrDkERLGUqvzDxVl9tiI8AQe20n2xL1QrBUKcCbTZBV4GEpX8rOqfJ8SYLBw1MMpm9C7LMuv1F_fyT7tOY8ogEtTCH4ZOyGkhnNqh-VVSgzJkOlh7b2PIGHd3wLMJgGizKjlyrC-P9lYqD6ZXVjQk-ilf4wwxMervBEg8iWPdW7J85nl7x7iDf5SY2SEhvS0GctjLbUlKVXuD9YPq7Bz7qJbB0itQFAJGL7a6P4zTZGOj8zWJBNxd0rbDMueLGPHqWl-XH1pg&amp;X-OWA-CANARY=6YSqZiEFr0GomWJnToN00uC3IAlOA9oYKUeIGdmHqHelrMv62-OKjxxjoDJ5IxRwSUOlwnmwNIQ.&amp;owa=outlook.office.com&amp;scriptVer=20220225004.03&amp;animation=true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0"/>
          <a:stretch/>
        </p:blipFill>
        <p:spPr bwMode="auto">
          <a:xfrm>
            <a:off x="9186530" y="3122427"/>
            <a:ext cx="2702749" cy="271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558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ttachments.office.net/owa/Vondracek.Michal%40fnbrno.cz/service.svc/s/GetAttachmentThumbnail?id=AAMkAGU5ZTA5NWNhLTVmYmQtNDc0MS1hM2VhLTYxYjcxMGZjY2UwOQBGAAAAAAAXePgkfmZeSJGMV4w%2FKsejBwBEcOPJ6fXxSaHSm2I04lCmAAAAAAEMAABEcOPJ6fXxSaHSm2I04lCmAAHTsbNGAAABEgAQALuwpgD8Xb9Lhafszr90zAI%3D&amp;thumbnailType=2&amp;token=eyJhbGciOiJSUzI1NiIsImtpZCI6IkZBRDY1NDI2MkM2QUYyOTYxQUExRThDQUI3OEZGMUIyNzBFNzA3RTkiLCJ0eXAiOiJKV1QiLCJ4NXQiOiItdFpVSml4cThwWWFvZWpLdDRfeHNuRG5CLWsifQ.eyJvcmlnaW4iOiJodHRwczovL291dGxvb2sub2ZmaWNlLmNvbSIsInVjIjoiMzZkNjFjYWJhYzk5NDM0OTg4MjI4MzA5YTI0ZjA2ZjkiLCJzaWduaW5fc3RhdGUiOiJbXCJpbmtub3dubnR3a1wiXSIsInZlciI6IkV4Y2hhbmdlLkNhbGxiYWNrLlYxIiwiYXBwY3R4c2VuZGVyIjoiT3dhRG93bmxvYWRAOGM2OTNlNTMtNjk2NC00MDEyLTllM2QtMDlkNzJlYTc2M2IxIiwiaXNzcmluZyI6IldXIiwiYXBwY3R4Ijoie1wibXNleGNocHJvdFwiOlwib3dhXCIsXCJwdWlkXCI6XCIxMTUzODAxMTE2NzA0MTg2MDUyXCIsXCJzY29wZVwiOlwiT3dhRG93bmxvYWRcIixcIm9pZFwiOlwiOGNkOGNmMDAtNzc4Ny00MWZiLWI0N2EtNmY1Y2I0MTA4MGE0XCIsXCJwcmltYXJ5c2lkXCI6XCJTLTEtNS0yMS0zMTYxNjEwNTc0LTE4NTg0MTA2MTktMzkzNDg3NTItODE4MzUyNVwifSIsIm5iZiI6MTY0Njk5MzY3NSwiZXhwIjoxNjQ2OTk0Mjc1LCJpc3MiOiIwMDAwMDAwMi0wMDAwLTBmZjEtY2UwMC0wMDAwMDAwMDAwMDBAOGM2OTNlNTMtNjk2NC00MDEyLTllM2QtMDlkNzJlYTc2M2IxIiwiYXVkIjoiMDAwMDAwMDItMDAwMC0wZmYxLWNlMDAtMDAwMDAwMDAwMDAwL2F0dGFjaG1lbnRzLm9mZmljZS5uZXRAOGM2OTNlNTMtNjk2NC00MDEyLTllM2QtMDlkNzJlYTc2M2IxIiwiaGFwcCI6Im93YSJ9.ewP42fc3WtbwB75615Qx3aTQ2clnLLrKvbSd9DFW9V-zv0rMd2u6iFKtkKGdiZGpi8c2m1jvAGRPVX66TdCf2vuPkm3xjq8OwPdV_YMfn78ZUOsQ9egHTZ883NWayOoSW3UBakq4ogBwHmGZonyg9fYwJ_sFtV1D2qVAKf0by2c2SiHpPcO7E3txiI8iI222P6NVXooKUFgb2wFXQE9DdttFDt1IViH0wW9dqfmvkuX5powSi_sicla_p3QZhOu71W5LAstp2uHLugtQV-kkHW7EYYAw9hrYwU9LzYrXOxQXnW_E3yvHjd6_oWBP8Bp8CrhUzdq3rolCwbot-bGscw&amp;X-OWA-CANARY=iC0y4Zw-3UOWHMtyYXzcfkAwMiFIA9oYen8BGP0P00bvYXRZc6avPvGINdM5o0NzMhm6Gg8wsB8.&amp;owa=outlook.office.com&amp;scriptVer=20220225004.03&amp;animation=tru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5556" r="94701">
                        <a14:foregroundMark x1="68205" y1="30612" x2="69658" y2="34597"/>
                        <a14:foregroundMark x1="54872" y1="48397" x2="51966" y2="49466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630" y="3021457"/>
            <a:ext cx="3597718" cy="316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9"/>
            <a:ext cx="8919409" cy="827653"/>
          </a:xfrm>
        </p:spPr>
        <p:txBody>
          <a:bodyPr/>
          <a:lstStyle/>
          <a:p>
            <a:r>
              <a:rPr lang="cs-CZ" sz="3200" dirty="0"/>
              <a:t>Poškození mozku po srdeční zástavě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FA4A6A-168E-4E80-91D4-1B3462B3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369668"/>
            <a:ext cx="10058398" cy="4815936"/>
          </a:xfrm>
        </p:spPr>
        <p:txBody>
          <a:bodyPr/>
          <a:lstStyle/>
          <a:p>
            <a:r>
              <a:rPr lang="cs-CZ" sz="1600" dirty="0"/>
              <a:t>jedná se o nejčastější příčinu úmrtí po ROSC</a:t>
            </a:r>
          </a:p>
          <a:p>
            <a:r>
              <a:rPr lang="cs-CZ" sz="1600" dirty="0"/>
              <a:t>limitovaná tolerance ischemie mozku, mozek nemá téměř žádné metabolické reservy, závislý na kont. dodávce O2 a glukózy, přitom konsumuje 20-25% celkové spotřeby O2</a:t>
            </a:r>
          </a:p>
          <a:p>
            <a:r>
              <a:rPr lang="cs-CZ" sz="1600" dirty="0"/>
              <a:t>selhání mozkové mikrocirkulace -&gt; drobné infarkty, perzistující ischemie </a:t>
            </a:r>
            <a:r>
              <a:rPr lang="cs-CZ" sz="1600" i="1" dirty="0"/>
              <a:t>(„no-</a:t>
            </a:r>
            <a:r>
              <a:rPr lang="cs-CZ" sz="1600" i="1" dirty="0" err="1"/>
              <a:t>reflow</a:t>
            </a:r>
            <a:r>
              <a:rPr lang="cs-CZ" sz="1600" i="1" dirty="0"/>
              <a:t>“)</a:t>
            </a:r>
          </a:p>
          <a:p>
            <a:pPr marL="342900" lvl="1" indent="0">
              <a:buNone/>
            </a:pPr>
            <a:r>
              <a:rPr lang="cs-CZ" sz="1600" dirty="0"/>
              <a:t>Poruchy mozkové cirkulace:</a:t>
            </a:r>
          </a:p>
          <a:p>
            <a:pPr lvl="1"/>
            <a:r>
              <a:rPr lang="cs-CZ" sz="1600" dirty="0" err="1"/>
              <a:t>hypoperfúze</a:t>
            </a:r>
            <a:r>
              <a:rPr lang="cs-CZ" sz="1600" dirty="0"/>
              <a:t>/ischemie během NZO a KPR</a:t>
            </a:r>
          </a:p>
          <a:p>
            <a:pPr lvl="1"/>
            <a:r>
              <a:rPr lang="cs-CZ" sz="1600" dirty="0"/>
              <a:t>specifická odpověď mozku na </a:t>
            </a:r>
            <a:r>
              <a:rPr lang="cs-CZ" sz="1600" dirty="0" err="1"/>
              <a:t>reperfúzi</a:t>
            </a:r>
            <a:r>
              <a:rPr lang="cs-CZ" sz="1600" dirty="0"/>
              <a:t>					</a:t>
            </a:r>
            <a:br>
              <a:rPr lang="cs-CZ" sz="1600" dirty="0"/>
            </a:br>
            <a:r>
              <a:rPr lang="cs-CZ" sz="1600" dirty="0"/>
              <a:t>hyperemická </a:t>
            </a:r>
            <a:r>
              <a:rPr lang="cs-CZ" sz="1600" dirty="0" err="1"/>
              <a:t>makrocirkulace</a:t>
            </a:r>
            <a:r>
              <a:rPr lang="cs-CZ" sz="1600" dirty="0"/>
              <a:t> časně po ROSC jako odpověď mozku na </a:t>
            </a:r>
            <a:r>
              <a:rPr lang="cs-CZ" sz="1600" dirty="0" err="1"/>
              <a:t>reperfúzi</a:t>
            </a:r>
            <a:r>
              <a:rPr lang="cs-CZ" sz="1600" dirty="0"/>
              <a:t/>
            </a:r>
            <a:br>
              <a:rPr lang="cs-CZ" sz="1600" dirty="0"/>
            </a:br>
            <a:r>
              <a:rPr lang="cs-CZ" sz="1600" dirty="0"/>
              <a:t>(vzestup CPP, porucha autoregulace), později s rozvojem otoku mozku </a:t>
            </a:r>
            <a:r>
              <a:rPr lang="cs-CZ" sz="1600" dirty="0" err="1"/>
              <a:t>hypoperfúze</a:t>
            </a:r>
            <a:endParaRPr lang="cs-CZ" sz="1600" dirty="0"/>
          </a:p>
          <a:p>
            <a:pPr lvl="1"/>
            <a:r>
              <a:rPr lang="cs-CZ" sz="1600" dirty="0"/>
              <a:t>poškození HEB</a:t>
            </a:r>
          </a:p>
          <a:p>
            <a:pPr lvl="1"/>
            <a:r>
              <a:rPr lang="cs-CZ" sz="1600" dirty="0">
                <a:sym typeface="Wingdings" panose="05000000000000000000" pitchFamily="2" charset="2"/>
              </a:rPr>
              <a:t>edém mozku (</a:t>
            </a:r>
            <a:r>
              <a:rPr lang="cs-CZ" sz="1600" dirty="0" err="1">
                <a:sym typeface="Wingdings" panose="05000000000000000000" pitchFamily="2" charset="2"/>
              </a:rPr>
              <a:t>vazogenní</a:t>
            </a:r>
            <a:r>
              <a:rPr lang="cs-CZ" sz="1600" dirty="0">
                <a:sym typeface="Wingdings" panose="05000000000000000000" pitchFamily="2" charset="2"/>
              </a:rPr>
              <a:t> a cytotoxický)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>
                <a:sym typeface="Wingdings" panose="05000000000000000000" pitchFamily="2" charset="2"/>
              </a:rPr>
              <a:t>časný edém může být přechodný, elevace ICP vzácně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>
                <a:sym typeface="Wingdings" panose="05000000000000000000" pitchFamily="2" charset="2"/>
              </a:rPr>
              <a:t>pozdní edém mozku pravděpodobně již důsledek </a:t>
            </a:r>
            <a:r>
              <a:rPr lang="cs-CZ" sz="1600" dirty="0" err="1">
                <a:sym typeface="Wingdings" panose="05000000000000000000" pitchFamily="2" charset="2"/>
              </a:rPr>
              <a:t>neurodegenerace</a:t>
            </a:r>
            <a:endParaRPr lang="cs-CZ" sz="1600" dirty="0"/>
          </a:p>
          <a:p>
            <a:r>
              <a:rPr lang="cs-CZ" sz="1600" dirty="0"/>
              <a:t>Příčiny sekundárního poškození: hypotenze, </a:t>
            </a:r>
            <a:r>
              <a:rPr lang="cs-CZ" sz="1600" dirty="0" err="1"/>
              <a:t>hypoxémie</a:t>
            </a:r>
            <a:r>
              <a:rPr lang="cs-CZ" sz="1600" dirty="0"/>
              <a:t>, </a:t>
            </a:r>
            <a:r>
              <a:rPr lang="cs-CZ" sz="1600" dirty="0" err="1"/>
              <a:t>hyperoxie</a:t>
            </a:r>
            <a:r>
              <a:rPr lang="cs-CZ" sz="1600" dirty="0"/>
              <a:t>, anémie, hyperglykémie, křeče</a:t>
            </a:r>
          </a:p>
          <a:p>
            <a:r>
              <a:rPr lang="cs-CZ" sz="1600" dirty="0"/>
              <a:t>Příznaky: kognitivní dysfunkce, bezvědomí, křeče, myoklonie, sekundární parkinsonismus, perzistující vegetativní stav, CMP, smrt mozku…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D53D77FF-B764-4A7F-B90B-69615B730481}"/>
              </a:ext>
            </a:extLst>
          </p:cNvPr>
          <p:cNvSpPr txBox="1"/>
          <p:nvPr/>
        </p:nvSpPr>
        <p:spPr>
          <a:xfrm>
            <a:off x="3512658" y="6488668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Zdroj: Vybrané doporučené postupy v intenzivní medicíně (Černý, </a:t>
            </a:r>
            <a:r>
              <a:rPr lang="cs-CZ" dirty="0" err="1"/>
              <a:t>Matějovič</a:t>
            </a:r>
            <a:r>
              <a:rPr lang="cs-CZ" dirty="0"/>
              <a:t>, Dostál), str 222</a:t>
            </a:r>
          </a:p>
        </p:txBody>
      </p:sp>
    </p:spTree>
    <p:extLst>
      <p:ext uri="{BB962C8B-B14F-4D97-AF65-F5344CB8AC3E}">
        <p14:creationId xmlns:p14="http://schemas.microsoft.com/office/powerpoint/2010/main" val="2019596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8"/>
            <a:ext cx="8919409" cy="1213351"/>
          </a:xfrm>
        </p:spPr>
        <p:txBody>
          <a:bodyPr/>
          <a:lstStyle/>
          <a:p>
            <a:r>
              <a:rPr lang="cs-CZ" sz="3200" dirty="0" err="1"/>
              <a:t>Poresuscitační</a:t>
            </a:r>
            <a:r>
              <a:rPr lang="cs-CZ" sz="3200" dirty="0"/>
              <a:t> myokardiální dysfunkce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FA4A6A-168E-4E80-91D4-1B3462B3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582319"/>
            <a:ext cx="9641305" cy="4216902"/>
          </a:xfrm>
        </p:spPr>
        <p:txBody>
          <a:bodyPr/>
          <a:lstStyle/>
          <a:p>
            <a:r>
              <a:rPr lang="cs-CZ" sz="2000" dirty="0"/>
              <a:t>Výskyt u kardiálních i nekardiálních příčin zástavy oběhu</a:t>
            </a:r>
          </a:p>
          <a:p>
            <a:r>
              <a:rPr lang="cs-CZ" sz="2000" dirty="0"/>
              <a:t>Systolická i diastolická dysfunkce, elektrická nestabilita – terén pro časné arytmie</a:t>
            </a:r>
          </a:p>
          <a:p>
            <a:r>
              <a:rPr lang="cs-CZ" sz="2000" dirty="0" err="1"/>
              <a:t>Myocardial</a:t>
            </a:r>
            <a:r>
              <a:rPr lang="cs-CZ" sz="2000" dirty="0"/>
              <a:t> </a:t>
            </a:r>
            <a:r>
              <a:rPr lang="cs-CZ" sz="2000" dirty="0" err="1"/>
              <a:t>stunning</a:t>
            </a:r>
            <a:r>
              <a:rPr lang="cs-CZ" sz="2000" dirty="0"/>
              <a:t> („omráčený </a:t>
            </a:r>
            <a:r>
              <a:rPr lang="cs-CZ" sz="2000" dirty="0" err="1"/>
              <a:t>mokard</a:t>
            </a:r>
            <a:r>
              <a:rPr lang="cs-CZ" sz="2000" dirty="0"/>
              <a:t>“) - těžké, ale reverzibilní </a:t>
            </a:r>
            <a:r>
              <a:rPr lang="cs-CZ" sz="2000" dirty="0" err="1"/>
              <a:t>postischemické</a:t>
            </a:r>
            <a:r>
              <a:rPr lang="cs-CZ" sz="2000" dirty="0"/>
              <a:t> postižení srdce</a:t>
            </a:r>
          </a:p>
          <a:p>
            <a:r>
              <a:rPr lang="cs-CZ" sz="2000" dirty="0"/>
              <a:t>Mechanismus :</a:t>
            </a:r>
          </a:p>
          <a:p>
            <a:pPr lvl="1"/>
            <a:r>
              <a:rPr lang="cs-CZ" sz="2000" dirty="0"/>
              <a:t>Porucha </a:t>
            </a:r>
            <a:r>
              <a:rPr lang="cs-CZ" sz="2000" dirty="0" err="1"/>
              <a:t>perfúze</a:t>
            </a:r>
            <a:r>
              <a:rPr lang="cs-CZ" sz="2000" dirty="0"/>
              <a:t> s následnou </a:t>
            </a:r>
            <a:r>
              <a:rPr lang="cs-CZ" sz="2000" dirty="0" err="1"/>
              <a:t>reperfúzí</a:t>
            </a:r>
            <a:r>
              <a:rPr lang="cs-CZ" sz="2000" dirty="0"/>
              <a:t>/</a:t>
            </a:r>
            <a:r>
              <a:rPr lang="cs-CZ" sz="2000" dirty="0" err="1"/>
              <a:t>rekanalizací</a:t>
            </a:r>
            <a:endParaRPr lang="cs-CZ" sz="2000" dirty="0"/>
          </a:p>
          <a:p>
            <a:pPr lvl="1"/>
            <a:r>
              <a:rPr lang="cs-CZ" sz="2000" dirty="0"/>
              <a:t>Strukturální a biochemické změny na buněčné úrovni vedoucí k edému </a:t>
            </a:r>
            <a:r>
              <a:rPr lang="cs-CZ" sz="2000" dirty="0" err="1"/>
              <a:t>kardiomyocytů</a:t>
            </a:r>
            <a:r>
              <a:rPr lang="cs-CZ" sz="2000" dirty="0"/>
              <a:t> nebo až k disperzním nekrózám myokardu</a:t>
            </a:r>
          </a:p>
          <a:p>
            <a:r>
              <a:rPr lang="cs-CZ" sz="2000" dirty="0"/>
              <a:t>Začátek obvykle opožděn 4-7 hod po přijetí do nemocnice</a:t>
            </a:r>
          </a:p>
          <a:p>
            <a:r>
              <a:rPr lang="cs-CZ" sz="2000" dirty="0"/>
              <a:t>Zotavování kardiálních funkcí 2. – 3. den po ROSC</a:t>
            </a:r>
          </a:p>
        </p:txBody>
      </p:sp>
      <p:pic>
        <p:nvPicPr>
          <p:cNvPr id="10242" name="Picture 2" descr="https://attachments.office.net/owa/Vondracek.Michal%40fnbrno.cz/service.svc/s/GetAttachmentThumbnail?id=AAMkAGU5ZTA5NWNhLTVmYmQtNDc0MS1hM2VhLTYxYjcxMGZjY2UwOQBGAAAAAAAXePgkfmZeSJGMV4w%2FKsejBwBEcOPJ6fXxSaHSm2I04lCmAAAAAAEMAABEcOPJ6fXxSaHSm2I04lCmAAHTsbNFAAABEgAQACtPnYzG1jNFiY12gmXpf2Y%3D&amp;thumbnailType=2&amp;token=eyJhbGciOiJSUzI1NiIsImtpZCI6IkZBRDY1NDI2MkM2QUYyOTYxQUExRThDQUI3OEZGMUIyNzBFNzA3RTkiLCJ0eXAiOiJKV1QiLCJ4NXQiOiItdFpVSml4cThwWWFvZWpLdDRfeHNuRG5CLWsifQ.eyJvcmlnaW4iOiJodHRwczovL291dGxvb2sub2ZmaWNlLmNvbSIsInVjIjoiMzZkNjFjYWJhYzk5NDM0OTg4MjI4MzA5YTI0ZjA2ZjkiLCJzaWduaW5fc3RhdGUiOiJbXCJpbmtub3dubnR3a1wiXSIsInZlciI6IkV4Y2hhbmdlLkNhbGxiYWNrLlYxIiwiYXBwY3R4c2VuZGVyIjoiT3dhRG93bmxvYWRAOGM2OTNlNTMtNjk2NC00MDEyLTllM2QtMDlkNzJlYTc2M2IxIiwiaXNzcmluZyI6IldXIiwiYXBwY3R4Ijoie1wibXNleGNocHJvdFwiOlwib3dhXCIsXCJwdWlkXCI6XCIxMTUzODAxMTE2NzA0MTg2MDUyXCIsXCJzY29wZVwiOlwiT3dhRG93bmxvYWRcIixcIm9pZFwiOlwiOGNkOGNmMDAtNzc4Ny00MWZiLWI0N2EtNmY1Y2I0MTA4MGE0XCIsXCJwcmltYXJ5c2lkXCI6XCJTLTEtNS0yMS0zMTYxNjEwNTc0LTE4NTg0MTA2MTktMzkzNDg3NTItODE4MzUyNVwifSIsIm5iZiI6MTY0Njk5MzM3NSwiZXhwIjoxNjQ2OTkzOTc1LCJpc3MiOiIwMDAwMDAwMi0wMDAwLTBmZjEtY2UwMC0wMDAwMDAwMDAwMDBAOGM2OTNlNTMtNjk2NC00MDEyLTllM2QtMDlkNzJlYTc2M2IxIiwiYXVkIjoiMDAwMDAwMDItMDAwMC0wZmYxLWNlMDAtMDAwMDAwMDAwMDAwL2F0dGFjaG1lbnRzLm9mZmljZS5uZXRAOGM2OTNlNTMtNjk2NC00MDEyLTllM2QtMDlkNzJlYTc2M2IxIiwiaGFwcCI6Im93YSJ9.Q7AqfMGaAXDfppegHvcoaDK_n_SYe9PqAFtiDtGqHWc1yzcaqGILrl7JAsLzUCTDiHJGpCwoJRqprRc-sDLTVS9AJX3pnA2Vkw-YFF2mhU378Ho7WuvOSoEIHFpvb6hKtCSWGIGkV_5VFgVxa6z0ouioLYR2i0Qxse7cyRSiBIIxWoPvGz1-6bwJiY-tjuFZ4w1MZ2QpSJJe9ZzrRhkLAmnfrod6mLIdHyKoTLR0aaz3XfZYl1nUJz-X1xa1buFD4E8srAsYkTJdO4nfAlcBBVrqs50_fWSPYEvl1mUSRXVQIDl1d-Ms7akghGhlp29bdI6YZ_n6D_2i7-3WmLPhag&amp;X-OWA-CANARY=nTGTcmPA5023gcWRxvtRtcCBWdlHA9oYbF9pGKRcxygw_52WKavkae9jcK27f-RX1VmV2DnPsJE.&amp;owa=outlook.office.com&amp;scriptVer=20220225004.03&amp;animation=tru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82" r="1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031" y="780802"/>
            <a:ext cx="1989700" cy="245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58B234D1-3E42-4C4E-85F6-AE1A70B40AB7}"/>
              </a:ext>
            </a:extLst>
          </p:cNvPr>
          <p:cNvSpPr txBox="1"/>
          <p:nvPr/>
        </p:nvSpPr>
        <p:spPr>
          <a:xfrm>
            <a:off x="3572256" y="6389690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Zdroj: Vybrané doporučené postupy v intenzivní medicíně (Černý, </a:t>
            </a:r>
            <a:r>
              <a:rPr lang="cs-CZ" dirty="0" err="1"/>
              <a:t>Matějovič</a:t>
            </a:r>
            <a:r>
              <a:rPr lang="cs-CZ" dirty="0"/>
              <a:t>, Dostál), str 222</a:t>
            </a:r>
          </a:p>
        </p:txBody>
      </p:sp>
    </p:spTree>
    <p:extLst>
      <p:ext uri="{BB962C8B-B14F-4D97-AF65-F5344CB8AC3E}">
        <p14:creationId xmlns:p14="http://schemas.microsoft.com/office/powerpoint/2010/main" val="1514831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8"/>
            <a:ext cx="8919409" cy="1213351"/>
          </a:xfrm>
        </p:spPr>
        <p:txBody>
          <a:bodyPr/>
          <a:lstStyle/>
          <a:p>
            <a:r>
              <a:rPr lang="cs-CZ" sz="3200" dirty="0"/>
              <a:t>Zástava oběhu a systémová zánětlivá odpověď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FA4A6A-168E-4E80-91D4-1B3462B3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920207"/>
            <a:ext cx="9641305" cy="3694530"/>
          </a:xfrm>
        </p:spPr>
        <p:txBody>
          <a:bodyPr/>
          <a:lstStyle/>
          <a:p>
            <a:r>
              <a:rPr lang="cs-CZ" dirty="0"/>
              <a:t>Srdeční zástava je „extrémní formou septického šoku“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cs-CZ" dirty="0">
                <a:sym typeface="Wingdings" panose="05000000000000000000" pitchFamily="2" charset="2"/>
              </a:rPr>
              <a:t>Po ROSC dodávka kyslíku snížená díky myokardiální dysfunkci, </a:t>
            </a:r>
            <a:r>
              <a:rPr lang="cs-CZ" dirty="0" err="1">
                <a:sym typeface="Wingdings" panose="05000000000000000000" pitchFamily="2" charset="2"/>
              </a:rPr>
              <a:t>hemodynamické</a:t>
            </a:r>
            <a:r>
              <a:rPr lang="cs-CZ" dirty="0">
                <a:sym typeface="Wingdings" panose="05000000000000000000" pitchFamily="2" charset="2"/>
              </a:rPr>
              <a:t> nestabilitě a poruše mikrocirkulace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cs-CZ" dirty="0"/>
              <a:t>Dysfunkce endotelu, generalizovaná vazodilatace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cs-CZ" dirty="0"/>
              <a:t>Systémová zánětlivá odpověď (vzestup prozánětlivých cytokinů, aktivace komplementu a leukocytů..)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cs-CZ" dirty="0"/>
              <a:t>Porucha koagulační rovnováhy, </a:t>
            </a:r>
            <a:r>
              <a:rPr lang="cs-CZ" dirty="0" err="1"/>
              <a:t>mikrovaskulární</a:t>
            </a:r>
            <a:r>
              <a:rPr lang="cs-CZ" dirty="0"/>
              <a:t> trombózy</a:t>
            </a:r>
          </a:p>
        </p:txBody>
      </p:sp>
      <p:pic>
        <p:nvPicPr>
          <p:cNvPr id="13314" name="Picture 2" descr="https://attachments.office.net/owa/Vondracek.Michal%40fnbrno.cz/service.svc/s/GetAttachmentThumbnail?id=AAMkAGU5ZTA5NWNhLTVmYmQtNDc0MS1hM2VhLTYxYjcxMGZjY2UwOQBGAAAAAAAXePgkfmZeSJGMV4w%2FKsejBwBEcOPJ6fXxSaHSm2I04lCmAAAAAAEMAABEcOPJ6fXxSaHSm2I04lCmAAHTsbNLAAABEgAQAMwVGuJ9YQ1LvkzrlcI9%2BiY%3D&amp;thumbnailType=2&amp;token=eyJhbGciOiJSUzI1NiIsImtpZCI6IkZBRDY1NDI2MkM2QUYyOTYxQUExRThDQUI3OEZGMUIyNzBFNzA3RTkiLCJ0eXAiOiJKV1QiLCJ4NXQiOiItdFpVSml4cThwWWFvZWpLdDRfeHNuRG5CLWsifQ.eyJvcmlnaW4iOiJodHRwczovL291dGxvb2sub2ZmaWNlLmNvbSIsInVjIjoiMzZkNjFjYWJhYzk5NDM0OTg4MjI4MzA5YTI0ZjA2ZjkiLCJzaWduaW5fc3RhdGUiOiJbXCJpbmtub3dubnR3a1wiXSIsInZlciI6IkV4Y2hhbmdlLkNhbGxiYWNrLlYxIiwiYXBwY3R4c2VuZGVyIjoiT3dhRG93bmxvYWRAOGM2OTNlNTMtNjk2NC00MDEyLTllM2QtMDlkNzJlYTc2M2IxIiwiaXNzcmluZyI6IldXIiwiYXBwY3R4Ijoie1wibXNleGNocHJvdFwiOlwib3dhXCIsXCJwdWlkXCI6XCIxMTUzODAxMTE2NzA0MTg2MDUyXCIsXCJzY29wZVwiOlwiT3dhRG93bmxvYWRcIixcIm9pZFwiOlwiOGNkOGNmMDAtNzc4Ny00MWZiLWI0N2EtNmY1Y2I0MTA4MGE0XCIsXCJwcmltYXJ5c2lkXCI6XCJTLTEtNS0yMS0zMTYxNjEwNTc0LTE4NTg0MTA2MTktMzkzNDg3NTItODE4MzUyNVwifSIsIm5iZiI6MTY0Njk5NTQ3NSwiZXhwIjoxNjQ2OTk2MDc1LCJpc3MiOiIwMDAwMDAwMi0wMDAwLTBmZjEtY2UwMC0wMDAwMDAwMDAwMDBAOGM2OTNlNTMtNjk2NC00MDEyLTllM2QtMDlkNzJlYTc2M2IxIiwiYXVkIjoiMDAwMDAwMDItMDAwMC0wZmYxLWNlMDAtMDAwMDAwMDAwMDAwL2F0dGFjaG1lbnRzLm9mZmljZS5uZXRAOGM2OTNlNTMtNjk2NC00MDEyLTllM2QtMDlkNzJlYTc2M2IxIiwiaGFwcCI6Im93YSJ9.GDhD-DTpDhKGHm9KlbBBxEdkDKX-blpfpJ908RKVRgX2JeSva9oF0htF4iQAI_VEYt5XyzUW1E0aMHEW1aQwDkW2xuf1Xo3poE9YbACYqvk03f_iqpivfi_-DnS9hgw04wV4ls9rK6GTyvaUG4tmGQkqUM3ZktN3MXsQiKIW4cXw7Nh5W_RDgh22WcFRkyaMU-HikfYeh4Ia2S8h-xuIHzh6nve_U6EWxbs783IqxX01FiHZ6rTJqblWnBJAGu9aThKyePokka7iGq3otWydbr9YhMWbvyqtlad6n4doddbbuXs6l96U7dbw6ZtMRqSpLHcn3XUCwBqndOmbs7Vu0A&amp;X-OWA-CANARY=PbAG9FhrF0ijdnAAgZpqOuBUdaFMA9oYM-LnV-KALQZgx51Z-vSgvWmL36CBjZ9nrsXk6c-6ERk.&amp;owa=outlook.office.com&amp;scriptVer=20220225004.03&amp;animation=tru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42" r="897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404" y="1401565"/>
            <a:ext cx="2633596" cy="4393178"/>
          </a:xfrm>
          <a:prstGeom prst="rect">
            <a:avLst/>
          </a:prstGeom>
          <a:noFill/>
          <a:effectLst>
            <a:glow>
              <a:schemeClr val="accent1"/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669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8"/>
            <a:ext cx="8919409" cy="1213351"/>
          </a:xfrm>
        </p:spPr>
        <p:txBody>
          <a:bodyPr/>
          <a:lstStyle/>
          <a:p>
            <a:r>
              <a:rPr lang="cs-CZ" sz="3200" dirty="0"/>
              <a:t>Perzistující vyvolávající příčiny srdeční zástavy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FA4A6A-168E-4E80-91D4-1B3462B3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920207"/>
            <a:ext cx="9641305" cy="3694530"/>
          </a:xfrm>
        </p:spPr>
        <p:txBody>
          <a:bodyPr/>
          <a:lstStyle/>
          <a:p>
            <a:r>
              <a:rPr lang="cs-CZ" dirty="0"/>
              <a:t>specifické dle dané příčiny (</a:t>
            </a:r>
            <a:r>
              <a:rPr lang="cs-CZ" dirty="0" err="1"/>
              <a:t>hyperkalémie</a:t>
            </a:r>
            <a:r>
              <a:rPr lang="cs-CZ" dirty="0"/>
              <a:t>, ischémie myokardu, hypoxie, hypovolémie, PE, intoxikace)</a:t>
            </a:r>
          </a:p>
          <a:p>
            <a:r>
              <a:rPr lang="cs-CZ" dirty="0"/>
              <a:t>diagnostika a adekvátní léčba co nejrychleji</a:t>
            </a:r>
          </a:p>
          <a:p>
            <a:r>
              <a:rPr lang="cs-CZ" dirty="0"/>
              <a:t>AIM </a:t>
            </a:r>
          </a:p>
          <a:p>
            <a:pPr>
              <a:buFontTx/>
              <a:buChar char="-"/>
            </a:pPr>
            <a:r>
              <a:rPr lang="cs-CZ" dirty="0"/>
              <a:t>absence stenokardií před zástavou či absence ST elevací nevylučuje okluzi koronární tepny</a:t>
            </a:r>
          </a:p>
          <a:p>
            <a:pPr>
              <a:buFontTx/>
              <a:buChar char="-"/>
            </a:pPr>
            <a:r>
              <a:rPr lang="cs-CZ" dirty="0"/>
              <a:t>laboratorní </a:t>
            </a:r>
            <a:r>
              <a:rPr lang="cs-CZ" dirty="0" err="1"/>
              <a:t>markery</a:t>
            </a:r>
            <a:r>
              <a:rPr lang="cs-CZ" dirty="0"/>
              <a:t> (Trop T, CK-MB) mají po KPR nižší specifitu</a:t>
            </a:r>
          </a:p>
          <a:p>
            <a:pPr>
              <a:buFontTx/>
              <a:buChar char="-"/>
            </a:pPr>
            <a:r>
              <a:rPr lang="cs-CZ" dirty="0"/>
              <a:t>vždy vyloučit PE!</a:t>
            </a:r>
          </a:p>
        </p:txBody>
      </p:sp>
    </p:spTree>
    <p:extLst>
      <p:ext uri="{BB962C8B-B14F-4D97-AF65-F5344CB8AC3E}">
        <p14:creationId xmlns:p14="http://schemas.microsoft.com/office/powerpoint/2010/main" val="2821132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939" y="2606842"/>
            <a:ext cx="8919409" cy="1213351"/>
          </a:xfrm>
        </p:spPr>
        <p:txBody>
          <a:bodyPr/>
          <a:lstStyle/>
          <a:p>
            <a:pPr algn="ctr"/>
            <a:r>
              <a:rPr lang="cs-CZ" sz="6600" dirty="0" err="1"/>
              <a:t>Poresuscitační</a:t>
            </a:r>
            <a:r>
              <a:rPr lang="cs-CZ" sz="6600" dirty="0"/>
              <a:t> péče</a:t>
            </a:r>
            <a:br>
              <a:rPr lang="cs-CZ" sz="6600" dirty="0"/>
            </a:br>
            <a:r>
              <a:rPr lang="cs-CZ" sz="1400" dirty="0">
                <a:solidFill>
                  <a:schemeClr val="tx1"/>
                </a:solidFill>
              </a:rPr>
              <a:t>https://</a:t>
            </a:r>
            <a:r>
              <a:rPr lang="cs-CZ" sz="1400" dirty="0" err="1">
                <a:solidFill>
                  <a:schemeClr val="tx1"/>
                </a:solidFill>
              </a:rPr>
              <a:t>www.resuscitace.cz</a:t>
            </a:r>
            <a:r>
              <a:rPr lang="cs-CZ" sz="1400" dirty="0">
                <a:solidFill>
                  <a:schemeClr val="tx1"/>
                </a:solidFill>
              </a:rPr>
              <a:t>/</a:t>
            </a:r>
            <a:r>
              <a:rPr lang="cs-CZ" sz="1400" dirty="0" err="1">
                <a:solidFill>
                  <a:schemeClr val="tx1"/>
                </a:solidFill>
              </a:rPr>
              <a:t>files</a:t>
            </a:r>
            <a:r>
              <a:rPr lang="cs-CZ" sz="1400" dirty="0">
                <a:solidFill>
                  <a:schemeClr val="tx1"/>
                </a:solidFill>
              </a:rPr>
              <a:t>/</a:t>
            </a:r>
            <a:r>
              <a:rPr lang="cs-CZ" sz="1400" dirty="0" err="1">
                <a:solidFill>
                  <a:schemeClr val="tx1"/>
                </a:solidFill>
              </a:rPr>
              <a:t>files</a:t>
            </a:r>
            <a:r>
              <a:rPr lang="cs-CZ" sz="1400" dirty="0">
                <a:solidFill>
                  <a:schemeClr val="tx1"/>
                </a:solidFill>
              </a:rPr>
              <a:t>/0/</a:t>
            </a:r>
            <a:r>
              <a:rPr lang="cs-CZ" sz="1400" dirty="0" err="1">
                <a:solidFill>
                  <a:schemeClr val="tx1"/>
                </a:solidFill>
              </a:rPr>
              <a:t>yhj6s</a:t>
            </a:r>
            <a:r>
              <a:rPr lang="cs-CZ" sz="1400" dirty="0">
                <a:solidFill>
                  <a:schemeClr val="tx1"/>
                </a:solidFill>
              </a:rPr>
              <a:t>/</a:t>
            </a:r>
            <a:r>
              <a:rPr lang="cs-CZ" sz="1400" dirty="0" err="1">
                <a:solidFill>
                  <a:schemeClr val="tx1"/>
                </a:solidFill>
              </a:rPr>
              <a:t>gl</a:t>
            </a:r>
            <a:r>
              <a:rPr lang="cs-CZ" sz="1400" dirty="0">
                <a:solidFill>
                  <a:schemeClr val="tx1"/>
                </a:solidFill>
              </a:rPr>
              <a:t>-2021-</a:t>
            </a:r>
            <a:r>
              <a:rPr lang="cs-CZ" sz="1400" dirty="0" err="1">
                <a:solidFill>
                  <a:schemeClr val="tx1"/>
                </a:solidFill>
              </a:rPr>
              <a:t>summary</a:t>
            </a:r>
            <a:r>
              <a:rPr lang="cs-CZ" sz="1400" dirty="0">
                <a:solidFill>
                  <a:schemeClr val="tx1"/>
                </a:solidFill>
              </a:rPr>
              <a:t>-</a:t>
            </a:r>
            <a:r>
              <a:rPr lang="cs-CZ" sz="1400" dirty="0" err="1">
                <a:solidFill>
                  <a:schemeClr val="tx1"/>
                </a:solidFill>
              </a:rPr>
              <a:t>final-cz.pdf</a:t>
            </a:r>
            <a:endParaRPr lang="cs-CZ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34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8"/>
            <a:ext cx="8919409" cy="1213351"/>
          </a:xfrm>
        </p:spPr>
        <p:txBody>
          <a:bodyPr/>
          <a:lstStyle/>
          <a:p>
            <a:r>
              <a:rPr lang="cs-CZ" sz="3200" dirty="0"/>
              <a:t>ALGORITMUS ERC 2021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CD27949C-E19E-487C-A168-7D66DC5E9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201886" y="0"/>
            <a:ext cx="4930439" cy="685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059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4EBD597E-5867-46F3-ACE7-835FCDFDA3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21" r="16596" b="1097"/>
          <a:stretch/>
        </p:blipFill>
        <p:spPr>
          <a:xfrm>
            <a:off x="-24384" y="681037"/>
            <a:ext cx="8897566" cy="5437763"/>
          </a:xfrm>
          <a:prstGeom prst="rect">
            <a:avLst/>
          </a:prstGeom>
        </p:spPr>
      </p:pic>
      <p:sp>
        <p:nvSpPr>
          <p:cNvPr id="7" name="Řečová bublina: obdélníkový bublinový popisek se zakulacenými rohy 12">
            <a:extLst>
              <a:ext uri="{FF2B5EF4-FFF2-40B4-BE49-F238E27FC236}">
                <a16:creationId xmlns:a16="http://schemas.microsoft.com/office/drawing/2014/main" xmlns="" id="{0336B92C-0692-4A15-83EA-D3C164ACD2AB}"/>
              </a:ext>
            </a:extLst>
          </p:cNvPr>
          <p:cNvSpPr/>
          <p:nvPr/>
        </p:nvSpPr>
        <p:spPr>
          <a:xfrm>
            <a:off x="9231549" y="1638400"/>
            <a:ext cx="2840476" cy="3351889"/>
          </a:xfrm>
          <a:prstGeom prst="wedgeRoundRectCallout">
            <a:avLst>
              <a:gd name="adj1" fmla="val -60217"/>
              <a:gd name="adj2" fmla="val 13454"/>
              <a:gd name="adj3" fmla="val 16667"/>
            </a:avLst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735A4AAD-41A5-4CB1-B79D-27A13F131804}"/>
              </a:ext>
            </a:extLst>
          </p:cNvPr>
          <p:cNvSpPr/>
          <p:nvPr/>
        </p:nvSpPr>
        <p:spPr>
          <a:xfrm>
            <a:off x="8132323" y="651753"/>
            <a:ext cx="982494" cy="875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Řečová bublina: obdélníkový bublinový popisek se zakulacenými rohy 11">
            <a:extLst>
              <a:ext uri="{FF2B5EF4-FFF2-40B4-BE49-F238E27FC236}">
                <a16:creationId xmlns:a16="http://schemas.microsoft.com/office/drawing/2014/main" xmlns="" id="{4C712082-2523-451C-A896-0148F419BABD}"/>
              </a:ext>
            </a:extLst>
          </p:cNvPr>
          <p:cNvSpPr/>
          <p:nvPr/>
        </p:nvSpPr>
        <p:spPr>
          <a:xfrm>
            <a:off x="8132323" y="155540"/>
            <a:ext cx="3706238" cy="1191588"/>
          </a:xfrm>
          <a:prstGeom prst="wedgeRoundRectCallout">
            <a:avLst>
              <a:gd name="adj1" fmla="val -46235"/>
              <a:gd name="adj2" fmla="val 9034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C84231F0-F489-4B8B-A6D4-5AD64FC7A3AB}"/>
              </a:ext>
            </a:extLst>
          </p:cNvPr>
          <p:cNvSpPr txBox="1"/>
          <p:nvPr/>
        </p:nvSpPr>
        <p:spPr>
          <a:xfrm>
            <a:off x="8142051" y="446812"/>
            <a:ext cx="3784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Protektivní ventilace 6- 8 ml /kg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Zabránit hypoxii + </a:t>
            </a:r>
            <a:r>
              <a:rPr lang="cs-CZ" dirty="0" err="1"/>
              <a:t>hyperoxii</a:t>
            </a:r>
            <a:r>
              <a:rPr lang="cs-CZ" dirty="0"/>
              <a:t>!</a:t>
            </a:r>
            <a:endParaRPr lang="cs-CZ" sz="14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2926CF3A-1FF9-4BC0-ACE5-F5FA8DD6C5F8}"/>
              </a:ext>
            </a:extLst>
          </p:cNvPr>
          <p:cNvSpPr txBox="1"/>
          <p:nvPr/>
        </p:nvSpPr>
        <p:spPr>
          <a:xfrm>
            <a:off x="9283431" y="1855214"/>
            <a:ext cx="290856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Vstupy</a:t>
            </a:r>
          </a:p>
          <a:p>
            <a:pPr marL="285750" indent="-285750">
              <a:buFontTx/>
              <a:buChar char="-"/>
            </a:pPr>
            <a:r>
              <a:rPr lang="cs-CZ" dirty="0"/>
              <a:t>MAP &gt; 65 torr</a:t>
            </a:r>
          </a:p>
          <a:p>
            <a:pPr marL="285750" indent="-285750">
              <a:buFontTx/>
              <a:buChar char="-"/>
            </a:pPr>
            <a:r>
              <a:rPr lang="cs-CZ" dirty="0"/>
              <a:t>Laktát !</a:t>
            </a:r>
          </a:p>
          <a:p>
            <a:pPr marL="285750" indent="-285750">
              <a:buFontTx/>
              <a:buChar char="-"/>
            </a:pPr>
            <a:r>
              <a:rPr lang="cs-CZ" dirty="0"/>
              <a:t>Diuréza  &gt; 0,5 ml/kg/h</a:t>
            </a:r>
          </a:p>
          <a:p>
            <a:pPr marL="285750" indent="-285750">
              <a:buFontTx/>
              <a:buChar char="-"/>
            </a:pPr>
            <a:r>
              <a:rPr lang="cs-CZ" dirty="0"/>
              <a:t>časné ECHO</a:t>
            </a:r>
          </a:p>
          <a:p>
            <a:pPr marL="285750" indent="-285750">
              <a:buFontTx/>
              <a:buChar char="-"/>
            </a:pPr>
            <a:r>
              <a:rPr lang="cs-CZ" dirty="0"/>
              <a:t>Monitorace </a:t>
            </a:r>
            <a:r>
              <a:rPr lang="cs-CZ" dirty="0" err="1"/>
              <a:t>hemodynamiky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normokalemie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Zvážit IABK, ECMO…?</a:t>
            </a:r>
          </a:p>
          <a:p>
            <a:pPr marL="285750" indent="-285750">
              <a:buFontTx/>
              <a:buChar char="-"/>
            </a:pPr>
            <a:endParaRPr lang="cs-CZ" sz="1400" dirty="0"/>
          </a:p>
          <a:p>
            <a:r>
              <a:rPr lang="cs-CZ" sz="1400" dirty="0"/>
              <a:t>** Troponin může být ovlivněn KPR</a:t>
            </a:r>
          </a:p>
        </p:txBody>
      </p:sp>
      <p:sp>
        <p:nvSpPr>
          <p:cNvPr id="12" name="Řečová bublina: obdélníkový bublinový popisek se zakulacenými rohy 13">
            <a:extLst>
              <a:ext uri="{FF2B5EF4-FFF2-40B4-BE49-F238E27FC236}">
                <a16:creationId xmlns:a16="http://schemas.microsoft.com/office/drawing/2014/main" xmlns="" id="{0CDE0374-D7F0-4526-8433-A33F30BCCE19}"/>
              </a:ext>
            </a:extLst>
          </p:cNvPr>
          <p:cNvSpPr/>
          <p:nvPr/>
        </p:nvSpPr>
        <p:spPr>
          <a:xfrm>
            <a:off x="7928043" y="5535038"/>
            <a:ext cx="4143982" cy="1129019"/>
          </a:xfrm>
          <a:prstGeom prst="wedgeRoundRectCallout">
            <a:avLst>
              <a:gd name="adj1" fmla="val -57687"/>
              <a:gd name="adj2" fmla="val 8219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xmlns="" id="{D5D22D7F-437D-4E42-911F-4999BF4249DB}"/>
              </a:ext>
            </a:extLst>
          </p:cNvPr>
          <p:cNvSpPr txBox="1"/>
          <p:nvPr/>
        </p:nvSpPr>
        <p:spPr>
          <a:xfrm>
            <a:off x="8142051" y="5637882"/>
            <a:ext cx="3793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EEG, kontrola křečí</a:t>
            </a:r>
          </a:p>
          <a:p>
            <a:pPr marL="285750" indent="-285750">
              <a:buFontTx/>
              <a:buChar char="-"/>
            </a:pPr>
            <a:r>
              <a:rPr lang="cs-CZ" dirty="0"/>
              <a:t>Prevence hyperpyrexie</a:t>
            </a:r>
          </a:p>
          <a:p>
            <a:pPr marL="285750" indent="-285750">
              <a:buFontTx/>
              <a:buChar char="-"/>
            </a:pPr>
            <a:r>
              <a:rPr lang="cs-CZ" dirty="0"/>
              <a:t>Target </a:t>
            </a:r>
            <a:r>
              <a:rPr lang="cs-CZ" dirty="0" err="1"/>
              <a:t>temperature</a:t>
            </a:r>
            <a:r>
              <a:rPr lang="cs-CZ" dirty="0"/>
              <a:t> management * </a:t>
            </a:r>
          </a:p>
        </p:txBody>
      </p:sp>
    </p:spTree>
    <p:extLst>
      <p:ext uri="{BB962C8B-B14F-4D97-AF65-F5344CB8AC3E}">
        <p14:creationId xmlns:p14="http://schemas.microsoft.com/office/powerpoint/2010/main" val="2038488794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2" descr="https://attachments.office.net/owa/Vondracek.Michal%40fnbrno.cz/service.svc/s/GetAttachmentThumbnail?id=AAMkAGU5ZTA5NWNhLTVmYmQtNDc0MS1hM2VhLTYxYjcxMGZjY2UwOQBGAAAAAAAXePgkfmZeSJGMV4w%2FKsejBwBEcOPJ6fXxSaHSm2I04lCmAAAAAAEMAABEcOPJ6fXxSaHSm2I04lCmAAHNmk4QAAABEgAQANuS%2Fg2T%2F%2B5GkIp8weFcbXk%3D&amp;thumbnailType=2&amp;token=eyJhbGciOiJSUzI1NiIsImtpZCI6IkZBRDY1NDI2MkM2QUYyOTYxQUExRThDQUI3OEZGMUIyNzBFNzA3RTkiLCJ0eXAiOiJKV1QiLCJ4NXQiOiItdFpVSml4cThwWWFvZWpLdDRfeHNuRG5CLWsifQ.eyJvcmlnaW4iOiJodHRwczovL291dGxvb2sub2ZmaWNlLmNvbSIsInVjIjoiOTEwMmI2MzY4ZjEyNDExNDliODU5MzdlNTliMGRmNjEiLCJzaWduaW5fc3RhdGUiOiJbXCJpbmtub3dubnR3a1wiXSIsInZlciI6IkV4Y2hhbmdlLkNhbGxiYWNrLlYxIiwiYXBwY3R4c2VuZGVyIjoiT3dhRG93bmxvYWRAOGM2OTNlNTMtNjk2NC00MDEyLTllM2QtMDlkNzJlYTc2M2IxIiwiaXNzcmluZyI6IldXIiwiYXBwY3R4Ijoie1wibXNleGNocHJvdFwiOlwib3dhXCIsXCJwdWlkXCI6XCIxMTUzODAxMTE2NzA0MTg2MDUyXCIsXCJzY29wZVwiOlwiT3dhRG93bmxvYWRcIixcIm9pZFwiOlwiOGNkOGNmMDAtNzc4Ny00MWZiLWI0N2EtNmY1Y2I0MTA4MGE0XCIsXCJwcmltYXJ5c2lkXCI6XCJTLTEtNS0yMS0zMTYxNjEwNTc0LTE4NTg0MTA2MTktMzkzNDg3NTItODE4MzUyNVwifSIsIm5iZiI6MTY0NjIxMzEwMywiZXhwIjoxNjQ2MjEzNzAzLCJpc3MiOiIwMDAwMDAwMi0wMDAwLTBmZjEtY2UwMC0wMDAwMDAwMDAwMDBAOGM2OTNlNTMtNjk2NC00MDEyLTllM2QtMDlkNzJlYTc2M2IxIiwiYXVkIjoiMDAwMDAwMDItMDAwMC0wZmYxLWNlMDAtMDAwMDAwMDAwMDAwL2F0dGFjaG1lbnRzLm9mZmljZS5uZXRAOGM2OTNlNTMtNjk2NC00MDEyLTllM2QtMDlkNzJlYTc2M2IxIiwiaGFwcCI6Im93YSJ9.If8XgQbVYTsMX5Tq3OLJRAIxXRvUl19VYDu8iwPN-XIAU_v1D3p-rbL5NWUioSPfW5fEs1hJYpQg8pHXQPkwmCSB0yaB2nGAo5zilO2v3U3FB_GB5qywPXwt7OZKrvKmco9_4w4CJm_YTNLVfBWWxEvG7XlGQnHcVOZQoYNwMbEEX1F3_fe7JA4EMDr_R79KYrM7h7-e8_dHKpjbNNvkulCcilAjKHl_OnD6kJuoYlVpygZBAL8tNgH9k4GbjBTsmOWFkQauNNdsZOT9H2hlRCIX7mX_TXVOTeBXdTR53TARUpuxsfvZAevbvYHVR5NLcVMzV7LhAeInwLv5RQDsAw&amp;X-OWA-CANARY=QoIzq4PtFEa03TeNICzxj-BQ2r4u_NkY68m4FVews4XC3dAvFtRcGgXuPtkkQzCGphX7Dh-1JaU.&amp;owa=outlook.office.com&amp;scriptVer=20220218005.03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78" y="53975"/>
            <a:ext cx="7300542" cy="619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Řečová bublina: obdélníkový bublinový popisek se zakulacenými rohy 12">
            <a:extLst>
              <a:ext uri="{FF2B5EF4-FFF2-40B4-BE49-F238E27FC236}">
                <a16:creationId xmlns:a16="http://schemas.microsoft.com/office/drawing/2014/main" xmlns="" id="{0336B92C-0692-4A15-83EA-D3C164ACD2AB}"/>
              </a:ext>
            </a:extLst>
          </p:cNvPr>
          <p:cNvSpPr/>
          <p:nvPr/>
        </p:nvSpPr>
        <p:spPr>
          <a:xfrm>
            <a:off x="9231549" y="1638400"/>
            <a:ext cx="2840476" cy="3351889"/>
          </a:xfrm>
          <a:prstGeom prst="wedgeRoundRectCallout">
            <a:avLst>
              <a:gd name="adj1" fmla="val -60217"/>
              <a:gd name="adj2" fmla="val 13454"/>
              <a:gd name="adj3" fmla="val 16667"/>
            </a:avLst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735A4AAD-41A5-4CB1-B79D-27A13F131804}"/>
              </a:ext>
            </a:extLst>
          </p:cNvPr>
          <p:cNvSpPr/>
          <p:nvPr/>
        </p:nvSpPr>
        <p:spPr>
          <a:xfrm>
            <a:off x="8132323" y="651753"/>
            <a:ext cx="982494" cy="875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Řečová bublina: obdélníkový bublinový popisek se zakulacenými rohy 11">
            <a:extLst>
              <a:ext uri="{FF2B5EF4-FFF2-40B4-BE49-F238E27FC236}">
                <a16:creationId xmlns:a16="http://schemas.microsoft.com/office/drawing/2014/main" xmlns="" id="{4C712082-2523-451C-A896-0148F419BABD}"/>
              </a:ext>
            </a:extLst>
          </p:cNvPr>
          <p:cNvSpPr/>
          <p:nvPr/>
        </p:nvSpPr>
        <p:spPr>
          <a:xfrm>
            <a:off x="8132323" y="155540"/>
            <a:ext cx="3706238" cy="1191588"/>
          </a:xfrm>
          <a:prstGeom prst="wedgeRoundRectCallout">
            <a:avLst>
              <a:gd name="adj1" fmla="val -46235"/>
              <a:gd name="adj2" fmla="val 9034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C84231F0-F489-4B8B-A6D4-5AD64FC7A3AB}"/>
              </a:ext>
            </a:extLst>
          </p:cNvPr>
          <p:cNvSpPr txBox="1"/>
          <p:nvPr/>
        </p:nvSpPr>
        <p:spPr>
          <a:xfrm>
            <a:off x="8142051" y="446812"/>
            <a:ext cx="3784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Protektivní ventilace 6- 8 ml /kg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Zabránit hypoxii + </a:t>
            </a:r>
            <a:r>
              <a:rPr lang="cs-CZ" dirty="0" err="1"/>
              <a:t>hyperoxii</a:t>
            </a:r>
            <a:r>
              <a:rPr lang="cs-CZ" dirty="0"/>
              <a:t>!</a:t>
            </a:r>
            <a:endParaRPr lang="cs-CZ" sz="14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2926CF3A-1FF9-4BC0-ACE5-F5FA8DD6C5F8}"/>
              </a:ext>
            </a:extLst>
          </p:cNvPr>
          <p:cNvSpPr txBox="1"/>
          <p:nvPr/>
        </p:nvSpPr>
        <p:spPr>
          <a:xfrm>
            <a:off x="9283431" y="1855214"/>
            <a:ext cx="290856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Vstupy</a:t>
            </a:r>
          </a:p>
          <a:p>
            <a:pPr marL="285750" indent="-285750">
              <a:buFontTx/>
              <a:buChar char="-"/>
            </a:pPr>
            <a:r>
              <a:rPr lang="cs-CZ" dirty="0"/>
              <a:t>MAP &gt; 65 torr</a:t>
            </a:r>
          </a:p>
          <a:p>
            <a:pPr marL="285750" indent="-285750">
              <a:buFontTx/>
              <a:buChar char="-"/>
            </a:pPr>
            <a:r>
              <a:rPr lang="cs-CZ" dirty="0"/>
              <a:t>Laktát !</a:t>
            </a:r>
          </a:p>
          <a:p>
            <a:pPr marL="285750" indent="-285750">
              <a:buFontTx/>
              <a:buChar char="-"/>
            </a:pPr>
            <a:r>
              <a:rPr lang="cs-CZ" dirty="0"/>
              <a:t>Diuréza  &gt; 0,5 ml/kg/h</a:t>
            </a:r>
          </a:p>
          <a:p>
            <a:pPr marL="285750" indent="-285750">
              <a:buFontTx/>
              <a:buChar char="-"/>
            </a:pPr>
            <a:r>
              <a:rPr lang="cs-CZ" dirty="0"/>
              <a:t>časné ECHO</a:t>
            </a:r>
          </a:p>
          <a:p>
            <a:pPr marL="285750" indent="-285750">
              <a:buFontTx/>
              <a:buChar char="-"/>
            </a:pPr>
            <a:r>
              <a:rPr lang="cs-CZ" dirty="0"/>
              <a:t>Monitorace </a:t>
            </a:r>
            <a:r>
              <a:rPr lang="cs-CZ" dirty="0" err="1"/>
              <a:t>hemodynamiky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normokalemie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Zvážit IABK, ECMO…?</a:t>
            </a:r>
          </a:p>
          <a:p>
            <a:pPr marL="285750" indent="-285750">
              <a:buFontTx/>
              <a:buChar char="-"/>
            </a:pPr>
            <a:endParaRPr lang="cs-CZ" sz="1400" dirty="0"/>
          </a:p>
          <a:p>
            <a:r>
              <a:rPr lang="cs-CZ" sz="1400" dirty="0"/>
              <a:t>** Troponin může být ovlivněn KPR</a:t>
            </a:r>
          </a:p>
        </p:txBody>
      </p:sp>
      <p:sp>
        <p:nvSpPr>
          <p:cNvPr id="12" name="Řečová bublina: obdélníkový bublinový popisek se zakulacenými rohy 13">
            <a:extLst>
              <a:ext uri="{FF2B5EF4-FFF2-40B4-BE49-F238E27FC236}">
                <a16:creationId xmlns:a16="http://schemas.microsoft.com/office/drawing/2014/main" xmlns="" id="{0CDE0374-D7F0-4526-8433-A33F30BCCE19}"/>
              </a:ext>
            </a:extLst>
          </p:cNvPr>
          <p:cNvSpPr/>
          <p:nvPr/>
        </p:nvSpPr>
        <p:spPr>
          <a:xfrm>
            <a:off x="7928043" y="5535038"/>
            <a:ext cx="4143982" cy="1129019"/>
          </a:xfrm>
          <a:prstGeom prst="wedgeRoundRectCallout">
            <a:avLst>
              <a:gd name="adj1" fmla="val -57687"/>
              <a:gd name="adj2" fmla="val 8219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xmlns="" id="{D5D22D7F-437D-4E42-911F-4999BF4249DB}"/>
              </a:ext>
            </a:extLst>
          </p:cNvPr>
          <p:cNvSpPr txBox="1"/>
          <p:nvPr/>
        </p:nvSpPr>
        <p:spPr>
          <a:xfrm>
            <a:off x="8142051" y="5637882"/>
            <a:ext cx="3793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EEG, kontrola křečí</a:t>
            </a:r>
          </a:p>
          <a:p>
            <a:pPr marL="285750" indent="-285750">
              <a:buFontTx/>
              <a:buChar char="-"/>
            </a:pPr>
            <a:r>
              <a:rPr lang="cs-CZ" dirty="0"/>
              <a:t>Prevence hyperpyrexie</a:t>
            </a:r>
          </a:p>
          <a:p>
            <a:pPr marL="285750" indent="-285750">
              <a:buFontTx/>
              <a:buChar char="-"/>
            </a:pPr>
            <a:r>
              <a:rPr lang="cs-CZ" dirty="0"/>
              <a:t>Target </a:t>
            </a:r>
            <a:r>
              <a:rPr lang="cs-CZ" dirty="0" err="1"/>
              <a:t>temperature</a:t>
            </a:r>
            <a:r>
              <a:rPr lang="cs-CZ" dirty="0"/>
              <a:t> management * </a:t>
            </a:r>
          </a:p>
        </p:txBody>
      </p:sp>
    </p:spTree>
    <p:extLst>
      <p:ext uri="{BB962C8B-B14F-4D97-AF65-F5344CB8AC3E}">
        <p14:creationId xmlns:p14="http://schemas.microsoft.com/office/powerpoint/2010/main" val="154802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769BBE8F-A6A9-4FE6-8CFD-E5426E3BD0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8" b="913"/>
          <a:stretch/>
        </p:blipFill>
        <p:spPr>
          <a:xfrm>
            <a:off x="305584" y="1055077"/>
            <a:ext cx="10696575" cy="4833257"/>
          </a:xfrm>
          <a:prstGeom prst="rect">
            <a:avLst/>
          </a:prstGeom>
        </p:spPr>
      </p:pic>
      <p:sp>
        <p:nvSpPr>
          <p:cNvPr id="7" name="Řečová bublina: obdélníkový bublinový popisek se zakulacenými rohy 6">
            <a:extLst>
              <a:ext uri="{FF2B5EF4-FFF2-40B4-BE49-F238E27FC236}">
                <a16:creationId xmlns:a16="http://schemas.microsoft.com/office/drawing/2014/main" xmlns="" id="{C790A103-F669-43ED-A074-C90212FD4C14}"/>
              </a:ext>
            </a:extLst>
          </p:cNvPr>
          <p:cNvSpPr/>
          <p:nvPr/>
        </p:nvSpPr>
        <p:spPr>
          <a:xfrm>
            <a:off x="7038970" y="4568635"/>
            <a:ext cx="4983804" cy="2031325"/>
          </a:xfrm>
          <a:prstGeom prst="wedgeRoundRectCallout">
            <a:avLst>
              <a:gd name="adj1" fmla="val -54405"/>
              <a:gd name="adj2" fmla="val 724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4B48FA41-65C5-449B-9EF9-EA0D9C6D63F5}"/>
              </a:ext>
            </a:extLst>
          </p:cNvPr>
          <p:cNvSpPr txBox="1"/>
          <p:nvPr/>
        </p:nvSpPr>
        <p:spPr>
          <a:xfrm>
            <a:off x="7494223" y="4568635"/>
            <a:ext cx="43280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Po přijetí do nemocnice CT hrudníku a mozku k vyloučení respirační či neurologické příčiny poruchy vědomí</a:t>
            </a:r>
          </a:p>
          <a:p>
            <a:pPr marL="285750" indent="-285750">
              <a:buFontTx/>
              <a:buChar char="-"/>
            </a:pPr>
            <a:r>
              <a:rPr lang="cs-CZ" dirty="0"/>
              <a:t>Pokud silné podezření na kardiální příčinu, měla by být provedena jako první </a:t>
            </a:r>
            <a:r>
              <a:rPr lang="cs-CZ" dirty="0" err="1"/>
              <a:t>koronarografie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Ke zvážení UZ břicha</a:t>
            </a:r>
          </a:p>
        </p:txBody>
      </p:sp>
    </p:spTree>
    <p:extLst>
      <p:ext uri="{BB962C8B-B14F-4D97-AF65-F5344CB8AC3E}">
        <p14:creationId xmlns:p14="http://schemas.microsoft.com/office/powerpoint/2010/main" val="3574218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8"/>
            <a:ext cx="8919409" cy="1213351"/>
          </a:xfrm>
        </p:spPr>
        <p:txBody>
          <a:bodyPr/>
          <a:lstStyle/>
          <a:p>
            <a:r>
              <a:rPr lang="cs-CZ" sz="3200" dirty="0"/>
              <a:t>Úvodem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FA4A6A-168E-4E80-91D4-1B3462B3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343263"/>
            <a:ext cx="9641305" cy="4609361"/>
          </a:xfrm>
        </p:spPr>
        <p:txBody>
          <a:bodyPr/>
          <a:lstStyle/>
          <a:p>
            <a:r>
              <a:rPr lang="cs-CZ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OHCA u 35– 40 jedinců na 100 000 obyvatel za rok, IHCA v 1– 5 případech z 1 000 hospitalizací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cca 75 % OHCA vs 25% IHCA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mortalita pacientů po IHCA 78%, po OHCA 85%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 přes rozvoj v medicíně po zástavě oběhu velmi nepříznivá prognóza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propuštění z nemocnice cca 17% pacientů</a:t>
            </a:r>
          </a:p>
          <a:p>
            <a:r>
              <a:rPr lang="cs-CZ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ance na přežití do propuštění nemocného je cca 10 % u OHCA (u fibrilace komor jako primárního rytmu je tato šance 20%)</a:t>
            </a:r>
          </a:p>
          <a:p>
            <a:r>
              <a:rPr lang="cs-CZ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oběhových zástav v nemocnici je přežití 15– 20 %, u </a:t>
            </a:r>
            <a:r>
              <a:rPr lang="cs-CZ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defibrilovatelných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rytmů (fibrilace komor, komorová tachykardie) až 25 %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14A6FCBB-0B39-4897-AC8B-2D3B466DF18F}"/>
              </a:ext>
            </a:extLst>
          </p:cNvPr>
          <p:cNvSpPr txBox="1"/>
          <p:nvPr/>
        </p:nvSpPr>
        <p:spPr>
          <a:xfrm>
            <a:off x="8150578" y="5952625"/>
            <a:ext cx="3910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Anesteziologie (nejen) k atestaci, str 1087</a:t>
            </a:r>
          </a:p>
        </p:txBody>
      </p:sp>
    </p:spTree>
    <p:extLst>
      <p:ext uri="{BB962C8B-B14F-4D97-AF65-F5344CB8AC3E}">
        <p14:creationId xmlns:p14="http://schemas.microsoft.com/office/powerpoint/2010/main" val="328784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9FCAE8B-989F-0909-9183-D9A9C3944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7676"/>
            <a:ext cx="7310967" cy="723936"/>
          </a:xfrm>
        </p:spPr>
        <p:txBody>
          <a:bodyPr/>
          <a:lstStyle/>
          <a:p>
            <a:r>
              <a:rPr lang="cs-CZ" sz="2400" dirty="0"/>
              <a:t>NSTEMI po ROSC – co je vysoké riziko okluze koronární tepny?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4A549E9-8670-5360-6686-2B5FC9118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97977"/>
            <a:ext cx="10972800" cy="4328185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Individuální posouzení pacienta:</a:t>
            </a:r>
          </a:p>
          <a:p>
            <a:r>
              <a:rPr lang="cs-CZ" dirty="0" err="1"/>
              <a:t>hemodynamická</a:t>
            </a:r>
            <a:r>
              <a:rPr lang="cs-CZ" dirty="0"/>
              <a:t> nestabilita (kardiogenní šok, zástava oběhu)</a:t>
            </a:r>
          </a:p>
          <a:p>
            <a:r>
              <a:rPr lang="cs-CZ" dirty="0"/>
              <a:t>elektrická nestabilita myokardu</a:t>
            </a:r>
          </a:p>
          <a:p>
            <a:r>
              <a:rPr lang="cs-CZ" dirty="0"/>
              <a:t>potíže před zástavou oběhu (stenokardie nebo jejich ekvivalent)</a:t>
            </a:r>
          </a:p>
          <a:p>
            <a:r>
              <a:rPr lang="cs-CZ" dirty="0"/>
              <a:t>nález na TTE</a:t>
            </a:r>
          </a:p>
          <a:p>
            <a:r>
              <a:rPr lang="cs-CZ" dirty="0"/>
              <a:t>recidiva stenokardií</a:t>
            </a:r>
          </a:p>
          <a:p>
            <a:r>
              <a:rPr lang="cs-CZ" dirty="0"/>
              <a:t>dynamika troponinu</a:t>
            </a:r>
          </a:p>
          <a:p>
            <a:r>
              <a:rPr lang="cs-CZ" dirty="0"/>
              <a:t>komorbidity</a:t>
            </a:r>
          </a:p>
        </p:txBody>
      </p:sp>
    </p:spTree>
    <p:extLst>
      <p:ext uri="{BB962C8B-B14F-4D97-AF65-F5344CB8AC3E}">
        <p14:creationId xmlns:p14="http://schemas.microsoft.com/office/powerpoint/2010/main" val="889960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7D4D638F-D998-435F-BF6B-C206B70DC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11"/>
          <a:stretch/>
        </p:blipFill>
        <p:spPr>
          <a:xfrm>
            <a:off x="493364" y="1125415"/>
            <a:ext cx="10582275" cy="4846760"/>
          </a:xfrm>
          <a:prstGeom prst="rect">
            <a:avLst/>
          </a:prstGeom>
        </p:spPr>
      </p:pic>
      <p:sp>
        <p:nvSpPr>
          <p:cNvPr id="7" name="Zaoblený obdélníkový bublinový popisek 6"/>
          <p:cNvSpPr/>
          <p:nvPr/>
        </p:nvSpPr>
        <p:spPr>
          <a:xfrm>
            <a:off x="9134272" y="485546"/>
            <a:ext cx="2659224" cy="1362270"/>
          </a:xfrm>
          <a:prstGeom prst="wedgeRoundRectCallout">
            <a:avLst>
              <a:gd name="adj1" fmla="val -55921"/>
              <a:gd name="adj2" fmla="val -203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xmlns="" id="{F15ADED7-A889-4F98-89D4-68D481A75839}"/>
              </a:ext>
            </a:extLst>
          </p:cNvPr>
          <p:cNvSpPr/>
          <p:nvPr/>
        </p:nvSpPr>
        <p:spPr>
          <a:xfrm>
            <a:off x="5943600" y="3169416"/>
            <a:ext cx="1089498" cy="3793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aoblený obdélníkový bublinový popisek 8"/>
          <p:cNvSpPr/>
          <p:nvPr/>
        </p:nvSpPr>
        <p:spPr>
          <a:xfrm>
            <a:off x="9134272" y="485546"/>
            <a:ext cx="2659224" cy="1362270"/>
          </a:xfrm>
          <a:prstGeom prst="wedgeRoundRectCallout">
            <a:avLst>
              <a:gd name="adj1" fmla="val -55921"/>
              <a:gd name="adj2" fmla="val -203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62614679-8354-4665-BED0-C3C2971FDC81}"/>
              </a:ext>
            </a:extLst>
          </p:cNvPr>
          <p:cNvSpPr txBox="1"/>
          <p:nvPr/>
        </p:nvSpPr>
        <p:spPr>
          <a:xfrm>
            <a:off x="9313333" y="543073"/>
            <a:ext cx="2385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Léčba křečí</a:t>
            </a:r>
          </a:p>
          <a:p>
            <a:pPr marL="285750" indent="-285750">
              <a:buFontTx/>
              <a:buChar char="-"/>
            </a:pPr>
            <a:r>
              <a:rPr lang="cs-CZ" sz="1600" dirty="0" err="1"/>
              <a:t>Levetiracetam</a:t>
            </a:r>
            <a:r>
              <a:rPr lang="cs-CZ" sz="1600" dirty="0"/>
              <a:t> nebo </a:t>
            </a:r>
            <a:r>
              <a:rPr lang="cs-CZ" sz="1600" dirty="0" err="1"/>
              <a:t>valproát</a:t>
            </a:r>
            <a:r>
              <a:rPr lang="cs-CZ" sz="1600" dirty="0"/>
              <a:t> + </a:t>
            </a:r>
            <a:r>
              <a:rPr lang="cs-CZ" sz="1600" dirty="0" err="1"/>
              <a:t>sedace</a:t>
            </a:r>
            <a:endParaRPr lang="cs-CZ" sz="1600" dirty="0"/>
          </a:p>
          <a:p>
            <a:pPr marL="285750" indent="-285750">
              <a:buFontTx/>
              <a:buChar char="-"/>
            </a:pPr>
            <a:r>
              <a:rPr lang="cs-CZ" sz="1600" dirty="0"/>
              <a:t>Kontinuální EEG</a:t>
            </a:r>
          </a:p>
          <a:p>
            <a:pPr marL="285750" indent="-285750">
              <a:buFontTx/>
              <a:buChar char="-"/>
            </a:pPr>
            <a:r>
              <a:rPr lang="cs-CZ" sz="1600" dirty="0"/>
              <a:t>NE rutinní profylaxe</a:t>
            </a:r>
          </a:p>
        </p:txBody>
      </p:sp>
    </p:spTree>
    <p:extLst>
      <p:ext uri="{BB962C8B-B14F-4D97-AF65-F5344CB8AC3E}">
        <p14:creationId xmlns:p14="http://schemas.microsoft.com/office/powerpoint/2010/main" val="137374559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8"/>
            <a:ext cx="8919409" cy="1213351"/>
          </a:xfrm>
        </p:spPr>
        <p:txBody>
          <a:bodyPr/>
          <a:lstStyle/>
          <a:p>
            <a:r>
              <a:rPr lang="cs-CZ" sz="3200" dirty="0"/>
              <a:t>Další obecné principy intenzivní </a:t>
            </a:r>
            <a:r>
              <a:rPr lang="cs-CZ" sz="3200" dirty="0" err="1"/>
              <a:t>poresuscitační</a:t>
            </a:r>
            <a:r>
              <a:rPr lang="cs-CZ" sz="3200" dirty="0"/>
              <a:t> péče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FA4A6A-168E-4E80-91D4-1B3462B3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920207"/>
            <a:ext cx="9641305" cy="3694530"/>
          </a:xfrm>
        </p:spPr>
        <p:txBody>
          <a:bodyPr/>
          <a:lstStyle/>
          <a:p>
            <a:r>
              <a:rPr lang="cs-CZ" dirty="0"/>
              <a:t>Sedativa a </a:t>
            </a:r>
            <a:r>
              <a:rPr lang="cs-CZ" dirty="0" err="1"/>
              <a:t>opioidy</a:t>
            </a:r>
            <a:r>
              <a:rPr lang="cs-CZ" dirty="0"/>
              <a:t> s krátkodobým působením</a:t>
            </a:r>
          </a:p>
          <a:p>
            <a:r>
              <a:rPr lang="cs-CZ" dirty="0"/>
              <a:t>Nepoužívat rutinně </a:t>
            </a:r>
            <a:r>
              <a:rPr lang="cs-CZ" dirty="0" err="1"/>
              <a:t>myorelaxaci</a:t>
            </a:r>
            <a:r>
              <a:rPr lang="cs-CZ" dirty="0"/>
              <a:t> </a:t>
            </a:r>
          </a:p>
          <a:p>
            <a:r>
              <a:rPr lang="cs-CZ" dirty="0"/>
              <a:t>Profylaxe stresového vředu</a:t>
            </a:r>
          </a:p>
          <a:p>
            <a:r>
              <a:rPr lang="cs-CZ" dirty="0"/>
              <a:t>Profylaxe </a:t>
            </a:r>
            <a:r>
              <a:rPr lang="cs-CZ" dirty="0" err="1"/>
              <a:t>trombembolických</a:t>
            </a:r>
            <a:r>
              <a:rPr lang="cs-CZ" dirty="0"/>
              <a:t> komplikací</a:t>
            </a:r>
          </a:p>
          <a:p>
            <a:r>
              <a:rPr lang="cs-CZ" dirty="0"/>
              <a:t>Kontrola glykémie 6 - 10 </a:t>
            </a:r>
            <a:r>
              <a:rPr lang="cs-CZ" dirty="0" err="1"/>
              <a:t>mmol</a:t>
            </a:r>
            <a:r>
              <a:rPr lang="cs-CZ" dirty="0"/>
              <a:t>/l</a:t>
            </a:r>
          </a:p>
          <a:p>
            <a:r>
              <a:rPr lang="cs-CZ" dirty="0"/>
              <a:t>Časné zahájení enterální výživy</a:t>
            </a:r>
          </a:p>
          <a:p>
            <a:r>
              <a:rPr lang="cs-CZ" dirty="0"/>
              <a:t>Rutinní podávání ATB není doporučeno</a:t>
            </a:r>
          </a:p>
        </p:txBody>
      </p:sp>
      <p:pic>
        <p:nvPicPr>
          <p:cNvPr id="1026" name="Picture 2" descr="Náhled obrázku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7331" y="2743849"/>
            <a:ext cx="4023359" cy="304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59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8"/>
            <a:ext cx="8919409" cy="1213351"/>
          </a:xfrm>
        </p:spPr>
        <p:txBody>
          <a:bodyPr/>
          <a:lstStyle/>
          <a:p>
            <a:r>
              <a:rPr lang="cs-CZ" sz="3200" dirty="0"/>
              <a:t>Terapeutická hypotermie ?? teorie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FA4A6A-168E-4E80-91D4-1B3462B3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582319"/>
            <a:ext cx="11109156" cy="4032418"/>
          </a:xfrm>
        </p:spPr>
        <p:txBody>
          <a:bodyPr/>
          <a:lstStyle/>
          <a:p>
            <a:r>
              <a:rPr lang="cs-CZ" dirty="0"/>
              <a:t>Řízené ochlazení pacienta na 32 – 36°C</a:t>
            </a:r>
          </a:p>
          <a:p>
            <a:r>
              <a:rPr lang="cs-CZ" dirty="0"/>
              <a:t>Cíl = zlepšení neurologického </a:t>
            </a:r>
            <a:r>
              <a:rPr lang="cs-CZ" dirty="0" err="1"/>
              <a:t>outcomu</a:t>
            </a:r>
            <a:endParaRPr lang="cs-CZ" dirty="0"/>
          </a:p>
          <a:p>
            <a:r>
              <a:rPr lang="cs-CZ" dirty="0"/>
              <a:t>Princip – teorie:</a:t>
            </a:r>
          </a:p>
          <a:p>
            <a:pPr lvl="1"/>
            <a:r>
              <a:rPr lang="cs-CZ" dirty="0"/>
              <a:t>Snížení metabolismu o 7 % na každý 1°C</a:t>
            </a:r>
          </a:p>
          <a:p>
            <a:pPr lvl="1"/>
            <a:r>
              <a:rPr lang="cs-CZ" dirty="0"/>
              <a:t>Tlumí děje vedoucí k </a:t>
            </a:r>
            <a:r>
              <a:rPr lang="cs-CZ" dirty="0" err="1"/>
              <a:t>apoptóze</a:t>
            </a:r>
            <a:r>
              <a:rPr lang="cs-CZ" dirty="0"/>
              <a:t> neuronů</a:t>
            </a:r>
          </a:p>
          <a:p>
            <a:pPr lvl="1"/>
            <a:r>
              <a:rPr lang="cs-CZ" dirty="0"/>
              <a:t>Redukuje produkci kyslíkových radikálů</a:t>
            </a:r>
          </a:p>
          <a:p>
            <a:pPr lvl="1"/>
            <a:r>
              <a:rPr lang="cs-CZ" dirty="0"/>
              <a:t>Tlumí aktivaci lipáz, proteáz….</a:t>
            </a:r>
          </a:p>
          <a:p>
            <a:r>
              <a:rPr lang="cs-CZ" dirty="0"/>
              <a:t>Nežádoucí účinky:</a:t>
            </a:r>
          </a:p>
          <a:p>
            <a:pPr lvl="1"/>
            <a:r>
              <a:rPr lang="cs-CZ" dirty="0"/>
              <a:t>Třesavka, zvýšení SVR, arytmie, zvýšení diurézy, iontové abnormality, nižší citlivost k inzulinu, zhoršení </a:t>
            </a:r>
            <a:r>
              <a:rPr lang="cs-CZ" dirty="0" err="1"/>
              <a:t>hemokoagulace</a:t>
            </a:r>
            <a:r>
              <a:rPr lang="cs-CZ" dirty="0"/>
              <a:t>, snížení imunitní odpovědi, častější infekční komplikace</a:t>
            </a:r>
          </a:p>
          <a:p>
            <a:endParaRPr lang="cs-CZ" dirty="0"/>
          </a:p>
        </p:txBody>
      </p:sp>
      <p:pic>
        <p:nvPicPr>
          <p:cNvPr id="2050" name="Picture 2" descr="https://attachments.office.net/owa/Vondracek.Michal%40fnbrno.cz/service.svc/s/GetAttachmentThumbnail?id=AAMkAGU5ZTA5NWNhLTVmYmQtNDc0MS1hM2VhLTYxYjcxMGZjY2UwOQBGAAAAAAAXePgkfmZeSJGMV4w%2FKsejBwBEcOPJ6fXxSaHSm2I04lCmAAAAAAEMAABEcOPJ6fXxSaHSm2I04lCmAAHTsbM8AAABEgAQALCtUIhxidVNul%2FjMjpdESo%3D&amp;thumbnailType=2&amp;token=eyJhbGciOiJSUzI1NiIsImtpZCI6IkZBRDY1NDI2MkM2QUYyOTYxQUExRThDQUI3OEZGMUIyNzBFNzA3RTkiLCJ0eXAiOiJKV1QiLCJ4NXQiOiItdFpVSml4cThwWWFvZWpLdDRfeHNuRG5CLWsifQ.eyJvcmlnaW4iOiJodHRwczovL291dGxvb2sub2ZmaWNlLmNvbSIsInVjIjoiMzZkNjFjYWJhYzk5NDM0OTg4MjI4MzA5YTI0ZjA2ZjkiLCJzaWduaW5fc3RhdGUiOiJbXCJpbmtub3dubnR3a1wiXSIsInZlciI6IkV4Y2hhbmdlLkNhbGxiYWNrLlYxIiwiYXBwY3R4c2VuZGVyIjoiT3dhRG93bmxvYWRAOGM2OTNlNTMtNjk2NC00MDEyLTllM2QtMDlkNzJlYTc2M2IxIiwiaXNzcmluZyI6IldXIiwiYXBwY3R4Ijoie1wibXNleGNocHJvdFwiOlwib3dhXCIsXCJwdWlkXCI6XCIxMTUzODAxMTE2NzA0MTg2MDUyXCIsXCJzY29wZVwiOlwiT3dhRG93bmxvYWRcIixcIm9pZFwiOlwiOGNkOGNmMDAtNzc4Ny00MWZiLWI0N2EtNmY1Y2I0MTA4MGE0XCIsXCJwcmltYXJ5c2lkXCI6XCJTLTEtNS0yMS0zMTYxNjEwNTc0LTE4NTg0MTA2MTktMzkzNDg3NTItODE4MzUyNVwifSIsIm5iZiI6MTY0Njk5MTg3MCwiZXhwIjoxNjQ2OTkyNDcwLCJpc3MiOiIwMDAwMDAwMi0wMDAwLTBmZjEtY2UwMC0wMDAwMDAwMDAwMDBAOGM2OTNlNTMtNjk2NC00MDEyLTllM2QtMDlkNzJlYTc2M2IxIiwiYXVkIjoiMDAwMDAwMDItMDAwMC0wZmYxLWNlMDAtMDAwMDAwMDAwMDAwL2F0dGFjaG1lbnRzLm9mZmljZS5uZXRAOGM2OTNlNTMtNjk2NC00MDEyLTllM2QtMDlkNzJlYTc2M2IxIiwiaGFwcCI6Im93YSJ9.fp9_q7rl1q1XKLqoDHXN3Jxry0FMS00n0-uy2am5O0EdLRdN0CfLhG5vpv9LsrCJkjaSg4_NgWCehswAbGZicgfFRv6VxklCfClz-_eqhX8Mr7V1dcIbGjnNQnuGjhGjIg_hcU7zhpRLUrR5qmogIE4H0btD0DazgMKhm9od70U2MZj4D1eRmNITDMut2QKRyvLJfiYYQkecqd-lY0s7hghs0qwcn8wL5hZE733hRZYCBY7evEbcGoQRq_vhALjZSyIUnYh8lFMhpjeUkNCob9pCvUMyUs1uHZc27HBOuTXRZ9soKhgCm16fCaiCdo8S_XiI2ssVxBa_W6g3VCmDcQ&amp;X-OWA-CANARY=61beJV27h0-unfkQbvfmMvDoIlFEA9oYoCyixkxZQa3ofsHVINno30wiBSbksEznZGQYDpWKrqU.&amp;owa=outlook.office.com&amp;scriptVer=20220225004.03&amp;animation=tru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018" y="1144675"/>
            <a:ext cx="3339985" cy="34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850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722D893C-EA8A-433A-BE18-5CC4E0925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77" y="5192631"/>
            <a:ext cx="5892197" cy="1534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8"/>
            <a:ext cx="8919409" cy="1213351"/>
          </a:xfrm>
        </p:spPr>
        <p:txBody>
          <a:bodyPr/>
          <a:lstStyle/>
          <a:p>
            <a:r>
              <a:rPr lang="cs-CZ" sz="3200" dirty="0"/>
              <a:t>Teplotní management - doporučení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FA4A6A-168E-4E80-91D4-1B3462B3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628730"/>
            <a:ext cx="9641305" cy="3694530"/>
          </a:xfrm>
        </p:spPr>
        <p:txBody>
          <a:bodyPr/>
          <a:lstStyle/>
          <a:p>
            <a:r>
              <a:rPr lang="cs-CZ" dirty="0"/>
              <a:t>ERC 2021</a:t>
            </a:r>
          </a:p>
          <a:p>
            <a:pPr lvl="1"/>
            <a:r>
              <a:rPr lang="cs-CZ" dirty="0"/>
              <a:t>Doporučeno udržovat konstantní TT 32 – 36 °C po dobu min 24 hod</a:t>
            </a:r>
          </a:p>
          <a:p>
            <a:pPr lvl="1"/>
            <a:r>
              <a:rPr lang="cs-CZ" dirty="0"/>
              <a:t>Prevence horečky min 72 hod</a:t>
            </a:r>
          </a:p>
          <a:p>
            <a:pPr lvl="1"/>
            <a:endParaRPr lang="cs-CZ" dirty="0"/>
          </a:p>
          <a:p>
            <a:r>
              <a:rPr lang="cs-CZ" dirty="0"/>
              <a:t>TTM 2 trial 2021</a:t>
            </a:r>
          </a:p>
          <a:p>
            <a:pPr lvl="1"/>
            <a:r>
              <a:rPr lang="cs-CZ" dirty="0"/>
              <a:t>Absence lepšího neurologického výstupu i mortality při hypotermii</a:t>
            </a:r>
          </a:p>
          <a:p>
            <a:pPr lvl="1"/>
            <a:r>
              <a:rPr lang="cs-CZ" dirty="0"/>
              <a:t>Neprokázán významný rozdíl v neurologickém výstupu u pacientů v hluboké – střední – mírné hypotermii a </a:t>
            </a:r>
            <a:r>
              <a:rPr lang="cs-CZ" dirty="0" err="1"/>
              <a:t>normotermii</a:t>
            </a:r>
            <a:r>
              <a:rPr lang="cs-CZ" dirty="0"/>
              <a:t> *</a:t>
            </a:r>
          </a:p>
          <a:p>
            <a:pPr marL="342900" lvl="1" indent="0">
              <a:buNone/>
            </a:pPr>
            <a:r>
              <a:rPr lang="cs-CZ" b="1" dirty="0">
                <a:sym typeface="Wingdings" panose="05000000000000000000" pitchFamily="2" charset="2"/>
              </a:rPr>
              <a:t> striktní chlazení pravděpodobně není potřebné</a:t>
            </a: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7360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51F9D950-E179-4CFC-81DE-DED0F91E4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076" y="0"/>
            <a:ext cx="10423847" cy="685800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0F544EE9-A194-44E0-8B47-D59777771CF4}"/>
              </a:ext>
            </a:extLst>
          </p:cNvPr>
          <p:cNvSpPr/>
          <p:nvPr/>
        </p:nvSpPr>
        <p:spPr>
          <a:xfrm>
            <a:off x="599089" y="5927834"/>
            <a:ext cx="10878207" cy="70419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vál 1"/>
          <p:cNvSpPr/>
          <p:nvPr/>
        </p:nvSpPr>
        <p:spPr>
          <a:xfrm>
            <a:off x="7121236" y="1930400"/>
            <a:ext cx="637309" cy="43410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10381227" y="1935018"/>
            <a:ext cx="822482" cy="43410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884076" y="2623128"/>
            <a:ext cx="1505527" cy="554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8083676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8"/>
            <a:ext cx="8919409" cy="1213351"/>
          </a:xfrm>
        </p:spPr>
        <p:txBody>
          <a:bodyPr/>
          <a:lstStyle/>
          <a:p>
            <a:r>
              <a:rPr lang="cs-CZ" sz="3200" dirty="0"/>
              <a:t>Teplotní management – aktualizace doporučení</a:t>
            </a:r>
          </a:p>
        </p:txBody>
      </p:sp>
      <p:pic>
        <p:nvPicPr>
          <p:cNvPr id="4" name="Picture 2" descr="Náhled obrázk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2" b="23929"/>
          <a:stretch/>
        </p:blipFill>
        <p:spPr bwMode="auto">
          <a:xfrm>
            <a:off x="609602" y="1361333"/>
            <a:ext cx="9510940" cy="20638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áhled obrázk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1890" r="1633" b="2025"/>
          <a:stretch/>
        </p:blipFill>
        <p:spPr bwMode="auto">
          <a:xfrm>
            <a:off x="1864955" y="2762239"/>
            <a:ext cx="8544490" cy="40957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266196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áhled obráz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40" y="555327"/>
            <a:ext cx="9594572" cy="579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áhled obrázku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853" y="2065961"/>
            <a:ext cx="2748353" cy="354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8"/>
            <a:ext cx="8919409" cy="1213351"/>
          </a:xfrm>
        </p:spPr>
        <p:txBody>
          <a:bodyPr/>
          <a:lstStyle/>
          <a:p>
            <a:r>
              <a:rPr lang="cs-CZ" sz="3200" dirty="0" err="1"/>
              <a:t>Temperature</a:t>
            </a:r>
            <a:r>
              <a:rPr lang="cs-CZ" sz="3200" dirty="0"/>
              <a:t> </a:t>
            </a:r>
            <a:r>
              <a:rPr lang="cs-CZ" sz="3200" dirty="0" err="1"/>
              <a:t>control</a:t>
            </a:r>
            <a:r>
              <a:rPr lang="cs-CZ" sz="3200" dirty="0"/>
              <a:t> – aktualizace doporučení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FA4A6A-168E-4E80-91D4-1B3462B3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920207"/>
            <a:ext cx="9641305" cy="369453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Kontinuální monitorace teploty tělesného jádra u pacientů, kteří po ROSC zůstanou v bezvědomí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aktivní hypotermii v přednemocniční péči nenavozovat podáváním chlazených roztoků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není doporučeno </a:t>
            </a:r>
            <a:r>
              <a:rPr lang="cs-CZ" u="sng" dirty="0"/>
              <a:t>aktivní</a:t>
            </a:r>
            <a:r>
              <a:rPr lang="cs-CZ" dirty="0"/>
              <a:t> ohřívání pacientů s mírnou hypotermií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není dostatek důkazů pro nebo proti udržování teploty 32 – 36 °C či časnému chlazení po srdeční zástavě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aktivní prevence horečky (TT &gt; 37,7°C) min. po 72 hodin</a:t>
            </a:r>
          </a:p>
          <a:p>
            <a:pPr lvl="1"/>
            <a:r>
              <a:rPr lang="cs-CZ" dirty="0"/>
              <a:t>Antipyretika</a:t>
            </a:r>
          </a:p>
          <a:p>
            <a:pPr lvl="1"/>
            <a:r>
              <a:rPr lang="cs-CZ" dirty="0"/>
              <a:t>Přístrojové ochlazování pacienta, cíl = 37,5 °C</a:t>
            </a:r>
          </a:p>
        </p:txBody>
      </p:sp>
    </p:spTree>
    <p:extLst>
      <p:ext uri="{BB962C8B-B14F-4D97-AF65-F5344CB8AC3E}">
        <p14:creationId xmlns:p14="http://schemas.microsoft.com/office/powerpoint/2010/main" val="150514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8"/>
            <a:ext cx="8919409" cy="1213351"/>
          </a:xfrm>
        </p:spPr>
        <p:txBody>
          <a:bodyPr/>
          <a:lstStyle/>
          <a:p>
            <a:r>
              <a:rPr lang="cs-CZ" sz="3200" dirty="0"/>
              <a:t>TTM - </a:t>
            </a:r>
            <a:r>
              <a:rPr lang="cs-CZ" sz="3200" dirty="0" err="1"/>
              <a:t>Artic</a:t>
            </a:r>
            <a:r>
              <a:rPr lang="cs-CZ" sz="3200" dirty="0"/>
              <a:t> Sun 5000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FA4A6A-168E-4E80-91D4-1B3462B3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920207"/>
            <a:ext cx="9641305" cy="3694530"/>
          </a:xfrm>
        </p:spPr>
        <p:txBody>
          <a:bodyPr/>
          <a:lstStyle/>
          <a:p>
            <a:r>
              <a:rPr lang="cs-CZ" dirty="0"/>
              <a:t>Přístrojová konzole + gelové přilnavé jednorázové </a:t>
            </a:r>
            <a:r>
              <a:rPr lang="cs-CZ" dirty="0" err="1"/>
              <a:t>pady</a:t>
            </a:r>
            <a:r>
              <a:rPr lang="cs-CZ" dirty="0"/>
              <a:t>, ve kterých proudí tekutina</a:t>
            </a:r>
          </a:p>
          <a:p>
            <a:r>
              <a:rPr lang="cs-CZ" dirty="0"/>
              <a:t>Řízení a monitorace teploty pacienta v rozmezí 32 – 38,5 °C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 Hypotermie / </a:t>
            </a:r>
            <a:r>
              <a:rPr lang="cs-CZ" dirty="0" err="1">
                <a:sym typeface="Wingdings" panose="05000000000000000000" pitchFamily="2" charset="2"/>
              </a:rPr>
              <a:t>normotermie</a:t>
            </a:r>
            <a:r>
              <a:rPr lang="cs-CZ" dirty="0">
                <a:sym typeface="Wingdings" panose="05000000000000000000" pitchFamily="2" charset="2"/>
              </a:rPr>
              <a:t> </a:t>
            </a:r>
            <a:endParaRPr lang="cs-CZ" dirty="0"/>
          </a:p>
          <a:p>
            <a:r>
              <a:rPr lang="cs-CZ" dirty="0"/>
              <a:t>Výměna tepla neinvazivně indukcí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3AE2E64E-4A85-4969-A5C9-1E869726D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441" y="2951217"/>
            <a:ext cx="3103559" cy="3401458"/>
          </a:xfrm>
          <a:prstGeom prst="rect">
            <a:avLst/>
          </a:prstGeom>
        </p:spPr>
      </p:pic>
      <p:pic>
        <p:nvPicPr>
          <p:cNvPr id="5" name="Picture 2" descr="QMMC to acquire first-ever BARD Arctic Sun 5000 for therapeutic treatments  - MegaBites">
            <a:extLst>
              <a:ext uri="{FF2B5EF4-FFF2-40B4-BE49-F238E27FC236}">
                <a16:creationId xmlns:a16="http://schemas.microsoft.com/office/drawing/2014/main" xmlns="" id="{A3D2ECF4-61FD-46CA-BCCD-527884AA4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4"/>
          <a:stretch/>
        </p:blipFill>
        <p:spPr bwMode="auto">
          <a:xfrm>
            <a:off x="2258904" y="4043443"/>
            <a:ext cx="5620804" cy="230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069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8"/>
            <a:ext cx="8919409" cy="1213351"/>
          </a:xfrm>
        </p:spPr>
        <p:txBody>
          <a:bodyPr/>
          <a:lstStyle/>
          <a:p>
            <a:r>
              <a:rPr lang="cs-CZ" sz="3200" dirty="0"/>
              <a:t>Etiologie zástavy oběhu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FA4A6A-168E-4E80-91D4-1B3462B3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465361"/>
            <a:ext cx="6489030" cy="4999233"/>
          </a:xfrm>
        </p:spPr>
        <p:txBody>
          <a:bodyPr/>
          <a:lstStyle/>
          <a:p>
            <a:r>
              <a:rPr lang="cs-CZ" b="1" dirty="0"/>
              <a:t>Kardiální příčiny </a:t>
            </a:r>
            <a:r>
              <a:rPr lang="cs-CZ" dirty="0"/>
              <a:t>(60-70 % náhlých zástav oběhu) </a:t>
            </a:r>
          </a:p>
          <a:p>
            <a:pPr lvl="1"/>
            <a:r>
              <a:rPr lang="cs-CZ" dirty="0"/>
              <a:t>Ischemické </a:t>
            </a:r>
          </a:p>
          <a:p>
            <a:pPr lvl="2"/>
            <a:r>
              <a:rPr lang="cs-CZ" sz="1400" dirty="0"/>
              <a:t>Akutní IM  (50% u dospělých)</a:t>
            </a:r>
          </a:p>
          <a:p>
            <a:pPr lvl="1"/>
            <a:r>
              <a:rPr lang="cs-CZ" dirty="0"/>
              <a:t>Neischemické</a:t>
            </a:r>
          </a:p>
          <a:p>
            <a:pPr lvl="2"/>
            <a:r>
              <a:rPr lang="cs-CZ" sz="1300" dirty="0"/>
              <a:t>Srdeční selhání </a:t>
            </a:r>
          </a:p>
          <a:p>
            <a:pPr lvl="2"/>
            <a:r>
              <a:rPr lang="cs-CZ" sz="1300" dirty="0"/>
              <a:t>Kardiomyopatie</a:t>
            </a:r>
          </a:p>
          <a:p>
            <a:pPr lvl="2"/>
            <a:r>
              <a:rPr lang="cs-CZ" sz="1300" dirty="0"/>
              <a:t>Vrozené srdečné vady</a:t>
            </a:r>
          </a:p>
          <a:p>
            <a:pPr lvl="2"/>
            <a:r>
              <a:rPr lang="cs-CZ" sz="1300" dirty="0"/>
              <a:t>Poruchy převodního systému – </a:t>
            </a:r>
            <a:r>
              <a:rPr lang="cs-CZ" sz="1300" dirty="0" err="1"/>
              <a:t>Brugada</a:t>
            </a:r>
            <a:r>
              <a:rPr lang="cs-CZ" sz="1300" dirty="0"/>
              <a:t> </a:t>
            </a:r>
            <a:r>
              <a:rPr lang="cs-CZ" sz="1300" dirty="0" err="1"/>
              <a:t>sy</a:t>
            </a:r>
            <a:r>
              <a:rPr lang="cs-CZ" sz="1300" dirty="0"/>
              <a:t>,  long QT ..</a:t>
            </a:r>
          </a:p>
          <a:p>
            <a:r>
              <a:rPr lang="cs-CZ" b="1" dirty="0" err="1"/>
              <a:t>Nonkardiální</a:t>
            </a:r>
            <a:r>
              <a:rPr lang="cs-CZ" b="1" dirty="0"/>
              <a:t> příčiny</a:t>
            </a:r>
          </a:p>
          <a:p>
            <a:pPr lvl="1"/>
            <a:r>
              <a:rPr lang="cs-CZ" sz="1300" dirty="0"/>
              <a:t>Plicní embolie (10% u dospělých)</a:t>
            </a:r>
          </a:p>
          <a:p>
            <a:pPr lvl="1"/>
            <a:r>
              <a:rPr lang="cs-CZ" sz="1300" dirty="0"/>
              <a:t>Hypoxie </a:t>
            </a:r>
          </a:p>
          <a:p>
            <a:pPr lvl="1"/>
            <a:r>
              <a:rPr lang="cs-CZ" sz="1300" dirty="0"/>
              <a:t>Trauma </a:t>
            </a:r>
          </a:p>
          <a:p>
            <a:pPr lvl="1"/>
            <a:r>
              <a:rPr lang="cs-CZ" sz="1300" dirty="0"/>
              <a:t>Krvácení</a:t>
            </a:r>
          </a:p>
          <a:p>
            <a:pPr lvl="1"/>
            <a:r>
              <a:rPr lang="cs-CZ" sz="1300" dirty="0"/>
              <a:t>Hypovolemie</a:t>
            </a:r>
          </a:p>
          <a:p>
            <a:pPr lvl="1"/>
            <a:r>
              <a:rPr lang="cs-CZ" sz="1300" dirty="0"/>
              <a:t>Intoxikace </a:t>
            </a:r>
          </a:p>
          <a:p>
            <a:pPr lvl="1"/>
            <a:r>
              <a:rPr lang="cs-CZ" sz="1300" dirty="0"/>
              <a:t>Tonutí</a:t>
            </a:r>
          </a:p>
          <a:p>
            <a:pPr lvl="1"/>
            <a:r>
              <a:rPr lang="cs-CZ" sz="1300" dirty="0"/>
              <a:t>Metabolické poruchy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643574" y="1443841"/>
            <a:ext cx="4261449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dirty="0"/>
              <a:t>POTENCIÁLNĚ REVERZIBILNÍ PŘÍČINY ZÁSTAVY OBĚHU</a:t>
            </a:r>
          </a:p>
          <a:p>
            <a:endParaRPr lang="cs-CZ" dirty="0"/>
          </a:p>
          <a:p>
            <a:r>
              <a:rPr lang="cs-CZ" dirty="0"/>
              <a:t>4H</a:t>
            </a:r>
          </a:p>
          <a:p>
            <a:pPr marL="285750" indent="-285750">
              <a:buFontTx/>
              <a:buChar char="-"/>
            </a:pPr>
            <a:r>
              <a:rPr lang="cs-CZ" dirty="0"/>
              <a:t>Hypoxie</a:t>
            </a:r>
          </a:p>
          <a:p>
            <a:pPr marL="285750" indent="-285750">
              <a:buFontTx/>
              <a:buChar char="-"/>
            </a:pPr>
            <a:r>
              <a:rPr lang="cs-CZ" dirty="0"/>
              <a:t>Hypotermie </a:t>
            </a:r>
            <a:r>
              <a:rPr lang="cs-CZ" sz="1600" dirty="0"/>
              <a:t>(+ maligní hypertermie)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Hypovolemie</a:t>
            </a:r>
          </a:p>
          <a:p>
            <a:pPr marL="285750" indent="-285750">
              <a:buFontTx/>
              <a:buChar char="-"/>
            </a:pPr>
            <a:r>
              <a:rPr lang="cs-CZ" dirty="0" err="1"/>
              <a:t>Hypokalémie</a:t>
            </a:r>
            <a:r>
              <a:rPr lang="cs-CZ" dirty="0"/>
              <a:t> a další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dirty="0"/>
              <a:t>4T</a:t>
            </a:r>
          </a:p>
          <a:p>
            <a:pPr marL="285750" indent="-285750">
              <a:buFontTx/>
              <a:buChar char="-"/>
            </a:pPr>
            <a:r>
              <a:rPr lang="cs-CZ" dirty="0"/>
              <a:t>Tenzní </a:t>
            </a:r>
            <a:r>
              <a:rPr lang="cs-CZ" dirty="0" err="1"/>
              <a:t>pneumothorax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Tamponáda srdeční</a:t>
            </a:r>
          </a:p>
          <a:p>
            <a:pPr marL="285750" indent="-285750">
              <a:buFontTx/>
              <a:buChar char="-"/>
            </a:pPr>
            <a:r>
              <a:rPr lang="cs-CZ" dirty="0" err="1"/>
              <a:t>Trombembólie</a:t>
            </a:r>
            <a:r>
              <a:rPr lang="cs-CZ" dirty="0"/>
              <a:t> (IM/PE)</a:t>
            </a:r>
          </a:p>
          <a:p>
            <a:pPr marL="285750" indent="-285750">
              <a:buFontTx/>
              <a:buChar char="-"/>
            </a:pPr>
            <a:r>
              <a:rPr lang="cs-CZ" dirty="0"/>
              <a:t>Toxiny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AD52750C-D8F4-471E-8F7A-F71698E69481}"/>
              </a:ext>
            </a:extLst>
          </p:cNvPr>
          <p:cNvSpPr/>
          <p:nvPr/>
        </p:nvSpPr>
        <p:spPr>
          <a:xfrm>
            <a:off x="7563556" y="1365956"/>
            <a:ext cx="4018842" cy="39962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1401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7748BF1-F638-9E89-9DBD-93344B0C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TTM – Cincinnati Sub-</a:t>
            </a:r>
            <a:r>
              <a:rPr lang="cs-CZ" sz="2400" dirty="0" err="1"/>
              <a:t>Zero</a:t>
            </a:r>
            <a:r>
              <a:rPr lang="cs-CZ" sz="2400" dirty="0"/>
              <a:t> </a:t>
            </a:r>
            <a:r>
              <a:rPr lang="cs-CZ" sz="2400" dirty="0" err="1"/>
              <a:t>Blanktetrol</a:t>
            </a:r>
            <a:r>
              <a:rPr lang="cs-CZ" sz="2400" dirty="0"/>
              <a:t> </a:t>
            </a:r>
            <a:r>
              <a:rPr lang="cs-CZ" sz="2400" dirty="0" err="1"/>
              <a:t>Hypothermia</a:t>
            </a:r>
            <a:r>
              <a:rPr lang="cs-CZ" sz="2400" dirty="0"/>
              <a:t> </a:t>
            </a:r>
            <a:r>
              <a:rPr lang="cs-CZ" sz="2400" dirty="0" err="1"/>
              <a:t>system</a:t>
            </a:r>
            <a:endParaRPr lang="cs-CZ" sz="2400" dirty="0"/>
          </a:p>
        </p:txBody>
      </p:sp>
      <p:pic>
        <p:nvPicPr>
          <p:cNvPr id="1026" name="Picture 2" descr="Cincinnati Sub-Zero 233">
            <a:extLst>
              <a:ext uri="{FF2B5EF4-FFF2-40B4-BE49-F238E27FC236}">
                <a16:creationId xmlns:a16="http://schemas.microsoft.com/office/drawing/2014/main" xmlns="" id="{60E7B2F1-8E40-2133-F8BB-50A4FC045B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322955"/>
            <a:ext cx="33147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incinnati Sub-Zero 196CPC">
            <a:extLst>
              <a:ext uri="{FF2B5EF4-FFF2-40B4-BE49-F238E27FC236}">
                <a16:creationId xmlns:a16="http://schemas.microsoft.com/office/drawing/2014/main" xmlns="" id="{EB9103A8-3ACC-8B47-1F0B-9F55D7BCA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7" y="982436"/>
            <a:ext cx="5880793" cy="521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088E395-6EEE-B6BE-4BD9-5BA1E8CA7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 err="1"/>
              <a:t>Thermogard</a:t>
            </a:r>
            <a:r>
              <a:rPr lang="cs-CZ" sz="2400" dirty="0"/>
              <a:t> XP </a:t>
            </a:r>
            <a:r>
              <a:rPr lang="cs-CZ" sz="2400" dirty="0" err="1"/>
              <a:t>Temperature</a:t>
            </a:r>
            <a:r>
              <a:rPr lang="cs-CZ" sz="2400" dirty="0"/>
              <a:t> Management – nitrožilní management TT</a:t>
            </a:r>
          </a:p>
        </p:txBody>
      </p:sp>
      <p:pic>
        <p:nvPicPr>
          <p:cNvPr id="2050" name="Picture 2" descr="Thermogard XP Temperature Management System - ZOLL Medical">
            <a:extLst>
              <a:ext uri="{FF2B5EF4-FFF2-40B4-BE49-F238E27FC236}">
                <a16:creationId xmlns:a16="http://schemas.microsoft.com/office/drawing/2014/main" xmlns="" id="{5BB0A4CA-2A95-1166-0CC7-6E4AFEDCD0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496" y="1612012"/>
            <a:ext cx="3404404" cy="271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ravascular Cooling System Reverses Heat Stroke - Critical Care -  mobile.Hospimedica.com">
            <a:extLst>
              <a:ext uri="{FF2B5EF4-FFF2-40B4-BE49-F238E27FC236}">
                <a16:creationId xmlns:a16="http://schemas.microsoft.com/office/drawing/2014/main" xmlns="" id="{F9C24E25-05A4-0F09-B988-25BA580C2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114" y="1731168"/>
            <a:ext cx="32575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CF88193D-E0FE-7589-C755-24CD2486E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2" y="2186381"/>
            <a:ext cx="2973787" cy="297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85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939" y="2606842"/>
            <a:ext cx="8919409" cy="1213351"/>
          </a:xfrm>
        </p:spPr>
        <p:txBody>
          <a:bodyPr/>
          <a:lstStyle/>
          <a:p>
            <a:pPr algn="ctr"/>
            <a:r>
              <a:rPr lang="cs-CZ" sz="6600" dirty="0"/>
              <a:t>Prognózování klinického výsledku</a:t>
            </a:r>
          </a:p>
        </p:txBody>
      </p:sp>
    </p:spTree>
    <p:extLst>
      <p:ext uri="{BB962C8B-B14F-4D97-AF65-F5344CB8AC3E}">
        <p14:creationId xmlns:p14="http://schemas.microsoft.com/office/powerpoint/2010/main" val="3366552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8"/>
            <a:ext cx="8919409" cy="1213351"/>
          </a:xfrm>
        </p:spPr>
        <p:txBody>
          <a:bodyPr/>
          <a:lstStyle/>
          <a:p>
            <a:r>
              <a:rPr lang="cs-CZ" sz="3200" dirty="0" err="1"/>
              <a:t>Prognostikace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FA4A6A-168E-4E80-91D4-1B3462B3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421898"/>
            <a:ext cx="9641305" cy="4032418"/>
          </a:xfrm>
        </p:spPr>
        <p:txBody>
          <a:bodyPr/>
          <a:lstStyle/>
          <a:p>
            <a:r>
              <a:rPr lang="cs-CZ" sz="2000" dirty="0"/>
              <a:t>2/3 úmrtí po KPR je způsobeno hypoxicko-ischemickým postižením mozku</a:t>
            </a:r>
          </a:p>
          <a:p>
            <a:pPr lvl="1">
              <a:buFontTx/>
              <a:buChar char="-"/>
            </a:pPr>
            <a:r>
              <a:rPr lang="cs-CZ" sz="2000" dirty="0"/>
              <a:t>Většinou na podkladě odebrání terapie při velmi nepříznivém nálezu</a:t>
            </a:r>
          </a:p>
          <a:p>
            <a:pPr lvl="1">
              <a:buFontTx/>
              <a:buChar char="-"/>
            </a:pPr>
            <a:r>
              <a:rPr lang="cs-CZ" sz="2000" b="1" dirty="0"/>
              <a:t>Správná</a:t>
            </a:r>
            <a:r>
              <a:rPr lang="cs-CZ" sz="2000" dirty="0"/>
              <a:t> </a:t>
            </a:r>
            <a:r>
              <a:rPr lang="cs-CZ" sz="2000" dirty="0" err="1"/>
              <a:t>prognostikace</a:t>
            </a:r>
            <a:r>
              <a:rPr lang="cs-CZ" sz="2000" dirty="0"/>
              <a:t> má tedy </a:t>
            </a:r>
            <a:r>
              <a:rPr lang="cs-CZ" sz="2000" b="1" dirty="0"/>
              <a:t>zásadní</a:t>
            </a:r>
            <a:r>
              <a:rPr lang="cs-CZ" sz="2000" dirty="0"/>
              <a:t> vliv na další péči</a:t>
            </a:r>
          </a:p>
          <a:p>
            <a:r>
              <a:rPr lang="cs-CZ" sz="2000" b="1" dirty="0"/>
              <a:t>Pro stanovení závažnosti poškození mozku využíváme:</a:t>
            </a:r>
          </a:p>
          <a:p>
            <a:pPr lvl="1"/>
            <a:r>
              <a:rPr lang="cs-CZ" sz="2000" b="1" dirty="0"/>
              <a:t>Klinické vyšetření</a:t>
            </a:r>
          </a:p>
          <a:p>
            <a:pPr lvl="1"/>
            <a:r>
              <a:rPr lang="cs-CZ" sz="2000" b="1" dirty="0"/>
              <a:t>Elektrofyziologická vyšetření</a:t>
            </a:r>
          </a:p>
          <a:p>
            <a:pPr lvl="1"/>
            <a:r>
              <a:rPr lang="cs-CZ" sz="2000" b="1" dirty="0"/>
              <a:t>Biomarkery</a:t>
            </a:r>
          </a:p>
          <a:p>
            <a:pPr lvl="1"/>
            <a:r>
              <a:rPr lang="cs-CZ" sz="2000" b="1" dirty="0"/>
              <a:t>Zobrazovací metody</a:t>
            </a:r>
            <a:endParaRPr lang="cs-CZ" sz="2000" dirty="0"/>
          </a:p>
          <a:p>
            <a:r>
              <a:rPr lang="cs-CZ" sz="2000" u="sng" dirty="0"/>
              <a:t>Žádný prediktor nemá 100 % přesnost </a:t>
            </a:r>
            <a:endParaRPr lang="cs-CZ" sz="2000" dirty="0"/>
          </a:p>
          <a:p>
            <a:pPr lvl="2">
              <a:buFont typeface="Wingdings" panose="05000000000000000000" pitchFamily="2" charset="2"/>
              <a:buChar char="à"/>
            </a:pPr>
            <a:r>
              <a:rPr lang="cs-CZ" sz="2000" dirty="0">
                <a:sym typeface="Wingdings" panose="05000000000000000000" pitchFamily="2" charset="2"/>
              </a:rPr>
              <a:t> multimodální strategie!</a:t>
            </a:r>
          </a:p>
          <a:p>
            <a:pPr lvl="2">
              <a:buFont typeface="Wingdings" panose="05000000000000000000" pitchFamily="2" charset="2"/>
              <a:buChar char="à"/>
            </a:pPr>
            <a:r>
              <a:rPr lang="cs-CZ" sz="2000" dirty="0">
                <a:sym typeface="Wingdings" panose="05000000000000000000" pitchFamily="2" charset="2"/>
              </a:rPr>
              <a:t> snaha o </a:t>
            </a:r>
            <a:r>
              <a:rPr lang="cs-CZ" sz="2000" dirty="0">
                <a:solidFill>
                  <a:srgbClr val="FF0000"/>
                </a:solidFill>
                <a:sym typeface="Wingdings" panose="05000000000000000000" pitchFamily="2" charset="2"/>
              </a:rPr>
              <a:t>vysokou specifitu a přesnost</a:t>
            </a:r>
            <a:endParaRPr lang="cs-CZ" sz="2000" dirty="0">
              <a:sym typeface="Wingdings" panose="05000000000000000000" pitchFamily="2" charset="2"/>
            </a:endParaRPr>
          </a:p>
          <a:p>
            <a:pPr lvl="2">
              <a:buFont typeface="Wingdings" panose="05000000000000000000" pitchFamily="2" charset="2"/>
              <a:buChar char="à"/>
            </a:pPr>
            <a:r>
              <a:rPr lang="cs-CZ" sz="2000" dirty="0">
                <a:sym typeface="Wingdings" panose="05000000000000000000" pitchFamily="2" charset="2"/>
              </a:rPr>
              <a:t> vyvarovat se předčasných závěrů, zahájit po 72 hod od zástavy</a:t>
            </a:r>
          </a:p>
          <a:p>
            <a:r>
              <a:rPr lang="cs-CZ" sz="2000" dirty="0">
                <a:sym typeface="Wingdings" panose="05000000000000000000" pitchFamily="2" charset="2"/>
              </a:rPr>
              <a:t>Neméně důležitá je také komunikace s rodinou</a:t>
            </a:r>
            <a:endParaRPr lang="cs-CZ" sz="2000" dirty="0"/>
          </a:p>
        </p:txBody>
      </p:sp>
      <p:pic>
        <p:nvPicPr>
          <p:cNvPr id="4098" name="Picture 2" descr="https://attachments.office.net/owa/Vondracek.Michal%40fnbrno.cz/service.svc/s/GetAttachmentThumbnail?id=AAMkAGU5ZTA5NWNhLTVmYmQtNDc0MS1hM2VhLTYxYjcxMGZjY2UwOQBGAAAAAAAXePgkfmZeSJGMV4w%2FKsejBwBEcOPJ6fXxSaHSm2I04lCmAAAAAAEMAABEcOPJ6fXxSaHSm2I04lCmAAHTsbM%2BAAABEgAQAHKYQK6GHTtIm00uBSm7KBM%3D&amp;thumbnailType=2&amp;token=eyJhbGciOiJSUzI1NiIsImtpZCI6IkZBRDY1NDI2MkM2QUYyOTYxQUExRThDQUI3OEZGMUIyNzBFNzA3RTkiLCJ0eXAiOiJKV1QiLCJ4NXQiOiItdFpVSml4cThwWWFvZWpLdDRfeHNuRG5CLWsifQ.eyJvcmlnaW4iOiJodHRwczovL291dGxvb2sub2ZmaWNlLmNvbSIsInVjIjoiMzZkNjFjYWJhYzk5NDM0OTg4MjI4MzA5YTI0ZjA2ZjkiLCJzaWduaW5fc3RhdGUiOiJbXCJpbmtub3dubnR3a1wiXSIsInZlciI6IkV4Y2hhbmdlLkNhbGxiYWNrLlYxIiwiYXBwY3R4c2VuZGVyIjoiT3dhRG93bmxvYWRAOGM2OTNlNTMtNjk2NC00MDEyLTllM2QtMDlkNzJlYTc2M2IxIiwiaXNzcmluZyI6IldXIiwiYXBwY3R4Ijoie1wibXNleGNocHJvdFwiOlwib3dhXCIsXCJwdWlkXCI6XCIxMTUzODAxMTE2NzA0MTg2MDUyXCIsXCJzY29wZVwiOlwiT3dhRG93bmxvYWRcIixcIm9pZFwiOlwiOGNkOGNmMDAtNzc4Ny00MWZiLWI0N2EtNmY1Y2I0MTA4MGE0XCIsXCJwcmltYXJ5c2lkXCI6XCJTLTEtNS0yMS0zMTYxNjEwNTc0LTE4NTg0MTA2MTktMzkzNDg3NTItODE4MzUyNVwifSIsIm5iZiI6MTY0Njk5MjE3NiwiZXhwIjoxNjQ2OTkyNzc2LCJpc3MiOiIwMDAwMDAwMi0wMDAwLTBmZjEtY2UwMC0wMDAwMDAwMDAwMDBAOGM2OTNlNTMtNjk2NC00MDEyLTllM2QtMDlkNzJlYTc2M2IxIiwiYXVkIjoiMDAwMDAwMDItMDAwMC0wZmYxLWNlMDAtMDAwMDAwMDAwMDAwL2F0dGFjaG1lbnRzLm9mZmljZS5uZXRAOGM2OTNlNTMtNjk2NC00MDEyLTllM2QtMDlkNzJlYTc2M2IxIiwiaGFwcCI6Im93YSJ9.AF2fstKq48yV3_7NwLxEt8d-RX279b00tkfn4-jN-d8Ruh_NraA3ofune8CaV25YGJ5zGR8O0tn6Q5F6CVjiloj0I6e7EvbAksEYpZrCakStt4Yj7Unac954Z_LwGFvg05X0v5-iz71P9dfPgrvJE9KbLZ2DAkn_FneRKFu3KoRIStVcr-ZMtoVL1D7GEVPrIj587wnA3gCGH298b1HVpwWr4YF1CAgkP2SOvnzfthmEvQsRCfN_SRGlF1xho5wjRgrmYM_qFaQaSA2H1hJn60OkeF8d0fCaaPIuphi5l6_944N3ctBgg69Aa_AbnKhoSIvRV8eQEN0Ri2f3U2n61Q&amp;X-OWA-CANARY=R42rKtOOs0mafkasoTFoBYBSvJxEA9oYpOtt-RCFevk1ckbUGNzXB3YxHOH_LQ9nh_n3QmGpjqs.&amp;owa=outlook.office.com&amp;scriptVer=20220225004.03&amp;animation=tru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133" y="2461578"/>
            <a:ext cx="3596901" cy="357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115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8"/>
            <a:ext cx="8919409" cy="1213351"/>
          </a:xfrm>
        </p:spPr>
        <p:txBody>
          <a:bodyPr/>
          <a:lstStyle/>
          <a:p>
            <a:r>
              <a:rPr lang="cs-CZ" sz="3200" dirty="0"/>
              <a:t>Multimodální prognózování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FA4A6A-168E-4E80-91D4-1B3462B3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437940"/>
            <a:ext cx="9641305" cy="4032418"/>
          </a:xfrm>
        </p:spPr>
        <p:txBody>
          <a:bodyPr/>
          <a:lstStyle/>
          <a:p>
            <a:r>
              <a:rPr lang="cs-CZ" sz="1800" dirty="0"/>
              <a:t>Klinické vyšetření</a:t>
            </a:r>
          </a:p>
          <a:p>
            <a:pPr lvl="1"/>
            <a:r>
              <a:rPr lang="cs-CZ" sz="1800" dirty="0"/>
              <a:t>Vyloučit vliv sedativ, </a:t>
            </a:r>
            <a:r>
              <a:rPr lang="cs-CZ" sz="1800" dirty="0" err="1"/>
              <a:t>opioidů</a:t>
            </a:r>
            <a:r>
              <a:rPr lang="cs-CZ" sz="1800" dirty="0"/>
              <a:t>, hypotermie, svalové relaxace… ! </a:t>
            </a:r>
            <a:r>
              <a:rPr lang="cs-CZ" sz="1200" dirty="0"/>
              <a:t>(5x poločas eliminace léku s nejdelším poločasem)</a:t>
            </a:r>
          </a:p>
          <a:p>
            <a:pPr lvl="1"/>
            <a:r>
              <a:rPr lang="cs-CZ" sz="1800" dirty="0"/>
              <a:t>Motorická reakce</a:t>
            </a:r>
          </a:p>
          <a:p>
            <a:pPr lvl="1"/>
            <a:r>
              <a:rPr lang="cs-CZ" sz="1800" dirty="0"/>
              <a:t>Pupilární a korneální reflex, </a:t>
            </a:r>
            <a:r>
              <a:rPr lang="cs-CZ" sz="1800" dirty="0" err="1"/>
              <a:t>pupilometrie</a:t>
            </a:r>
            <a:endParaRPr lang="cs-CZ" sz="1800" dirty="0"/>
          </a:p>
          <a:p>
            <a:pPr lvl="1"/>
            <a:r>
              <a:rPr lang="cs-CZ" sz="1800" dirty="0"/>
              <a:t>Myoklonické křeče či status </a:t>
            </a:r>
            <a:r>
              <a:rPr lang="cs-CZ" sz="1800" dirty="0" err="1"/>
              <a:t>myoclonicus</a:t>
            </a:r>
            <a:endParaRPr lang="cs-CZ" sz="1800" dirty="0"/>
          </a:p>
          <a:p>
            <a:r>
              <a:rPr lang="cs-CZ" sz="1800" dirty="0"/>
              <a:t>Neurofyziologie</a:t>
            </a:r>
          </a:p>
          <a:p>
            <a:pPr lvl="1"/>
            <a:r>
              <a:rPr lang="cs-CZ" sz="1800" dirty="0"/>
              <a:t>EEG u trvajícího bezvědomí</a:t>
            </a:r>
          </a:p>
          <a:p>
            <a:pPr lvl="1"/>
            <a:r>
              <a:rPr lang="cs-CZ" sz="1800" dirty="0"/>
              <a:t>SSEP, zejména oblast N20</a:t>
            </a:r>
          </a:p>
          <a:p>
            <a:r>
              <a:rPr lang="cs-CZ" sz="1800" dirty="0"/>
              <a:t>Biomarkery</a:t>
            </a:r>
          </a:p>
          <a:p>
            <a:pPr lvl="1"/>
            <a:r>
              <a:rPr lang="cs-CZ" sz="1800" dirty="0"/>
              <a:t>Neuron specifická enoláza</a:t>
            </a:r>
          </a:p>
          <a:p>
            <a:r>
              <a:rPr lang="cs-CZ" sz="1800" dirty="0"/>
              <a:t>Zobrazovací metody</a:t>
            </a:r>
          </a:p>
          <a:p>
            <a:pPr lvl="1"/>
            <a:r>
              <a:rPr lang="cs-CZ" sz="1800" dirty="0"/>
              <a:t>CT či MRI mozku</a:t>
            </a:r>
          </a:p>
          <a:p>
            <a:endParaRPr lang="cs-CZ" sz="1800" b="1" dirty="0"/>
          </a:p>
          <a:p>
            <a:r>
              <a:rPr lang="cs-CZ" sz="1800" dirty="0"/>
              <a:t>Vyšetření opakovat min 1x/24 hod</a:t>
            </a:r>
          </a:p>
          <a:p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05D37997-8EBC-497B-A900-AB8F17B0D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193" y="2819400"/>
            <a:ext cx="6219217" cy="333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287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6066D6A-C185-4CCC-9288-3BB2F16D6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78" y="0"/>
            <a:ext cx="6463171" cy="6858000"/>
          </a:xfrm>
          <a:prstGeom prst="rect">
            <a:avLst/>
          </a:prstGeom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xmlns="" id="{00F17AF2-850C-43FD-BE41-39D08F311D68}"/>
              </a:ext>
            </a:extLst>
          </p:cNvPr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104" y="1438655"/>
            <a:ext cx="7071360" cy="215798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66526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8"/>
            <a:ext cx="8919409" cy="1213351"/>
          </a:xfrm>
        </p:spPr>
        <p:txBody>
          <a:bodyPr/>
          <a:lstStyle/>
          <a:p>
            <a:r>
              <a:rPr lang="cs-CZ" sz="3200"/>
              <a:t>Negativní prognostické faktory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FA4A6A-168E-4E80-91D4-1B3462B3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920207"/>
            <a:ext cx="9641305" cy="3694530"/>
          </a:xfrm>
        </p:spPr>
        <p:txBody>
          <a:bodyPr/>
          <a:lstStyle/>
          <a:p>
            <a:r>
              <a:rPr lang="cs-CZ" dirty="0"/>
              <a:t>Hluboká porucha vědomí přetrvávající po 3-4 dnech, </a:t>
            </a:r>
            <a:r>
              <a:rPr lang="cs-CZ" sz="2000" dirty="0"/>
              <a:t>(CAVE sedativa!)</a:t>
            </a:r>
          </a:p>
          <a:p>
            <a:r>
              <a:rPr lang="cs-CZ" dirty="0"/>
              <a:t>Absence motorické reakce, extenční nebo flekční motorická reakce na bolestivý podnět po více než 72 hodinách (M1, M2, M3)</a:t>
            </a:r>
          </a:p>
          <a:p>
            <a:r>
              <a:rPr lang="cs-CZ" dirty="0"/>
              <a:t>Absence korneálního a pupilárního reflexu, fixovaná mydriáza po víc než 72 hod od KPR</a:t>
            </a:r>
          </a:p>
          <a:p>
            <a:r>
              <a:rPr lang="cs-CZ" dirty="0"/>
              <a:t>Absence spontánní dechové aktivity a kašle </a:t>
            </a:r>
          </a:p>
          <a:p>
            <a:r>
              <a:rPr lang="cs-CZ" dirty="0"/>
              <a:t>Trvající křeče či myoklonie</a:t>
            </a:r>
          </a:p>
          <a:p>
            <a:r>
              <a:rPr lang="cs-CZ" dirty="0"/>
              <a:t>Patologické EEG</a:t>
            </a:r>
          </a:p>
          <a:p>
            <a:r>
              <a:rPr lang="cs-CZ" dirty="0"/>
              <a:t>Difuzní poškození mozku na CT/MR</a:t>
            </a:r>
          </a:p>
        </p:txBody>
      </p:sp>
      <p:pic>
        <p:nvPicPr>
          <p:cNvPr id="5122" name="Picture 2" descr="https://attachments.office.net/owa/Vondracek.Michal%40fnbrno.cz/service.svc/s/GetAttachmentThumbnail?id=AAMkAGU5ZTA5NWNhLTVmYmQtNDc0MS1hM2VhLTYxYjcxMGZjY2UwOQBGAAAAAAAXePgkfmZeSJGMV4w%2FKsejBwBEcOPJ6fXxSaHSm2I04lCmAAAAAAEMAABEcOPJ6fXxSaHSm2I04lCmAAHTsbM%2FAAABEgAQAEoHhTBjxnJIuRzvFGQQtVE%3D&amp;thumbnailType=2&amp;token=eyJhbGciOiJSUzI1NiIsImtpZCI6IkZBRDY1NDI2MkM2QUYyOTYxQUExRThDQUI3OEZGMUIyNzBFNzA3RTkiLCJ0eXAiOiJKV1QiLCJ4NXQiOiItdFpVSml4cThwWWFvZWpLdDRfeHNuRG5CLWsifQ.eyJvcmlnaW4iOiJodHRwczovL291dGxvb2sub2ZmaWNlLmNvbSIsInVjIjoiMzZkNjFjYWJhYzk5NDM0OTg4MjI4MzA5YTI0ZjA2ZjkiLCJzaWduaW5fc3RhdGUiOiJbXCJpbmtub3dubnR3a1wiXSIsInZlciI6IkV4Y2hhbmdlLkNhbGxiYWNrLlYxIiwiYXBwY3R4c2VuZGVyIjoiT3dhRG93bmxvYWRAOGM2OTNlNTMtNjk2NC00MDEyLTllM2QtMDlkNzJlYTc2M2IxIiwiaXNzcmluZyI6IldXIiwiYXBwY3R4Ijoie1wibXNleGNocHJvdFwiOlwib3dhXCIsXCJwdWlkXCI6XCIxMTUzODAxMTE2NzA0MTg2MDUyXCIsXCJzY29wZVwiOlwiT3dhRG93bmxvYWRcIixcIm9pZFwiOlwiOGNkOGNmMDAtNzc4Ny00MWZiLWI0N2EtNmY1Y2I0MTA4MGE0XCIsXCJwcmltYXJ5c2lkXCI6XCJTLTEtNS0yMS0zMTYxNjEwNTc0LTE4NTg0MTA2MTktMzkzNDg3NTItODE4MzUyNVwifSIsIm5iZiI6MTY0Njk5MjE3NiwiZXhwIjoxNjQ2OTkyNzc2LCJpc3MiOiIwMDAwMDAwMi0wMDAwLTBmZjEtY2UwMC0wMDAwMDAwMDAwMDBAOGM2OTNlNTMtNjk2NC00MDEyLTllM2QtMDlkNzJlYTc2M2IxIiwiYXVkIjoiMDAwMDAwMDItMDAwMC0wZmYxLWNlMDAtMDAwMDAwMDAwMDAwL2F0dGFjaG1lbnRzLm9mZmljZS5uZXRAOGM2OTNlNTMtNjk2NC00MDEyLTllM2QtMDlkNzJlYTc2M2IxIiwiaGFwcCI6Im93YSJ9.AF2fstKq48yV3_7NwLxEt8d-RX279b00tkfn4-jN-d8Ruh_NraA3ofune8CaV25YGJ5zGR8O0tn6Q5F6CVjiloj0I6e7EvbAksEYpZrCakStt4Yj7Unac954Z_LwGFvg05X0v5-iz71P9dfPgrvJE9KbLZ2DAkn_FneRKFu3KoRIStVcr-ZMtoVL1D7GEVPrIj587wnA3gCGH298b1HVpwWr4YF1CAgkP2SOvnzfthmEvQsRCfN_SRGlF1xho5wjRgrmYM_qFaQaSA2H1hJn60OkeF8d0fCaaPIuphi5l6_944N3ctBgg69Aa_AbnKhoSIvRV8eQEN0Ri2f3U2n61Q&amp;X-OWA-CANARY=jKigxN0VzEyO2XLjRQsbPkC9bJ1EA9oYDFogvmCDXXUdmPikBczdn16d_1zHUx8xwokb4H2Wfqc.&amp;owa=outlook.office.com&amp;scriptVer=20220225004.03&amp;animation=tru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57" b="100000" l="0" r="100000">
                        <a14:foregroundMark x1="52227" y1="51601" x2="52227" y2="51601"/>
                        <a14:foregroundMark x1="46812" y1="49555" x2="46812" y2="49555"/>
                        <a14:foregroundMark x1="46812" y1="49555" x2="46812" y2="49555"/>
                        <a14:foregroundMark x1="10655" y1="42349" x2="10655" y2="42349"/>
                        <a14:foregroundMark x1="10917" y1="62633" x2="10917" y2="62633"/>
                        <a14:foregroundMark x1="87162" y1="62011" x2="87162" y2="62011"/>
                        <a14:foregroundMark x1="86638" y1="42616" x2="86638" y2="42616"/>
                        <a14:foregroundMark x1="10655" y1="41993" x2="10655" y2="41993"/>
                      </a14:backgroundRemoval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34" y="3448594"/>
            <a:ext cx="2625553" cy="257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1594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8"/>
            <a:ext cx="8919409" cy="1213351"/>
          </a:xfrm>
        </p:spPr>
        <p:txBody>
          <a:bodyPr/>
          <a:lstStyle/>
          <a:p>
            <a:r>
              <a:rPr lang="cs-CZ" sz="3200" dirty="0"/>
              <a:t>Biomarkery postižení mozku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FA4A6A-168E-4E80-91D4-1B3462B3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920207"/>
            <a:ext cx="9641305" cy="369453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= biomarkery poškození mozkových buněk</a:t>
            </a:r>
          </a:p>
          <a:p>
            <a:endParaRPr lang="cs-CZ" b="1" dirty="0"/>
          </a:p>
          <a:p>
            <a:r>
              <a:rPr lang="cs-CZ" b="1" dirty="0"/>
              <a:t>NSE </a:t>
            </a:r>
          </a:p>
          <a:p>
            <a:endParaRPr lang="cs-CZ" b="1" dirty="0"/>
          </a:p>
          <a:p>
            <a:r>
              <a:rPr lang="cs-CZ" i="1" dirty="0" err="1"/>
              <a:t>Serum</a:t>
            </a:r>
            <a:r>
              <a:rPr lang="cs-CZ" i="1" dirty="0"/>
              <a:t> </a:t>
            </a:r>
            <a:r>
              <a:rPr lang="cs-CZ" i="1" dirty="0" err="1"/>
              <a:t>neurofilament</a:t>
            </a:r>
            <a:r>
              <a:rPr lang="cs-CZ" i="1" dirty="0"/>
              <a:t> </a:t>
            </a:r>
            <a:r>
              <a:rPr lang="cs-CZ" i="1" dirty="0" err="1"/>
              <a:t>light</a:t>
            </a:r>
            <a:r>
              <a:rPr lang="cs-CZ" i="1" dirty="0"/>
              <a:t> </a:t>
            </a:r>
            <a:r>
              <a:rPr lang="cs-CZ" i="1" dirty="0" err="1"/>
              <a:t>chain</a:t>
            </a:r>
            <a:endParaRPr lang="cs-CZ" i="1" dirty="0"/>
          </a:p>
          <a:p>
            <a:r>
              <a:rPr lang="cs-CZ" dirty="0"/>
              <a:t>S100B</a:t>
            </a:r>
          </a:p>
          <a:p>
            <a:r>
              <a:rPr lang="cs-CZ" dirty="0" err="1"/>
              <a:t>Glial</a:t>
            </a:r>
            <a:r>
              <a:rPr lang="cs-CZ" dirty="0"/>
              <a:t> </a:t>
            </a:r>
            <a:r>
              <a:rPr lang="cs-CZ" dirty="0" err="1"/>
              <a:t>fibrillary</a:t>
            </a:r>
            <a:r>
              <a:rPr lang="cs-CZ" dirty="0"/>
              <a:t> </a:t>
            </a:r>
            <a:r>
              <a:rPr lang="cs-CZ" dirty="0" err="1"/>
              <a:t>acidic</a:t>
            </a:r>
            <a:r>
              <a:rPr lang="cs-CZ" dirty="0"/>
              <a:t> protein (GFAB)</a:t>
            </a:r>
          </a:p>
          <a:p>
            <a:r>
              <a:rPr lang="cs-CZ" dirty="0"/>
              <a:t>Sérový Tau protein</a:t>
            </a:r>
          </a:p>
          <a:p>
            <a:endParaRPr lang="cs-CZ" dirty="0"/>
          </a:p>
        </p:txBody>
      </p:sp>
      <p:pic>
        <p:nvPicPr>
          <p:cNvPr id="4" name="Picture 2" descr="Náhled obrázk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346" y="1612763"/>
            <a:ext cx="5127328" cy="31404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581346" y="4814140"/>
            <a:ext cx="4642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Zdroj: ERC a ESICM </a:t>
            </a:r>
            <a:r>
              <a:rPr lang="cs-CZ" sz="1200" dirty="0" err="1"/>
              <a:t>guidelines</a:t>
            </a:r>
            <a:r>
              <a:rPr lang="cs-CZ" sz="1200" dirty="0"/>
              <a:t>, post-</a:t>
            </a:r>
            <a:r>
              <a:rPr lang="cs-CZ" sz="1200" dirty="0" err="1"/>
              <a:t>resuscitation</a:t>
            </a:r>
            <a:r>
              <a:rPr lang="cs-CZ" sz="1200" dirty="0"/>
              <a:t> care 2021</a:t>
            </a:r>
          </a:p>
        </p:txBody>
      </p:sp>
    </p:spTree>
    <p:extLst>
      <p:ext uri="{BB962C8B-B14F-4D97-AF65-F5344CB8AC3E}">
        <p14:creationId xmlns:p14="http://schemas.microsoft.com/office/powerpoint/2010/main" val="35474863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8"/>
            <a:ext cx="8919409" cy="1213351"/>
          </a:xfrm>
        </p:spPr>
        <p:txBody>
          <a:bodyPr/>
          <a:lstStyle/>
          <a:p>
            <a:r>
              <a:rPr lang="cs-CZ" sz="3200" dirty="0"/>
              <a:t>Neuron specifická enoláza (NSE)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FA4A6A-168E-4E80-91D4-1B3462B3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920207"/>
            <a:ext cx="9641305" cy="369453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Glykolytický enzym ve  tkáních </a:t>
            </a:r>
            <a:r>
              <a:rPr lang="cs-CZ" dirty="0" err="1"/>
              <a:t>neuroektodermálního</a:t>
            </a:r>
            <a:r>
              <a:rPr lang="cs-CZ" dirty="0"/>
              <a:t> původu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 v dospělosti vázán především v neuronech 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 u plodu nervová a plicní tkáň</a:t>
            </a:r>
          </a:p>
          <a:p>
            <a:endParaRPr lang="cs-CZ" dirty="0">
              <a:sym typeface="Wingdings" panose="05000000000000000000" pitchFamily="2" charset="2"/>
            </a:endParaRPr>
          </a:p>
          <a:p>
            <a:r>
              <a:rPr lang="cs-CZ" dirty="0">
                <a:sym typeface="Wingdings" panose="05000000000000000000" pitchFamily="2" charset="2"/>
              </a:rPr>
              <a:t>Vyšetření se provádí výhradně ze séra, vzhledem k obsahu NSE v červených krvinkách a destičkách nutno provést oddělení krevních elementů do 1 hod, jinak hrozí falešná pozitivita</a:t>
            </a:r>
          </a:p>
          <a:p>
            <a:r>
              <a:rPr lang="cs-CZ" dirty="0" err="1">
                <a:sym typeface="Wingdings" panose="05000000000000000000" pitchFamily="2" charset="2"/>
              </a:rPr>
              <a:t>Mj</a:t>
            </a:r>
            <a:r>
              <a:rPr lang="cs-CZ" dirty="0">
                <a:sym typeface="Wingdings" panose="05000000000000000000" pitchFamily="2" charset="2"/>
              </a:rPr>
              <a:t> také produkce maligními nádory neurálního a neuroendokrinního původu, </a:t>
            </a:r>
            <a:r>
              <a:rPr lang="cs-CZ" dirty="0" err="1">
                <a:sym typeface="Wingdings" panose="05000000000000000000" pitchFamily="2" charset="2"/>
              </a:rPr>
              <a:t>seminomy</a:t>
            </a:r>
            <a:r>
              <a:rPr lang="cs-CZ" dirty="0">
                <a:sym typeface="Wingdings" panose="05000000000000000000" pitchFamily="2" charset="2"/>
              </a:rPr>
              <a:t> a </a:t>
            </a:r>
            <a:r>
              <a:rPr lang="cs-CZ" dirty="0" err="1">
                <a:sym typeface="Wingdings" panose="05000000000000000000" pitchFamily="2" charset="2"/>
              </a:rPr>
              <a:t>adenoca</a:t>
            </a:r>
            <a:r>
              <a:rPr lang="cs-CZ" dirty="0">
                <a:sym typeface="Wingdings" panose="05000000000000000000" pitchFamily="2" charset="2"/>
              </a:rPr>
              <a:t> ledvin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2" descr="Enolase 2 - Wikipedia">
            <a:extLst>
              <a:ext uri="{FF2B5EF4-FFF2-40B4-BE49-F238E27FC236}">
                <a16:creationId xmlns:a16="http://schemas.microsoft.com/office/drawing/2014/main" xmlns="" id="{A1077118-4794-4953-AB86-4211606B8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913" y="0"/>
            <a:ext cx="4491087" cy="370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6929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áhled obrázk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614" y="658687"/>
            <a:ext cx="3071415" cy="451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8"/>
            <a:ext cx="8919409" cy="1213351"/>
          </a:xfrm>
        </p:spPr>
        <p:txBody>
          <a:bodyPr/>
          <a:lstStyle/>
          <a:p>
            <a:r>
              <a:rPr lang="cs-CZ" sz="3200" dirty="0" err="1"/>
              <a:t>Somatosenzorické</a:t>
            </a:r>
            <a:r>
              <a:rPr lang="cs-CZ" sz="3200" dirty="0"/>
              <a:t> evokované potenciály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FA4A6A-168E-4E80-91D4-1B3462B3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438942"/>
            <a:ext cx="9584265" cy="4871547"/>
          </a:xfrm>
        </p:spPr>
        <p:txBody>
          <a:bodyPr/>
          <a:lstStyle/>
          <a:p>
            <a:r>
              <a:rPr lang="cs-CZ" sz="2000" dirty="0"/>
              <a:t>Stimulace senzitivních vláken periferního nervu</a:t>
            </a:r>
          </a:p>
          <a:p>
            <a:r>
              <a:rPr lang="cs-CZ" sz="2000" dirty="0"/>
              <a:t>Vyšetření dráhy citlivosti </a:t>
            </a:r>
          </a:p>
          <a:p>
            <a:pPr marL="457200" lvl="1" indent="0">
              <a:buNone/>
            </a:pPr>
            <a:r>
              <a:rPr lang="cs-CZ" sz="2000" dirty="0"/>
              <a:t>Periferní nerv – mícha – mozkový kmen – mozková kůra</a:t>
            </a:r>
            <a:br>
              <a:rPr lang="cs-CZ" sz="2000" dirty="0"/>
            </a:br>
            <a:r>
              <a:rPr lang="cs-CZ" sz="2000" dirty="0">
                <a:sym typeface="Wingdings" panose="05000000000000000000" pitchFamily="2" charset="2"/>
              </a:rPr>
              <a:t> při fokální lézi této dráhy (</a:t>
            </a:r>
            <a:r>
              <a:rPr lang="cs-CZ" sz="2000" dirty="0" err="1">
                <a:sym typeface="Wingdings" panose="05000000000000000000" pitchFamily="2" charset="2"/>
              </a:rPr>
              <a:t>avulze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pl</a:t>
            </a:r>
            <a:r>
              <a:rPr lang="cs-CZ" sz="2000" dirty="0">
                <a:sym typeface="Wingdings" panose="05000000000000000000" pitchFamily="2" charset="2"/>
              </a:rPr>
              <a:t>. </a:t>
            </a:r>
            <a:r>
              <a:rPr lang="cs-CZ" sz="2000" dirty="0" err="1">
                <a:sym typeface="Wingdings" panose="05000000000000000000" pitchFamily="2" charset="2"/>
              </a:rPr>
              <a:t>brachialis</a:t>
            </a:r>
            <a:r>
              <a:rPr lang="cs-CZ" sz="2000" dirty="0">
                <a:sym typeface="Wingdings" panose="05000000000000000000" pitchFamily="2" charset="2"/>
              </a:rPr>
              <a:t>, transverzální léze míšní..) </a:t>
            </a:r>
            <a:br>
              <a:rPr lang="cs-CZ" sz="2000" dirty="0">
                <a:sym typeface="Wingdings" panose="05000000000000000000" pitchFamily="2" charset="2"/>
              </a:rPr>
            </a:br>
            <a:r>
              <a:rPr lang="cs-CZ" sz="2000" dirty="0">
                <a:sym typeface="Wingdings" panose="05000000000000000000" pitchFamily="2" charset="2"/>
              </a:rPr>
              <a:t>vždy </a:t>
            </a:r>
            <a:r>
              <a:rPr lang="cs-CZ" sz="2000" dirty="0" err="1">
                <a:sym typeface="Wingdings" panose="05000000000000000000" pitchFamily="2" charset="2"/>
              </a:rPr>
              <a:t>nevýbavné</a:t>
            </a:r>
            <a:endParaRPr lang="cs-CZ" sz="2000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cs-CZ" sz="2000" dirty="0">
                <a:sym typeface="Wingdings" panose="05000000000000000000" pitchFamily="2" charset="2"/>
              </a:rPr>
              <a:t> </a:t>
            </a:r>
            <a:r>
              <a:rPr lang="cs-CZ" sz="2000" dirty="0" err="1">
                <a:sym typeface="Wingdings" panose="05000000000000000000" pitchFamily="2" charset="2"/>
              </a:rPr>
              <a:t>Epileptogenní</a:t>
            </a:r>
            <a:r>
              <a:rPr lang="cs-CZ" sz="2000" dirty="0">
                <a:sym typeface="Wingdings" panose="05000000000000000000" pitchFamily="2" charset="2"/>
              </a:rPr>
              <a:t> aktivita znemožňuje provedení SSEP</a:t>
            </a:r>
            <a:endParaRPr lang="cs-CZ" sz="2000" dirty="0"/>
          </a:p>
          <a:p>
            <a:r>
              <a:rPr lang="cs-CZ" sz="2000" dirty="0"/>
              <a:t>Série mírných elektrických impulsů, nejčastěji n. </a:t>
            </a:r>
            <a:r>
              <a:rPr lang="cs-CZ" sz="2000" dirty="0" err="1"/>
              <a:t>medianus</a:t>
            </a:r>
            <a:r>
              <a:rPr lang="cs-CZ" sz="2000" dirty="0"/>
              <a:t>, n. </a:t>
            </a:r>
            <a:r>
              <a:rPr lang="cs-CZ" sz="2000" dirty="0" err="1"/>
              <a:t>tibialis</a:t>
            </a:r>
            <a:endParaRPr lang="cs-CZ" sz="2000" dirty="0"/>
          </a:p>
          <a:p>
            <a:r>
              <a:rPr lang="cs-CZ" sz="2000" dirty="0"/>
              <a:t>Snímací elektrody na lebce, v oblasti šíje, krční páteře, dolní hrudní páteře</a:t>
            </a:r>
          </a:p>
          <a:p>
            <a:r>
              <a:rPr lang="cs-CZ" sz="2000" b="1" dirty="0"/>
              <a:t>Bilaterální absence kortikální komponenty N20 nad senzitivním kortexem  </a:t>
            </a:r>
            <a:br>
              <a:rPr lang="cs-CZ" sz="2000" b="1" dirty="0"/>
            </a:br>
            <a:r>
              <a:rPr lang="cs-CZ" sz="2000" b="1" dirty="0"/>
              <a:t>72 hod po zástavě      </a:t>
            </a:r>
            <a:r>
              <a:rPr lang="cs-CZ" sz="2400" b="1" dirty="0"/>
              <a:t>=&gt; špatná prognóza</a:t>
            </a:r>
          </a:p>
          <a:p>
            <a:r>
              <a:rPr lang="cs-CZ" sz="2000" dirty="0"/>
              <a:t>K eliminaci artefaktů lze pacienta relaxovat, možno </a:t>
            </a:r>
            <a:r>
              <a:rPr lang="cs-CZ" sz="2000" dirty="0" err="1"/>
              <a:t>sedovat</a:t>
            </a:r>
            <a:r>
              <a:rPr lang="cs-CZ" sz="2000" dirty="0"/>
              <a:t> (</a:t>
            </a:r>
            <a:r>
              <a:rPr lang="cs-CZ" sz="2000" dirty="0" err="1"/>
              <a:t>opioid</a:t>
            </a:r>
            <a:r>
              <a:rPr lang="cs-CZ" sz="2000" dirty="0"/>
              <a:t>, </a:t>
            </a:r>
            <a:r>
              <a:rPr lang="cs-CZ" sz="2000" dirty="0" err="1"/>
              <a:t>propofol</a:t>
            </a:r>
            <a:r>
              <a:rPr lang="cs-CZ" sz="2000" dirty="0"/>
              <a:t> v běžných dávkách)</a:t>
            </a:r>
          </a:p>
          <a:p>
            <a:r>
              <a:rPr lang="cs-CZ" sz="1800" dirty="0" err="1"/>
              <a:t>Visual</a:t>
            </a:r>
            <a:r>
              <a:rPr lang="cs-CZ" sz="1800" dirty="0"/>
              <a:t> </a:t>
            </a:r>
            <a:r>
              <a:rPr lang="cs-CZ" sz="1800" dirty="0" err="1"/>
              <a:t>evoked</a:t>
            </a:r>
            <a:r>
              <a:rPr lang="cs-CZ" sz="1800" dirty="0"/>
              <a:t> </a:t>
            </a:r>
            <a:r>
              <a:rPr lang="cs-CZ" sz="1800" dirty="0" err="1"/>
              <a:t>potentials</a:t>
            </a:r>
            <a:r>
              <a:rPr lang="cs-CZ" sz="1800" dirty="0"/>
              <a:t> (VEP), auditory </a:t>
            </a:r>
            <a:r>
              <a:rPr lang="cs-CZ" sz="1800" dirty="0" err="1"/>
              <a:t>evoked</a:t>
            </a:r>
            <a:r>
              <a:rPr lang="cs-CZ" sz="1800" dirty="0"/>
              <a:t> </a:t>
            </a:r>
            <a:r>
              <a:rPr lang="cs-CZ" sz="1800" dirty="0" err="1"/>
              <a:t>potentials</a:t>
            </a:r>
            <a:r>
              <a:rPr lang="cs-CZ" sz="1800" dirty="0"/>
              <a:t> (AEP) – předmětem dalšího zkoumání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27176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185D381-F8FA-B0AC-8F2A-927CD6379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0"/>
            <a:ext cx="7310967" cy="495300"/>
          </a:xfrm>
        </p:spPr>
        <p:txBody>
          <a:bodyPr/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Principy KPR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6EC9C630-C1A6-814F-09C8-43A08A7FE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81138"/>
            <a:ext cx="5386917" cy="639762"/>
          </a:xfrm>
        </p:spPr>
        <p:txBody>
          <a:bodyPr/>
          <a:lstStyle/>
          <a:p>
            <a:r>
              <a:rPr lang="cs-CZ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Šance na přežití je dána: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EF7B8315-1222-6338-CC21-4253AFB6E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120900"/>
            <a:ext cx="5386917" cy="3951288"/>
          </a:xfrm>
        </p:spPr>
        <p:txBody>
          <a:bodyPr/>
          <a:lstStyle/>
          <a:p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celkovým stavem nemocného před srdeční zástavou</a:t>
            </a:r>
          </a:p>
          <a:p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časem, kdy je zahájena laická resuscitace (včetně její efektivity)</a:t>
            </a:r>
          </a:p>
          <a:p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 nejrychlejší defibrilací u 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defibrilovatelných</a:t>
            </a:r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rytmů</a:t>
            </a:r>
          </a:p>
          <a:p>
            <a:r>
              <a:rPr lang="cs-CZ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</a:t>
            </a:r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lexní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poresuscitační</a:t>
            </a:r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péčí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xmlns="" id="{FF476997-7CF4-8880-DE48-4D144EDD94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9" y="1481138"/>
            <a:ext cx="5389033" cy="639762"/>
          </a:xfrm>
        </p:spPr>
        <p:txBody>
          <a:bodyPr/>
          <a:lstStyle/>
          <a:p>
            <a:r>
              <a:rPr lang="cs-CZ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„řetězec přežití“ - čtyři kruhy:</a:t>
            </a:r>
          </a:p>
          <a:p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xmlns="" id="{BEE6FCA4-A3B5-F301-85F7-AF26C1F09E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9" y="2120900"/>
            <a:ext cx="5389033" cy="3951288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časné rozpoznání kritické situace a časné přivolání kvalifikované pomoci</a:t>
            </a:r>
          </a:p>
          <a:p>
            <a:pPr marL="342900" indent="-342900">
              <a:buFont typeface="+mj-lt"/>
              <a:buAutoNum type="arabicPeriod"/>
            </a:pPr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časně zahájená KPR</a:t>
            </a:r>
          </a:p>
          <a:p>
            <a:pPr marL="342900" indent="-342900">
              <a:buFont typeface="+mj-lt"/>
              <a:buAutoNum type="arabicPeriod"/>
            </a:pPr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časná defibrilaci </a:t>
            </a:r>
          </a:p>
          <a:p>
            <a:pPr marL="342900" indent="-342900">
              <a:buFont typeface="+mj-lt"/>
              <a:buAutoNum type="arabicPeriod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poresuscitační</a:t>
            </a:r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péče</a:t>
            </a:r>
          </a:p>
          <a:p>
            <a:endParaRPr lang="cs-CZ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Vzhledem k tomu, že oběhová zástava je nejčastěji primárně kardiální příčiny (&gt; 80 %), je kladen důraz na </a:t>
            </a:r>
            <a:r>
              <a:rPr lang="cs-CZ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účinnou a nepřerušovanou zevní srdeční masáž a časnou defibrilaci</a:t>
            </a:r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4418D65E-5AE2-19E1-51DD-0B79DFF70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" y="4350354"/>
            <a:ext cx="4598913" cy="183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73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attachments.office.net/owa/Vondracek.Michal%40fnbrno.cz/service.svc/s/GetAttachmentThumbnail?id=AAMkAGU5ZTA5NWNhLTVmYmQtNDc0MS1hM2VhLTYxYjcxMGZjY2UwOQBGAAAAAAAXePgkfmZeSJGMV4w%2FKsejBwBEcOPJ6fXxSaHSm2I04lCmAAAAAAEMAABEcOPJ6fXxSaHSm2I04lCmAAHTsbNBAAABEgAQAIfijy6dNG9DpAFRBYI454Y%3D&amp;thumbnailType=2&amp;token=eyJhbGciOiJSUzI1NiIsImtpZCI6IkZBRDY1NDI2MkM2QUYyOTYxQUExRThDQUI3OEZGMUIyNzBFNzA3RTkiLCJ0eXAiOiJKV1QiLCJ4NXQiOiItdFpVSml4cThwWWFvZWpLdDRfeHNuRG5CLWsifQ.eyJvcmlnaW4iOiJodHRwczovL291dGxvb2sub2ZmaWNlLmNvbSIsInVjIjoiMzZkNjFjYWJhYzk5NDM0OTg4MjI4MzA5YTI0ZjA2ZjkiLCJzaWduaW5fc3RhdGUiOiJbXCJpbmtub3dubnR3a1wiXSIsInZlciI6IkV4Y2hhbmdlLkNhbGxiYWNrLlYxIiwiYXBwY3R4c2VuZGVyIjoiT3dhRG93bmxvYWRAOGM2OTNlNTMtNjk2NC00MDEyLTllM2QtMDlkNzJlYTc2M2IxIiwiaXNzcmluZyI6IldXIiwiYXBwY3R4Ijoie1wibXNleGNocHJvdFwiOlwib3dhXCIsXCJwdWlkXCI6XCIxMTUzODAxMTE2NzA0MTg2MDUyXCIsXCJzY29wZVwiOlwiT3dhRG93bmxvYWRcIixcIm9pZFwiOlwiOGNkOGNmMDAtNzc4Ny00MWZiLWI0N2EtNmY1Y2I0MTA4MGE0XCIsXCJwcmltYXJ5c2lkXCI6XCJTLTEtNS0yMS0zMTYxNjEwNTc0LTE4NTg0MTA2MTktMzkzNDg3NTItODE4MzUyNVwifSIsIm5iZiI6MTY0Njk5Mjc3NSwiZXhwIjoxNjQ2OTkzMzc1LCJpc3MiOiIwMDAwMDAwMi0wMDAwLTBmZjEtY2UwMC0wMDAwMDAwMDAwMDBAOGM2OTNlNTMtNjk2NC00MDEyLTllM2QtMDlkNzJlYTc2M2IxIiwiYXVkIjoiMDAwMDAwMDItMDAwMC0wZmYxLWNlMDAtMDAwMDAwMDAwMDAwL2F0dGFjaG1lbnRzLm9mZmljZS5uZXRAOGM2OTNlNTMtNjk2NC00MDEyLTllM2QtMDlkNzJlYTc2M2IxIiwiaGFwcCI6Im93YSJ9.f0LsgYrKV4Garq_hXIaT0UGXnyBu_GpgpRTeh3kPpLuouauztgbHq3kVVcmjUnvavoZym_2f4vhNiFV5EOXP2SZAjmuF-KHR96fkakfiwXlrJRdxtJJihG2YE0zA0YU1nq7i-VooSXpw0KV5_0IsNr6O3CAG--Be6p8SQ7yhy5_4sMBIJ3PjkV_ZM5zS1UQ6ms1MCQ_h3h4lerewvJBKc5U77JMn4VXchQiy46Vomk1HFV0vPALQbCOfm5KlII75cfYVeLnoFPpxtC_UVTAOpk0k4CuGg40AyJWXdBhqk0sdyMxD4BPwi-Yj6bSpP4INQDomWMpnQE4bqkNVx_R3yA&amp;X-OWA-CANARY=VoDCpVs8X0SLu6qfP-DZIKBEgtpFA9oY2l7pfNk6ZO4S3noaXf_uVJMGBBgThVrta7dtYRs37n4.&amp;owa=outlook.office.com&amp;scriptVer=20220225004.03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499" y="53975"/>
            <a:ext cx="8903364" cy="664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73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ble 3. Effect of Intravenous Anesthetics on Somatosensory Evoked Potentials">
            <a:extLst>
              <a:ext uri="{FF2B5EF4-FFF2-40B4-BE49-F238E27FC236}">
                <a16:creationId xmlns:a16="http://schemas.microsoft.com/office/drawing/2014/main" xmlns="" id="{55CF2CF6-79F5-48D2-A4A6-DEFEA15AB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0"/>
            <a:ext cx="6829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404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8"/>
            <a:ext cx="8919409" cy="1213351"/>
          </a:xfrm>
        </p:spPr>
        <p:txBody>
          <a:bodyPr/>
          <a:lstStyle/>
          <a:p>
            <a:r>
              <a:rPr lang="cs-CZ" sz="3200" dirty="0"/>
              <a:t>EEG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FA4A6A-168E-4E80-91D4-1B3462B3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920206"/>
            <a:ext cx="9641305" cy="4005105"/>
          </a:xfrm>
        </p:spPr>
        <p:txBody>
          <a:bodyPr/>
          <a:lstStyle/>
          <a:p>
            <a:r>
              <a:rPr lang="cs-CZ" sz="2000" dirty="0"/>
              <a:t>Vždy provádí lékař s dostatečnou zkušeností</a:t>
            </a:r>
          </a:p>
          <a:p>
            <a:r>
              <a:rPr lang="cs-CZ" sz="2000" dirty="0"/>
              <a:t>Rozhodující je tzv. „reaktivita pozadí“</a:t>
            </a:r>
          </a:p>
          <a:p>
            <a:r>
              <a:rPr lang="cs-CZ" sz="2000" dirty="0"/>
              <a:t>Nepříznivé známky:</a:t>
            </a:r>
          </a:p>
          <a:p>
            <a:pPr lvl="1"/>
            <a:r>
              <a:rPr lang="cs-CZ" sz="2000" dirty="0" err="1"/>
              <a:t>areaktivní</a:t>
            </a:r>
            <a:r>
              <a:rPr lang="cs-CZ" sz="2000" dirty="0"/>
              <a:t> EEG pozadí </a:t>
            </a:r>
            <a:br>
              <a:rPr lang="cs-CZ" sz="2000" dirty="0"/>
            </a:br>
            <a:r>
              <a:rPr lang="cs-CZ" sz="2000" dirty="0"/>
              <a:t>(sledována reakce na akustický, optický a silný algický podnět)</a:t>
            </a:r>
          </a:p>
          <a:p>
            <a:pPr lvl="1"/>
            <a:r>
              <a:rPr lang="cs-CZ" sz="2000" dirty="0" err="1"/>
              <a:t>epileptoformní</a:t>
            </a:r>
            <a:r>
              <a:rPr lang="cs-CZ" sz="2000" dirty="0"/>
              <a:t> aktivita</a:t>
            </a:r>
          </a:p>
          <a:p>
            <a:pPr marL="342900" lvl="1" indent="0">
              <a:buNone/>
            </a:pPr>
            <a:r>
              <a:rPr lang="cs-CZ" sz="2000" dirty="0"/>
              <a:t>Patologické EEG vzorce</a:t>
            </a:r>
            <a:br>
              <a:rPr lang="cs-CZ" sz="2000" dirty="0"/>
            </a:br>
            <a:r>
              <a:rPr lang="cs-CZ" sz="2000" dirty="0"/>
              <a:t>		</a:t>
            </a:r>
            <a:r>
              <a:rPr lang="cs-CZ" sz="2000" dirty="0" err="1"/>
              <a:t>burst</a:t>
            </a:r>
            <a:r>
              <a:rPr lang="cs-CZ" sz="2000" dirty="0"/>
              <a:t> – </a:t>
            </a:r>
            <a:r>
              <a:rPr lang="cs-CZ" sz="2000" dirty="0" err="1"/>
              <a:t>supression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		background </a:t>
            </a:r>
            <a:r>
              <a:rPr lang="cs-CZ" sz="2000" dirty="0" err="1"/>
              <a:t>supression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>
                <a:solidFill>
                  <a:srgbClr val="FF0000"/>
                </a:solidFill>
              </a:rPr>
              <a:t>!!! Použití anestetik, hypnotik a sedativ </a:t>
            </a:r>
            <a:r>
              <a:rPr lang="cs-CZ" sz="2000" b="1" u="sng" dirty="0">
                <a:solidFill>
                  <a:srgbClr val="FF0000"/>
                </a:solidFill>
              </a:rPr>
              <a:t>ovlivňuje</a:t>
            </a:r>
            <a:r>
              <a:rPr lang="cs-CZ" sz="2000" b="1" dirty="0">
                <a:solidFill>
                  <a:srgbClr val="FF0000"/>
                </a:solidFill>
              </a:rPr>
              <a:t> interpretaci EEG !!!</a:t>
            </a:r>
          </a:p>
          <a:p>
            <a:endParaRPr lang="cs-CZ" sz="2000" dirty="0"/>
          </a:p>
        </p:txBody>
      </p:sp>
      <p:pic>
        <p:nvPicPr>
          <p:cNvPr id="2052" name="Picture 4" descr="Premium Vector | Brain analysis hand drawn outline doodle icon.  electroencephalography, brain signal diagnosis concept">
            <a:extLst>
              <a:ext uri="{FF2B5EF4-FFF2-40B4-BE49-F238E27FC236}">
                <a16:creationId xmlns:a16="http://schemas.microsoft.com/office/drawing/2014/main" xmlns="" id="{793CBA50-CA32-4C78-A78C-FAAB4CC88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6" t="16102" r="19200" b="20916"/>
          <a:stretch/>
        </p:blipFill>
        <p:spPr bwMode="auto">
          <a:xfrm>
            <a:off x="8252178" y="2085381"/>
            <a:ext cx="3522133" cy="37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071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Title 1">
            <a:extLst>
              <a:ext uri="{FF2B5EF4-FFF2-40B4-BE49-F238E27FC236}">
                <a16:creationId xmlns:a16="http://schemas.microsoft.com/office/drawing/2014/main" xmlns="" id="{B3DF889E-95E4-ECE2-84D5-4232D3DEE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717" y="5059680"/>
            <a:ext cx="7315200" cy="307658"/>
          </a:xfrm>
        </p:spPr>
        <p:txBody>
          <a:bodyPr wrap="square" anchor="b">
            <a:normAutofit fontScale="90000"/>
          </a:bodyPr>
          <a:lstStyle/>
          <a:p>
            <a:r>
              <a:rPr lang="cs-CZ" b="0" dirty="0" err="1">
                <a:solidFill>
                  <a:schemeClr val="tx1"/>
                </a:solidFill>
              </a:rPr>
              <a:t>Intensive</a:t>
            </a:r>
            <a:r>
              <a:rPr lang="cs-CZ" b="0" dirty="0">
                <a:solidFill>
                  <a:schemeClr val="tx1"/>
                </a:solidFill>
              </a:rPr>
              <a:t> Care Med (2022) 48:1439–1442</a:t>
            </a:r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59AB3C42-BAA6-D6CA-992B-EE7E36BB1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073" y="510011"/>
            <a:ext cx="8901853" cy="4450927"/>
          </a:xfrm>
          <a:prstGeom prst="rect">
            <a:avLst/>
          </a:prstGeom>
          <a:noFill/>
        </p:spPr>
      </p:pic>
      <p:sp>
        <p:nvSpPr>
          <p:cNvPr id="1042" name="Text Placeholder 3">
            <a:extLst>
              <a:ext uri="{FF2B5EF4-FFF2-40B4-BE49-F238E27FC236}">
                <a16:creationId xmlns:a16="http://schemas.microsoft.com/office/drawing/2014/main" xmlns="" id="{FE6BDFE5-57A1-EAF2-414B-D84B50371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9874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8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8"/>
            <a:ext cx="8919409" cy="1213351"/>
          </a:xfrm>
        </p:spPr>
        <p:txBody>
          <a:bodyPr/>
          <a:lstStyle/>
          <a:p>
            <a:r>
              <a:rPr lang="cs-CZ" sz="3200" dirty="0"/>
              <a:t>Zobrazovací metody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FA4A6A-168E-4E80-91D4-1B3462B3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920207"/>
            <a:ext cx="9641305" cy="3694530"/>
          </a:xfrm>
        </p:spPr>
        <p:txBody>
          <a:bodyPr/>
          <a:lstStyle/>
          <a:p>
            <a:r>
              <a:rPr lang="cs-CZ" dirty="0"/>
              <a:t>CT / MRI mozku</a:t>
            </a:r>
          </a:p>
          <a:p>
            <a:r>
              <a:rPr lang="cs-CZ" dirty="0"/>
              <a:t>Generalizovaný edém mozku, redukce poměru šedé a bílé hmoty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2292" name="Picture 4" descr="https://attachments.office.net/owa/Vondracek.Michal%40fnbrno.cz/service.svc/s/GetAttachmentThumbnail?id=AAMkAGU5ZTA5NWNhLTVmYmQtNDc0MS1hM2VhLTYxYjcxMGZjY2UwOQBGAAAAAAAXePgkfmZeSJGMV4w%2FKsejBwBEcOPJ6fXxSaHSm2I04lCmAAAAAAEMAABEcOPJ6fXxSaHSm2I04lCmAAHTsbNKAAABEgAQADfkR81bsGZDtKXW%2BqJY2vk%3D&amp;thumbnailType=2&amp;token=eyJhbGciOiJSUzI1NiIsImtpZCI6IkZBRDY1NDI2MkM2QUYyOTYxQUExRThDQUI3OEZGMUIyNzBFNzA3RTkiLCJ0eXAiOiJKV1QiLCJ4NXQiOiItdFpVSml4cThwWWFvZWpLdDRfeHNuRG5CLWsifQ.eyJvcmlnaW4iOiJodHRwczovL291dGxvb2sub2ZmaWNlLmNvbSIsInVjIjoiMzZkNjFjYWJhYzk5NDM0OTg4MjI4MzA5YTI0ZjA2ZjkiLCJzaWduaW5fc3RhdGUiOiJbXCJpbmtub3dubnR3a1wiXSIsInZlciI6IkV4Y2hhbmdlLkNhbGxiYWNrLlYxIiwiYXBwY3R4c2VuZGVyIjoiT3dhRG93bmxvYWRAOGM2OTNlNTMtNjk2NC00MDEyLTllM2QtMDlkNzJlYTc2M2IxIiwiaXNzcmluZyI6IldXIiwiYXBwY3R4Ijoie1wibXNleGNocHJvdFwiOlwib3dhXCIsXCJwdWlkXCI6XCIxMTUzODAxMTE2NzA0MTg2MDUyXCIsXCJzY29wZVwiOlwiT3dhRG93bmxvYWRcIixcIm9pZFwiOlwiOGNkOGNmMDAtNzc4Ny00MWZiLWI0N2EtNmY1Y2I0MTA4MGE0XCIsXCJwcmltYXJ5c2lkXCI6XCJTLTEtNS0yMS0zMTYxNjEwNTc0LTE4NTg0MTA2MTktMzkzNDg3NTItODE4MzUyNVwifSIsIm5iZiI6MTY0Njk5NTE3NywiZXhwIjoxNjQ2OTk1Nzc3LCJpc3MiOiIwMDAwMDAwMi0wMDAwLTBmZjEtY2UwMC0wMDAwMDAwMDAwMDBAOGM2OTNlNTMtNjk2NC00MDEyLTllM2QtMDlkNzJlYTc2M2IxIiwiYXVkIjoiMDAwMDAwMDItMDAwMC0wZmYxLWNlMDAtMDAwMDAwMDAwMDAwL2F0dGFjaG1lbnRzLm9mZmljZS5uZXRAOGM2OTNlNTMtNjk2NC00MDEyLTllM2QtMDlkNzJlYTc2M2IxIiwiaGFwcCI6Im93YSJ9.VV5IJOs-y6yBZM5AGrBdRI9fW1WWGpSvM_CbVohMB-1YG0l2HiD3sc3l_5UeeZWH6TlHcy5JolPrS1aQKlhAMxTaDh6pa5ybWyse3ClpxI6Uwb9k2M7YJEaj6Nvo2nWs_MIZSdyP9GovhkOR4jhWDhNNStIAzSM416LTC7y7volv8L7VkarOSsrvVPw2NoJMlLto9Ny7pQ0qvfPXPGTERODGouOCo5ds6fsyW_i1zhBAXwbcBOWD5cVLilnA8Enhpd90YGUKaXR2HX9nXmUIu_odny6BWitGGHos3YT7fPXUyCj0UAxzmQLfiFgmjK6ARVj_x-N9T52L7YkFNzlcww&amp;X-OWA-CANARY=iX4kIJV5Pkm3EIRp3VUqxcB_AupLA9oYfXWDJXjvUC4QulChZQRqbzZShBUOXaTUW6CP-EkaaYI.&amp;owa=outlook.office.com&amp;scriptVer=20220225004.03&amp;animation=true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6875" y1="44349" x2="48359" y2="5503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92309" y="2793030"/>
            <a:ext cx="5522211" cy="351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attachments.office.net/owa/Vondracek.Michal%40fnbrno.cz/service.svc/s/GetAttachmentThumbnail?id=AAMkAGU5ZTA5NWNhLTVmYmQtNDc0MS1hM2VhLTYxYjcxMGZjY2UwOQBGAAAAAAAXePgkfmZeSJGMV4w%2FKsejBwBEcOPJ6fXxSaHSm2I04lCmAAAAAAEMAABEcOPJ6fXxSaHSm2I04lCmAAHTsbNIAAABEgAQALrVRzR3iyhOvOwwxZpjLkc%3D&amp;thumbnailType=2&amp;token=eyJhbGciOiJSUzI1NiIsImtpZCI6IkZBRDY1NDI2MkM2QUYyOTYxQUExRThDQUI3OEZGMUIyNzBFNzA3RTkiLCJ0eXAiOiJKV1QiLCJ4NXQiOiItdFpVSml4cThwWWFvZWpLdDRfeHNuRG5CLWsifQ.eyJvcmlnaW4iOiJodHRwczovL291dGxvb2sub2ZmaWNlLmNvbSIsInVjIjoiMzZkNjFjYWJhYzk5NDM0OTg4MjI4MzA5YTI0ZjA2ZjkiLCJzaWduaW5fc3RhdGUiOiJbXCJpbmtub3dubnR3a1wiXSIsInZlciI6IkV4Y2hhbmdlLkNhbGxiYWNrLlYxIiwiYXBwY3R4c2VuZGVyIjoiT3dhRG93bmxvYWRAOGM2OTNlNTMtNjk2NC00MDEyLTllM2QtMDlkNzJlYTc2M2IxIiwiaXNzcmluZyI6IldXIiwiYXBwY3R4Ijoie1wibXNleGNocHJvdFwiOlwib3dhXCIsXCJwdWlkXCI6XCIxMTUzODAxMTE2NzA0MTg2MDUyXCIsXCJzY29wZVwiOlwiT3dhRG93bmxvYWRcIixcIm9pZFwiOlwiOGNkOGNmMDAtNzc4Ny00MWZiLWI0N2EtNmY1Y2I0MTA4MGE0XCIsXCJwcmltYXJ5c2lkXCI6XCJTLTEtNS0yMS0zMTYxNjEwNTc0LTE4NTg0MTA2MTktMzkzNDg3NTItODE4MzUyNVwifSIsIm5iZiI6MTY0Njk5NTE3NywiZXhwIjoxNjQ2OTk1Nzc3LCJpc3MiOiIwMDAwMDAwMi0wMDAwLTBmZjEtY2UwMC0wMDAwMDAwMDAwMDBAOGM2OTNlNTMtNjk2NC00MDEyLTllM2QtMDlkNzJlYTc2M2IxIiwiYXVkIjoiMDAwMDAwMDItMDAwMC0wZmYxLWNlMDAtMDAwMDAwMDAwMDAwL2F0dGFjaG1lbnRzLm9mZmljZS5uZXRAOGM2OTNlNTMtNjk2NC00MDEyLTllM2QtMDlkNzJlYTc2M2IxIiwiaGFwcCI6Im93YSJ9.VV5IJOs-y6yBZM5AGrBdRI9fW1WWGpSvM_CbVohMB-1YG0l2HiD3sc3l_5UeeZWH6TlHcy5JolPrS1aQKlhAMxTaDh6pa5ybWyse3ClpxI6Uwb9k2M7YJEaj6Nvo2nWs_MIZSdyP9GovhkOR4jhWDhNNStIAzSM416LTC7y7volv8L7VkarOSsrvVPw2NoJMlLto9Ny7pQ0qvfPXPGTERODGouOCo5ds6fsyW_i1zhBAXwbcBOWD5cVLilnA8Enhpd90YGUKaXR2HX9nXmUIu_odny6BWitGGHos3YT7fPXUyCj0UAxzmQLfiFgmjK6ARVj_x-N9T52L7YkFNzlcww&amp;X-OWA-CANARY=xD45sH8h4UezQ7OZpA2JbmAueBNMA9oYH5hJLS--o83miHW0stA5iFOQZtwZOgQfatFt9vMdTDE.&amp;owa=outlook.office.com&amp;scriptVer=20220225004.03&amp;animation=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66" y="3251524"/>
            <a:ext cx="2462651" cy="305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55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AB81A2D-EE36-64F8-BA63-B6960B557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53975"/>
            <a:ext cx="7310967" cy="495300"/>
          </a:xfrm>
        </p:spPr>
        <p:txBody>
          <a:bodyPr wrap="square" anchor="ctr">
            <a:normAutofit/>
          </a:bodyPr>
          <a:lstStyle/>
          <a:p>
            <a:r>
              <a:rPr lang="cs-CZ" sz="2400" dirty="0"/>
              <a:t>Vysazení život zachraňující léčby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8FEC82CB-D419-C04D-E884-FA3E649188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 wrap="square" anchor="t">
            <a:normAutofit/>
          </a:bodyPr>
          <a:lstStyle/>
          <a:p>
            <a:r>
              <a:rPr lang="cs-CZ" dirty="0"/>
              <a:t>Diskuzi ohledně </a:t>
            </a:r>
            <a:r>
              <a:rPr lang="cs-CZ" dirty="0" err="1"/>
              <a:t>WLST</a:t>
            </a:r>
            <a:r>
              <a:rPr lang="cs-CZ" dirty="0"/>
              <a:t> (</a:t>
            </a:r>
            <a:r>
              <a:rPr lang="cs-CZ" dirty="0" err="1"/>
              <a:t>withdrawal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life</a:t>
            </a:r>
            <a:r>
              <a:rPr lang="cs-CZ" dirty="0"/>
              <a:t> </a:t>
            </a:r>
            <a:r>
              <a:rPr lang="cs-CZ" dirty="0" err="1"/>
              <a:t>sustaining</a:t>
            </a:r>
            <a:r>
              <a:rPr lang="cs-CZ" dirty="0"/>
              <a:t> </a:t>
            </a:r>
            <a:r>
              <a:rPr lang="cs-CZ" dirty="0" err="1"/>
              <a:t>treatment</a:t>
            </a:r>
            <a:r>
              <a:rPr lang="cs-CZ" dirty="0"/>
              <a:t>) a posouzení prognózy neurologického zotavení je vhodné oddělit.</a:t>
            </a:r>
          </a:p>
          <a:p>
            <a:r>
              <a:rPr lang="cs-CZ" dirty="0"/>
              <a:t>Do rozhodování o </a:t>
            </a:r>
            <a:r>
              <a:rPr lang="cs-CZ" dirty="0" err="1"/>
              <a:t>WLST</a:t>
            </a:r>
            <a:r>
              <a:rPr lang="cs-CZ" dirty="0"/>
              <a:t> by měly být mimo poškození mozku zahrnuty i další aspekty jako je </a:t>
            </a:r>
            <a:r>
              <a:rPr lang="cs-CZ" b="1" dirty="0"/>
              <a:t>věk, průvodní onemocnění, stav orgánových funkcí a přání nebo preference pacienta.</a:t>
            </a:r>
          </a:p>
          <a:p>
            <a:r>
              <a:rPr lang="cs-CZ" dirty="0"/>
              <a:t>Komunikaci o rozhodování o stupni péče je nutné věnovat dostatek času jak v ošetřujícím týmu, tak s blízkými osobami pacienta.</a:t>
            </a:r>
          </a:p>
        </p:txBody>
      </p:sp>
      <p:pic>
        <p:nvPicPr>
          <p:cNvPr id="4" name="Picture 2" descr="https://attachments.office.net/owa/Vondracek.Michal%40fnbrno.cz/service.svc/s/GetAttachmentThumbnail?id=AAMkAGU5ZTA5NWNhLTVmYmQtNDc0MS1hM2VhLTYxYjcxMGZjY2UwOQBGAAAAAAAXePgkfmZeSJGMV4w%2FKsejBwBEcOPJ6fXxSaHSm2I04lCmAAAAAAEMAABEcOPJ6fXxSaHSm2I04lCmAAHTsbNCAAABEgAQAHwm6d1OU7pAnN8Z%2B9qKyKM%3D&amp;thumbnailType=2&amp;token=eyJhbGciOiJSUzI1NiIsImtpZCI6IkZBRDY1NDI2MkM2QUYyOTYxQUExRThDQUI3OEZGMUIyNzBFNzA3RTkiLCJ0eXAiOiJKV1QiLCJ4NXQiOiItdFpVSml4cThwWWFvZWpLdDRfeHNuRG5CLWsifQ.eyJvcmlnaW4iOiJodHRwczovL291dGxvb2sub2ZmaWNlLmNvbSIsInVjIjoiMzZkNjFjYWJhYzk5NDM0OTg4MjI4MzA5YTI0ZjA2ZjkiLCJzaWduaW5fc3RhdGUiOiJbXCJpbmtub3dubnR3a1wiXSIsInZlciI6IkV4Y2hhbmdlLkNhbGxiYWNrLlYxIiwiYXBwY3R4c2VuZGVyIjoiT3dhRG93bmxvYWRAOGM2OTNlNTMtNjk2NC00MDEyLTllM2QtMDlkNzJlYTc2M2IxIiwiaXNzcmluZyI6IldXIiwiYXBwY3R4Ijoie1wibXNleGNocHJvdFwiOlwib3dhXCIsXCJwdWlkXCI6XCIxMTUzODAxMTE2NzA0MTg2MDUyXCIsXCJzY29wZVwiOlwiT3dhRG93bmxvYWRcIixcIm9pZFwiOlwiOGNkOGNmMDAtNzc4Ny00MWZiLWI0N2EtNmY1Y2I0MTA4MGE0XCIsXCJwcmltYXJ5c2lkXCI6XCJTLTEtNS0yMS0zMTYxNjEwNTc0LTE4NTg0MTA2MTktMzkzNDg3NTItODE4MzUyNVwifSIsIm5iZiI6MTY0Njk5MjQ3NSwiZXhwIjoxNjQ2OTkzMDc1LCJpc3MiOiIwMDAwMDAwMi0wMDAwLTBmZjEtY2UwMC0wMDAwMDAwMDAwMDBAOGM2OTNlNTMtNjk2NC00MDEyLTllM2QtMDlkNzJlYTc2M2IxIiwiYXVkIjoiMDAwMDAwMDItMDAwMC0wZmYxLWNlMDAtMDAwMDAwMDAwMDAwL2F0dGFjaG1lbnRzLm9mZmljZS5uZXRAOGM2OTNlNTMtNjk2NC00MDEyLTllM2QtMDlkNzJlYTc2M2IxIiwiaGFwcCI6Im93YSJ9.W1Jj1zmvV-DsQvMLIl9QWpGNc2IJt0G465nssSBOrrXrNlS8znYe5EZeiJUTMruEsON2DyJU3vIcuPFEiPcaj_uRvtIcOHElMC3kSny2wMVBWnnGGpwre8Ar9DuNOGbWkV97LYRQEVoASmnybPEsIR-sKU341oEqAuIst8hKUMi3ULmJ1LmgLFB98kPAwrq4VUJxv-HQ7Iiei_cfnXqecSUYPM7j5Q0t7gFJJYTYmht3nMs9M93nn7vHKmpoKMmN3k9SuUB2JrjZnAk3H5FAGcPQ1Pgr93qNrKApW0KPE1gVvb8Ud-Mp1aRv4HQ-rlWHELMHMrFw0GZWNYfWOnVzvA&amp;X-OWA-CANARY=zD3XII7YtE6eDJiPzslLIADn3dFFA9oY0_G2fOsnMoUyAgmkoNGjOWuSTAi_9EvIU5_VyhV8_bg.&amp;owa=outlook.office.com&amp;scriptVer=20220225004.03&amp;animation=true">
            <a:extLst>
              <a:ext uri="{FF2B5EF4-FFF2-40B4-BE49-F238E27FC236}">
                <a16:creationId xmlns:a16="http://schemas.microsoft.com/office/drawing/2014/main" xmlns="" id="{8C178424-474D-EFA1-3169-6D64038AF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99630" l="2344" r="100000">
                        <a14:foregroundMark x1="28984" y1="5180" x2="32734" y2="10268"/>
                        <a14:foregroundMark x1="49297" y1="5180" x2="49297" y2="11933"/>
                        <a14:foregroundMark x1="51563" y1="27475" x2="51875" y2="38020"/>
                        <a14:foregroundMark x1="30703" y1="25809" x2="32422" y2="35615"/>
                        <a14:foregroundMark x1="82500" y1="24144" x2="80781" y2="261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1915" y="1600203"/>
            <a:ext cx="5356170" cy="4525963"/>
          </a:xfrm>
          <a:prstGeom prst="rect">
            <a:avLst/>
          </a:prstGeom>
          <a:solidFill>
            <a:srgbClr val="FFFFFF"/>
          </a:solidFill>
          <a:extLst/>
        </p:spPr>
      </p:pic>
    </p:spTree>
    <p:extLst>
      <p:ext uri="{BB962C8B-B14F-4D97-AF65-F5344CB8AC3E}">
        <p14:creationId xmlns:p14="http://schemas.microsoft.com/office/powerpoint/2010/main" val="17523822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601A9F8-A38F-81E0-D55A-4DC57A74F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Dlouhodobý klinický výsledek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9D057EC4-AC61-FCEA-E58F-3432696EC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Před propuštěním pacienta z nemocnice je nutné provést posouzení rozsahu jeho funkčního poškození pro rozpoznání potřeby rehabilitační péče a její nastavení.</a:t>
            </a:r>
          </a:p>
          <a:p>
            <a:r>
              <a:rPr lang="cs-CZ" dirty="0"/>
              <a:t>Je doporučeno zajistit dlouhodobé sledování nemocných v průběhu 3 měsíců po propuštění z nemocnice, které obsahuje: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screening kognitivních problémů a dysfunkce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screening emočních problémů a únavnosti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poskytování informací a podpory přeživšímu pacientovi a jeho rodině nebo osobám blízkým</a:t>
            </a:r>
          </a:p>
        </p:txBody>
      </p:sp>
    </p:spTree>
    <p:extLst>
      <p:ext uri="{BB962C8B-B14F-4D97-AF65-F5344CB8AC3E}">
        <p14:creationId xmlns:p14="http://schemas.microsoft.com/office/powerpoint/2010/main" val="11262502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0360E2F-9A4F-83DC-A57F-9F05F407E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Dárcovství orgánů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7B313B6A-738E-38C0-22C1-F979C16F3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Všechna rozhodnutí týkající se dárcovství orgánů musí splňovat právní a etické požadavky.</a:t>
            </a:r>
          </a:p>
          <a:p>
            <a:r>
              <a:rPr lang="cs-CZ" dirty="0"/>
              <a:t>Darování orgánů by mělo být zváženo u těch, kteří dosáhli </a:t>
            </a:r>
            <a:r>
              <a:rPr lang="cs-CZ" dirty="0" err="1"/>
              <a:t>ROSC</a:t>
            </a:r>
            <a:r>
              <a:rPr lang="cs-CZ" dirty="0"/>
              <a:t> a kteří splňují neurologická kritéria pro smrt mozku.</a:t>
            </a:r>
          </a:p>
          <a:p>
            <a:r>
              <a:rPr lang="cs-CZ" dirty="0"/>
              <a:t>U pacientů ventilovaných v kómatu, kteří nesplňují neurologická kritéria pro smrt, je v případě rozhodnutí o zahájení péče na konci života a ukončení podpory života třeba zvážit darování orgánu při zástavě oběhu.</a:t>
            </a:r>
          </a:p>
        </p:txBody>
      </p:sp>
    </p:spTree>
    <p:extLst>
      <p:ext uri="{BB962C8B-B14F-4D97-AF65-F5344CB8AC3E}">
        <p14:creationId xmlns:p14="http://schemas.microsoft.com/office/powerpoint/2010/main" val="33404537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8"/>
            <a:ext cx="8919409" cy="1213351"/>
          </a:xfrm>
        </p:spPr>
        <p:txBody>
          <a:bodyPr/>
          <a:lstStyle/>
          <a:p>
            <a:r>
              <a:rPr lang="cs-CZ" sz="3200" dirty="0"/>
              <a:t>Hlavní zdroje: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FA4A6A-168E-4E80-91D4-1B3462B3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920206"/>
            <a:ext cx="11582398" cy="3736881"/>
          </a:xfrm>
        </p:spPr>
        <p:txBody>
          <a:bodyPr/>
          <a:lstStyle/>
          <a:p>
            <a:r>
              <a:rPr lang="fr-FR" sz="2000" i="1" dirty="0">
                <a:solidFill>
                  <a:srgbClr val="212529"/>
                </a:solidFill>
                <a:latin typeface="+mj-lt"/>
              </a:rPr>
              <a:t>ERC guidelines</a:t>
            </a:r>
            <a:r>
              <a:rPr lang="fr-FR" sz="2000" dirty="0">
                <a:solidFill>
                  <a:srgbClr val="212529"/>
                </a:solidFill>
                <a:latin typeface="+mj-lt"/>
              </a:rPr>
              <a:t> [online]. 2021. Dostupné z: </a:t>
            </a:r>
            <a:r>
              <a:rPr lang="fr-FR" sz="2000" dirty="0">
                <a:solidFill>
                  <a:srgbClr val="212529"/>
                </a:solidFill>
                <a:latin typeface="+mj-lt"/>
                <a:hlinkClick r:id="rId2"/>
              </a:rPr>
              <a:t>https://cprguidelines.eu/</a:t>
            </a:r>
            <a:endParaRPr lang="cs-CZ" sz="2000" dirty="0">
              <a:solidFill>
                <a:srgbClr val="212529"/>
              </a:solidFill>
              <a:latin typeface="+mj-lt"/>
            </a:endParaRPr>
          </a:p>
          <a:p>
            <a:r>
              <a:rPr lang="cs-CZ" sz="2000" dirty="0">
                <a:solidFill>
                  <a:srgbClr val="212529"/>
                </a:solidFill>
                <a:latin typeface="+mj-lt"/>
              </a:rPr>
              <a:t>MALÁSKA, Jan, Jan STAŠEK, Milan KRATOCHVÍL a Václav ZVONÍČEK. </a:t>
            </a:r>
            <a:r>
              <a:rPr lang="cs-CZ" sz="2000" i="1" dirty="0">
                <a:solidFill>
                  <a:srgbClr val="212529"/>
                </a:solidFill>
                <a:latin typeface="+mj-lt"/>
              </a:rPr>
              <a:t>Intenzivní medicína v praxi</a:t>
            </a:r>
            <a:r>
              <a:rPr lang="cs-CZ" sz="2000" dirty="0">
                <a:solidFill>
                  <a:srgbClr val="212529"/>
                </a:solidFill>
                <a:latin typeface="+mj-lt"/>
              </a:rPr>
              <a:t>. Praha: </a:t>
            </a:r>
            <a:r>
              <a:rPr lang="cs-CZ" sz="2000" dirty="0" err="1">
                <a:solidFill>
                  <a:srgbClr val="212529"/>
                </a:solidFill>
                <a:latin typeface="+mj-lt"/>
              </a:rPr>
              <a:t>Maxdorf</a:t>
            </a:r>
            <a:r>
              <a:rPr lang="cs-CZ" sz="2000" dirty="0">
                <a:solidFill>
                  <a:srgbClr val="212529"/>
                </a:solidFill>
                <a:latin typeface="+mj-lt"/>
              </a:rPr>
              <a:t>, [2020]. Jessenius. ISBN 978-80-7345-675-7.</a:t>
            </a:r>
          </a:p>
          <a:p>
            <a:r>
              <a:rPr lang="cs-CZ" sz="2000" dirty="0">
                <a:solidFill>
                  <a:srgbClr val="212529"/>
                </a:solidFill>
                <a:latin typeface="+mj-lt"/>
              </a:rPr>
              <a:t>ŠEBLOVÁ, Jana a Jiří KNOR. </a:t>
            </a:r>
            <a:r>
              <a:rPr lang="cs-CZ" sz="2000" i="1" dirty="0">
                <a:solidFill>
                  <a:srgbClr val="212529"/>
                </a:solidFill>
                <a:latin typeface="+mj-lt"/>
              </a:rPr>
              <a:t>Urgentní medicína v klinické praxi lékaře</a:t>
            </a:r>
            <a:r>
              <a:rPr lang="cs-CZ" sz="2000" dirty="0">
                <a:solidFill>
                  <a:srgbClr val="212529"/>
                </a:solidFill>
                <a:latin typeface="+mj-lt"/>
              </a:rPr>
              <a:t>. 2., doplněné a aktualizované vydání. Praha: </a:t>
            </a:r>
            <a:r>
              <a:rPr lang="cs-CZ" sz="2000" dirty="0" err="1">
                <a:solidFill>
                  <a:srgbClr val="212529"/>
                </a:solidFill>
                <a:latin typeface="+mj-lt"/>
              </a:rPr>
              <a:t>Grada</a:t>
            </a:r>
            <a:r>
              <a:rPr lang="cs-CZ" sz="2000" dirty="0">
                <a:solidFill>
                  <a:srgbClr val="212529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rgbClr val="212529"/>
                </a:solidFill>
                <a:latin typeface="+mj-lt"/>
              </a:rPr>
              <a:t>Publishing</a:t>
            </a:r>
            <a:r>
              <a:rPr lang="cs-CZ" sz="2000" dirty="0">
                <a:solidFill>
                  <a:srgbClr val="212529"/>
                </a:solidFill>
                <a:latin typeface="+mj-lt"/>
              </a:rPr>
              <a:t>, 2018. ISBN 978-80-271-0596-0.</a:t>
            </a:r>
          </a:p>
          <a:p>
            <a:r>
              <a:rPr lang="cs-CZ" sz="2000" dirty="0">
                <a:solidFill>
                  <a:srgbClr val="212529"/>
                </a:solidFill>
                <a:latin typeface="+mj-lt"/>
              </a:rPr>
              <a:t>VYMAZAL, Tomáš, Pavel MICHÁLEK a Olga KLEMENTOVÁ. </a:t>
            </a:r>
            <a:r>
              <a:rPr lang="cs-CZ" sz="2000" i="1" dirty="0">
                <a:solidFill>
                  <a:srgbClr val="212529"/>
                </a:solidFill>
                <a:latin typeface="+mj-lt"/>
              </a:rPr>
              <a:t>Anesteziologie (nejen) k atestaci</a:t>
            </a:r>
            <a:r>
              <a:rPr lang="cs-CZ" sz="2000" dirty="0">
                <a:solidFill>
                  <a:srgbClr val="212529"/>
                </a:solidFill>
                <a:latin typeface="+mj-lt"/>
              </a:rPr>
              <a:t>. Praha: </a:t>
            </a:r>
            <a:r>
              <a:rPr lang="cs-CZ" sz="2000" dirty="0" err="1">
                <a:solidFill>
                  <a:srgbClr val="212529"/>
                </a:solidFill>
                <a:latin typeface="+mj-lt"/>
              </a:rPr>
              <a:t>Grada</a:t>
            </a:r>
            <a:r>
              <a:rPr lang="cs-CZ" sz="2000" dirty="0">
                <a:solidFill>
                  <a:srgbClr val="212529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rgbClr val="212529"/>
                </a:solidFill>
                <a:latin typeface="+mj-lt"/>
              </a:rPr>
              <a:t>Publishing</a:t>
            </a:r>
            <a:r>
              <a:rPr lang="cs-CZ" sz="2000" dirty="0">
                <a:solidFill>
                  <a:srgbClr val="212529"/>
                </a:solidFill>
                <a:latin typeface="+mj-lt"/>
              </a:rPr>
              <a:t>, 2021. ISBN 978-80-271-1230-2.</a:t>
            </a:r>
          </a:p>
          <a:p>
            <a:r>
              <a:rPr lang="cs-CZ" sz="2000" dirty="0">
                <a:solidFill>
                  <a:srgbClr val="212529"/>
                </a:solidFill>
                <a:latin typeface="+mj-lt"/>
              </a:rPr>
              <a:t>ČERNÝ, Vladimír, Martin MATĚJOVIČ a Pavel DOSTÁL. </a:t>
            </a:r>
            <a:r>
              <a:rPr lang="cs-CZ" sz="2000" i="1" dirty="0">
                <a:solidFill>
                  <a:srgbClr val="212529"/>
                </a:solidFill>
                <a:latin typeface="+mj-lt"/>
              </a:rPr>
              <a:t>Vybrané doporučené postupy v intenzivní medicíně</a:t>
            </a:r>
            <a:r>
              <a:rPr lang="cs-CZ" sz="2000" dirty="0">
                <a:solidFill>
                  <a:srgbClr val="212529"/>
                </a:solidFill>
                <a:latin typeface="+mj-lt"/>
              </a:rPr>
              <a:t>. Praha: </a:t>
            </a:r>
            <a:r>
              <a:rPr lang="cs-CZ" sz="2000" dirty="0" err="1">
                <a:solidFill>
                  <a:srgbClr val="212529"/>
                </a:solidFill>
                <a:latin typeface="+mj-lt"/>
              </a:rPr>
              <a:t>Maxdorf</a:t>
            </a:r>
            <a:r>
              <a:rPr lang="cs-CZ" sz="2000" dirty="0">
                <a:solidFill>
                  <a:srgbClr val="212529"/>
                </a:solidFill>
                <a:latin typeface="+mj-lt"/>
              </a:rPr>
              <a:t>, c2009. Intenzivní medicína. ISBN 978-80-7345-183-7.</a:t>
            </a:r>
          </a:p>
          <a:p>
            <a:r>
              <a:rPr lang="cs-CZ" sz="2000" dirty="0">
                <a:solidFill>
                  <a:srgbClr val="212529"/>
                </a:solidFill>
                <a:latin typeface="+mj-lt"/>
              </a:rPr>
              <a:t>Další:</a:t>
            </a:r>
          </a:p>
          <a:p>
            <a:pPr lvl="1"/>
            <a:r>
              <a:rPr lang="cs-CZ" sz="1700" dirty="0">
                <a:solidFill>
                  <a:srgbClr val="212529"/>
                </a:solidFill>
                <a:latin typeface="+mj-lt"/>
                <a:hlinkClick r:id="rId3"/>
              </a:rPr>
              <a:t>https://dspace.cuni.cz/bitstream/handle/20.500.11956/44232/IPTX_2004_1_11120_0_45092_0_13516.pdf?sequence=1</a:t>
            </a:r>
            <a:endParaRPr lang="cs-CZ" sz="1700" dirty="0">
              <a:solidFill>
                <a:srgbClr val="21252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2114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24175" y="-1104900"/>
            <a:ext cx="6343650" cy="9067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3020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8"/>
            <a:ext cx="8919409" cy="1213351"/>
          </a:xfrm>
        </p:spPr>
        <p:txBody>
          <a:bodyPr/>
          <a:lstStyle/>
          <a:p>
            <a:r>
              <a:rPr lang="cs-CZ" sz="3200" dirty="0"/>
              <a:t>Patofyziologie zástavy oběhu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FA4A6A-168E-4E80-91D4-1B3462B3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920207"/>
            <a:ext cx="9641305" cy="3694530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dirty="0"/>
              <a:t>lze rozdělit do 3 fází:</a:t>
            </a:r>
          </a:p>
          <a:p>
            <a:pPr lvl="1"/>
            <a:r>
              <a:rPr lang="cs-CZ" dirty="0" err="1"/>
              <a:t>Ischemicko</a:t>
            </a:r>
            <a:r>
              <a:rPr lang="cs-CZ" dirty="0"/>
              <a:t> – anoxická fáze</a:t>
            </a:r>
          </a:p>
          <a:p>
            <a:pPr marL="914400" lvl="2" indent="0">
              <a:buNone/>
            </a:pPr>
            <a:r>
              <a:rPr lang="cs-CZ" dirty="0"/>
              <a:t>Úplná zástava cirkulace – nedostatek energetických substrátů k udržení integrity buněk</a:t>
            </a:r>
          </a:p>
          <a:p>
            <a:pPr lvl="1"/>
            <a:r>
              <a:rPr lang="cs-CZ" dirty="0"/>
              <a:t>Hypoxická fáze s </a:t>
            </a:r>
            <a:r>
              <a:rPr lang="cs-CZ" dirty="0" err="1"/>
              <a:t>hypoperfuzí</a:t>
            </a:r>
            <a:endParaRPr lang="cs-CZ" dirty="0"/>
          </a:p>
          <a:p>
            <a:pPr marL="914400" lvl="2" indent="0">
              <a:buNone/>
            </a:pPr>
            <a:r>
              <a:rPr lang="cs-CZ" dirty="0"/>
              <a:t>Během KPR dosahováno maximálně 25-30 % bazálního srdečního výdeje</a:t>
            </a:r>
          </a:p>
          <a:p>
            <a:pPr lvl="1"/>
            <a:r>
              <a:rPr lang="cs-CZ" dirty="0" err="1"/>
              <a:t>Reperfuzní</a:t>
            </a:r>
            <a:r>
              <a:rPr lang="cs-CZ" dirty="0"/>
              <a:t> fáze</a:t>
            </a:r>
          </a:p>
          <a:p>
            <a:pPr marL="914400" lvl="2" indent="0">
              <a:buNone/>
            </a:pPr>
            <a:r>
              <a:rPr lang="cs-CZ" dirty="0"/>
              <a:t>Po obnovení oběhu – během hodin se rozvíjí celotělová </a:t>
            </a:r>
            <a:r>
              <a:rPr lang="cs-CZ" dirty="0" err="1"/>
              <a:t>ischemicko</a:t>
            </a:r>
            <a:r>
              <a:rPr lang="cs-CZ" dirty="0"/>
              <a:t> – </a:t>
            </a:r>
            <a:r>
              <a:rPr lang="cs-CZ" dirty="0" err="1"/>
              <a:t>reperfuzní</a:t>
            </a:r>
            <a:r>
              <a:rPr lang="cs-CZ" dirty="0"/>
              <a:t> reakce organismu, stav popisován jako </a:t>
            </a:r>
            <a:r>
              <a:rPr lang="cs-CZ" dirty="0" err="1"/>
              <a:t>poresuscitační</a:t>
            </a:r>
            <a:r>
              <a:rPr lang="cs-CZ" dirty="0"/>
              <a:t> nemoc, neboli post </a:t>
            </a:r>
            <a:r>
              <a:rPr lang="cs-CZ" dirty="0" err="1"/>
              <a:t>cardiac</a:t>
            </a:r>
            <a:r>
              <a:rPr lang="cs-CZ" dirty="0"/>
              <a:t> </a:t>
            </a:r>
            <a:r>
              <a:rPr lang="cs-CZ" dirty="0" err="1"/>
              <a:t>arrest</a:t>
            </a:r>
            <a:r>
              <a:rPr lang="cs-CZ" dirty="0"/>
              <a:t> syndrome (PCAS) charakterizovaný generalizovanou zánětlivou reakcí organismu („sterilní sepse“)</a:t>
            </a:r>
          </a:p>
          <a:p>
            <a:pPr marL="914400" lvl="2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8844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9C6179-C347-487B-BC14-A98AAE16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368968"/>
            <a:ext cx="8919409" cy="1213351"/>
          </a:xfrm>
        </p:spPr>
        <p:txBody>
          <a:bodyPr/>
          <a:lstStyle/>
          <a:p>
            <a:r>
              <a:rPr lang="cs-CZ" sz="3200" dirty="0"/>
              <a:t>Dýchání po srdeční zástavě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FA4A6A-168E-4E80-91D4-1B3462B3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582319"/>
            <a:ext cx="9641305" cy="4553786"/>
          </a:xfrm>
        </p:spPr>
        <p:txBody>
          <a:bodyPr/>
          <a:lstStyle/>
          <a:p>
            <a:r>
              <a:rPr lang="cs-CZ" dirty="0"/>
              <a:t>Zástava dýchání v rámci sekund po zástavě oběhu</a:t>
            </a:r>
          </a:p>
          <a:p>
            <a:r>
              <a:rPr lang="cs-CZ" dirty="0"/>
              <a:t>Riziko záměny za adekvátní dýchání u laiků !</a:t>
            </a:r>
          </a:p>
          <a:p>
            <a:r>
              <a:rPr lang="cs-CZ" dirty="0" err="1"/>
              <a:t>Gasping</a:t>
            </a:r>
            <a:r>
              <a:rPr lang="cs-CZ" dirty="0"/>
              <a:t> – lapavé dýchání</a:t>
            </a:r>
          </a:p>
          <a:p>
            <a:pPr lvl="1"/>
            <a:r>
              <a:rPr lang="cs-CZ" dirty="0"/>
              <a:t>terminální zbytková spontánní dechová aktivita</a:t>
            </a:r>
          </a:p>
          <a:p>
            <a:pPr lvl="1"/>
            <a:r>
              <a:rPr lang="cs-CZ" dirty="0"/>
              <a:t>intervaly dechů se prodlužují s prohlubováním hypoxie a s přechodem na anaerobní metabolismus v oblasti mozkového kmene</a:t>
            </a:r>
          </a:p>
          <a:p>
            <a:pPr lvl="1"/>
            <a:r>
              <a:rPr lang="cs-CZ" dirty="0"/>
              <a:t>přítomnost </a:t>
            </a:r>
            <a:r>
              <a:rPr lang="cs-CZ" dirty="0" err="1"/>
              <a:t>gaspingu</a:t>
            </a:r>
            <a:r>
              <a:rPr lang="cs-CZ" dirty="0"/>
              <a:t> = pozitivní prognostický faktor</a:t>
            </a:r>
          </a:p>
          <a:p>
            <a:pPr lvl="1"/>
            <a:r>
              <a:rPr lang="cs-CZ" i="1" u="sng" dirty="0"/>
              <a:t>na zvířecích modelech </a:t>
            </a:r>
            <a:r>
              <a:rPr lang="cs-CZ" i="1" dirty="0"/>
              <a:t>potvrzen při </a:t>
            </a:r>
            <a:r>
              <a:rPr lang="cs-CZ" i="1" dirty="0" err="1"/>
              <a:t>gaspingu</a:t>
            </a:r>
            <a:r>
              <a:rPr lang="cs-CZ" i="1" dirty="0"/>
              <a:t> také vyšší srdeční výdej </a:t>
            </a:r>
            <a:br>
              <a:rPr lang="cs-CZ" i="1" dirty="0"/>
            </a:br>
            <a:r>
              <a:rPr lang="cs-CZ" i="1" dirty="0"/>
              <a:t>během resuscitace</a:t>
            </a:r>
          </a:p>
          <a:p>
            <a:pPr marL="342900" lvl="1" indent="0">
              <a:buNone/>
            </a:pPr>
            <a:r>
              <a:rPr lang="cs-CZ" i="1" dirty="0"/>
              <a:t>(Během inspiria snížený nitrohrudní tlak  -&gt; zvýšený venózní návrat, při </a:t>
            </a:r>
            <a:r>
              <a:rPr lang="cs-CZ" i="1" dirty="0" err="1"/>
              <a:t>exspiriu</a:t>
            </a:r>
            <a:r>
              <a:rPr lang="cs-CZ" i="1" dirty="0"/>
              <a:t> zvýšením nitrohrudního tlaku zlepšení koronární </a:t>
            </a:r>
            <a:r>
              <a:rPr lang="cs-CZ" i="1" dirty="0" err="1"/>
              <a:t>perfúze</a:t>
            </a:r>
            <a:r>
              <a:rPr lang="cs-CZ" i="1" dirty="0"/>
              <a:t>)</a:t>
            </a:r>
          </a:p>
        </p:txBody>
      </p:sp>
      <p:pic>
        <p:nvPicPr>
          <p:cNvPr id="14340" name="Picture 4" descr="https://attachments.office.net/owa/Vondracek.Michal%40fnbrno.cz/service.svc/s/GetAttachmentThumbnail?id=AAMkAGU5ZTA5NWNhLTVmYmQtNDc0MS1hM2VhLTYxYjcxMGZjY2UwOQBGAAAAAAAXePgkfmZeSJGMV4w%2FKsejBwBEcOPJ6fXxSaHSm2I04lCmAAAAAAEMAABEcOPJ6fXxSaHSm2I04lCmAAHTsbNNAAABEgAQAHQyhE5L7etCtJe49hKVrXI%3D&amp;thumbnailType=2&amp;token=eyJhbGciOiJSUzI1NiIsImtpZCI6IkZBRDY1NDI2MkM2QUYyOTYxQUExRThDQUI3OEZGMUIyNzBFNzA3RTkiLCJ0eXAiOiJKV1QiLCJ4NXQiOiItdFpVSml4cThwWWFvZWpLdDRfeHNuRG5CLWsifQ.eyJvcmlnaW4iOiJodHRwczovL291dGxvb2sub2ZmaWNlLmNvbSIsInVjIjoiMzZkNjFjYWJhYzk5NDM0OTg4MjI4MzA5YTI0ZjA2ZjkiLCJzaWduaW5fc3RhdGUiOiJbXCJpbmtub3dubnR3a1wiXSIsInZlciI6IkV4Y2hhbmdlLkNhbGxiYWNrLlYxIiwiYXBwY3R4c2VuZGVyIjoiT3dhRG93bmxvYWRAOGM2OTNlNTMtNjk2NC00MDEyLTllM2QtMDlkNzJlYTc2M2IxIiwiaXNzcmluZyI6IldXIiwiYXBwY3R4Ijoie1wibXNleGNocHJvdFwiOlwib3dhXCIsXCJwdWlkXCI6XCIxMTUzODAxMTE2NzA0MTg2MDUyXCIsXCJzY29wZVwiOlwiT3dhRG93bmxvYWRcIixcIm9pZFwiOlwiOGNkOGNmMDAtNzc4Ny00MWZiLWI0N2EtNmY1Y2I0MTA4MGE0XCIsXCJwcmltYXJ5c2lkXCI6XCJTLTEtNS0yMS0zMTYxNjEwNTc0LTE4NTg0MTA2MTktMzkzNDg3NTItODE4MzUyNVwifSIsIm5iZiI6MTY0Njk5NjM3NSwiZXhwIjoxNjQ2OTk2OTc1LCJpc3MiOiIwMDAwMDAwMi0wMDAwLTBmZjEtY2UwMC0wMDAwMDAwMDAwMDBAOGM2OTNlNTMtNjk2NC00MDEyLTllM2QtMDlkNzJlYTc2M2IxIiwiYXVkIjoiMDAwMDAwMDItMDAwMC0wZmYxLWNlMDAtMDAwMDAwMDAwMDAwL2F0dGFjaG1lbnRzLm9mZmljZS5uZXRAOGM2OTNlNTMtNjk2NC00MDEyLTllM2QtMDlkNzJlYTc2M2IxIiwiaGFwcCI6Im93YSJ9.iKdJnnGxcN_7sTQw0sOAxLvbwKU2PSKX-712yfHBwBHmjc4_RmTURzm2hD5bBjBr2gmHP7auXCGxaSxrzXlkSwDwVWLrQ-ZtZjtST8X3R3bGEh-8zBGGXzWrsob1wjglfJH0W7gvVGsSN4c1f9BHs_GRptnr47yPkHGrdusYCcFMKybtdmYha44fJbKdlf-S5WZ7AaSe8k4mNXfnR4rzJ9FJg_SyajQ7clIFGzt52tz3td77lfmHFBsROvo1Jx5DPtAtUiXuVfLLRh-ktc9_k_ZbP9f2MPHXHKkmBTdiRd3xVO_gSYo8cRZNaIcSwKf1NqRlThdmLqPzwcgNQgUafg&amp;X-OWA-CANARY=P1Y1gSpkXUm1ToDsioXz0zBgyWhOA9oYFfdt3P6FfXAlPwtH_Cvo96zqyiHmpOhPvBDkhgkcEMw.&amp;owa=outlook.office.com&amp;scriptVer=20220225004.03&amp;animation=tr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090" l="173" r="100000">
                        <a14:backgroundMark x1="50604" y1="4409" x2="50604" y2="4409"/>
                        <a14:backgroundMark x1="50864" y1="8113" x2="50864" y2="8113"/>
                        <a14:backgroundMark x1="50864" y1="12434" x2="50864" y2="12434"/>
                        <a14:backgroundMark x1="51382" y1="17019" x2="51382" y2="17019"/>
                        <a14:backgroundMark x1="51382" y1="20547" x2="51382" y2="20547"/>
                        <a14:backgroundMark x1="50345" y1="24603" x2="50345" y2="24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141" y="606713"/>
            <a:ext cx="2924431" cy="286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9A6F03B4-BFA4-42AF-BF80-3C4497BA4961}"/>
              </a:ext>
            </a:extLst>
          </p:cNvPr>
          <p:cNvSpPr txBox="1"/>
          <p:nvPr/>
        </p:nvSpPr>
        <p:spPr>
          <a:xfrm>
            <a:off x="6915574" y="6413115"/>
            <a:ext cx="1176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Zdroj: Urgentní medicína v klinické praxi lékaře </a:t>
            </a:r>
            <a:r>
              <a:rPr lang="cs-CZ" dirty="0" err="1"/>
              <a:t>str</a:t>
            </a:r>
            <a:r>
              <a:rPr lang="cs-CZ" dirty="0"/>
              <a:t> 65</a:t>
            </a:r>
          </a:p>
        </p:txBody>
      </p:sp>
    </p:spTree>
    <p:extLst>
      <p:ext uri="{BB962C8B-B14F-4D97-AF65-F5344CB8AC3E}">
        <p14:creationId xmlns:p14="http://schemas.microsoft.com/office/powerpoint/2010/main" val="2255150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xmlns="" id="{647AFD8E-2742-70F4-F8A1-B8D52DAD0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LUCAS </a:t>
            </a:r>
            <a:r>
              <a:rPr lang="cs-CZ" sz="16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 Lund University Cardiopulmonary Assist System</a:t>
            </a:r>
            <a:r>
              <a:rPr lang="cs-CZ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6BEEB00-2CE3-B0EC-1E80-D7BB7B19F6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664031"/>
            <a:ext cx="5384800" cy="5486398"/>
          </a:xfrm>
        </p:spPr>
        <p:txBody>
          <a:bodyPr/>
          <a:lstStyle/>
          <a:p>
            <a:r>
              <a:rPr lang="cs-CZ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umožňuje efektivně provádět zevní srdeční masáž a příp. převézt pacienta za kontinuální masáže do specializovanějšího centra s možností akutní </a:t>
            </a:r>
            <a:r>
              <a:rPr lang="cs-CZ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koronarografie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nebo k aplikaci ECLS (</a:t>
            </a:r>
            <a:r>
              <a:rPr lang="cs-CZ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extracorporeal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support) u nemocných s refrakterní srdeční zástavou</a:t>
            </a:r>
          </a:p>
          <a:p>
            <a:r>
              <a:rPr lang="cs-CZ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dle studie LINC (srovnávání mechanické vs. manuální komprese) nebyl zjištěn významný rozdíl jak ve čtyřhodinovém (23,6 vs. 23,7 %), tak v šestiměsíčním (8,5 vs. 7,6 %) přežití (</a:t>
            </a:r>
            <a:r>
              <a:rPr lang="cs-CZ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prokázána </a:t>
            </a:r>
            <a:r>
              <a:rPr lang="cs-CZ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noninferiorita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zevního masážního systému ve srovnání s manuální kompresí hrudníku)</a:t>
            </a:r>
          </a:p>
          <a:p>
            <a:r>
              <a:rPr lang="cs-CZ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možnost při pokračující resuscitaci provádět za kontinuální srdeční masáže skiaskopii, </a:t>
            </a:r>
            <a:r>
              <a:rPr lang="cs-CZ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koronarografii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 případně koronární intervenci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xmlns="" id="{2B4A9375-EFB8-6272-F461-958AF5B2BF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2034381"/>
            <a:ext cx="5384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58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56EB64F-69C8-4D77-3066-C1DE9F13F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0432"/>
            <a:ext cx="7310967" cy="495300"/>
          </a:xfrm>
        </p:spPr>
        <p:txBody>
          <a:bodyPr/>
          <a:lstStyle/>
          <a:p>
            <a:r>
              <a:rPr lang="cs-CZ" sz="2400" dirty="0"/>
              <a:t>ECLS (</a:t>
            </a:r>
            <a:r>
              <a:rPr lang="cs-CZ" sz="2400" dirty="0" err="1"/>
              <a:t>ExtraCorporal</a:t>
            </a:r>
            <a:r>
              <a:rPr lang="cs-CZ" sz="2400" dirty="0"/>
              <a:t> </a:t>
            </a:r>
            <a:r>
              <a:rPr lang="cs-CZ" sz="2400" dirty="0" err="1"/>
              <a:t>Life</a:t>
            </a:r>
            <a:r>
              <a:rPr lang="cs-CZ" sz="2400" dirty="0"/>
              <a:t> Support)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BE5200B-E7AA-5AA9-4542-4E485690B6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333333"/>
                </a:solidFill>
                <a:effectLst/>
                <a:latin typeface="PT Serif" panose="020A0603040505020204" pitchFamily="18" charset="-18"/>
              </a:rPr>
              <a:t>metoda schopna kompletně nahradit funkci srdce a plic </a:t>
            </a:r>
            <a:r>
              <a:rPr lang="cs-CZ" dirty="0">
                <a:solidFill>
                  <a:srgbClr val="333333"/>
                </a:solidFill>
                <a:latin typeface="PT Serif" panose="020A0603040505020204" pitchFamily="18" charset="-18"/>
              </a:rPr>
              <a:t>u </a:t>
            </a:r>
            <a:r>
              <a:rPr lang="cs-CZ" b="0" i="0" dirty="0">
                <a:solidFill>
                  <a:srgbClr val="333333"/>
                </a:solidFill>
                <a:effectLst/>
                <a:latin typeface="PT Serif" panose="020A0603040505020204" pitchFamily="18" charset="-18"/>
              </a:rPr>
              <a:t>srdeční zástavy refrakterní ke standardní KPR</a:t>
            </a:r>
          </a:p>
          <a:p>
            <a:r>
              <a:rPr lang="cs-CZ" b="0" i="0" dirty="0">
                <a:solidFill>
                  <a:srgbClr val="333333"/>
                </a:solidFill>
                <a:effectLst/>
                <a:latin typeface="PT Serif" panose="020A0603040505020204" pitchFamily="18" charset="-18"/>
              </a:rPr>
              <a:t>akutní zavedení mimotělního oběhu, kdy nasáváme žilní neokysličenou krev z pravé síně, odkud je krevní pumpou vháněna do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PT Serif" panose="020A0603040505020204" pitchFamily="18" charset="-18"/>
              </a:rPr>
              <a:t>oxygenátoru</a:t>
            </a:r>
            <a:r>
              <a:rPr lang="cs-CZ" b="0" i="0" dirty="0">
                <a:solidFill>
                  <a:srgbClr val="333333"/>
                </a:solidFill>
                <a:effectLst/>
                <a:latin typeface="PT Serif" panose="020A0603040505020204" pitchFamily="18" charset="-18"/>
              </a:rPr>
              <a:t>, zde dochází k výměně plynů a již okysličená krev se vrací zpět do velkých tepen</a:t>
            </a:r>
          </a:p>
          <a:p>
            <a:r>
              <a:rPr lang="cs-CZ" dirty="0">
                <a:solidFill>
                  <a:srgbClr val="333333"/>
                </a:solidFill>
                <a:latin typeface="PT Serif" panose="020A0603040505020204" pitchFamily="18" charset="-18"/>
              </a:rPr>
              <a:t>např. u intoxikace betablokátory, těžké hypotermie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2EA9B50E-C3AF-EC7B-94DB-1A58B0AF26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81717" y="1861009"/>
            <a:ext cx="6195305" cy="313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9184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_KARIM2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_KARIM2" id="{2CF643C7-638E-44B3-A605-A0B79FB76D51}" vid="{E82B2BE7-074D-4828-AB6B-278E1519F249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Motiv_KARIM2</Template>
  <TotalTime>231</TotalTime>
  <Words>1862</Words>
  <Application>Microsoft Office PowerPoint</Application>
  <PresentationFormat>Širokoúhlá obrazovka</PresentationFormat>
  <Paragraphs>349</Paragraphs>
  <Slides>48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4" baseType="lpstr">
      <vt:lpstr>Arial</vt:lpstr>
      <vt:lpstr>Calibri</vt:lpstr>
      <vt:lpstr>Courier New</vt:lpstr>
      <vt:lpstr>PT Serif</vt:lpstr>
      <vt:lpstr>Wingdings</vt:lpstr>
      <vt:lpstr>Motiv_KARIM2</vt:lpstr>
      <vt:lpstr>Patofyziologie zástavy oběhu, dělení, poresuscitační péče a prognostikace</vt:lpstr>
      <vt:lpstr>Úvodem</vt:lpstr>
      <vt:lpstr>Etiologie zástavy oběhu</vt:lpstr>
      <vt:lpstr>Principy KPR</vt:lpstr>
      <vt:lpstr>Prezentace aplikace PowerPoint</vt:lpstr>
      <vt:lpstr>Patofyziologie zástavy oběhu</vt:lpstr>
      <vt:lpstr>Dýchání po srdeční zástavě </vt:lpstr>
      <vt:lpstr>LUCAS (The Lund University Cardiopulmonary Assist System)</vt:lpstr>
      <vt:lpstr>ECLS (ExtraCorporal Life Support)</vt:lpstr>
      <vt:lpstr>Poresuscitační syndrom  (post cardiac arrest syndrome)</vt:lpstr>
      <vt:lpstr>Poškození mozku po srdeční zástavě</vt:lpstr>
      <vt:lpstr>Poresuscitační myokardiální dysfunkce</vt:lpstr>
      <vt:lpstr>Zástava oběhu a systémová zánětlivá odpověď</vt:lpstr>
      <vt:lpstr>Perzistující vyvolávající příčiny srdeční zástavy</vt:lpstr>
      <vt:lpstr>Poresuscitační péče https://www.resuscitace.cz/files/files/0/yhj6s/gl-2021-summary-final-cz.pdf</vt:lpstr>
      <vt:lpstr>ALGORITMUS ERC 2021</vt:lpstr>
      <vt:lpstr>Prezentace aplikace PowerPoint</vt:lpstr>
      <vt:lpstr>Prezentace aplikace PowerPoint</vt:lpstr>
      <vt:lpstr>Prezentace aplikace PowerPoint</vt:lpstr>
      <vt:lpstr>NSTEMI po ROSC – co je vysoké riziko okluze koronární tepny?</vt:lpstr>
      <vt:lpstr>Prezentace aplikace PowerPoint</vt:lpstr>
      <vt:lpstr>Další obecné principy intenzivní poresuscitační péče</vt:lpstr>
      <vt:lpstr>Terapeutická hypotermie ?? teorie</vt:lpstr>
      <vt:lpstr>Teplotní management - doporučení</vt:lpstr>
      <vt:lpstr>Prezentace aplikace PowerPoint</vt:lpstr>
      <vt:lpstr>Teplotní management – aktualizace doporučení</vt:lpstr>
      <vt:lpstr>Prezentace aplikace PowerPoint</vt:lpstr>
      <vt:lpstr>Temperature control – aktualizace doporučení </vt:lpstr>
      <vt:lpstr>TTM - Artic Sun 5000</vt:lpstr>
      <vt:lpstr>TTM – Cincinnati Sub-Zero Blanktetrol Hypothermia system</vt:lpstr>
      <vt:lpstr>Thermogard XP Temperature Management – nitrožilní management TT</vt:lpstr>
      <vt:lpstr>Prognózování klinického výsledku</vt:lpstr>
      <vt:lpstr>Prognostikace</vt:lpstr>
      <vt:lpstr>Multimodální prognózování</vt:lpstr>
      <vt:lpstr>Prezentace aplikace PowerPoint</vt:lpstr>
      <vt:lpstr>Negativní prognostické faktory</vt:lpstr>
      <vt:lpstr>Biomarkery postižení mozku</vt:lpstr>
      <vt:lpstr>Neuron specifická enoláza (NSE)</vt:lpstr>
      <vt:lpstr>Somatosenzorické evokované potenciály</vt:lpstr>
      <vt:lpstr>Prezentace aplikace PowerPoint</vt:lpstr>
      <vt:lpstr>Prezentace aplikace PowerPoint</vt:lpstr>
      <vt:lpstr>EEG</vt:lpstr>
      <vt:lpstr>Intensive Care Med (2022) 48:1439–1442</vt:lpstr>
      <vt:lpstr>Zobrazovací metody</vt:lpstr>
      <vt:lpstr>Vysazení život zachraňující léčby</vt:lpstr>
      <vt:lpstr>Dlouhodobý klinický výsledek</vt:lpstr>
      <vt:lpstr>Dárcovství orgánů</vt:lpstr>
      <vt:lpstr>Hlavní zdroje: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Kamil Vrbica</dc:creator>
  <cp:lastModifiedBy>Hrdý Ondřej</cp:lastModifiedBy>
  <cp:revision>61</cp:revision>
  <dcterms:created xsi:type="dcterms:W3CDTF">2022-01-08T09:58:50Z</dcterms:created>
  <dcterms:modified xsi:type="dcterms:W3CDTF">2024-09-23T16:19:42Z</dcterms:modified>
</cp:coreProperties>
</file>