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258" r:id="rId3"/>
    <p:sldId id="261" r:id="rId4"/>
    <p:sldId id="281" r:id="rId5"/>
    <p:sldId id="260" r:id="rId6"/>
    <p:sldId id="262" r:id="rId7"/>
    <p:sldId id="290" r:id="rId8"/>
    <p:sldId id="294" r:id="rId9"/>
    <p:sldId id="282" r:id="rId10"/>
    <p:sldId id="283" r:id="rId11"/>
    <p:sldId id="284" r:id="rId12"/>
    <p:sldId id="268" r:id="rId13"/>
    <p:sldId id="285" r:id="rId14"/>
    <p:sldId id="286" r:id="rId15"/>
    <p:sldId id="295" r:id="rId16"/>
    <p:sldId id="287" r:id="rId17"/>
    <p:sldId id="291" r:id="rId18"/>
    <p:sldId id="292" r:id="rId19"/>
    <p:sldId id="296" r:id="rId20"/>
    <p:sldId id="293" r:id="rId21"/>
    <p:sldId id="269" r:id="rId22"/>
    <p:sldId id="270" r:id="rId23"/>
    <p:sldId id="311" r:id="rId24"/>
    <p:sldId id="271" r:id="rId25"/>
    <p:sldId id="272" r:id="rId26"/>
    <p:sldId id="273" r:id="rId27"/>
    <p:sldId id="297" r:id="rId28"/>
    <p:sldId id="298" r:id="rId29"/>
    <p:sldId id="299" r:id="rId30"/>
    <p:sldId id="301" r:id="rId31"/>
    <p:sldId id="302" r:id="rId32"/>
    <p:sldId id="300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288" r:id="rId41"/>
    <p:sldId id="280" r:id="rId42"/>
    <p:sldId id="277" r:id="rId43"/>
    <p:sldId id="310" r:id="rId4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069" autoAdjust="0"/>
  </p:normalViewPr>
  <p:slideViewPr>
    <p:cSldViewPr snapToGrid="0">
      <p:cViewPr varScale="1">
        <p:scale>
          <a:sx n="121" d="100"/>
          <a:sy n="121" d="100"/>
        </p:scale>
        <p:origin x="1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E3753-B185-4179-B45D-D4D8687F1775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C64D2-AFE7-4DFF-8ADC-326B4D3803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6740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= reakce organismu, která má směřovat k eradikaci infekce, ale vymkla se kontrole a způsobuje selhání ostatních orgánů a tím ohrožuje na životě i hostitele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C64D2-AFE7-4DFF-8ADC-326B4D38033B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8121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Zánětem stimulovaný endotel uvolňuje tkáňový faktor</a:t>
            </a:r>
          </a:p>
          <a:p>
            <a:r>
              <a:rPr lang="cs-CZ" dirty="0"/>
              <a:t>Mitochondriální </a:t>
            </a:r>
            <a:r>
              <a:rPr lang="cs-CZ" dirty="0" err="1"/>
              <a:t>shutdown</a:t>
            </a:r>
            <a:r>
              <a:rPr lang="cs-CZ" dirty="0"/>
              <a:t> – adaptační mechanismus ke snížení metabolismu?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C64D2-AFE7-4DFF-8ADC-326B4D38033B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3401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C64D2-AFE7-4DFF-8ADC-326B4D38033B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8590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Nové směry – AI, </a:t>
            </a:r>
            <a:r>
              <a:rPr lang="cs-CZ" dirty="0" err="1"/>
              <a:t>dynamikaj</a:t>
            </a:r>
            <a:r>
              <a:rPr lang="cs-CZ" dirty="0"/>
              <a:t> vitálních </a:t>
            </a:r>
            <a:r>
              <a:rPr lang="cs-CZ" dirty="0" err="1"/>
              <a:t>funkcií</a:t>
            </a:r>
            <a:r>
              <a:rPr lang="cs-CZ" dirty="0"/>
              <a:t>, nové biomarkery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C64D2-AFE7-4DFF-8ADC-326B4D38033B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5112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Ke každému orgánovému systému uvést příklady –tachypnoe, bradypnoe, </a:t>
            </a:r>
            <a:r>
              <a:rPr lang="cs-CZ" dirty="0" err="1"/>
              <a:t>desaturace</a:t>
            </a:r>
            <a:r>
              <a:rPr lang="cs-CZ" dirty="0"/>
              <a:t>, hypotenze¨, tachykardie….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C64D2-AFE7-4DFF-8ADC-326B4D38033B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9438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“traditional” recruitment maneuver which</a:t>
            </a:r>
            <a:r>
              <a:rPr lang="cs-CZ" dirty="0"/>
              <a:t> </a:t>
            </a:r>
            <a:r>
              <a:rPr lang="en-US" dirty="0"/>
              <a:t>consists of the application of sustained continuous positive airway pressure (e.g., 30–40 cm H2O for 30–40 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C64D2-AFE7-4DFF-8ADC-326B4D38033B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7169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against the use of RRT in patients with sepsis</a:t>
            </a:r>
            <a:r>
              <a:rPr lang="cs-CZ" dirty="0"/>
              <a:t> </a:t>
            </a:r>
            <a:r>
              <a:rPr lang="en-US" dirty="0"/>
              <a:t>and AKI for increases in creatinine or oliguria alone, and</a:t>
            </a:r>
            <a:r>
              <a:rPr lang="cs-CZ" dirty="0"/>
              <a:t> </a:t>
            </a:r>
            <a:r>
              <a:rPr lang="en-US" dirty="0"/>
              <a:t>without other absolute indications for dialysis (uremic</a:t>
            </a:r>
            <a:r>
              <a:rPr lang="cs-CZ" dirty="0"/>
              <a:t> </a:t>
            </a:r>
            <a:r>
              <a:rPr lang="en-US" dirty="0"/>
              <a:t>complications, refractory ac</a:t>
            </a:r>
            <a:r>
              <a:rPr lang="cs-CZ" dirty="0"/>
              <a:t>i</a:t>
            </a:r>
            <a:r>
              <a:rPr lang="en-US" dirty="0" err="1"/>
              <a:t>demia</a:t>
            </a:r>
            <a:r>
              <a:rPr lang="en-US" dirty="0"/>
              <a:t>, refractory fluid over</a:t>
            </a:r>
            <a:r>
              <a:rPr lang="cs-CZ" dirty="0"/>
              <a:t> </a:t>
            </a:r>
            <a:r>
              <a:rPr lang="en-US" dirty="0"/>
              <a:t>load or hyperkalemia).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C64D2-AFE7-4DFF-8ADC-326B4D38033B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501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0417" y="-12700"/>
            <a:ext cx="10574867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15680" y="2800945"/>
            <a:ext cx="8061920" cy="1470025"/>
          </a:xfrm>
        </p:spPr>
        <p:txBody>
          <a:bodyPr anchor="b"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15680" y="4556720"/>
            <a:ext cx="8064896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9F3807-8FD8-4CE8-A5C3-A68166082807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9D98FE-8DD3-4AD4-84D3-901A708802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62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9F3807-8FD8-4CE8-A5C3-A68166082807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9D98FE-8DD3-4AD4-84D3-901A708802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7273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9F3807-8FD8-4CE8-A5C3-A68166082807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9D98FE-8DD3-4AD4-84D3-901A708802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4393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" name="Zástupný symbol pro datum 9">
            <a:extLst>
              <a:ext uri="{FF2B5EF4-FFF2-40B4-BE49-F238E27FC236}">
                <a16:creationId xmlns:a16="http://schemas.microsoft.com/office/drawing/2014/main" xmlns="" id="{BFA3F0F2-FD46-4242-AD72-0C1F78484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3807-8FD8-4CE8-A5C3-A68166082807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11" name="Zástupný symbol pro zápatí 10">
            <a:extLst>
              <a:ext uri="{FF2B5EF4-FFF2-40B4-BE49-F238E27FC236}">
                <a16:creationId xmlns:a16="http://schemas.microsoft.com/office/drawing/2014/main" xmlns="" id="{47DEC271-4A99-4FD8-B882-4F339C2A0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Zástupný symbol pro číslo snímku 11">
            <a:extLst>
              <a:ext uri="{FF2B5EF4-FFF2-40B4-BE49-F238E27FC236}">
                <a16:creationId xmlns:a16="http://schemas.microsoft.com/office/drawing/2014/main" xmlns="" id="{458323E2-C0D4-42A0-9F2F-AC0E8E650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D98FE-8DD3-4AD4-84D3-901A7088028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5355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0417" y="-12700"/>
            <a:ext cx="10574867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15679" y="4406903"/>
            <a:ext cx="8110604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215679" y="2906713"/>
            <a:ext cx="8110604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Zástupný symbol pro datum 7">
            <a:extLst>
              <a:ext uri="{FF2B5EF4-FFF2-40B4-BE49-F238E27FC236}">
                <a16:creationId xmlns:a16="http://schemas.microsoft.com/office/drawing/2014/main" xmlns="" id="{2E17612F-A82B-4B38-8078-DD372B706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3807-8FD8-4CE8-A5C3-A68166082807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xmlns="" id="{847340B4-05DF-458C-BF95-00F0A51B4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xmlns="" id="{EEDD4218-38DF-4FEC-814C-8C839C454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D98FE-8DD3-4AD4-84D3-901A708802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8964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9F3807-8FD8-4CE8-A5C3-A68166082807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9D98FE-8DD3-4AD4-84D3-901A708802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7719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9F3807-8FD8-4CE8-A5C3-A68166082807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9D98FE-8DD3-4AD4-84D3-901A708802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385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9F3807-8FD8-4CE8-A5C3-A68166082807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9D98FE-8DD3-4AD4-84D3-901A708802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2918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9F3807-8FD8-4CE8-A5C3-A68166082807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9D98FE-8DD3-4AD4-84D3-901A708802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7065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9F3807-8FD8-4CE8-A5C3-A68166082807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9D98FE-8DD3-4AD4-84D3-901A708802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931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9F3807-8FD8-4CE8-A5C3-A68166082807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9D98FE-8DD3-4AD4-84D3-901A708802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5693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2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543801" y="-14288"/>
            <a:ext cx="4667251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Obrázek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19967" y="6348416"/>
            <a:ext cx="9105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09602" y="53975"/>
            <a:ext cx="731096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1029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09600" y="765175"/>
            <a:ext cx="10972800" cy="536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3695700" y="6427791"/>
            <a:ext cx="25569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1"/>
                </a:solidFill>
                <a:latin typeface="+mn-lt"/>
              </a:defRPr>
            </a:lvl1pPr>
          </a:lstStyle>
          <a:p>
            <a:fld id="{199F3807-8FD8-4CE8-A5C3-A68166082807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6383868" y="6427791"/>
            <a:ext cx="4148667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bg1"/>
                </a:solidFill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703984" y="6427791"/>
            <a:ext cx="878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1"/>
                </a:solidFill>
                <a:latin typeface="+mn-lt"/>
              </a:defRPr>
            </a:lvl1pPr>
          </a:lstStyle>
          <a:p>
            <a:fld id="{2D9D98FE-8DD3-4AD4-84D3-901A70880283}" type="slidenum">
              <a:rPr lang="cs-CZ" smtClean="0"/>
              <a:t>‹#›</a:t>
            </a:fld>
            <a:endParaRPr lang="cs-CZ"/>
          </a:p>
        </p:txBody>
      </p:sp>
      <p:cxnSp>
        <p:nvCxnSpPr>
          <p:cNvPr id="12" name="Přímá spojnice 11"/>
          <p:cNvCxnSpPr/>
          <p:nvPr/>
        </p:nvCxnSpPr>
        <p:spPr>
          <a:xfrm>
            <a:off x="10608733" y="6423028"/>
            <a:ext cx="0" cy="4349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2" descr="E:\##iba\karim\pack\znacka-full-FN-LF-cs\barva\znacka-full-FN-LF-cs-barva.emf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63551" y="6337303"/>
            <a:ext cx="2463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935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1500" b="1" kern="1200">
          <a:solidFill>
            <a:srgbClr val="D20A1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rgbClr val="D20A1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rgbClr val="D20A1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rgbClr val="D20A1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rgbClr val="D20A11"/>
          </a:solidFill>
          <a:latin typeface="Calibri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rgbClr val="D20A11"/>
          </a:solidFill>
          <a:latin typeface="Calibri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rgbClr val="D20A11"/>
          </a:solidFill>
          <a:latin typeface="Calibri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rgbClr val="D20A11"/>
          </a:solidFill>
          <a:latin typeface="Calibri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rgbClr val="D20A11"/>
          </a:solidFill>
          <a:latin typeface="Calibri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FA9DF53-43D0-4919-9616-1FAED2EE6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3299" y="3069393"/>
            <a:ext cx="10262532" cy="1470025"/>
          </a:xfrm>
        </p:spPr>
        <p:txBody>
          <a:bodyPr/>
          <a:lstStyle/>
          <a:p>
            <a:pPr algn="r"/>
            <a:r>
              <a:rPr lang="cs-CZ" sz="4800" dirty="0"/>
              <a:t>Sepse: patofyziologie, klinický obraz a základy léčebného přístupu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9DC0D6A1-A53C-4A74-A9D0-95D4E0072B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5680" y="5603846"/>
            <a:ext cx="8064896" cy="705474"/>
          </a:xfrm>
        </p:spPr>
        <p:txBody>
          <a:bodyPr/>
          <a:lstStyle/>
          <a:p>
            <a:pPr algn="r"/>
            <a:r>
              <a:rPr lang="cs-CZ" sz="2800" dirty="0"/>
              <a:t>MUDr. Kamil Vrbica</a:t>
            </a: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xmlns="" id="{E3B85BFC-0565-39A3-CAF7-84C078C8EC76}"/>
              </a:ext>
            </a:extLst>
          </p:cNvPr>
          <p:cNvSpPr txBox="1">
            <a:spLocks/>
          </p:cNvSpPr>
          <p:nvPr/>
        </p:nvSpPr>
        <p:spPr bwMode="auto">
          <a:xfrm>
            <a:off x="465489" y="5603846"/>
            <a:ext cx="8064896" cy="705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688358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517525"/>
            <a:ext cx="7310967" cy="495300"/>
          </a:xfrm>
        </p:spPr>
        <p:txBody>
          <a:bodyPr/>
          <a:lstStyle/>
          <a:p>
            <a:r>
              <a:rPr lang="cs-CZ" sz="2800" dirty="0"/>
              <a:t>Patofyziologie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599" y="1012825"/>
            <a:ext cx="11016343" cy="4898571"/>
          </a:xfrm>
        </p:spPr>
        <p:txBody>
          <a:bodyPr/>
          <a:lstStyle/>
          <a:p>
            <a:r>
              <a:rPr lang="cs-CZ" b="1" dirty="0"/>
              <a:t>Endoteliální dysfunkce </a:t>
            </a:r>
          </a:p>
          <a:p>
            <a:pPr lvl="1"/>
            <a:r>
              <a:rPr lang="cs-CZ" dirty="0"/>
              <a:t>Aktivované neutrofily produkují adhezivní molekuly nadměrně se vážící na povrch endotelu</a:t>
            </a:r>
          </a:p>
          <a:p>
            <a:pPr lvl="2"/>
            <a:r>
              <a:rPr lang="cs-CZ" dirty="0"/>
              <a:t>Produkce proteolytických enzymů, prostaglandinů, </a:t>
            </a:r>
            <a:r>
              <a:rPr lang="cs-CZ" dirty="0" err="1"/>
              <a:t>leukotrienů</a:t>
            </a:r>
            <a:endParaRPr lang="cs-CZ" dirty="0"/>
          </a:p>
          <a:p>
            <a:pPr lvl="1"/>
            <a:r>
              <a:rPr lang="cs-CZ" dirty="0"/>
              <a:t>zvýšená permeabilita vedoucí k tzv</a:t>
            </a:r>
            <a:r>
              <a:rPr lang="cs-CZ" b="1" dirty="0"/>
              <a:t>. kapilárnímu leaku</a:t>
            </a:r>
          </a:p>
          <a:p>
            <a:pPr lvl="2"/>
            <a:r>
              <a:rPr lang="cs-CZ" dirty="0"/>
              <a:t>únik tekutin do intersticia, což je podkladem distributivního šoku </a:t>
            </a:r>
          </a:p>
          <a:p>
            <a:pPr lvl="1"/>
            <a:r>
              <a:rPr lang="cs-CZ" dirty="0"/>
              <a:t>ztrácí </a:t>
            </a:r>
            <a:r>
              <a:rPr lang="cs-CZ" b="1" dirty="0"/>
              <a:t>fyziologické antikoagulační vlastnosti </a:t>
            </a:r>
            <a:r>
              <a:rPr lang="cs-CZ" dirty="0"/>
              <a:t>a vede k difúzní aktivaci koagulace </a:t>
            </a:r>
          </a:p>
          <a:p>
            <a:pPr lvl="2"/>
            <a:r>
              <a:rPr lang="cs-CZ" dirty="0"/>
              <a:t>dochází k tvorbě </a:t>
            </a:r>
            <a:r>
              <a:rPr lang="cs-CZ" dirty="0" err="1"/>
              <a:t>mikrotrombů</a:t>
            </a:r>
            <a:r>
              <a:rPr lang="cs-CZ" dirty="0"/>
              <a:t>, což může být podkladem tzv. diseminované intravaskulární koagulace</a:t>
            </a:r>
          </a:p>
          <a:p>
            <a:pPr lvl="1"/>
            <a:endParaRPr lang="cs-CZ" b="1" dirty="0"/>
          </a:p>
          <a:p>
            <a:r>
              <a:rPr lang="cs-CZ" b="1" dirty="0"/>
              <a:t>Buněčná </a:t>
            </a:r>
            <a:r>
              <a:rPr lang="cs-CZ" b="1" dirty="0" err="1"/>
              <a:t>dysoxie</a:t>
            </a:r>
            <a:r>
              <a:rPr lang="cs-CZ" b="1" dirty="0"/>
              <a:t> a tkáňová hypoxie</a:t>
            </a:r>
          </a:p>
          <a:p>
            <a:pPr lvl="1"/>
            <a:r>
              <a:rPr lang="cs-CZ" dirty="0"/>
              <a:t>porucha </a:t>
            </a:r>
            <a:r>
              <a:rPr lang="cs-CZ" b="1" dirty="0"/>
              <a:t>utilizace</a:t>
            </a:r>
            <a:r>
              <a:rPr lang="cs-CZ" dirty="0"/>
              <a:t> kyslíku v mitochondriích </a:t>
            </a:r>
          </a:p>
          <a:p>
            <a:pPr lvl="2"/>
            <a:r>
              <a:rPr lang="cs-CZ" dirty="0"/>
              <a:t>Snížená produkce ATP – bioenergetické selhání buňky</a:t>
            </a:r>
          </a:p>
          <a:p>
            <a:pPr lvl="1"/>
            <a:r>
              <a:rPr lang="cs-CZ" dirty="0"/>
              <a:t>porucha </a:t>
            </a:r>
            <a:r>
              <a:rPr lang="cs-CZ" b="1" dirty="0"/>
              <a:t>dodávky </a:t>
            </a:r>
            <a:r>
              <a:rPr lang="cs-CZ" dirty="0"/>
              <a:t>kyslíku do buněk </a:t>
            </a:r>
          </a:p>
          <a:p>
            <a:pPr lvl="2"/>
            <a:r>
              <a:rPr lang="cs-CZ" dirty="0"/>
              <a:t> porucha </a:t>
            </a:r>
            <a:r>
              <a:rPr lang="cs-CZ" dirty="0" err="1"/>
              <a:t>makrocirkulace</a:t>
            </a:r>
            <a:r>
              <a:rPr lang="cs-CZ" dirty="0"/>
              <a:t> (šokové stavy) i mikrocirkulace (porucha </a:t>
            </a:r>
            <a:r>
              <a:rPr lang="cs-CZ" dirty="0" err="1"/>
              <a:t>perfúze</a:t>
            </a:r>
            <a:r>
              <a:rPr lang="cs-CZ" dirty="0"/>
              <a:t> na úrovni kapilár)</a:t>
            </a:r>
          </a:p>
        </p:txBody>
      </p:sp>
    </p:spTree>
    <p:extLst>
      <p:ext uri="{BB962C8B-B14F-4D97-AF65-F5344CB8AC3E}">
        <p14:creationId xmlns:p14="http://schemas.microsoft.com/office/powerpoint/2010/main" val="411046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599" y="216121"/>
            <a:ext cx="7310967" cy="495300"/>
          </a:xfrm>
        </p:spPr>
        <p:txBody>
          <a:bodyPr/>
          <a:lstStyle/>
          <a:p>
            <a:r>
              <a:rPr lang="cs-CZ" sz="2800" dirty="0"/>
              <a:t>Patofyziologie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599" y="1012825"/>
            <a:ext cx="11016343" cy="4898571"/>
          </a:xfrm>
        </p:spPr>
        <p:txBody>
          <a:bodyPr/>
          <a:lstStyle/>
          <a:p>
            <a:r>
              <a:rPr lang="cs-CZ" b="1" dirty="0"/>
              <a:t>Mikrocirkulace</a:t>
            </a:r>
          </a:p>
          <a:p>
            <a:pPr lvl="1"/>
            <a:r>
              <a:rPr lang="cs-CZ" dirty="0"/>
              <a:t>důležitý faktor, který spolu s poruchou makrocirkulace vede k </a:t>
            </a:r>
            <a:r>
              <a:rPr lang="cs-CZ" b="1" dirty="0"/>
              <a:t>neadekvátní dodávce a utilizaci kyslíku</a:t>
            </a:r>
            <a:r>
              <a:rPr lang="cs-CZ" dirty="0"/>
              <a:t> ve tkáních</a:t>
            </a:r>
          </a:p>
          <a:p>
            <a:pPr lvl="1"/>
            <a:r>
              <a:rPr lang="cs-CZ" dirty="0"/>
              <a:t>k poruše vede kombinace vícerých faktoru:  </a:t>
            </a:r>
          </a:p>
          <a:p>
            <a:pPr lvl="2"/>
            <a:r>
              <a:rPr lang="cs-CZ" dirty="0"/>
              <a:t>tvorba </a:t>
            </a:r>
            <a:r>
              <a:rPr lang="cs-CZ" b="1" dirty="0"/>
              <a:t>mikrotrombů</a:t>
            </a:r>
          </a:p>
          <a:p>
            <a:pPr lvl="2"/>
            <a:r>
              <a:rPr lang="cs-CZ" dirty="0"/>
              <a:t>zvýšená </a:t>
            </a:r>
            <a:r>
              <a:rPr lang="cs-CZ" b="1" dirty="0"/>
              <a:t>permeabilita</a:t>
            </a:r>
            <a:r>
              <a:rPr lang="cs-CZ" dirty="0"/>
              <a:t> endotelu (otok)</a:t>
            </a:r>
          </a:p>
          <a:p>
            <a:pPr lvl="2"/>
            <a:r>
              <a:rPr lang="cs-CZ" dirty="0"/>
              <a:t>otevíraní </a:t>
            </a:r>
            <a:r>
              <a:rPr lang="cs-CZ" b="1" dirty="0"/>
              <a:t>arterio-venózních zkratů</a:t>
            </a:r>
            <a:r>
              <a:rPr lang="cs-CZ" dirty="0"/>
              <a:t> (tzv. shunting)</a:t>
            </a:r>
          </a:p>
          <a:p>
            <a:pPr lvl="2"/>
            <a:r>
              <a:rPr lang="cs-CZ" dirty="0"/>
              <a:t>porušená </a:t>
            </a:r>
            <a:r>
              <a:rPr lang="cs-CZ" b="1" dirty="0"/>
              <a:t>regulace vazodilatace a vazokonstrikce</a:t>
            </a:r>
          </a:p>
          <a:p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884" y="4463415"/>
            <a:ext cx="4309521" cy="159549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760719" y="4463415"/>
            <a:ext cx="3500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A: </a:t>
            </a:r>
            <a:r>
              <a:rPr lang="cs-CZ" sz="1400" dirty="0"/>
              <a:t>septický pacient</a:t>
            </a:r>
          </a:p>
          <a:p>
            <a:r>
              <a:rPr lang="cs-CZ" sz="1400" b="1" dirty="0"/>
              <a:t>B: </a:t>
            </a:r>
            <a:r>
              <a:rPr lang="cs-CZ" sz="1400" dirty="0"/>
              <a:t>zdravý pacient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760719" y="5711341"/>
            <a:ext cx="4454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https://medintensiva.org/es-microcirculatory-monitoring-in-septic-patients-articulo-S0210569116302650</a:t>
            </a:r>
          </a:p>
        </p:txBody>
      </p:sp>
    </p:spTree>
    <p:extLst>
      <p:ext uri="{BB962C8B-B14F-4D97-AF65-F5344CB8AC3E}">
        <p14:creationId xmlns:p14="http://schemas.microsoft.com/office/powerpoint/2010/main" val="361261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6473" y="203488"/>
            <a:ext cx="7310967" cy="495300"/>
          </a:xfrm>
        </p:spPr>
        <p:txBody>
          <a:bodyPr/>
          <a:lstStyle/>
          <a:p>
            <a:r>
              <a:rPr lang="cs-CZ" sz="2800" dirty="0"/>
              <a:t>Patofyziologie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012825"/>
            <a:ext cx="10972800" cy="5279118"/>
          </a:xfrm>
        </p:spPr>
        <p:txBody>
          <a:bodyPr/>
          <a:lstStyle/>
          <a:p>
            <a:r>
              <a:rPr lang="cs-CZ" b="1" dirty="0" err="1"/>
              <a:t>Makrocirkulace</a:t>
            </a:r>
            <a:endParaRPr lang="cs-CZ" b="1" dirty="0"/>
          </a:p>
          <a:p>
            <a:pPr lvl="1"/>
            <a:r>
              <a:rPr lang="cs-CZ" dirty="0"/>
              <a:t>porucha oběhu, typický příznak sepse/ septického šoku</a:t>
            </a:r>
          </a:p>
          <a:p>
            <a:pPr lvl="1"/>
            <a:r>
              <a:rPr lang="cs-CZ" dirty="0"/>
              <a:t>uplatňují se rysy všech druhů šoku</a:t>
            </a:r>
          </a:p>
          <a:p>
            <a:pPr lvl="1"/>
            <a:r>
              <a:rPr lang="cs-CZ" b="1" dirty="0"/>
              <a:t>Distributivní šok</a:t>
            </a:r>
          </a:p>
          <a:p>
            <a:pPr lvl="2"/>
            <a:r>
              <a:rPr lang="cs-CZ" dirty="0"/>
              <a:t>dominující podíl v důsledku vazodilatace</a:t>
            </a:r>
          </a:p>
          <a:p>
            <a:pPr lvl="1"/>
            <a:r>
              <a:rPr lang="cs-CZ" b="1" dirty="0"/>
              <a:t>Hypovolemický šok</a:t>
            </a:r>
          </a:p>
          <a:p>
            <a:pPr lvl="2"/>
            <a:r>
              <a:rPr lang="cs-CZ" dirty="0"/>
              <a:t>relativní hypovolémie</a:t>
            </a:r>
          </a:p>
          <a:p>
            <a:pPr lvl="2"/>
            <a:r>
              <a:rPr lang="cs-CZ" dirty="0"/>
              <a:t>ztráta intravaskulárních tekutin při permeabilitě endotelu</a:t>
            </a:r>
          </a:p>
          <a:p>
            <a:pPr lvl="2"/>
            <a:r>
              <a:rPr lang="cs-CZ" dirty="0" err="1"/>
              <a:t>febrílie</a:t>
            </a:r>
            <a:endParaRPr lang="cs-CZ" dirty="0"/>
          </a:p>
          <a:p>
            <a:pPr lvl="2"/>
            <a:r>
              <a:rPr lang="cs-CZ" dirty="0"/>
              <a:t>nízký příjem tekutin</a:t>
            </a:r>
          </a:p>
          <a:p>
            <a:pPr lvl="1"/>
            <a:r>
              <a:rPr lang="cs-CZ" b="1" dirty="0"/>
              <a:t>Kardiogenní šok</a:t>
            </a:r>
          </a:p>
          <a:p>
            <a:pPr lvl="2"/>
            <a:r>
              <a:rPr lang="cs-CZ" dirty="0"/>
              <a:t>septická kardiomyopatie</a:t>
            </a:r>
            <a:endParaRPr lang="cs-CZ" b="1" dirty="0"/>
          </a:p>
          <a:p>
            <a:pPr lvl="1"/>
            <a:r>
              <a:rPr lang="cs-CZ" b="1" dirty="0"/>
              <a:t>Obstruktivní šok</a:t>
            </a:r>
          </a:p>
          <a:p>
            <a:pPr lvl="2"/>
            <a:r>
              <a:rPr lang="cs-CZ" dirty="0"/>
              <a:t>mikrotrombotizace</a:t>
            </a:r>
          </a:p>
        </p:txBody>
      </p:sp>
    </p:spTree>
    <p:extLst>
      <p:ext uri="{BB962C8B-B14F-4D97-AF65-F5344CB8AC3E}">
        <p14:creationId xmlns:p14="http://schemas.microsoft.com/office/powerpoint/2010/main" val="2700854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599" y="194252"/>
            <a:ext cx="7310967" cy="495300"/>
          </a:xfrm>
        </p:spPr>
        <p:txBody>
          <a:bodyPr/>
          <a:lstStyle/>
          <a:p>
            <a:r>
              <a:rPr lang="cs-CZ" sz="2800" dirty="0"/>
              <a:t>Patofyziologie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599" y="1012825"/>
            <a:ext cx="11016343" cy="5257346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r>
              <a:rPr lang="cs-CZ" b="1" dirty="0"/>
              <a:t>Dysfunkce střeva/GIT</a:t>
            </a:r>
          </a:p>
          <a:p>
            <a:pPr lvl="1"/>
            <a:r>
              <a:rPr lang="cs-CZ" b="1" dirty="0"/>
              <a:t>strukturální a funkční </a:t>
            </a:r>
            <a:r>
              <a:rPr lang="cs-CZ" dirty="0"/>
              <a:t>změny střevního epitelu z důvodu hypoperfuze splanchniku</a:t>
            </a:r>
          </a:p>
          <a:p>
            <a:pPr lvl="1"/>
            <a:r>
              <a:rPr lang="cs-CZ" dirty="0"/>
              <a:t>zvýšená střevní permeabilita vedoucí k </a:t>
            </a:r>
            <a:r>
              <a:rPr lang="cs-CZ" b="1" dirty="0"/>
              <a:t>translokaci</a:t>
            </a:r>
            <a:r>
              <a:rPr lang="cs-CZ" dirty="0"/>
              <a:t> střevních baktérií</a:t>
            </a:r>
          </a:p>
          <a:p>
            <a:pPr lvl="2"/>
            <a:r>
              <a:rPr lang="cs-CZ" dirty="0"/>
              <a:t>původně i neinfekční inzult může vést k systémové mikrobiální stimulaci </a:t>
            </a:r>
          </a:p>
          <a:p>
            <a:pPr lvl="1"/>
            <a:r>
              <a:rPr lang="cs-CZ" dirty="0"/>
              <a:t>porucha střevní slizniční imunity (</a:t>
            </a:r>
            <a:r>
              <a:rPr lang="cs-CZ" b="1" dirty="0"/>
              <a:t>GALT-</a:t>
            </a:r>
            <a:r>
              <a:rPr lang="cs-CZ" dirty="0"/>
              <a:t> </a:t>
            </a:r>
            <a:r>
              <a:rPr lang="cs-CZ" b="1" dirty="0"/>
              <a:t>G</a:t>
            </a:r>
            <a:r>
              <a:rPr lang="cs-CZ" dirty="0"/>
              <a:t>ut </a:t>
            </a:r>
            <a:r>
              <a:rPr lang="cs-CZ" b="1" dirty="0" err="1"/>
              <a:t>A</a:t>
            </a:r>
            <a:r>
              <a:rPr lang="cs-CZ" dirty="0" err="1"/>
              <a:t>ssociated</a:t>
            </a:r>
            <a:r>
              <a:rPr lang="cs-CZ" dirty="0"/>
              <a:t> </a:t>
            </a:r>
            <a:r>
              <a:rPr lang="cs-CZ" b="1" dirty="0" err="1"/>
              <a:t>L</a:t>
            </a:r>
            <a:r>
              <a:rPr lang="cs-CZ" dirty="0" err="1"/>
              <a:t>ymfoid</a:t>
            </a:r>
            <a:r>
              <a:rPr lang="cs-CZ" dirty="0"/>
              <a:t> </a:t>
            </a:r>
            <a:r>
              <a:rPr lang="cs-CZ" b="1" dirty="0" err="1"/>
              <a:t>T</a:t>
            </a:r>
            <a:r>
              <a:rPr lang="cs-CZ" dirty="0" err="1"/>
              <a:t>issue</a:t>
            </a:r>
            <a:r>
              <a:rPr lang="cs-CZ" dirty="0"/>
              <a:t>)</a:t>
            </a:r>
          </a:p>
          <a:p>
            <a:pPr lvl="1"/>
            <a:endParaRPr lang="cs-CZ" dirty="0"/>
          </a:p>
          <a:p>
            <a:r>
              <a:rPr lang="cs-CZ" b="1" dirty="0"/>
              <a:t>Apoptóza</a:t>
            </a:r>
          </a:p>
          <a:p>
            <a:pPr lvl="1"/>
            <a:r>
              <a:rPr lang="cs-CZ" dirty="0"/>
              <a:t>dochází k ní v buňkách:</a:t>
            </a:r>
          </a:p>
          <a:p>
            <a:pPr lvl="2"/>
            <a:r>
              <a:rPr lang="cs-CZ" b="1" dirty="0"/>
              <a:t>buňkách poškozených orgánech</a:t>
            </a:r>
          </a:p>
          <a:p>
            <a:pPr lvl="2"/>
            <a:r>
              <a:rPr lang="cs-CZ" b="1" dirty="0"/>
              <a:t>buňkách imunitních </a:t>
            </a:r>
          </a:p>
          <a:p>
            <a:pPr lvl="1"/>
            <a:r>
              <a:rPr lang="cs-CZ" dirty="0"/>
              <a:t>role je zatím sporná</a:t>
            </a:r>
          </a:p>
        </p:txBody>
      </p:sp>
    </p:spTree>
    <p:extLst>
      <p:ext uri="{BB962C8B-B14F-4D97-AF65-F5344CB8AC3E}">
        <p14:creationId xmlns:p14="http://schemas.microsoft.com/office/powerpoint/2010/main" val="57139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9528" y="204790"/>
            <a:ext cx="7310967" cy="495300"/>
          </a:xfrm>
        </p:spPr>
        <p:txBody>
          <a:bodyPr/>
          <a:lstStyle/>
          <a:p>
            <a:r>
              <a:rPr lang="cs-CZ" sz="2800" dirty="0"/>
              <a:t>Patofyziologie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012825"/>
            <a:ext cx="5843452" cy="5279118"/>
          </a:xfrm>
        </p:spPr>
        <p:txBody>
          <a:bodyPr/>
          <a:lstStyle/>
          <a:p>
            <a:pPr marL="342900" lvl="1" indent="0">
              <a:buNone/>
            </a:pPr>
            <a:endParaRPr lang="cs-CZ" dirty="0"/>
          </a:p>
          <a:p>
            <a:r>
              <a:rPr lang="cs-CZ" b="1" dirty="0"/>
              <a:t>Imunosuprese</a:t>
            </a:r>
          </a:p>
          <a:p>
            <a:pPr lvl="1"/>
            <a:r>
              <a:rPr lang="cs-CZ" dirty="0"/>
              <a:t>rozvíjí se především v pozdějších fázích, uplatňuje se vícero faktorů</a:t>
            </a:r>
          </a:p>
          <a:p>
            <a:pPr lvl="2"/>
            <a:r>
              <a:rPr lang="cs-CZ" dirty="0"/>
              <a:t>převaha kompenzatorní protizánětlivé reakce (</a:t>
            </a:r>
            <a:r>
              <a:rPr lang="cs-CZ" b="1" dirty="0"/>
              <a:t>CARS-</a:t>
            </a:r>
            <a:r>
              <a:rPr lang="cs-CZ" dirty="0"/>
              <a:t> </a:t>
            </a:r>
            <a:r>
              <a:rPr lang="cs-CZ" b="1" dirty="0" err="1"/>
              <a:t>C</a:t>
            </a:r>
            <a:r>
              <a:rPr lang="cs-CZ" dirty="0" err="1"/>
              <a:t>ompensatory</a:t>
            </a:r>
            <a:r>
              <a:rPr lang="cs-CZ" dirty="0"/>
              <a:t> </a:t>
            </a:r>
            <a:r>
              <a:rPr lang="cs-CZ" b="1" dirty="0"/>
              <a:t>A</a:t>
            </a:r>
            <a:r>
              <a:rPr lang="cs-CZ" dirty="0"/>
              <a:t>nti-</a:t>
            </a:r>
            <a:r>
              <a:rPr lang="cs-CZ" dirty="0" err="1"/>
              <a:t>inflammatory</a:t>
            </a:r>
            <a:r>
              <a:rPr lang="cs-CZ" dirty="0"/>
              <a:t> </a:t>
            </a:r>
            <a:r>
              <a:rPr lang="cs-CZ" b="1" dirty="0"/>
              <a:t>R</a:t>
            </a:r>
            <a:r>
              <a:rPr lang="cs-CZ" dirty="0"/>
              <a:t>esponse </a:t>
            </a:r>
            <a:r>
              <a:rPr lang="cs-CZ" b="1" dirty="0"/>
              <a:t>S</a:t>
            </a:r>
            <a:r>
              <a:rPr lang="cs-CZ" dirty="0"/>
              <a:t>yndrom)</a:t>
            </a:r>
          </a:p>
          <a:p>
            <a:pPr lvl="2"/>
            <a:r>
              <a:rPr lang="cs-CZ" b="1" dirty="0"/>
              <a:t>apoptóza imunitních </a:t>
            </a:r>
            <a:r>
              <a:rPr lang="cs-CZ" dirty="0"/>
              <a:t>buněk</a:t>
            </a:r>
          </a:p>
          <a:p>
            <a:pPr lvl="2"/>
            <a:r>
              <a:rPr lang="cs-CZ" dirty="0"/>
              <a:t>porucha </a:t>
            </a:r>
            <a:r>
              <a:rPr lang="cs-CZ" b="1" dirty="0"/>
              <a:t>GALT a translokace </a:t>
            </a:r>
            <a:r>
              <a:rPr lang="cs-CZ" dirty="0"/>
              <a:t>střevních baktérií </a:t>
            </a:r>
          </a:p>
          <a:p>
            <a:pPr lvl="2"/>
            <a:r>
              <a:rPr lang="cs-CZ" b="1" dirty="0"/>
              <a:t>iatrogenní </a:t>
            </a:r>
            <a:r>
              <a:rPr lang="cs-CZ" dirty="0"/>
              <a:t>vlivy (invazivní přístupy)</a:t>
            </a:r>
          </a:p>
          <a:p>
            <a:pPr lvl="1"/>
            <a:r>
              <a:rPr lang="cs-CZ" dirty="0"/>
              <a:t> vede k zvýšené náchylnosti k nozokomiálním infekcím, které přispívají k mortalitě pacientů</a:t>
            </a:r>
          </a:p>
          <a:p>
            <a:pPr lvl="1"/>
            <a:endParaRPr lang="cs-CZ" dirty="0"/>
          </a:p>
          <a:p>
            <a:pPr lvl="1"/>
            <a:endParaRPr lang="cs-CZ" b="1" dirty="0"/>
          </a:p>
          <a:p>
            <a:pPr lvl="1"/>
            <a:endParaRPr lang="cs-CZ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7827498" y="5439170"/>
            <a:ext cx="3754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/>
              <a:t>zdroj:</a:t>
            </a:r>
            <a:r>
              <a:rPr lang="cs-CZ" sz="1000" dirty="0"/>
              <a:t> Intenzivní medicína v praxi, </a:t>
            </a:r>
            <a:r>
              <a:rPr lang="cs-CZ" sz="1000" i="1" dirty="0"/>
              <a:t>Jan Maláska, Jan Stašek, Milan Kratochvíl, Václav Zvoníček a kol., 2020,  ISBN </a:t>
            </a:r>
            <a:r>
              <a:rPr lang="cs-CZ" sz="1000" dirty="0"/>
              <a:t>978-80-7345-675-7.</a:t>
            </a:r>
            <a:r>
              <a:rPr lang="cs-CZ" sz="1000" i="1" dirty="0"/>
              <a:t>  </a:t>
            </a:r>
            <a:endParaRPr lang="cs-CZ" sz="1000" dirty="0"/>
          </a:p>
          <a:p>
            <a:endParaRPr lang="cs-CZ" sz="11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3052" y="2133596"/>
            <a:ext cx="5246722" cy="303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881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7238" y="177461"/>
            <a:ext cx="7310967" cy="495300"/>
          </a:xfrm>
        </p:spPr>
        <p:txBody>
          <a:bodyPr/>
          <a:lstStyle/>
          <a:p>
            <a:r>
              <a:rPr lang="cs-CZ" sz="2800" dirty="0"/>
              <a:t>Patofyziologie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012825"/>
            <a:ext cx="5358063" cy="4898571"/>
          </a:xfrm>
        </p:spPr>
        <p:txBody>
          <a:bodyPr/>
          <a:lstStyle/>
          <a:p>
            <a:pPr marL="342900" lvl="1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8164072" y="5619008"/>
            <a:ext cx="3754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/>
              <a:t>zdroj:</a:t>
            </a:r>
            <a:r>
              <a:rPr lang="cs-CZ" sz="1000" dirty="0"/>
              <a:t> Intenzivní medicína v praxi, </a:t>
            </a:r>
            <a:r>
              <a:rPr lang="cs-CZ" sz="1000" i="1" dirty="0"/>
              <a:t>Jan Maláska, Jan Stašek, Milan Kratochvíl, Václav Zvoníček a kol., 2020,  ISBN </a:t>
            </a:r>
            <a:r>
              <a:rPr lang="cs-CZ" sz="1000" dirty="0"/>
              <a:t>978-80-7345-675-7.</a:t>
            </a:r>
            <a:r>
              <a:rPr lang="cs-CZ" sz="1000" i="1" dirty="0"/>
              <a:t>  </a:t>
            </a:r>
            <a:endParaRPr lang="cs-CZ" sz="1000" dirty="0"/>
          </a:p>
          <a:p>
            <a:endParaRPr lang="cs-CZ" sz="11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226" y="242043"/>
            <a:ext cx="5072660" cy="573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036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40434"/>
            <a:ext cx="7310967" cy="495300"/>
          </a:xfrm>
        </p:spPr>
        <p:txBody>
          <a:bodyPr/>
          <a:lstStyle/>
          <a:p>
            <a:r>
              <a:rPr lang="cs-CZ" sz="2800" dirty="0"/>
              <a:t>Patofyziologie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 bwMode="auto">
          <a:xfrm>
            <a:off x="609600" y="1012825"/>
            <a:ext cx="10972800" cy="489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Font typeface="Arial" charset="0"/>
              <a:buNone/>
            </a:pPr>
            <a:endParaRPr lang="cs-CZ" dirty="0"/>
          </a:p>
          <a:p>
            <a:r>
              <a:rPr lang="cs-CZ" b="1" dirty="0"/>
              <a:t>Multiorgánová dysfunkce</a:t>
            </a:r>
            <a:endParaRPr lang="cs-CZ" dirty="0"/>
          </a:p>
          <a:p>
            <a:pPr lvl="1"/>
            <a:r>
              <a:rPr lang="cs-CZ" dirty="0"/>
              <a:t>akutní a </a:t>
            </a:r>
            <a:r>
              <a:rPr lang="cs-CZ" b="1" dirty="0"/>
              <a:t>potenciálně reverzibilní </a:t>
            </a:r>
            <a:r>
              <a:rPr lang="cs-CZ" dirty="0"/>
              <a:t>selhání </a:t>
            </a:r>
            <a:r>
              <a:rPr lang="cs-CZ" b="1" dirty="0"/>
              <a:t>dvou a více</a:t>
            </a:r>
            <a:r>
              <a:rPr lang="cs-CZ" dirty="0"/>
              <a:t> orgánů/ orgánových systémů, které je způsobeno řadou různých klinicky odlišných příčin</a:t>
            </a:r>
          </a:p>
          <a:p>
            <a:pPr lvl="1"/>
            <a:r>
              <a:rPr lang="cs-CZ" dirty="0"/>
              <a:t>nejedná se o specifickou chorobu, ale </a:t>
            </a:r>
            <a:r>
              <a:rPr lang="cs-CZ" b="1" dirty="0"/>
              <a:t>syndrom</a:t>
            </a:r>
            <a:r>
              <a:rPr lang="cs-CZ" dirty="0"/>
              <a:t>, společný pro řadu vyvolávajících inzultů</a:t>
            </a:r>
          </a:p>
          <a:p>
            <a:pPr lvl="1"/>
            <a:r>
              <a:rPr lang="cs-CZ" dirty="0"/>
              <a:t>v současnosti </a:t>
            </a:r>
            <a:r>
              <a:rPr lang="cs-CZ" b="1" dirty="0"/>
              <a:t>nemáme k dispozici kauzální léčbu</a:t>
            </a:r>
            <a:r>
              <a:rPr lang="cs-CZ" dirty="0"/>
              <a:t>, ale pouze </a:t>
            </a:r>
            <a:r>
              <a:rPr lang="cs-CZ" b="1" dirty="0"/>
              <a:t>tzv. orgánově podpůrnou léčbu</a:t>
            </a:r>
            <a:r>
              <a:rPr lang="cs-CZ" dirty="0"/>
              <a:t>, která pokud je zahájená časně, dává pacientům možnost na zotavení</a:t>
            </a:r>
          </a:p>
          <a:p>
            <a:pPr lvl="1"/>
            <a:r>
              <a:rPr lang="cs-CZ" b="1" dirty="0"/>
              <a:t>MOF</a:t>
            </a:r>
            <a:r>
              <a:rPr lang="cs-CZ" dirty="0"/>
              <a:t> (</a:t>
            </a:r>
            <a:r>
              <a:rPr lang="cs-CZ" b="1" dirty="0"/>
              <a:t>M</a:t>
            </a:r>
            <a:r>
              <a:rPr lang="cs-CZ" dirty="0"/>
              <a:t>ultiple </a:t>
            </a:r>
            <a:r>
              <a:rPr lang="cs-CZ" b="1" dirty="0"/>
              <a:t>O</a:t>
            </a:r>
            <a:r>
              <a:rPr lang="cs-CZ" dirty="0"/>
              <a:t>rgan </a:t>
            </a:r>
            <a:r>
              <a:rPr lang="cs-CZ" b="1" dirty="0"/>
              <a:t>F</a:t>
            </a:r>
            <a:r>
              <a:rPr lang="cs-CZ" dirty="0"/>
              <a:t>ailure) popisuje stejný syndrom </a:t>
            </a:r>
          </a:p>
          <a:p>
            <a:pPr lvl="2"/>
            <a:r>
              <a:rPr lang="cs-CZ" b="1" dirty="0"/>
              <a:t>MODS</a:t>
            </a:r>
            <a:r>
              <a:rPr lang="cs-CZ" dirty="0"/>
              <a:t> se často používá pro méně vyjádřenou orgánovou dysfunkci (SOFA 1-2)</a:t>
            </a:r>
          </a:p>
          <a:p>
            <a:pPr lvl="2"/>
            <a:r>
              <a:rPr lang="cs-CZ" b="1" dirty="0"/>
              <a:t>MOF</a:t>
            </a:r>
            <a:r>
              <a:rPr lang="cs-CZ" dirty="0"/>
              <a:t> pro nejvíce závažnou formu (SOFA 3-4)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5681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21962"/>
            <a:ext cx="7310967" cy="495300"/>
          </a:xfrm>
        </p:spPr>
        <p:txBody>
          <a:bodyPr/>
          <a:lstStyle/>
          <a:p>
            <a:r>
              <a:rPr lang="cs-CZ" sz="2800" dirty="0"/>
              <a:t>Patofyziologie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 bwMode="auto">
          <a:xfrm>
            <a:off x="609600" y="1012825"/>
            <a:ext cx="10972800" cy="489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Font typeface="Arial" charset="0"/>
              <a:buNone/>
            </a:pPr>
            <a:endParaRPr lang="cs-CZ" dirty="0"/>
          </a:p>
          <a:p>
            <a:r>
              <a:rPr lang="cs-CZ" b="1" dirty="0"/>
              <a:t>Multiorgánová dysfunkce- etiologie</a:t>
            </a:r>
            <a:endParaRPr lang="cs-CZ" dirty="0"/>
          </a:p>
          <a:p>
            <a:pPr lvl="1"/>
            <a:r>
              <a:rPr lang="cs-CZ" dirty="0"/>
              <a:t>nejčastější skupinou pacientů u kterých dochází k progresi základního onemocnění v MODS jsou pacienti se </a:t>
            </a:r>
            <a:r>
              <a:rPr lang="cs-CZ" b="1" dirty="0"/>
              <a:t>sepsí</a:t>
            </a:r>
          </a:p>
          <a:p>
            <a:endParaRPr lang="cs-CZ" dirty="0"/>
          </a:p>
          <a:p>
            <a:pPr lvl="1"/>
            <a:r>
              <a:rPr lang="cs-CZ" dirty="0"/>
              <a:t>k rozvoji MODS může vést také rada </a:t>
            </a:r>
            <a:r>
              <a:rPr lang="cs-CZ" b="1" dirty="0"/>
              <a:t>neinfekčních</a:t>
            </a:r>
            <a:r>
              <a:rPr lang="cs-CZ" dirty="0"/>
              <a:t> inzultů</a:t>
            </a:r>
          </a:p>
          <a:p>
            <a:pPr lvl="2"/>
            <a:r>
              <a:rPr lang="cs-CZ" dirty="0"/>
              <a:t>trauma, rozsáhle operace, popáleniny, všechny druhy šokových stavů, pankreatitida, akutní krvácení do GIT, stavy po úspěšné kardiopulmonální resuscitaci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riziko rozvoje MODS se u různých pacientů liší </a:t>
            </a:r>
          </a:p>
          <a:p>
            <a:pPr lvl="2"/>
            <a:r>
              <a:rPr lang="cs-CZ" dirty="0"/>
              <a:t>akutní operační výkon, riziko </a:t>
            </a:r>
            <a:r>
              <a:rPr lang="cs-CZ" b="1" dirty="0"/>
              <a:t>cca 7%</a:t>
            </a:r>
          </a:p>
          <a:p>
            <a:pPr lvl="2"/>
            <a:r>
              <a:rPr lang="cs-CZ" dirty="0"/>
              <a:t>sepse/septický šok, riziko</a:t>
            </a:r>
            <a:r>
              <a:rPr lang="cs-CZ" b="1" dirty="0"/>
              <a:t> až 80%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605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517525"/>
            <a:ext cx="7310967" cy="495300"/>
          </a:xfrm>
        </p:spPr>
        <p:txBody>
          <a:bodyPr/>
          <a:lstStyle/>
          <a:p>
            <a:r>
              <a:rPr lang="cs-CZ" sz="2800" dirty="0"/>
              <a:t>Patofyziologie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 bwMode="auto">
          <a:xfrm>
            <a:off x="609600" y="1012825"/>
            <a:ext cx="10972800" cy="489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Font typeface="Arial" charset="0"/>
              <a:buNone/>
            </a:pPr>
            <a:endParaRPr lang="cs-CZ" dirty="0"/>
          </a:p>
          <a:p>
            <a:r>
              <a:rPr lang="cs-CZ" b="1" dirty="0"/>
              <a:t>Multiorgánová dysfunkce- epidemiologie</a:t>
            </a:r>
            <a:endParaRPr lang="cs-CZ" dirty="0"/>
          </a:p>
          <a:p>
            <a:pPr lvl="1"/>
            <a:r>
              <a:rPr lang="cs-CZ" dirty="0"/>
              <a:t>vysoká mortalita (dosahuje až 70%), </a:t>
            </a:r>
            <a:r>
              <a:rPr lang="cs-CZ" b="1" dirty="0"/>
              <a:t>koreluje s tíží syndromu </a:t>
            </a:r>
            <a:r>
              <a:rPr lang="cs-CZ" dirty="0"/>
              <a:t>která je kvantifikovaná </a:t>
            </a:r>
            <a:r>
              <a:rPr lang="cs-CZ" b="1" dirty="0"/>
              <a:t>počtem dysfunkčních orgánu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lvl="1"/>
            <a:r>
              <a:rPr lang="cs-CZ" dirty="0"/>
              <a:t>mortalitu ovlivňuje také rada </a:t>
            </a:r>
            <a:r>
              <a:rPr lang="cs-CZ" b="1" dirty="0"/>
              <a:t>dalších</a:t>
            </a:r>
            <a:r>
              <a:rPr lang="cs-CZ" dirty="0"/>
              <a:t> faktoru:</a:t>
            </a:r>
          </a:p>
          <a:p>
            <a:pPr lvl="2"/>
            <a:r>
              <a:rPr lang="cs-CZ" dirty="0"/>
              <a:t>komorbidity, věk, stav výživy, tělesní zdatnost, stav imunity,…</a:t>
            </a:r>
          </a:p>
          <a:p>
            <a:endParaRPr lang="cs-CZ" dirty="0"/>
          </a:p>
          <a:p>
            <a:pPr lvl="1"/>
            <a:r>
              <a:rPr lang="cs-CZ" b="1" dirty="0"/>
              <a:t>nejvyšší mortalitu </a:t>
            </a:r>
            <a:r>
              <a:rPr lang="cs-CZ" dirty="0"/>
              <a:t>mají nemocní, kteří v rámci MODS dysfunkci:</a:t>
            </a:r>
          </a:p>
          <a:p>
            <a:pPr lvl="2"/>
            <a:r>
              <a:rPr lang="cs-CZ" dirty="0"/>
              <a:t>koagulace (53%), jater (45%) a CNS (44%)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3372" y="2401279"/>
            <a:ext cx="4949028" cy="137473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8437098" y="5543549"/>
            <a:ext cx="3754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/>
              <a:t>zdroj:</a:t>
            </a:r>
            <a:r>
              <a:rPr lang="cs-CZ" sz="1000" dirty="0"/>
              <a:t> Intenzivní medicína v praxi, </a:t>
            </a:r>
            <a:r>
              <a:rPr lang="cs-CZ" sz="1000" i="1" dirty="0"/>
              <a:t>Jan Maláska, Jan Stašek, Milan Kratochvíl, Václav Zvoníček a kol., 2020,  ISBN </a:t>
            </a:r>
            <a:r>
              <a:rPr lang="cs-CZ" sz="1000" dirty="0"/>
              <a:t>978-80-7345-675-7.</a:t>
            </a:r>
            <a:r>
              <a:rPr lang="cs-CZ" sz="1000" i="1" dirty="0"/>
              <a:t>  </a:t>
            </a:r>
            <a:endParaRPr lang="cs-CZ" sz="1000" dirty="0"/>
          </a:p>
          <a:p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32488839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517525"/>
            <a:ext cx="7310967" cy="495300"/>
          </a:xfrm>
        </p:spPr>
        <p:txBody>
          <a:bodyPr/>
          <a:lstStyle/>
          <a:p>
            <a:r>
              <a:rPr lang="cs-CZ" sz="2800" dirty="0"/>
              <a:t>Definice sepse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012825"/>
            <a:ext cx="10972800" cy="4898571"/>
          </a:xfrm>
        </p:spPr>
        <p:txBody>
          <a:bodyPr/>
          <a:lstStyle/>
          <a:p>
            <a:pPr marL="342900" lvl="1" indent="0">
              <a:buNone/>
            </a:pPr>
            <a:endParaRPr lang="cs-CZ" dirty="0"/>
          </a:p>
          <a:p>
            <a:r>
              <a:rPr lang="cs-CZ" dirty="0"/>
              <a:t>v současné době je akceptovaná třetí definice (SEPSIS-3)</a:t>
            </a:r>
          </a:p>
          <a:p>
            <a:endParaRPr lang="cs-CZ" dirty="0"/>
          </a:p>
          <a:p>
            <a:r>
              <a:rPr lang="cs-CZ" b="1" dirty="0"/>
              <a:t>kritéria pro sepsi</a:t>
            </a:r>
          </a:p>
          <a:p>
            <a:pPr lvl="1"/>
            <a:r>
              <a:rPr lang="cs-CZ" b="1" dirty="0">
                <a:solidFill>
                  <a:srgbClr val="C00000"/>
                </a:solidFill>
              </a:rPr>
              <a:t>předpokládaná nebo prokázaná infekce s novou orgánovou dysfunkci ~ MODS                                           </a:t>
            </a:r>
            <a:r>
              <a:rPr lang="cs-CZ" dirty="0"/>
              <a:t>(náhle zvýšení SOFA skóre o ≥ 2 body)</a:t>
            </a:r>
          </a:p>
          <a:p>
            <a:endParaRPr lang="cs-CZ" dirty="0"/>
          </a:p>
          <a:p>
            <a:r>
              <a:rPr lang="cs-CZ" b="1" dirty="0"/>
              <a:t>kritéria pro septický šok</a:t>
            </a:r>
          </a:p>
          <a:p>
            <a:pPr lvl="1"/>
            <a:r>
              <a:rPr lang="cs-CZ" dirty="0"/>
              <a:t>podskupina pacientů, u niž dominuje porucha oběhu a buněčného metabolizmu </a:t>
            </a:r>
          </a:p>
          <a:p>
            <a:pPr lvl="1"/>
            <a:r>
              <a:rPr lang="cs-CZ" dirty="0"/>
              <a:t>perzistující hypotenze s nutnosti nasazení </a:t>
            </a:r>
            <a:r>
              <a:rPr lang="cs-CZ" b="1" dirty="0">
                <a:solidFill>
                  <a:srgbClr val="C00000"/>
                </a:solidFill>
              </a:rPr>
              <a:t>vazopresorů</a:t>
            </a:r>
            <a:r>
              <a:rPr lang="cs-CZ" dirty="0"/>
              <a:t> k udržení MAP&gt; 65 mmHg</a:t>
            </a:r>
          </a:p>
          <a:p>
            <a:pPr lvl="1"/>
            <a:r>
              <a:rPr lang="cs-CZ" dirty="0"/>
              <a:t>zvýšený </a:t>
            </a:r>
            <a:r>
              <a:rPr lang="cs-CZ" b="1" dirty="0">
                <a:solidFill>
                  <a:srgbClr val="C00000"/>
                </a:solidFill>
              </a:rPr>
              <a:t>laktát ≥ 2mmol/l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/>
              <a:t>navzdory adekvátní tekutinové resuscitaci</a:t>
            </a:r>
          </a:p>
        </p:txBody>
      </p:sp>
    </p:spTree>
    <p:extLst>
      <p:ext uri="{BB962C8B-B14F-4D97-AF65-F5344CB8AC3E}">
        <p14:creationId xmlns:p14="http://schemas.microsoft.com/office/powerpoint/2010/main" val="3443871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517525"/>
            <a:ext cx="7310967" cy="495300"/>
          </a:xfrm>
        </p:spPr>
        <p:txBody>
          <a:bodyPr/>
          <a:lstStyle/>
          <a:p>
            <a:r>
              <a:rPr lang="cs-CZ" sz="2800" dirty="0"/>
              <a:t>Sepse, proč se zajímat?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012825"/>
            <a:ext cx="7554686" cy="4898571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r>
              <a:rPr lang="cs-CZ" dirty="0"/>
              <a:t>syndrom, vzniklý jako </a:t>
            </a:r>
            <a:r>
              <a:rPr lang="cs-CZ" b="1" dirty="0"/>
              <a:t>dysregulovaná odpověď </a:t>
            </a:r>
            <a:r>
              <a:rPr lang="cs-CZ" dirty="0"/>
              <a:t>pacienta na infekci, vedoucí k </a:t>
            </a:r>
            <a:r>
              <a:rPr lang="cs-CZ" b="1" dirty="0"/>
              <a:t>nové orgánové dysfunkci</a:t>
            </a:r>
          </a:p>
          <a:p>
            <a:endParaRPr lang="cs-CZ" dirty="0"/>
          </a:p>
          <a:p>
            <a:r>
              <a:rPr lang="cs-CZ" b="1" dirty="0"/>
              <a:t>život ohrožující stav</a:t>
            </a:r>
          </a:p>
          <a:p>
            <a:pPr lvl="1"/>
            <a:r>
              <a:rPr lang="cs-CZ" dirty="0"/>
              <a:t>vysoká incidence</a:t>
            </a:r>
          </a:p>
          <a:p>
            <a:pPr lvl="1"/>
            <a:r>
              <a:rPr lang="cs-CZ" dirty="0"/>
              <a:t>spojená s vysokou mortalitou (20-40%)</a:t>
            </a:r>
          </a:p>
          <a:p>
            <a:pPr lvl="1"/>
            <a:r>
              <a:rPr lang="cs-CZ" dirty="0"/>
              <a:t>časté dlouhodobé následky pro přeživších </a:t>
            </a:r>
          </a:p>
          <a:p>
            <a:pPr lvl="1"/>
            <a:r>
              <a:rPr lang="cs-CZ" dirty="0"/>
              <a:t>příčina smrti cca třetiny pacientu, kteří zemřou v nemocnici </a:t>
            </a:r>
          </a:p>
          <a:p>
            <a:pPr lvl="1"/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26" name="Picture 2" descr="Sepsis facts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669" y="2096212"/>
            <a:ext cx="3197225" cy="330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8472881" y="5403563"/>
            <a:ext cx="35137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" dirty="0"/>
              <a:t>https://media.beckmancoulter.com/-/media/diagnostics/products/hematology/early-sepsis-indicator/images/sepsis-by-numbers-900x931.jpg?rev=d3051000f610491db8ebca49dcc9935e&amp;hash=1DDBB0CDED76137CFC4F3A5CC2A347FF</a:t>
            </a:r>
          </a:p>
        </p:txBody>
      </p:sp>
    </p:spTree>
    <p:extLst>
      <p:ext uri="{BB962C8B-B14F-4D97-AF65-F5344CB8AC3E}">
        <p14:creationId xmlns:p14="http://schemas.microsoft.com/office/powerpoint/2010/main" val="113311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64C324B-F761-B963-EFCD-9564D7C67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7C8D288A-2EB2-95FC-519A-0EE0EB8233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24A27293-ED0D-AAEB-D255-360937A42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7959"/>
            <a:ext cx="12192000" cy="575885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70A2605C-8FEA-63BD-C947-D622DD312F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7309" y="6206811"/>
            <a:ext cx="1960801" cy="65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93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517525"/>
            <a:ext cx="7310967" cy="495300"/>
          </a:xfrm>
        </p:spPr>
        <p:txBody>
          <a:bodyPr/>
          <a:lstStyle/>
          <a:p>
            <a:r>
              <a:rPr lang="cs-CZ" sz="2800" dirty="0"/>
              <a:t>Jak vypadá pacient se sepsí?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012825"/>
            <a:ext cx="10972800" cy="5279118"/>
          </a:xfrm>
        </p:spPr>
        <p:txBody>
          <a:bodyPr/>
          <a:lstStyle/>
          <a:p>
            <a:pPr marL="342900" lvl="1" indent="0">
              <a:buNone/>
            </a:pPr>
            <a:endParaRPr lang="cs-CZ" dirty="0"/>
          </a:p>
          <a:p>
            <a:r>
              <a:rPr lang="cs-CZ" dirty="0"/>
              <a:t>kombinace příznaku infekce a aktivace inflamatorních cest spolu s rozvojem orgánové dysfunkce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Specifické potíže</a:t>
            </a:r>
          </a:p>
          <a:p>
            <a:pPr lvl="1"/>
            <a:r>
              <a:rPr lang="cs-CZ" dirty="0"/>
              <a:t>febrílie, jasný infekční fokus, elevace zánětlivých parametrů, nová orgánová dysfunkce</a:t>
            </a:r>
          </a:p>
          <a:p>
            <a:pPr lvl="1"/>
            <a:r>
              <a:rPr lang="cs-CZ" b="1" dirty="0"/>
              <a:t>„tři okna do mikrocirkulace“</a:t>
            </a:r>
            <a:r>
              <a:rPr lang="cs-CZ" dirty="0"/>
              <a:t>- dysfunkce CNS, oligurie, prodlužený kapilární návrat </a:t>
            </a:r>
          </a:p>
          <a:p>
            <a:pPr lvl="1"/>
            <a:endParaRPr lang="cs-CZ" dirty="0"/>
          </a:p>
          <a:p>
            <a:r>
              <a:rPr lang="cs-CZ" b="1" dirty="0"/>
              <a:t>Nespecifické potíže</a:t>
            </a:r>
          </a:p>
          <a:p>
            <a:pPr lvl="1"/>
            <a:r>
              <a:rPr lang="cs-CZ" dirty="0"/>
              <a:t>relativně časté</a:t>
            </a:r>
          </a:p>
          <a:p>
            <a:pPr lvl="1"/>
            <a:r>
              <a:rPr lang="cs-CZ" dirty="0"/>
              <a:t>schvácenost, tachykardie, tachypnoe 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990992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517525"/>
            <a:ext cx="7310967" cy="495300"/>
          </a:xfrm>
        </p:spPr>
        <p:txBody>
          <a:bodyPr/>
          <a:lstStyle/>
          <a:p>
            <a:r>
              <a:rPr lang="cs-CZ" sz="2800" dirty="0"/>
              <a:t>Jak vypadá pacient se sepsí?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012825"/>
            <a:ext cx="10972800" cy="5279118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r>
              <a:rPr lang="cs-CZ" dirty="0"/>
              <a:t>ne vždy to platí, po sepsi třeba </a:t>
            </a:r>
            <a:r>
              <a:rPr lang="cs-CZ" b="1" dirty="0"/>
              <a:t>aktivně pátrat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qSOFA</a:t>
            </a:r>
          </a:p>
          <a:p>
            <a:pPr lvl="1"/>
            <a:r>
              <a:rPr lang="cs-CZ" dirty="0"/>
              <a:t>tři parametry identifikované na základě retrospektivní analýzy, které jsou u pacienta s infekci prediktorem pobytu na ICU nebo vysokého rizika úmrtí</a:t>
            </a:r>
          </a:p>
          <a:p>
            <a:pPr lvl="1"/>
            <a:r>
              <a:rPr lang="cs-CZ" dirty="0"/>
              <a:t>při pozitivitě dvou a více kritérií je pacient </a:t>
            </a:r>
            <a:r>
              <a:rPr lang="cs-CZ" b="1" dirty="0"/>
              <a:t>považován za vysoce rizikového</a:t>
            </a:r>
          </a:p>
          <a:p>
            <a:pPr lvl="1"/>
            <a:r>
              <a:rPr lang="cs-CZ" dirty="0"/>
              <a:t>přístup sloužící k rychlému vyhledávání pacienta se sepsí na standardních odděleních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9997" y="4583666"/>
            <a:ext cx="4392006" cy="170827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9304149" y="5768723"/>
            <a:ext cx="2278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https://qsofa.org/images/websiteicons_infographic.png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4784A34C-367D-028C-1151-EFC35BE1B7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2073" y="67293"/>
            <a:ext cx="4849091" cy="116519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5951C3A0-C424-A837-703D-1AA3759EC6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6742" y="1419099"/>
            <a:ext cx="4774422" cy="1250210"/>
          </a:xfrm>
          <a:prstGeom prst="rect">
            <a:avLst/>
          </a:prstGeom>
        </p:spPr>
      </p:pic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xmlns="" id="{E6B63F3A-1A5C-9900-E528-C1EE04EECABC}"/>
              </a:ext>
            </a:extLst>
          </p:cNvPr>
          <p:cNvCxnSpPr>
            <a:cxnSpLocks/>
          </p:cNvCxnSpPr>
          <p:nvPr/>
        </p:nvCxnSpPr>
        <p:spPr>
          <a:xfrm flipV="1">
            <a:off x="952500" y="2867025"/>
            <a:ext cx="10401300" cy="3067050"/>
          </a:xfrm>
          <a:prstGeom prst="line">
            <a:avLst/>
          </a:prstGeom>
          <a:ln w="149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xmlns="" id="{7960C258-13E8-716F-5E41-7A404FDE0E51}"/>
              </a:ext>
            </a:extLst>
          </p:cNvPr>
          <p:cNvCxnSpPr>
            <a:cxnSpLocks/>
          </p:cNvCxnSpPr>
          <p:nvPr/>
        </p:nvCxnSpPr>
        <p:spPr>
          <a:xfrm flipH="1" flipV="1">
            <a:off x="1104900" y="2729466"/>
            <a:ext cx="10248900" cy="2852184"/>
          </a:xfrm>
          <a:prstGeom prst="line">
            <a:avLst/>
          </a:prstGeom>
          <a:ln w="149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ázek 17">
            <a:extLst>
              <a:ext uri="{FF2B5EF4-FFF2-40B4-BE49-F238E27FC236}">
                <a16:creationId xmlns:a16="http://schemas.microsoft.com/office/drawing/2014/main" xmlns="" id="{2C280346-AC42-7DE6-2327-4E9C3F2DE0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4516" y="3103101"/>
            <a:ext cx="9202434" cy="1543265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xmlns="" id="{96CAF6BE-F0ED-D03B-9A68-83B1122A36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9241" y="4731216"/>
            <a:ext cx="7672984" cy="197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01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517525"/>
            <a:ext cx="7310967" cy="495300"/>
          </a:xfrm>
        </p:spPr>
        <p:txBody>
          <a:bodyPr/>
          <a:lstStyle/>
          <a:p>
            <a:r>
              <a:rPr lang="cs-CZ" sz="2800" dirty="0"/>
              <a:t>Jak vypadá pacient se sepsí?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012825"/>
            <a:ext cx="10972800" cy="5279118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r>
              <a:rPr lang="cs-CZ" dirty="0"/>
              <a:t>Pacient s jakoukoliv </a:t>
            </a:r>
            <a:r>
              <a:rPr lang="cs-CZ" b="1" dirty="0"/>
              <a:t>novou orgánovou dysfunkcí</a:t>
            </a:r>
          </a:p>
          <a:p>
            <a:pPr lvl="1"/>
            <a:r>
              <a:rPr lang="cs-CZ" dirty="0"/>
              <a:t>Ventilace</a:t>
            </a:r>
          </a:p>
          <a:p>
            <a:pPr lvl="1"/>
            <a:r>
              <a:rPr lang="cs-CZ" dirty="0"/>
              <a:t>Oběh</a:t>
            </a:r>
          </a:p>
          <a:p>
            <a:pPr lvl="1"/>
            <a:r>
              <a:rPr lang="cs-CZ" dirty="0"/>
              <a:t>Vědomí</a:t>
            </a:r>
          </a:p>
          <a:p>
            <a:pPr lvl="1"/>
            <a:r>
              <a:rPr lang="cs-CZ" dirty="0"/>
              <a:t>Koagulace</a:t>
            </a:r>
          </a:p>
          <a:p>
            <a:pPr lvl="1"/>
            <a:r>
              <a:rPr lang="cs-CZ" dirty="0"/>
              <a:t>Ledviny</a:t>
            </a:r>
          </a:p>
          <a:p>
            <a:pPr lvl="1"/>
            <a:r>
              <a:rPr lang="cs-CZ" dirty="0"/>
              <a:t>GIT</a:t>
            </a:r>
          </a:p>
          <a:p>
            <a:endParaRPr lang="cs-CZ" b="1" dirty="0"/>
          </a:p>
          <a:p>
            <a:r>
              <a:rPr lang="cs-CZ" b="1" dirty="0"/>
              <a:t>Podezření na infekci nebo potvrzená infekce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80851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517525"/>
            <a:ext cx="7310967" cy="495300"/>
          </a:xfrm>
        </p:spPr>
        <p:txBody>
          <a:bodyPr/>
          <a:lstStyle/>
          <a:p>
            <a:r>
              <a:rPr lang="cs-CZ" sz="2800" dirty="0"/>
              <a:t>Jak diagnostikovat sepsi?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597188"/>
            <a:ext cx="10972800" cy="5279118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r>
              <a:rPr lang="cs-CZ" dirty="0"/>
              <a:t>diagnostika musí probíhat paralelně ve více směrech</a:t>
            </a:r>
          </a:p>
          <a:p>
            <a:endParaRPr lang="cs-CZ" dirty="0"/>
          </a:p>
          <a:p>
            <a:r>
              <a:rPr lang="cs-CZ" b="1" dirty="0"/>
              <a:t>potvrzení infekce </a:t>
            </a:r>
          </a:p>
          <a:p>
            <a:pPr lvl="1"/>
            <a:r>
              <a:rPr lang="cs-CZ" dirty="0"/>
              <a:t>laboratorní parametry (CRP, PCT, </a:t>
            </a:r>
            <a:r>
              <a:rPr lang="cs-CZ" dirty="0" err="1"/>
              <a:t>presepsin</a:t>
            </a:r>
            <a:r>
              <a:rPr lang="cs-CZ" dirty="0"/>
              <a:t>, IL-6,….)</a:t>
            </a:r>
          </a:p>
          <a:p>
            <a:r>
              <a:rPr lang="cs-CZ" b="1" dirty="0"/>
              <a:t>nalezení lokalizace/zdroje sepse</a:t>
            </a:r>
          </a:p>
          <a:p>
            <a:pPr lvl="1"/>
            <a:r>
              <a:rPr lang="cs-CZ" dirty="0"/>
              <a:t>kombinace klinických, biochemických a zobrazovacích vyšetření a následného mikrobiologického potvrzení (kultivace, sérologie, PCR)</a:t>
            </a:r>
          </a:p>
          <a:p>
            <a:pPr lvl="1"/>
            <a:r>
              <a:rPr lang="cs-CZ" dirty="0"/>
              <a:t>Plíce, břicho, CRBSI, močové ústrojí</a:t>
            </a:r>
          </a:p>
          <a:p>
            <a:r>
              <a:rPr lang="cs-CZ" b="1" dirty="0"/>
              <a:t>posouzení stupně orgánové dysfunkce</a:t>
            </a:r>
          </a:p>
          <a:p>
            <a:pPr lvl="1"/>
            <a:r>
              <a:rPr lang="cs-CZ" b="1" dirty="0"/>
              <a:t>SOFA </a:t>
            </a:r>
            <a:r>
              <a:rPr lang="cs-CZ" b="1" dirty="0" err="1"/>
              <a:t>score</a:t>
            </a:r>
            <a:endParaRPr lang="cs-CZ" b="1" dirty="0"/>
          </a:p>
          <a:p>
            <a:pPr lvl="1"/>
            <a:r>
              <a:rPr lang="cs-CZ" b="1" dirty="0"/>
              <a:t>laktát:  </a:t>
            </a:r>
            <a:r>
              <a:rPr lang="cs-CZ" dirty="0"/>
              <a:t>důležitý parametr tkáňové hypoxie/dysoxie a zároveň tíže onemocnění, který má i prognostickou sílu</a:t>
            </a:r>
          </a:p>
        </p:txBody>
      </p:sp>
    </p:spTree>
    <p:extLst>
      <p:ext uri="{BB962C8B-B14F-4D97-AF65-F5344CB8AC3E}">
        <p14:creationId xmlns:p14="http://schemas.microsoft.com/office/powerpoint/2010/main" val="318220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517525"/>
            <a:ext cx="7310967" cy="495300"/>
          </a:xfrm>
        </p:spPr>
        <p:txBody>
          <a:bodyPr/>
          <a:lstStyle/>
          <a:p>
            <a:r>
              <a:rPr lang="cs-CZ" sz="2800" dirty="0"/>
              <a:t>Jak postupovat u pacienta se sepsí?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012825"/>
            <a:ext cx="10972800" cy="5279118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r>
              <a:rPr lang="cs-CZ" dirty="0"/>
              <a:t>jedná se o medicínskou emergenci, zahrnuje několik sousledných činností tzv. balíčku</a:t>
            </a:r>
          </a:p>
          <a:p>
            <a:pPr lvl="1"/>
            <a:r>
              <a:rPr lang="cs-CZ" b="1" dirty="0"/>
              <a:t>časné rozpoznání sepse</a:t>
            </a:r>
          </a:p>
          <a:p>
            <a:pPr lvl="1"/>
            <a:r>
              <a:rPr lang="cs-CZ" b="1" dirty="0"/>
              <a:t>iniciální resuscitace</a:t>
            </a:r>
          </a:p>
          <a:p>
            <a:pPr lvl="1"/>
            <a:r>
              <a:rPr lang="cs-CZ" b="1" dirty="0"/>
              <a:t>léčba infekce s nalezením/odstraněním jejího zdroje</a:t>
            </a:r>
          </a:p>
          <a:p>
            <a:pPr lvl="1"/>
            <a:r>
              <a:rPr lang="cs-CZ" b="1" dirty="0"/>
              <a:t>hemodynamická stabilizace</a:t>
            </a:r>
          </a:p>
          <a:p>
            <a:pPr lvl="1"/>
            <a:r>
              <a:rPr lang="cs-CZ" b="1" dirty="0"/>
              <a:t>management orgánové dysfunkce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balíčky</a:t>
            </a:r>
            <a:r>
              <a:rPr lang="cs-CZ" b="1" dirty="0"/>
              <a:t> (Bundles) </a:t>
            </a:r>
            <a:r>
              <a:rPr lang="cs-CZ" dirty="0"/>
              <a:t>je soubor léčebných opatření, které pokud jsou prováděny současně, mají větší efektivitu, než pokud jsou použity samostatně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70634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517525"/>
            <a:ext cx="7310967" cy="495300"/>
          </a:xfrm>
        </p:spPr>
        <p:txBody>
          <a:bodyPr/>
          <a:lstStyle/>
          <a:p>
            <a:r>
              <a:rPr lang="cs-CZ" sz="2800" dirty="0" err="1"/>
              <a:t>Bundles</a:t>
            </a:r>
            <a:r>
              <a:rPr lang="cs-CZ" sz="2800" dirty="0"/>
              <a:t> - „balíček do 1 hodiny“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012825"/>
            <a:ext cx="10972800" cy="5279118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r>
              <a:rPr lang="cs-CZ" b="1" dirty="0"/>
              <a:t>odběr laktátu a opakování odběru, pokud je ≥ 2 </a:t>
            </a:r>
            <a:r>
              <a:rPr lang="cs-CZ" b="1" dirty="0" err="1"/>
              <a:t>mmol</a:t>
            </a:r>
            <a:r>
              <a:rPr lang="cs-CZ" b="1" dirty="0"/>
              <a:t>/l</a:t>
            </a:r>
          </a:p>
          <a:p>
            <a:r>
              <a:rPr lang="cs-CZ" b="1" dirty="0"/>
              <a:t>odběr hemokultur před podáním ATB</a:t>
            </a:r>
          </a:p>
          <a:p>
            <a:r>
              <a:rPr lang="cs-CZ" b="1" dirty="0"/>
              <a:t>podání širokospektrých ATB</a:t>
            </a:r>
          </a:p>
          <a:p>
            <a:r>
              <a:rPr lang="cs-CZ" b="1" dirty="0"/>
              <a:t>tekutinová resuscitace balancovaným krystaloidem</a:t>
            </a:r>
          </a:p>
          <a:p>
            <a:r>
              <a:rPr lang="cs-CZ" b="1" dirty="0"/>
              <a:t>nasazení vazopresorů k udržení MAP &gt; 65 mmHg již během tekutinové resuscitace</a:t>
            </a:r>
          </a:p>
          <a:p>
            <a:endParaRPr lang="cs-CZ" dirty="0"/>
          </a:p>
          <a:p>
            <a:r>
              <a:rPr lang="cs-CZ" dirty="0"/>
              <a:t>doporučení k balíčku</a:t>
            </a:r>
          </a:p>
          <a:p>
            <a:pPr lvl="1"/>
            <a:r>
              <a:rPr lang="cs-CZ" dirty="0"/>
              <a:t>jednej </a:t>
            </a:r>
            <a:r>
              <a:rPr lang="cs-CZ" b="1" dirty="0"/>
              <a:t>bez časové prodlevy</a:t>
            </a:r>
            <a:r>
              <a:rPr lang="cs-CZ" dirty="0"/>
              <a:t>, jakmile je sepse/septický šok rozpoznán (jedná se </a:t>
            </a:r>
            <a:r>
              <a:rPr lang="cs-CZ" b="1" dirty="0"/>
              <a:t>vždy o urgentní stavy</a:t>
            </a:r>
            <a:r>
              <a:rPr lang="cs-CZ" dirty="0"/>
              <a:t>)</a:t>
            </a:r>
          </a:p>
          <a:p>
            <a:pPr lvl="1"/>
            <a:r>
              <a:rPr lang="cs-CZ" b="1" dirty="0"/>
              <a:t>monitoruj</a:t>
            </a:r>
            <a:r>
              <a:rPr lang="cs-CZ" dirty="0"/>
              <a:t> pozorně odpovědi na terapeutické intervence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96429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E00EF49-6124-9AB5-9669-182F69DCA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xmlns="" id="{0022A11D-36D8-CA69-E0A7-D208DB7F47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4178" y="28513"/>
            <a:ext cx="6157458" cy="6829487"/>
          </a:xfrm>
        </p:spPr>
      </p:pic>
    </p:spTree>
    <p:extLst>
      <p:ext uri="{BB962C8B-B14F-4D97-AF65-F5344CB8AC3E}">
        <p14:creationId xmlns:p14="http://schemas.microsoft.com/office/powerpoint/2010/main" val="39165687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B92E9E9-A217-91C8-A541-12102F546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Terapie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ED2057E4-1D5E-7219-3164-D5DA5A3B0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49275"/>
            <a:ext cx="10972800" cy="5360988"/>
          </a:xfrm>
        </p:spPr>
        <p:txBody>
          <a:bodyPr/>
          <a:lstStyle/>
          <a:p>
            <a:r>
              <a:rPr lang="cs-CZ" dirty="0"/>
              <a:t>Časné rozpoznání sepse</a:t>
            </a:r>
          </a:p>
          <a:p>
            <a:r>
              <a:rPr lang="cs-CZ" dirty="0"/>
              <a:t>Iniciální resuscitace oběhu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A9072355-3972-CC6F-8DB6-A3D3C22C3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337" y="1507227"/>
            <a:ext cx="4767118" cy="5296798"/>
          </a:xfrm>
          <a:prstGeom prst="rect">
            <a:avLst/>
          </a:prstGeom>
        </p:spPr>
      </p:pic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xmlns="" id="{E04D8A10-F47A-3106-96C3-6DE063600D36}"/>
              </a:ext>
            </a:extLst>
          </p:cNvPr>
          <p:cNvSpPr/>
          <p:nvPr/>
        </p:nvSpPr>
        <p:spPr>
          <a:xfrm>
            <a:off x="3350685" y="2066348"/>
            <a:ext cx="1326090" cy="25775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xmlns="" id="{6491235F-C6A7-49BB-6140-87F42AA42838}"/>
              </a:ext>
            </a:extLst>
          </p:cNvPr>
          <p:cNvSpPr/>
          <p:nvPr/>
        </p:nvSpPr>
        <p:spPr>
          <a:xfrm>
            <a:off x="2166315" y="2690523"/>
            <a:ext cx="2967660" cy="36700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xmlns="" id="{13125C56-5A31-51B9-9ED7-4824FF0939ED}"/>
              </a:ext>
            </a:extLst>
          </p:cNvPr>
          <p:cNvSpPr/>
          <p:nvPr/>
        </p:nvSpPr>
        <p:spPr>
          <a:xfrm>
            <a:off x="1647825" y="3258592"/>
            <a:ext cx="3562349" cy="48066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xmlns="" id="{940F3470-B552-2E4A-CB05-110294E086C4}"/>
              </a:ext>
            </a:extLst>
          </p:cNvPr>
          <p:cNvSpPr/>
          <p:nvPr/>
        </p:nvSpPr>
        <p:spPr>
          <a:xfrm>
            <a:off x="1244311" y="4986450"/>
            <a:ext cx="1584613" cy="25775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xmlns="" id="{F9062467-00DA-61C2-4772-9042C350A240}"/>
              </a:ext>
            </a:extLst>
          </p:cNvPr>
          <p:cNvSpPr/>
          <p:nvPr/>
        </p:nvSpPr>
        <p:spPr>
          <a:xfrm>
            <a:off x="3884469" y="6147810"/>
            <a:ext cx="1325706" cy="25775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xmlns="" id="{573B73CF-D8F9-1FA3-E7BF-28614ECFA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3448" y="368878"/>
            <a:ext cx="5354868" cy="1161390"/>
          </a:xfrm>
          <a:prstGeom prst="rect">
            <a:avLst/>
          </a:prstGeom>
        </p:spPr>
      </p:pic>
      <p:sp>
        <p:nvSpPr>
          <p:cNvPr id="15" name="Obdélník: se zakulacenými rohy 14">
            <a:extLst>
              <a:ext uri="{FF2B5EF4-FFF2-40B4-BE49-F238E27FC236}">
                <a16:creationId xmlns:a16="http://schemas.microsoft.com/office/drawing/2014/main" xmlns="" id="{E7170F94-D76C-496D-946A-F4CF63ED4253}"/>
              </a:ext>
            </a:extLst>
          </p:cNvPr>
          <p:cNvSpPr/>
          <p:nvPr/>
        </p:nvSpPr>
        <p:spPr>
          <a:xfrm>
            <a:off x="7920568" y="1044575"/>
            <a:ext cx="1509181" cy="25775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xmlns="" id="{8B55EAC7-F663-BE1B-C07B-271A32771C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3448" y="1772578"/>
            <a:ext cx="6346625" cy="4930374"/>
          </a:xfrm>
          <a:prstGeom prst="rect">
            <a:avLst/>
          </a:prstGeom>
        </p:spPr>
      </p:pic>
      <p:sp>
        <p:nvSpPr>
          <p:cNvPr id="18" name="Obdélník: se zakulacenými rohy 17">
            <a:extLst>
              <a:ext uri="{FF2B5EF4-FFF2-40B4-BE49-F238E27FC236}">
                <a16:creationId xmlns:a16="http://schemas.microsoft.com/office/drawing/2014/main" xmlns="" id="{7ADC1F2A-E964-8D14-FEE0-C4FEAE0B72CF}"/>
              </a:ext>
            </a:extLst>
          </p:cNvPr>
          <p:cNvSpPr/>
          <p:nvPr/>
        </p:nvSpPr>
        <p:spPr>
          <a:xfrm>
            <a:off x="11287125" y="2302452"/>
            <a:ext cx="681615" cy="25775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: se zakulacenými rohy 18">
            <a:extLst>
              <a:ext uri="{FF2B5EF4-FFF2-40B4-BE49-F238E27FC236}">
                <a16:creationId xmlns:a16="http://schemas.microsoft.com/office/drawing/2014/main" xmlns="" id="{CD470D38-471B-FB0F-5B5F-EDF571A552B6}"/>
              </a:ext>
            </a:extLst>
          </p:cNvPr>
          <p:cNvSpPr/>
          <p:nvPr/>
        </p:nvSpPr>
        <p:spPr>
          <a:xfrm>
            <a:off x="5755192" y="2560204"/>
            <a:ext cx="681615" cy="25775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: se zakulacenými rohy 19">
            <a:extLst>
              <a:ext uri="{FF2B5EF4-FFF2-40B4-BE49-F238E27FC236}">
                <a16:creationId xmlns:a16="http://schemas.microsoft.com/office/drawing/2014/main" xmlns="" id="{C5263824-6094-A7CC-404E-DACE73ACE931}"/>
              </a:ext>
            </a:extLst>
          </p:cNvPr>
          <p:cNvSpPr/>
          <p:nvPr/>
        </p:nvSpPr>
        <p:spPr>
          <a:xfrm>
            <a:off x="10892703" y="3129716"/>
            <a:ext cx="923690" cy="25775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: se zakulacenými rohy 20">
            <a:extLst>
              <a:ext uri="{FF2B5EF4-FFF2-40B4-BE49-F238E27FC236}">
                <a16:creationId xmlns:a16="http://schemas.microsoft.com/office/drawing/2014/main" xmlns="" id="{A3A2C983-F38A-7FA4-66D8-106A018A0167}"/>
              </a:ext>
            </a:extLst>
          </p:cNvPr>
          <p:cNvSpPr/>
          <p:nvPr/>
        </p:nvSpPr>
        <p:spPr>
          <a:xfrm>
            <a:off x="10892703" y="3968557"/>
            <a:ext cx="762434" cy="25775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xmlns="" id="{ED840518-CFBB-E45C-64FA-EB58D9AC40A4}"/>
              </a:ext>
            </a:extLst>
          </p:cNvPr>
          <p:cNvCxnSpPr>
            <a:cxnSpLocks/>
          </p:cNvCxnSpPr>
          <p:nvPr/>
        </p:nvCxnSpPr>
        <p:spPr>
          <a:xfrm flipV="1">
            <a:off x="5755192" y="5327255"/>
            <a:ext cx="920680" cy="173727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xmlns="" id="{B68B33C5-613A-F6DA-D583-34096335395B}"/>
              </a:ext>
            </a:extLst>
          </p:cNvPr>
          <p:cNvCxnSpPr>
            <a:cxnSpLocks/>
          </p:cNvCxnSpPr>
          <p:nvPr/>
        </p:nvCxnSpPr>
        <p:spPr>
          <a:xfrm flipH="1" flipV="1">
            <a:off x="5755192" y="5327255"/>
            <a:ext cx="920680" cy="173727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>
            <a:extLst>
              <a:ext uri="{FF2B5EF4-FFF2-40B4-BE49-F238E27FC236}">
                <a16:creationId xmlns:a16="http://schemas.microsoft.com/office/drawing/2014/main" xmlns="" id="{31A1E0A6-0CD5-F556-8445-09A57B89493C}"/>
              </a:ext>
            </a:extLst>
          </p:cNvPr>
          <p:cNvCxnSpPr>
            <a:cxnSpLocks/>
          </p:cNvCxnSpPr>
          <p:nvPr/>
        </p:nvCxnSpPr>
        <p:spPr>
          <a:xfrm flipV="1">
            <a:off x="5683448" y="6174993"/>
            <a:ext cx="920680" cy="173727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>
            <a:extLst>
              <a:ext uri="{FF2B5EF4-FFF2-40B4-BE49-F238E27FC236}">
                <a16:creationId xmlns:a16="http://schemas.microsoft.com/office/drawing/2014/main" xmlns="" id="{4217EC63-7C17-A8DA-D199-85FA59B75339}"/>
              </a:ext>
            </a:extLst>
          </p:cNvPr>
          <p:cNvCxnSpPr>
            <a:cxnSpLocks/>
          </p:cNvCxnSpPr>
          <p:nvPr/>
        </p:nvCxnSpPr>
        <p:spPr>
          <a:xfrm flipH="1" flipV="1">
            <a:off x="5683448" y="6174993"/>
            <a:ext cx="920680" cy="173727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08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64655027-CCE6-5FC4-BE94-42C10350B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Iniciální resuscitace oběhu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3AFF0E12-4FED-2F5F-F8B5-95B5806D1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8280" y="16669"/>
            <a:ext cx="6325257" cy="6858000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xmlns="" id="{FFEAF08E-DD0F-66B7-D591-D78C553E1B24}"/>
              </a:ext>
            </a:extLst>
          </p:cNvPr>
          <p:cNvSpPr txBox="1">
            <a:spLocks/>
          </p:cNvSpPr>
          <p:nvPr/>
        </p:nvSpPr>
        <p:spPr bwMode="auto">
          <a:xfrm>
            <a:off x="762002" y="206375"/>
            <a:ext cx="731096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500" b="1" kern="1200">
                <a:solidFill>
                  <a:srgbClr val="D20A1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D20A11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D20A11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D20A11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D20A11"/>
                </a:solidFill>
                <a:latin typeface="Calibri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D20A11"/>
                </a:solidFill>
                <a:latin typeface="Calibri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D20A11"/>
                </a:solidFill>
                <a:latin typeface="Calibri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D20A11"/>
                </a:solidFill>
                <a:latin typeface="Calibri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D20A11"/>
                </a:solidFill>
                <a:latin typeface="Calibri" pitchFamily="34" charset="0"/>
              </a:defRPr>
            </a:lvl9pPr>
          </a:lstStyle>
          <a:p>
            <a:r>
              <a:rPr lang="cs-CZ" sz="2800" dirty="0"/>
              <a:t>Terapie</a:t>
            </a: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xmlns="" id="{4177CBA7-8D9E-65B2-D5EF-6736D1D32495}"/>
              </a:ext>
            </a:extLst>
          </p:cNvPr>
          <p:cNvSpPr/>
          <p:nvPr/>
        </p:nvSpPr>
        <p:spPr>
          <a:xfrm>
            <a:off x="9451351" y="507423"/>
            <a:ext cx="1456793" cy="25775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xmlns="" id="{8EFD9AF1-1967-CA0E-BB87-0F9E14E59915}"/>
              </a:ext>
            </a:extLst>
          </p:cNvPr>
          <p:cNvSpPr/>
          <p:nvPr/>
        </p:nvSpPr>
        <p:spPr>
          <a:xfrm>
            <a:off x="6472624" y="3975678"/>
            <a:ext cx="1701558" cy="25775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xmlns="" id="{1E677A4B-7019-0F8D-7023-FF9ACFBC9325}"/>
              </a:ext>
            </a:extLst>
          </p:cNvPr>
          <p:cNvSpPr/>
          <p:nvPr/>
        </p:nvSpPr>
        <p:spPr>
          <a:xfrm>
            <a:off x="7114550" y="5181024"/>
            <a:ext cx="1780067" cy="257752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107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517525"/>
            <a:ext cx="7310967" cy="495300"/>
          </a:xfrm>
        </p:spPr>
        <p:txBody>
          <a:bodyPr/>
          <a:lstStyle/>
          <a:p>
            <a:r>
              <a:rPr lang="cs-CZ" sz="2800" dirty="0"/>
              <a:t>Definice - historie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012825"/>
            <a:ext cx="10972800" cy="4898571"/>
          </a:xfrm>
        </p:spPr>
        <p:txBody>
          <a:bodyPr/>
          <a:lstStyle/>
          <a:p>
            <a:pPr marL="342900" lvl="1" indent="0">
              <a:buNone/>
            </a:pPr>
            <a:endParaRPr lang="cs-CZ" dirty="0"/>
          </a:p>
          <a:p>
            <a:r>
              <a:rPr lang="cs-CZ" dirty="0"/>
              <a:t>první robustní definice v roku 1994 (tzv. </a:t>
            </a:r>
            <a:r>
              <a:rPr lang="cs-CZ" dirty="0" err="1"/>
              <a:t>Boneho</a:t>
            </a:r>
            <a:r>
              <a:rPr lang="cs-CZ" dirty="0"/>
              <a:t> kritéria), dělila sepsi na tři klinické jednotky</a:t>
            </a:r>
          </a:p>
          <a:p>
            <a:pPr lvl="1"/>
            <a:r>
              <a:rPr lang="cs-CZ" dirty="0"/>
              <a:t>sepse, těžká sepse, septický šok</a:t>
            </a:r>
          </a:p>
          <a:p>
            <a:pPr lvl="1"/>
            <a:endParaRPr lang="cs-CZ" dirty="0"/>
          </a:p>
          <a:p>
            <a:r>
              <a:rPr lang="cs-CZ" dirty="0"/>
              <a:t>definice založena na </a:t>
            </a:r>
            <a:r>
              <a:rPr lang="cs-CZ" b="1" dirty="0"/>
              <a:t>syndromu systémové zánětlivé odpovědi (SIRS) + infekt</a:t>
            </a:r>
          </a:p>
          <a:p>
            <a:pPr lvl="1"/>
            <a:r>
              <a:rPr lang="cs-CZ" dirty="0"/>
              <a:t>kritéria s nízkou specificitou a bohužel i malou senzitivitou</a:t>
            </a:r>
          </a:p>
          <a:p>
            <a:pPr lvl="1"/>
            <a:r>
              <a:rPr lang="cs-CZ" dirty="0"/>
              <a:t>pro splnění nutná pozitiva dvou a více kritérií</a:t>
            </a:r>
          </a:p>
          <a:p>
            <a:pPr lvl="1"/>
            <a:r>
              <a:rPr lang="cs-CZ" dirty="0"/>
              <a:t>ponechány pouze pro definici tzv. </a:t>
            </a:r>
            <a:r>
              <a:rPr lang="cs-CZ" b="1" dirty="0"/>
              <a:t>neinfekčního SIRS</a:t>
            </a:r>
          </a:p>
          <a:p>
            <a:pPr lvl="1"/>
            <a:endParaRPr lang="cs-CZ" b="1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6" name="Picture 2" descr="Table 1. SIRS Criteria - ACEP N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115636"/>
            <a:ext cx="4419600" cy="176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7162800" y="5883476"/>
            <a:ext cx="41070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/>
              <a:t>https://www.acepnow.com/wp-content/uploads/2015/07/feature-story_pg19c.png</a:t>
            </a:r>
          </a:p>
        </p:txBody>
      </p:sp>
    </p:spTree>
    <p:extLst>
      <p:ext uri="{BB962C8B-B14F-4D97-AF65-F5344CB8AC3E}">
        <p14:creationId xmlns:p14="http://schemas.microsoft.com/office/powerpoint/2010/main" val="222548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02325FD-FE93-E6D8-1936-AE1B82836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Iniciální resuscitace oběhu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1F60DF3E-AFD3-7048-0F09-85A28884E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718" y="1509595"/>
            <a:ext cx="8146563" cy="3838809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xmlns="" id="{A319FC51-0D07-713E-BA63-64AC279C4DCA}"/>
              </a:ext>
            </a:extLst>
          </p:cNvPr>
          <p:cNvSpPr txBox="1">
            <a:spLocks/>
          </p:cNvSpPr>
          <p:nvPr/>
        </p:nvSpPr>
        <p:spPr bwMode="auto">
          <a:xfrm>
            <a:off x="762002" y="206375"/>
            <a:ext cx="731096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500" b="1" kern="1200">
                <a:solidFill>
                  <a:srgbClr val="D20A1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D20A11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D20A11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D20A11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D20A11"/>
                </a:solidFill>
                <a:latin typeface="Calibri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D20A11"/>
                </a:solidFill>
                <a:latin typeface="Calibri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D20A11"/>
                </a:solidFill>
                <a:latin typeface="Calibri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D20A11"/>
                </a:solidFill>
                <a:latin typeface="Calibri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D20A11"/>
                </a:solidFill>
                <a:latin typeface="Calibri" pitchFamily="34" charset="0"/>
              </a:defRPr>
            </a:lvl9pPr>
          </a:lstStyle>
          <a:p>
            <a:r>
              <a:rPr lang="cs-CZ" sz="2800" dirty="0"/>
              <a:t>Terapie</a:t>
            </a: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xmlns="" id="{0C7E2F16-ADF1-A53D-F5A5-9332606EF8CC}"/>
              </a:ext>
            </a:extLst>
          </p:cNvPr>
          <p:cNvSpPr/>
          <p:nvPr/>
        </p:nvSpPr>
        <p:spPr>
          <a:xfrm>
            <a:off x="5419725" y="2889827"/>
            <a:ext cx="4400549" cy="33914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xmlns="" id="{92AD6AA5-C74B-2D7A-D65E-24D65B9F57C1}"/>
              </a:ext>
            </a:extLst>
          </p:cNvPr>
          <p:cNvSpPr/>
          <p:nvPr/>
        </p:nvSpPr>
        <p:spPr>
          <a:xfrm>
            <a:off x="2143125" y="3228974"/>
            <a:ext cx="2927593" cy="33914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xmlns="" id="{CA739F03-A5FC-D255-0358-5D48083737B3}"/>
              </a:ext>
            </a:extLst>
          </p:cNvPr>
          <p:cNvSpPr/>
          <p:nvPr/>
        </p:nvSpPr>
        <p:spPr>
          <a:xfrm>
            <a:off x="4210050" y="4533899"/>
            <a:ext cx="3324225" cy="33914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055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D22A22E-FD5C-33A2-9A64-ED6A0B69B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70E6D99-5653-4ACD-723D-045FC7DD8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Iniciální resuscitace oběhu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936A0F4D-5A06-831A-3410-18208C058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380" y="1395271"/>
            <a:ext cx="8054070" cy="4697554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xmlns="" id="{3D809490-64A7-B834-5814-35A0270B91CB}"/>
              </a:ext>
            </a:extLst>
          </p:cNvPr>
          <p:cNvSpPr txBox="1">
            <a:spLocks/>
          </p:cNvSpPr>
          <p:nvPr/>
        </p:nvSpPr>
        <p:spPr bwMode="auto">
          <a:xfrm>
            <a:off x="762002" y="206375"/>
            <a:ext cx="731096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500" b="1" kern="1200">
                <a:solidFill>
                  <a:srgbClr val="D20A1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D20A11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D20A11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D20A11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D20A11"/>
                </a:solidFill>
                <a:latin typeface="Calibri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D20A11"/>
                </a:solidFill>
                <a:latin typeface="Calibri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D20A11"/>
                </a:solidFill>
                <a:latin typeface="Calibri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D20A11"/>
                </a:solidFill>
                <a:latin typeface="Calibri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D20A11"/>
                </a:solidFill>
                <a:latin typeface="Calibri" pitchFamily="34" charset="0"/>
              </a:defRPr>
            </a:lvl9pPr>
          </a:lstStyle>
          <a:p>
            <a:r>
              <a:rPr lang="cs-CZ" sz="2800" dirty="0"/>
              <a:t>Terapie</a:t>
            </a: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xmlns="" id="{352C3138-715A-F2FC-93DD-40B2827C6F6D}"/>
              </a:ext>
            </a:extLst>
          </p:cNvPr>
          <p:cNvSpPr/>
          <p:nvPr/>
        </p:nvSpPr>
        <p:spPr>
          <a:xfrm>
            <a:off x="7991476" y="2095499"/>
            <a:ext cx="2286000" cy="33914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xmlns="" id="{DE0DDF29-C77B-611C-EA50-5356F723482C}"/>
              </a:ext>
            </a:extLst>
          </p:cNvPr>
          <p:cNvSpPr/>
          <p:nvPr/>
        </p:nvSpPr>
        <p:spPr>
          <a:xfrm>
            <a:off x="2828926" y="2434646"/>
            <a:ext cx="2581274" cy="33914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xmlns="" id="{92138556-EB11-FE60-DDD8-AFE4A06EEBA0}"/>
              </a:ext>
            </a:extLst>
          </p:cNvPr>
          <p:cNvSpPr/>
          <p:nvPr/>
        </p:nvSpPr>
        <p:spPr>
          <a:xfrm>
            <a:off x="2533650" y="3756604"/>
            <a:ext cx="3086099" cy="33914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xmlns="" id="{5D3D6009-211B-F951-B2DD-1C54B444A99B}"/>
              </a:ext>
            </a:extLst>
          </p:cNvPr>
          <p:cNvSpPr/>
          <p:nvPr/>
        </p:nvSpPr>
        <p:spPr>
          <a:xfrm>
            <a:off x="8248653" y="3495675"/>
            <a:ext cx="1409698" cy="33914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533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17C031C-4D9C-D31E-1A25-420CA5552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7506A968-E341-4A30-F7E4-0E044EC1D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703DD650-C575-16FA-1A1C-53D5C5673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19" y="0"/>
            <a:ext cx="113161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3525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482C1EE-63FD-648E-DFDA-7F45AAB74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Detekce infekce a terapie infektu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xmlns="" id="{AA802B24-322F-094A-8440-150CEF9D489B}"/>
              </a:ext>
            </a:extLst>
          </p:cNvPr>
          <p:cNvSpPr txBox="1">
            <a:spLocks/>
          </p:cNvSpPr>
          <p:nvPr/>
        </p:nvSpPr>
        <p:spPr bwMode="auto">
          <a:xfrm>
            <a:off x="762002" y="206375"/>
            <a:ext cx="731096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500" b="1" kern="1200">
                <a:solidFill>
                  <a:srgbClr val="D20A1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D20A11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D20A11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D20A11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D20A11"/>
                </a:solidFill>
                <a:latin typeface="Calibri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D20A11"/>
                </a:solidFill>
                <a:latin typeface="Calibri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D20A11"/>
                </a:solidFill>
                <a:latin typeface="Calibri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D20A11"/>
                </a:solidFill>
                <a:latin typeface="Calibri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D20A11"/>
                </a:solidFill>
                <a:latin typeface="Calibri" pitchFamily="34" charset="0"/>
              </a:defRPr>
            </a:lvl9pPr>
          </a:lstStyle>
          <a:p>
            <a:r>
              <a:rPr lang="cs-CZ" sz="2800" dirty="0"/>
              <a:t>Terapie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2DC5D61A-2275-FEA8-598B-013621C2E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90" y="1143480"/>
            <a:ext cx="5940037" cy="1482436"/>
          </a:xfrm>
          <a:prstGeom prst="rect">
            <a:avLst/>
          </a:prstGeom>
        </p:spPr>
      </p:pic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xmlns="" id="{725B9D34-9A63-6DDA-F11D-176354BDAF82}"/>
              </a:ext>
            </a:extLst>
          </p:cNvPr>
          <p:cNvSpPr/>
          <p:nvPr/>
        </p:nvSpPr>
        <p:spPr>
          <a:xfrm>
            <a:off x="199020" y="1862185"/>
            <a:ext cx="5871776" cy="7412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9694DF9B-750E-395D-9376-619A24794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530" y="0"/>
            <a:ext cx="5931891" cy="6858000"/>
          </a:xfrm>
          <a:prstGeom prst="rect">
            <a:avLst/>
          </a:prstGeom>
        </p:spPr>
      </p:pic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xmlns="" id="{BD2F819B-AE26-C065-1FF5-15036CE300C0}"/>
              </a:ext>
            </a:extLst>
          </p:cNvPr>
          <p:cNvSpPr/>
          <p:nvPr/>
        </p:nvSpPr>
        <p:spPr>
          <a:xfrm>
            <a:off x="6342645" y="537441"/>
            <a:ext cx="5871776" cy="7412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xmlns="" id="{8D695CB9-10A6-FF81-2EEC-F438A6D622E9}"/>
              </a:ext>
            </a:extLst>
          </p:cNvPr>
          <p:cNvSpPr/>
          <p:nvPr/>
        </p:nvSpPr>
        <p:spPr>
          <a:xfrm>
            <a:off x="6342645" y="1733550"/>
            <a:ext cx="5871776" cy="7412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xmlns="" id="{16340424-BF11-6512-36F7-51BE93FD7636}"/>
              </a:ext>
            </a:extLst>
          </p:cNvPr>
          <p:cNvSpPr/>
          <p:nvPr/>
        </p:nvSpPr>
        <p:spPr>
          <a:xfrm>
            <a:off x="8469744" y="2929659"/>
            <a:ext cx="3112655" cy="25688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xmlns="" id="{FEA995C0-CC44-CB1D-9767-00FD4C2516DD}"/>
              </a:ext>
            </a:extLst>
          </p:cNvPr>
          <p:cNvSpPr/>
          <p:nvPr/>
        </p:nvSpPr>
        <p:spPr>
          <a:xfrm>
            <a:off x="6342645" y="3157393"/>
            <a:ext cx="3112655" cy="25688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 </a:t>
            </a:r>
          </a:p>
        </p:txBody>
      </p:sp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xmlns="" id="{60B8ECCF-7DB0-2396-8314-52BE6369A5E0}"/>
              </a:ext>
            </a:extLst>
          </p:cNvPr>
          <p:cNvSpPr/>
          <p:nvPr/>
        </p:nvSpPr>
        <p:spPr>
          <a:xfrm>
            <a:off x="6342645" y="4809259"/>
            <a:ext cx="5849355" cy="5016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xmlns="" id="{9C3A8AD1-D4BB-5B9C-B5DA-8FC8E8F75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871" y="2625916"/>
            <a:ext cx="5256074" cy="1398850"/>
          </a:xfrm>
          <a:prstGeom prst="rect">
            <a:avLst/>
          </a:prstGeom>
        </p:spPr>
      </p:pic>
      <p:sp>
        <p:nvSpPr>
          <p:cNvPr id="17" name="Obdélník: se zakulacenými rohy 16">
            <a:extLst>
              <a:ext uri="{FF2B5EF4-FFF2-40B4-BE49-F238E27FC236}">
                <a16:creationId xmlns:a16="http://schemas.microsoft.com/office/drawing/2014/main" xmlns="" id="{7A6AF2AF-6CC7-A61E-6C4F-806C88CFEE29}"/>
              </a:ext>
            </a:extLst>
          </p:cNvPr>
          <p:cNvSpPr/>
          <p:nvPr/>
        </p:nvSpPr>
        <p:spPr>
          <a:xfrm>
            <a:off x="549816" y="3286317"/>
            <a:ext cx="5213129" cy="44806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487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6AD0E28-EE4E-2071-9967-3CA7D6788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41006D0F-886F-FB3D-5685-162A4F36E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Detekce infekce a terapie infektu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8F61B621-4B77-E8FF-B576-A6C2690C7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41" y="1241258"/>
            <a:ext cx="5361712" cy="2765160"/>
          </a:xfrm>
          <a:prstGeom prst="rect">
            <a:avLst/>
          </a:prstGeom>
        </p:spPr>
      </p:pic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xmlns="" id="{6B990DF3-1F6E-6902-5631-C3F43B2E5386}"/>
              </a:ext>
            </a:extLst>
          </p:cNvPr>
          <p:cNvSpPr/>
          <p:nvPr/>
        </p:nvSpPr>
        <p:spPr>
          <a:xfrm>
            <a:off x="633032" y="2845328"/>
            <a:ext cx="5213129" cy="9251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73F34F12-1D32-41BD-7927-9CBFBE33DFD9}"/>
              </a:ext>
            </a:extLst>
          </p:cNvPr>
          <p:cNvSpPr txBox="1">
            <a:spLocks/>
          </p:cNvSpPr>
          <p:nvPr/>
        </p:nvSpPr>
        <p:spPr bwMode="auto">
          <a:xfrm>
            <a:off x="762002" y="206375"/>
            <a:ext cx="731096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500" b="1" kern="1200">
                <a:solidFill>
                  <a:srgbClr val="D20A1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D20A11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D20A11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D20A11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D20A11"/>
                </a:solidFill>
                <a:latin typeface="Calibri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D20A11"/>
                </a:solidFill>
                <a:latin typeface="Calibri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D20A11"/>
                </a:solidFill>
                <a:latin typeface="Calibri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D20A11"/>
                </a:solidFill>
                <a:latin typeface="Calibri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D20A11"/>
                </a:solidFill>
                <a:latin typeface="Calibri" pitchFamily="34" charset="0"/>
              </a:defRPr>
            </a:lvl9pPr>
          </a:lstStyle>
          <a:p>
            <a:r>
              <a:rPr lang="cs-CZ" sz="2800" dirty="0"/>
              <a:t>Terapie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BFF4532D-250B-AEC7-4AEF-DDE5F4EA2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1312" y="81587"/>
            <a:ext cx="6235516" cy="3950376"/>
          </a:xfrm>
          <a:prstGeom prst="rect">
            <a:avLst/>
          </a:prstGeom>
        </p:spPr>
      </p:pic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xmlns="" id="{598A0AEE-412D-C1F0-B842-C8239B459FF9}"/>
              </a:ext>
            </a:extLst>
          </p:cNvPr>
          <p:cNvSpPr/>
          <p:nvPr/>
        </p:nvSpPr>
        <p:spPr>
          <a:xfrm>
            <a:off x="6069034" y="854075"/>
            <a:ext cx="6122966" cy="72534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xmlns="" id="{3B8D912F-0556-5AA4-BE96-DD6B85EB0B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91" y="4442647"/>
            <a:ext cx="5387570" cy="2375499"/>
          </a:xfrm>
          <a:prstGeom prst="rect">
            <a:avLst/>
          </a:prstGeom>
        </p:spPr>
      </p:pic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xmlns="" id="{74417ED6-7CD2-569D-E54C-CD40F16855BD}"/>
              </a:ext>
            </a:extLst>
          </p:cNvPr>
          <p:cNvSpPr/>
          <p:nvPr/>
        </p:nvSpPr>
        <p:spPr>
          <a:xfrm>
            <a:off x="458591" y="5156106"/>
            <a:ext cx="5295664" cy="72534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xmlns="" id="{7B6AB805-E074-C396-B3F2-E4AD0C017E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9034" y="4895386"/>
            <a:ext cx="5941579" cy="119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98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92D660D-5CEF-E9D7-97EE-3A0BB75AD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FFBF11C1-29E1-1FA8-60D3-F97DAC54A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8C50B4C1-5499-6184-28D8-F67791756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653" y="16669"/>
            <a:ext cx="105802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5453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8EBBB27-BCED-B922-8EF0-CD8C775AB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90" y="484187"/>
            <a:ext cx="7310967" cy="495300"/>
          </a:xfrm>
        </p:spPr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69F6E85-3E0C-E5E2-6A51-DC7E04A40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294B1706-5641-F28D-EEE7-807125199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26" y="0"/>
            <a:ext cx="10765229" cy="6858000"/>
          </a:xfrm>
          <a:prstGeom prst="rect">
            <a:avLst/>
          </a:prstGeom>
        </p:spPr>
      </p:pic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xmlns="" id="{614A6678-B439-E3F0-16DA-DF65702D9364}"/>
              </a:ext>
            </a:extLst>
          </p:cNvPr>
          <p:cNvSpPr/>
          <p:nvPr/>
        </p:nvSpPr>
        <p:spPr>
          <a:xfrm>
            <a:off x="3614662" y="535132"/>
            <a:ext cx="7561337" cy="81337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xmlns="" id="{23D66EBC-FB99-7375-2A1C-F0D46933E4A6}"/>
              </a:ext>
            </a:extLst>
          </p:cNvPr>
          <p:cNvSpPr/>
          <p:nvPr/>
        </p:nvSpPr>
        <p:spPr>
          <a:xfrm>
            <a:off x="3614661" y="1744662"/>
            <a:ext cx="7561337" cy="92464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xmlns="" id="{6333BB3E-DCE3-22C6-C547-E51093FEDCCB}"/>
              </a:ext>
            </a:extLst>
          </p:cNvPr>
          <p:cNvSpPr/>
          <p:nvPr/>
        </p:nvSpPr>
        <p:spPr>
          <a:xfrm>
            <a:off x="3614661" y="6197600"/>
            <a:ext cx="7561337" cy="56399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431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D901C3F-86E4-FF7F-8B1D-290BDFE86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21A24FA7-32EA-537E-F628-855E31B60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Ventilace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F9DAB26F-7DCC-6691-4F56-EEA8A067B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670" y="278164"/>
            <a:ext cx="10069330" cy="6335009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xmlns="" id="{E957C990-6023-1C8D-DA21-BEAE29E19A1C}"/>
              </a:ext>
            </a:extLst>
          </p:cNvPr>
          <p:cNvSpPr txBox="1">
            <a:spLocks/>
          </p:cNvSpPr>
          <p:nvPr/>
        </p:nvSpPr>
        <p:spPr bwMode="auto">
          <a:xfrm>
            <a:off x="762002" y="206375"/>
            <a:ext cx="731096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500" b="1" kern="1200">
                <a:solidFill>
                  <a:srgbClr val="D20A1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D20A11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D20A11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D20A11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D20A11"/>
                </a:solidFill>
                <a:latin typeface="Calibri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D20A11"/>
                </a:solidFill>
                <a:latin typeface="Calibri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D20A11"/>
                </a:solidFill>
                <a:latin typeface="Calibri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D20A11"/>
                </a:solidFill>
                <a:latin typeface="Calibri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D20A11"/>
                </a:solidFill>
                <a:latin typeface="Calibri" pitchFamily="34" charset="0"/>
              </a:defRPr>
            </a:lvl9pPr>
          </a:lstStyle>
          <a:p>
            <a:r>
              <a:rPr lang="cs-CZ" sz="2800" dirty="0"/>
              <a:t>Terapie</a:t>
            </a: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xmlns="" id="{1DCA23E5-ABCD-7257-F10D-6338B9DDCEA5}"/>
              </a:ext>
            </a:extLst>
          </p:cNvPr>
          <p:cNvSpPr/>
          <p:nvPr/>
        </p:nvSpPr>
        <p:spPr>
          <a:xfrm>
            <a:off x="6487170" y="773465"/>
            <a:ext cx="2094855" cy="3314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xmlns="" id="{B1D387E1-4977-5723-8031-D92152AE44A0}"/>
              </a:ext>
            </a:extLst>
          </p:cNvPr>
          <p:cNvSpPr/>
          <p:nvPr/>
        </p:nvSpPr>
        <p:spPr>
          <a:xfrm>
            <a:off x="5439742" y="2904580"/>
            <a:ext cx="2799094" cy="3314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xmlns="" id="{13FF65C4-6178-0EF3-2AFB-5FFBA814674C}"/>
              </a:ext>
            </a:extLst>
          </p:cNvPr>
          <p:cNvSpPr/>
          <p:nvPr/>
        </p:nvSpPr>
        <p:spPr>
          <a:xfrm>
            <a:off x="6788875" y="4109925"/>
            <a:ext cx="3047851" cy="3314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xmlns="" id="{686B6CB1-29DD-79BB-9B77-496731A30D43}"/>
              </a:ext>
            </a:extLst>
          </p:cNvPr>
          <p:cNvSpPr/>
          <p:nvPr/>
        </p:nvSpPr>
        <p:spPr>
          <a:xfrm>
            <a:off x="5264949" y="5309322"/>
            <a:ext cx="1222221" cy="3314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777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6C353D9-6120-CF07-C436-25F684265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DC8761AE-79D1-215E-DD6C-7483A0DCE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Ventilace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xmlns="" id="{5DFC6BFA-FEB9-AD08-2C18-73D6DA451B27}"/>
              </a:ext>
            </a:extLst>
          </p:cNvPr>
          <p:cNvSpPr txBox="1">
            <a:spLocks/>
          </p:cNvSpPr>
          <p:nvPr/>
        </p:nvSpPr>
        <p:spPr bwMode="auto">
          <a:xfrm>
            <a:off x="762002" y="206375"/>
            <a:ext cx="731096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500" b="1" kern="1200">
                <a:solidFill>
                  <a:srgbClr val="D20A1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D20A11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D20A11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D20A11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D20A11"/>
                </a:solidFill>
                <a:latin typeface="Calibri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D20A11"/>
                </a:solidFill>
                <a:latin typeface="Calibri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D20A11"/>
                </a:solidFill>
                <a:latin typeface="Calibri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D20A11"/>
                </a:solidFill>
                <a:latin typeface="Calibri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D20A11"/>
                </a:solidFill>
                <a:latin typeface="Calibri" pitchFamily="34" charset="0"/>
              </a:defRPr>
            </a:lvl9pPr>
          </a:lstStyle>
          <a:p>
            <a:r>
              <a:rPr lang="cs-CZ" sz="2800" dirty="0"/>
              <a:t>Terapie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5D9A359B-AF2F-DFD2-A5D3-2D6DFC4B8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572" y="1226445"/>
            <a:ext cx="11069515" cy="5577580"/>
          </a:xfrm>
          <a:prstGeom prst="rect">
            <a:avLst/>
          </a:prstGeom>
        </p:spPr>
      </p:pic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xmlns="" id="{2DE117F2-0BD5-60EA-4897-A324AAA28088}"/>
              </a:ext>
            </a:extLst>
          </p:cNvPr>
          <p:cNvSpPr/>
          <p:nvPr/>
        </p:nvSpPr>
        <p:spPr>
          <a:xfrm>
            <a:off x="4417485" y="1670195"/>
            <a:ext cx="3503084" cy="3314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xmlns="" id="{8D22B169-4533-E346-1E2E-8F8455E4B9FA}"/>
              </a:ext>
            </a:extLst>
          </p:cNvPr>
          <p:cNvSpPr/>
          <p:nvPr/>
        </p:nvSpPr>
        <p:spPr>
          <a:xfrm>
            <a:off x="8760885" y="2508395"/>
            <a:ext cx="3059640" cy="3314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xmlns="" id="{3AD655F6-10F3-A437-59F6-C908F62E08E2}"/>
              </a:ext>
            </a:extLst>
          </p:cNvPr>
          <p:cNvSpPr/>
          <p:nvPr/>
        </p:nvSpPr>
        <p:spPr>
          <a:xfrm>
            <a:off x="3779310" y="2746520"/>
            <a:ext cx="3821640" cy="3314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333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252A07F-2FC2-2311-9347-69BA5AD3D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0B0D7B6-70D8-D46C-2536-8593CEDB4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Přídatná terapie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5DBB70EF-7BB3-96D8-B6A0-798CC1E17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98" y="1104575"/>
            <a:ext cx="5810721" cy="3010225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xmlns="" id="{FACF91A6-AC0D-0839-9880-F47204CF2ADB}"/>
              </a:ext>
            </a:extLst>
          </p:cNvPr>
          <p:cNvSpPr txBox="1">
            <a:spLocks/>
          </p:cNvSpPr>
          <p:nvPr/>
        </p:nvSpPr>
        <p:spPr bwMode="auto">
          <a:xfrm>
            <a:off x="762002" y="206375"/>
            <a:ext cx="731096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500" b="1" kern="1200">
                <a:solidFill>
                  <a:srgbClr val="D20A1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D20A11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D20A11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D20A11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D20A11"/>
                </a:solidFill>
                <a:latin typeface="Calibri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D20A11"/>
                </a:solidFill>
                <a:latin typeface="Calibri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D20A11"/>
                </a:solidFill>
                <a:latin typeface="Calibri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D20A11"/>
                </a:solidFill>
                <a:latin typeface="Calibri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D20A11"/>
                </a:solidFill>
                <a:latin typeface="Calibri" pitchFamily="34" charset="0"/>
              </a:defRPr>
            </a:lvl9pPr>
          </a:lstStyle>
          <a:p>
            <a:r>
              <a:rPr lang="cs-CZ" sz="2800" dirty="0"/>
              <a:t>Terapie</a:t>
            </a: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xmlns="" id="{B3017240-9CB6-9569-1CAE-95B48D997E66}"/>
              </a:ext>
            </a:extLst>
          </p:cNvPr>
          <p:cNvSpPr/>
          <p:nvPr/>
        </p:nvSpPr>
        <p:spPr>
          <a:xfrm>
            <a:off x="3447658" y="2127395"/>
            <a:ext cx="1495817" cy="3314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xmlns="" id="{141770E3-BB38-5571-554D-9552E58F92DD}"/>
              </a:ext>
            </a:extLst>
          </p:cNvPr>
          <p:cNvSpPr/>
          <p:nvPr/>
        </p:nvSpPr>
        <p:spPr>
          <a:xfrm>
            <a:off x="2150535" y="3104429"/>
            <a:ext cx="1040340" cy="25789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xmlns="" id="{85040AA7-B22C-6E3E-B7DD-A15C70F0B09A}"/>
              </a:ext>
            </a:extLst>
          </p:cNvPr>
          <p:cNvSpPr/>
          <p:nvPr/>
        </p:nvSpPr>
        <p:spPr>
          <a:xfrm>
            <a:off x="1280055" y="3513900"/>
            <a:ext cx="5072964" cy="3314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D10C53EC-229D-B651-5019-B7F89C7E37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298" y="4266375"/>
            <a:ext cx="5877742" cy="1505275"/>
          </a:xfrm>
          <a:prstGeom prst="rect">
            <a:avLst/>
          </a:prstGeom>
        </p:spPr>
      </p:pic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xmlns="" id="{E70AE2A0-3C88-2254-0F83-DE36AB8C799C}"/>
              </a:ext>
            </a:extLst>
          </p:cNvPr>
          <p:cNvSpPr/>
          <p:nvPr/>
        </p:nvSpPr>
        <p:spPr>
          <a:xfrm>
            <a:off x="4594755" y="5285550"/>
            <a:ext cx="1663170" cy="3314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xmlns="" id="{AB1F56D5-C352-A4B6-1248-5A483AFBBA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0040" y="0"/>
            <a:ext cx="5718875" cy="3600450"/>
          </a:xfrm>
          <a:prstGeom prst="rect">
            <a:avLst/>
          </a:prstGeom>
        </p:spPr>
      </p:pic>
      <p:sp>
        <p:nvSpPr>
          <p:cNvPr id="15" name="Obdélník: se zakulacenými rohy 14">
            <a:extLst>
              <a:ext uri="{FF2B5EF4-FFF2-40B4-BE49-F238E27FC236}">
                <a16:creationId xmlns:a16="http://schemas.microsoft.com/office/drawing/2014/main" xmlns="" id="{1B9AE7A9-335D-07CC-C8B0-34F3AC368500}"/>
              </a:ext>
            </a:extLst>
          </p:cNvPr>
          <p:cNvSpPr/>
          <p:nvPr/>
        </p:nvSpPr>
        <p:spPr>
          <a:xfrm>
            <a:off x="6511053" y="992864"/>
            <a:ext cx="2147171" cy="3314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6" name="Obdélník: se zakulacenými rohy 15">
            <a:extLst>
              <a:ext uri="{FF2B5EF4-FFF2-40B4-BE49-F238E27FC236}">
                <a16:creationId xmlns:a16="http://schemas.microsoft.com/office/drawing/2014/main" xmlns="" id="{CED0B43A-730B-A8ED-3292-741E38BEFE62}"/>
              </a:ext>
            </a:extLst>
          </p:cNvPr>
          <p:cNvSpPr/>
          <p:nvPr/>
        </p:nvSpPr>
        <p:spPr>
          <a:xfrm>
            <a:off x="8606743" y="1923757"/>
            <a:ext cx="689658" cy="3314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xmlns="" id="{3D16FF58-6267-2527-B047-E4CF30F011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0039" y="3887218"/>
            <a:ext cx="5751859" cy="2764407"/>
          </a:xfrm>
          <a:prstGeom prst="rect">
            <a:avLst/>
          </a:prstGeom>
        </p:spPr>
      </p:pic>
      <p:sp>
        <p:nvSpPr>
          <p:cNvPr id="20" name="Obdélník: se zakulacenými rohy 19">
            <a:extLst>
              <a:ext uri="{FF2B5EF4-FFF2-40B4-BE49-F238E27FC236}">
                <a16:creationId xmlns:a16="http://schemas.microsoft.com/office/drawing/2014/main" xmlns="" id="{1D15590A-FAE6-9B5A-AAEC-CBECDD99988D}"/>
              </a:ext>
            </a:extLst>
          </p:cNvPr>
          <p:cNvSpPr/>
          <p:nvPr/>
        </p:nvSpPr>
        <p:spPr>
          <a:xfrm>
            <a:off x="10264093" y="4853294"/>
            <a:ext cx="1874822" cy="3314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xmlns="" id="{56822145-5F3C-7420-51A5-41477CC20D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4100" y="1685681"/>
            <a:ext cx="7163800" cy="3486637"/>
          </a:xfrm>
          <a:prstGeom prst="rect">
            <a:avLst/>
          </a:prstGeom>
        </p:spPr>
      </p:pic>
      <p:sp>
        <p:nvSpPr>
          <p:cNvPr id="23" name="Obdélník: se zakulacenými rohy 22">
            <a:extLst>
              <a:ext uri="{FF2B5EF4-FFF2-40B4-BE49-F238E27FC236}">
                <a16:creationId xmlns:a16="http://schemas.microsoft.com/office/drawing/2014/main" xmlns="" id="{5AFC86B5-7A2A-CB1B-E15E-A8E28F6AD20E}"/>
              </a:ext>
            </a:extLst>
          </p:cNvPr>
          <p:cNvSpPr/>
          <p:nvPr/>
        </p:nvSpPr>
        <p:spPr>
          <a:xfrm>
            <a:off x="2542662" y="3919966"/>
            <a:ext cx="7135238" cy="84012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8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5" grpId="0" animBg="1"/>
      <p:bldP spid="16" grpId="0" animBg="1"/>
      <p:bldP spid="20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517525"/>
            <a:ext cx="7583055" cy="495300"/>
          </a:xfrm>
        </p:spPr>
        <p:txBody>
          <a:bodyPr/>
          <a:lstStyle/>
          <a:p>
            <a:r>
              <a:rPr lang="cs-CZ" sz="2800" dirty="0"/>
              <a:t>SIRS - Systemic Inflammatory Response Syndrom</a:t>
            </a: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609600" y="1012825"/>
            <a:ext cx="10972800" cy="4898571"/>
          </a:xfrm>
        </p:spPr>
        <p:txBody>
          <a:bodyPr/>
          <a:lstStyle/>
          <a:p>
            <a:pPr marL="342900" lvl="1" indent="0">
              <a:buNone/>
            </a:pPr>
            <a:endParaRPr lang="cs-CZ" dirty="0"/>
          </a:p>
          <a:p>
            <a:r>
              <a:rPr lang="cs-CZ" dirty="0"/>
              <a:t>jedná se o dysregulovaná systémová zánětlivá odpověď organizmu na řadu inzultů</a:t>
            </a:r>
          </a:p>
          <a:p>
            <a:pPr lvl="1"/>
            <a:r>
              <a:rPr lang="cs-CZ" dirty="0"/>
              <a:t>vede k aktivaci zánětu i ve tkáních nepoškozených primárním inzultem</a:t>
            </a:r>
          </a:p>
          <a:p>
            <a:pPr lvl="1"/>
            <a:r>
              <a:rPr lang="cs-CZ" dirty="0"/>
              <a:t>vede k jejich tzv.</a:t>
            </a:r>
            <a:r>
              <a:rPr lang="cs-CZ" b="1" dirty="0"/>
              <a:t> sekundárnímu poškození, </a:t>
            </a:r>
            <a:r>
              <a:rPr lang="cs-CZ" dirty="0"/>
              <a:t>což je podstatou rozvíjející orgánové dysfunkce</a:t>
            </a:r>
          </a:p>
          <a:p>
            <a:pPr lvl="1"/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2582" y="2902616"/>
            <a:ext cx="5669326" cy="314876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8437098" y="5696794"/>
            <a:ext cx="3754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/>
              <a:t>zdroj:</a:t>
            </a:r>
            <a:r>
              <a:rPr lang="cs-CZ" sz="1000" dirty="0"/>
              <a:t> Intenzivní medicína v praxi, </a:t>
            </a:r>
            <a:r>
              <a:rPr lang="cs-CZ" sz="1000" i="1" dirty="0"/>
              <a:t>Jan Maláska, Jan Stašek, Milan Kratochvíl, Václav Zvoníček a kol., 2020,  ISBN </a:t>
            </a:r>
            <a:r>
              <a:rPr lang="cs-CZ" sz="1000" dirty="0"/>
              <a:t>978-80-7345-675-7.</a:t>
            </a:r>
            <a:r>
              <a:rPr lang="cs-CZ" sz="1000" i="1" dirty="0"/>
              <a:t>  </a:t>
            </a:r>
            <a:endParaRPr lang="cs-CZ" sz="1000" dirty="0"/>
          </a:p>
          <a:p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21377768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517525"/>
            <a:ext cx="7310967" cy="495300"/>
          </a:xfrm>
        </p:spPr>
        <p:txBody>
          <a:bodyPr/>
          <a:lstStyle/>
          <a:p>
            <a:r>
              <a:rPr lang="cs-CZ" sz="2800" dirty="0"/>
              <a:t>Celková terapie MODS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012825"/>
            <a:ext cx="10972800" cy="5279118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r>
              <a:rPr lang="cs-CZ" b="1" dirty="0"/>
              <a:t>management orgánové dysfunkce</a:t>
            </a:r>
          </a:p>
          <a:p>
            <a:pPr lvl="1"/>
            <a:r>
              <a:rPr lang="cs-CZ" dirty="0"/>
              <a:t>sepse/septický šok je </a:t>
            </a:r>
            <a:r>
              <a:rPr lang="cs-CZ" b="1" dirty="0"/>
              <a:t>nejčastější příčinou rozvoje syndromu MODS/MOF</a:t>
            </a:r>
          </a:p>
          <a:p>
            <a:pPr lvl="1"/>
            <a:r>
              <a:rPr lang="cs-CZ" dirty="0"/>
              <a:t>jednotná </a:t>
            </a:r>
            <a:r>
              <a:rPr lang="cs-CZ" b="1" dirty="0"/>
              <a:t>kauzální léčba neexistuje</a:t>
            </a:r>
            <a:r>
              <a:rPr lang="cs-CZ" dirty="0"/>
              <a:t>, management pacienta se opírá o</a:t>
            </a:r>
          </a:p>
          <a:p>
            <a:pPr lvl="2"/>
            <a:r>
              <a:rPr lang="cs-CZ" b="1" dirty="0"/>
              <a:t>včasné rozpoznání rozvoje MODS</a:t>
            </a:r>
          </a:p>
          <a:p>
            <a:pPr lvl="2"/>
            <a:r>
              <a:rPr lang="cs-CZ" b="1" dirty="0"/>
              <a:t>přijetí pacienta na ICU</a:t>
            </a:r>
          </a:p>
          <a:p>
            <a:pPr lvl="2"/>
            <a:r>
              <a:rPr lang="cs-CZ" b="1" dirty="0"/>
              <a:t>včasné zahájení intenzivní orgánové podpory</a:t>
            </a:r>
          </a:p>
          <a:p>
            <a:pPr lvl="2"/>
            <a:r>
              <a:rPr lang="cs-CZ" b="1" dirty="0"/>
              <a:t>identifikace a eliminace vyvolávající příčiny </a:t>
            </a:r>
            <a:endParaRPr lang="cs-CZ" dirty="0"/>
          </a:p>
          <a:p>
            <a:pPr lvl="1"/>
            <a:r>
              <a:rPr lang="cs-CZ" dirty="0"/>
              <a:t>důležitou součástí terapie je dále </a:t>
            </a:r>
          </a:p>
          <a:p>
            <a:pPr lvl="2"/>
            <a:r>
              <a:rPr lang="cs-CZ" b="1" dirty="0"/>
              <a:t>prevence nozokomiálních infekcí</a:t>
            </a:r>
          </a:p>
          <a:p>
            <a:pPr lvl="2"/>
            <a:r>
              <a:rPr lang="cs-CZ" b="1" dirty="0"/>
              <a:t>nutriční podpora</a:t>
            </a:r>
          </a:p>
          <a:p>
            <a:pPr lvl="2"/>
            <a:r>
              <a:rPr lang="cs-CZ" b="1" dirty="0"/>
              <a:t>adekvátní rehabilitace</a:t>
            </a:r>
          </a:p>
          <a:p>
            <a:pPr lvl="1"/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69211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517525"/>
            <a:ext cx="7310967" cy="495300"/>
          </a:xfrm>
        </p:spPr>
        <p:txBody>
          <a:bodyPr/>
          <a:lstStyle/>
          <a:p>
            <a:r>
              <a:rPr lang="cs-CZ" sz="2800" dirty="0"/>
              <a:t>Celková terapie MODS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012825"/>
            <a:ext cx="4451927" cy="5279118"/>
          </a:xfrm>
        </p:spPr>
        <p:txBody>
          <a:bodyPr/>
          <a:lstStyle/>
          <a:p>
            <a:pPr marL="0" indent="0">
              <a:buNone/>
            </a:pPr>
            <a:endParaRPr lang="cs-CZ" b="1" dirty="0"/>
          </a:p>
          <a:p>
            <a:r>
              <a:rPr lang="cs-CZ" dirty="0"/>
              <a:t>základním předpokladem úspěšné léčby MODS </a:t>
            </a:r>
            <a:r>
              <a:rPr lang="cs-CZ" b="1" dirty="0"/>
              <a:t>je včasná identifikace příčiny</a:t>
            </a:r>
            <a:r>
              <a:rPr lang="cs-CZ" dirty="0"/>
              <a:t>, která k jeho rozvoji vedla a její </a:t>
            </a:r>
            <a:r>
              <a:rPr lang="cs-CZ" b="1" dirty="0"/>
              <a:t>efektivní odstranění</a:t>
            </a:r>
          </a:p>
          <a:p>
            <a:endParaRPr lang="cs-CZ" dirty="0"/>
          </a:p>
          <a:p>
            <a:r>
              <a:rPr lang="cs-CZ" dirty="0"/>
              <a:t>orgánová podpora sama o sobě </a:t>
            </a:r>
            <a:r>
              <a:rPr lang="cs-CZ" b="1" dirty="0"/>
              <a:t>„neléči“, ale umožnuje pacientovi přežít kritickou fázi </a:t>
            </a:r>
            <a:r>
              <a:rPr lang="cs-CZ" dirty="0"/>
              <a:t>onemocnění a </a:t>
            </a:r>
            <a:r>
              <a:rPr lang="cs-CZ" b="1" dirty="0"/>
              <a:t>dát organismu čas </a:t>
            </a:r>
            <a:r>
              <a:rPr lang="cs-CZ" dirty="0"/>
              <a:t>na obnovu vlastních orgánových funkcí</a:t>
            </a:r>
          </a:p>
          <a:p>
            <a:endParaRPr lang="cs-CZ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7670479" y="6340475"/>
            <a:ext cx="3754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/>
              <a:t>zdroj:</a:t>
            </a:r>
            <a:r>
              <a:rPr lang="cs-CZ" sz="1000" dirty="0"/>
              <a:t> Intenzivní medicína v praxi, </a:t>
            </a:r>
            <a:r>
              <a:rPr lang="cs-CZ" sz="1000" i="1" dirty="0"/>
              <a:t>Jan Maláska, Jan Stašek, Milan Kratochvíl, Václav Zvoníček a kol., 2020,  ISBN </a:t>
            </a:r>
            <a:r>
              <a:rPr lang="cs-CZ" sz="1000" dirty="0"/>
              <a:t>978-80-7345-675-7.</a:t>
            </a:r>
            <a:r>
              <a:rPr lang="cs-CZ" sz="1000" i="1" dirty="0"/>
              <a:t>  </a:t>
            </a:r>
            <a:endParaRPr lang="cs-CZ" sz="1000" dirty="0"/>
          </a:p>
          <a:p>
            <a:endParaRPr lang="cs-CZ" sz="11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8620" y="658062"/>
            <a:ext cx="5556956" cy="554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87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517525"/>
            <a:ext cx="7310967" cy="495300"/>
          </a:xfrm>
        </p:spPr>
        <p:txBody>
          <a:bodyPr/>
          <a:lstStyle/>
          <a:p>
            <a:r>
              <a:rPr lang="cs-CZ" sz="2800" dirty="0" err="1"/>
              <a:t>Take</a:t>
            </a:r>
            <a:r>
              <a:rPr lang="cs-CZ" sz="2800" dirty="0"/>
              <a:t> - </a:t>
            </a:r>
            <a:r>
              <a:rPr lang="cs-CZ" sz="2800" dirty="0" err="1"/>
              <a:t>home</a:t>
            </a:r>
            <a:r>
              <a:rPr lang="cs-CZ" sz="2800" dirty="0"/>
              <a:t> </a:t>
            </a:r>
            <a:r>
              <a:rPr lang="cs-CZ" sz="2800" dirty="0" err="1"/>
              <a:t>message</a:t>
            </a:r>
            <a:r>
              <a:rPr lang="cs-CZ" sz="2800" dirty="0"/>
              <a:t> – léčba </a:t>
            </a:r>
            <a:r>
              <a:rPr lang="cs-CZ" sz="2800" dirty="0" err="1"/>
              <a:t>sespe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012825"/>
            <a:ext cx="10972800" cy="5279118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r>
              <a:rPr lang="cs-CZ" dirty="0"/>
              <a:t>mortalita pacientů zůstává stále neakceptovatelně vysoká i přes významné zlepšení v povědomí o sepsi, její prevenci, diagnostice a managementu</a:t>
            </a:r>
          </a:p>
          <a:p>
            <a:endParaRPr lang="cs-CZ" dirty="0"/>
          </a:p>
          <a:p>
            <a:r>
              <a:rPr lang="cs-CZ" dirty="0"/>
              <a:t>u pacientů kteří přežijí ataku sepse jsou dlouhodobé následky časté a závažné</a:t>
            </a:r>
          </a:p>
          <a:p>
            <a:endParaRPr lang="cs-CZ" dirty="0"/>
          </a:p>
          <a:p>
            <a:r>
              <a:rPr lang="cs-CZ" dirty="0"/>
              <a:t>základným pilířem i nadále zůstává</a:t>
            </a:r>
          </a:p>
          <a:p>
            <a:pPr lvl="1"/>
            <a:r>
              <a:rPr lang="cs-CZ" b="1" dirty="0">
                <a:solidFill>
                  <a:srgbClr val="C00000"/>
                </a:solidFill>
              </a:rPr>
              <a:t>rychlá diagnostika</a:t>
            </a:r>
          </a:p>
          <a:p>
            <a:pPr lvl="1"/>
            <a:r>
              <a:rPr lang="cs-CZ" b="1" dirty="0">
                <a:solidFill>
                  <a:srgbClr val="C00000"/>
                </a:solidFill>
              </a:rPr>
              <a:t>iniciální management s nasazením ATB</a:t>
            </a:r>
          </a:p>
          <a:p>
            <a:pPr lvl="1"/>
            <a:r>
              <a:rPr lang="cs-CZ" b="1" dirty="0">
                <a:solidFill>
                  <a:srgbClr val="C00000"/>
                </a:solidFill>
              </a:rPr>
              <a:t>kontrola zdroje infekce</a:t>
            </a:r>
          </a:p>
        </p:txBody>
      </p:sp>
    </p:spTree>
    <p:extLst>
      <p:ext uri="{BB962C8B-B14F-4D97-AF65-F5344CB8AC3E}">
        <p14:creationId xmlns:p14="http://schemas.microsoft.com/office/powerpoint/2010/main" val="409918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E00EF49-6124-9AB5-9669-182F69DCA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xmlns="" id="{0022A11D-36D8-CA69-E0A7-D208DB7F47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7653" y="53975"/>
            <a:ext cx="6157458" cy="6829487"/>
          </a:xfr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xmlns="" id="{5463DAF0-7012-FF51-4DF2-8ACEA41787AB}"/>
              </a:ext>
            </a:extLst>
          </p:cNvPr>
          <p:cNvSpPr txBox="1">
            <a:spLocks/>
          </p:cNvSpPr>
          <p:nvPr/>
        </p:nvSpPr>
        <p:spPr bwMode="auto">
          <a:xfrm>
            <a:off x="609600" y="517525"/>
            <a:ext cx="731096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500" b="1" kern="1200">
                <a:solidFill>
                  <a:srgbClr val="D20A1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D20A11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D20A11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D20A11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D20A11"/>
                </a:solidFill>
                <a:latin typeface="Calibri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D20A11"/>
                </a:solidFill>
                <a:latin typeface="Calibri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D20A11"/>
                </a:solidFill>
                <a:latin typeface="Calibri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D20A11"/>
                </a:solidFill>
                <a:latin typeface="Calibri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D20A11"/>
                </a:solidFill>
                <a:latin typeface="Calibri" pitchFamily="34" charset="0"/>
              </a:defRPr>
            </a:lvl9pPr>
          </a:lstStyle>
          <a:p>
            <a:r>
              <a:rPr lang="cs-CZ" sz="2800" dirty="0" err="1"/>
              <a:t>Take</a:t>
            </a:r>
            <a:r>
              <a:rPr lang="cs-CZ" sz="2800" dirty="0"/>
              <a:t>- </a:t>
            </a:r>
            <a:r>
              <a:rPr lang="cs-CZ" sz="2800" dirty="0" err="1"/>
              <a:t>home</a:t>
            </a:r>
            <a:r>
              <a:rPr lang="cs-CZ" sz="2800" dirty="0"/>
              <a:t> </a:t>
            </a:r>
            <a:r>
              <a:rPr lang="cs-CZ" sz="2800" dirty="0" err="1"/>
              <a:t>message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39198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517525"/>
            <a:ext cx="7310967" cy="495300"/>
          </a:xfrm>
        </p:spPr>
        <p:txBody>
          <a:bodyPr/>
          <a:lstStyle/>
          <a:p>
            <a:r>
              <a:rPr lang="cs-CZ" sz="2800" dirty="0"/>
              <a:t>Definice sepse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979714"/>
            <a:ext cx="10972800" cy="4898571"/>
          </a:xfrm>
        </p:spPr>
        <p:txBody>
          <a:bodyPr/>
          <a:lstStyle/>
          <a:p>
            <a:pPr marL="342900" lvl="1" indent="0">
              <a:buNone/>
            </a:pPr>
            <a:endParaRPr lang="cs-CZ" dirty="0"/>
          </a:p>
          <a:p>
            <a:r>
              <a:rPr lang="cs-CZ" dirty="0"/>
              <a:t>v současné době je akceptovaná třetí definice (SEPSIS-3) z roku 2016</a:t>
            </a:r>
          </a:p>
          <a:p>
            <a:endParaRPr lang="cs-CZ" dirty="0"/>
          </a:p>
          <a:p>
            <a:r>
              <a:rPr lang="cs-CZ" b="1" dirty="0"/>
              <a:t>kritéria pro sepsi</a:t>
            </a:r>
          </a:p>
          <a:p>
            <a:pPr lvl="1"/>
            <a:r>
              <a:rPr lang="cs-CZ" b="1" dirty="0">
                <a:solidFill>
                  <a:srgbClr val="C00000"/>
                </a:solidFill>
              </a:rPr>
              <a:t>předpokládaná nebo prokázaná infekce s novou orgánovou dysfunkci                                            </a:t>
            </a:r>
            <a:r>
              <a:rPr lang="cs-CZ" dirty="0"/>
              <a:t>(náhle zvýšení SOFA skóre o ≥ 2 body)</a:t>
            </a:r>
          </a:p>
          <a:p>
            <a:endParaRPr lang="cs-CZ" dirty="0"/>
          </a:p>
          <a:p>
            <a:r>
              <a:rPr lang="cs-CZ" b="1" dirty="0"/>
              <a:t>kritéria pro septický šok</a:t>
            </a:r>
          </a:p>
          <a:p>
            <a:pPr lvl="1"/>
            <a:r>
              <a:rPr lang="cs-CZ" dirty="0"/>
              <a:t>podskupina pacientů, u niž dominuje porucha oběhu a buněčného metabolizmu </a:t>
            </a:r>
          </a:p>
          <a:p>
            <a:pPr lvl="1"/>
            <a:r>
              <a:rPr lang="cs-CZ" dirty="0"/>
              <a:t>perzistující hypotenze s nutnosti nasazení </a:t>
            </a:r>
            <a:r>
              <a:rPr lang="cs-CZ" b="1" dirty="0">
                <a:solidFill>
                  <a:srgbClr val="C00000"/>
                </a:solidFill>
              </a:rPr>
              <a:t>vazopresorů</a:t>
            </a:r>
            <a:r>
              <a:rPr lang="cs-CZ" dirty="0"/>
              <a:t> k udržení MAP&gt; 65 mmHg</a:t>
            </a:r>
          </a:p>
          <a:p>
            <a:pPr lvl="1"/>
            <a:r>
              <a:rPr lang="cs-CZ" dirty="0"/>
              <a:t>zvýšený </a:t>
            </a:r>
            <a:r>
              <a:rPr lang="cs-CZ" b="1" dirty="0">
                <a:solidFill>
                  <a:srgbClr val="C00000"/>
                </a:solidFill>
              </a:rPr>
              <a:t>laktát ≥ 2mmol/l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/>
              <a:t>navzdory adekvátní tekutinové resuscitaci</a:t>
            </a:r>
          </a:p>
        </p:txBody>
      </p:sp>
    </p:spTree>
    <p:extLst>
      <p:ext uri="{BB962C8B-B14F-4D97-AF65-F5344CB8AC3E}">
        <p14:creationId xmlns:p14="http://schemas.microsoft.com/office/powerpoint/2010/main" val="199016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517525"/>
            <a:ext cx="7310967" cy="495300"/>
          </a:xfrm>
        </p:spPr>
        <p:txBody>
          <a:bodyPr/>
          <a:lstStyle/>
          <a:p>
            <a:r>
              <a:rPr lang="cs-CZ" sz="2800" dirty="0"/>
              <a:t>Orgánová dysfunkce- SOFA </a:t>
            </a:r>
            <a:r>
              <a:rPr lang="cs-CZ" sz="2800" dirty="0" err="1"/>
              <a:t>score</a:t>
            </a:r>
            <a:endParaRPr lang="cs-CZ" sz="2800" dirty="0"/>
          </a:p>
        </p:txBody>
      </p:sp>
      <p:pic>
        <p:nvPicPr>
          <p:cNvPr id="3074" name="Picture 2" descr="awesome Sofa Score , Fantastic Sofa Score 28 For Sofa Table Ideas with Sofa  Score , http://sofascouch.com/sofa-score/47135 C… | Sofa, Lovely sofas, Sofa  inspi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573" y="1104408"/>
            <a:ext cx="7588854" cy="471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301573" y="5911395"/>
            <a:ext cx="85938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https://i0.wp.com/epmonthly.com/wp-content/uploads/2016/03/SepsisUpgrade703.png?resize=680%2C423&amp;ssl=1</a:t>
            </a:r>
          </a:p>
        </p:txBody>
      </p:sp>
    </p:spTree>
    <p:extLst>
      <p:ext uri="{BB962C8B-B14F-4D97-AF65-F5344CB8AC3E}">
        <p14:creationId xmlns:p14="http://schemas.microsoft.com/office/powerpoint/2010/main" val="3470474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77463"/>
            <a:ext cx="7310967" cy="495300"/>
          </a:xfrm>
        </p:spPr>
        <p:txBody>
          <a:bodyPr/>
          <a:lstStyle/>
          <a:p>
            <a:r>
              <a:rPr lang="cs-CZ" sz="2800" dirty="0"/>
              <a:t>Patofyziologie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012825"/>
            <a:ext cx="5358063" cy="4898571"/>
          </a:xfrm>
        </p:spPr>
        <p:txBody>
          <a:bodyPr/>
          <a:lstStyle/>
          <a:p>
            <a:pPr marL="342900" lvl="1" indent="0">
              <a:buNone/>
            </a:pPr>
            <a:endParaRPr lang="cs-CZ" dirty="0"/>
          </a:p>
          <a:p>
            <a:r>
              <a:rPr lang="cs-CZ" b="1" dirty="0"/>
              <a:t>komplexní proces</a:t>
            </a:r>
            <a:r>
              <a:rPr lang="cs-CZ" dirty="0"/>
              <a:t>, nesmírně složitého vzájemného ovlivňování mezi patogenem a pacientem</a:t>
            </a:r>
          </a:p>
          <a:p>
            <a:endParaRPr lang="cs-CZ" dirty="0"/>
          </a:p>
          <a:p>
            <a:r>
              <a:rPr lang="cs-CZ" dirty="0"/>
              <a:t>nejedná se pouze o vystupňovanou imunitní prozánětlivou reakci, ale dochází zde k zapojení množství mediátorů, metabolických cest a signálních drah 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658205" y="5975976"/>
            <a:ext cx="3754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/>
              <a:t>zdroj:</a:t>
            </a:r>
            <a:r>
              <a:rPr lang="cs-CZ" sz="1000" dirty="0"/>
              <a:t> Intenzivní medicína v praxi, </a:t>
            </a:r>
            <a:r>
              <a:rPr lang="cs-CZ" sz="1000" i="1" dirty="0"/>
              <a:t>Jan Maláska, Jan Stašek, Milan Kratochvíl, Václav Zvoníček a kol., 2020,  ISBN </a:t>
            </a:r>
            <a:r>
              <a:rPr lang="cs-CZ" sz="1000" dirty="0"/>
              <a:t>978-80-7345-675-7.</a:t>
            </a:r>
            <a:r>
              <a:rPr lang="cs-CZ" sz="1000" i="1" dirty="0"/>
              <a:t>  </a:t>
            </a:r>
            <a:endParaRPr lang="cs-CZ" sz="1000" dirty="0"/>
          </a:p>
          <a:p>
            <a:endParaRPr lang="cs-CZ" sz="11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009" y="589636"/>
            <a:ext cx="4708021" cy="53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030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E649C8A0-3D81-AF14-8D06-E77D8D7B2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 primární inzult reaguje tělo systémovou zánětlivou odpovědí organismu (= SIRS – </a:t>
            </a:r>
            <a:r>
              <a:rPr lang="cs-CZ" dirty="0" err="1"/>
              <a:t>Systemic</a:t>
            </a:r>
            <a:r>
              <a:rPr lang="cs-CZ" dirty="0"/>
              <a:t> </a:t>
            </a:r>
            <a:r>
              <a:rPr lang="cs-CZ" dirty="0" err="1"/>
              <a:t>Inflammatory</a:t>
            </a:r>
            <a:r>
              <a:rPr lang="cs-CZ" dirty="0"/>
              <a:t> Response Syndrom)</a:t>
            </a:r>
          </a:p>
          <a:p>
            <a:pPr lvl="1"/>
            <a:r>
              <a:rPr lang="cs-CZ" dirty="0"/>
              <a:t>Deregulovaná </a:t>
            </a:r>
            <a:r>
              <a:rPr lang="cs-CZ" dirty="0" err="1"/>
              <a:t>hyperaktivace</a:t>
            </a:r>
            <a:r>
              <a:rPr lang="cs-CZ" dirty="0"/>
              <a:t> prozánětlivých mechanismů – aktivace neutrofilů a makrofágů, uvolnění vysokých hladin cytokinů (</a:t>
            </a:r>
            <a:r>
              <a:rPr lang="cs-CZ" i="1" dirty="0"/>
              <a:t>cytokine </a:t>
            </a:r>
            <a:r>
              <a:rPr lang="cs-CZ" i="1" dirty="0" err="1"/>
              <a:t>storm</a:t>
            </a:r>
            <a:r>
              <a:rPr lang="cs-CZ" dirty="0"/>
              <a:t>)</a:t>
            </a:r>
          </a:p>
          <a:p>
            <a:r>
              <a:rPr lang="cs-CZ" dirty="0"/>
              <a:t>Cíl</a:t>
            </a:r>
            <a:r>
              <a:rPr lang="cs-CZ" b="1" dirty="0"/>
              <a:t> SIRS </a:t>
            </a:r>
            <a:r>
              <a:rPr lang="cs-CZ" dirty="0"/>
              <a:t>– komplex </a:t>
            </a:r>
            <a:r>
              <a:rPr lang="cs-CZ" b="1" dirty="0"/>
              <a:t>nespecifických reakcí organismu</a:t>
            </a:r>
            <a:r>
              <a:rPr lang="cs-CZ" dirty="0"/>
              <a:t> s cílem </a:t>
            </a:r>
            <a:r>
              <a:rPr lang="cs-CZ" b="1" dirty="0"/>
              <a:t>lokalizovat a eliminovat inzult</a:t>
            </a:r>
            <a:r>
              <a:rPr lang="cs-CZ" dirty="0"/>
              <a:t> s následnou reparací poškozených tkání a jejich funkcí</a:t>
            </a:r>
          </a:p>
          <a:p>
            <a:pPr lvl="1"/>
            <a:r>
              <a:rPr lang="cs-CZ" dirty="0"/>
              <a:t>Systém nespecifické imunity reaguje pomocí PRR receptorů (</a:t>
            </a:r>
            <a:r>
              <a:rPr lang="cs-CZ" dirty="0" err="1"/>
              <a:t>Patern</a:t>
            </a:r>
            <a:r>
              <a:rPr lang="cs-CZ" dirty="0"/>
              <a:t> </a:t>
            </a:r>
            <a:r>
              <a:rPr lang="cs-CZ" dirty="0" err="1"/>
              <a:t>Recognition</a:t>
            </a:r>
            <a:r>
              <a:rPr lang="cs-CZ" dirty="0"/>
              <a:t> </a:t>
            </a:r>
            <a:r>
              <a:rPr lang="cs-CZ" dirty="0" err="1"/>
              <a:t>Receptors</a:t>
            </a:r>
            <a:r>
              <a:rPr lang="cs-CZ" dirty="0"/>
              <a:t>) </a:t>
            </a:r>
          </a:p>
          <a:p>
            <a:pPr lvl="2"/>
            <a:r>
              <a:rPr lang="cs-CZ" dirty="0"/>
              <a:t>Např. TLR (</a:t>
            </a:r>
            <a:r>
              <a:rPr lang="cs-CZ" dirty="0" err="1"/>
              <a:t>Toll-like</a:t>
            </a:r>
            <a:r>
              <a:rPr lang="cs-CZ" dirty="0"/>
              <a:t> </a:t>
            </a:r>
            <a:r>
              <a:rPr lang="cs-CZ" dirty="0" err="1"/>
              <a:t>receptors</a:t>
            </a:r>
            <a:r>
              <a:rPr lang="cs-CZ" dirty="0"/>
              <a:t>) nacházející se na povrchu imunitních buněk, buněk střev a plicního epitelu</a:t>
            </a:r>
          </a:p>
          <a:p>
            <a:pPr lvl="2"/>
            <a:r>
              <a:rPr lang="cs-CZ" dirty="0"/>
              <a:t>Aktivací dochází k aktivaci transkripčních faktorů – dochází k produkci pro/protizánětlivých cytokinů (Il-1, Il-6, </a:t>
            </a:r>
            <a:r>
              <a:rPr lang="cs-CZ" dirty="0" err="1"/>
              <a:t>TNFalfa</a:t>
            </a:r>
            <a:r>
              <a:rPr lang="cs-CZ" dirty="0"/>
              <a:t>,…), komplementu atd.</a:t>
            </a:r>
          </a:p>
          <a:p>
            <a:pPr lvl="2"/>
            <a:r>
              <a:rPr lang="cs-CZ" dirty="0"/>
              <a:t>Tím dochází k další aktivaci makrofágů a neutrofilů, tím se amplifikuje zánětlivá reakce a dochází k </a:t>
            </a:r>
            <a:r>
              <a:rPr lang="cs-CZ" b="1" dirty="0"/>
              <a:t>deregulaci</a:t>
            </a:r>
          </a:p>
          <a:p>
            <a:pPr lvl="1"/>
            <a:r>
              <a:rPr lang="cs-CZ" dirty="0"/>
              <a:t>Zároveň dochází k aktivaci protizánětlivých mechanismů (cílem je udržení homeostázy) nazývaných CARS (</a:t>
            </a:r>
            <a:r>
              <a:rPr lang="cs-CZ" dirty="0" err="1"/>
              <a:t>Compensatory</a:t>
            </a:r>
            <a:r>
              <a:rPr lang="cs-CZ" dirty="0"/>
              <a:t> Anti-</a:t>
            </a:r>
            <a:r>
              <a:rPr lang="cs-CZ" dirty="0" err="1"/>
              <a:t>inflammatory</a:t>
            </a:r>
            <a:r>
              <a:rPr lang="cs-CZ" dirty="0"/>
              <a:t> Response Syndrom)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xmlns="" id="{7D74FB83-F2C9-57A4-68A8-9156C9E9A2BF}"/>
              </a:ext>
            </a:extLst>
          </p:cNvPr>
          <p:cNvSpPr txBox="1">
            <a:spLocks/>
          </p:cNvSpPr>
          <p:nvPr/>
        </p:nvSpPr>
        <p:spPr bwMode="auto">
          <a:xfrm>
            <a:off x="609600" y="148070"/>
            <a:ext cx="731096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500" b="1" kern="1200">
                <a:solidFill>
                  <a:srgbClr val="D20A1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D20A11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D20A11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D20A11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D20A11"/>
                </a:solidFill>
                <a:latin typeface="Calibri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D20A11"/>
                </a:solidFill>
                <a:latin typeface="Calibri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D20A11"/>
                </a:solidFill>
                <a:latin typeface="Calibri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D20A11"/>
                </a:solidFill>
                <a:latin typeface="Calibri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D20A11"/>
                </a:solidFill>
                <a:latin typeface="Calibri" pitchFamily="34" charset="0"/>
              </a:defRPr>
            </a:lvl9pPr>
          </a:lstStyle>
          <a:p>
            <a:r>
              <a:rPr lang="cs-CZ" sz="2800" dirty="0"/>
              <a:t>Patofyziologie</a:t>
            </a:r>
          </a:p>
        </p:txBody>
      </p:sp>
    </p:spTree>
    <p:extLst>
      <p:ext uri="{BB962C8B-B14F-4D97-AF65-F5344CB8AC3E}">
        <p14:creationId xmlns:p14="http://schemas.microsoft.com/office/powerpoint/2010/main" val="108048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94253"/>
            <a:ext cx="7310967" cy="495300"/>
          </a:xfrm>
        </p:spPr>
        <p:txBody>
          <a:bodyPr/>
          <a:lstStyle/>
          <a:p>
            <a:r>
              <a:rPr lang="cs-CZ" sz="2800" dirty="0"/>
              <a:t>Patofyziologie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012825"/>
            <a:ext cx="10972800" cy="4898571"/>
          </a:xfrm>
        </p:spPr>
        <p:txBody>
          <a:bodyPr/>
          <a:lstStyle/>
          <a:p>
            <a:pPr marL="342900" lvl="1" indent="0">
              <a:buNone/>
            </a:pPr>
            <a:endParaRPr lang="cs-CZ" dirty="0"/>
          </a:p>
          <a:p>
            <a:r>
              <a:rPr lang="cs-CZ" b="1" dirty="0"/>
              <a:t>Oxidační stres</a:t>
            </a:r>
          </a:p>
          <a:p>
            <a:pPr lvl="1"/>
            <a:r>
              <a:rPr lang="cs-CZ" dirty="0"/>
              <a:t>uplatňuje se v </a:t>
            </a:r>
            <a:r>
              <a:rPr lang="cs-CZ" b="1" dirty="0"/>
              <a:t>přirozené imunitní reakci </a:t>
            </a:r>
            <a:r>
              <a:rPr lang="cs-CZ" dirty="0"/>
              <a:t>jako součást snahy o zneškodnění patogenu </a:t>
            </a:r>
          </a:p>
          <a:p>
            <a:pPr lvl="1"/>
            <a:r>
              <a:rPr lang="cs-CZ" dirty="0"/>
              <a:t>pro správní fungování je </a:t>
            </a:r>
            <a:r>
              <a:rPr lang="cs-CZ" b="1" dirty="0"/>
              <a:t>nutná rovnováha </a:t>
            </a:r>
            <a:r>
              <a:rPr lang="cs-CZ" dirty="0"/>
              <a:t>mezi prooxidačníma a antioxidačníma ději  </a:t>
            </a:r>
          </a:p>
          <a:p>
            <a:pPr lvl="1"/>
            <a:r>
              <a:rPr lang="cs-CZ" dirty="0"/>
              <a:t>dochází k porušení rovnováhy, což vede k poškození tkáni a orgánové dysfunkci</a:t>
            </a:r>
          </a:p>
          <a:p>
            <a:endParaRPr lang="cs-CZ" dirty="0"/>
          </a:p>
          <a:p>
            <a:r>
              <a:rPr lang="cs-CZ" b="1" dirty="0"/>
              <a:t>Oxid dusnatý </a:t>
            </a:r>
          </a:p>
          <a:p>
            <a:pPr lvl="1"/>
            <a:r>
              <a:rPr lang="cs-CZ" dirty="0"/>
              <a:t>významná úloha v patogenezi</a:t>
            </a:r>
          </a:p>
          <a:p>
            <a:pPr lvl="1"/>
            <a:r>
              <a:rPr lang="cs-CZ" dirty="0"/>
              <a:t>Aktivace </a:t>
            </a:r>
            <a:r>
              <a:rPr lang="cs-CZ" dirty="0" err="1"/>
              <a:t>iNOS</a:t>
            </a:r>
            <a:r>
              <a:rPr lang="cs-CZ" dirty="0"/>
              <a:t> (</a:t>
            </a:r>
            <a:r>
              <a:rPr lang="cs-CZ" dirty="0" err="1"/>
              <a:t>inducibilní</a:t>
            </a:r>
            <a:r>
              <a:rPr lang="cs-CZ" dirty="0"/>
              <a:t> NO </a:t>
            </a:r>
            <a:r>
              <a:rPr lang="cs-CZ" dirty="0" err="1"/>
              <a:t>syntetázy</a:t>
            </a:r>
            <a:r>
              <a:rPr lang="cs-CZ" dirty="0"/>
              <a:t>)</a:t>
            </a:r>
          </a:p>
          <a:p>
            <a:pPr lvl="1"/>
            <a:r>
              <a:rPr lang="cs-CZ" b="1" dirty="0"/>
              <a:t>enormní koncentrace </a:t>
            </a:r>
            <a:r>
              <a:rPr lang="cs-CZ" dirty="0"/>
              <a:t>a rozvoj systémové </a:t>
            </a:r>
            <a:r>
              <a:rPr lang="cs-CZ" b="1" dirty="0"/>
              <a:t>vazodilatace</a:t>
            </a:r>
            <a:r>
              <a:rPr lang="cs-CZ" dirty="0"/>
              <a:t> </a:t>
            </a:r>
            <a:r>
              <a:rPr lang="cs-CZ" b="1" dirty="0"/>
              <a:t>až </a:t>
            </a:r>
            <a:r>
              <a:rPr lang="cs-CZ" b="1" dirty="0" err="1"/>
              <a:t>vazoplegie</a:t>
            </a:r>
            <a:r>
              <a:rPr lang="cs-CZ" dirty="0"/>
              <a:t>, endoteliální dysfunkce a myokardiální dysfunkce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399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otiv_KARIM2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iv_KARIM2" id="{2CF643C7-638E-44B3-A605-A0B79FB76D51}" vid="{E82B2BE7-074D-4828-AB6B-278E1519F249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Motiv_KARIM2</Template>
  <TotalTime>2611</TotalTime>
  <Words>1972</Words>
  <Application>Microsoft Office PowerPoint</Application>
  <PresentationFormat>Širokoúhlá obrazovka</PresentationFormat>
  <Paragraphs>309</Paragraphs>
  <Slides>43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6" baseType="lpstr">
      <vt:lpstr>Arial</vt:lpstr>
      <vt:lpstr>Calibri</vt:lpstr>
      <vt:lpstr>Motiv_KARIM2</vt:lpstr>
      <vt:lpstr>Sepse: patofyziologie, klinický obraz a základy léčebného přístupu</vt:lpstr>
      <vt:lpstr>Sepse, proč se zajímat?</vt:lpstr>
      <vt:lpstr>Definice - historie</vt:lpstr>
      <vt:lpstr>SIRS - Systemic Inflammatory Response Syndrom</vt:lpstr>
      <vt:lpstr>Definice sepse</vt:lpstr>
      <vt:lpstr>Orgánová dysfunkce- SOFA score</vt:lpstr>
      <vt:lpstr>Patofyziologie</vt:lpstr>
      <vt:lpstr>Prezentace aplikace PowerPoint</vt:lpstr>
      <vt:lpstr>Patofyziologie</vt:lpstr>
      <vt:lpstr>Patofyziologie</vt:lpstr>
      <vt:lpstr>Patofyziologie</vt:lpstr>
      <vt:lpstr>Patofyziologie</vt:lpstr>
      <vt:lpstr>Patofyziologie</vt:lpstr>
      <vt:lpstr>Patofyziologie</vt:lpstr>
      <vt:lpstr>Patofyziologie</vt:lpstr>
      <vt:lpstr>Patofyziologie</vt:lpstr>
      <vt:lpstr>Patofyziologie</vt:lpstr>
      <vt:lpstr>Patofyziologie</vt:lpstr>
      <vt:lpstr>Definice sepse</vt:lpstr>
      <vt:lpstr>Prezentace aplikace PowerPoint</vt:lpstr>
      <vt:lpstr>Jak vypadá pacient se sepsí?</vt:lpstr>
      <vt:lpstr>Jak vypadá pacient se sepsí?</vt:lpstr>
      <vt:lpstr>Jak vypadá pacient se sepsí?</vt:lpstr>
      <vt:lpstr>Jak diagnostikovat sepsi?</vt:lpstr>
      <vt:lpstr>Jak postupovat u pacienta se sepsí?</vt:lpstr>
      <vt:lpstr>Bundles - „balíček do 1 hodiny“</vt:lpstr>
      <vt:lpstr>Prezentace aplikace PowerPoint</vt:lpstr>
      <vt:lpstr>Terapie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Celková terapie MODS</vt:lpstr>
      <vt:lpstr>Celková terapie MODS</vt:lpstr>
      <vt:lpstr>Take - home message – léčba sespe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Kamil Vrbica</dc:creator>
  <cp:lastModifiedBy>Hrdý Ondřej</cp:lastModifiedBy>
  <cp:revision>102</cp:revision>
  <dcterms:created xsi:type="dcterms:W3CDTF">2022-01-08T09:58:50Z</dcterms:created>
  <dcterms:modified xsi:type="dcterms:W3CDTF">2024-10-02T05:42:42Z</dcterms:modified>
</cp:coreProperties>
</file>