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3" r:id="rId3"/>
    <p:sldId id="272" r:id="rId4"/>
    <p:sldId id="276" r:id="rId5"/>
    <p:sldId id="275" r:id="rId6"/>
    <p:sldId id="284" r:id="rId7"/>
    <p:sldId id="282" r:id="rId8"/>
    <p:sldId id="280" r:id="rId9"/>
    <p:sldId id="279" r:id="rId10"/>
    <p:sldId id="277" r:id="rId11"/>
    <p:sldId id="293" r:id="rId12"/>
    <p:sldId id="292" r:id="rId13"/>
    <p:sldId id="291" r:id="rId14"/>
    <p:sldId id="290" r:id="rId15"/>
    <p:sldId id="289" r:id="rId16"/>
    <p:sldId id="288" r:id="rId17"/>
    <p:sldId id="299" r:id="rId18"/>
    <p:sldId id="287" r:id="rId19"/>
    <p:sldId id="298" r:id="rId20"/>
    <p:sldId id="297" r:id="rId21"/>
    <p:sldId id="296" r:id="rId22"/>
    <p:sldId id="295" r:id="rId23"/>
    <p:sldId id="286" r:id="rId24"/>
    <p:sldId id="285" r:id="rId25"/>
    <p:sldId id="308" r:id="rId26"/>
    <p:sldId id="305" r:id="rId27"/>
    <p:sldId id="301" r:id="rId28"/>
    <p:sldId id="317" r:id="rId29"/>
    <p:sldId id="316" r:id="rId30"/>
    <p:sldId id="315" r:id="rId31"/>
    <p:sldId id="314" r:id="rId32"/>
    <p:sldId id="311" r:id="rId33"/>
    <p:sldId id="310" r:id="rId34"/>
    <p:sldId id="322" r:id="rId35"/>
    <p:sldId id="321" r:id="rId36"/>
    <p:sldId id="320" r:id="rId37"/>
    <p:sldId id="319" r:id="rId38"/>
    <p:sldId id="333" r:id="rId39"/>
    <p:sldId id="332" r:id="rId40"/>
    <p:sldId id="331" r:id="rId41"/>
    <p:sldId id="345" r:id="rId42"/>
    <p:sldId id="330" r:id="rId43"/>
    <p:sldId id="329" r:id="rId44"/>
    <p:sldId id="344" r:id="rId45"/>
    <p:sldId id="343" r:id="rId46"/>
    <p:sldId id="342" r:id="rId47"/>
    <p:sldId id="341" r:id="rId48"/>
    <p:sldId id="346" r:id="rId49"/>
    <p:sldId id="340" r:id="rId50"/>
    <p:sldId id="339" r:id="rId51"/>
    <p:sldId id="338" r:id="rId52"/>
    <p:sldId id="337" r:id="rId53"/>
    <p:sldId id="336" r:id="rId54"/>
    <p:sldId id="335" r:id="rId55"/>
    <p:sldId id="328" r:id="rId56"/>
    <p:sldId id="318" r:id="rId57"/>
    <p:sldId id="354" r:id="rId58"/>
    <p:sldId id="309" r:id="rId59"/>
    <p:sldId id="353" r:id="rId60"/>
    <p:sldId id="352" r:id="rId61"/>
    <p:sldId id="351" r:id="rId62"/>
    <p:sldId id="355" r:id="rId63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01928"/>
    <a:srgbClr val="0047A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9E9CF21-592F-FF1A-558C-F9219D5D3FA3}" v="18" dt="2024-10-05T15:47:54.92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 snapToGrid="0">
      <p:cViewPr varScale="1">
        <p:scale>
          <a:sx n="88" d="100"/>
          <a:sy n="88" d="100"/>
        </p:scale>
        <p:origin x="-437" y="-7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microsoft.com/office/2016/11/relationships/changesInfo" Target="changesInfos/changesInfo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69" Type="http://schemas.microsoft.com/office/2015/10/relationships/revisionInfo" Target="revisionInfo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taňa Martin" userId="S::82@fnbrno.cz::577d62e1-5c27-4dc4-be0c-be9487fe25c7" providerId="AD" clId="Web-{FA0D82E7-B4A1-6280-B34B-6EE5CCC320B8}"/>
    <pc:docChg chg="addSld modSld">
      <pc:chgData name="Staňa Martin" userId="S::82@fnbrno.cz::577d62e1-5c27-4dc4-be0c-be9487fe25c7" providerId="AD" clId="Web-{FA0D82E7-B4A1-6280-B34B-6EE5CCC320B8}" dt="2022-10-25T08:13:05.055" v="313" actId="20577"/>
      <pc:docMkLst>
        <pc:docMk/>
      </pc:docMkLst>
      <pc:sldChg chg="modSp">
        <pc:chgData name="Staňa Martin" userId="S::82@fnbrno.cz::577d62e1-5c27-4dc4-be0c-be9487fe25c7" providerId="AD" clId="Web-{FA0D82E7-B4A1-6280-B34B-6EE5CCC320B8}" dt="2022-10-25T08:08:51.156" v="213" actId="20577"/>
        <pc:sldMkLst>
          <pc:docMk/>
          <pc:sldMk cId="4250808694" sldId="263"/>
        </pc:sldMkLst>
        <pc:spChg chg="mod">
          <ac:chgData name="Staňa Martin" userId="S::82@fnbrno.cz::577d62e1-5c27-4dc4-be0c-be9487fe25c7" providerId="AD" clId="Web-{FA0D82E7-B4A1-6280-B34B-6EE5CCC320B8}" dt="2022-10-25T08:08:51.156" v="213" actId="20577"/>
          <ac:spMkLst>
            <pc:docMk/>
            <pc:sldMk cId="4250808694" sldId="263"/>
            <ac:spMk id="3" creationId="{00000000-0000-0000-0000-000000000000}"/>
          </ac:spMkLst>
        </pc:spChg>
      </pc:sldChg>
      <pc:sldChg chg="modSp new">
        <pc:chgData name="Staňa Martin" userId="S::82@fnbrno.cz::577d62e1-5c27-4dc4-be0c-be9487fe25c7" providerId="AD" clId="Web-{FA0D82E7-B4A1-6280-B34B-6EE5CCC320B8}" dt="2022-10-25T08:13:05.055" v="313" actId="20577"/>
        <pc:sldMkLst>
          <pc:docMk/>
          <pc:sldMk cId="1501795084" sldId="280"/>
        </pc:sldMkLst>
        <pc:spChg chg="mod">
          <ac:chgData name="Staňa Martin" userId="S::82@fnbrno.cz::577d62e1-5c27-4dc4-be0c-be9487fe25c7" providerId="AD" clId="Web-{FA0D82E7-B4A1-6280-B34B-6EE5CCC320B8}" dt="2022-10-25T08:09:07.656" v="222" actId="20577"/>
          <ac:spMkLst>
            <pc:docMk/>
            <pc:sldMk cId="1501795084" sldId="280"/>
            <ac:spMk id="2" creationId="{BA725C12-D9BB-3E9E-6E88-B6326854A94E}"/>
          </ac:spMkLst>
        </pc:spChg>
        <pc:spChg chg="mod">
          <ac:chgData name="Staňa Martin" userId="S::82@fnbrno.cz::577d62e1-5c27-4dc4-be0c-be9487fe25c7" providerId="AD" clId="Web-{FA0D82E7-B4A1-6280-B34B-6EE5CCC320B8}" dt="2022-10-25T08:13:05.055" v="313" actId="20577"/>
          <ac:spMkLst>
            <pc:docMk/>
            <pc:sldMk cId="1501795084" sldId="280"/>
            <ac:spMk id="3" creationId="{EA48D504-0B16-7195-8CA7-316F3EFB0420}"/>
          </ac:spMkLst>
        </pc:spChg>
      </pc:sldChg>
    </pc:docChg>
  </pc:docChgLst>
  <pc:docChgLst>
    <pc:chgData name="Staňa Martin" userId="S::82@fnbrno.cz::577d62e1-5c27-4dc4-be0c-be9487fe25c7" providerId="AD" clId="Web-{757D985D-60A9-4C00-1DFA-CB81838F1924}"/>
    <pc:docChg chg="addSld modSld">
      <pc:chgData name="Staňa Martin" userId="S::82@fnbrno.cz::577d62e1-5c27-4dc4-be0c-be9487fe25c7" providerId="AD" clId="Web-{757D985D-60A9-4C00-1DFA-CB81838F1924}" dt="2022-11-02T12:54:57.110" v="66" actId="14100"/>
      <pc:docMkLst>
        <pc:docMk/>
      </pc:docMkLst>
      <pc:sldChg chg="modSp">
        <pc:chgData name="Staňa Martin" userId="S::82@fnbrno.cz::577d62e1-5c27-4dc4-be0c-be9487fe25c7" providerId="AD" clId="Web-{757D985D-60A9-4C00-1DFA-CB81838F1924}" dt="2022-11-02T11:29:00.164" v="2" actId="20577"/>
        <pc:sldMkLst>
          <pc:docMk/>
          <pc:sldMk cId="2141669686" sldId="262"/>
        </pc:sldMkLst>
        <pc:spChg chg="mod">
          <ac:chgData name="Staňa Martin" userId="S::82@fnbrno.cz::577d62e1-5c27-4dc4-be0c-be9487fe25c7" providerId="AD" clId="Web-{757D985D-60A9-4C00-1DFA-CB81838F1924}" dt="2022-11-02T11:28:58.852" v="0" actId="20577"/>
          <ac:spMkLst>
            <pc:docMk/>
            <pc:sldMk cId="2141669686" sldId="262"/>
            <ac:spMk id="3" creationId="{00000000-0000-0000-0000-000000000000}"/>
          </ac:spMkLst>
        </pc:spChg>
        <pc:spChg chg="mod">
          <ac:chgData name="Staňa Martin" userId="S::82@fnbrno.cz::577d62e1-5c27-4dc4-be0c-be9487fe25c7" providerId="AD" clId="Web-{757D985D-60A9-4C00-1DFA-CB81838F1924}" dt="2022-11-02T11:29:00.164" v="2" actId="20577"/>
          <ac:spMkLst>
            <pc:docMk/>
            <pc:sldMk cId="2141669686" sldId="262"/>
            <ac:spMk id="4" creationId="{00000000-0000-0000-0000-000000000000}"/>
          </ac:spMkLst>
        </pc:spChg>
      </pc:sldChg>
      <pc:sldChg chg="modSp">
        <pc:chgData name="Staňa Martin" userId="S::82@fnbrno.cz::577d62e1-5c27-4dc4-be0c-be9487fe25c7" providerId="AD" clId="Web-{757D985D-60A9-4C00-1DFA-CB81838F1924}" dt="2022-11-02T11:44:04.155" v="25" actId="20577"/>
        <pc:sldMkLst>
          <pc:docMk/>
          <pc:sldMk cId="1512147193" sldId="270"/>
        </pc:sldMkLst>
        <pc:spChg chg="mod">
          <ac:chgData name="Staňa Martin" userId="S::82@fnbrno.cz::577d62e1-5c27-4dc4-be0c-be9487fe25c7" providerId="AD" clId="Web-{757D985D-60A9-4C00-1DFA-CB81838F1924}" dt="2022-11-02T11:44:04.155" v="25" actId="20577"/>
          <ac:spMkLst>
            <pc:docMk/>
            <pc:sldMk cId="1512147193" sldId="270"/>
            <ac:spMk id="3" creationId="{00000000-0000-0000-0000-000000000000}"/>
          </ac:spMkLst>
        </pc:spChg>
      </pc:sldChg>
      <pc:sldChg chg="modSp">
        <pc:chgData name="Staňa Martin" userId="S::82@fnbrno.cz::577d62e1-5c27-4dc4-be0c-be9487fe25c7" providerId="AD" clId="Web-{757D985D-60A9-4C00-1DFA-CB81838F1924}" dt="2022-11-02T11:31:47.700" v="16" actId="20577"/>
        <pc:sldMkLst>
          <pc:docMk/>
          <pc:sldMk cId="2046617399" sldId="272"/>
        </pc:sldMkLst>
        <pc:spChg chg="mod">
          <ac:chgData name="Staňa Martin" userId="S::82@fnbrno.cz::577d62e1-5c27-4dc4-be0c-be9487fe25c7" providerId="AD" clId="Web-{757D985D-60A9-4C00-1DFA-CB81838F1924}" dt="2022-11-02T11:31:47.700" v="16" actId="20577"/>
          <ac:spMkLst>
            <pc:docMk/>
            <pc:sldMk cId="2046617399" sldId="272"/>
            <ac:spMk id="3" creationId="{00000000-0000-0000-0000-000000000000}"/>
          </ac:spMkLst>
        </pc:spChg>
      </pc:sldChg>
      <pc:sldChg chg="addSp modSp new">
        <pc:chgData name="Staňa Martin" userId="S::82@fnbrno.cz::577d62e1-5c27-4dc4-be0c-be9487fe25c7" providerId="AD" clId="Web-{757D985D-60A9-4C00-1DFA-CB81838F1924}" dt="2022-11-02T11:31:07.339" v="12"/>
        <pc:sldMkLst>
          <pc:docMk/>
          <pc:sldMk cId="1229099246" sldId="284"/>
        </pc:sldMkLst>
        <pc:picChg chg="add mod">
          <ac:chgData name="Staňa Martin" userId="S::82@fnbrno.cz::577d62e1-5c27-4dc4-be0c-be9487fe25c7" providerId="AD" clId="Web-{757D985D-60A9-4C00-1DFA-CB81838F1924}" dt="2022-11-02T11:30:20.932" v="8" actId="14100"/>
          <ac:picMkLst>
            <pc:docMk/>
            <pc:sldMk cId="1229099246" sldId="284"/>
            <ac:picMk id="2" creationId="{A0B88D59-D529-2C01-CE79-43CED1ABE280}"/>
          </ac:picMkLst>
        </pc:picChg>
        <pc:picChg chg="add mod ord">
          <ac:chgData name="Staňa Martin" userId="S::82@fnbrno.cz::577d62e1-5c27-4dc4-be0c-be9487fe25c7" providerId="AD" clId="Web-{757D985D-60A9-4C00-1DFA-CB81838F1924}" dt="2022-11-02T11:31:07.339" v="12"/>
          <ac:picMkLst>
            <pc:docMk/>
            <pc:sldMk cId="1229099246" sldId="284"/>
            <ac:picMk id="3" creationId="{F47F43E9-0316-B7E1-A7FD-356B4620F082}"/>
          </ac:picMkLst>
        </pc:picChg>
      </pc:sldChg>
      <pc:sldChg chg="addSp modSp new">
        <pc:chgData name="Staňa Martin" userId="S::82@fnbrno.cz::577d62e1-5c27-4dc4-be0c-be9487fe25c7" providerId="AD" clId="Web-{757D985D-60A9-4C00-1DFA-CB81838F1924}" dt="2022-11-02T11:52:21.166" v="37" actId="1076"/>
        <pc:sldMkLst>
          <pc:docMk/>
          <pc:sldMk cId="773552092" sldId="285"/>
        </pc:sldMkLst>
        <pc:picChg chg="add mod">
          <ac:chgData name="Staňa Martin" userId="S::82@fnbrno.cz::577d62e1-5c27-4dc4-be0c-be9487fe25c7" providerId="AD" clId="Web-{757D985D-60A9-4C00-1DFA-CB81838F1924}" dt="2022-11-02T11:52:21.166" v="37" actId="1076"/>
          <ac:picMkLst>
            <pc:docMk/>
            <pc:sldMk cId="773552092" sldId="285"/>
            <ac:picMk id="2" creationId="{210DB846-2372-ACE0-C1F1-E8DC5C7BDFB0}"/>
          </ac:picMkLst>
        </pc:picChg>
        <pc:picChg chg="add mod">
          <ac:chgData name="Staňa Martin" userId="S::82@fnbrno.cz::577d62e1-5c27-4dc4-be0c-be9487fe25c7" providerId="AD" clId="Web-{757D985D-60A9-4C00-1DFA-CB81838F1924}" dt="2022-11-02T11:52:05.244" v="33" actId="14100"/>
          <ac:picMkLst>
            <pc:docMk/>
            <pc:sldMk cId="773552092" sldId="285"/>
            <ac:picMk id="3" creationId="{798DAA5E-30AC-2C24-A434-FE3D3F107A02}"/>
          </ac:picMkLst>
        </pc:picChg>
      </pc:sldChg>
      <pc:sldChg chg="addSp delSp modSp new">
        <pc:chgData name="Staňa Martin" userId="S::82@fnbrno.cz::577d62e1-5c27-4dc4-be0c-be9487fe25c7" providerId="AD" clId="Web-{757D985D-60A9-4C00-1DFA-CB81838F1924}" dt="2022-11-02T12:50:03.760" v="57" actId="14100"/>
        <pc:sldMkLst>
          <pc:docMk/>
          <pc:sldMk cId="2951693293" sldId="286"/>
        </pc:sldMkLst>
        <pc:spChg chg="del">
          <ac:chgData name="Staňa Martin" userId="S::82@fnbrno.cz::577d62e1-5c27-4dc4-be0c-be9487fe25c7" providerId="AD" clId="Web-{757D985D-60A9-4C00-1DFA-CB81838F1924}" dt="2022-11-02T12:46:35.537" v="42"/>
          <ac:spMkLst>
            <pc:docMk/>
            <pc:sldMk cId="2951693293" sldId="286"/>
            <ac:spMk id="2" creationId="{68068952-AB33-E9BA-60C7-DC770980A900}"/>
          </ac:spMkLst>
        </pc:spChg>
        <pc:spChg chg="del">
          <ac:chgData name="Staňa Martin" userId="S::82@fnbrno.cz::577d62e1-5c27-4dc4-be0c-be9487fe25c7" providerId="AD" clId="Web-{757D985D-60A9-4C00-1DFA-CB81838F1924}" dt="2022-11-02T12:46:33.115" v="40"/>
          <ac:spMkLst>
            <pc:docMk/>
            <pc:sldMk cId="2951693293" sldId="286"/>
            <ac:spMk id="3" creationId="{1FB35B92-34B6-B026-7514-D457BF5826DF}"/>
          </ac:spMkLst>
        </pc:spChg>
        <pc:spChg chg="del">
          <ac:chgData name="Staňa Martin" userId="S::82@fnbrno.cz::577d62e1-5c27-4dc4-be0c-be9487fe25c7" providerId="AD" clId="Web-{757D985D-60A9-4C00-1DFA-CB81838F1924}" dt="2022-11-02T12:46:32.255" v="39"/>
          <ac:spMkLst>
            <pc:docMk/>
            <pc:sldMk cId="2951693293" sldId="286"/>
            <ac:spMk id="4" creationId="{6B7CBFA4-807A-CEC4-6003-1BA60AD239BB}"/>
          </ac:spMkLst>
        </pc:spChg>
        <pc:spChg chg="del">
          <ac:chgData name="Staňa Martin" userId="S::82@fnbrno.cz::577d62e1-5c27-4dc4-be0c-be9487fe25c7" providerId="AD" clId="Web-{757D985D-60A9-4C00-1DFA-CB81838F1924}" dt="2022-11-02T12:46:34.052" v="41"/>
          <ac:spMkLst>
            <pc:docMk/>
            <pc:sldMk cId="2951693293" sldId="286"/>
            <ac:spMk id="5" creationId="{65631135-D4E7-7A11-A3A4-21FEA913298D}"/>
          </ac:spMkLst>
        </pc:spChg>
        <pc:spChg chg="del">
          <ac:chgData name="Staňa Martin" userId="S::82@fnbrno.cz::577d62e1-5c27-4dc4-be0c-be9487fe25c7" providerId="AD" clId="Web-{757D985D-60A9-4C00-1DFA-CB81838F1924}" dt="2022-11-02T12:46:36.427" v="43"/>
          <ac:spMkLst>
            <pc:docMk/>
            <pc:sldMk cId="2951693293" sldId="286"/>
            <ac:spMk id="6" creationId="{9F4857F1-A6DD-7C42-4521-AA79F8B50A04}"/>
          </ac:spMkLst>
        </pc:spChg>
        <pc:picChg chg="add mod">
          <ac:chgData name="Staňa Martin" userId="S::82@fnbrno.cz::577d62e1-5c27-4dc4-be0c-be9487fe25c7" providerId="AD" clId="Web-{757D985D-60A9-4C00-1DFA-CB81838F1924}" dt="2022-11-02T12:47:08.068" v="48" actId="1076"/>
          <ac:picMkLst>
            <pc:docMk/>
            <pc:sldMk cId="2951693293" sldId="286"/>
            <ac:picMk id="7" creationId="{411C1124-FFE2-08F1-D427-85CB960532B8}"/>
          </ac:picMkLst>
        </pc:picChg>
        <pc:picChg chg="add mod">
          <ac:chgData name="Staňa Martin" userId="S::82@fnbrno.cz::577d62e1-5c27-4dc4-be0c-be9487fe25c7" providerId="AD" clId="Web-{757D985D-60A9-4C00-1DFA-CB81838F1924}" dt="2022-11-02T12:48:26.976" v="51" actId="14100"/>
          <ac:picMkLst>
            <pc:docMk/>
            <pc:sldMk cId="2951693293" sldId="286"/>
            <ac:picMk id="8" creationId="{EDE4F315-7A03-24C3-01F9-405F50A669CA}"/>
          </ac:picMkLst>
        </pc:picChg>
        <pc:picChg chg="add mod">
          <ac:chgData name="Staňa Martin" userId="S::82@fnbrno.cz::577d62e1-5c27-4dc4-be0c-be9487fe25c7" providerId="AD" clId="Web-{757D985D-60A9-4C00-1DFA-CB81838F1924}" dt="2022-11-02T12:49:19.696" v="54" actId="14100"/>
          <ac:picMkLst>
            <pc:docMk/>
            <pc:sldMk cId="2951693293" sldId="286"/>
            <ac:picMk id="9" creationId="{68A43A80-61F6-8E65-187D-82AF45079A85}"/>
          </ac:picMkLst>
        </pc:picChg>
        <pc:picChg chg="add mod">
          <ac:chgData name="Staňa Martin" userId="S::82@fnbrno.cz::577d62e1-5c27-4dc4-be0c-be9487fe25c7" providerId="AD" clId="Web-{757D985D-60A9-4C00-1DFA-CB81838F1924}" dt="2022-11-02T12:50:03.760" v="57" actId="14100"/>
          <ac:picMkLst>
            <pc:docMk/>
            <pc:sldMk cId="2951693293" sldId="286"/>
            <ac:picMk id="10" creationId="{8F0D2801-5EF6-BE5F-9B27-C7EBB9E35925}"/>
          </ac:picMkLst>
        </pc:picChg>
      </pc:sldChg>
      <pc:sldChg chg="addSp modSp new">
        <pc:chgData name="Staňa Martin" userId="S::82@fnbrno.cz::577d62e1-5c27-4dc4-be0c-be9487fe25c7" providerId="AD" clId="Web-{757D985D-60A9-4C00-1DFA-CB81838F1924}" dt="2022-11-02T12:54:57.110" v="66" actId="14100"/>
        <pc:sldMkLst>
          <pc:docMk/>
          <pc:sldMk cId="3786502678" sldId="287"/>
        </pc:sldMkLst>
        <pc:picChg chg="add mod">
          <ac:chgData name="Staňa Martin" userId="S::82@fnbrno.cz::577d62e1-5c27-4dc4-be0c-be9487fe25c7" providerId="AD" clId="Web-{757D985D-60A9-4C00-1DFA-CB81838F1924}" dt="2022-11-02T12:54:57.110" v="66" actId="14100"/>
          <ac:picMkLst>
            <pc:docMk/>
            <pc:sldMk cId="3786502678" sldId="287"/>
            <ac:picMk id="2" creationId="{498832BA-C531-6884-FBA3-00B33B08DB81}"/>
          </ac:picMkLst>
        </pc:picChg>
        <pc:picChg chg="add mod">
          <ac:chgData name="Staňa Martin" userId="S::82@fnbrno.cz::577d62e1-5c27-4dc4-be0c-be9487fe25c7" providerId="AD" clId="Web-{757D985D-60A9-4C00-1DFA-CB81838F1924}" dt="2022-11-02T12:53:35.030" v="65" actId="14100"/>
          <ac:picMkLst>
            <pc:docMk/>
            <pc:sldMk cId="3786502678" sldId="287"/>
            <ac:picMk id="3" creationId="{EFB5F05D-4CA8-024F-398E-F2B6097DF574}"/>
          </ac:picMkLst>
        </pc:picChg>
      </pc:sldChg>
    </pc:docChg>
  </pc:docChgLst>
  <pc:docChgLst>
    <pc:chgData name="Staňa Martin" userId="S::82@fnbrno.cz::577d62e1-5c27-4dc4-be0c-be9487fe25c7" providerId="AD" clId="Web-{2199138F-0FEB-6BB8-06FD-10F0A6BDA250}"/>
    <pc:docChg chg="modSld">
      <pc:chgData name="Staňa Martin" userId="S::82@fnbrno.cz::577d62e1-5c27-4dc4-be0c-be9487fe25c7" providerId="AD" clId="Web-{2199138F-0FEB-6BB8-06FD-10F0A6BDA250}" dt="2022-11-03T07:32:52.344" v="0" actId="20577"/>
      <pc:docMkLst>
        <pc:docMk/>
      </pc:docMkLst>
      <pc:sldChg chg="modSp">
        <pc:chgData name="Staňa Martin" userId="S::82@fnbrno.cz::577d62e1-5c27-4dc4-be0c-be9487fe25c7" providerId="AD" clId="Web-{2199138F-0FEB-6BB8-06FD-10F0A6BDA250}" dt="2022-11-03T07:32:52.344" v="0" actId="20577"/>
        <pc:sldMkLst>
          <pc:docMk/>
          <pc:sldMk cId="1672495335" sldId="256"/>
        </pc:sldMkLst>
        <pc:spChg chg="mod">
          <ac:chgData name="Staňa Martin" userId="S::82@fnbrno.cz::577d62e1-5c27-4dc4-be0c-be9487fe25c7" providerId="AD" clId="Web-{2199138F-0FEB-6BB8-06FD-10F0A6BDA250}" dt="2022-11-03T07:32:52.344" v="0" actId="20577"/>
          <ac:spMkLst>
            <pc:docMk/>
            <pc:sldMk cId="1672495335" sldId="256"/>
            <ac:spMk id="2" creationId="{00000000-0000-0000-0000-000000000000}"/>
          </ac:spMkLst>
        </pc:spChg>
      </pc:sldChg>
    </pc:docChg>
  </pc:docChgLst>
  <pc:docChgLst>
    <pc:chgData name="Staňa Martin" userId="S::82@fnbrno.cz::577d62e1-5c27-4dc4-be0c-be9487fe25c7" providerId="AD" clId="Web-{2FD98ECB-E018-C631-E824-ACE50DE6CB49}"/>
    <pc:docChg chg="addSld delSld modSld">
      <pc:chgData name="Staňa Martin" userId="S::82@fnbrno.cz::577d62e1-5c27-4dc4-be0c-be9487fe25c7" providerId="AD" clId="Web-{2FD98ECB-E018-C631-E824-ACE50DE6CB49}" dt="2022-11-03T07:32:31.694" v="31" actId="1076"/>
      <pc:docMkLst>
        <pc:docMk/>
      </pc:docMkLst>
      <pc:sldChg chg="addSp modSp mod setBg">
        <pc:chgData name="Staňa Martin" userId="S::82@fnbrno.cz::577d62e1-5c27-4dc4-be0c-be9487fe25c7" providerId="AD" clId="Web-{2FD98ECB-E018-C631-E824-ACE50DE6CB49}" dt="2022-11-03T07:32:31.694" v="31" actId="1076"/>
        <pc:sldMkLst>
          <pc:docMk/>
          <pc:sldMk cId="1672495335" sldId="256"/>
        </pc:sldMkLst>
        <pc:spChg chg="mod">
          <ac:chgData name="Staňa Martin" userId="S::82@fnbrno.cz::577d62e1-5c27-4dc4-be0c-be9487fe25c7" providerId="AD" clId="Web-{2FD98ECB-E018-C631-E824-ACE50DE6CB49}" dt="2022-11-03T07:32:23.725" v="30" actId="1076"/>
          <ac:spMkLst>
            <pc:docMk/>
            <pc:sldMk cId="1672495335" sldId="256"/>
            <ac:spMk id="2" creationId="{00000000-0000-0000-0000-000000000000}"/>
          </ac:spMkLst>
        </pc:spChg>
        <pc:spChg chg="mod">
          <ac:chgData name="Staňa Martin" userId="S::82@fnbrno.cz::577d62e1-5c27-4dc4-be0c-be9487fe25c7" providerId="AD" clId="Web-{2FD98ECB-E018-C631-E824-ACE50DE6CB49}" dt="2022-11-03T07:32:31.694" v="31" actId="1076"/>
          <ac:spMkLst>
            <pc:docMk/>
            <pc:sldMk cId="1672495335" sldId="256"/>
            <ac:spMk id="3" creationId="{00000000-0000-0000-0000-000000000000}"/>
          </ac:spMkLst>
        </pc:spChg>
        <pc:picChg chg="add mod">
          <ac:chgData name="Staňa Martin" userId="S::82@fnbrno.cz::577d62e1-5c27-4dc4-be0c-be9487fe25c7" providerId="AD" clId="Web-{2FD98ECB-E018-C631-E824-ACE50DE6CB49}" dt="2022-11-03T07:29:22.015" v="24" actId="1076"/>
          <ac:picMkLst>
            <pc:docMk/>
            <pc:sldMk cId="1672495335" sldId="256"/>
            <ac:picMk id="4" creationId="{5E0D3A8D-0062-3DBD-054A-9EA1AF820E6E}"/>
          </ac:picMkLst>
        </pc:picChg>
      </pc:sldChg>
      <pc:sldChg chg="addSp delSp modSp">
        <pc:chgData name="Staňa Martin" userId="S::82@fnbrno.cz::577d62e1-5c27-4dc4-be0c-be9487fe25c7" providerId="AD" clId="Web-{2FD98ECB-E018-C631-E824-ACE50DE6CB49}" dt="2022-11-03T07:23:25.938" v="1"/>
        <pc:sldMkLst>
          <pc:docMk/>
          <pc:sldMk cId="962263973" sldId="269"/>
        </pc:sldMkLst>
        <pc:picChg chg="add del mod">
          <ac:chgData name="Staňa Martin" userId="S::82@fnbrno.cz::577d62e1-5c27-4dc4-be0c-be9487fe25c7" providerId="AD" clId="Web-{2FD98ECB-E018-C631-E824-ACE50DE6CB49}" dt="2022-11-03T07:23:25.938" v="1"/>
          <ac:picMkLst>
            <pc:docMk/>
            <pc:sldMk cId="962263973" sldId="269"/>
            <ac:picMk id="4" creationId="{F14298DE-3DF8-AB25-99D8-3AD43C5EED62}"/>
          </ac:picMkLst>
        </pc:picChg>
      </pc:sldChg>
      <pc:sldChg chg="modSp new del">
        <pc:chgData name="Staňa Martin" userId="S::82@fnbrno.cz::577d62e1-5c27-4dc4-be0c-be9487fe25c7" providerId="AD" clId="Web-{2FD98ECB-E018-C631-E824-ACE50DE6CB49}" dt="2022-11-03T07:24:48.676" v="10"/>
        <pc:sldMkLst>
          <pc:docMk/>
          <pc:sldMk cId="2557434154" sldId="288"/>
        </pc:sldMkLst>
        <pc:spChg chg="mod">
          <ac:chgData name="Staňa Martin" userId="S::82@fnbrno.cz::577d62e1-5c27-4dc4-be0c-be9487fe25c7" providerId="AD" clId="Web-{2FD98ECB-E018-C631-E824-ACE50DE6CB49}" dt="2022-11-03T07:23:58.705" v="5" actId="20577"/>
          <ac:spMkLst>
            <pc:docMk/>
            <pc:sldMk cId="2557434154" sldId="288"/>
            <ac:spMk id="3" creationId="{673110C9-4DA3-BC98-DBCD-A39F1F9AA1D2}"/>
          </ac:spMkLst>
        </pc:spChg>
      </pc:sldChg>
    </pc:docChg>
  </pc:docChgLst>
  <pc:docChgLst>
    <pc:chgData name="Ira Daniel" userId="S::20484@fnbrno.cz::160380b3-875f-4c41-90c0-206e3231e4c6" providerId="AD" clId="Web-{39E9CF21-592F-FF1A-558C-F9219D5D3FA3}"/>
    <pc:docChg chg="delSld">
      <pc:chgData name="Ira Daniel" userId="S::20484@fnbrno.cz::160380b3-875f-4c41-90c0-206e3231e4c6" providerId="AD" clId="Web-{39E9CF21-592F-FF1A-558C-F9219D5D3FA3}" dt="2024-10-05T15:47:54.922" v="17"/>
      <pc:docMkLst>
        <pc:docMk/>
      </pc:docMkLst>
      <pc:sldChg chg="del">
        <pc:chgData name="Ira Daniel" userId="S::20484@fnbrno.cz::160380b3-875f-4c41-90c0-206e3231e4c6" providerId="AD" clId="Web-{39E9CF21-592F-FF1A-558C-F9219D5D3FA3}" dt="2024-10-05T15:44:50.213" v="2"/>
        <pc:sldMkLst>
          <pc:docMk/>
          <pc:sldMk cId="962263973" sldId="278"/>
        </pc:sldMkLst>
      </pc:sldChg>
      <pc:sldChg chg="del">
        <pc:chgData name="Ira Daniel" userId="S::20484@fnbrno.cz::160380b3-875f-4c41-90c0-206e3231e4c6" providerId="AD" clId="Web-{39E9CF21-592F-FF1A-558C-F9219D5D3FA3}" dt="2024-10-05T15:44:35.244" v="1"/>
        <pc:sldMkLst>
          <pc:docMk/>
          <pc:sldMk cId="962263973" sldId="281"/>
        </pc:sldMkLst>
      </pc:sldChg>
      <pc:sldChg chg="del">
        <pc:chgData name="Ira Daniel" userId="S::20484@fnbrno.cz::160380b3-875f-4c41-90c0-206e3231e4c6" providerId="AD" clId="Web-{39E9CF21-592F-FF1A-558C-F9219D5D3FA3}" dt="2024-10-05T15:44:26.681" v="0"/>
        <pc:sldMkLst>
          <pc:docMk/>
          <pc:sldMk cId="962263973" sldId="283"/>
        </pc:sldMkLst>
      </pc:sldChg>
      <pc:sldChg chg="del">
        <pc:chgData name="Ira Daniel" userId="S::20484@fnbrno.cz::160380b3-875f-4c41-90c0-206e3231e4c6" providerId="AD" clId="Web-{39E9CF21-592F-FF1A-558C-F9219D5D3FA3}" dt="2024-10-05T15:46:01.122" v="3"/>
        <pc:sldMkLst>
          <pc:docMk/>
          <pc:sldMk cId="962263973" sldId="294"/>
        </pc:sldMkLst>
      </pc:sldChg>
      <pc:sldChg chg="del">
        <pc:chgData name="Ira Daniel" userId="S::20484@fnbrno.cz::160380b3-875f-4c41-90c0-206e3231e4c6" providerId="AD" clId="Web-{39E9CF21-592F-FF1A-558C-F9219D5D3FA3}" dt="2024-10-05T15:46:49.420" v="9"/>
        <pc:sldMkLst>
          <pc:docMk/>
          <pc:sldMk cId="962263973" sldId="300"/>
        </pc:sldMkLst>
      </pc:sldChg>
      <pc:sldChg chg="del">
        <pc:chgData name="Ira Daniel" userId="S::20484@fnbrno.cz::160380b3-875f-4c41-90c0-206e3231e4c6" providerId="AD" clId="Web-{39E9CF21-592F-FF1A-558C-F9219D5D3FA3}" dt="2024-10-05T15:46:34.232" v="6"/>
        <pc:sldMkLst>
          <pc:docMk/>
          <pc:sldMk cId="962263973" sldId="302"/>
        </pc:sldMkLst>
      </pc:sldChg>
      <pc:sldChg chg="del">
        <pc:chgData name="Ira Daniel" userId="S::20484@fnbrno.cz::160380b3-875f-4c41-90c0-206e3231e4c6" providerId="AD" clId="Web-{39E9CF21-592F-FF1A-558C-F9219D5D3FA3}" dt="2024-10-05T15:46:38.654" v="7"/>
        <pc:sldMkLst>
          <pc:docMk/>
          <pc:sldMk cId="962263973" sldId="303"/>
        </pc:sldMkLst>
      </pc:sldChg>
      <pc:sldChg chg="del">
        <pc:chgData name="Ira Daniel" userId="S::20484@fnbrno.cz::160380b3-875f-4c41-90c0-206e3231e4c6" providerId="AD" clId="Web-{39E9CF21-592F-FF1A-558C-F9219D5D3FA3}" dt="2024-10-05T15:46:40.732" v="8"/>
        <pc:sldMkLst>
          <pc:docMk/>
          <pc:sldMk cId="962263973" sldId="304"/>
        </pc:sldMkLst>
      </pc:sldChg>
      <pc:sldChg chg="del">
        <pc:chgData name="Ira Daniel" userId="S::20484@fnbrno.cz::160380b3-875f-4c41-90c0-206e3231e4c6" providerId="AD" clId="Web-{39E9CF21-592F-FF1A-558C-F9219D5D3FA3}" dt="2024-10-05T15:46:15.091" v="5"/>
        <pc:sldMkLst>
          <pc:docMk/>
          <pc:sldMk cId="962263973" sldId="306"/>
        </pc:sldMkLst>
      </pc:sldChg>
      <pc:sldChg chg="del">
        <pc:chgData name="Ira Daniel" userId="S::20484@fnbrno.cz::160380b3-875f-4c41-90c0-206e3231e4c6" providerId="AD" clId="Web-{39E9CF21-592F-FF1A-558C-F9219D5D3FA3}" dt="2024-10-05T15:46:10.872" v="4"/>
        <pc:sldMkLst>
          <pc:docMk/>
          <pc:sldMk cId="962263973" sldId="307"/>
        </pc:sldMkLst>
      </pc:sldChg>
      <pc:sldChg chg="del">
        <pc:chgData name="Ira Daniel" userId="S::20484@fnbrno.cz::160380b3-875f-4c41-90c0-206e3231e4c6" providerId="AD" clId="Web-{39E9CF21-592F-FF1A-558C-F9219D5D3FA3}" dt="2024-10-05T15:47:09.124" v="11"/>
        <pc:sldMkLst>
          <pc:docMk/>
          <pc:sldMk cId="962263973" sldId="312"/>
        </pc:sldMkLst>
      </pc:sldChg>
      <pc:sldChg chg="del">
        <pc:chgData name="Ira Daniel" userId="S::20484@fnbrno.cz::160380b3-875f-4c41-90c0-206e3231e4c6" providerId="AD" clId="Web-{39E9CF21-592F-FF1A-558C-F9219D5D3FA3}" dt="2024-10-05T15:47:05.374" v="10"/>
        <pc:sldMkLst>
          <pc:docMk/>
          <pc:sldMk cId="962263973" sldId="313"/>
        </pc:sldMkLst>
      </pc:sldChg>
      <pc:sldChg chg="del">
        <pc:chgData name="Ira Daniel" userId="S::20484@fnbrno.cz::160380b3-875f-4c41-90c0-206e3231e4c6" providerId="AD" clId="Web-{39E9CF21-592F-FF1A-558C-F9219D5D3FA3}" dt="2024-10-05T15:47:35.797" v="16"/>
        <pc:sldMkLst>
          <pc:docMk/>
          <pc:sldMk cId="962263973" sldId="323"/>
        </pc:sldMkLst>
      </pc:sldChg>
      <pc:sldChg chg="del">
        <pc:chgData name="Ira Daniel" userId="S::20484@fnbrno.cz::160380b3-875f-4c41-90c0-206e3231e4c6" providerId="AD" clId="Web-{39E9CF21-592F-FF1A-558C-F9219D5D3FA3}" dt="2024-10-05T15:47:31.953" v="15"/>
        <pc:sldMkLst>
          <pc:docMk/>
          <pc:sldMk cId="962263973" sldId="324"/>
        </pc:sldMkLst>
      </pc:sldChg>
      <pc:sldChg chg="del">
        <pc:chgData name="Ira Daniel" userId="S::20484@fnbrno.cz::160380b3-875f-4c41-90c0-206e3231e4c6" providerId="AD" clId="Web-{39E9CF21-592F-FF1A-558C-F9219D5D3FA3}" dt="2024-10-05T15:47:27.421" v="14"/>
        <pc:sldMkLst>
          <pc:docMk/>
          <pc:sldMk cId="962263973" sldId="325"/>
        </pc:sldMkLst>
      </pc:sldChg>
      <pc:sldChg chg="del">
        <pc:chgData name="Ira Daniel" userId="S::20484@fnbrno.cz::160380b3-875f-4c41-90c0-206e3231e4c6" providerId="AD" clId="Web-{39E9CF21-592F-FF1A-558C-F9219D5D3FA3}" dt="2024-10-05T15:47:20.406" v="13"/>
        <pc:sldMkLst>
          <pc:docMk/>
          <pc:sldMk cId="962263973" sldId="326"/>
        </pc:sldMkLst>
      </pc:sldChg>
      <pc:sldChg chg="del">
        <pc:chgData name="Ira Daniel" userId="S::20484@fnbrno.cz::160380b3-875f-4c41-90c0-206e3231e4c6" providerId="AD" clId="Web-{39E9CF21-592F-FF1A-558C-F9219D5D3FA3}" dt="2024-10-05T15:47:16.843" v="12"/>
        <pc:sldMkLst>
          <pc:docMk/>
          <pc:sldMk cId="962263973" sldId="327"/>
        </pc:sldMkLst>
      </pc:sldChg>
      <pc:sldChg chg="del">
        <pc:chgData name="Ira Daniel" userId="S::20484@fnbrno.cz::160380b3-875f-4c41-90c0-206e3231e4c6" providerId="AD" clId="Web-{39E9CF21-592F-FF1A-558C-F9219D5D3FA3}" dt="2024-10-05T15:47:54.922" v="17"/>
        <pc:sldMkLst>
          <pc:docMk/>
          <pc:sldMk cId="962263973" sldId="334"/>
        </pc:sldMkLst>
      </pc:sldChg>
    </pc:docChg>
  </pc:docChgLst>
  <pc:docChgLst>
    <pc:chgData name="Staňa Martin" userId="S::82@fnbrno.cz::577d62e1-5c27-4dc4-be0c-be9487fe25c7" providerId="AD" clId="Web-{477F5028-E717-A443-B347-CEF27E049870}"/>
    <pc:docChg chg="modSld">
      <pc:chgData name="Staňa Martin" userId="S::82@fnbrno.cz::577d62e1-5c27-4dc4-be0c-be9487fe25c7" providerId="AD" clId="Web-{477F5028-E717-A443-B347-CEF27E049870}" dt="2022-11-30T07:41:55.931" v="98" actId="1076"/>
      <pc:docMkLst>
        <pc:docMk/>
      </pc:docMkLst>
      <pc:sldChg chg="modSp">
        <pc:chgData name="Staňa Martin" userId="S::82@fnbrno.cz::577d62e1-5c27-4dc4-be0c-be9487fe25c7" providerId="AD" clId="Web-{477F5028-E717-A443-B347-CEF27E049870}" dt="2022-11-30T07:41:55.931" v="98" actId="1076"/>
        <pc:sldMkLst>
          <pc:docMk/>
          <pc:sldMk cId="1711567029" sldId="292"/>
        </pc:sldMkLst>
        <pc:picChg chg="mod">
          <ac:chgData name="Staňa Martin" userId="S::82@fnbrno.cz::577d62e1-5c27-4dc4-be0c-be9487fe25c7" providerId="AD" clId="Web-{477F5028-E717-A443-B347-CEF27E049870}" dt="2022-11-30T07:41:55.931" v="98" actId="1076"/>
          <ac:picMkLst>
            <pc:docMk/>
            <pc:sldMk cId="1711567029" sldId="292"/>
            <ac:picMk id="4" creationId="{00000000-0000-0000-0000-000000000000}"/>
          </ac:picMkLst>
        </pc:picChg>
        <pc:picChg chg="mod">
          <ac:chgData name="Staňa Martin" userId="S::82@fnbrno.cz::577d62e1-5c27-4dc4-be0c-be9487fe25c7" providerId="AD" clId="Web-{477F5028-E717-A443-B347-CEF27E049870}" dt="2022-11-30T07:41:41.384" v="96" actId="14100"/>
          <ac:picMkLst>
            <pc:docMk/>
            <pc:sldMk cId="1711567029" sldId="292"/>
            <ac:picMk id="7" creationId="{00000000-0000-0000-0000-000000000000}"/>
          </ac:picMkLst>
        </pc:picChg>
      </pc:sldChg>
      <pc:sldChg chg="addSp delSp modSp">
        <pc:chgData name="Staňa Martin" userId="S::82@fnbrno.cz::577d62e1-5c27-4dc4-be0c-be9487fe25c7" providerId="AD" clId="Web-{477F5028-E717-A443-B347-CEF27E049870}" dt="2022-11-30T07:38:34.722" v="92" actId="14100"/>
        <pc:sldMkLst>
          <pc:docMk/>
          <pc:sldMk cId="1664564455" sldId="293"/>
        </pc:sldMkLst>
        <pc:spChg chg="mod">
          <ac:chgData name="Staňa Martin" userId="S::82@fnbrno.cz::577d62e1-5c27-4dc4-be0c-be9487fe25c7" providerId="AD" clId="Web-{477F5028-E717-A443-B347-CEF27E049870}" dt="2022-11-30T07:36:56.735" v="81" actId="20577"/>
          <ac:spMkLst>
            <pc:docMk/>
            <pc:sldMk cId="1664564455" sldId="293"/>
            <ac:spMk id="3" creationId="{00000000-0000-0000-0000-000000000000}"/>
          </ac:spMkLst>
        </pc:spChg>
        <pc:spChg chg="add mod">
          <ac:chgData name="Staňa Martin" userId="S::82@fnbrno.cz::577d62e1-5c27-4dc4-be0c-be9487fe25c7" providerId="AD" clId="Web-{477F5028-E717-A443-B347-CEF27E049870}" dt="2022-11-30T07:38:07.487" v="89" actId="1076"/>
          <ac:spMkLst>
            <pc:docMk/>
            <pc:sldMk cId="1664564455" sldId="293"/>
            <ac:spMk id="11" creationId="{DFB835DD-54AC-E46E-98D3-7A01D3EEA1FA}"/>
          </ac:spMkLst>
        </pc:spChg>
        <pc:spChg chg="add mod">
          <ac:chgData name="Staňa Martin" userId="S::82@fnbrno.cz::577d62e1-5c27-4dc4-be0c-be9487fe25c7" providerId="AD" clId="Web-{477F5028-E717-A443-B347-CEF27E049870}" dt="2022-11-30T07:37:54.752" v="88" actId="1076"/>
          <ac:spMkLst>
            <pc:docMk/>
            <pc:sldMk cId="1664564455" sldId="293"/>
            <ac:spMk id="12" creationId="{74432A43-12BB-3551-0CF1-D8C80E2356DE}"/>
          </ac:spMkLst>
        </pc:spChg>
        <pc:spChg chg="add mod">
          <ac:chgData name="Staňa Martin" userId="S::82@fnbrno.cz::577d62e1-5c27-4dc4-be0c-be9487fe25c7" providerId="AD" clId="Web-{477F5028-E717-A443-B347-CEF27E049870}" dt="2022-11-30T07:36:43.422" v="78" actId="1076"/>
          <ac:spMkLst>
            <pc:docMk/>
            <pc:sldMk cId="1664564455" sldId="293"/>
            <ac:spMk id="13" creationId="{6832585D-AD39-8C19-957C-0FBC1E68221C}"/>
          </ac:spMkLst>
        </pc:spChg>
        <pc:picChg chg="add mod">
          <ac:chgData name="Staňa Martin" userId="S::82@fnbrno.cz::577d62e1-5c27-4dc4-be0c-be9487fe25c7" providerId="AD" clId="Web-{477F5028-E717-A443-B347-CEF27E049870}" dt="2022-11-30T07:34:52.715" v="45" actId="1076"/>
          <ac:picMkLst>
            <pc:docMk/>
            <pc:sldMk cId="1664564455" sldId="293"/>
            <ac:picMk id="4" creationId="{73236DDD-4FDE-C162-2261-3ED8FBCC3E40}"/>
          </ac:picMkLst>
        </pc:picChg>
        <pc:picChg chg="add mod">
          <ac:chgData name="Staňa Martin" userId="S::82@fnbrno.cz::577d62e1-5c27-4dc4-be0c-be9487fe25c7" providerId="AD" clId="Web-{477F5028-E717-A443-B347-CEF27E049870}" dt="2022-11-30T07:34:59.903" v="49" actId="1076"/>
          <ac:picMkLst>
            <pc:docMk/>
            <pc:sldMk cId="1664564455" sldId="293"/>
            <ac:picMk id="5" creationId="{9F756C7A-5084-174F-A9C1-7B4BF0AC519A}"/>
          </ac:picMkLst>
        </pc:picChg>
        <pc:picChg chg="add mod">
          <ac:chgData name="Staňa Martin" userId="S::82@fnbrno.cz::577d62e1-5c27-4dc4-be0c-be9487fe25c7" providerId="AD" clId="Web-{477F5028-E717-A443-B347-CEF27E049870}" dt="2022-11-30T07:37:50.580" v="87" actId="1076"/>
          <ac:picMkLst>
            <pc:docMk/>
            <pc:sldMk cId="1664564455" sldId="293"/>
            <ac:picMk id="6" creationId="{066AA8A5-6F5A-D2BA-9E2A-FD1D0015DA25}"/>
          </ac:picMkLst>
        </pc:picChg>
        <pc:picChg chg="add mod">
          <ac:chgData name="Staňa Martin" userId="S::82@fnbrno.cz::577d62e1-5c27-4dc4-be0c-be9487fe25c7" providerId="AD" clId="Web-{477F5028-E717-A443-B347-CEF27E049870}" dt="2022-11-30T07:37:20.439" v="84" actId="1076"/>
          <ac:picMkLst>
            <pc:docMk/>
            <pc:sldMk cId="1664564455" sldId="293"/>
            <ac:picMk id="7" creationId="{DA101B2B-D891-FB34-83C7-54C682F4496D}"/>
          </ac:picMkLst>
        </pc:picChg>
        <pc:picChg chg="add mod">
          <ac:chgData name="Staňa Martin" userId="S::82@fnbrno.cz::577d62e1-5c27-4dc4-be0c-be9487fe25c7" providerId="AD" clId="Web-{477F5028-E717-A443-B347-CEF27E049870}" dt="2022-11-30T07:36:46.609" v="79" actId="1076"/>
          <ac:picMkLst>
            <pc:docMk/>
            <pc:sldMk cId="1664564455" sldId="293"/>
            <ac:picMk id="8" creationId="{5A733CEC-4FCD-0450-A5E4-2753D95ACD95}"/>
          </ac:picMkLst>
        </pc:picChg>
        <pc:picChg chg="add del mod">
          <ac:chgData name="Staňa Martin" userId="S::82@fnbrno.cz::577d62e1-5c27-4dc4-be0c-be9487fe25c7" providerId="AD" clId="Web-{477F5028-E717-A443-B347-CEF27E049870}" dt="2022-11-30T07:31:27.459" v="12"/>
          <ac:picMkLst>
            <pc:docMk/>
            <pc:sldMk cId="1664564455" sldId="293"/>
            <ac:picMk id="9" creationId="{6E041C28-AFDC-74D6-08B4-086AD1D11976}"/>
          </ac:picMkLst>
        </pc:picChg>
        <pc:picChg chg="add mod ord">
          <ac:chgData name="Staňa Martin" userId="S::82@fnbrno.cz::577d62e1-5c27-4dc4-be0c-be9487fe25c7" providerId="AD" clId="Web-{477F5028-E717-A443-B347-CEF27E049870}" dt="2022-11-30T07:38:34.722" v="92" actId="14100"/>
          <ac:picMkLst>
            <pc:docMk/>
            <pc:sldMk cId="1664564455" sldId="293"/>
            <ac:picMk id="10" creationId="{37237B98-F1B1-D7F5-873F-E2D44C4A76A0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  <a:endParaRPr lang="cs-CZ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cs-C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8F2AC-D404-4FB9-8C62-188A0EAEACA9}" type="datetimeFigureOut">
              <a:rPr lang="cs-CZ" smtClean="0"/>
              <a:pPr/>
              <a:t>05.10.2024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18A8C-7DC7-4753-9B4A-3E82D4975666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268640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8F2AC-D404-4FB9-8C62-188A0EAEACA9}" type="datetimeFigureOut">
              <a:rPr lang="cs-CZ" smtClean="0"/>
              <a:pPr/>
              <a:t>05.10.2024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18A8C-7DC7-4753-9B4A-3E82D4975666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628760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8F2AC-D404-4FB9-8C62-188A0EAEACA9}" type="datetimeFigureOut">
              <a:rPr lang="cs-CZ" smtClean="0"/>
              <a:pPr/>
              <a:t>05.10.2024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18A8C-7DC7-4753-9B4A-3E82D4975666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221816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8F2AC-D404-4FB9-8C62-188A0EAEACA9}" type="datetimeFigureOut">
              <a:rPr lang="cs-CZ" smtClean="0"/>
              <a:pPr/>
              <a:t>05.10.2024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18A8C-7DC7-4753-9B4A-3E82D4975666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383051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8F2AC-D404-4FB9-8C62-188A0EAEACA9}" type="datetimeFigureOut">
              <a:rPr lang="cs-CZ" smtClean="0"/>
              <a:pPr/>
              <a:t>05.10.2024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18A8C-7DC7-4753-9B4A-3E82D4975666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923413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8F2AC-D404-4FB9-8C62-188A0EAEACA9}" type="datetimeFigureOut">
              <a:rPr lang="cs-CZ" smtClean="0"/>
              <a:pPr/>
              <a:t>05.10.2024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18A8C-7DC7-4753-9B4A-3E82D4975666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549456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8F2AC-D404-4FB9-8C62-188A0EAEACA9}" type="datetimeFigureOut">
              <a:rPr lang="cs-CZ" smtClean="0"/>
              <a:pPr/>
              <a:t>05.10.2024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18A8C-7DC7-4753-9B4A-3E82D4975666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503412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8F2AC-D404-4FB9-8C62-188A0EAEACA9}" type="datetimeFigureOut">
              <a:rPr lang="cs-CZ" smtClean="0"/>
              <a:pPr/>
              <a:t>05.10.2024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18A8C-7DC7-4753-9B4A-3E82D4975666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426244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8F2AC-D404-4FB9-8C62-188A0EAEACA9}" type="datetimeFigureOut">
              <a:rPr lang="cs-CZ" smtClean="0"/>
              <a:pPr/>
              <a:t>05.10.2024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18A8C-7DC7-4753-9B4A-3E82D4975666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479710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8F2AC-D404-4FB9-8C62-188A0EAEACA9}" type="datetimeFigureOut">
              <a:rPr lang="cs-CZ" smtClean="0"/>
              <a:pPr/>
              <a:t>05.10.2024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18A8C-7DC7-4753-9B4A-3E82D4975666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935647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8F2AC-D404-4FB9-8C62-188A0EAEACA9}" type="datetimeFigureOut">
              <a:rPr lang="cs-CZ" smtClean="0"/>
              <a:pPr/>
              <a:t>05.10.2024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18A8C-7DC7-4753-9B4A-3E82D4975666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444331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cs-CZ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cs-CZ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38F2AC-D404-4FB9-8C62-188A0EAEACA9}" type="datetimeFigureOut">
              <a:rPr lang="cs-CZ" smtClean="0"/>
              <a:pPr/>
              <a:t>05.10.2024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F18A8C-7DC7-4753-9B4A-3E82D4975666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644480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0047AB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2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7" Type="http://schemas.openxmlformats.org/officeDocument/2006/relationships/image" Target="../media/image76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7" Type="http://schemas.openxmlformats.org/officeDocument/2006/relationships/image" Target="../media/image84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7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5.jpe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w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oleObject" Target="../embeddings/oleObject1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875070"/>
            <a:ext cx="9144000" cy="2387600"/>
          </a:xfrm>
        </p:spPr>
        <p:txBody>
          <a:bodyPr>
            <a:normAutofit/>
          </a:bodyPr>
          <a:lstStyle/>
          <a:p>
            <a:r>
              <a:rPr lang="cs-CZ" sz="5400" b="1" dirty="0">
                <a:solidFill>
                  <a:schemeClr val="bg1"/>
                </a:solidFill>
                <a:latin typeface="Calibri"/>
                <a:cs typeface="Calibri Light"/>
              </a:rPr>
              <a:t>Rány, hojení ran, komplikace,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935935"/>
            <a:ext cx="9144000" cy="93518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Klinika úrazové chirurgie FN Brno</a:t>
            </a:r>
            <a:endParaRPr lang="cs-CZ" dirty="0">
              <a:solidFill>
                <a:schemeClr val="bg1"/>
              </a:solidFill>
              <a:ea typeface="+mn-lt"/>
              <a:cs typeface="+mn-lt"/>
            </a:endParaRPr>
          </a:p>
        </p:txBody>
      </p:sp>
      <p:pic>
        <p:nvPicPr>
          <p:cNvPr id="4" name="Obrázek 4" descr="Obsah obrázku text&#10;&#10;Popis se vygeneroval automaticky.">
            <a:extLst>
              <a:ext uri="{FF2B5EF4-FFF2-40B4-BE49-F238E27FC236}">
                <a16:creationId xmlns:a16="http://schemas.microsoft.com/office/drawing/2014/main" id="{5E0D3A8D-0062-3DBD-054A-9EA1AF820E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59" y="349"/>
            <a:ext cx="2438400" cy="187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4953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01366"/>
          </a:xfrm>
        </p:spPr>
        <p:txBody>
          <a:bodyPr>
            <a:normAutofit/>
          </a:bodyPr>
          <a:lstStyle/>
          <a:p>
            <a:r>
              <a:rPr lang="cs-CZ" sz="2800" dirty="0">
                <a:solidFill>
                  <a:schemeClr val="tx1"/>
                </a:solidFill>
                <a:latin typeface="+mn-lt"/>
              </a:rPr>
              <a:t>Časové hledisko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30392"/>
            <a:ext cx="10515600" cy="4546571"/>
          </a:xfrm>
        </p:spPr>
        <p:txBody>
          <a:bodyPr>
            <a:normAutofit/>
          </a:bodyPr>
          <a:lstStyle/>
          <a:p>
            <a:pPr>
              <a:buNone/>
              <a:defRPr/>
            </a:pPr>
            <a:r>
              <a:rPr lang="cs-CZ" b="1" dirty="0"/>
              <a:t> </a:t>
            </a:r>
            <a:r>
              <a:rPr lang="cs-CZ" dirty="0"/>
              <a:t>Vznik a doba trvání</a:t>
            </a:r>
          </a:p>
          <a:p>
            <a:pPr>
              <a:defRPr/>
            </a:pPr>
            <a:endParaRPr lang="cs-CZ" dirty="0"/>
          </a:p>
          <a:p>
            <a:pPr>
              <a:defRPr/>
            </a:pPr>
            <a:r>
              <a:rPr lang="cs-CZ" b="1" dirty="0"/>
              <a:t>Akutní rána</a:t>
            </a:r>
            <a:r>
              <a:rPr lang="cs-CZ" dirty="0"/>
              <a:t>  - ve zdravé tkáni – zhojení do 6 týdnů</a:t>
            </a:r>
          </a:p>
          <a:p>
            <a:pPr>
              <a:defRPr/>
            </a:pPr>
            <a:r>
              <a:rPr lang="cs-CZ" u="sng" dirty="0"/>
              <a:t>Čerstvá rána  </a:t>
            </a:r>
            <a:r>
              <a:rPr lang="cs-CZ" dirty="0"/>
              <a:t>do 6-8 hodin od vzniku</a:t>
            </a:r>
          </a:p>
          <a:p>
            <a:pPr>
              <a:defRPr/>
            </a:pPr>
            <a:r>
              <a:rPr lang="cs-CZ" dirty="0"/>
              <a:t>Zastaralá – </a:t>
            </a:r>
            <a:r>
              <a:rPr lang="cs-CZ" u="sng" dirty="0" err="1"/>
              <a:t>inveterovaná</a:t>
            </a:r>
            <a:r>
              <a:rPr lang="cs-CZ" dirty="0"/>
              <a:t> – nad 6-8 hodin</a:t>
            </a:r>
          </a:p>
          <a:p>
            <a:pPr>
              <a:defRPr/>
            </a:pPr>
            <a:endParaRPr lang="cs-CZ" dirty="0"/>
          </a:p>
          <a:p>
            <a:pPr>
              <a:defRPr/>
            </a:pPr>
            <a:r>
              <a:rPr lang="cs-CZ" b="1" dirty="0"/>
              <a:t>Chronická rána </a:t>
            </a:r>
            <a:r>
              <a:rPr lang="cs-CZ" dirty="0"/>
              <a:t>– přes adekvátní léčbu, ve změněné tkání – trvání hojení nad 6 týdnů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622639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01366"/>
          </a:xfrm>
        </p:spPr>
        <p:txBody>
          <a:bodyPr>
            <a:normAutofit/>
          </a:bodyPr>
          <a:lstStyle/>
          <a:p>
            <a:r>
              <a:rPr lang="cs-CZ" sz="2800" dirty="0">
                <a:solidFill>
                  <a:schemeClr val="tx1"/>
                </a:solidFill>
                <a:latin typeface="+mn-lt"/>
              </a:rPr>
              <a:t>Podle</a:t>
            </a:r>
            <a:r>
              <a:rPr lang="cs-CZ" sz="2800" dirty="0">
                <a:solidFill>
                  <a:schemeClr val="tx1"/>
                </a:solidFill>
              </a:rPr>
              <a:t> </a:t>
            </a:r>
            <a:r>
              <a:rPr lang="cs-CZ" sz="2800" dirty="0">
                <a:solidFill>
                  <a:schemeClr val="tx1"/>
                </a:solidFill>
                <a:latin typeface="+mn-lt"/>
              </a:rPr>
              <a:t>hloubky poranění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35502"/>
            <a:ext cx="10515600" cy="4641461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u="sng" dirty="0"/>
              <a:t>Odřenina – </a:t>
            </a:r>
            <a:r>
              <a:rPr lang="cs-CZ" u="sng" dirty="0" err="1"/>
              <a:t>excoriatio</a:t>
            </a:r>
            <a:r>
              <a:rPr lang="cs-CZ" u="sng" dirty="0"/>
              <a:t> </a:t>
            </a:r>
            <a:r>
              <a:rPr lang="cs-CZ" dirty="0"/>
              <a:t>– poškození kožního krytu. </a:t>
            </a:r>
          </a:p>
          <a:p>
            <a:pPr>
              <a:defRPr/>
            </a:pPr>
            <a:r>
              <a:rPr lang="cs-CZ" u="sng" dirty="0"/>
              <a:t>Povrchová</a:t>
            </a:r>
            <a:r>
              <a:rPr lang="cs-CZ" dirty="0"/>
              <a:t> – poškození epidermis – zčervenání </a:t>
            </a:r>
          </a:p>
          <a:p>
            <a:pPr>
              <a:defRPr/>
            </a:pPr>
            <a:r>
              <a:rPr lang="cs-CZ" u="sng" dirty="0"/>
              <a:t>Hluboká</a:t>
            </a:r>
            <a:r>
              <a:rPr lang="cs-CZ" dirty="0"/>
              <a:t> – obnažení povrchové dermis – kapilární krvácení – červenohnědá krusta – zaschlá krev  tkáňovým mokem</a:t>
            </a:r>
          </a:p>
          <a:p>
            <a:pPr>
              <a:defRPr/>
            </a:pPr>
            <a:endParaRPr lang="cs-CZ" dirty="0"/>
          </a:p>
          <a:p>
            <a:pPr>
              <a:defRPr/>
            </a:pPr>
            <a:r>
              <a:rPr lang="cs-CZ" u="sng" dirty="0"/>
              <a:t>Povrchová rána </a:t>
            </a:r>
            <a:r>
              <a:rPr lang="cs-CZ" dirty="0"/>
              <a:t>– kůže a podkoží</a:t>
            </a:r>
          </a:p>
          <a:p>
            <a:pPr>
              <a:defRPr/>
            </a:pPr>
            <a:r>
              <a:rPr lang="cs-CZ" u="sng" dirty="0"/>
              <a:t>Hluboká rána </a:t>
            </a:r>
            <a:r>
              <a:rPr lang="cs-CZ" dirty="0"/>
              <a:t>– poranění fascie a hlubších struktur</a:t>
            </a:r>
          </a:p>
          <a:p>
            <a:pPr>
              <a:defRPr/>
            </a:pPr>
            <a:r>
              <a:rPr lang="cs-CZ" u="sng" dirty="0"/>
              <a:t>Penetrující rána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622639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01366"/>
          </a:xfrm>
        </p:spPr>
        <p:txBody>
          <a:bodyPr>
            <a:normAutofit/>
          </a:bodyPr>
          <a:lstStyle/>
          <a:p>
            <a:r>
              <a:rPr lang="cs-CZ" sz="2800" dirty="0">
                <a:solidFill>
                  <a:schemeClr val="tx1"/>
                </a:solidFill>
                <a:latin typeface="+mn-lt"/>
              </a:rPr>
              <a:t>podle bakteriální kontaminace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97478"/>
            <a:ext cx="10515600" cy="4951563"/>
          </a:xfrm>
        </p:spPr>
        <p:txBody>
          <a:bodyPr>
            <a:normAutofit fontScale="92500"/>
          </a:bodyPr>
          <a:lstStyle/>
          <a:p>
            <a:pPr>
              <a:buFont typeface="Wingdings" pitchFamily="2" charset="2"/>
              <a:buNone/>
              <a:defRPr/>
            </a:pPr>
            <a:r>
              <a:rPr lang="cs-CZ" u="sng" dirty="0"/>
              <a:t>I. – čisté rány -  aseptické</a:t>
            </a:r>
          </a:p>
          <a:p>
            <a:pPr>
              <a:defRPr/>
            </a:pPr>
            <a:r>
              <a:rPr lang="cs-CZ" dirty="0">
                <a:cs typeface="Times New Roman" pitchFamily="18" charset="0"/>
              </a:rPr>
              <a:t>plánované operace, neinfikovaných míst, bez otevření dutého orgánu</a:t>
            </a:r>
          </a:p>
          <a:p>
            <a:pPr>
              <a:defRPr/>
            </a:pPr>
            <a:r>
              <a:rPr lang="cs-CZ" dirty="0">
                <a:cs typeface="Times New Roman" pitchFamily="18" charset="0"/>
              </a:rPr>
              <a:t>Potenciální hrozba kontaminace rány kožní mikroflórou</a:t>
            </a:r>
          </a:p>
          <a:p>
            <a:pPr>
              <a:defRPr/>
            </a:pPr>
            <a:r>
              <a:rPr lang="cs-CZ" dirty="0">
                <a:cs typeface="Times New Roman" pitchFamily="18" charset="0"/>
              </a:rPr>
              <a:t>Chirurgické incize – </a:t>
            </a:r>
            <a:r>
              <a:rPr lang="cs-CZ" dirty="0" err="1">
                <a:cs typeface="Times New Roman" pitchFamily="18" charset="0"/>
              </a:rPr>
              <a:t>op</a:t>
            </a:r>
            <a:r>
              <a:rPr lang="cs-CZ" dirty="0">
                <a:cs typeface="Times New Roman" pitchFamily="18" charset="0"/>
              </a:rPr>
              <a:t>. kýly,  prsu</a:t>
            </a:r>
          </a:p>
          <a:p>
            <a:endParaRPr lang="cs-CZ" dirty="0"/>
          </a:p>
          <a:p>
            <a:pPr>
              <a:buFont typeface="Wingdings" pitchFamily="2" charset="2"/>
              <a:buNone/>
              <a:defRPr/>
            </a:pPr>
            <a:r>
              <a:rPr lang="cs-CZ" u="sng" dirty="0">
                <a:cs typeface="Times New Roman" pitchFamily="18" charset="0"/>
              </a:rPr>
              <a:t>II.  - čisté kontaminované rány </a:t>
            </a:r>
          </a:p>
          <a:p>
            <a:pPr>
              <a:defRPr/>
            </a:pPr>
            <a:r>
              <a:rPr lang="cs-CZ" dirty="0">
                <a:cs typeface="Times New Roman" pitchFamily="18" charset="0"/>
              </a:rPr>
              <a:t>plánovaná </a:t>
            </a:r>
            <a:r>
              <a:rPr lang="cs-CZ" dirty="0" err="1">
                <a:cs typeface="Times New Roman" pitchFamily="18" charset="0"/>
              </a:rPr>
              <a:t>operativa</a:t>
            </a:r>
            <a:r>
              <a:rPr lang="cs-CZ" dirty="0">
                <a:cs typeface="Times New Roman" pitchFamily="18" charset="0"/>
              </a:rPr>
              <a:t>  s otevřením dutého orgánu s  bakteriálním osídlení</a:t>
            </a:r>
          </a:p>
          <a:p>
            <a:pPr>
              <a:defRPr/>
            </a:pPr>
            <a:r>
              <a:rPr lang="cs-CZ" dirty="0">
                <a:cs typeface="Times New Roman" pitchFamily="18" charset="0"/>
              </a:rPr>
              <a:t>Každá traumatická rána – potenciálně kontaminovaná</a:t>
            </a:r>
          </a:p>
          <a:p>
            <a:pPr>
              <a:defRPr/>
            </a:pPr>
            <a:r>
              <a:rPr lang="cs-CZ" dirty="0">
                <a:cs typeface="Times New Roman" pitchFamily="18" charset="0"/>
              </a:rPr>
              <a:t>elektivní  biliární, kolorektální chirurgie</a:t>
            </a:r>
          </a:p>
          <a:p>
            <a:pPr>
              <a:defRPr/>
            </a:pPr>
            <a:r>
              <a:rPr lang="cs-CZ" dirty="0">
                <a:cs typeface="Times New Roman" pitchFamily="18" charset="0"/>
              </a:rPr>
              <a:t> proběhla předoperační příprava,  minimální kontaminace  rány obsahem</a:t>
            </a:r>
            <a:endParaRPr lang="cs-CZ" b="1" dirty="0">
              <a:cs typeface="Times New Roman" pitchFamily="18" charset="0"/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622639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95923"/>
          </a:xfrm>
        </p:spPr>
        <p:txBody>
          <a:bodyPr>
            <a:normAutofit/>
          </a:bodyPr>
          <a:lstStyle/>
          <a:p>
            <a:r>
              <a:rPr lang="cs-CZ" sz="3600" dirty="0">
                <a:latin typeface="+mn-lt"/>
              </a:rPr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052423"/>
            <a:ext cx="10515600" cy="5296619"/>
          </a:xfrm>
        </p:spPr>
        <p:txBody>
          <a:bodyPr>
            <a:normAutofit fontScale="92500" lnSpcReduction="10000"/>
          </a:bodyPr>
          <a:lstStyle/>
          <a:p>
            <a:pPr>
              <a:buFont typeface="Wingdings" pitchFamily="2" charset="2"/>
              <a:buNone/>
              <a:defRPr/>
            </a:pPr>
            <a:r>
              <a:rPr lang="cs-CZ" u="sng" dirty="0">
                <a:cs typeface="Times New Roman" pitchFamily="18" charset="0"/>
              </a:rPr>
              <a:t>III.  -  kontaminované rány </a:t>
            </a:r>
          </a:p>
          <a:p>
            <a:pPr>
              <a:defRPr/>
            </a:pPr>
            <a:r>
              <a:rPr lang="cs-CZ" b="1" dirty="0">
                <a:cs typeface="Times New Roman" pitchFamily="18" charset="0"/>
              </a:rPr>
              <a:t> </a:t>
            </a:r>
            <a:r>
              <a:rPr lang="cs-CZ" dirty="0">
                <a:cs typeface="Times New Roman" pitchFamily="18" charset="0"/>
              </a:rPr>
              <a:t>masivní kontaminace rány – endogenní</a:t>
            </a:r>
          </a:p>
          <a:p>
            <a:pPr>
              <a:buFont typeface="Wingdings" pitchFamily="2" charset="2"/>
              <a:buNone/>
              <a:defRPr/>
            </a:pPr>
            <a:r>
              <a:rPr lang="cs-CZ" dirty="0">
                <a:cs typeface="Times New Roman" pitchFamily="18" charset="0"/>
              </a:rPr>
              <a:t>     - exogenní -  znečištění traumatické rány</a:t>
            </a:r>
          </a:p>
          <a:p>
            <a:pPr>
              <a:defRPr/>
            </a:pPr>
            <a:r>
              <a:rPr lang="cs-CZ" dirty="0">
                <a:cs typeface="Times New Roman" pitchFamily="18" charset="0"/>
              </a:rPr>
              <a:t>neplánovaná operace střeva bez přípravy, časná perforace, porušení sterility</a:t>
            </a:r>
          </a:p>
          <a:p>
            <a:pPr>
              <a:defRPr/>
            </a:pPr>
            <a:endParaRPr lang="cs-CZ" dirty="0">
              <a:cs typeface="Times New Roman" pitchFamily="18" charset="0"/>
            </a:endParaRPr>
          </a:p>
          <a:p>
            <a:pPr>
              <a:buFont typeface="Wingdings" pitchFamily="2" charset="2"/>
              <a:buNone/>
              <a:defRPr/>
            </a:pPr>
            <a:r>
              <a:rPr lang="cs-CZ" dirty="0">
                <a:cs typeface="Times New Roman" pitchFamily="18" charset="0"/>
              </a:rPr>
              <a:t> </a:t>
            </a:r>
            <a:r>
              <a:rPr lang="cs-CZ" u="sng" dirty="0">
                <a:cs typeface="Times New Roman" pitchFamily="18" charset="0"/>
              </a:rPr>
              <a:t>IV.  -  znečištěné a infikované rány </a:t>
            </a:r>
          </a:p>
          <a:p>
            <a:pPr>
              <a:defRPr/>
            </a:pPr>
            <a:r>
              <a:rPr lang="cs-CZ" dirty="0">
                <a:cs typeface="Times New Roman" pitchFamily="18" charset="0"/>
              </a:rPr>
              <a:t>Makroskopicky patrná zánět – hnisavé kolekce, fibrinové pablány, nekrotické tkáně, makroskopické znečištění</a:t>
            </a:r>
          </a:p>
          <a:p>
            <a:pPr>
              <a:defRPr/>
            </a:pPr>
            <a:r>
              <a:rPr lang="cs-CZ" b="1" dirty="0">
                <a:cs typeface="Times New Roman" pitchFamily="18" charset="0"/>
              </a:rPr>
              <a:t> </a:t>
            </a:r>
            <a:r>
              <a:rPr lang="cs-CZ" dirty="0">
                <a:cs typeface="Times New Roman" pitchFamily="18" charset="0"/>
              </a:rPr>
              <a:t>pozdní perforace, úrazové rány ošetřené dlouho od úrazu</a:t>
            </a:r>
          </a:p>
          <a:p>
            <a:pPr>
              <a:defRPr/>
            </a:pPr>
            <a:endParaRPr lang="cs-CZ" b="1" dirty="0">
              <a:cs typeface="Times New Roman" pitchFamily="18" charset="0"/>
            </a:endParaRPr>
          </a:p>
          <a:p>
            <a:pPr>
              <a:defRPr/>
            </a:pPr>
            <a:r>
              <a:rPr lang="cs-CZ" u="sng" dirty="0"/>
              <a:t>Toxicky kontaminovaná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622639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01366"/>
          </a:xfrm>
        </p:spPr>
        <p:txBody>
          <a:bodyPr>
            <a:normAutofit/>
          </a:bodyPr>
          <a:lstStyle/>
          <a:p>
            <a:r>
              <a:rPr lang="cs-CZ" sz="3600" dirty="0">
                <a:latin typeface="+mn-lt"/>
              </a:rPr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cs-CZ" dirty="0"/>
              <a:t>  </a:t>
            </a:r>
          </a:p>
        </p:txBody>
      </p:sp>
      <p:pic>
        <p:nvPicPr>
          <p:cNvPr id="4" name="Picture 2" descr="C:\Users\Martin\Desktop\obr. orthobull\GSN0818_001a_33056_60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06106" y="729202"/>
            <a:ext cx="3875956" cy="2480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C:\Users\Martin\Desktop\fot kuch\P1050924.JPG"/>
          <p:cNvPicPr>
            <a:picLocks noChangeAspect="1" noChangeArrowheads="1"/>
          </p:cNvPicPr>
          <p:nvPr/>
        </p:nvPicPr>
        <p:blipFill>
          <a:blip r:embed="rId3"/>
          <a:srcRect l="11092" t="8057" b="17458"/>
          <a:stretch>
            <a:fillRect/>
          </a:stretch>
        </p:blipFill>
        <p:spPr bwMode="auto">
          <a:xfrm>
            <a:off x="1438234" y="3786996"/>
            <a:ext cx="4207216" cy="2644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Obrázek 7" descr="C:\Users\Martin\Desktop\výuka\foto tel\IMG_20201112_191707.jpg"/>
          <p:cNvPicPr>
            <a:picLocks noChangeAspect="1" noChangeArrowheads="1"/>
          </p:cNvPicPr>
          <p:nvPr/>
        </p:nvPicPr>
        <p:blipFill>
          <a:blip r:embed="rId4"/>
          <a:srcRect l="12538" t="16232" r="14264" b="25197"/>
          <a:stretch>
            <a:fillRect/>
          </a:stretch>
        </p:blipFill>
        <p:spPr bwMode="auto">
          <a:xfrm>
            <a:off x="6875253" y="489010"/>
            <a:ext cx="3959225" cy="278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Obrázek 8" descr="C:\Users\Martin\Desktop\výuka\foto tel\IMG_20200309_204851.jpg"/>
          <p:cNvPicPr>
            <a:picLocks noChangeAspect="1" noChangeArrowheads="1"/>
          </p:cNvPicPr>
          <p:nvPr/>
        </p:nvPicPr>
        <p:blipFill>
          <a:blip r:embed="rId5"/>
          <a:srcRect l="9691" t="18443" r="9691" b="28709"/>
          <a:stretch>
            <a:fillRect/>
          </a:stretch>
        </p:blipFill>
        <p:spPr bwMode="auto">
          <a:xfrm>
            <a:off x="6953969" y="3411748"/>
            <a:ext cx="3584575" cy="309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622639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01366"/>
          </a:xfrm>
        </p:spPr>
        <p:txBody>
          <a:bodyPr>
            <a:normAutofit/>
          </a:bodyPr>
          <a:lstStyle/>
          <a:p>
            <a:r>
              <a:rPr lang="cs-CZ" sz="2800" dirty="0">
                <a:solidFill>
                  <a:schemeClr val="tx1"/>
                </a:solidFill>
                <a:latin typeface="+mn-lt"/>
              </a:rPr>
              <a:t>Podle způsobu vzniku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35502"/>
            <a:ext cx="10515600" cy="4641461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dirty="0" err="1"/>
              <a:t>Vulnus</a:t>
            </a:r>
            <a:r>
              <a:rPr lang="cs-CZ" dirty="0"/>
              <a:t> </a:t>
            </a:r>
            <a:r>
              <a:rPr lang="cs-CZ" dirty="0" err="1"/>
              <a:t>scissum</a:t>
            </a:r>
            <a:r>
              <a:rPr lang="cs-CZ" dirty="0"/>
              <a:t> – řezná</a:t>
            </a:r>
          </a:p>
          <a:p>
            <a:pPr>
              <a:defRPr/>
            </a:pPr>
            <a:r>
              <a:rPr lang="cs-CZ" dirty="0" err="1"/>
              <a:t>Vulns</a:t>
            </a:r>
            <a:r>
              <a:rPr lang="cs-CZ" dirty="0"/>
              <a:t> </a:t>
            </a:r>
            <a:r>
              <a:rPr lang="cs-CZ" dirty="0" err="1"/>
              <a:t>sectum</a:t>
            </a:r>
            <a:r>
              <a:rPr lang="cs-CZ" dirty="0"/>
              <a:t> – sečná</a:t>
            </a:r>
          </a:p>
          <a:p>
            <a:pPr>
              <a:defRPr/>
            </a:pPr>
            <a:r>
              <a:rPr lang="cs-CZ" dirty="0" err="1"/>
              <a:t>Vulnus</a:t>
            </a:r>
            <a:r>
              <a:rPr lang="cs-CZ" dirty="0"/>
              <a:t> punctum -  bodná</a:t>
            </a:r>
          </a:p>
          <a:p>
            <a:pPr>
              <a:defRPr/>
            </a:pPr>
            <a:r>
              <a:rPr lang="cs-CZ" dirty="0" err="1"/>
              <a:t>Vulnus</a:t>
            </a:r>
            <a:r>
              <a:rPr lang="cs-CZ" dirty="0"/>
              <a:t> </a:t>
            </a:r>
            <a:r>
              <a:rPr lang="cs-CZ" dirty="0" err="1"/>
              <a:t>lacerum</a:t>
            </a:r>
            <a:r>
              <a:rPr lang="cs-CZ" dirty="0"/>
              <a:t>   -  tržná rána</a:t>
            </a:r>
          </a:p>
          <a:p>
            <a:pPr>
              <a:defRPr/>
            </a:pPr>
            <a:r>
              <a:rPr lang="cs-CZ" dirty="0" err="1"/>
              <a:t>Vulnus</a:t>
            </a:r>
            <a:r>
              <a:rPr lang="cs-CZ" dirty="0"/>
              <a:t> </a:t>
            </a:r>
            <a:r>
              <a:rPr lang="cs-CZ" dirty="0" err="1"/>
              <a:t>contuso</a:t>
            </a:r>
            <a:r>
              <a:rPr lang="cs-CZ" dirty="0"/>
              <a:t>-</a:t>
            </a:r>
            <a:r>
              <a:rPr lang="cs-CZ" dirty="0" err="1"/>
              <a:t>lacerum</a:t>
            </a:r>
            <a:r>
              <a:rPr lang="cs-CZ" dirty="0"/>
              <a:t> – rána </a:t>
            </a:r>
            <a:r>
              <a:rPr lang="cs-CZ" dirty="0" err="1"/>
              <a:t>tržnězhmožděná</a:t>
            </a:r>
            <a:endParaRPr lang="cs-CZ" dirty="0"/>
          </a:p>
          <a:p>
            <a:pPr>
              <a:defRPr/>
            </a:pPr>
            <a:r>
              <a:rPr lang="cs-CZ" dirty="0" err="1"/>
              <a:t>Vulnus</a:t>
            </a:r>
            <a:r>
              <a:rPr lang="cs-CZ" dirty="0"/>
              <a:t> </a:t>
            </a:r>
            <a:r>
              <a:rPr lang="cs-CZ" dirty="0" err="1"/>
              <a:t>morsum</a:t>
            </a:r>
            <a:r>
              <a:rPr lang="cs-CZ" dirty="0"/>
              <a:t> – </a:t>
            </a:r>
            <a:r>
              <a:rPr lang="cs-CZ" dirty="0" err="1"/>
              <a:t>kusná</a:t>
            </a:r>
            <a:r>
              <a:rPr lang="cs-CZ" dirty="0"/>
              <a:t> rána</a:t>
            </a:r>
          </a:p>
          <a:p>
            <a:pPr>
              <a:defRPr/>
            </a:pPr>
            <a:r>
              <a:rPr lang="cs-CZ" dirty="0" err="1"/>
              <a:t>Vulnus</a:t>
            </a:r>
            <a:r>
              <a:rPr lang="cs-CZ" dirty="0"/>
              <a:t> </a:t>
            </a:r>
            <a:r>
              <a:rPr lang="cs-CZ" dirty="0" err="1"/>
              <a:t>sclopetarium</a:t>
            </a:r>
            <a:endParaRPr lang="cs-CZ" dirty="0"/>
          </a:p>
          <a:p>
            <a:pPr>
              <a:defRPr/>
            </a:pPr>
            <a:r>
              <a:rPr lang="cs-CZ" dirty="0" err="1"/>
              <a:t>Combustio</a:t>
            </a:r>
            <a:r>
              <a:rPr lang="cs-CZ" dirty="0"/>
              <a:t> / </a:t>
            </a:r>
            <a:r>
              <a:rPr lang="cs-CZ" dirty="0" err="1"/>
              <a:t>congelatio</a:t>
            </a:r>
            <a:r>
              <a:rPr lang="cs-CZ" dirty="0"/>
              <a:t> – popáleniny, omrzliny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622639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01366"/>
          </a:xfrm>
        </p:spPr>
        <p:txBody>
          <a:bodyPr>
            <a:normAutofit/>
          </a:bodyPr>
          <a:lstStyle/>
          <a:p>
            <a:r>
              <a:rPr lang="cs-CZ" sz="3600" dirty="0" err="1">
                <a:solidFill>
                  <a:srgbClr val="F01928"/>
                </a:solidFill>
                <a:latin typeface="+mn-lt"/>
              </a:rPr>
              <a:t>Vulnus</a:t>
            </a:r>
            <a:r>
              <a:rPr lang="cs-CZ" sz="3600" dirty="0">
                <a:solidFill>
                  <a:srgbClr val="F01928"/>
                </a:solidFill>
                <a:latin typeface="+mn-lt"/>
              </a:rPr>
              <a:t> </a:t>
            </a:r>
            <a:r>
              <a:rPr lang="cs-CZ" sz="3600" dirty="0" err="1">
                <a:solidFill>
                  <a:srgbClr val="F01928"/>
                </a:solidFill>
                <a:latin typeface="+mn-lt"/>
              </a:rPr>
              <a:t>scissum</a:t>
            </a:r>
            <a:endParaRPr lang="cs-CZ" sz="3600" dirty="0">
              <a:solidFill>
                <a:srgbClr val="F01928"/>
              </a:solidFill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87260"/>
            <a:ext cx="10515600" cy="4589703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dirty="0"/>
              <a:t>Tahem ostrého předmětu, okraje, </a:t>
            </a:r>
          </a:p>
          <a:p>
            <a:pPr>
              <a:defRPr/>
            </a:pPr>
            <a:r>
              <a:rPr lang="cs-CZ" dirty="0"/>
              <a:t>Přímočarý řez různé hloubky, rána s ostrými úhly, </a:t>
            </a:r>
          </a:p>
          <a:p>
            <a:pPr>
              <a:defRPr/>
            </a:pPr>
            <a:r>
              <a:rPr lang="cs-CZ" dirty="0"/>
              <a:t>Větší krvácení -  poranění cév, </a:t>
            </a:r>
          </a:p>
          <a:p>
            <a:pPr>
              <a:defRPr/>
            </a:pPr>
            <a:r>
              <a:rPr lang="cs-CZ" dirty="0"/>
              <a:t>Bolestivá -  přímé poranění nervových zakončení</a:t>
            </a:r>
          </a:p>
          <a:p>
            <a:pPr>
              <a:defRPr/>
            </a:pPr>
            <a:r>
              <a:rPr lang="cs-CZ" dirty="0"/>
              <a:t>Primární sutura – nekomplikované hojení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465479" y="2912764"/>
            <a:ext cx="3121025" cy="3419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Do You Need to Get Stitches for That?"/>
          <p:cNvPicPr>
            <a:picLocks noChangeAspect="1" noChangeArrowheads="1"/>
          </p:cNvPicPr>
          <p:nvPr/>
        </p:nvPicPr>
        <p:blipFill>
          <a:blip r:embed="rId3"/>
          <a:srcRect l="9138" t="18352" r="8377" b="9816"/>
          <a:stretch>
            <a:fillRect/>
          </a:stretch>
        </p:blipFill>
        <p:spPr bwMode="auto">
          <a:xfrm>
            <a:off x="1685538" y="4201063"/>
            <a:ext cx="3774563" cy="23463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622639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01366"/>
          </a:xfrm>
        </p:spPr>
        <p:txBody>
          <a:bodyPr>
            <a:normAutofit/>
          </a:bodyPr>
          <a:lstStyle/>
          <a:p>
            <a:r>
              <a:rPr lang="cs-CZ" sz="3600" dirty="0">
                <a:latin typeface="+mn-lt"/>
              </a:rPr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cs-CZ" dirty="0"/>
              <a:t> </a:t>
            </a:r>
          </a:p>
        </p:txBody>
      </p:sp>
      <p:pic>
        <p:nvPicPr>
          <p:cNvPr id="4" name="Picture 2" descr="C:\Users\Martin\Desktop\výuka\foto tel\IMG_20180812_002131.jpg"/>
          <p:cNvPicPr>
            <a:picLocks noChangeAspect="1" noChangeArrowheads="1"/>
          </p:cNvPicPr>
          <p:nvPr/>
        </p:nvPicPr>
        <p:blipFill>
          <a:blip r:embed="rId2"/>
          <a:srcRect l="3629" t="8710" r="3629" b="19051"/>
          <a:stretch>
            <a:fillRect/>
          </a:stretch>
        </p:blipFill>
        <p:spPr bwMode="auto">
          <a:xfrm>
            <a:off x="3452993" y="1125748"/>
            <a:ext cx="4857750" cy="504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622639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01366"/>
          </a:xfrm>
        </p:spPr>
        <p:txBody>
          <a:bodyPr>
            <a:normAutofit/>
          </a:bodyPr>
          <a:lstStyle/>
          <a:p>
            <a:r>
              <a:rPr lang="cs-CZ" sz="3600" dirty="0" err="1">
                <a:solidFill>
                  <a:srgbClr val="F01928"/>
                </a:solidFill>
                <a:latin typeface="+mn-lt"/>
              </a:rPr>
              <a:t>Vulnus</a:t>
            </a:r>
            <a:r>
              <a:rPr lang="cs-CZ" sz="3600" dirty="0">
                <a:solidFill>
                  <a:srgbClr val="F01928"/>
                </a:solidFill>
                <a:latin typeface="+mn-lt"/>
              </a:rPr>
              <a:t> </a:t>
            </a:r>
            <a:r>
              <a:rPr lang="cs-CZ" sz="3600" dirty="0" err="1">
                <a:solidFill>
                  <a:srgbClr val="F01928"/>
                </a:solidFill>
                <a:latin typeface="+mn-lt"/>
              </a:rPr>
              <a:t>sectum</a:t>
            </a:r>
            <a:endParaRPr lang="cs-CZ" sz="3600" dirty="0">
              <a:solidFill>
                <a:srgbClr val="F01928"/>
              </a:solidFill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87260"/>
            <a:ext cx="10515600" cy="4589703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dirty="0"/>
              <a:t>Dopad ostrého předmětu, pád na ostrou hranu</a:t>
            </a:r>
          </a:p>
          <a:p>
            <a:pPr>
              <a:defRPr/>
            </a:pPr>
            <a:r>
              <a:rPr lang="cs-CZ" dirty="0"/>
              <a:t>Poranění hlubších vrstev</a:t>
            </a:r>
          </a:p>
          <a:p>
            <a:pPr>
              <a:defRPr/>
            </a:pPr>
            <a:r>
              <a:rPr lang="cs-CZ" dirty="0"/>
              <a:t>Hladké okraje rány, ostrý úhel</a:t>
            </a:r>
          </a:p>
          <a:p>
            <a:pPr>
              <a:defRPr/>
            </a:pPr>
            <a:r>
              <a:rPr lang="cs-CZ" dirty="0"/>
              <a:t>Stejná hloubka poranění</a:t>
            </a:r>
          </a:p>
          <a:p>
            <a:pPr>
              <a:defRPr/>
            </a:pPr>
            <a:r>
              <a:rPr lang="cs-CZ" dirty="0"/>
              <a:t>Končetinová poranění</a:t>
            </a:r>
          </a:p>
          <a:p>
            <a:endParaRPr lang="cs-CZ" dirty="0"/>
          </a:p>
        </p:txBody>
      </p:sp>
      <p:pic>
        <p:nvPicPr>
          <p:cNvPr id="4" name="Picture 5" descr="Selfinjury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57227" y="3173713"/>
            <a:ext cx="3889645" cy="2925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622639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01366"/>
          </a:xfrm>
        </p:spPr>
        <p:txBody>
          <a:bodyPr>
            <a:normAutofit/>
          </a:bodyPr>
          <a:lstStyle/>
          <a:p>
            <a:r>
              <a:rPr lang="cs-CZ" sz="3600" dirty="0" err="1">
                <a:solidFill>
                  <a:srgbClr val="F01928"/>
                </a:solidFill>
                <a:latin typeface="+mn-lt"/>
              </a:rPr>
              <a:t>Vulnus</a:t>
            </a:r>
            <a:r>
              <a:rPr lang="cs-CZ" sz="3600" dirty="0">
                <a:solidFill>
                  <a:srgbClr val="F01928"/>
                </a:solidFill>
                <a:latin typeface="+mn-lt"/>
              </a:rPr>
              <a:t> punctum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13140"/>
            <a:ext cx="10515600" cy="4563823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dirty="0"/>
              <a:t>Způsobená proniknutím, ostrého předmětu</a:t>
            </a:r>
          </a:p>
          <a:p>
            <a:pPr>
              <a:defRPr/>
            </a:pPr>
            <a:r>
              <a:rPr lang="cs-CZ" dirty="0"/>
              <a:t>Vstup - </a:t>
            </a:r>
            <a:r>
              <a:rPr lang="cs-CZ" dirty="0" err="1"/>
              <a:t>vbod</a:t>
            </a:r>
            <a:r>
              <a:rPr lang="cs-CZ" dirty="0"/>
              <a:t>, bodná kanál, </a:t>
            </a:r>
            <a:r>
              <a:rPr lang="cs-CZ" dirty="0" err="1"/>
              <a:t>event</a:t>
            </a:r>
            <a:r>
              <a:rPr lang="cs-CZ" dirty="0"/>
              <a:t>. </a:t>
            </a:r>
            <a:r>
              <a:rPr lang="cs-CZ" dirty="0" err="1"/>
              <a:t>výbod</a:t>
            </a:r>
            <a:endParaRPr lang="cs-CZ" dirty="0"/>
          </a:p>
          <a:p>
            <a:pPr>
              <a:defRPr/>
            </a:pPr>
            <a:r>
              <a:rPr lang="cs-CZ" dirty="0"/>
              <a:t>Zasahuje různě hluboko -  riziko poranění                                                 hlubokých struktur, penetrace</a:t>
            </a:r>
          </a:p>
          <a:p>
            <a:pPr>
              <a:defRPr/>
            </a:pPr>
            <a:r>
              <a:rPr lang="cs-CZ" dirty="0"/>
              <a:t>Riziko krvácení</a:t>
            </a:r>
          </a:p>
          <a:p>
            <a:pPr>
              <a:defRPr/>
            </a:pPr>
            <a:r>
              <a:rPr lang="cs-CZ" dirty="0"/>
              <a:t>Riziko tetanu</a:t>
            </a:r>
          </a:p>
          <a:p>
            <a:pPr>
              <a:defRPr/>
            </a:pPr>
            <a:endParaRPr lang="cs-CZ" dirty="0"/>
          </a:p>
          <a:p>
            <a:pPr>
              <a:defRPr/>
            </a:pPr>
            <a:r>
              <a:rPr lang="cs-CZ" dirty="0"/>
              <a:t>Nejčastěji poranění nohy</a:t>
            </a:r>
          </a:p>
        </p:txBody>
      </p:sp>
      <p:pic>
        <p:nvPicPr>
          <p:cNvPr id="4" name="Picture 2" descr="Foot Puncture Wounds - Foot &amp;amp; Ankle - Orthobullet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66224" y="2044462"/>
            <a:ext cx="2948013" cy="3894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622639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01366"/>
          </a:xfrm>
        </p:spPr>
        <p:txBody>
          <a:bodyPr>
            <a:normAutofit/>
          </a:bodyPr>
          <a:lstStyle/>
          <a:p>
            <a:r>
              <a:rPr lang="cs-CZ" sz="3600" dirty="0">
                <a:solidFill>
                  <a:srgbClr val="FF0000"/>
                </a:solidFill>
                <a:latin typeface="+mn-lt"/>
              </a:rPr>
              <a:t>Kožní kryt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defRPr/>
            </a:pPr>
            <a:r>
              <a:rPr lang="cs-CZ" dirty="0"/>
              <a:t>Kůže -  největší orgán lidského těla</a:t>
            </a:r>
          </a:p>
          <a:p>
            <a:pPr>
              <a:defRPr/>
            </a:pPr>
            <a:r>
              <a:rPr lang="cs-CZ" dirty="0"/>
              <a:t>Epidermis</a:t>
            </a:r>
          </a:p>
          <a:p>
            <a:pPr>
              <a:defRPr/>
            </a:pPr>
            <a:r>
              <a:rPr lang="cs-CZ" dirty="0"/>
              <a:t>Dermis</a:t>
            </a:r>
          </a:p>
          <a:p>
            <a:pPr>
              <a:defRPr/>
            </a:pPr>
            <a:r>
              <a:rPr lang="cs-CZ" dirty="0"/>
              <a:t>podkoží</a:t>
            </a:r>
          </a:p>
          <a:p>
            <a:pPr>
              <a:defRPr/>
            </a:pPr>
            <a:endParaRPr lang="cs-CZ" dirty="0"/>
          </a:p>
          <a:p>
            <a:pPr>
              <a:defRPr/>
            </a:pPr>
            <a:endParaRPr lang="cs-CZ" dirty="0"/>
          </a:p>
          <a:p>
            <a:pPr>
              <a:defRPr/>
            </a:pPr>
            <a:r>
              <a:rPr lang="cs-CZ" dirty="0"/>
              <a:t>Mechanická a antibakteriální bariery</a:t>
            </a:r>
          </a:p>
          <a:p>
            <a:pPr>
              <a:defRPr/>
            </a:pPr>
            <a:r>
              <a:rPr lang="cs-CZ" dirty="0"/>
              <a:t>Termoregulace</a:t>
            </a:r>
          </a:p>
          <a:p>
            <a:pPr>
              <a:defRPr/>
            </a:pPr>
            <a:r>
              <a:rPr lang="cs-CZ" dirty="0"/>
              <a:t>Senzitivní vnímání</a:t>
            </a:r>
          </a:p>
          <a:p>
            <a:pPr>
              <a:defRPr/>
            </a:pPr>
            <a:r>
              <a:rPr lang="cs-CZ" dirty="0"/>
              <a:t>Estetika</a:t>
            </a:r>
          </a:p>
          <a:p>
            <a:endParaRPr lang="cs-CZ" dirty="0"/>
          </a:p>
        </p:txBody>
      </p:sp>
      <p:pic>
        <p:nvPicPr>
          <p:cNvPr id="4" name="Picture 4" descr="C:\Users\Martin\Desktop\obr. orthobull\500_F_249641335_TpQoGhS2gUtDXyELZw7EPLRFXz01zSLI.jpg"/>
          <p:cNvPicPr>
            <a:picLocks noChangeAspect="1" noChangeArrowheads="1"/>
          </p:cNvPicPr>
          <p:nvPr/>
        </p:nvPicPr>
        <p:blipFill>
          <a:blip r:embed="rId2"/>
          <a:srcRect l="3969" t="7370" r="2267" b="7938"/>
          <a:stretch>
            <a:fillRect/>
          </a:stretch>
        </p:blipFill>
        <p:spPr bwMode="auto">
          <a:xfrm>
            <a:off x="7757035" y="666660"/>
            <a:ext cx="3303587" cy="298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C:\Users\Martin\Desktop\obr. orthobull\skin-cross-section.jpg"/>
          <p:cNvPicPr>
            <a:picLocks noChangeAspect="1" noChangeArrowheads="1"/>
          </p:cNvPicPr>
          <p:nvPr/>
        </p:nvPicPr>
        <p:blipFill>
          <a:blip r:embed="rId3"/>
          <a:srcRect l="7585" t="15282" r="10835" b="24194"/>
          <a:stretch>
            <a:fillRect/>
          </a:stretch>
        </p:blipFill>
        <p:spPr bwMode="auto">
          <a:xfrm>
            <a:off x="7149261" y="3904591"/>
            <a:ext cx="4349750" cy="274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622639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01366"/>
          </a:xfrm>
        </p:spPr>
        <p:txBody>
          <a:bodyPr>
            <a:normAutofit/>
          </a:bodyPr>
          <a:lstStyle/>
          <a:p>
            <a:r>
              <a:rPr lang="cs-CZ" sz="3600" dirty="0" err="1">
                <a:solidFill>
                  <a:srgbClr val="F01928"/>
                </a:solidFill>
                <a:latin typeface="+mn-lt"/>
              </a:rPr>
              <a:t>Vulnus</a:t>
            </a:r>
            <a:r>
              <a:rPr lang="cs-CZ" sz="3600" dirty="0">
                <a:solidFill>
                  <a:srgbClr val="F01928"/>
                </a:solidFill>
                <a:latin typeface="+mn-lt"/>
              </a:rPr>
              <a:t> </a:t>
            </a:r>
            <a:r>
              <a:rPr lang="cs-CZ" sz="3600" dirty="0" err="1">
                <a:solidFill>
                  <a:srgbClr val="F01928"/>
                </a:solidFill>
                <a:latin typeface="+mn-lt"/>
              </a:rPr>
              <a:t>lacerum</a:t>
            </a:r>
            <a:endParaRPr lang="cs-CZ" sz="3600" dirty="0">
              <a:solidFill>
                <a:srgbClr val="F01928"/>
              </a:solidFill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78634"/>
            <a:ext cx="10515600" cy="4598329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dirty="0"/>
              <a:t>Působení tahových sil na kůži,  nerovné cípaté okraje, rané choboty,  nepravidelný tvar rány </a:t>
            </a:r>
          </a:p>
          <a:p>
            <a:pPr>
              <a:defRPr/>
            </a:pPr>
            <a:r>
              <a:rPr lang="cs-CZ" dirty="0"/>
              <a:t>Menší krvácení</a:t>
            </a:r>
          </a:p>
          <a:p>
            <a:pPr>
              <a:defRPr/>
            </a:pPr>
            <a:r>
              <a:rPr lang="cs-CZ" dirty="0"/>
              <a:t>Může být ztrátová</a:t>
            </a:r>
          </a:p>
          <a:p>
            <a:endParaRPr lang="cs-CZ" dirty="0"/>
          </a:p>
        </p:txBody>
      </p:sp>
      <p:pic>
        <p:nvPicPr>
          <p:cNvPr id="4" name="Picture 3" descr="C:\Users\Martin\Desktop\obr. orthobull\lacer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207370" y="3229514"/>
            <a:ext cx="2714625" cy="323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/>
          <a:srcRect l="2666" t="5087" r="9933" b="19170"/>
          <a:stretch>
            <a:fillRect/>
          </a:stretch>
        </p:blipFill>
        <p:spPr bwMode="auto">
          <a:xfrm>
            <a:off x="2376578" y="3463506"/>
            <a:ext cx="2597150" cy="300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622639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01366"/>
          </a:xfrm>
        </p:spPr>
        <p:txBody>
          <a:bodyPr>
            <a:normAutofit/>
          </a:bodyPr>
          <a:lstStyle/>
          <a:p>
            <a:r>
              <a:rPr lang="cs-CZ" sz="3600" dirty="0" err="1">
                <a:solidFill>
                  <a:srgbClr val="F01928"/>
                </a:solidFill>
                <a:latin typeface="+mn-lt"/>
              </a:rPr>
              <a:t>Vulnus</a:t>
            </a:r>
            <a:r>
              <a:rPr lang="cs-CZ" sz="3600" dirty="0">
                <a:solidFill>
                  <a:srgbClr val="F01928"/>
                </a:solidFill>
                <a:latin typeface="+mn-lt"/>
              </a:rPr>
              <a:t> </a:t>
            </a:r>
            <a:r>
              <a:rPr lang="cs-CZ" sz="3600" dirty="0" err="1">
                <a:solidFill>
                  <a:srgbClr val="F01928"/>
                </a:solidFill>
                <a:latin typeface="+mn-lt"/>
              </a:rPr>
              <a:t>contuso</a:t>
            </a:r>
            <a:r>
              <a:rPr lang="cs-CZ" sz="3600" dirty="0">
                <a:solidFill>
                  <a:srgbClr val="F01928"/>
                </a:solidFill>
                <a:latin typeface="+mn-lt"/>
              </a:rPr>
              <a:t>-</a:t>
            </a:r>
            <a:r>
              <a:rPr lang="cs-CZ" sz="3600" dirty="0" err="1">
                <a:solidFill>
                  <a:srgbClr val="F01928"/>
                </a:solidFill>
                <a:latin typeface="+mn-lt"/>
              </a:rPr>
              <a:t>lacerum</a:t>
            </a:r>
            <a:endParaRPr lang="cs-CZ" sz="3600" dirty="0">
              <a:solidFill>
                <a:srgbClr val="F01928"/>
              </a:solidFill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87260"/>
            <a:ext cx="10515600" cy="4589703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dirty="0"/>
              <a:t>Nepravidelné rozeklané okraje, rané choboty, </a:t>
            </a:r>
          </a:p>
          <a:p>
            <a:pPr>
              <a:defRPr/>
            </a:pPr>
            <a:r>
              <a:rPr lang="cs-CZ" dirty="0"/>
              <a:t>Působení tupé síly / tupého předmětu, </a:t>
            </a:r>
          </a:p>
          <a:p>
            <a:pPr>
              <a:defRPr/>
            </a:pPr>
            <a:r>
              <a:rPr lang="cs-CZ" dirty="0"/>
              <a:t>Zhmožděné okraje rány -  hojení per </a:t>
            </a:r>
            <a:r>
              <a:rPr lang="cs-CZ" dirty="0" err="1"/>
              <a:t>secundam</a:t>
            </a:r>
            <a:r>
              <a:rPr lang="cs-CZ" dirty="0"/>
              <a:t> pro postupnou nekrózu kožních okrajů</a:t>
            </a:r>
          </a:p>
          <a:p>
            <a:pPr>
              <a:defRPr/>
            </a:pPr>
            <a:r>
              <a:rPr lang="cs-CZ" dirty="0"/>
              <a:t>Na spodině rány neporušené vazivové můstky</a:t>
            </a:r>
          </a:p>
          <a:p>
            <a:pPr>
              <a:defRPr/>
            </a:pPr>
            <a:r>
              <a:rPr lang="cs-CZ" dirty="0"/>
              <a:t>Hematomy okolních měkkých tkání</a:t>
            </a:r>
          </a:p>
          <a:p>
            <a:pPr>
              <a:defRPr/>
            </a:pPr>
            <a:r>
              <a:rPr lang="cs-CZ" dirty="0"/>
              <a:t>Nejčastější typ rány</a:t>
            </a:r>
          </a:p>
          <a:p>
            <a:endParaRPr lang="cs-CZ" dirty="0"/>
          </a:p>
        </p:txBody>
      </p:sp>
      <p:pic>
        <p:nvPicPr>
          <p:cNvPr id="4" name="Picture 4" descr="C:\Users\Martin\Desktop\obr. orthobull\ran\contus wound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28497" y="3630912"/>
            <a:ext cx="3752850" cy="2811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622639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01366"/>
          </a:xfrm>
        </p:spPr>
        <p:txBody>
          <a:bodyPr>
            <a:normAutofit/>
          </a:bodyPr>
          <a:lstStyle/>
          <a:p>
            <a:r>
              <a:rPr lang="cs-CZ" sz="3600" dirty="0" err="1">
                <a:solidFill>
                  <a:srgbClr val="F01928"/>
                </a:solidFill>
                <a:latin typeface="+mn-lt"/>
              </a:rPr>
              <a:t>Vulnus</a:t>
            </a:r>
            <a:r>
              <a:rPr lang="cs-CZ" sz="3600" dirty="0">
                <a:solidFill>
                  <a:srgbClr val="F01928"/>
                </a:solidFill>
                <a:latin typeface="+mn-lt"/>
              </a:rPr>
              <a:t> </a:t>
            </a:r>
            <a:r>
              <a:rPr lang="cs-CZ" sz="3600" dirty="0" err="1">
                <a:solidFill>
                  <a:srgbClr val="F01928"/>
                </a:solidFill>
                <a:latin typeface="+mn-lt"/>
              </a:rPr>
              <a:t>morsum</a:t>
            </a:r>
            <a:endParaRPr lang="cs-CZ" sz="3600" dirty="0">
              <a:solidFill>
                <a:srgbClr val="F01928"/>
              </a:solidFill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87260"/>
            <a:ext cx="10515600" cy="4589703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dirty="0"/>
              <a:t>Různá rozsah rány – od odřenin, tržných, tržně zhmožděných ran po amputace</a:t>
            </a:r>
          </a:p>
          <a:p>
            <a:pPr>
              <a:defRPr/>
            </a:pPr>
            <a:r>
              <a:rPr lang="cs-CZ" dirty="0"/>
              <a:t>Pokousání zvířetem, člověkem, </a:t>
            </a:r>
          </a:p>
          <a:p>
            <a:pPr>
              <a:defRPr/>
            </a:pPr>
            <a:r>
              <a:rPr lang="cs-CZ" dirty="0"/>
              <a:t>Primárně infikované</a:t>
            </a:r>
          </a:p>
          <a:p>
            <a:pPr>
              <a:defRPr/>
            </a:pPr>
            <a:r>
              <a:rPr lang="cs-CZ" dirty="0"/>
              <a:t>Rány toxické (had, štír, pavouk)</a:t>
            </a:r>
          </a:p>
          <a:p>
            <a:endParaRPr lang="cs-CZ" dirty="0"/>
          </a:p>
        </p:txBody>
      </p:sp>
      <p:pic>
        <p:nvPicPr>
          <p:cNvPr id="4" name="Picture 2" descr="C:\Users\Martin\Desktop\obr. orthobull\mor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94344" y="4176803"/>
            <a:ext cx="2143125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 descr="C:\Users\Martin\Desktop\obr. orthobull\kous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54043" y="3173713"/>
            <a:ext cx="3376613" cy="2532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622639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01366"/>
          </a:xfrm>
        </p:spPr>
        <p:txBody>
          <a:bodyPr>
            <a:normAutofit/>
          </a:bodyPr>
          <a:lstStyle/>
          <a:p>
            <a:r>
              <a:rPr lang="cs-CZ" sz="3600" dirty="0">
                <a:latin typeface="+mn-lt"/>
              </a:rPr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 err="1"/>
              <a:t>Vulnera</a:t>
            </a:r>
            <a:r>
              <a:rPr lang="cs-CZ" dirty="0"/>
              <a:t> </a:t>
            </a:r>
            <a:r>
              <a:rPr lang="cs-CZ" dirty="0" err="1"/>
              <a:t>morsa</a:t>
            </a:r>
            <a:r>
              <a:rPr lang="cs-CZ" dirty="0"/>
              <a:t> (zvíře, člověk)</a:t>
            </a:r>
          </a:p>
        </p:txBody>
      </p:sp>
      <p:pic>
        <p:nvPicPr>
          <p:cNvPr id="4" name="Picture 5" descr="an extremity dog bite injury in school age girl before repair with skin...  | Download Scientific Diagra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451875" y="227792"/>
            <a:ext cx="3521075" cy="3109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C:\Users\Martin\Desktop\obr. orthobull\kous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16374" y="3069386"/>
            <a:ext cx="2928938" cy="35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Victims Testify in Dog Bite Hearing"/>
          <p:cNvPicPr>
            <a:picLocks noChangeAspect="1" noChangeArrowheads="1"/>
          </p:cNvPicPr>
          <p:nvPr/>
        </p:nvPicPr>
        <p:blipFill>
          <a:blip r:embed="rId4"/>
          <a:srcRect l="22794" r="22211"/>
          <a:stretch>
            <a:fillRect/>
          </a:stretch>
        </p:blipFill>
        <p:spPr bwMode="auto">
          <a:xfrm>
            <a:off x="7661335" y="3677818"/>
            <a:ext cx="2820988" cy="288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622639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01366"/>
          </a:xfrm>
        </p:spPr>
        <p:txBody>
          <a:bodyPr>
            <a:normAutofit/>
          </a:bodyPr>
          <a:lstStyle/>
          <a:p>
            <a:r>
              <a:rPr lang="cs-CZ" sz="3600" dirty="0">
                <a:latin typeface="+mn-lt"/>
              </a:rPr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cs-CZ" dirty="0"/>
              <a:t>Poranění skusem</a:t>
            </a:r>
          </a:p>
          <a:p>
            <a:pPr>
              <a:defRPr/>
            </a:pPr>
            <a:r>
              <a:rPr lang="cs-CZ" dirty="0"/>
              <a:t>Poranění zavřené pěsti</a:t>
            </a:r>
          </a:p>
          <a:p>
            <a:endParaRPr lang="cs-CZ" dirty="0"/>
          </a:p>
        </p:txBody>
      </p:sp>
      <p:pic>
        <p:nvPicPr>
          <p:cNvPr id="4" name="Picture 7" descr="Mechanism of a clenched fist injury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375" y="529715"/>
            <a:ext cx="4557713" cy="278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9" descr="Cellulitis | AccessMedicine Network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86157" y="3045933"/>
            <a:ext cx="3508375" cy="3643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3" descr="Patient Archives &amp;gt; Page 2 of 3 &amp;gt; My Injured Hand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83289" y="3476715"/>
            <a:ext cx="3507717" cy="2630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622639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01366"/>
          </a:xfrm>
        </p:spPr>
        <p:txBody>
          <a:bodyPr>
            <a:normAutofit/>
          </a:bodyPr>
          <a:lstStyle/>
          <a:p>
            <a:r>
              <a:rPr lang="cs-CZ" sz="3600" dirty="0" err="1">
                <a:solidFill>
                  <a:srgbClr val="F01928"/>
                </a:solidFill>
                <a:latin typeface="+mn-lt"/>
              </a:rPr>
              <a:t>Vulnus</a:t>
            </a:r>
            <a:r>
              <a:rPr lang="cs-CZ" sz="3600" dirty="0">
                <a:solidFill>
                  <a:srgbClr val="F01928"/>
                </a:solidFill>
                <a:latin typeface="+mn-lt"/>
              </a:rPr>
              <a:t>  </a:t>
            </a:r>
            <a:r>
              <a:rPr lang="cs-CZ" sz="3600" dirty="0" err="1">
                <a:solidFill>
                  <a:srgbClr val="F01928"/>
                </a:solidFill>
                <a:latin typeface="+mn-lt"/>
              </a:rPr>
              <a:t>sclopetarium</a:t>
            </a:r>
            <a:endParaRPr lang="cs-CZ" sz="3600" dirty="0">
              <a:solidFill>
                <a:srgbClr val="F01928"/>
              </a:solidFill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13140"/>
            <a:ext cx="10515600" cy="4563823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dirty="0"/>
              <a:t>Projektilové a střepinové </a:t>
            </a:r>
          </a:p>
          <a:p>
            <a:pPr>
              <a:defRPr/>
            </a:pPr>
            <a:r>
              <a:rPr lang="cs-CZ" dirty="0"/>
              <a:t>Postřel </a:t>
            </a:r>
          </a:p>
          <a:p>
            <a:pPr>
              <a:defRPr/>
            </a:pPr>
            <a:r>
              <a:rPr lang="cs-CZ" dirty="0"/>
              <a:t>Zástřel </a:t>
            </a:r>
          </a:p>
          <a:p>
            <a:pPr>
              <a:defRPr/>
            </a:pPr>
            <a:r>
              <a:rPr lang="cs-CZ" dirty="0"/>
              <a:t>Průstřel</a:t>
            </a:r>
          </a:p>
          <a:p>
            <a:pPr>
              <a:defRPr/>
            </a:pPr>
            <a:endParaRPr lang="cs-CZ" dirty="0"/>
          </a:p>
          <a:p>
            <a:pPr>
              <a:defRPr/>
            </a:pPr>
            <a:r>
              <a:rPr lang="cs-CZ" dirty="0"/>
              <a:t>Nízkoenergetické</a:t>
            </a:r>
          </a:p>
          <a:p>
            <a:pPr>
              <a:defRPr/>
            </a:pPr>
            <a:r>
              <a:rPr lang="cs-CZ" dirty="0"/>
              <a:t>Vysokoenergetické</a:t>
            </a:r>
          </a:p>
          <a:p>
            <a:endParaRPr lang="cs-CZ" dirty="0"/>
          </a:p>
        </p:txBody>
      </p:sp>
      <p:pic>
        <p:nvPicPr>
          <p:cNvPr id="4" name="Picture 8" descr="C:\Users\Martin\Desktop\výuka\foto tel\IMG_20201213_215600.jpg"/>
          <p:cNvPicPr>
            <a:picLocks noChangeAspect="1" noChangeArrowheads="1"/>
          </p:cNvPicPr>
          <p:nvPr/>
        </p:nvPicPr>
        <p:blipFill>
          <a:blip r:embed="rId2"/>
          <a:srcRect l="4932" t="2464" r="4932" b="36961"/>
          <a:stretch>
            <a:fillRect/>
          </a:stretch>
        </p:blipFill>
        <p:spPr bwMode="auto">
          <a:xfrm>
            <a:off x="8333118" y="400051"/>
            <a:ext cx="3081308" cy="2760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C:\Users\Martin\Desktop\výuka\foto tel\IMG_20201213_18481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1012" y="3648107"/>
            <a:ext cx="3915584" cy="2936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C:\Users\Martin\Desktop\výuka\foto tel\IMG_20201213_184857.jpg"/>
          <p:cNvPicPr>
            <a:picLocks noChangeAspect="1" noChangeArrowheads="1"/>
          </p:cNvPicPr>
          <p:nvPr/>
        </p:nvPicPr>
        <p:blipFill>
          <a:blip r:embed="rId4"/>
          <a:srcRect l="1643" t="2464" r="13148" b="11089"/>
          <a:stretch>
            <a:fillRect/>
          </a:stretch>
        </p:blipFill>
        <p:spPr bwMode="auto">
          <a:xfrm>
            <a:off x="8867955" y="3213339"/>
            <a:ext cx="2530655" cy="34240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6226397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01366"/>
          </a:xfrm>
        </p:spPr>
        <p:txBody>
          <a:bodyPr>
            <a:normAutofit/>
          </a:bodyPr>
          <a:lstStyle/>
          <a:p>
            <a:r>
              <a:rPr lang="cs-CZ" sz="3600" dirty="0">
                <a:latin typeface="+mn-lt"/>
              </a:rPr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190445"/>
            <a:ext cx="10515600" cy="4986518"/>
          </a:xfrm>
        </p:spPr>
        <p:txBody>
          <a:bodyPr>
            <a:normAutofit/>
          </a:bodyPr>
          <a:lstStyle/>
          <a:p>
            <a:r>
              <a:rPr lang="cs-CZ" dirty="0"/>
              <a:t>Střelná poranění</a:t>
            </a:r>
          </a:p>
        </p:txBody>
      </p:sp>
      <p:pic>
        <p:nvPicPr>
          <p:cNvPr id="4" name="Picture 5" descr="C:\Users\Martin\Desktop\obr. orthobull\264_2019_4387_Fig1_HTML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99303" y="1773537"/>
            <a:ext cx="5215803" cy="39371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6" descr="C:\Users\Martin\Desktop\obr. orthobull\42399_2020_681_Fig1_HTML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58296" y="1306067"/>
            <a:ext cx="3681591" cy="4610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6226397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01366"/>
          </a:xfrm>
        </p:spPr>
        <p:txBody>
          <a:bodyPr>
            <a:normAutofit/>
          </a:bodyPr>
          <a:lstStyle/>
          <a:p>
            <a:r>
              <a:rPr lang="cs-CZ" sz="3600" dirty="0">
                <a:solidFill>
                  <a:srgbClr val="F01928"/>
                </a:solidFill>
                <a:latin typeface="+mn-lt"/>
              </a:rPr>
              <a:t>Hojení rány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18249"/>
            <a:ext cx="10515600" cy="4658714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dirty="0"/>
              <a:t>Hojení -  proces náhrady poškozených buněk a mezibuněčné hmoty</a:t>
            </a:r>
          </a:p>
          <a:p>
            <a:pPr>
              <a:defRPr/>
            </a:pPr>
            <a:endParaRPr lang="cs-CZ" dirty="0"/>
          </a:p>
          <a:p>
            <a:pPr>
              <a:defRPr/>
            </a:pPr>
            <a:r>
              <a:rPr lang="cs-CZ" dirty="0"/>
              <a:t>Regenerace – morfologicky a funkčně rovnocenná tkáň (kost, epitel)</a:t>
            </a:r>
          </a:p>
          <a:p>
            <a:pPr>
              <a:defRPr/>
            </a:pPr>
            <a:r>
              <a:rPr lang="cs-CZ" dirty="0"/>
              <a:t>Reparace – náhrada funkčně a morfologicky méněcennou tkání – tvorba jizvy – kůže</a:t>
            </a:r>
          </a:p>
          <a:p>
            <a:pPr>
              <a:defRPr/>
            </a:pPr>
            <a:endParaRPr lang="cs-CZ" dirty="0"/>
          </a:p>
          <a:p>
            <a:pPr>
              <a:defRPr/>
            </a:pPr>
            <a:r>
              <a:rPr lang="cs-CZ" dirty="0"/>
              <a:t>Hojení epitelizací, primární a sekundární hojení</a:t>
            </a:r>
          </a:p>
          <a:p>
            <a:pPr>
              <a:defRPr/>
            </a:pPr>
            <a:endParaRPr lang="cs-CZ" dirty="0"/>
          </a:p>
          <a:p>
            <a:pPr>
              <a:defRPr/>
            </a:pPr>
            <a:r>
              <a:rPr lang="cs-CZ" dirty="0"/>
              <a:t>Lokální a celkové faktory</a:t>
            </a:r>
          </a:p>
        </p:txBody>
      </p:sp>
    </p:spTree>
    <p:extLst>
      <p:ext uri="{BB962C8B-B14F-4D97-AF65-F5344CB8AC3E}">
        <p14:creationId xmlns:p14="http://schemas.microsoft.com/office/powerpoint/2010/main" val="96226397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01366"/>
          </a:xfrm>
        </p:spPr>
        <p:txBody>
          <a:bodyPr>
            <a:normAutofit/>
          </a:bodyPr>
          <a:lstStyle/>
          <a:p>
            <a:r>
              <a:rPr lang="cs-CZ" sz="3600" dirty="0">
                <a:latin typeface="+mn-lt"/>
              </a:rPr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04513"/>
            <a:ext cx="10515600" cy="457245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dirty="0"/>
              <a:t>Hojení rány v celé tloušťce – epidermis, dermis, hluboké struktury</a:t>
            </a:r>
          </a:p>
          <a:p>
            <a:pPr>
              <a:defRPr/>
            </a:pPr>
            <a:endParaRPr lang="cs-CZ" dirty="0"/>
          </a:p>
          <a:p>
            <a:pPr>
              <a:defRPr/>
            </a:pPr>
            <a:r>
              <a:rPr lang="cs-CZ" b="1" dirty="0"/>
              <a:t>Primární hojení</a:t>
            </a:r>
          </a:p>
          <a:p>
            <a:pPr>
              <a:defRPr/>
            </a:pPr>
            <a:r>
              <a:rPr lang="cs-CZ" dirty="0" err="1"/>
              <a:t>Sanatio</a:t>
            </a:r>
            <a:r>
              <a:rPr lang="cs-CZ" dirty="0"/>
              <a:t> per </a:t>
            </a:r>
            <a:r>
              <a:rPr lang="cs-CZ" dirty="0" err="1"/>
              <a:t>primam</a:t>
            </a:r>
            <a:r>
              <a:rPr lang="cs-CZ" dirty="0"/>
              <a:t> </a:t>
            </a:r>
            <a:r>
              <a:rPr lang="cs-CZ" dirty="0" err="1"/>
              <a:t>intentionem</a:t>
            </a:r>
            <a:r>
              <a:rPr lang="cs-CZ" dirty="0"/>
              <a:t> </a:t>
            </a:r>
          </a:p>
          <a:p>
            <a:pPr>
              <a:defRPr/>
            </a:pPr>
            <a:r>
              <a:rPr lang="cs-CZ" dirty="0"/>
              <a:t>Chirurgické rány s adaptovanými okraji, rány čisté, neinfikované</a:t>
            </a:r>
          </a:p>
          <a:p>
            <a:pPr>
              <a:defRPr/>
            </a:pPr>
            <a:endParaRPr lang="cs-CZ" dirty="0"/>
          </a:p>
          <a:p>
            <a:pPr>
              <a:defRPr/>
            </a:pPr>
            <a:r>
              <a:rPr lang="cs-CZ" b="1" dirty="0"/>
              <a:t>Sekundární hojení</a:t>
            </a:r>
          </a:p>
          <a:p>
            <a:pPr>
              <a:defRPr/>
            </a:pPr>
            <a:r>
              <a:rPr lang="cs-CZ" dirty="0" err="1"/>
              <a:t>Sanatio</a:t>
            </a:r>
            <a:r>
              <a:rPr lang="cs-CZ" dirty="0"/>
              <a:t> per </a:t>
            </a:r>
            <a:r>
              <a:rPr lang="cs-CZ" dirty="0" err="1"/>
              <a:t>secundam</a:t>
            </a:r>
            <a:r>
              <a:rPr lang="cs-CZ" dirty="0"/>
              <a:t> </a:t>
            </a:r>
            <a:r>
              <a:rPr lang="cs-CZ" dirty="0" err="1"/>
              <a:t>intentionem</a:t>
            </a:r>
            <a:endParaRPr lang="cs-CZ" dirty="0"/>
          </a:p>
          <a:p>
            <a:pPr>
              <a:defRPr/>
            </a:pPr>
            <a:r>
              <a:rPr lang="cs-CZ" dirty="0"/>
              <a:t>Rány se vzdálenými okraji,  rány komplikované rozpadem při infekci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6226397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63343"/>
          </a:xfrm>
        </p:spPr>
        <p:txBody>
          <a:bodyPr/>
          <a:lstStyle/>
          <a:p>
            <a:r>
              <a:rPr lang="cs-CZ" dirty="0"/>
              <a:t> 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1"/>
          </p:nvPr>
        </p:nvSpPr>
        <p:spPr>
          <a:xfrm>
            <a:off x="838200" y="1397479"/>
            <a:ext cx="5181600" cy="4779484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cs-CZ" dirty="0"/>
              <a:t> 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half" idx="2"/>
          </p:nvPr>
        </p:nvSpPr>
        <p:spPr>
          <a:xfrm>
            <a:off x="6172200" y="1173192"/>
            <a:ext cx="5181600" cy="5003771"/>
          </a:xfrm>
        </p:spPr>
        <p:txBody>
          <a:bodyPr>
            <a:normAutofit lnSpcReduction="10000"/>
          </a:bodyPr>
          <a:lstStyle/>
          <a:p>
            <a:pPr>
              <a:lnSpc>
                <a:spcPct val="70000"/>
              </a:lnSpc>
              <a:buNone/>
              <a:defRPr/>
            </a:pPr>
            <a:r>
              <a:rPr lang="en-GB" altLang="sk-SK" b="1" dirty="0"/>
              <a:t>Pr</a:t>
            </a:r>
            <a:r>
              <a:rPr lang="cs-CZ" altLang="sk-SK" b="1" dirty="0" err="1"/>
              <a:t>imární</a:t>
            </a:r>
            <a:r>
              <a:rPr lang="en-GB" altLang="sk-SK" b="1" dirty="0"/>
              <a:t> </a:t>
            </a:r>
            <a:r>
              <a:rPr lang="cs-CZ" altLang="sk-SK" b="1" dirty="0"/>
              <a:t>hojení</a:t>
            </a:r>
            <a:endParaRPr lang="en-GB" altLang="sk-SK" dirty="0"/>
          </a:p>
          <a:p>
            <a:pPr>
              <a:lnSpc>
                <a:spcPct val="80000"/>
              </a:lnSpc>
              <a:defRPr/>
            </a:pPr>
            <a:r>
              <a:rPr lang="cs-CZ" altLang="sk-SK" dirty="0"/>
              <a:t>Rychlý proces hojení</a:t>
            </a:r>
            <a:endParaRPr lang="en-GB" altLang="sk-SK" dirty="0"/>
          </a:p>
          <a:p>
            <a:pPr>
              <a:lnSpc>
                <a:spcPct val="80000"/>
              </a:lnSpc>
              <a:defRPr/>
            </a:pPr>
            <a:r>
              <a:rPr lang="cs-CZ" altLang="sk-SK" dirty="0"/>
              <a:t>Minimální ztráta tkáně, tvorba jizvy</a:t>
            </a:r>
            <a:endParaRPr lang="en-GB" altLang="sk-SK" dirty="0"/>
          </a:p>
          <a:p>
            <a:pPr>
              <a:lnSpc>
                <a:spcPct val="80000"/>
              </a:lnSpc>
              <a:defRPr/>
            </a:pPr>
            <a:r>
              <a:rPr lang="cs-CZ" altLang="sk-SK" dirty="0"/>
              <a:t>Zahojeno během 10-14 dní</a:t>
            </a:r>
            <a:endParaRPr lang="en-GB" altLang="sk-SK" dirty="0"/>
          </a:p>
          <a:p>
            <a:pPr>
              <a:lnSpc>
                <a:spcPct val="80000"/>
              </a:lnSpc>
              <a:buNone/>
              <a:defRPr/>
            </a:pPr>
            <a:endParaRPr lang="cs-CZ" altLang="sk-SK" dirty="0"/>
          </a:p>
          <a:p>
            <a:pPr>
              <a:lnSpc>
                <a:spcPct val="80000"/>
              </a:lnSpc>
              <a:buNone/>
              <a:defRPr/>
            </a:pPr>
            <a:endParaRPr lang="en-GB" altLang="sk-SK" dirty="0"/>
          </a:p>
          <a:p>
            <a:pPr>
              <a:lnSpc>
                <a:spcPct val="80000"/>
              </a:lnSpc>
              <a:buNone/>
              <a:defRPr/>
            </a:pPr>
            <a:r>
              <a:rPr lang="cs-CZ" altLang="sk-SK" b="1" dirty="0"/>
              <a:t>Sekundární</a:t>
            </a:r>
            <a:r>
              <a:rPr lang="en-GB" altLang="sk-SK" b="1" dirty="0"/>
              <a:t> </a:t>
            </a:r>
            <a:r>
              <a:rPr lang="cs-CZ" altLang="sk-SK" b="1" dirty="0"/>
              <a:t>hojení</a:t>
            </a:r>
            <a:endParaRPr lang="en-GB" altLang="sk-SK" dirty="0"/>
          </a:p>
          <a:p>
            <a:pPr>
              <a:lnSpc>
                <a:spcPct val="80000"/>
              </a:lnSpc>
              <a:defRPr/>
            </a:pPr>
            <a:r>
              <a:rPr lang="cs-CZ" altLang="sk-SK" dirty="0"/>
              <a:t>Rána se ztrátou tkáně</a:t>
            </a:r>
            <a:endParaRPr lang="en-GB" altLang="sk-SK" dirty="0"/>
          </a:p>
          <a:p>
            <a:pPr>
              <a:lnSpc>
                <a:spcPct val="80000"/>
              </a:lnSpc>
              <a:defRPr/>
            </a:pPr>
            <a:r>
              <a:rPr lang="cs-CZ" altLang="sk-SK" dirty="0"/>
              <a:t>Delší čas hojení</a:t>
            </a:r>
            <a:endParaRPr lang="en-GB" altLang="sk-SK" dirty="0"/>
          </a:p>
          <a:p>
            <a:pPr>
              <a:lnSpc>
                <a:spcPct val="80000"/>
              </a:lnSpc>
              <a:defRPr/>
            </a:pPr>
            <a:r>
              <a:rPr lang="cs-CZ" altLang="sk-SK" dirty="0"/>
              <a:t>Stálé riziko infekce</a:t>
            </a:r>
            <a:endParaRPr lang="en-GB" altLang="sk-SK" dirty="0"/>
          </a:p>
          <a:p>
            <a:pPr>
              <a:lnSpc>
                <a:spcPct val="80000"/>
              </a:lnSpc>
              <a:defRPr/>
            </a:pPr>
            <a:r>
              <a:rPr lang="cs-CZ" altLang="sk-SK" dirty="0"/>
              <a:t>Zjizvení</a:t>
            </a:r>
            <a:endParaRPr lang="en-GB" altLang="sk-SK" dirty="0"/>
          </a:p>
          <a:p>
            <a:endParaRPr lang="cs-CZ" dirty="0"/>
          </a:p>
        </p:txBody>
      </p:sp>
      <p:graphicFrame>
        <p:nvGraphicFramePr>
          <p:cNvPr id="7" name="Object 2"/>
          <p:cNvGraphicFramePr>
            <a:graphicFrameLocks noChangeAspect="1"/>
          </p:cNvGraphicFramePr>
          <p:nvPr/>
        </p:nvGraphicFramePr>
        <p:xfrm>
          <a:off x="992037" y="1047901"/>
          <a:ext cx="3989537" cy="24672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250" name="Photo Editor Photo" r:id="rId2" imgW="4761905" imgH="3400900" progId="">
                  <p:embed/>
                </p:oleObj>
              </mc:Choice>
              <mc:Fallback>
                <p:oleObj name="Photo Editor Photo" r:id="rId2" imgW="4761905" imgH="3400900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12703" b="742"/>
                      <a:stretch>
                        <a:fillRect/>
                      </a:stretch>
                    </p:blipFill>
                    <p:spPr bwMode="auto">
                      <a:xfrm>
                        <a:off x="992037" y="1047901"/>
                        <a:ext cx="3989537" cy="2467283"/>
                      </a:xfrm>
                      <a:prstGeom prst="rect">
                        <a:avLst/>
                      </a:prstGeom>
                      <a:noFill/>
                      <a:ln w="28575">
                        <a:solidFill>
                          <a:schemeClr val="bg2"/>
                        </a:solidFill>
                        <a:miter lim="800000"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4" descr="granulati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17918" y="3888866"/>
            <a:ext cx="3929152" cy="2355411"/>
          </a:xfrm>
          <a:prstGeom prst="rect">
            <a:avLst/>
          </a:prstGeom>
          <a:noFill/>
          <a:ln w="28575">
            <a:solidFill>
              <a:schemeClr val="bg2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622639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01366"/>
          </a:xfrm>
        </p:spPr>
        <p:txBody>
          <a:bodyPr>
            <a:normAutofit/>
          </a:bodyPr>
          <a:lstStyle/>
          <a:p>
            <a:r>
              <a:rPr lang="cs-CZ" sz="3600" dirty="0">
                <a:solidFill>
                  <a:srgbClr val="FF0000"/>
                </a:solidFill>
                <a:latin typeface="+mn-lt"/>
              </a:rPr>
              <a:t>Rána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26875"/>
            <a:ext cx="10515600" cy="4650088"/>
          </a:xfrm>
        </p:spPr>
        <p:txBody>
          <a:bodyPr>
            <a:normAutofit fontScale="92500" lnSpcReduction="10000"/>
          </a:bodyPr>
          <a:lstStyle/>
          <a:p>
            <a:pPr>
              <a:defRPr/>
            </a:pPr>
            <a:r>
              <a:rPr lang="cs-CZ" u="sng" dirty="0"/>
              <a:t>Rána  - </a:t>
            </a:r>
            <a:r>
              <a:rPr lang="cs-CZ" u="sng" dirty="0" err="1"/>
              <a:t>vulnus</a:t>
            </a:r>
            <a:r>
              <a:rPr lang="cs-CZ" u="sng" dirty="0"/>
              <a:t> </a:t>
            </a:r>
            <a:r>
              <a:rPr lang="cs-CZ" dirty="0"/>
              <a:t>– porušení celistvosti  kůže (a podkožní tkáně) nebo sliznice (a podslizničního vaziva), eventuální poranění hlubokých struktur</a:t>
            </a:r>
          </a:p>
          <a:p>
            <a:pPr>
              <a:defRPr/>
            </a:pPr>
            <a:endParaRPr lang="cs-CZ" dirty="0"/>
          </a:p>
          <a:p>
            <a:pPr>
              <a:defRPr/>
            </a:pPr>
            <a:r>
              <a:rPr lang="cs-CZ" dirty="0"/>
              <a:t>Rána zavřená  x otevřená</a:t>
            </a:r>
          </a:p>
          <a:p>
            <a:pPr>
              <a:defRPr/>
            </a:pPr>
            <a:endParaRPr lang="cs-CZ" dirty="0"/>
          </a:p>
          <a:p>
            <a:pPr>
              <a:defRPr/>
            </a:pPr>
            <a:r>
              <a:rPr lang="cs-CZ" dirty="0"/>
              <a:t>Dělení z mnoha hledisek</a:t>
            </a:r>
          </a:p>
          <a:p>
            <a:pPr>
              <a:defRPr/>
            </a:pPr>
            <a:endParaRPr lang="cs-CZ" dirty="0"/>
          </a:p>
          <a:p>
            <a:pPr>
              <a:defRPr/>
            </a:pPr>
            <a:r>
              <a:rPr lang="cs-CZ" dirty="0"/>
              <a:t>Rána </a:t>
            </a:r>
            <a:r>
              <a:rPr lang="cs-CZ" u="sng" dirty="0"/>
              <a:t>jednoduchá (povrchová</a:t>
            </a:r>
            <a:r>
              <a:rPr lang="cs-CZ" dirty="0"/>
              <a:t>) – poraněné povrchové vrstvy</a:t>
            </a:r>
          </a:p>
          <a:p>
            <a:pPr>
              <a:defRPr/>
            </a:pPr>
            <a:r>
              <a:rPr lang="cs-CZ" dirty="0"/>
              <a:t>Rána </a:t>
            </a:r>
            <a:r>
              <a:rPr lang="cs-CZ" u="sng" dirty="0"/>
              <a:t>složitá (hluboká) </a:t>
            </a:r>
            <a:r>
              <a:rPr lang="cs-CZ" dirty="0"/>
              <a:t>– komplikována poraněním hlubokých struktur, tkání a orgánů</a:t>
            </a:r>
          </a:p>
          <a:p>
            <a:pPr>
              <a:defRPr/>
            </a:pPr>
            <a:r>
              <a:rPr lang="cs-CZ" dirty="0"/>
              <a:t>Rána </a:t>
            </a:r>
            <a:r>
              <a:rPr lang="cs-CZ" u="sng" dirty="0"/>
              <a:t>penetrující</a:t>
            </a:r>
            <a:r>
              <a:rPr lang="cs-CZ" dirty="0"/>
              <a:t> -  pronikající do tělních dutin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6226397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01366"/>
          </a:xfrm>
        </p:spPr>
        <p:txBody>
          <a:bodyPr>
            <a:normAutofit/>
          </a:bodyPr>
          <a:lstStyle/>
          <a:p>
            <a:r>
              <a:rPr lang="cs-CZ" sz="3600" dirty="0">
                <a:solidFill>
                  <a:srgbClr val="F01928"/>
                </a:solidFill>
                <a:latin typeface="+mn-lt"/>
              </a:rPr>
              <a:t>Fáze hojení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31986"/>
            <a:ext cx="10515600" cy="4744978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None/>
              <a:defRPr/>
            </a:pPr>
            <a:r>
              <a:rPr lang="cs-CZ" u="sng" dirty="0"/>
              <a:t> 4 fáze</a:t>
            </a:r>
          </a:p>
          <a:p>
            <a:pPr>
              <a:defRPr/>
            </a:pPr>
            <a:r>
              <a:rPr lang="cs-CZ" dirty="0" err="1"/>
              <a:t>Hemostáza</a:t>
            </a:r>
            <a:r>
              <a:rPr lang="cs-CZ" dirty="0"/>
              <a:t>  - trombocyty</a:t>
            </a:r>
          </a:p>
          <a:p>
            <a:pPr>
              <a:defRPr/>
            </a:pPr>
            <a:r>
              <a:rPr lang="cs-CZ" dirty="0"/>
              <a:t>Zánětlivá </a:t>
            </a:r>
            <a:r>
              <a:rPr lang="cs-CZ" dirty="0" err="1"/>
              <a:t>f</a:t>
            </a:r>
            <a:r>
              <a:rPr lang="cs-CZ" dirty="0"/>
              <a:t>.</a:t>
            </a:r>
          </a:p>
          <a:p>
            <a:pPr>
              <a:defRPr/>
            </a:pPr>
            <a:r>
              <a:rPr lang="cs-CZ" dirty="0" err="1"/>
              <a:t>Proliferativní</a:t>
            </a:r>
            <a:r>
              <a:rPr lang="cs-CZ" dirty="0"/>
              <a:t> (</a:t>
            </a:r>
            <a:r>
              <a:rPr lang="cs-CZ" dirty="0" err="1"/>
              <a:t>fibroblastická</a:t>
            </a:r>
            <a:r>
              <a:rPr lang="cs-CZ" dirty="0"/>
              <a:t>) </a:t>
            </a:r>
            <a:r>
              <a:rPr lang="cs-CZ" dirty="0" err="1"/>
              <a:t>f</a:t>
            </a:r>
            <a:r>
              <a:rPr lang="cs-CZ" dirty="0"/>
              <a:t>. </a:t>
            </a:r>
          </a:p>
          <a:p>
            <a:pPr>
              <a:defRPr/>
            </a:pPr>
            <a:r>
              <a:rPr lang="cs-CZ" dirty="0" err="1"/>
              <a:t>Remodelační</a:t>
            </a:r>
            <a:endParaRPr lang="cs-CZ" dirty="0"/>
          </a:p>
          <a:p>
            <a:pPr>
              <a:defRPr/>
            </a:pPr>
            <a:endParaRPr lang="cs-CZ" dirty="0"/>
          </a:p>
          <a:p>
            <a:pPr>
              <a:defRPr/>
            </a:pPr>
            <a:endParaRPr lang="cs-CZ" dirty="0"/>
          </a:p>
          <a:p>
            <a:pPr>
              <a:defRPr/>
            </a:pPr>
            <a:r>
              <a:rPr lang="cs-CZ" dirty="0"/>
              <a:t>Navzájem přechází</a:t>
            </a:r>
          </a:p>
          <a:p>
            <a:pPr>
              <a:defRPr/>
            </a:pPr>
            <a:r>
              <a:rPr lang="cs-CZ" dirty="0"/>
              <a:t>Sekundární hojení  více vyjádřené jednotlivé fáze</a:t>
            </a:r>
          </a:p>
        </p:txBody>
      </p:sp>
      <p:pic>
        <p:nvPicPr>
          <p:cNvPr id="4" name="Picture 5" descr="C:\Users\Martin\Desktop\obr. orthobull\index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51552" y="2744008"/>
            <a:ext cx="6450668" cy="2612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6226397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01366"/>
          </a:xfrm>
        </p:spPr>
        <p:txBody>
          <a:bodyPr>
            <a:normAutofit/>
          </a:bodyPr>
          <a:lstStyle/>
          <a:p>
            <a:r>
              <a:rPr lang="cs-CZ" sz="3600" dirty="0">
                <a:latin typeface="+mn-lt"/>
              </a:rPr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026543"/>
            <a:ext cx="10515600" cy="5150420"/>
          </a:xfrm>
        </p:spPr>
        <p:txBody>
          <a:bodyPr>
            <a:normAutofit/>
          </a:bodyPr>
          <a:lstStyle/>
          <a:p>
            <a:r>
              <a:rPr lang="cs-CZ" dirty="0"/>
              <a:t>Zánětlivá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r>
              <a:rPr lang="cs-CZ" dirty="0"/>
              <a:t>Proliferační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r>
              <a:rPr lang="cs-CZ" dirty="0" err="1"/>
              <a:t>Remodelační</a:t>
            </a:r>
            <a:r>
              <a:rPr lang="cs-CZ" dirty="0"/>
              <a:t> ( dozrávání)</a:t>
            </a:r>
          </a:p>
        </p:txBody>
      </p:sp>
      <p:pic>
        <p:nvPicPr>
          <p:cNvPr id="4" name="Picture 12" descr="hojeni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04901" y="307855"/>
            <a:ext cx="3592569" cy="20989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3" descr="hojeni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63706" y="2453406"/>
            <a:ext cx="3556240" cy="207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4" descr="hojeni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49374" y="4633462"/>
            <a:ext cx="3588859" cy="2095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62263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01366"/>
          </a:xfrm>
        </p:spPr>
        <p:txBody>
          <a:bodyPr>
            <a:normAutofit/>
          </a:bodyPr>
          <a:lstStyle/>
          <a:p>
            <a:r>
              <a:rPr lang="cs-CZ" altLang="sk-SK" sz="2800" dirty="0">
                <a:solidFill>
                  <a:schemeClr val="tx1"/>
                </a:solidFill>
                <a:latin typeface="+mn-lt"/>
              </a:rPr>
              <a:t>Epitelizace</a:t>
            </a:r>
            <a:endParaRPr lang="cs-CZ" sz="28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44128"/>
            <a:ext cx="10515600" cy="4632835"/>
          </a:xfrm>
        </p:spPr>
        <p:txBody>
          <a:bodyPr>
            <a:normAutofit/>
          </a:bodyPr>
          <a:lstStyle/>
          <a:p>
            <a:pPr>
              <a:spcBef>
                <a:spcPct val="100000"/>
              </a:spcBef>
              <a:spcAft>
                <a:spcPct val="100000"/>
              </a:spcAft>
              <a:defRPr/>
            </a:pPr>
            <a:r>
              <a:rPr lang="cs-CZ" altLang="sk-SK" dirty="0"/>
              <a:t>Konečná fáze uzavření rány</a:t>
            </a:r>
            <a:r>
              <a:rPr lang="en-GB" altLang="sk-SK" dirty="0"/>
              <a:t>  </a:t>
            </a:r>
          </a:p>
          <a:p>
            <a:pPr>
              <a:spcBef>
                <a:spcPct val="100000"/>
              </a:spcBef>
              <a:spcAft>
                <a:spcPct val="100000"/>
              </a:spcAft>
              <a:defRPr/>
            </a:pPr>
            <a:r>
              <a:rPr lang="cs-CZ" altLang="sk-SK" dirty="0"/>
              <a:t>U okrajů rány a vlasových folikul                                                                                   se množí k</a:t>
            </a:r>
            <a:r>
              <a:rPr lang="en-GB" altLang="sk-SK" dirty="0" err="1"/>
              <a:t>eratinocyt</a:t>
            </a:r>
            <a:r>
              <a:rPr lang="cs-CZ" altLang="sk-SK" dirty="0"/>
              <a:t>y</a:t>
            </a:r>
            <a:r>
              <a:rPr lang="en-GB" altLang="sk-SK" dirty="0"/>
              <a:t> </a:t>
            </a:r>
            <a:endParaRPr lang="cs-CZ" altLang="sk-SK" dirty="0"/>
          </a:p>
          <a:p>
            <a:pPr>
              <a:spcBef>
                <a:spcPct val="100000"/>
              </a:spcBef>
              <a:spcAft>
                <a:spcPct val="100000"/>
              </a:spcAft>
              <a:defRPr/>
            </a:pPr>
            <a:r>
              <a:rPr lang="cs-CZ" altLang="sk-SK" dirty="0"/>
              <a:t>Buňky migrují přes nově zformovaný                                                          granulační povrch</a:t>
            </a:r>
            <a:endParaRPr lang="en-US" altLang="sk-SK" dirty="0"/>
          </a:p>
          <a:p>
            <a:endParaRPr lang="cs-CZ" dirty="0"/>
          </a:p>
        </p:txBody>
      </p:sp>
      <p:pic>
        <p:nvPicPr>
          <p:cNvPr id="4" name="Picture 7" descr="Epithel Mepilex 2"/>
          <p:cNvPicPr>
            <a:picLocks noChangeAspect="1" noChangeArrowheads="1"/>
          </p:cNvPicPr>
          <p:nvPr/>
        </p:nvPicPr>
        <p:blipFill>
          <a:blip r:embed="rId2"/>
          <a:srcRect t="9187"/>
          <a:stretch>
            <a:fillRect/>
          </a:stretch>
        </p:blipFill>
        <p:spPr>
          <a:xfrm>
            <a:off x="8495477" y="3485071"/>
            <a:ext cx="3149915" cy="3092090"/>
          </a:xfrm>
          <a:prstGeom prst="rect">
            <a:avLst/>
          </a:prstGeom>
          <a:ln w="19050">
            <a:solidFill>
              <a:schemeClr val="bg2"/>
            </a:solidFill>
          </a:ln>
        </p:spPr>
      </p:pic>
      <p:pic>
        <p:nvPicPr>
          <p:cNvPr id="5" name="Picture 7" descr="epithel Mepilex 1"/>
          <p:cNvPicPr>
            <a:picLocks noChangeAspect="1" noChangeArrowheads="1"/>
          </p:cNvPicPr>
          <p:nvPr/>
        </p:nvPicPr>
        <p:blipFill>
          <a:blip r:embed="rId3"/>
          <a:srcRect t="7774" b="12531"/>
          <a:stretch>
            <a:fillRect/>
          </a:stretch>
        </p:blipFill>
        <p:spPr bwMode="auto">
          <a:xfrm>
            <a:off x="6710004" y="296803"/>
            <a:ext cx="2925701" cy="3089148"/>
          </a:xfrm>
          <a:prstGeom prst="rect">
            <a:avLst/>
          </a:prstGeom>
          <a:noFill/>
          <a:ln w="28575">
            <a:solidFill>
              <a:schemeClr val="bg2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6226397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127245"/>
          </a:xfrm>
        </p:spPr>
        <p:txBody>
          <a:bodyPr>
            <a:normAutofit/>
          </a:bodyPr>
          <a:lstStyle/>
          <a:p>
            <a:r>
              <a:rPr lang="cs-CZ" sz="3600" dirty="0">
                <a:solidFill>
                  <a:srgbClr val="F01928"/>
                </a:solidFill>
                <a:latin typeface="+mn-lt"/>
              </a:rPr>
              <a:t>Faktory ovlivňující hojení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609600" indent="-609600">
              <a:lnSpc>
                <a:spcPct val="80000"/>
              </a:lnSpc>
              <a:buFont typeface="Wingdings" pitchFamily="2" charset="2"/>
              <a:buAutoNum type="arabicPeriod"/>
              <a:defRPr/>
            </a:pPr>
            <a:r>
              <a:rPr lang="cs-CZ" sz="2400" dirty="0"/>
              <a:t>Celkové:</a:t>
            </a:r>
          </a:p>
          <a:p>
            <a:pPr marL="990600" lvl="1" indent="-533400">
              <a:lnSpc>
                <a:spcPct val="80000"/>
              </a:lnSpc>
              <a:defRPr/>
            </a:pPr>
            <a:r>
              <a:rPr lang="cs-CZ" dirty="0"/>
              <a:t>Věk</a:t>
            </a:r>
          </a:p>
          <a:p>
            <a:pPr marL="990600" lvl="1" indent="-533400">
              <a:lnSpc>
                <a:spcPct val="80000"/>
              </a:lnSpc>
              <a:defRPr/>
            </a:pPr>
            <a:r>
              <a:rPr lang="cs-CZ" dirty="0"/>
              <a:t>Stav výživy – bílkoviny, vitamíny</a:t>
            </a:r>
          </a:p>
          <a:p>
            <a:pPr marL="990600" lvl="1" indent="-533400">
              <a:lnSpc>
                <a:spcPct val="80000"/>
              </a:lnSpc>
              <a:defRPr/>
            </a:pPr>
            <a:r>
              <a:rPr lang="cs-CZ" dirty="0"/>
              <a:t>Přidružená onemocnění – chronická </a:t>
            </a:r>
          </a:p>
          <a:p>
            <a:pPr marL="990600" lvl="1" indent="-533400">
              <a:lnSpc>
                <a:spcPct val="80000"/>
              </a:lnSpc>
              <a:defRPr/>
            </a:pPr>
            <a:r>
              <a:rPr lang="cs-CZ" dirty="0"/>
              <a:t>Medikace – kortikoidy, cytostatika …</a:t>
            </a:r>
          </a:p>
          <a:p>
            <a:pPr marL="990600" lvl="1" indent="-533400">
              <a:lnSpc>
                <a:spcPct val="80000"/>
              </a:lnSpc>
              <a:defRPr/>
            </a:pPr>
            <a:r>
              <a:rPr lang="cs-CZ" dirty="0"/>
              <a:t>Imunosupresivní stavy</a:t>
            </a:r>
          </a:p>
          <a:p>
            <a:pPr marL="990600" lvl="1" indent="-533400">
              <a:lnSpc>
                <a:spcPct val="80000"/>
              </a:lnSpc>
              <a:defRPr/>
            </a:pPr>
            <a:r>
              <a:rPr lang="cs-CZ" dirty="0"/>
              <a:t>Anemie, leukopenie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609600" indent="-609600">
              <a:lnSpc>
                <a:spcPct val="80000"/>
              </a:lnSpc>
              <a:buFont typeface="Wingdings" pitchFamily="2" charset="2"/>
              <a:buAutoNum type="arabicPeriod"/>
              <a:defRPr/>
            </a:pPr>
            <a:r>
              <a:rPr lang="cs-CZ" sz="2400" dirty="0"/>
              <a:t>Lokální:</a:t>
            </a:r>
          </a:p>
          <a:p>
            <a:pPr marL="990600" lvl="1" indent="-533400">
              <a:lnSpc>
                <a:spcPct val="80000"/>
              </a:lnSpc>
              <a:defRPr/>
            </a:pPr>
            <a:r>
              <a:rPr lang="cs-CZ" dirty="0"/>
              <a:t>Infekce</a:t>
            </a:r>
          </a:p>
          <a:p>
            <a:pPr marL="990600" lvl="1" indent="-533400">
              <a:lnSpc>
                <a:spcPct val="80000"/>
              </a:lnSpc>
              <a:defRPr/>
            </a:pPr>
            <a:r>
              <a:rPr lang="cs-CZ" dirty="0"/>
              <a:t>Hematom, </a:t>
            </a:r>
            <a:r>
              <a:rPr lang="cs-CZ" dirty="0" err="1"/>
              <a:t>serom</a:t>
            </a:r>
            <a:endParaRPr lang="cs-CZ" dirty="0"/>
          </a:p>
          <a:p>
            <a:pPr marL="990600" lvl="1" indent="-533400">
              <a:lnSpc>
                <a:spcPct val="80000"/>
              </a:lnSpc>
              <a:defRPr/>
            </a:pPr>
            <a:r>
              <a:rPr lang="cs-CZ" dirty="0"/>
              <a:t>Nedostatečná imobilizace</a:t>
            </a:r>
          </a:p>
          <a:p>
            <a:pPr marL="990600" lvl="1" indent="-533400">
              <a:lnSpc>
                <a:spcPct val="80000"/>
              </a:lnSpc>
              <a:defRPr/>
            </a:pPr>
            <a:r>
              <a:rPr lang="cs-CZ" dirty="0"/>
              <a:t>Špatná operační technika</a:t>
            </a:r>
          </a:p>
          <a:p>
            <a:pPr marL="990600" lvl="1" indent="-533400">
              <a:lnSpc>
                <a:spcPct val="80000"/>
              </a:lnSpc>
              <a:defRPr/>
            </a:pPr>
            <a:r>
              <a:rPr lang="cs-CZ" dirty="0"/>
              <a:t>Otok a porucha prokrvení</a:t>
            </a:r>
          </a:p>
          <a:p>
            <a:pPr marL="990600" lvl="1" indent="-533400">
              <a:lnSpc>
                <a:spcPct val="80000"/>
              </a:lnSpc>
              <a:defRPr/>
            </a:pPr>
            <a:r>
              <a:rPr lang="cs-CZ" dirty="0"/>
              <a:t>Dehiscence, ruptura</a:t>
            </a:r>
          </a:p>
          <a:p>
            <a:pPr marL="990600" lvl="1" indent="-533400">
              <a:lnSpc>
                <a:spcPct val="80000"/>
              </a:lnSpc>
              <a:defRPr/>
            </a:pPr>
            <a:r>
              <a:rPr lang="cs-CZ" dirty="0"/>
              <a:t>Cizí tělesa</a:t>
            </a:r>
          </a:p>
        </p:txBody>
      </p:sp>
    </p:spTree>
    <p:extLst>
      <p:ext uri="{BB962C8B-B14F-4D97-AF65-F5344CB8AC3E}">
        <p14:creationId xmlns:p14="http://schemas.microsoft.com/office/powerpoint/2010/main" val="96226397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01366"/>
          </a:xfrm>
        </p:spPr>
        <p:txBody>
          <a:bodyPr>
            <a:normAutofit/>
          </a:bodyPr>
          <a:lstStyle/>
          <a:p>
            <a:r>
              <a:rPr lang="cs-CZ" sz="3600" dirty="0">
                <a:solidFill>
                  <a:srgbClr val="F01928"/>
                </a:solidFill>
                <a:latin typeface="+mn-lt"/>
              </a:rPr>
              <a:t>Chirurgické ošetření rány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31985"/>
            <a:ext cx="10515600" cy="4986068"/>
          </a:xfrm>
        </p:spPr>
        <p:txBody>
          <a:bodyPr>
            <a:normAutofit fontScale="92500"/>
          </a:bodyPr>
          <a:lstStyle/>
          <a:p>
            <a:pPr>
              <a:defRPr/>
            </a:pPr>
            <a:r>
              <a:rPr lang="cs-CZ" dirty="0"/>
              <a:t>Chirurgické ošetření rána – definitivní ošetření</a:t>
            </a:r>
          </a:p>
          <a:p>
            <a:pPr>
              <a:defRPr/>
            </a:pPr>
            <a:r>
              <a:rPr lang="cs-CZ" dirty="0"/>
              <a:t>Vhodné podmínky a vybavení</a:t>
            </a:r>
          </a:p>
          <a:p>
            <a:pPr>
              <a:defRPr/>
            </a:pPr>
            <a:r>
              <a:rPr lang="cs-CZ" dirty="0"/>
              <a:t>Za aseptických kautel </a:t>
            </a:r>
          </a:p>
          <a:p>
            <a:pPr>
              <a:defRPr/>
            </a:pPr>
            <a:endParaRPr lang="cs-CZ" dirty="0"/>
          </a:p>
          <a:p>
            <a:pPr>
              <a:defRPr/>
            </a:pPr>
            <a:r>
              <a:rPr lang="cs-CZ" dirty="0"/>
              <a:t>Šetření rány TRES</a:t>
            </a:r>
          </a:p>
          <a:p>
            <a:pPr>
              <a:defRPr/>
            </a:pPr>
            <a:endParaRPr lang="cs-CZ" dirty="0"/>
          </a:p>
          <a:p>
            <a:pPr>
              <a:defRPr/>
            </a:pPr>
            <a:r>
              <a:rPr lang="cs-CZ" b="1" dirty="0"/>
              <a:t>T</a:t>
            </a:r>
            <a:r>
              <a:rPr lang="cs-CZ" dirty="0"/>
              <a:t>oaleta  -  vyčištění okolí a rány</a:t>
            </a:r>
          </a:p>
          <a:p>
            <a:pPr>
              <a:defRPr/>
            </a:pPr>
            <a:r>
              <a:rPr lang="cs-CZ" b="1" dirty="0"/>
              <a:t>R</a:t>
            </a:r>
            <a:r>
              <a:rPr lang="cs-CZ" dirty="0"/>
              <a:t>evize  -  chirurgické zhodnocení rány a stavu tkání a přidružených poranění</a:t>
            </a:r>
          </a:p>
          <a:p>
            <a:pPr>
              <a:defRPr/>
            </a:pPr>
            <a:r>
              <a:rPr lang="cs-CZ" b="1" dirty="0" err="1"/>
              <a:t>E</a:t>
            </a:r>
            <a:r>
              <a:rPr lang="cs-CZ" dirty="0" err="1"/>
              <a:t>xcize</a:t>
            </a:r>
            <a:r>
              <a:rPr lang="cs-CZ" dirty="0"/>
              <a:t>  -  </a:t>
            </a:r>
            <a:r>
              <a:rPr lang="cs-CZ" dirty="0" err="1"/>
              <a:t>debridement</a:t>
            </a:r>
            <a:r>
              <a:rPr lang="cs-CZ" dirty="0"/>
              <a:t> nekrotických, </a:t>
            </a:r>
            <a:r>
              <a:rPr lang="cs-CZ" dirty="0" err="1"/>
              <a:t>avitálních</a:t>
            </a:r>
            <a:r>
              <a:rPr lang="cs-CZ" dirty="0"/>
              <a:t> tkání a cizích těles</a:t>
            </a:r>
          </a:p>
          <a:p>
            <a:pPr>
              <a:defRPr/>
            </a:pPr>
            <a:r>
              <a:rPr lang="cs-CZ" b="1" dirty="0"/>
              <a:t>S</a:t>
            </a:r>
            <a:r>
              <a:rPr lang="cs-CZ" dirty="0"/>
              <a:t>utura  -  sešití rány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6226397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01366"/>
          </a:xfrm>
        </p:spPr>
        <p:txBody>
          <a:bodyPr>
            <a:normAutofit/>
          </a:bodyPr>
          <a:lstStyle/>
          <a:p>
            <a:r>
              <a:rPr lang="cs-CZ" sz="3600" dirty="0">
                <a:solidFill>
                  <a:srgbClr val="F01928"/>
                </a:solidFill>
                <a:latin typeface="+mn-lt"/>
              </a:rPr>
              <a:t>Chirurgické ošetření rány</a:t>
            </a:r>
            <a:endParaRPr lang="cs-CZ" sz="3600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21766"/>
            <a:ext cx="10515600" cy="4555197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dirty="0"/>
              <a:t>Ambulantní</a:t>
            </a:r>
          </a:p>
          <a:p>
            <a:pPr>
              <a:defRPr/>
            </a:pPr>
            <a:endParaRPr lang="cs-CZ" dirty="0"/>
          </a:p>
          <a:p>
            <a:pPr>
              <a:defRPr/>
            </a:pPr>
            <a:r>
              <a:rPr lang="cs-CZ" dirty="0"/>
              <a:t>Na sále</a:t>
            </a:r>
          </a:p>
          <a:p>
            <a:pPr>
              <a:defRPr/>
            </a:pPr>
            <a:endParaRPr lang="cs-CZ" dirty="0"/>
          </a:p>
          <a:p>
            <a:pPr>
              <a:defRPr/>
            </a:pPr>
            <a:r>
              <a:rPr lang="cs-CZ" dirty="0"/>
              <a:t>Sejmutí dočasného krytí</a:t>
            </a:r>
          </a:p>
          <a:p>
            <a:pPr>
              <a:defRPr/>
            </a:pPr>
            <a:r>
              <a:rPr lang="cs-CZ" dirty="0"/>
              <a:t>Antisepse okolí rány a rány, při větším znečištění  - vysprchování, vyčištění sterilním kartáčem</a:t>
            </a:r>
          </a:p>
          <a:p>
            <a:pPr>
              <a:defRPr/>
            </a:pPr>
            <a:r>
              <a:rPr lang="cs-CZ" dirty="0"/>
              <a:t>LA / CA</a:t>
            </a:r>
          </a:p>
          <a:p>
            <a:pPr>
              <a:defRPr/>
            </a:pPr>
            <a:r>
              <a:rPr lang="cs-CZ" dirty="0"/>
              <a:t>Sterilní </a:t>
            </a:r>
            <a:r>
              <a:rPr lang="cs-CZ" dirty="0" err="1"/>
              <a:t>zarouškování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6226397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01366"/>
          </a:xfrm>
        </p:spPr>
        <p:txBody>
          <a:bodyPr>
            <a:normAutofit/>
          </a:bodyPr>
          <a:lstStyle/>
          <a:p>
            <a:r>
              <a:rPr lang="cs-CZ" sz="3600" dirty="0">
                <a:solidFill>
                  <a:srgbClr val="F01928"/>
                </a:solidFill>
                <a:latin typeface="+mn-lt"/>
              </a:rPr>
              <a:t>Chirurgické ošetření rány</a:t>
            </a:r>
            <a:endParaRPr lang="cs-CZ" sz="3600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82151"/>
            <a:ext cx="10515600" cy="4494812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dirty="0"/>
              <a:t>Toaleta rány </a:t>
            </a:r>
          </a:p>
          <a:p>
            <a:pPr>
              <a:defRPr/>
            </a:pPr>
            <a:r>
              <a:rPr lang="cs-CZ" dirty="0"/>
              <a:t>Antisepse a asepse – </a:t>
            </a:r>
            <a:r>
              <a:rPr lang="cs-CZ" dirty="0" err="1"/>
              <a:t>rouškování</a:t>
            </a:r>
            <a:r>
              <a:rPr lang="cs-CZ" dirty="0"/>
              <a:t> rány</a:t>
            </a:r>
          </a:p>
          <a:p>
            <a:endParaRPr lang="cs-CZ" dirty="0"/>
          </a:p>
        </p:txBody>
      </p:sp>
      <p:pic>
        <p:nvPicPr>
          <p:cNvPr id="4" name="Picture 1" descr="C:\Users\Martin\Desktop\obr. orthobull\prep\A319760_1_En_5_Fig2_HTML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09853" y="3074239"/>
            <a:ext cx="3680375" cy="27485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 descr="Wound Closure: Skin Prep and Draping by Nurse Amy and Dr. Alton - YouTube"/>
          <p:cNvPicPr>
            <a:picLocks noChangeAspect="1" noChangeArrowheads="1"/>
          </p:cNvPicPr>
          <p:nvPr/>
        </p:nvPicPr>
        <p:blipFill>
          <a:blip r:embed="rId3"/>
          <a:srcRect l="22884" b="22966"/>
          <a:stretch>
            <a:fillRect/>
          </a:stretch>
        </p:blipFill>
        <p:spPr bwMode="auto">
          <a:xfrm>
            <a:off x="5625060" y="3061838"/>
            <a:ext cx="4913843" cy="2760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6226397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01366"/>
          </a:xfrm>
        </p:spPr>
        <p:txBody>
          <a:bodyPr>
            <a:normAutofit/>
          </a:bodyPr>
          <a:lstStyle/>
          <a:p>
            <a:r>
              <a:rPr lang="cs-CZ" sz="3600" dirty="0">
                <a:solidFill>
                  <a:srgbClr val="F01928"/>
                </a:solidFill>
                <a:latin typeface="+mn-lt"/>
              </a:rPr>
              <a:t>Chirurgické ošetření rány</a:t>
            </a:r>
            <a:endParaRPr lang="cs-CZ" sz="3600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14732"/>
            <a:ext cx="10515600" cy="4762231"/>
          </a:xfrm>
        </p:spPr>
        <p:txBody>
          <a:bodyPr>
            <a:normAutofit/>
          </a:bodyPr>
          <a:lstStyle/>
          <a:p>
            <a:pPr>
              <a:buNone/>
              <a:defRPr/>
            </a:pPr>
            <a:r>
              <a:rPr lang="cs-CZ" b="1" dirty="0"/>
              <a:t>   Revize rány</a:t>
            </a:r>
          </a:p>
          <a:p>
            <a:pPr>
              <a:defRPr/>
            </a:pPr>
            <a:r>
              <a:rPr lang="cs-CZ" dirty="0"/>
              <a:t>Od povrchu do hloubky</a:t>
            </a:r>
          </a:p>
          <a:p>
            <a:pPr>
              <a:defRPr/>
            </a:pPr>
            <a:r>
              <a:rPr lang="cs-CZ" dirty="0"/>
              <a:t>Okraje, podkoží</a:t>
            </a:r>
          </a:p>
          <a:p>
            <a:pPr>
              <a:defRPr/>
            </a:pPr>
            <a:r>
              <a:rPr lang="cs-CZ" dirty="0"/>
              <a:t>Pátrání po poranění fascie, svalu, NC svazku, poškození kosti, penetrace do dutin</a:t>
            </a:r>
          </a:p>
          <a:p>
            <a:pPr>
              <a:defRPr/>
            </a:pPr>
            <a:endParaRPr lang="cs-CZ" dirty="0"/>
          </a:p>
          <a:p>
            <a:pPr>
              <a:defRPr/>
            </a:pPr>
            <a:r>
              <a:rPr lang="cs-CZ" dirty="0"/>
              <a:t>V případě potřeby rozšíření rány k dostatečné revizi</a:t>
            </a:r>
          </a:p>
          <a:p>
            <a:pPr>
              <a:defRPr/>
            </a:pPr>
            <a:endParaRPr lang="cs-CZ" dirty="0"/>
          </a:p>
          <a:p>
            <a:pPr>
              <a:defRPr/>
            </a:pPr>
            <a:r>
              <a:rPr lang="cs-CZ" dirty="0"/>
              <a:t>Ošetření přidružených poranění</a:t>
            </a:r>
          </a:p>
        </p:txBody>
      </p:sp>
    </p:spTree>
    <p:extLst>
      <p:ext uri="{BB962C8B-B14F-4D97-AF65-F5344CB8AC3E}">
        <p14:creationId xmlns:p14="http://schemas.microsoft.com/office/powerpoint/2010/main" val="96226397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01366"/>
          </a:xfrm>
        </p:spPr>
        <p:txBody>
          <a:bodyPr>
            <a:normAutofit/>
          </a:bodyPr>
          <a:lstStyle/>
          <a:p>
            <a:r>
              <a:rPr lang="cs-CZ" sz="3600" dirty="0">
                <a:solidFill>
                  <a:srgbClr val="F01928"/>
                </a:solidFill>
                <a:latin typeface="+mn-lt"/>
              </a:rPr>
              <a:t>Chirurgické ošetření rány</a:t>
            </a:r>
            <a:endParaRPr lang="cs-CZ" sz="3600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cs-CZ" b="1" dirty="0" err="1"/>
              <a:t>Excize</a:t>
            </a:r>
            <a:r>
              <a:rPr lang="cs-CZ" b="1" dirty="0"/>
              <a:t> rány </a:t>
            </a:r>
            <a:r>
              <a:rPr lang="cs-CZ" dirty="0"/>
              <a:t>– při rozsáhlých                                                                        kontuzních okrajích, </a:t>
            </a:r>
            <a:r>
              <a:rPr lang="cs-CZ" dirty="0" err="1"/>
              <a:t>avitálních</a:t>
            </a:r>
            <a:r>
              <a:rPr lang="cs-CZ" dirty="0"/>
              <a:t>                                                                            tkáních, znečištění, zlepšení                                                                        adaptace kožních okrajů</a:t>
            </a:r>
          </a:p>
          <a:p>
            <a:pPr>
              <a:defRPr/>
            </a:pPr>
            <a:endParaRPr lang="cs-CZ" dirty="0"/>
          </a:p>
          <a:p>
            <a:pPr>
              <a:defRPr/>
            </a:pPr>
            <a:r>
              <a:rPr lang="cs-CZ" dirty="0" err="1"/>
              <a:t>Nekrektomie</a:t>
            </a:r>
            <a:endParaRPr lang="cs-CZ" dirty="0"/>
          </a:p>
          <a:p>
            <a:pPr>
              <a:defRPr/>
            </a:pPr>
            <a:r>
              <a:rPr lang="cs-CZ" dirty="0" err="1"/>
              <a:t>Debridement</a:t>
            </a:r>
            <a:endParaRPr lang="cs-CZ" dirty="0"/>
          </a:p>
          <a:p>
            <a:endParaRPr lang="cs-CZ" dirty="0"/>
          </a:p>
        </p:txBody>
      </p:sp>
      <p:pic>
        <p:nvPicPr>
          <p:cNvPr id="4" name="Picture 4" descr="C:\Users\Martin\Desktop\obr. orthobull\ran\B9781455706068000343_f034-pb007-9781455706068.jpg"/>
          <p:cNvPicPr>
            <a:picLocks noChangeAspect="1" noChangeArrowheads="1"/>
          </p:cNvPicPr>
          <p:nvPr/>
        </p:nvPicPr>
        <p:blipFill>
          <a:blip r:embed="rId2"/>
          <a:srcRect l="2666" t="1845" r="2666" b="1845"/>
          <a:stretch>
            <a:fillRect/>
          </a:stretch>
        </p:blipFill>
        <p:spPr bwMode="auto">
          <a:xfrm>
            <a:off x="6060305" y="600134"/>
            <a:ext cx="5349875" cy="589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6226397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01366"/>
          </a:xfrm>
        </p:spPr>
        <p:txBody>
          <a:bodyPr>
            <a:normAutofit/>
          </a:bodyPr>
          <a:lstStyle/>
          <a:p>
            <a:r>
              <a:rPr lang="cs-CZ" sz="3600" dirty="0">
                <a:solidFill>
                  <a:srgbClr val="F01928"/>
                </a:solidFill>
                <a:latin typeface="+mn-lt"/>
              </a:rPr>
              <a:t>Chirurgické ošetření rány</a:t>
            </a:r>
            <a:endParaRPr lang="cs-CZ" sz="3600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 err="1"/>
              <a:t>Excize</a:t>
            </a:r>
            <a:r>
              <a:rPr lang="cs-CZ" dirty="0"/>
              <a:t>, </a:t>
            </a:r>
          </a:p>
          <a:p>
            <a:r>
              <a:rPr lang="cs-CZ" dirty="0"/>
              <a:t>Mechanický                                                                                            </a:t>
            </a:r>
            <a:r>
              <a:rPr lang="cs-CZ" dirty="0" err="1"/>
              <a:t>debridement</a:t>
            </a:r>
            <a:endParaRPr lang="cs-CZ" dirty="0"/>
          </a:p>
        </p:txBody>
      </p:sp>
      <p:pic>
        <p:nvPicPr>
          <p:cNvPr id="4" name="Picture 2" descr="Wound Management - Crashing Patient"/>
          <p:cNvPicPr>
            <a:picLocks noChangeAspect="1" noChangeArrowheads="1"/>
          </p:cNvPicPr>
          <p:nvPr/>
        </p:nvPicPr>
        <p:blipFill>
          <a:blip r:embed="rId2"/>
          <a:srcRect l="9149" r="5823"/>
          <a:stretch>
            <a:fillRect/>
          </a:stretch>
        </p:blipFill>
        <p:spPr bwMode="auto">
          <a:xfrm>
            <a:off x="3320902" y="1250292"/>
            <a:ext cx="3386137" cy="537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9" descr="Biofilm delays wound healing: A review of the evidence | Burns &amp;amp; Trauma |  Full Tex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79434" y="709522"/>
            <a:ext cx="2936515" cy="302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 descr="Wound Debridement - PrepperNet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332454" y="4064234"/>
            <a:ext cx="4117465" cy="2482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622639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01366"/>
          </a:xfrm>
        </p:spPr>
        <p:txBody>
          <a:bodyPr>
            <a:normAutofit/>
          </a:bodyPr>
          <a:lstStyle/>
          <a:p>
            <a:r>
              <a:rPr lang="cs-CZ" sz="3600" dirty="0">
                <a:solidFill>
                  <a:srgbClr val="FF0000"/>
                </a:solidFill>
                <a:latin typeface="+mn-lt"/>
              </a:rPr>
              <a:t>Zavřené rány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75117"/>
            <a:ext cx="10515600" cy="50292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dirty="0"/>
              <a:t>Intaktní kožní kryt, poškozené hlubší tkáně </a:t>
            </a:r>
          </a:p>
          <a:p>
            <a:pPr>
              <a:defRPr/>
            </a:pPr>
            <a:r>
              <a:rPr lang="cs-CZ" dirty="0"/>
              <a:t>Kontuze, hematom, </a:t>
            </a:r>
            <a:r>
              <a:rPr lang="cs-CZ" dirty="0" err="1"/>
              <a:t>decollement</a:t>
            </a:r>
            <a:r>
              <a:rPr lang="cs-CZ" dirty="0"/>
              <a:t>,                                                                 </a:t>
            </a:r>
            <a:r>
              <a:rPr lang="cs-CZ" dirty="0" err="1"/>
              <a:t>crush</a:t>
            </a:r>
            <a:r>
              <a:rPr lang="cs-CZ" dirty="0"/>
              <a:t> </a:t>
            </a:r>
            <a:r>
              <a:rPr lang="cs-CZ" dirty="0" err="1"/>
              <a:t>injury</a:t>
            </a:r>
            <a:endParaRPr lang="cs-CZ" dirty="0"/>
          </a:p>
          <a:p>
            <a:pPr>
              <a:defRPr/>
            </a:pPr>
            <a:endParaRPr lang="cs-CZ" dirty="0"/>
          </a:p>
          <a:p>
            <a:pPr>
              <a:defRPr/>
            </a:pPr>
            <a:r>
              <a:rPr lang="cs-CZ" dirty="0"/>
              <a:t>Kontuze – zhmoždění – způsobeny tupým                                                úderem, poškození, měkkých tkání pod kůží,                                       hematomy</a:t>
            </a:r>
          </a:p>
          <a:p>
            <a:pPr>
              <a:defRPr/>
            </a:pPr>
            <a:r>
              <a:rPr lang="cs-CZ" dirty="0" err="1"/>
              <a:t>Decollemetn</a:t>
            </a:r>
            <a:r>
              <a:rPr lang="cs-CZ" dirty="0"/>
              <a:t>- odtržení kůže a podkoží od fascie a svalu</a:t>
            </a:r>
          </a:p>
          <a:p>
            <a:pPr>
              <a:defRPr/>
            </a:pPr>
            <a:r>
              <a:rPr lang="cs-CZ" dirty="0" err="1"/>
              <a:t>Crush</a:t>
            </a:r>
            <a:r>
              <a:rPr lang="cs-CZ" dirty="0"/>
              <a:t> </a:t>
            </a:r>
            <a:r>
              <a:rPr lang="cs-CZ" dirty="0" err="1"/>
              <a:t>injury</a:t>
            </a:r>
            <a:r>
              <a:rPr lang="cs-CZ" dirty="0"/>
              <a:t> - drtivé poranění – extrémní tupé                                          násilí, kontuze kůže, měkkých tkání, zlomeniny,                                            </a:t>
            </a:r>
            <a:r>
              <a:rPr lang="cs-CZ" dirty="0" err="1"/>
              <a:t>crush</a:t>
            </a:r>
            <a:r>
              <a:rPr lang="cs-CZ" dirty="0"/>
              <a:t> syndrom</a:t>
            </a:r>
          </a:p>
          <a:p>
            <a:endParaRPr lang="cs-CZ" dirty="0"/>
          </a:p>
        </p:txBody>
      </p:sp>
      <p:pic>
        <p:nvPicPr>
          <p:cNvPr id="4" name="Picture 5" descr="Crush Injury Attorneys | Were You Squished and Need a Lawyer?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016671" y="4177881"/>
            <a:ext cx="3071812" cy="257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Morel-Lavallée lesion | Radiology Reference Article | Radiopaedia.org"/>
          <p:cNvPicPr>
            <a:picLocks noChangeAspect="1" noChangeArrowheads="1"/>
          </p:cNvPicPr>
          <p:nvPr/>
        </p:nvPicPr>
        <p:blipFill>
          <a:blip r:embed="rId3"/>
          <a:srcRect t="16673"/>
          <a:stretch>
            <a:fillRect/>
          </a:stretch>
        </p:blipFill>
        <p:spPr bwMode="auto">
          <a:xfrm>
            <a:off x="8975964" y="1514746"/>
            <a:ext cx="3000375" cy="2500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9" descr="Most closed wounds require only minimal medical care. App...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5400000">
            <a:off x="7013755" y="1766741"/>
            <a:ext cx="1649983" cy="18258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6226397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01366"/>
          </a:xfrm>
        </p:spPr>
        <p:txBody>
          <a:bodyPr>
            <a:normAutofit/>
          </a:bodyPr>
          <a:lstStyle/>
          <a:p>
            <a:r>
              <a:rPr lang="cs-CZ" sz="3600" dirty="0">
                <a:solidFill>
                  <a:srgbClr val="F01928"/>
                </a:solidFill>
                <a:latin typeface="+mn-lt"/>
              </a:rPr>
              <a:t>Chirurgické ošetření rány</a:t>
            </a:r>
            <a:endParaRPr lang="cs-CZ" sz="3600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13140"/>
            <a:ext cx="10515600" cy="4563823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dirty="0"/>
              <a:t>Irigace rány – výplachy ke zmenšení </a:t>
            </a:r>
            <a:r>
              <a:rPr lang="cs-CZ" dirty="0" err="1"/>
              <a:t>bakterilální</a:t>
            </a:r>
            <a:r>
              <a:rPr lang="cs-CZ" dirty="0"/>
              <a:t> kontaminace</a:t>
            </a:r>
          </a:p>
          <a:p>
            <a:pPr>
              <a:defRPr/>
            </a:pPr>
            <a:r>
              <a:rPr lang="cs-CZ" dirty="0"/>
              <a:t>50ml á 1cm rány</a:t>
            </a:r>
          </a:p>
          <a:p>
            <a:pPr>
              <a:defRPr/>
            </a:pPr>
            <a:r>
              <a:rPr lang="cs-CZ" dirty="0"/>
              <a:t>FR,  Antiseptika  - </a:t>
            </a:r>
            <a:r>
              <a:rPr lang="cs-CZ" dirty="0" err="1"/>
              <a:t>Octenisept</a:t>
            </a:r>
            <a:r>
              <a:rPr lang="cs-CZ" dirty="0"/>
              <a:t>, </a:t>
            </a:r>
            <a:r>
              <a:rPr lang="cs-CZ" dirty="0" err="1"/>
              <a:t>iod</a:t>
            </a:r>
            <a:r>
              <a:rPr lang="cs-CZ" dirty="0"/>
              <a:t>-</a:t>
            </a:r>
            <a:r>
              <a:rPr lang="cs-CZ" dirty="0" err="1"/>
              <a:t>povidon</a:t>
            </a:r>
            <a:r>
              <a:rPr lang="cs-CZ" dirty="0"/>
              <a:t>, H2O2…..</a:t>
            </a:r>
          </a:p>
          <a:p>
            <a:endParaRPr lang="cs-CZ" dirty="0"/>
          </a:p>
        </p:txBody>
      </p:sp>
      <p:pic>
        <p:nvPicPr>
          <p:cNvPr id="4" name="Picture 2" descr="Full Size Picture wound-irrigation.jpg"/>
          <p:cNvPicPr>
            <a:picLocks noChangeAspect="1" noChangeArrowheads="1"/>
          </p:cNvPicPr>
          <p:nvPr/>
        </p:nvPicPr>
        <p:blipFill>
          <a:blip r:embed="rId2"/>
          <a:srcRect l="12688" t="8646" r="4614"/>
          <a:stretch>
            <a:fillRect/>
          </a:stretch>
        </p:blipFill>
        <p:spPr bwMode="auto">
          <a:xfrm>
            <a:off x="806839" y="3621747"/>
            <a:ext cx="3601259" cy="2653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Efficacy of Power-pulsed Lavage in Lower Extremity Wound Infections: A  Prospective Observational Study - The Journal of Foot and Ankle Surgery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30090" y="3111325"/>
            <a:ext cx="3522272" cy="35539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6" descr="Pulse lavage - BD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83949" y="4515121"/>
            <a:ext cx="2381250" cy="1785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6226397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01366"/>
          </a:xfrm>
        </p:spPr>
        <p:txBody>
          <a:bodyPr>
            <a:normAutofit/>
          </a:bodyPr>
          <a:lstStyle/>
          <a:p>
            <a:r>
              <a:rPr lang="cs-CZ" sz="3600" dirty="0">
                <a:latin typeface="+mn-lt"/>
              </a:rPr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 </a:t>
            </a:r>
          </a:p>
        </p:txBody>
      </p:sp>
      <p:pic>
        <p:nvPicPr>
          <p:cNvPr id="4" name="Picture 1" descr="C:\Users\Martin\Desktop\výuka\fot kuch\foto2\P1050945.JPG"/>
          <p:cNvPicPr>
            <a:picLocks noChangeAspect="1" noChangeArrowheads="1"/>
          </p:cNvPicPr>
          <p:nvPr/>
        </p:nvPicPr>
        <p:blipFill>
          <a:blip r:embed="rId2"/>
          <a:srcRect l="5814" t="4060" r="4152" b="10335"/>
          <a:stretch>
            <a:fillRect/>
          </a:stretch>
        </p:blipFill>
        <p:spPr bwMode="auto">
          <a:xfrm>
            <a:off x="2932173" y="1405297"/>
            <a:ext cx="6215062" cy="4430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6226397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01366"/>
          </a:xfrm>
        </p:spPr>
        <p:txBody>
          <a:bodyPr>
            <a:normAutofit/>
          </a:bodyPr>
          <a:lstStyle/>
          <a:p>
            <a:r>
              <a:rPr lang="cs-CZ" sz="3600" dirty="0">
                <a:latin typeface="+mn-lt"/>
              </a:rPr>
              <a:t> </a:t>
            </a:r>
            <a:r>
              <a:rPr lang="cs-CZ" sz="3600" dirty="0">
                <a:solidFill>
                  <a:srgbClr val="F01928"/>
                </a:solidFill>
                <a:latin typeface="+mn-lt"/>
              </a:rPr>
              <a:t>Chirurgické ošetření rány</a:t>
            </a:r>
            <a:endParaRPr lang="cs-CZ" sz="3600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endParaRPr lang="cs-CZ" dirty="0"/>
          </a:p>
        </p:txBody>
      </p:sp>
      <p:pic>
        <p:nvPicPr>
          <p:cNvPr id="4" name="Picture 1" descr="C:\Users\Martin\Desktop\výuka\fot kuch\P105093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80864" y="1378608"/>
            <a:ext cx="3948112" cy="526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C:\Users\Martin\Desktop\výuka\fot kuch\P105093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99892" y="1398289"/>
            <a:ext cx="3803650" cy="5072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6226397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01366"/>
          </a:xfrm>
        </p:spPr>
        <p:txBody>
          <a:bodyPr>
            <a:normAutofit/>
          </a:bodyPr>
          <a:lstStyle/>
          <a:p>
            <a:r>
              <a:rPr lang="cs-CZ" sz="3600" dirty="0">
                <a:solidFill>
                  <a:srgbClr val="F01928"/>
                </a:solidFill>
                <a:latin typeface="+mn-lt"/>
              </a:rPr>
              <a:t>Chirurgické ošetření rány</a:t>
            </a:r>
            <a:endParaRPr lang="cs-CZ" sz="3600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37094"/>
            <a:ext cx="10515600" cy="5098212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None/>
              <a:defRPr/>
            </a:pPr>
            <a:r>
              <a:rPr lang="cs-CZ" dirty="0"/>
              <a:t>   </a:t>
            </a:r>
            <a:r>
              <a:rPr lang="cs-CZ" b="1" dirty="0"/>
              <a:t>Drenáž rány : </a:t>
            </a:r>
          </a:p>
          <a:p>
            <a:pPr>
              <a:defRPr/>
            </a:pPr>
            <a:r>
              <a:rPr lang="cs-CZ" dirty="0"/>
              <a:t>Hluboké rány</a:t>
            </a:r>
          </a:p>
          <a:p>
            <a:pPr>
              <a:defRPr/>
            </a:pPr>
            <a:r>
              <a:rPr lang="cs-CZ" dirty="0"/>
              <a:t>Znečištěné rány</a:t>
            </a:r>
          </a:p>
          <a:p>
            <a:pPr>
              <a:defRPr/>
            </a:pPr>
            <a:r>
              <a:rPr lang="cs-CZ" dirty="0"/>
              <a:t>Difúzně krvácející rány</a:t>
            </a:r>
          </a:p>
          <a:p>
            <a:pPr>
              <a:defRPr/>
            </a:pPr>
            <a:r>
              <a:rPr lang="cs-CZ" dirty="0"/>
              <a:t>Mrtvý prostor</a:t>
            </a:r>
          </a:p>
          <a:p>
            <a:pPr>
              <a:defRPr/>
            </a:pPr>
            <a:endParaRPr lang="cs-CZ" dirty="0"/>
          </a:p>
          <a:p>
            <a:pPr>
              <a:defRPr/>
            </a:pPr>
            <a:r>
              <a:rPr lang="cs-CZ" dirty="0"/>
              <a:t>Kapilární drén</a:t>
            </a:r>
          </a:p>
          <a:p>
            <a:pPr>
              <a:defRPr/>
            </a:pPr>
            <a:r>
              <a:rPr lang="cs-CZ" dirty="0"/>
              <a:t>Korýtkový drén</a:t>
            </a:r>
          </a:p>
          <a:p>
            <a:pPr>
              <a:defRPr/>
            </a:pPr>
            <a:r>
              <a:rPr lang="cs-CZ" dirty="0" err="1"/>
              <a:t>Odsavný</a:t>
            </a:r>
            <a:r>
              <a:rPr lang="cs-CZ" dirty="0"/>
              <a:t> drén – </a:t>
            </a:r>
            <a:r>
              <a:rPr lang="cs-CZ" dirty="0" err="1"/>
              <a:t>Redon</a:t>
            </a:r>
            <a:endParaRPr lang="cs-CZ" dirty="0"/>
          </a:p>
          <a:p>
            <a:pPr>
              <a:defRPr/>
            </a:pPr>
            <a:r>
              <a:rPr lang="cs-CZ" dirty="0"/>
              <a:t>Spádový drén</a:t>
            </a:r>
          </a:p>
        </p:txBody>
      </p:sp>
      <p:pic>
        <p:nvPicPr>
          <p:cNvPr id="4" name="Picture 1" descr="C:\Users\Martin\Desktop\obr. orthobull\ran\big_5fa29c0c2840b.jpg"/>
          <p:cNvPicPr>
            <a:picLocks noChangeAspect="1" noChangeArrowheads="1"/>
          </p:cNvPicPr>
          <p:nvPr/>
        </p:nvPicPr>
        <p:blipFill>
          <a:blip r:embed="rId2"/>
          <a:srcRect l="2457" t="3543" r="3275" b="4724"/>
          <a:stretch>
            <a:fillRect/>
          </a:stretch>
        </p:blipFill>
        <p:spPr bwMode="auto">
          <a:xfrm>
            <a:off x="7575794" y="950523"/>
            <a:ext cx="3733348" cy="2517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F:\prezentace, prac\infections\1569212_.jpg"/>
          <p:cNvPicPr>
            <a:picLocks noChangeAspect="1" noChangeArrowheads="1"/>
          </p:cNvPicPr>
          <p:nvPr/>
        </p:nvPicPr>
        <p:blipFill>
          <a:blip r:embed="rId3"/>
          <a:srcRect l="2699" t="16457" r="8549" b="7726"/>
          <a:stretch>
            <a:fillRect/>
          </a:stretch>
        </p:blipFill>
        <p:spPr bwMode="auto">
          <a:xfrm>
            <a:off x="5788324" y="3976585"/>
            <a:ext cx="2112005" cy="2416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 descr="F:\prezentace, prac\infections\penrose.jf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309125" y="4038510"/>
            <a:ext cx="3071812" cy="2300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6226397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01366"/>
          </a:xfrm>
        </p:spPr>
        <p:txBody>
          <a:bodyPr>
            <a:normAutofit/>
          </a:bodyPr>
          <a:lstStyle/>
          <a:p>
            <a:r>
              <a:rPr lang="cs-CZ" sz="3600" dirty="0">
                <a:solidFill>
                  <a:srgbClr val="F01928"/>
                </a:solidFill>
                <a:latin typeface="+mn-lt"/>
              </a:rPr>
              <a:t>Chirurgické ošetření rány</a:t>
            </a:r>
            <a:endParaRPr lang="cs-CZ" sz="3600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 err="1"/>
              <a:t>Redonova</a:t>
            </a:r>
            <a:r>
              <a:rPr lang="cs-CZ" dirty="0"/>
              <a:t> </a:t>
            </a:r>
            <a:r>
              <a:rPr lang="cs-CZ" dirty="0" err="1"/>
              <a:t>odsavná</a:t>
            </a:r>
            <a:r>
              <a:rPr lang="cs-CZ" dirty="0"/>
              <a:t> drenáž</a:t>
            </a:r>
          </a:p>
          <a:p>
            <a:endParaRPr lang="cs-CZ" dirty="0"/>
          </a:p>
          <a:p>
            <a:endParaRPr lang="cs-CZ" dirty="0"/>
          </a:p>
          <a:p>
            <a:r>
              <a:rPr lang="cs-CZ" dirty="0"/>
              <a:t>Spádová drenáž</a:t>
            </a:r>
          </a:p>
          <a:p>
            <a:endParaRPr lang="cs-CZ" dirty="0"/>
          </a:p>
        </p:txBody>
      </p:sp>
      <p:pic>
        <p:nvPicPr>
          <p:cNvPr id="4" name="Picture 4" descr="C:\Users\Martin\Desktop\obr. orthobull\abdominal-drainage-set-500x50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14868" y="3600182"/>
            <a:ext cx="2886884" cy="2886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C:\Users\Martin\Desktop\obr. orthobull\02003_1.jpg.png"/>
          <p:cNvPicPr>
            <a:picLocks noChangeAspect="1" noChangeArrowheads="1"/>
          </p:cNvPicPr>
          <p:nvPr/>
        </p:nvPicPr>
        <p:blipFill>
          <a:blip r:embed="rId3"/>
          <a:srcRect l="787" t="7874" r="9448" b="7874"/>
          <a:stretch>
            <a:fillRect/>
          </a:stretch>
        </p:blipFill>
        <p:spPr bwMode="auto">
          <a:xfrm>
            <a:off x="6793089" y="542655"/>
            <a:ext cx="3023503" cy="28388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C:\Users\Martin\Desktop\obr. orthobull\Redon-Drainage-Catheter-906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83964" y="4435325"/>
            <a:ext cx="2071687" cy="207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6226397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01366"/>
          </a:xfrm>
        </p:spPr>
        <p:txBody>
          <a:bodyPr>
            <a:normAutofit/>
          </a:bodyPr>
          <a:lstStyle/>
          <a:p>
            <a:r>
              <a:rPr lang="cs-CZ" sz="3600" dirty="0">
                <a:solidFill>
                  <a:srgbClr val="F01928"/>
                </a:solidFill>
                <a:latin typeface="+mn-lt"/>
              </a:rPr>
              <a:t>Chirurgické ošetření rány</a:t>
            </a:r>
            <a:endParaRPr lang="cs-CZ" sz="3600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Kontinuální </a:t>
            </a:r>
            <a:r>
              <a:rPr lang="cs-CZ" dirty="0" err="1"/>
              <a:t>proplachová</a:t>
            </a:r>
            <a:r>
              <a:rPr lang="cs-CZ" dirty="0"/>
              <a:t> </a:t>
            </a:r>
            <a:r>
              <a:rPr lang="cs-CZ" dirty="0" err="1"/>
              <a:t>laváž</a:t>
            </a:r>
            <a:endParaRPr lang="cs-CZ" dirty="0"/>
          </a:p>
          <a:p>
            <a:endParaRPr lang="cs-CZ" dirty="0"/>
          </a:p>
        </p:txBody>
      </p:sp>
      <p:pic>
        <p:nvPicPr>
          <p:cNvPr id="4" name="Picture 2" descr="C:\Users\Martin\Desktop\obr. orthobull\2-Figure1-1 i-s-t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237562" y="1841152"/>
            <a:ext cx="3425346" cy="446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F:\prezentace, prac\infections\20140131_073053.jpg"/>
          <p:cNvPicPr>
            <a:picLocks noChangeAspect="1" noChangeArrowheads="1"/>
          </p:cNvPicPr>
          <p:nvPr/>
        </p:nvPicPr>
        <p:blipFill>
          <a:blip r:embed="rId3"/>
          <a:srcRect l="9843" t="19193" r="1968" b="2657"/>
          <a:stretch>
            <a:fillRect/>
          </a:stretch>
        </p:blipFill>
        <p:spPr bwMode="auto">
          <a:xfrm>
            <a:off x="1833112" y="2636987"/>
            <a:ext cx="3118450" cy="3684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6226397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01366"/>
          </a:xfrm>
        </p:spPr>
        <p:txBody>
          <a:bodyPr>
            <a:normAutofit/>
          </a:bodyPr>
          <a:lstStyle/>
          <a:p>
            <a:r>
              <a:rPr lang="cs-CZ" sz="3600" dirty="0">
                <a:solidFill>
                  <a:srgbClr val="F01928"/>
                </a:solidFill>
                <a:latin typeface="+mn-lt"/>
              </a:rPr>
              <a:t>Chirurgické ošetření rány</a:t>
            </a:r>
            <a:endParaRPr lang="cs-CZ" sz="3600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26875"/>
            <a:ext cx="10515600" cy="4650088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sz="2400" b="1" u="sng" dirty="0"/>
              <a:t>Sutura rány </a:t>
            </a:r>
          </a:p>
          <a:p>
            <a:pPr>
              <a:defRPr/>
            </a:pPr>
            <a:r>
              <a:rPr lang="cs-CZ" sz="2400" dirty="0"/>
              <a:t>Podle charakteru rány </a:t>
            </a:r>
          </a:p>
          <a:p>
            <a:pPr>
              <a:defRPr/>
            </a:pPr>
            <a:endParaRPr lang="cs-CZ" sz="2400" dirty="0"/>
          </a:p>
          <a:p>
            <a:pPr marL="609600" indent="-609600">
              <a:buFont typeface="Wingdings" pitchFamily="2" charset="2"/>
              <a:buAutoNum type="arabicPeriod"/>
              <a:defRPr/>
            </a:pPr>
            <a:r>
              <a:rPr lang="cs-CZ" sz="2400" dirty="0"/>
              <a:t>Primární steh:</a:t>
            </a:r>
          </a:p>
          <a:p>
            <a:pPr marL="990600" lvl="1" indent="-533400">
              <a:defRPr/>
            </a:pPr>
            <a:r>
              <a:rPr lang="cs-CZ" dirty="0"/>
              <a:t>včasný – do 6-8 hodin po úraze</a:t>
            </a:r>
          </a:p>
          <a:p>
            <a:pPr marL="990600" lvl="1" indent="-533400">
              <a:defRPr/>
            </a:pPr>
            <a:r>
              <a:rPr lang="cs-CZ" dirty="0"/>
              <a:t>odložený – 3.-5. den – podezření na kontaminaci/infekci</a:t>
            </a:r>
          </a:p>
          <a:p>
            <a:pPr marL="990600" lvl="1" indent="-533400">
              <a:defRPr/>
            </a:pPr>
            <a:endParaRPr lang="cs-CZ" dirty="0"/>
          </a:p>
          <a:p>
            <a:pPr marL="609600" indent="-609600">
              <a:buFont typeface="Wingdings" pitchFamily="2" charset="2"/>
              <a:buAutoNum type="arabicPeriod"/>
              <a:defRPr/>
            </a:pPr>
            <a:r>
              <a:rPr lang="cs-CZ" sz="2400" dirty="0"/>
              <a:t>Sekundární steh:   po odeznění infekce</a:t>
            </a:r>
          </a:p>
          <a:p>
            <a:pPr marL="990600" lvl="1" indent="-533400">
              <a:defRPr/>
            </a:pPr>
            <a:r>
              <a:rPr lang="cs-CZ" dirty="0"/>
              <a:t>včasný – 10.-14. den</a:t>
            </a:r>
          </a:p>
          <a:p>
            <a:pPr marL="990600" lvl="1" indent="-533400">
              <a:defRPr/>
            </a:pPr>
            <a:r>
              <a:rPr lang="cs-CZ" dirty="0"/>
              <a:t>odložený – po 3 týdnech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6226397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01366"/>
          </a:xfrm>
        </p:spPr>
        <p:txBody>
          <a:bodyPr>
            <a:normAutofit/>
          </a:bodyPr>
          <a:lstStyle/>
          <a:p>
            <a:r>
              <a:rPr lang="cs-CZ" sz="3600" dirty="0">
                <a:solidFill>
                  <a:srgbClr val="F01928"/>
                </a:solidFill>
                <a:latin typeface="+mn-lt"/>
              </a:rPr>
              <a:t>Chirurgické ošetření rány</a:t>
            </a:r>
            <a:endParaRPr lang="cs-CZ" sz="3600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cs-CZ" dirty="0"/>
          </a:p>
          <a:p>
            <a:pPr>
              <a:buNone/>
            </a:pPr>
            <a:endParaRPr lang="cs-CZ" dirty="0"/>
          </a:p>
        </p:txBody>
      </p:sp>
      <p:pic>
        <p:nvPicPr>
          <p:cNvPr id="4" name="Picture 1" descr="C:\Users\Martin\Desktop\obr. orthobull\ran\B9781455706068000355_f035-pb016-9781455706068.jpg"/>
          <p:cNvPicPr>
            <a:picLocks noChangeAspect="1" noChangeArrowheads="1"/>
          </p:cNvPicPr>
          <p:nvPr/>
        </p:nvPicPr>
        <p:blipFill>
          <a:blip r:embed="rId2"/>
          <a:srcRect l="2280" t="1732" r="2280" b="1155"/>
          <a:stretch>
            <a:fillRect/>
          </a:stretch>
        </p:blipFill>
        <p:spPr bwMode="auto">
          <a:xfrm>
            <a:off x="6070569" y="103517"/>
            <a:ext cx="4936736" cy="66075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6226397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49607"/>
          </a:xfrm>
        </p:spPr>
        <p:txBody>
          <a:bodyPr>
            <a:normAutofit/>
          </a:bodyPr>
          <a:lstStyle/>
          <a:p>
            <a:r>
              <a:rPr lang="cs-CZ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Prevence tetanu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3579" y="1313793"/>
            <a:ext cx="10889672" cy="4863170"/>
          </a:xfrm>
        </p:spPr>
        <p:txBody>
          <a:bodyPr>
            <a:normAutofit fontScale="92500" lnSpcReduction="10000"/>
          </a:bodyPr>
          <a:lstStyle/>
          <a:p>
            <a:r>
              <a:rPr lang="cs-CZ" dirty="0"/>
              <a:t>Přeočkování tetanu   - do 60 let    á 10-20let</a:t>
            </a:r>
          </a:p>
          <a:p>
            <a:pPr marL="0" indent="0">
              <a:buNone/>
            </a:pPr>
            <a:r>
              <a:rPr lang="cs-CZ" dirty="0"/>
              <a:t>                                         - nad 60 let  á 10-15 let</a:t>
            </a:r>
          </a:p>
          <a:p>
            <a:endParaRPr lang="cs-CZ" dirty="0"/>
          </a:p>
          <a:p>
            <a:r>
              <a:rPr lang="cs-CZ" dirty="0"/>
              <a:t>Úraz       &lt; 5 let  - bez </a:t>
            </a:r>
            <a:r>
              <a:rPr lang="cs-CZ" dirty="0" err="1"/>
              <a:t>boostru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                  &gt; 5 let   - 1 dávka</a:t>
            </a:r>
          </a:p>
          <a:p>
            <a:pPr marL="0" indent="0">
              <a:buNone/>
            </a:pPr>
            <a:r>
              <a:rPr lang="cs-CZ" dirty="0"/>
              <a:t>                   &gt; 10 let, znečištění, &gt; 1 den od úrazu, těžké krvácení – 1 dávka +    </a:t>
            </a:r>
          </a:p>
          <a:p>
            <a:pPr marL="0" indent="0">
              <a:buNone/>
            </a:pPr>
            <a:r>
              <a:rPr lang="cs-CZ" dirty="0"/>
              <a:t>                                                                                                                   250IU </a:t>
            </a:r>
            <a:r>
              <a:rPr lang="cs-CZ" dirty="0" err="1"/>
              <a:t>Tega</a:t>
            </a:r>
            <a:r>
              <a:rPr lang="cs-CZ" dirty="0"/>
              <a:t>  IG</a:t>
            </a:r>
          </a:p>
          <a:p>
            <a:pPr marL="0" indent="0">
              <a:buNone/>
            </a:pPr>
            <a:r>
              <a:rPr lang="cs-CZ" dirty="0"/>
              <a:t>                  nekompletní očkování – 3 dávky 1x </a:t>
            </a:r>
            <a:r>
              <a:rPr lang="cs-CZ" dirty="0" err="1"/>
              <a:t>Tega</a:t>
            </a:r>
            <a:endParaRPr lang="cs-CZ" dirty="0"/>
          </a:p>
          <a:p>
            <a:endParaRPr lang="cs-CZ" dirty="0"/>
          </a:p>
          <a:p>
            <a:r>
              <a:rPr lang="cs-CZ" dirty="0"/>
              <a:t>Tetanus – inkubace  3-21dní, svalové spasmy, ( trismus,  spasmy  krku, břišní stěny…&gt; </a:t>
            </a:r>
            <a:r>
              <a:rPr lang="cs-CZ" dirty="0" err="1"/>
              <a:t>opistotonus</a:t>
            </a:r>
            <a:r>
              <a:rPr lang="cs-CZ" dirty="0"/>
              <a:t>, dech. paralýza)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251357002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01366"/>
          </a:xfrm>
        </p:spPr>
        <p:txBody>
          <a:bodyPr>
            <a:normAutofit/>
          </a:bodyPr>
          <a:lstStyle/>
          <a:p>
            <a:r>
              <a:rPr lang="cs-CZ" sz="3600" dirty="0">
                <a:solidFill>
                  <a:srgbClr val="F01928"/>
                </a:solidFill>
                <a:latin typeface="+mn-lt"/>
              </a:rPr>
              <a:t>Nemožnost primárního uzavření rány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40611"/>
            <a:ext cx="10515600" cy="4736352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dirty="0"/>
              <a:t>Kontaminace rány a riziko infekce, </a:t>
            </a:r>
            <a:r>
              <a:rPr lang="cs-CZ" dirty="0" err="1"/>
              <a:t>infekce</a:t>
            </a:r>
            <a:endParaRPr lang="cs-CZ" dirty="0"/>
          </a:p>
          <a:p>
            <a:pPr>
              <a:defRPr/>
            </a:pPr>
            <a:r>
              <a:rPr lang="cs-CZ" dirty="0"/>
              <a:t>Ztrátový defekt měkkých tkání</a:t>
            </a:r>
          </a:p>
          <a:p>
            <a:pPr>
              <a:defRPr/>
            </a:pPr>
            <a:r>
              <a:rPr lang="cs-CZ" dirty="0"/>
              <a:t>Otok měkkých tkání, sutura pod přílišným napětím</a:t>
            </a:r>
          </a:p>
          <a:p>
            <a:pPr>
              <a:defRPr/>
            </a:pPr>
            <a:endParaRPr lang="cs-CZ" dirty="0"/>
          </a:p>
          <a:p>
            <a:pPr>
              <a:defRPr/>
            </a:pPr>
            <a:r>
              <a:rPr lang="cs-CZ" dirty="0"/>
              <a:t>Předpoklad sekundárního hojení rány –                                           udržení rány vlhké – </a:t>
            </a:r>
            <a:r>
              <a:rPr lang="cs-CZ" dirty="0" err="1"/>
              <a:t>vlhké</a:t>
            </a:r>
            <a:r>
              <a:rPr lang="cs-CZ" dirty="0"/>
              <a:t> prostředí                                                                           umožňuje migraci buněk – tvorba                                                         granulační tkáně, epitelizaci</a:t>
            </a:r>
          </a:p>
          <a:p>
            <a:endParaRPr lang="cs-CZ" dirty="0"/>
          </a:p>
        </p:txBody>
      </p:sp>
      <p:pic>
        <p:nvPicPr>
          <p:cNvPr id="4" name="Picture 5" descr="C:\Users\Martin\Desktop\obr. orthobull\TODJ-13-34_F3.jpg"/>
          <p:cNvPicPr>
            <a:picLocks noChangeAspect="1" noChangeArrowheads="1"/>
          </p:cNvPicPr>
          <p:nvPr/>
        </p:nvPicPr>
        <p:blipFill>
          <a:blip r:embed="rId2"/>
          <a:srcRect l="6024" t="12041" r="8150" b="9032"/>
          <a:stretch>
            <a:fillRect/>
          </a:stretch>
        </p:blipFill>
        <p:spPr bwMode="auto">
          <a:xfrm>
            <a:off x="7011273" y="3347048"/>
            <a:ext cx="4712804" cy="30617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622639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01366"/>
          </a:xfrm>
        </p:spPr>
        <p:txBody>
          <a:bodyPr>
            <a:normAutofit/>
          </a:bodyPr>
          <a:lstStyle/>
          <a:p>
            <a:r>
              <a:rPr lang="cs-CZ" sz="3600" dirty="0">
                <a:solidFill>
                  <a:srgbClr val="FF0000"/>
                </a:solidFill>
                <a:latin typeface="+mn-lt"/>
              </a:rPr>
              <a:t>Otevřené rány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26875"/>
            <a:ext cx="10515600" cy="4650088"/>
          </a:xfrm>
        </p:spPr>
        <p:txBody>
          <a:bodyPr>
            <a:normAutofit fontScale="92500" lnSpcReduction="10000"/>
          </a:bodyPr>
          <a:lstStyle/>
          <a:p>
            <a:pPr>
              <a:buFont typeface="Wingdings" pitchFamily="2" charset="2"/>
              <a:buNone/>
              <a:defRPr/>
            </a:pPr>
            <a:r>
              <a:rPr lang="cs-CZ" dirty="0"/>
              <a:t>porušení kožní bariéry a hlubších tkání </a:t>
            </a:r>
          </a:p>
          <a:p>
            <a:pPr>
              <a:buFont typeface="Wingdings" pitchFamily="2" charset="2"/>
              <a:buNone/>
              <a:defRPr/>
            </a:pPr>
            <a:r>
              <a:rPr lang="cs-CZ" b="1" dirty="0"/>
              <a:t> 6 základních kožních ran</a:t>
            </a:r>
          </a:p>
          <a:p>
            <a:pPr>
              <a:defRPr/>
            </a:pPr>
            <a:endParaRPr lang="cs-CZ" dirty="0"/>
          </a:p>
          <a:p>
            <a:pPr>
              <a:defRPr/>
            </a:pPr>
            <a:r>
              <a:rPr lang="cs-CZ" dirty="0"/>
              <a:t>Rána diabetická -  při DM neuropatii</a:t>
            </a:r>
          </a:p>
          <a:p>
            <a:pPr>
              <a:defRPr/>
            </a:pPr>
            <a:r>
              <a:rPr lang="cs-CZ" dirty="0"/>
              <a:t>Rána venózní -  ze zvýšeného žilního tlaku</a:t>
            </a:r>
          </a:p>
          <a:p>
            <a:pPr>
              <a:defRPr/>
            </a:pPr>
            <a:r>
              <a:rPr lang="cs-CZ" dirty="0"/>
              <a:t>Rána arteriální – z ischemie</a:t>
            </a:r>
          </a:p>
          <a:p>
            <a:pPr>
              <a:defRPr/>
            </a:pPr>
            <a:r>
              <a:rPr lang="cs-CZ" dirty="0"/>
              <a:t>Rána tlaková -  z imobility</a:t>
            </a:r>
          </a:p>
          <a:p>
            <a:pPr>
              <a:defRPr/>
            </a:pPr>
            <a:r>
              <a:rPr lang="cs-CZ" dirty="0"/>
              <a:t>Rána chirurgická -  operační</a:t>
            </a:r>
          </a:p>
          <a:p>
            <a:pPr>
              <a:defRPr/>
            </a:pPr>
            <a:r>
              <a:rPr lang="cs-CZ" dirty="0"/>
              <a:t>Rána traumatická -  způsobená vnějšími silami působícími na tkáně organismu (mechanické, termické trauma)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6226397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01366"/>
          </a:xfrm>
        </p:spPr>
        <p:txBody>
          <a:bodyPr>
            <a:normAutofit/>
          </a:bodyPr>
          <a:lstStyle/>
          <a:p>
            <a:r>
              <a:rPr lang="cs-CZ" sz="3600" dirty="0">
                <a:solidFill>
                  <a:srgbClr val="F01928"/>
                </a:solidFill>
                <a:latin typeface="+mn-lt"/>
              </a:rPr>
              <a:t>Dočasné krytí rány – vlhké hojení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40611"/>
            <a:ext cx="10515600" cy="4736352"/>
          </a:xfrm>
        </p:spPr>
        <p:txBody>
          <a:bodyPr>
            <a:normAutofit lnSpcReduction="10000"/>
          </a:bodyPr>
          <a:lstStyle/>
          <a:p>
            <a:pPr>
              <a:defRPr/>
            </a:pPr>
            <a:r>
              <a:rPr lang="cs-CZ" b="1" dirty="0"/>
              <a:t>Otevřené hojení </a:t>
            </a:r>
            <a:r>
              <a:rPr lang="cs-CZ" dirty="0"/>
              <a:t>– přístup kyslíku do rány,  vizuální kontrola, lokální antiseptické působení, potřeba vlhkého prostředí</a:t>
            </a:r>
          </a:p>
          <a:p>
            <a:pPr>
              <a:defRPr/>
            </a:pPr>
            <a:r>
              <a:rPr lang="cs-CZ" b="1" dirty="0"/>
              <a:t>Obložky</a:t>
            </a:r>
            <a:r>
              <a:rPr lang="cs-CZ" dirty="0"/>
              <a:t> ( </a:t>
            </a:r>
            <a:r>
              <a:rPr lang="cs-CZ" dirty="0" err="1"/>
              <a:t>wet</a:t>
            </a:r>
            <a:r>
              <a:rPr lang="cs-CZ" dirty="0"/>
              <a:t>-to-</a:t>
            </a:r>
            <a:r>
              <a:rPr lang="cs-CZ" dirty="0" err="1"/>
              <a:t>dry</a:t>
            </a:r>
            <a:r>
              <a:rPr lang="cs-CZ" dirty="0"/>
              <a:t> ) – obložka / záložka s FR, antiseptikem v ráně + sekundární suché krytí, dle klin stavu výměna 1-3x D</a:t>
            </a:r>
          </a:p>
          <a:p>
            <a:pPr>
              <a:defRPr/>
            </a:pPr>
            <a:endParaRPr lang="cs-CZ" dirty="0"/>
          </a:p>
          <a:p>
            <a:pPr>
              <a:defRPr/>
            </a:pPr>
            <a:r>
              <a:rPr lang="cs-CZ" dirty="0"/>
              <a:t>Prostředky </a:t>
            </a:r>
            <a:r>
              <a:rPr lang="cs-CZ" b="1" dirty="0"/>
              <a:t>vlhkého hojení ran  </a:t>
            </a:r>
            <a:r>
              <a:rPr lang="cs-CZ" dirty="0"/>
              <a:t>- </a:t>
            </a:r>
          </a:p>
          <a:p>
            <a:pPr>
              <a:buFont typeface="Wingdings" pitchFamily="2" charset="2"/>
              <a:buNone/>
              <a:defRPr/>
            </a:pPr>
            <a:r>
              <a:rPr lang="cs-CZ" dirty="0"/>
              <a:t>     udržuje konstantní teplotu rány, zachovává výměnu plynů, absorbuje či odvádí </a:t>
            </a:r>
            <a:r>
              <a:rPr lang="cs-CZ" dirty="0" err="1"/>
              <a:t>exsudát</a:t>
            </a:r>
            <a:r>
              <a:rPr lang="cs-CZ" dirty="0"/>
              <a:t>, netraumatizuje ránu při převazech, prodlužuje intervaly mezi převazy</a:t>
            </a:r>
          </a:p>
          <a:p>
            <a:pPr>
              <a:buFont typeface="Wingdings" pitchFamily="2" charset="2"/>
              <a:buNone/>
              <a:defRPr/>
            </a:pPr>
            <a:r>
              <a:rPr lang="cs-CZ" dirty="0"/>
              <a:t>   -  </a:t>
            </a:r>
            <a:r>
              <a:rPr lang="cs-CZ" dirty="0" err="1"/>
              <a:t>Neadherentní</a:t>
            </a:r>
            <a:r>
              <a:rPr lang="cs-CZ" dirty="0"/>
              <a:t> krytí, Antiseptická krytí, </a:t>
            </a:r>
            <a:r>
              <a:rPr lang="cs-CZ" dirty="0" err="1"/>
              <a:t>Hydrokoloidy</a:t>
            </a:r>
            <a:r>
              <a:rPr lang="cs-CZ" dirty="0"/>
              <a:t>, </a:t>
            </a:r>
            <a:r>
              <a:rPr lang="cs-CZ" dirty="0" err="1"/>
              <a:t>Hydrogely</a:t>
            </a:r>
            <a:r>
              <a:rPr lang="cs-CZ" dirty="0"/>
              <a:t>, Mokrá terapie, Polyuretany, Algináty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6226397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01366"/>
          </a:xfrm>
        </p:spPr>
        <p:txBody>
          <a:bodyPr>
            <a:normAutofit/>
          </a:bodyPr>
          <a:lstStyle/>
          <a:p>
            <a:r>
              <a:rPr lang="cs-CZ" sz="3600" dirty="0">
                <a:latin typeface="+mn-lt"/>
              </a:rPr>
              <a:t> </a:t>
            </a:r>
            <a:r>
              <a:rPr lang="cs-CZ" sz="3600" dirty="0">
                <a:solidFill>
                  <a:srgbClr val="F01928"/>
                </a:solidFill>
              </a:rPr>
              <a:t>vlhké hojení</a:t>
            </a:r>
            <a:endParaRPr lang="cs-CZ" sz="3600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 </a:t>
            </a:r>
          </a:p>
        </p:txBody>
      </p:sp>
      <p:pic>
        <p:nvPicPr>
          <p:cNvPr id="4" name="Picture 2" descr="C:\Users\Martin\Desktop\obr. orthobull\wound packing.jfif"/>
          <p:cNvPicPr>
            <a:picLocks noChangeAspect="1" noChangeArrowheads="1"/>
          </p:cNvPicPr>
          <p:nvPr/>
        </p:nvPicPr>
        <p:blipFill>
          <a:blip r:embed="rId2"/>
          <a:srcRect l="10945" t="17047" r="7297" b="14612"/>
          <a:stretch>
            <a:fillRect/>
          </a:stretch>
        </p:blipFill>
        <p:spPr bwMode="auto">
          <a:xfrm>
            <a:off x="7576842" y="3899140"/>
            <a:ext cx="4232333" cy="26504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 descr="C:\Users\Martin\Desktop\obr. orthobull\The-wound-is-packed-with-polyhexanidesoaked-towels-and-swabs-for-10-to-15-minutes-to.jpg"/>
          <p:cNvPicPr>
            <a:picLocks noChangeAspect="1" noChangeArrowheads="1"/>
          </p:cNvPicPr>
          <p:nvPr/>
        </p:nvPicPr>
        <p:blipFill>
          <a:blip r:embed="rId3"/>
          <a:srcRect l="4597" t="5211" r="2875" b="4343"/>
          <a:stretch>
            <a:fillRect/>
          </a:stretch>
        </p:blipFill>
        <p:spPr bwMode="auto">
          <a:xfrm>
            <a:off x="7630604" y="840266"/>
            <a:ext cx="4227513" cy="2735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C:\Users\Martin\Desktop\obr. orthobull\algin.jpg"/>
          <p:cNvPicPr>
            <a:picLocks noChangeAspect="1" noChangeArrowheads="1"/>
          </p:cNvPicPr>
          <p:nvPr/>
        </p:nvPicPr>
        <p:blipFill>
          <a:blip r:embed="rId4"/>
          <a:srcRect t="7382" b="6459"/>
          <a:stretch>
            <a:fillRect/>
          </a:stretch>
        </p:blipFill>
        <p:spPr bwMode="auto">
          <a:xfrm>
            <a:off x="802257" y="1419632"/>
            <a:ext cx="2018581" cy="2392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C:\Users\Martin\Desktop\obr. orthobull\Hydrosorb_01.jpg"/>
          <p:cNvPicPr>
            <a:picLocks noChangeAspect="1" noChangeArrowheads="1"/>
          </p:cNvPicPr>
          <p:nvPr/>
        </p:nvPicPr>
        <p:blipFill>
          <a:blip r:embed="rId5"/>
          <a:srcRect l="18111" t="3543" r="18898" b="5905"/>
          <a:stretch>
            <a:fillRect/>
          </a:stretch>
        </p:blipFill>
        <p:spPr bwMode="auto">
          <a:xfrm>
            <a:off x="4293257" y="569346"/>
            <a:ext cx="2426720" cy="2325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5" descr="C:\Users\Martin\Desktop\obr. orthobull\wt-01.jpg"/>
          <p:cNvPicPr>
            <a:picLocks noChangeAspect="1" noChangeArrowheads="1"/>
          </p:cNvPicPr>
          <p:nvPr/>
        </p:nvPicPr>
        <p:blipFill>
          <a:blip r:embed="rId6"/>
          <a:srcRect l="1147" r="1147" b="1163"/>
          <a:stretch>
            <a:fillRect/>
          </a:stretch>
        </p:blipFill>
        <p:spPr bwMode="auto">
          <a:xfrm>
            <a:off x="4007508" y="3141903"/>
            <a:ext cx="3346450" cy="334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3" descr="F:\prezentace, prac\infections\Covering-a-wet-to-damp-dressing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37230" y="4175185"/>
            <a:ext cx="3210811" cy="225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6226397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01366"/>
          </a:xfrm>
        </p:spPr>
        <p:txBody>
          <a:bodyPr>
            <a:normAutofit/>
          </a:bodyPr>
          <a:lstStyle/>
          <a:p>
            <a:r>
              <a:rPr lang="cs-CZ" sz="3600" dirty="0">
                <a:solidFill>
                  <a:srgbClr val="F01928"/>
                </a:solidFill>
                <a:latin typeface="+mn-lt"/>
              </a:rPr>
              <a:t>Dočasné krytí rány</a:t>
            </a:r>
            <a:endParaRPr lang="cs-CZ" sz="3600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Dočasné kožní kryty -  PU pěna – COM, </a:t>
            </a:r>
            <a:r>
              <a:rPr lang="cs-CZ" dirty="0" err="1"/>
              <a:t>Synkryt</a:t>
            </a:r>
            <a:r>
              <a:rPr lang="cs-CZ" dirty="0"/>
              <a:t>                                          + sekundární vlhké krytí – zvlhčování </a:t>
            </a:r>
          </a:p>
          <a:p>
            <a:endParaRPr lang="cs-CZ" dirty="0"/>
          </a:p>
          <a:p>
            <a:endParaRPr lang="cs-CZ" dirty="0"/>
          </a:p>
        </p:txBody>
      </p:sp>
      <p:pic>
        <p:nvPicPr>
          <p:cNvPr id="4" name="Picture 8" descr="C:\Users\Martin\Desktop\fott kuch\P106003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57668" y="2786062"/>
            <a:ext cx="4749109" cy="3561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Obrázek 4" descr="C:\Users\Martin\Desktop\výuka\foto tel\IMG_20191130_223328.jpg"/>
          <p:cNvPicPr>
            <a:picLocks noChangeAspect="1" noChangeArrowheads="1"/>
          </p:cNvPicPr>
          <p:nvPr/>
        </p:nvPicPr>
        <p:blipFill>
          <a:blip r:embed="rId3"/>
          <a:srcRect t="16873" b="28847"/>
          <a:stretch>
            <a:fillRect/>
          </a:stretch>
        </p:blipFill>
        <p:spPr bwMode="auto">
          <a:xfrm>
            <a:off x="1321998" y="3229513"/>
            <a:ext cx="3681323" cy="2910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6226397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01366"/>
          </a:xfrm>
        </p:spPr>
        <p:txBody>
          <a:bodyPr>
            <a:normAutofit/>
          </a:bodyPr>
          <a:lstStyle/>
          <a:p>
            <a:r>
              <a:rPr lang="cs-CZ" sz="3600" dirty="0">
                <a:solidFill>
                  <a:srgbClr val="F01928"/>
                </a:solidFill>
                <a:latin typeface="+mn-lt"/>
              </a:rPr>
              <a:t>Dočasné krytí rány</a:t>
            </a:r>
            <a:endParaRPr lang="cs-CZ" sz="3600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92370"/>
            <a:ext cx="10515600" cy="4882551"/>
          </a:xfrm>
        </p:spPr>
        <p:txBody>
          <a:bodyPr>
            <a:normAutofit fontScale="85000" lnSpcReduction="20000"/>
          </a:bodyPr>
          <a:lstStyle/>
          <a:p>
            <a:pPr>
              <a:buFont typeface="Wingdings" pitchFamily="2" charset="2"/>
              <a:buNone/>
              <a:defRPr/>
            </a:pPr>
            <a:r>
              <a:rPr lang="cs-CZ" b="1" dirty="0"/>
              <a:t> V.A.C -  terapie (NPWT)</a:t>
            </a:r>
          </a:p>
          <a:p>
            <a:pPr>
              <a:defRPr/>
            </a:pPr>
            <a:r>
              <a:rPr lang="cs-CZ" dirty="0"/>
              <a:t>Podtlakový uzávěr rány</a:t>
            </a:r>
          </a:p>
          <a:p>
            <a:pPr>
              <a:defRPr/>
            </a:pPr>
            <a:r>
              <a:rPr lang="cs-CZ" dirty="0"/>
              <a:t>Otevřené zlomeniny</a:t>
            </a:r>
          </a:p>
          <a:p>
            <a:pPr>
              <a:defRPr/>
            </a:pPr>
            <a:r>
              <a:rPr lang="cs-CZ" dirty="0"/>
              <a:t>Akutní a chronické rány</a:t>
            </a:r>
          </a:p>
          <a:p>
            <a:pPr>
              <a:defRPr/>
            </a:pPr>
            <a:r>
              <a:rPr lang="cs-CZ" dirty="0"/>
              <a:t>Infekce měkkých tkání</a:t>
            </a:r>
          </a:p>
          <a:p>
            <a:pPr>
              <a:defRPr/>
            </a:pPr>
            <a:endParaRPr lang="cs-CZ" dirty="0"/>
          </a:p>
          <a:p>
            <a:pPr>
              <a:defRPr/>
            </a:pPr>
            <a:r>
              <a:rPr lang="cs-CZ" dirty="0"/>
              <a:t>PU pěna, vzduchotěsná folie, hadice, </a:t>
            </a:r>
            <a:r>
              <a:rPr lang="cs-CZ" dirty="0" err="1"/>
              <a:t>odsavný</a:t>
            </a:r>
            <a:r>
              <a:rPr lang="cs-CZ" dirty="0"/>
              <a:t> systém</a:t>
            </a:r>
          </a:p>
          <a:p>
            <a:pPr>
              <a:defRPr/>
            </a:pPr>
            <a:r>
              <a:rPr lang="cs-CZ" dirty="0"/>
              <a:t>Rovnoměrné rozložení podtlaku – houby</a:t>
            </a:r>
          </a:p>
          <a:p>
            <a:pPr>
              <a:defRPr/>
            </a:pPr>
            <a:endParaRPr lang="cs-CZ" dirty="0"/>
          </a:p>
          <a:p>
            <a:pPr>
              <a:defRPr/>
            </a:pPr>
            <a:r>
              <a:rPr lang="cs-CZ" dirty="0"/>
              <a:t>Odsávání nečistot, sekretu</a:t>
            </a:r>
          </a:p>
          <a:p>
            <a:pPr>
              <a:defRPr/>
            </a:pPr>
            <a:r>
              <a:rPr lang="cs-CZ" dirty="0"/>
              <a:t>Stimulace granulací, stabilizace rány</a:t>
            </a:r>
          </a:p>
          <a:p>
            <a:pPr>
              <a:defRPr/>
            </a:pPr>
            <a:r>
              <a:rPr lang="cs-CZ" dirty="0"/>
              <a:t>Prevence sekundární </a:t>
            </a:r>
            <a:r>
              <a:rPr lang="cs-CZ" dirty="0" err="1"/>
              <a:t>nfekce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6226397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01366"/>
          </a:xfrm>
        </p:spPr>
        <p:txBody>
          <a:bodyPr>
            <a:normAutofit/>
          </a:bodyPr>
          <a:lstStyle/>
          <a:p>
            <a:r>
              <a:rPr lang="cs-CZ" sz="3600" dirty="0">
                <a:solidFill>
                  <a:srgbClr val="F01928"/>
                </a:solidFill>
                <a:latin typeface="+mn-lt"/>
              </a:rPr>
              <a:t>Dočasné krytí rány - VAC</a:t>
            </a:r>
            <a:endParaRPr lang="cs-CZ" sz="3600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pic>
        <p:nvPicPr>
          <p:cNvPr id="4" name="Obrázek 5" descr="Výsledek obrázku pro NpWT"/>
          <p:cNvPicPr>
            <a:picLocks noChangeAspect="1" noChangeArrowheads="1"/>
          </p:cNvPicPr>
          <p:nvPr/>
        </p:nvPicPr>
        <p:blipFill>
          <a:blip r:embed="rId2"/>
          <a:srcRect l="3606" t="9842" r="3606" b="12303"/>
          <a:stretch>
            <a:fillRect/>
          </a:stretch>
        </p:blipFill>
        <p:spPr bwMode="auto">
          <a:xfrm>
            <a:off x="3767857" y="1463794"/>
            <a:ext cx="3239971" cy="224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Obrázek 1"/>
          <p:cNvPicPr>
            <a:picLocks noChangeAspect="1"/>
          </p:cNvPicPr>
          <p:nvPr/>
        </p:nvPicPr>
        <p:blipFill>
          <a:blip r:embed="rId3"/>
          <a:srcRect l="3281" t="5510" r="7655" b="5510"/>
          <a:stretch>
            <a:fillRect/>
          </a:stretch>
        </p:blipFill>
        <p:spPr bwMode="auto">
          <a:xfrm>
            <a:off x="7444596" y="228592"/>
            <a:ext cx="4356346" cy="3453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F:\Nová složka\P105055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7323" y="4140671"/>
            <a:ext cx="2944494" cy="22083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F:\Nová složka\P1050555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648441" y="4132044"/>
            <a:ext cx="2989295" cy="22428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F:\Nová složka\P1050556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017326" y="4002649"/>
            <a:ext cx="2704643" cy="2445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Obrázek 4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22996" y="1460283"/>
            <a:ext cx="3005816" cy="2257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6226397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01366"/>
          </a:xfrm>
        </p:spPr>
        <p:txBody>
          <a:bodyPr>
            <a:normAutofit/>
          </a:bodyPr>
          <a:lstStyle/>
          <a:p>
            <a:r>
              <a:rPr lang="cs-CZ" sz="3600" dirty="0">
                <a:solidFill>
                  <a:srgbClr val="F01928"/>
                </a:solidFill>
                <a:latin typeface="+mn-lt"/>
              </a:rPr>
              <a:t>Komplikace hojení rány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57864"/>
            <a:ext cx="10515600" cy="4719099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b="1" dirty="0"/>
              <a:t>Pokračující krvácení z rány , hematom</a:t>
            </a:r>
          </a:p>
          <a:p>
            <a:pPr>
              <a:defRPr/>
            </a:pPr>
            <a:r>
              <a:rPr lang="cs-CZ" dirty="0"/>
              <a:t>Nedostatečné primární ošetření, nezaložení drenáže do rány, antikoagulancia  </a:t>
            </a:r>
            <a:r>
              <a:rPr lang="cs-CZ" dirty="0" err="1"/>
              <a:t>koagulopatie</a:t>
            </a:r>
            <a:endParaRPr lang="cs-CZ" dirty="0"/>
          </a:p>
          <a:p>
            <a:pPr>
              <a:defRPr/>
            </a:pPr>
            <a:r>
              <a:rPr lang="cs-CZ" dirty="0"/>
              <a:t>Komprese</a:t>
            </a:r>
          </a:p>
          <a:p>
            <a:pPr>
              <a:defRPr/>
            </a:pPr>
            <a:r>
              <a:rPr lang="cs-CZ" dirty="0"/>
              <a:t>Chirurgická revize</a:t>
            </a:r>
          </a:p>
          <a:p>
            <a:pPr>
              <a:defRPr/>
            </a:pPr>
            <a:endParaRPr lang="cs-CZ" dirty="0"/>
          </a:p>
          <a:p>
            <a:pPr>
              <a:defRPr/>
            </a:pPr>
            <a:r>
              <a:rPr lang="cs-CZ" b="1" dirty="0" err="1"/>
              <a:t>Serom</a:t>
            </a:r>
            <a:r>
              <a:rPr lang="cs-CZ" b="1" dirty="0"/>
              <a:t> rány</a:t>
            </a:r>
          </a:p>
          <a:p>
            <a:endParaRPr lang="cs-CZ" dirty="0"/>
          </a:p>
        </p:txBody>
      </p:sp>
      <p:pic>
        <p:nvPicPr>
          <p:cNvPr id="4" name="Picture 2" descr="C:\Users\Martin\Desktop\obr. orthobull\hemo_0.jpg"/>
          <p:cNvPicPr>
            <a:picLocks noChangeAspect="1" noChangeArrowheads="1"/>
          </p:cNvPicPr>
          <p:nvPr/>
        </p:nvPicPr>
        <p:blipFill>
          <a:blip r:embed="rId2"/>
          <a:srcRect l="1312" t="1312" r="2187" b="2625"/>
          <a:stretch>
            <a:fillRect/>
          </a:stretch>
        </p:blipFill>
        <p:spPr bwMode="auto">
          <a:xfrm>
            <a:off x="7791675" y="2529696"/>
            <a:ext cx="4010191" cy="3991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 descr="C:\Users\Martin\Desktop\obr. orthobull\hematoma_05.jpg"/>
          <p:cNvPicPr>
            <a:picLocks noChangeAspect="1" noChangeArrowheads="1"/>
          </p:cNvPicPr>
          <p:nvPr/>
        </p:nvPicPr>
        <p:blipFill>
          <a:blip r:embed="rId3"/>
          <a:srcRect l="8858" t="16534"/>
          <a:stretch>
            <a:fillRect/>
          </a:stretch>
        </p:blipFill>
        <p:spPr bwMode="auto">
          <a:xfrm>
            <a:off x="4917055" y="2833508"/>
            <a:ext cx="2372445" cy="174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 descr="C:\Users\Martin\Desktop\obr. orthobull\seroma.png"/>
          <p:cNvPicPr>
            <a:picLocks noChangeAspect="1" noChangeArrowheads="1"/>
          </p:cNvPicPr>
          <p:nvPr/>
        </p:nvPicPr>
        <p:blipFill>
          <a:blip r:embed="rId4"/>
          <a:srcRect l="8502" t="6299" r="3644" b="12598"/>
          <a:stretch>
            <a:fillRect/>
          </a:stretch>
        </p:blipFill>
        <p:spPr bwMode="auto">
          <a:xfrm>
            <a:off x="3597216" y="4796018"/>
            <a:ext cx="2541018" cy="18088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6226397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01366"/>
          </a:xfrm>
        </p:spPr>
        <p:txBody>
          <a:bodyPr>
            <a:normAutofit/>
          </a:bodyPr>
          <a:lstStyle/>
          <a:p>
            <a:r>
              <a:rPr lang="cs-CZ" sz="3600" dirty="0">
                <a:solidFill>
                  <a:srgbClr val="F01928"/>
                </a:solidFill>
                <a:latin typeface="+mn-lt"/>
              </a:rPr>
              <a:t>Komplikace hojení rány</a:t>
            </a:r>
            <a:endParaRPr lang="cs-CZ" sz="3600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4079" y="1414731"/>
            <a:ext cx="10515600" cy="4753605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b="1" dirty="0"/>
              <a:t>Dehiscence rány</a:t>
            </a:r>
          </a:p>
          <a:p>
            <a:pPr>
              <a:defRPr/>
            </a:pPr>
            <a:r>
              <a:rPr lang="cs-CZ" dirty="0"/>
              <a:t>Rozevření rány -  uvolnění stehů,  prořezání,                                                       infekce rány</a:t>
            </a:r>
          </a:p>
          <a:p>
            <a:pPr>
              <a:defRPr/>
            </a:pPr>
            <a:r>
              <a:rPr lang="cs-CZ" dirty="0"/>
              <a:t>eviscerace</a:t>
            </a:r>
          </a:p>
          <a:p>
            <a:pPr>
              <a:defRPr/>
            </a:pPr>
            <a:endParaRPr lang="cs-CZ" dirty="0"/>
          </a:p>
          <a:p>
            <a:pPr>
              <a:defRPr/>
            </a:pPr>
            <a:r>
              <a:rPr lang="cs-CZ" dirty="0"/>
              <a:t>stěry</a:t>
            </a:r>
          </a:p>
          <a:p>
            <a:pPr>
              <a:defRPr/>
            </a:pPr>
            <a:r>
              <a:rPr lang="cs-CZ" dirty="0"/>
              <a:t>Hojení per </a:t>
            </a:r>
            <a:r>
              <a:rPr lang="cs-CZ" dirty="0" err="1"/>
              <a:t>secundam</a:t>
            </a:r>
            <a:r>
              <a:rPr lang="cs-CZ" dirty="0"/>
              <a:t> –                                                                                                          vlhké hojení</a:t>
            </a:r>
          </a:p>
          <a:p>
            <a:pPr>
              <a:defRPr/>
            </a:pPr>
            <a:r>
              <a:rPr lang="cs-CZ" dirty="0"/>
              <a:t>Chirurgická revize -                                                                                          </a:t>
            </a:r>
            <a:r>
              <a:rPr lang="cs-CZ" dirty="0" err="1"/>
              <a:t>resutura</a:t>
            </a:r>
            <a:r>
              <a:rPr lang="cs-CZ" dirty="0"/>
              <a:t>, VAC</a:t>
            </a:r>
          </a:p>
          <a:p>
            <a:endParaRPr lang="cs-CZ" dirty="0"/>
          </a:p>
        </p:txBody>
      </p:sp>
      <p:pic>
        <p:nvPicPr>
          <p:cNvPr id="4" name="Picture 5" descr="Wound dehiscence | definition of wound dehiscence by Medical dictionary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23746" y="2404613"/>
            <a:ext cx="2352675" cy="2578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Wound Dehiscenc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504027" y="268768"/>
            <a:ext cx="3373438" cy="4500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9" descr="JaypeeDigital | eBook Reader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25650" y="4286250"/>
            <a:ext cx="2162175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6226397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01366"/>
          </a:xfrm>
        </p:spPr>
        <p:txBody>
          <a:bodyPr>
            <a:normAutofit/>
          </a:bodyPr>
          <a:lstStyle/>
          <a:p>
            <a:r>
              <a:rPr lang="cs-CZ" sz="3600" dirty="0">
                <a:solidFill>
                  <a:srgbClr val="F01928"/>
                </a:solidFill>
                <a:latin typeface="+mn-lt"/>
              </a:rPr>
              <a:t>Komplikace hojení rány</a:t>
            </a:r>
            <a:endParaRPr lang="cs-CZ" sz="3600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18249"/>
            <a:ext cx="10515600" cy="4658714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b="1" dirty="0"/>
              <a:t>Nekróza rány</a:t>
            </a:r>
          </a:p>
          <a:p>
            <a:pPr>
              <a:defRPr/>
            </a:pPr>
            <a:r>
              <a:rPr lang="cs-CZ" dirty="0"/>
              <a:t>Nekróza ranách okrajů – tlak sutury, otok, separace kůže od podkoží</a:t>
            </a:r>
          </a:p>
          <a:p>
            <a:endParaRPr lang="cs-CZ" dirty="0"/>
          </a:p>
        </p:txBody>
      </p:sp>
      <p:pic>
        <p:nvPicPr>
          <p:cNvPr id="4" name="Picture 5" descr="The skin necrosis between two incisions. | Download Scientific Diagra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224892" y="2554498"/>
            <a:ext cx="3076575" cy="410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10 Avoiding Wound Complications in Total Knee Replacement | SpringerLink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92291" y="3442479"/>
            <a:ext cx="4213225" cy="284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6226397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01366"/>
          </a:xfrm>
        </p:spPr>
        <p:txBody>
          <a:bodyPr>
            <a:normAutofit/>
          </a:bodyPr>
          <a:lstStyle/>
          <a:p>
            <a:r>
              <a:rPr lang="cs-CZ" sz="3600" dirty="0">
                <a:solidFill>
                  <a:srgbClr val="F01928"/>
                </a:solidFill>
                <a:latin typeface="+mn-lt"/>
              </a:rPr>
              <a:t>Komplikace hojení rány</a:t>
            </a:r>
            <a:endParaRPr lang="cs-CZ" sz="3600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04513"/>
            <a:ext cx="10515600" cy="457245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b="1" dirty="0"/>
              <a:t>Fistula</a:t>
            </a:r>
          </a:p>
          <a:p>
            <a:pPr>
              <a:defRPr/>
            </a:pPr>
            <a:r>
              <a:rPr lang="cs-CZ" dirty="0"/>
              <a:t>Komunikace s dutám orgánem, zánětlivým ložiskem, sekvestrem</a:t>
            </a:r>
          </a:p>
          <a:p>
            <a:endParaRPr lang="cs-CZ" dirty="0"/>
          </a:p>
        </p:txBody>
      </p:sp>
      <p:pic>
        <p:nvPicPr>
          <p:cNvPr id="4" name="Obrázek 3" descr="C:\Users\Martin\Desktop\výuka\foto tel\IMG_20201227_205619.jpg"/>
          <p:cNvPicPr>
            <a:picLocks noChangeAspect="1" noChangeArrowheads="1"/>
          </p:cNvPicPr>
          <p:nvPr/>
        </p:nvPicPr>
        <p:blipFill>
          <a:blip r:embed="rId2"/>
          <a:srcRect l="4543" t="9691" r="4543" b="16959"/>
          <a:stretch>
            <a:fillRect/>
          </a:stretch>
        </p:blipFill>
        <p:spPr bwMode="auto">
          <a:xfrm>
            <a:off x="4230448" y="3386677"/>
            <a:ext cx="4453604" cy="2712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 descr="A midline enterocutaneous fistula draining from the small bowel to the... |  Download Scientific Diagram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902999" y="2744330"/>
            <a:ext cx="2863431" cy="38211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7" descr="Enterocutaneous Fistula Causes, Symptoms &amp;amp; Treatment Options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5082" y="3407705"/>
            <a:ext cx="3291194" cy="2510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6226397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01366"/>
          </a:xfrm>
        </p:spPr>
        <p:txBody>
          <a:bodyPr>
            <a:normAutofit/>
          </a:bodyPr>
          <a:lstStyle/>
          <a:p>
            <a:r>
              <a:rPr lang="cs-CZ" sz="3600" dirty="0">
                <a:solidFill>
                  <a:srgbClr val="F01928"/>
                </a:solidFill>
                <a:latin typeface="+mn-lt"/>
              </a:rPr>
              <a:t>Komplikace hojení rány</a:t>
            </a:r>
            <a:endParaRPr lang="cs-CZ" sz="3600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49238"/>
            <a:ext cx="10515600" cy="4727725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b="1" dirty="0"/>
              <a:t>Infekce rány </a:t>
            </a:r>
          </a:p>
          <a:p>
            <a:pPr>
              <a:defRPr/>
            </a:pPr>
            <a:r>
              <a:rPr lang="cs-CZ" u="sng" dirty="0"/>
              <a:t>Komunitní – úrazová</a:t>
            </a:r>
          </a:p>
          <a:p>
            <a:pPr>
              <a:defRPr/>
            </a:pPr>
            <a:r>
              <a:rPr lang="cs-CZ" u="sng" dirty="0" err="1"/>
              <a:t>Nozokomiální</a:t>
            </a:r>
            <a:endParaRPr lang="cs-CZ" u="sng" dirty="0"/>
          </a:p>
          <a:p>
            <a:pPr>
              <a:defRPr/>
            </a:pPr>
            <a:r>
              <a:rPr lang="cs-CZ" dirty="0"/>
              <a:t>Nákaza vzniklá v přímé souvislosti s pobytem ve zdravotnickém zařízení, </a:t>
            </a:r>
            <a:r>
              <a:rPr lang="cs-CZ" dirty="0">
                <a:cs typeface="Times New Roman" pitchFamily="18" charset="0"/>
              </a:rPr>
              <a:t>vznik  nejdříve za 48-72 hod. od přijetí do ZZ</a:t>
            </a:r>
          </a:p>
          <a:p>
            <a:pPr>
              <a:defRPr/>
            </a:pPr>
            <a:r>
              <a:rPr lang="cs-CZ" b="1" dirty="0">
                <a:cs typeface="Times New Roman" pitchFamily="18" charset="0"/>
              </a:rPr>
              <a:t>Povrchová</a:t>
            </a:r>
            <a:r>
              <a:rPr lang="cs-CZ" dirty="0">
                <a:cs typeface="Times New Roman" pitchFamily="18" charset="0"/>
              </a:rPr>
              <a:t>  x </a:t>
            </a:r>
            <a:r>
              <a:rPr lang="cs-CZ" b="1" dirty="0">
                <a:cs typeface="Times New Roman" pitchFamily="18" charset="0"/>
              </a:rPr>
              <a:t>hluboká</a:t>
            </a:r>
            <a:r>
              <a:rPr lang="cs-CZ" dirty="0">
                <a:cs typeface="Times New Roman" pitchFamily="18" charset="0"/>
              </a:rPr>
              <a:t> </a:t>
            </a:r>
          </a:p>
          <a:p>
            <a:pPr>
              <a:defRPr/>
            </a:pPr>
            <a:endParaRPr lang="cs-CZ" dirty="0">
              <a:cs typeface="Times New Roman" pitchFamily="18" charset="0"/>
            </a:endParaRPr>
          </a:p>
          <a:p>
            <a:pPr>
              <a:defRPr/>
            </a:pPr>
            <a:r>
              <a:rPr lang="cs-CZ" dirty="0">
                <a:cs typeface="Times New Roman" pitchFamily="18" charset="0"/>
              </a:rPr>
              <a:t>Celkové projevy – </a:t>
            </a:r>
            <a:r>
              <a:rPr lang="cs-CZ" dirty="0" err="1">
                <a:cs typeface="Times New Roman" pitchFamily="18" charset="0"/>
              </a:rPr>
              <a:t>febrilie</a:t>
            </a:r>
            <a:r>
              <a:rPr lang="cs-CZ" dirty="0">
                <a:cs typeface="Times New Roman" pitchFamily="18" charset="0"/>
              </a:rPr>
              <a:t>, schvácenost, </a:t>
            </a:r>
            <a:r>
              <a:rPr lang="cs-CZ" dirty="0" err="1">
                <a:cs typeface="Times New Roman" pitchFamily="18" charset="0"/>
              </a:rPr>
              <a:t>lab</a:t>
            </a:r>
            <a:r>
              <a:rPr lang="cs-CZ" dirty="0">
                <a:cs typeface="Times New Roman" pitchFamily="18" charset="0"/>
              </a:rPr>
              <a:t>. odezva</a:t>
            </a:r>
          </a:p>
          <a:p>
            <a:pPr>
              <a:defRPr/>
            </a:pPr>
            <a:r>
              <a:rPr lang="cs-CZ" dirty="0">
                <a:cs typeface="Times New Roman" pitchFamily="18" charset="0"/>
              </a:rPr>
              <a:t>Lokální projevy – otok, zarudnutí,  bolest, sekrece z rány</a:t>
            </a:r>
          </a:p>
          <a:p>
            <a:endParaRPr lang="cs-CZ" dirty="0"/>
          </a:p>
        </p:txBody>
      </p:sp>
      <p:pic>
        <p:nvPicPr>
          <p:cNvPr id="4" name="Picture 2" descr="F:\prezentace, prac\infections\ssi.jfif"/>
          <p:cNvPicPr>
            <a:picLocks noChangeAspect="1" noChangeArrowheads="1"/>
          </p:cNvPicPr>
          <p:nvPr/>
        </p:nvPicPr>
        <p:blipFill>
          <a:blip r:embed="rId2"/>
          <a:srcRect l="3619" t="14687" r="3619" b="14687"/>
          <a:stretch>
            <a:fillRect/>
          </a:stretch>
        </p:blipFill>
        <p:spPr bwMode="auto">
          <a:xfrm>
            <a:off x="7667266" y="785543"/>
            <a:ext cx="2917825" cy="164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622639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01366"/>
          </a:xfrm>
        </p:spPr>
        <p:txBody>
          <a:bodyPr>
            <a:normAutofit/>
          </a:bodyPr>
          <a:lstStyle/>
          <a:p>
            <a:r>
              <a:rPr lang="cs-CZ" sz="3600" dirty="0">
                <a:latin typeface="+mn-lt"/>
              </a:rPr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b="1" dirty="0"/>
              <a:t>Diabetická rána</a:t>
            </a:r>
          </a:p>
          <a:p>
            <a:endParaRPr lang="cs-CZ" dirty="0"/>
          </a:p>
        </p:txBody>
      </p:sp>
      <p:pic>
        <p:nvPicPr>
          <p:cNvPr id="4" name="Picture 7" descr="Obrázek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84783" y="2254191"/>
            <a:ext cx="5156200" cy="385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Obrázek 4" descr="C:\Users\Martin\Desktop\výuka\foto tel\IMG_20200917_134927.jpg"/>
          <p:cNvPicPr>
            <a:picLocks noChangeAspect="1" noChangeArrowheads="1"/>
          </p:cNvPicPr>
          <p:nvPr/>
        </p:nvPicPr>
        <p:blipFill>
          <a:blip r:embed="rId3"/>
          <a:srcRect l="15240" t="25037" r="16692" b="5988"/>
          <a:stretch>
            <a:fillRect/>
          </a:stretch>
        </p:blipFill>
        <p:spPr bwMode="auto">
          <a:xfrm>
            <a:off x="1237621" y="2804934"/>
            <a:ext cx="2357437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6226397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01366"/>
          </a:xfrm>
        </p:spPr>
        <p:txBody>
          <a:bodyPr>
            <a:normAutofit/>
          </a:bodyPr>
          <a:lstStyle/>
          <a:p>
            <a:r>
              <a:rPr lang="cs-CZ" sz="3600" dirty="0">
                <a:solidFill>
                  <a:srgbClr val="F01928"/>
                </a:solidFill>
                <a:latin typeface="+mn-lt"/>
              </a:rPr>
              <a:t>Komplikace hojení rány</a:t>
            </a:r>
            <a:endParaRPr lang="cs-CZ" sz="3600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04513"/>
            <a:ext cx="10515600" cy="457245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b="1" dirty="0"/>
              <a:t>Infekce</a:t>
            </a:r>
          </a:p>
          <a:p>
            <a:pPr>
              <a:defRPr/>
            </a:pPr>
            <a:r>
              <a:rPr lang="cs-CZ" dirty="0"/>
              <a:t>Lokalizovaná na ránu – absces /  flegmóna</a:t>
            </a:r>
          </a:p>
          <a:p>
            <a:pPr>
              <a:defRPr/>
            </a:pPr>
            <a:r>
              <a:rPr lang="cs-CZ" dirty="0"/>
              <a:t>Systémová -  sepse</a:t>
            </a:r>
          </a:p>
          <a:p>
            <a:pPr>
              <a:defRPr/>
            </a:pPr>
            <a:endParaRPr lang="cs-CZ" dirty="0"/>
          </a:p>
          <a:p>
            <a:pPr>
              <a:defRPr/>
            </a:pPr>
            <a:r>
              <a:rPr lang="cs-CZ" dirty="0"/>
              <a:t>Pyogenní infekce – stafylokoky, streptokoky</a:t>
            </a:r>
          </a:p>
          <a:p>
            <a:pPr>
              <a:defRPr/>
            </a:pPr>
            <a:r>
              <a:rPr lang="cs-CZ" dirty="0" err="1"/>
              <a:t>Gramnegativní</a:t>
            </a:r>
            <a:r>
              <a:rPr lang="cs-CZ" dirty="0"/>
              <a:t> infekce – </a:t>
            </a:r>
            <a:r>
              <a:rPr lang="cs-CZ" dirty="0" err="1"/>
              <a:t>E.coli</a:t>
            </a:r>
            <a:r>
              <a:rPr lang="cs-CZ" dirty="0"/>
              <a:t>, </a:t>
            </a:r>
            <a:r>
              <a:rPr lang="cs-CZ" dirty="0" err="1"/>
              <a:t>Klebsiella</a:t>
            </a:r>
            <a:endParaRPr lang="cs-CZ" dirty="0"/>
          </a:p>
          <a:p>
            <a:pPr>
              <a:defRPr/>
            </a:pPr>
            <a:r>
              <a:rPr lang="cs-CZ" dirty="0"/>
              <a:t>Závažné rané infekce – nekrotizující f                                                         </a:t>
            </a:r>
            <a:r>
              <a:rPr lang="cs-CZ" dirty="0" err="1"/>
              <a:t>ascitida</a:t>
            </a:r>
            <a:r>
              <a:rPr lang="cs-CZ" dirty="0"/>
              <a:t>, klostridiová </a:t>
            </a:r>
            <a:r>
              <a:rPr lang="cs-CZ" dirty="0" err="1"/>
              <a:t>myonekróza</a:t>
            </a:r>
            <a:r>
              <a:rPr lang="cs-CZ" dirty="0"/>
              <a:t>, tetanus</a:t>
            </a:r>
          </a:p>
          <a:p>
            <a:endParaRPr lang="cs-CZ" dirty="0"/>
          </a:p>
        </p:txBody>
      </p:sp>
      <p:pic>
        <p:nvPicPr>
          <p:cNvPr id="4" name="Picture 3" descr="F:\prezentace, prac\infections\310002_1_En_98_Fig10_HTML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31525" y="653721"/>
            <a:ext cx="2520231" cy="23408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C:\Users\Martin\Desktop\fot kuch\P1050869.JPG"/>
          <p:cNvPicPr>
            <a:picLocks noChangeAspect="1" noChangeArrowheads="1"/>
          </p:cNvPicPr>
          <p:nvPr/>
        </p:nvPicPr>
        <p:blipFill>
          <a:blip r:embed="rId3"/>
          <a:srcRect l="2464" t="2190" r="8218" b="7664"/>
          <a:stretch>
            <a:fillRect/>
          </a:stretch>
        </p:blipFill>
        <p:spPr bwMode="auto">
          <a:xfrm>
            <a:off x="8346327" y="3922862"/>
            <a:ext cx="3303587" cy="250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6226397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01366"/>
          </a:xfrm>
        </p:spPr>
        <p:txBody>
          <a:bodyPr>
            <a:normAutofit/>
          </a:bodyPr>
          <a:lstStyle/>
          <a:p>
            <a:r>
              <a:rPr lang="cs-CZ" sz="3600" dirty="0">
                <a:solidFill>
                  <a:srgbClr val="F01928"/>
                </a:solidFill>
                <a:latin typeface="+mn-lt"/>
              </a:rPr>
              <a:t>Komplikace hojení rány</a:t>
            </a:r>
            <a:endParaRPr lang="cs-CZ" sz="3600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04513"/>
            <a:ext cx="10515600" cy="4572450"/>
          </a:xfrm>
        </p:spPr>
        <p:txBody>
          <a:bodyPr>
            <a:normAutofit/>
          </a:bodyPr>
          <a:lstStyle/>
          <a:p>
            <a:r>
              <a:rPr lang="cs-CZ" b="1" dirty="0"/>
              <a:t>Infekce</a:t>
            </a:r>
          </a:p>
          <a:p>
            <a:endParaRPr lang="cs-CZ" dirty="0"/>
          </a:p>
          <a:p>
            <a:r>
              <a:rPr lang="cs-CZ" dirty="0"/>
              <a:t>Rozpuštění  rány</a:t>
            </a:r>
          </a:p>
          <a:p>
            <a:r>
              <a:rPr lang="cs-CZ" dirty="0"/>
              <a:t>Stěr na kultivaci</a:t>
            </a:r>
          </a:p>
          <a:p>
            <a:r>
              <a:rPr lang="cs-CZ" dirty="0"/>
              <a:t>Obložky</a:t>
            </a:r>
          </a:p>
          <a:p>
            <a:endParaRPr lang="cs-CZ" dirty="0"/>
          </a:p>
          <a:p>
            <a:r>
              <a:rPr lang="cs-CZ" dirty="0"/>
              <a:t>Chirurgická revize</a:t>
            </a:r>
          </a:p>
          <a:p>
            <a:r>
              <a:rPr lang="cs-CZ" dirty="0"/>
              <a:t>Drenáž, </a:t>
            </a:r>
            <a:r>
              <a:rPr lang="cs-CZ" dirty="0" err="1"/>
              <a:t>laváž</a:t>
            </a:r>
            <a:r>
              <a:rPr lang="cs-CZ" dirty="0"/>
              <a:t>,  podtlaková terapie</a:t>
            </a:r>
          </a:p>
          <a:p>
            <a:r>
              <a:rPr lang="cs-CZ" dirty="0"/>
              <a:t>ATB terapie</a:t>
            </a:r>
          </a:p>
        </p:txBody>
      </p:sp>
    </p:spTree>
    <p:extLst>
      <p:ext uri="{BB962C8B-B14F-4D97-AF65-F5344CB8AC3E}">
        <p14:creationId xmlns:p14="http://schemas.microsoft.com/office/powerpoint/2010/main" val="96226397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01366"/>
          </a:xfrm>
        </p:spPr>
        <p:txBody>
          <a:bodyPr>
            <a:normAutofit/>
          </a:bodyPr>
          <a:lstStyle/>
          <a:p>
            <a:endParaRPr lang="cs-CZ" sz="3600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622639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01366"/>
          </a:xfrm>
        </p:spPr>
        <p:txBody>
          <a:bodyPr>
            <a:normAutofit/>
          </a:bodyPr>
          <a:lstStyle/>
          <a:p>
            <a:endParaRPr lang="cs-CZ" sz="3600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54347"/>
            <a:ext cx="10515600" cy="4822616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b="1" dirty="0"/>
              <a:t>Venózní rána </a:t>
            </a:r>
            <a:r>
              <a:rPr lang="cs-CZ" dirty="0"/>
              <a:t>– bércový vřed </a:t>
            </a:r>
          </a:p>
          <a:p>
            <a:pPr>
              <a:defRPr/>
            </a:pPr>
            <a:r>
              <a:rPr lang="cs-CZ" altLang="sk-SK" dirty="0"/>
              <a:t>Příčina vzniku – venózní insuficience</a:t>
            </a:r>
          </a:p>
          <a:p>
            <a:pPr>
              <a:defRPr/>
            </a:pPr>
            <a:r>
              <a:rPr lang="cs-CZ" altLang="sk-SK" dirty="0"/>
              <a:t>Tvoří 80% všech vředů dolních končetin, nepravidelné okraje</a:t>
            </a:r>
          </a:p>
          <a:p>
            <a:pPr>
              <a:defRPr/>
            </a:pPr>
            <a:r>
              <a:rPr lang="cs-CZ" altLang="sk-SK" dirty="0"/>
              <a:t>Trvale vysoký tlak je způsoben selháním svalů jako hnacího čerpadla, překážkami v žilním řečišti a ochablými žilními chlopněmi</a:t>
            </a:r>
            <a:endParaRPr lang="en-US" altLang="sk-SK" dirty="0"/>
          </a:p>
          <a:p>
            <a:endParaRPr lang="cs-CZ" dirty="0"/>
          </a:p>
        </p:txBody>
      </p:sp>
      <p:pic>
        <p:nvPicPr>
          <p:cNvPr id="4" name="Picture 8" descr="bércák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12923" y="3761117"/>
            <a:ext cx="2235342" cy="2915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9" descr="Hemosiderinove_pigmentace"/>
          <p:cNvPicPr>
            <a:picLocks noChangeAspect="1" noChangeArrowheads="1"/>
          </p:cNvPicPr>
          <p:nvPr/>
        </p:nvPicPr>
        <p:blipFill>
          <a:blip r:embed="rId3"/>
          <a:srcRect b="14291"/>
          <a:stretch>
            <a:fillRect/>
          </a:stretch>
        </p:blipFill>
        <p:spPr bwMode="auto">
          <a:xfrm>
            <a:off x="6023664" y="3819614"/>
            <a:ext cx="3019425" cy="281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622639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01366"/>
          </a:xfrm>
        </p:spPr>
        <p:txBody>
          <a:bodyPr>
            <a:normAutofit/>
          </a:bodyPr>
          <a:lstStyle/>
          <a:p>
            <a:r>
              <a:rPr lang="cs-CZ" sz="3600" dirty="0">
                <a:latin typeface="+mn-lt"/>
              </a:rPr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83743"/>
            <a:ext cx="10515600" cy="469322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b="1" dirty="0"/>
              <a:t>Rána tlaková – </a:t>
            </a:r>
            <a:r>
              <a:rPr lang="cs-CZ" b="1" dirty="0" err="1"/>
              <a:t>decubitus</a:t>
            </a:r>
            <a:endParaRPr lang="cs-CZ" b="1" dirty="0"/>
          </a:p>
          <a:p>
            <a:pPr>
              <a:defRPr/>
            </a:pPr>
            <a:r>
              <a:rPr lang="cs-CZ" altLang="sk-SK" dirty="0"/>
              <a:t>Lokalizovaná oblast nekrotické tkáně,vzniká v důsledku setrvalého stlačení měkkých tkání</a:t>
            </a:r>
            <a:endParaRPr lang="cs-CZ" dirty="0"/>
          </a:p>
          <a:p>
            <a:endParaRPr lang="cs-CZ" dirty="0"/>
          </a:p>
        </p:txBody>
      </p:sp>
      <p:pic>
        <p:nvPicPr>
          <p:cNvPr id="4" name="Picture 4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937506" y="3362146"/>
            <a:ext cx="2665413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Obrázek 4" descr="C:\Users\Martin\Desktop\výuka\foto tel\IMG_20200805_130113.jpg"/>
          <p:cNvPicPr>
            <a:picLocks noChangeAspect="1" noChangeArrowheads="1"/>
          </p:cNvPicPr>
          <p:nvPr/>
        </p:nvPicPr>
        <p:blipFill>
          <a:blip r:embed="rId3"/>
          <a:srcRect t="12114" b="12114"/>
          <a:stretch>
            <a:fillRect/>
          </a:stretch>
        </p:blipFill>
        <p:spPr bwMode="auto">
          <a:xfrm>
            <a:off x="4600306" y="3931219"/>
            <a:ext cx="3914775" cy="224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6" name="Object 2"/>
          <p:cNvGraphicFramePr>
            <a:graphicFrameLocks noChangeAspect="1"/>
          </p:cNvGraphicFramePr>
          <p:nvPr/>
        </p:nvGraphicFramePr>
        <p:xfrm>
          <a:off x="686070" y="3291516"/>
          <a:ext cx="3652837" cy="2943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" name="Photo Editor Photo" r:id="rId4" imgW="4761905" imgH="3839111" progId="">
                  <p:embed/>
                </p:oleObj>
              </mc:Choice>
              <mc:Fallback>
                <p:oleObj name="Photo Editor Photo" r:id="rId4" imgW="4761905" imgH="3839111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6070" y="3291516"/>
                        <a:ext cx="3652837" cy="2943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622639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01366"/>
          </a:xfrm>
        </p:spPr>
        <p:txBody>
          <a:bodyPr>
            <a:normAutofit/>
          </a:bodyPr>
          <a:lstStyle/>
          <a:p>
            <a:r>
              <a:rPr lang="cs-CZ" sz="3600" dirty="0">
                <a:latin typeface="+mn-lt"/>
              </a:rPr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95887"/>
            <a:ext cx="10515600" cy="4581076"/>
          </a:xfrm>
        </p:spPr>
        <p:txBody>
          <a:bodyPr>
            <a:normAutofit fontScale="92500" lnSpcReduction="20000"/>
          </a:bodyPr>
          <a:lstStyle/>
          <a:p>
            <a:pPr>
              <a:defRPr/>
            </a:pPr>
            <a:r>
              <a:rPr lang="cs-CZ" dirty="0"/>
              <a:t>Predilekční místa </a:t>
            </a:r>
          </a:p>
          <a:p>
            <a:pPr>
              <a:defRPr/>
            </a:pPr>
            <a:endParaRPr lang="cs-CZ" dirty="0"/>
          </a:p>
          <a:p>
            <a:pPr>
              <a:defRPr/>
            </a:pPr>
            <a:endParaRPr lang="cs-CZ" dirty="0"/>
          </a:p>
          <a:p>
            <a:pPr>
              <a:defRPr/>
            </a:pPr>
            <a:endParaRPr lang="cs-CZ" dirty="0"/>
          </a:p>
          <a:p>
            <a:pPr>
              <a:defRPr/>
            </a:pPr>
            <a:endParaRPr lang="cs-CZ" dirty="0"/>
          </a:p>
          <a:p>
            <a:pPr>
              <a:defRPr/>
            </a:pPr>
            <a:endParaRPr lang="cs-CZ" dirty="0"/>
          </a:p>
          <a:p>
            <a:pPr>
              <a:defRPr/>
            </a:pPr>
            <a:endParaRPr lang="cs-CZ" dirty="0"/>
          </a:p>
          <a:p>
            <a:pPr>
              <a:defRPr/>
            </a:pPr>
            <a:endParaRPr lang="cs-CZ" dirty="0"/>
          </a:p>
          <a:p>
            <a:pPr>
              <a:defRPr/>
            </a:pPr>
            <a:r>
              <a:rPr lang="cs-CZ" dirty="0"/>
              <a:t>Nůžkový efekt</a:t>
            </a:r>
          </a:p>
          <a:p>
            <a:pPr>
              <a:defRPr/>
            </a:pPr>
            <a:r>
              <a:rPr lang="cs-CZ" dirty="0"/>
              <a:t> </a:t>
            </a:r>
            <a:r>
              <a:rPr lang="cs-CZ" altLang="sk-SK" dirty="0"/>
              <a:t>Oddělení kůže od ostatních tkání</a:t>
            </a:r>
            <a:endParaRPr lang="en-GB" altLang="sk-SK" dirty="0"/>
          </a:p>
          <a:p>
            <a:pPr>
              <a:defRPr/>
            </a:pPr>
            <a:r>
              <a:rPr lang="cs-CZ" altLang="sk-SK" dirty="0"/>
              <a:t>Podminování podtunelování</a:t>
            </a:r>
            <a:endParaRPr lang="en-GB" altLang="sk-SK" dirty="0"/>
          </a:p>
          <a:p>
            <a:pPr>
              <a:defRPr/>
            </a:pPr>
            <a:endParaRPr lang="cs-CZ" dirty="0"/>
          </a:p>
          <a:p>
            <a:endParaRPr lang="cs-CZ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/>
          <a:srcRect t="12756" b="12756"/>
          <a:stretch>
            <a:fillRect/>
          </a:stretch>
        </p:blipFill>
        <p:spPr bwMode="auto">
          <a:xfrm>
            <a:off x="1003899" y="2046078"/>
            <a:ext cx="4700588" cy="247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48834" y="2047156"/>
            <a:ext cx="3097422" cy="26198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6226397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1737</TotalTime>
  <Words>2217</Words>
  <Application>Microsoft Office PowerPoint</Application>
  <PresentationFormat>Širokoúhlá obrazovka</PresentationFormat>
  <Paragraphs>468</Paragraphs>
  <Slides>62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62</vt:i4>
      </vt:variant>
    </vt:vector>
  </HeadingPairs>
  <TitlesOfParts>
    <vt:vector size="63" baseType="lpstr">
      <vt:lpstr>Office Theme</vt:lpstr>
      <vt:lpstr>Rány, hojení ran, komplikace, </vt:lpstr>
      <vt:lpstr>Kožní kryt</vt:lpstr>
      <vt:lpstr>Rána</vt:lpstr>
      <vt:lpstr>Zavřené rány</vt:lpstr>
      <vt:lpstr>Otevřené rány</vt:lpstr>
      <vt:lpstr> </vt:lpstr>
      <vt:lpstr>Prezentace aplikace PowerPoint</vt:lpstr>
      <vt:lpstr> </vt:lpstr>
      <vt:lpstr> </vt:lpstr>
      <vt:lpstr>Časové hledisko</vt:lpstr>
      <vt:lpstr>Podle hloubky poranění</vt:lpstr>
      <vt:lpstr>podle bakteriální kontaminace</vt:lpstr>
      <vt:lpstr> </vt:lpstr>
      <vt:lpstr> </vt:lpstr>
      <vt:lpstr>Podle způsobu vzniku</vt:lpstr>
      <vt:lpstr>Vulnus scissum</vt:lpstr>
      <vt:lpstr> </vt:lpstr>
      <vt:lpstr>Vulnus sectum</vt:lpstr>
      <vt:lpstr>Vulnus punctum</vt:lpstr>
      <vt:lpstr>Vulnus lacerum</vt:lpstr>
      <vt:lpstr>Vulnus contuso-lacerum</vt:lpstr>
      <vt:lpstr>Vulnus morsum</vt:lpstr>
      <vt:lpstr> </vt:lpstr>
      <vt:lpstr> </vt:lpstr>
      <vt:lpstr>Vulnus  sclopetarium</vt:lpstr>
      <vt:lpstr> </vt:lpstr>
      <vt:lpstr>Hojení rány</vt:lpstr>
      <vt:lpstr> </vt:lpstr>
      <vt:lpstr> </vt:lpstr>
      <vt:lpstr>Fáze hojení</vt:lpstr>
      <vt:lpstr> </vt:lpstr>
      <vt:lpstr>Epitelizace</vt:lpstr>
      <vt:lpstr>Faktory ovlivňující hojení</vt:lpstr>
      <vt:lpstr>Chirurgické ošetření rány</vt:lpstr>
      <vt:lpstr>Chirurgické ošetření rány</vt:lpstr>
      <vt:lpstr>Chirurgické ošetření rány</vt:lpstr>
      <vt:lpstr>Chirurgické ošetření rány</vt:lpstr>
      <vt:lpstr>Chirurgické ošetření rány</vt:lpstr>
      <vt:lpstr>Chirurgické ošetření rány</vt:lpstr>
      <vt:lpstr>Chirurgické ošetření rány</vt:lpstr>
      <vt:lpstr> </vt:lpstr>
      <vt:lpstr> Chirurgické ošetření rány</vt:lpstr>
      <vt:lpstr>Chirurgické ošetření rány</vt:lpstr>
      <vt:lpstr>Chirurgické ošetření rány</vt:lpstr>
      <vt:lpstr>Chirurgické ošetření rány</vt:lpstr>
      <vt:lpstr>Chirurgické ošetření rány</vt:lpstr>
      <vt:lpstr>Chirurgické ošetření rány</vt:lpstr>
      <vt:lpstr>Prevence tetanu</vt:lpstr>
      <vt:lpstr>Nemožnost primárního uzavření rány</vt:lpstr>
      <vt:lpstr>Dočasné krytí rány – vlhké hojení</vt:lpstr>
      <vt:lpstr> vlhké hojení</vt:lpstr>
      <vt:lpstr>Dočasné krytí rány</vt:lpstr>
      <vt:lpstr>Dočasné krytí rány</vt:lpstr>
      <vt:lpstr>Dočasné krytí rány - VAC</vt:lpstr>
      <vt:lpstr>Komplikace hojení rány</vt:lpstr>
      <vt:lpstr>Komplikace hojení rány</vt:lpstr>
      <vt:lpstr>Komplikace hojení rány</vt:lpstr>
      <vt:lpstr>Komplikace hojení rány</vt:lpstr>
      <vt:lpstr>Komplikace hojení rány</vt:lpstr>
      <vt:lpstr>Komplikace hojení rány</vt:lpstr>
      <vt:lpstr>Komplikace hojení rány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Martin Staňa</dc:creator>
  <cp:lastModifiedBy>Martin</cp:lastModifiedBy>
  <cp:revision>339</cp:revision>
  <dcterms:created xsi:type="dcterms:W3CDTF">2022-10-19T07:42:57Z</dcterms:created>
  <dcterms:modified xsi:type="dcterms:W3CDTF">2024-10-05T15:47:55Z</dcterms:modified>
</cp:coreProperties>
</file>