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3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292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C8C8FF"/>
    <a:srgbClr val="FFC8C8"/>
    <a:srgbClr val="004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0C4A4-B08E-3D3C-33F8-5D72C06CD5E9}" v="37" dt="2024-09-23T08:13:48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a Daniel" userId="S::20484@fnbrno.cz::160380b3-875f-4c41-90c0-206e3231e4c6" providerId="AD" clId="Web-{1790C4A4-B08E-3D3C-33F8-5D72C06CD5E9}"/>
    <pc:docChg chg="delSld modSld">
      <pc:chgData name="Ira Daniel" userId="S::20484@fnbrno.cz::160380b3-875f-4c41-90c0-206e3231e4c6" providerId="AD" clId="Web-{1790C4A4-B08E-3D3C-33F8-5D72C06CD5E9}" dt="2024-09-23T08:13:48.112" v="35"/>
      <pc:docMkLst>
        <pc:docMk/>
      </pc:docMkLst>
      <pc:sldChg chg="modSp">
        <pc:chgData name="Ira Daniel" userId="S::20484@fnbrno.cz::160380b3-875f-4c41-90c0-206e3231e4c6" providerId="AD" clId="Web-{1790C4A4-B08E-3D3C-33F8-5D72C06CD5E9}" dt="2024-09-23T08:13:26.095" v="24" actId="20577"/>
        <pc:sldMkLst>
          <pc:docMk/>
          <pc:sldMk cId="1672495335" sldId="256"/>
        </pc:sldMkLst>
        <pc:spChg chg="mod">
          <ac:chgData name="Ira Daniel" userId="S::20484@fnbrno.cz::160380b3-875f-4c41-90c0-206e3231e4c6" providerId="AD" clId="Web-{1790C4A4-B08E-3D3C-33F8-5D72C06CD5E9}" dt="2024-09-23T08:13:26.095" v="24" actId="20577"/>
          <ac:spMkLst>
            <pc:docMk/>
            <pc:sldMk cId="1672495335" sldId="256"/>
            <ac:spMk id="2" creationId="{00000000-0000-0000-0000-000000000000}"/>
          </ac:spMkLst>
        </pc:spChg>
      </pc:sldChg>
      <pc:sldChg chg="del">
        <pc:chgData name="Ira Daniel" userId="S::20484@fnbrno.cz::160380b3-875f-4c41-90c0-206e3231e4c6" providerId="AD" clId="Web-{1790C4A4-B08E-3D3C-33F8-5D72C06CD5E9}" dt="2024-09-23T08:13:32.877" v="26"/>
        <pc:sldMkLst>
          <pc:docMk/>
          <pc:sldMk cId="962263973" sldId="269"/>
        </pc:sldMkLst>
      </pc:sldChg>
      <pc:sldChg chg="del">
        <pc:chgData name="Ira Daniel" userId="S::20484@fnbrno.cz::160380b3-875f-4c41-90c0-206e3231e4c6" providerId="AD" clId="Web-{1790C4A4-B08E-3D3C-33F8-5D72C06CD5E9}" dt="2024-09-23T08:13:34.549" v="27"/>
        <pc:sldMkLst>
          <pc:docMk/>
          <pc:sldMk cId="248811942" sldId="273"/>
        </pc:sldMkLst>
      </pc:sldChg>
      <pc:sldChg chg="del">
        <pc:chgData name="Ira Daniel" userId="S::20484@fnbrno.cz::160380b3-875f-4c41-90c0-206e3231e4c6" providerId="AD" clId="Web-{1790C4A4-B08E-3D3C-33F8-5D72C06CD5E9}" dt="2024-09-23T08:13:37.580" v="29"/>
        <pc:sldMkLst>
          <pc:docMk/>
          <pc:sldMk cId="984358397" sldId="274"/>
        </pc:sldMkLst>
      </pc:sldChg>
      <pc:sldChg chg="del">
        <pc:chgData name="Ira Daniel" userId="S::20484@fnbrno.cz::160380b3-875f-4c41-90c0-206e3231e4c6" providerId="AD" clId="Web-{1790C4A4-B08E-3D3C-33F8-5D72C06CD5E9}" dt="2024-09-23T08:13:30.892" v="25"/>
        <pc:sldMkLst>
          <pc:docMk/>
          <pc:sldMk cId="3017050275" sldId="280"/>
        </pc:sldMkLst>
      </pc:sldChg>
      <pc:sldChg chg="del">
        <pc:chgData name="Ira Daniel" userId="S::20484@fnbrno.cz::160380b3-875f-4c41-90c0-206e3231e4c6" providerId="AD" clId="Web-{1790C4A4-B08E-3D3C-33F8-5D72C06CD5E9}" dt="2024-09-23T08:13:35.846" v="28"/>
        <pc:sldMkLst>
          <pc:docMk/>
          <pc:sldMk cId="3648803439" sldId="281"/>
        </pc:sldMkLst>
      </pc:sldChg>
      <pc:sldChg chg="del">
        <pc:chgData name="Ira Daniel" userId="S::20484@fnbrno.cz::160380b3-875f-4c41-90c0-206e3231e4c6" providerId="AD" clId="Web-{1790C4A4-B08E-3D3C-33F8-5D72C06CD5E9}" dt="2024-09-23T08:13:39.455" v="30"/>
        <pc:sldMkLst>
          <pc:docMk/>
          <pc:sldMk cId="86122226" sldId="288"/>
        </pc:sldMkLst>
      </pc:sldChg>
      <pc:sldChg chg="del">
        <pc:chgData name="Ira Daniel" userId="S::20484@fnbrno.cz::160380b3-875f-4c41-90c0-206e3231e4c6" providerId="AD" clId="Web-{1790C4A4-B08E-3D3C-33F8-5D72C06CD5E9}" dt="2024-09-23T08:13:41.346" v="31"/>
        <pc:sldMkLst>
          <pc:docMk/>
          <pc:sldMk cId="3712953684" sldId="293"/>
        </pc:sldMkLst>
      </pc:sldChg>
      <pc:sldChg chg="del">
        <pc:chgData name="Ira Daniel" userId="S::20484@fnbrno.cz::160380b3-875f-4c41-90c0-206e3231e4c6" providerId="AD" clId="Web-{1790C4A4-B08E-3D3C-33F8-5D72C06CD5E9}" dt="2024-09-23T08:13:43.033" v="32"/>
        <pc:sldMkLst>
          <pc:docMk/>
          <pc:sldMk cId="2446312443" sldId="294"/>
        </pc:sldMkLst>
      </pc:sldChg>
      <pc:sldChg chg="del">
        <pc:chgData name="Ira Daniel" userId="S::20484@fnbrno.cz::160380b3-875f-4c41-90c0-206e3231e4c6" providerId="AD" clId="Web-{1790C4A4-B08E-3D3C-33F8-5D72C06CD5E9}" dt="2024-09-23T08:13:44.424" v="33"/>
        <pc:sldMkLst>
          <pc:docMk/>
          <pc:sldMk cId="4248131316" sldId="295"/>
        </pc:sldMkLst>
      </pc:sldChg>
      <pc:sldChg chg="del">
        <pc:chgData name="Ira Daniel" userId="S::20484@fnbrno.cz::160380b3-875f-4c41-90c0-206e3231e4c6" providerId="AD" clId="Web-{1790C4A4-B08E-3D3C-33F8-5D72C06CD5E9}" dt="2024-09-23T08:13:46.049" v="34"/>
        <pc:sldMkLst>
          <pc:docMk/>
          <pc:sldMk cId="1666448717" sldId="296"/>
        </pc:sldMkLst>
      </pc:sldChg>
      <pc:sldChg chg="del">
        <pc:chgData name="Ira Daniel" userId="S::20484@fnbrno.cz::160380b3-875f-4c41-90c0-206e3231e4c6" providerId="AD" clId="Web-{1790C4A4-B08E-3D3C-33F8-5D72C06CD5E9}" dt="2024-09-23T08:13:48.112" v="35"/>
        <pc:sldMkLst>
          <pc:docMk/>
          <pc:sldMk cId="1855001672" sldId="29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8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8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30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34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3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6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7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5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F2AC-D404-4FB9-8C62-188A0EAEACA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4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7A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emocnicenovyjicin.agel.cz/pracoviste/oddeleni/chirurgicke-oddeleni/informace-pro-odborniky/guidelines/doporuceni-pro-antibiotickou-profylaxi-u-chirurgickych-pacientu-prichazejicich-k-operacnimu-vykonu-vynatek-ze-smernice-atb-profylaxe-v-nnj.pdf" TargetMode="External"/><Relationship Id="rId2" Type="http://schemas.openxmlformats.org/officeDocument/2006/relationships/hyperlink" Target="https://www.wikiskripta.eu/w/Typy_operac%C3%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iprofi.cz/33/komplikace-chirurgickych-operaci-uniqueidmRRWSbk196FNf8-jVUh4ElMAVc_29gcm80Go3HSj2zQrO3VA8YZLZ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5E0D3A8D-0062-3DBD-054A-9EA1AF82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" y="60960"/>
            <a:ext cx="2438400" cy="1876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6916"/>
            <a:ext cx="9144000" cy="2261278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  <a:ea typeface="+mn-lt"/>
                <a:cs typeface="+mn-lt"/>
              </a:rPr>
              <a:t> Hojení ran</a:t>
            </a:r>
            <a:endParaRPr lang="cs-CZ" sz="4800" dirty="0">
              <a:solidFill>
                <a:schemeClr val="bg1"/>
              </a:solidFill>
              <a:latin typeface="Calibri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35935"/>
            <a:ext cx="9144000" cy="9351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Klinika úrazové chirurgie FN Brno</a:t>
            </a:r>
          </a:p>
          <a:p>
            <a:r>
              <a:rPr lang="cs-CZ" dirty="0">
                <a:solidFill>
                  <a:schemeClr val="bg1"/>
                </a:solidFill>
              </a:rPr>
              <a:t>BFCH031</a:t>
            </a:r>
            <a:endParaRPr lang="cs-CZ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49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Chronické rány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i="1" dirty="0"/>
              <a:t>=   sekundárně se hojící rána s dobou hojení delší než 6-8 týdnů i přes adekvátní terapii</a:t>
            </a:r>
          </a:p>
          <a:p>
            <a:r>
              <a:rPr lang="cs-CZ" sz="2400" dirty="0"/>
              <a:t>Příčinnou vzniku je přechod akutní rány do chronicity, zhoršení podmínek hojení, </a:t>
            </a:r>
            <a:r>
              <a:rPr lang="cs-CZ" sz="2400" dirty="0" err="1"/>
              <a:t>mikrotraumatizace</a:t>
            </a:r>
            <a:r>
              <a:rPr lang="cs-CZ" sz="2400" dirty="0"/>
              <a:t> okolí rány</a:t>
            </a:r>
          </a:p>
          <a:p>
            <a:r>
              <a:rPr lang="cs-CZ" dirty="0"/>
              <a:t>Vředy na podkladě cévní etiologie</a:t>
            </a:r>
          </a:p>
          <a:p>
            <a:r>
              <a:rPr lang="cs-CZ" dirty="0"/>
              <a:t>Dekubitus</a:t>
            </a:r>
          </a:p>
          <a:p>
            <a:pPr lvl="1"/>
            <a:r>
              <a:rPr lang="cs-CZ" dirty="0"/>
              <a:t>Porucha </a:t>
            </a:r>
            <a:r>
              <a:rPr lang="cs-CZ" dirty="0" err="1"/>
              <a:t>mikrocirkulace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Predilekční místa odpovídající poloze</a:t>
            </a:r>
          </a:p>
          <a:p>
            <a:r>
              <a:rPr lang="cs-CZ" dirty="0"/>
              <a:t>Granulační tkáň </a:t>
            </a:r>
          </a:p>
          <a:p>
            <a:pPr lvl="1"/>
            <a:r>
              <a:rPr lang="cs-CZ" dirty="0"/>
              <a:t>Křehká tkáň s nově vytvořenými cévami a</a:t>
            </a:r>
          </a:p>
          <a:p>
            <a:pPr marL="457200" lvl="1" indent="0">
              <a:buNone/>
            </a:pPr>
            <a:r>
              <a:rPr lang="cs-CZ" dirty="0"/>
              <a:t>     kolagenem</a:t>
            </a:r>
          </a:p>
          <a:p>
            <a:r>
              <a:rPr lang="cs-CZ" dirty="0"/>
              <a:t>Nekróza </a:t>
            </a:r>
          </a:p>
          <a:p>
            <a:pPr lvl="1">
              <a:buNone/>
            </a:pPr>
            <a:r>
              <a:rPr lang="cs-CZ" dirty="0"/>
              <a:t>=   </a:t>
            </a:r>
            <a:r>
              <a:rPr lang="cs-CZ" dirty="0" err="1"/>
              <a:t>Avitální</a:t>
            </a:r>
            <a:r>
              <a:rPr lang="cs-CZ" dirty="0"/>
              <a:t> tkáň</a:t>
            </a:r>
          </a:p>
          <a:p>
            <a:pPr lvl="1"/>
            <a:r>
              <a:rPr lang="cs-CZ" dirty="0"/>
              <a:t>Suchá x vlhká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9" y="4797152"/>
            <a:ext cx="2672291" cy="191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2780928"/>
            <a:ext cx="2744740" cy="199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116632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15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Terapie chronických 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692697"/>
            <a:ext cx="8229600" cy="4525963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Principy:</a:t>
            </a:r>
          </a:p>
          <a:p>
            <a:pPr lvl="1"/>
            <a:r>
              <a:rPr lang="cs-CZ" dirty="0"/>
              <a:t>Vyčistit ránu od povlaků, nekróz, detritu </a:t>
            </a:r>
          </a:p>
          <a:p>
            <a:pPr lvl="2"/>
            <a:r>
              <a:rPr lang="cs-CZ" dirty="0" err="1"/>
              <a:t>Debridement</a:t>
            </a:r>
            <a:r>
              <a:rPr lang="cs-CZ" dirty="0"/>
              <a:t> – mechanický x enzymatický x larvální </a:t>
            </a:r>
            <a:r>
              <a:rPr lang="cs-CZ" dirty="0" err="1"/>
              <a:t>Th</a:t>
            </a:r>
            <a:endParaRPr lang="cs-CZ" dirty="0"/>
          </a:p>
          <a:p>
            <a:pPr lvl="1"/>
            <a:r>
              <a:rPr lang="cs-CZ" dirty="0"/>
              <a:t>Podpořit granulaci</a:t>
            </a:r>
          </a:p>
          <a:p>
            <a:pPr lvl="2"/>
            <a:r>
              <a:rPr lang="cs-CZ" dirty="0"/>
              <a:t>Zásady vlhké terapie ran</a:t>
            </a:r>
          </a:p>
          <a:p>
            <a:pPr lvl="1"/>
            <a:r>
              <a:rPr lang="cs-CZ" dirty="0"/>
              <a:t>Zamezit vstupu sekundární infekce</a:t>
            </a:r>
          </a:p>
          <a:p>
            <a:pPr lvl="2"/>
            <a:r>
              <a:rPr lang="cs-CZ" dirty="0"/>
              <a:t>Lokální antimikrobiální </a:t>
            </a:r>
            <a:r>
              <a:rPr lang="cs-CZ" dirty="0" err="1"/>
              <a:t>Th</a:t>
            </a:r>
            <a:endParaRPr lang="cs-CZ" dirty="0"/>
          </a:p>
          <a:p>
            <a:pPr lvl="2"/>
            <a:r>
              <a:rPr lang="cs-CZ" dirty="0"/>
              <a:t>ATB profylaxe x cílená ATB terapie</a:t>
            </a:r>
          </a:p>
          <a:p>
            <a:pPr lvl="1"/>
            <a:r>
              <a:rPr lang="cs-CZ" dirty="0" err="1"/>
              <a:t>Absorbce</a:t>
            </a:r>
            <a:r>
              <a:rPr lang="cs-CZ" dirty="0"/>
              <a:t> nadměrného </a:t>
            </a:r>
            <a:r>
              <a:rPr lang="cs-CZ" dirty="0" err="1"/>
              <a:t>exsudátu</a:t>
            </a:r>
            <a:endParaRPr lang="cs-CZ" dirty="0"/>
          </a:p>
        </p:txBody>
      </p:sp>
      <p:pic>
        <p:nvPicPr>
          <p:cNvPr id="8194" name="Picture 2" descr="D:\rány\V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184" y="3789041"/>
            <a:ext cx="3472817" cy="2614489"/>
          </a:xfrm>
          <a:prstGeom prst="rect">
            <a:avLst/>
          </a:prstGeom>
          <a:noFill/>
        </p:spPr>
      </p:pic>
      <p:pic>
        <p:nvPicPr>
          <p:cNvPr id="8195" name="Picture 3" descr="D:\rány\čer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5013177"/>
            <a:ext cx="2880320" cy="1618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243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Faktory ovlivňující hojení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Celkové</a:t>
            </a:r>
          </a:p>
          <a:p>
            <a:pPr lvl="1"/>
            <a:r>
              <a:rPr lang="cs-CZ" dirty="0"/>
              <a:t>genetické</a:t>
            </a:r>
          </a:p>
          <a:p>
            <a:pPr lvl="1"/>
            <a:r>
              <a:rPr lang="cs-CZ" dirty="0"/>
              <a:t>věk</a:t>
            </a:r>
          </a:p>
          <a:p>
            <a:pPr lvl="1"/>
            <a:r>
              <a:rPr lang="cs-CZ" dirty="0" err="1"/>
              <a:t>komorbidity</a:t>
            </a:r>
            <a:r>
              <a:rPr lang="cs-CZ" dirty="0"/>
              <a:t> – diabetes </a:t>
            </a:r>
            <a:r>
              <a:rPr lang="cs-CZ" dirty="0" err="1"/>
              <a:t>mellitus</a:t>
            </a:r>
            <a:r>
              <a:rPr lang="cs-CZ" dirty="0"/>
              <a:t>, </a:t>
            </a:r>
            <a:r>
              <a:rPr lang="cs-CZ" dirty="0" err="1"/>
              <a:t>angiopathie</a:t>
            </a:r>
            <a:r>
              <a:rPr lang="cs-CZ" dirty="0"/>
              <a:t>, autoimunitní 		         onemocnění atd.</a:t>
            </a:r>
          </a:p>
          <a:p>
            <a:pPr lvl="1"/>
            <a:r>
              <a:rPr lang="cs-CZ" dirty="0"/>
              <a:t>nutriční stav</a:t>
            </a:r>
          </a:p>
          <a:p>
            <a:pPr lvl="1"/>
            <a:r>
              <a:rPr lang="cs-CZ" dirty="0"/>
              <a:t>imunosuprese, imunodeficience</a:t>
            </a:r>
          </a:p>
          <a:p>
            <a:pPr lvl="1"/>
            <a:r>
              <a:rPr lang="cs-CZ" dirty="0"/>
              <a:t>farmakoterapie – kortikoterapie, cytostatika, </a:t>
            </a:r>
            <a:r>
              <a:rPr lang="cs-CZ" dirty="0" err="1"/>
              <a:t>imunosupresiva</a:t>
            </a:r>
            <a:r>
              <a:rPr lang="cs-CZ" dirty="0"/>
              <a:t>,      			antikoagulancia</a:t>
            </a:r>
          </a:p>
          <a:p>
            <a:r>
              <a:rPr lang="cs-CZ" b="1" dirty="0"/>
              <a:t>Lokální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prokrvení tkáně</a:t>
            </a:r>
          </a:p>
          <a:p>
            <a:pPr lvl="1"/>
            <a:r>
              <a:rPr lang="cs-CZ" dirty="0"/>
              <a:t>přítomnost infekce</a:t>
            </a:r>
          </a:p>
          <a:p>
            <a:pPr lvl="1"/>
            <a:r>
              <a:rPr lang="cs-CZ" dirty="0"/>
              <a:t>přítomnost cizích těles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9218" name="Picture 2" descr="D:\rány\bércov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3" y="4869160"/>
            <a:ext cx="2466975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5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Komplikace a poruchy hojení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Ranná infekce – nejčastější</a:t>
            </a:r>
          </a:p>
          <a:p>
            <a:r>
              <a:rPr lang="cs-CZ" dirty="0"/>
              <a:t>Krvácení</a:t>
            </a:r>
          </a:p>
          <a:p>
            <a:r>
              <a:rPr lang="cs-CZ" dirty="0"/>
              <a:t>Dehiscence rány</a:t>
            </a:r>
          </a:p>
          <a:p>
            <a:r>
              <a:rPr lang="cs-CZ" dirty="0"/>
              <a:t>Nekróza tkání</a:t>
            </a:r>
          </a:p>
          <a:p>
            <a:r>
              <a:rPr lang="cs-CZ" dirty="0"/>
              <a:t>Vznik </a:t>
            </a:r>
            <a:r>
              <a:rPr lang="cs-CZ" dirty="0" err="1"/>
              <a:t>seromu</a:t>
            </a:r>
            <a:endParaRPr lang="cs-CZ" dirty="0"/>
          </a:p>
          <a:p>
            <a:pPr marL="457200" lvl="1" indent="0">
              <a:buNone/>
            </a:pPr>
            <a:r>
              <a:rPr lang="cs-CZ" sz="2200" dirty="0"/>
              <a:t>= nahromadění tekutiny ve tkáni/orgánu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876788" y="3244335"/>
            <a:ext cx="237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 </a:t>
            </a:r>
          </a:p>
          <a:p>
            <a:endParaRPr lang="cs-CZ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0256" y="1556793"/>
            <a:ext cx="2064968" cy="27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9" y="4509120"/>
            <a:ext cx="2869125" cy="218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013A6AB-DE1B-38B7-5E55-B26FF38BD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9" y="4980899"/>
            <a:ext cx="3316957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Poruchy hojení rány: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infekce</a:t>
            </a:r>
          </a:p>
          <a:p>
            <a:endParaRPr lang="cs-CZ" dirty="0"/>
          </a:p>
          <a:p>
            <a:r>
              <a:rPr lang="cs-CZ" dirty="0"/>
              <a:t>krvácení z rány, hematom, serom</a:t>
            </a:r>
          </a:p>
          <a:p>
            <a:r>
              <a:rPr lang="cs-CZ" dirty="0"/>
              <a:t>dehiscence rány, nekróza</a:t>
            </a:r>
          </a:p>
          <a:p>
            <a:endParaRPr lang="cs-CZ" dirty="0"/>
          </a:p>
          <a:p>
            <a:r>
              <a:rPr lang="cs-CZ" dirty="0"/>
              <a:t>poškození kůže v okolí rány</a:t>
            </a:r>
          </a:p>
          <a:p>
            <a:endParaRPr lang="cs-CZ" dirty="0"/>
          </a:p>
          <a:p>
            <a:r>
              <a:rPr lang="cs-CZ" dirty="0"/>
              <a:t>hypertrofické granulace, píštěle, reakce na cizorodý materiál</a:t>
            </a:r>
          </a:p>
        </p:txBody>
      </p:sp>
    </p:spTree>
    <p:extLst>
      <p:ext uri="{BB962C8B-B14F-4D97-AF65-F5344CB8AC3E}">
        <p14:creationId xmlns:p14="http://schemas.microsoft.com/office/powerpoint/2010/main" val="249248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hlinkClick r:id="rId2"/>
              </a:rPr>
              <a:t>https://www.wikiskripta.eu/w/Typy_operac%C3%AD</a:t>
            </a:r>
            <a:endParaRPr lang="cs-CZ" dirty="0"/>
          </a:p>
          <a:p>
            <a:r>
              <a:rPr lang="cs-CZ" dirty="0">
                <a:hlinkClick r:id="rId3"/>
              </a:rPr>
              <a:t>https://nemocnicenovyjicin.agel.cz/pracoviste/oddeleni/chirurgicke-oddeleni/informace-pro-odborniky/guidelines/doporuceni-pro-antibiotickou-profylaxi-u-chirurgickych-pacientu-prichazejicich-k-operacnimu-vykonu-vynatek-ze-smernice-atb-profylaxe-v-nnj.pdf</a:t>
            </a:r>
            <a:endParaRPr lang="cs-CZ" dirty="0"/>
          </a:p>
          <a:p>
            <a:r>
              <a:rPr lang="cs-CZ" dirty="0">
                <a:hlinkClick r:id="rId4"/>
              </a:rPr>
              <a:t>https://www.mediprofi.cz/33/komplikace-chirurgickych-operaci-uniqueidmRRWSbk196FNf8-jVUh4ElMAVc_29gcm80Go3HSj2zQrO3VA8YZLZA/</a:t>
            </a:r>
            <a:endParaRPr lang="cs-CZ" dirty="0"/>
          </a:p>
          <a:p>
            <a:r>
              <a:rPr lang="cs-CZ" dirty="0"/>
              <a:t>přednášky lékařů kliniky Úrazové chirurgie z minulých ročníků</a:t>
            </a:r>
          </a:p>
          <a:p>
            <a:endParaRPr lang="cs-CZ" dirty="0"/>
          </a:p>
          <a:p>
            <a:endParaRPr lang="cs-CZ" dirty="0"/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61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Rány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5100" b="1" i="1" dirty="0"/>
              <a:t>Rána</a:t>
            </a:r>
            <a:r>
              <a:rPr lang="cs-CZ" sz="5100" i="1" dirty="0"/>
              <a:t> = porušení integrity kůže či sliznice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600" dirty="0"/>
              <a:t>Uzavřené x otevřené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600" dirty="0"/>
              <a:t>Dle hloubky:</a:t>
            </a:r>
          </a:p>
          <a:p>
            <a:pPr marL="914400" lvl="1" indent="-514350"/>
            <a:r>
              <a:rPr lang="cs-CZ" dirty="0"/>
              <a:t>povrchové x hluboké</a:t>
            </a:r>
          </a:p>
          <a:p>
            <a:pPr marL="914400" lvl="1" indent="-514350"/>
            <a:r>
              <a:rPr lang="cs-CZ" dirty="0"/>
              <a:t>penetrující x nepenetrující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600" dirty="0"/>
              <a:t>Dle průběhu</a:t>
            </a:r>
          </a:p>
          <a:p>
            <a:pPr lvl="1"/>
            <a:r>
              <a:rPr lang="cs-CZ" dirty="0"/>
              <a:t>Akutní  x chronické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600" dirty="0"/>
              <a:t>Dle čistoty</a:t>
            </a:r>
          </a:p>
          <a:p>
            <a:pPr lvl="1"/>
            <a:r>
              <a:rPr lang="cs-CZ" dirty="0"/>
              <a:t>čisté x mechanicky znečištěné</a:t>
            </a:r>
          </a:p>
          <a:p>
            <a:pPr lvl="1"/>
            <a:r>
              <a:rPr lang="cs-CZ" dirty="0"/>
              <a:t>aseptické x infikované</a:t>
            </a:r>
          </a:p>
          <a:p>
            <a:pPr>
              <a:buNone/>
            </a:pPr>
            <a:endParaRPr lang="cs-CZ" sz="3600" dirty="0"/>
          </a:p>
          <a:p>
            <a:pPr>
              <a:buNone/>
            </a:pPr>
            <a:r>
              <a:rPr lang="cs-CZ" sz="3600" dirty="0"/>
              <a:t>Dle mechanismu </a:t>
            </a:r>
          </a:p>
          <a:p>
            <a:pPr lvl="1"/>
            <a:r>
              <a:rPr lang="cs-CZ" dirty="0"/>
              <a:t>řezné x bodné x sečné x </a:t>
            </a:r>
            <a:r>
              <a:rPr lang="cs-CZ" dirty="0" err="1"/>
              <a:t>kusné</a:t>
            </a:r>
            <a:r>
              <a:rPr lang="cs-CZ" dirty="0"/>
              <a:t> x střelné x zhmožděné</a:t>
            </a:r>
          </a:p>
        </p:txBody>
      </p:sp>
      <p:pic>
        <p:nvPicPr>
          <p:cNvPr id="4" name="Picture 2" descr="D:\rány\odře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8800" y="46931"/>
            <a:ext cx="1720081" cy="1643757"/>
          </a:xfrm>
          <a:prstGeom prst="rect">
            <a:avLst/>
          </a:prstGeom>
          <a:noFill/>
        </p:spPr>
      </p:pic>
      <p:pic>
        <p:nvPicPr>
          <p:cNvPr id="5" name="Picture 3" descr="D:\rány\zhmožděn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471" y="2204214"/>
            <a:ext cx="3024336" cy="2016224"/>
          </a:xfrm>
          <a:prstGeom prst="rect">
            <a:avLst/>
          </a:prstGeom>
          <a:noFill/>
        </p:spPr>
      </p:pic>
      <p:pic>
        <p:nvPicPr>
          <p:cNvPr id="6" name="Picture 4" descr="D:\rány\chirurgická rá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2897" y="2204214"/>
            <a:ext cx="2428875" cy="2160240"/>
          </a:xfrm>
          <a:prstGeom prst="rect">
            <a:avLst/>
          </a:prstGeom>
          <a:noFill/>
        </p:spPr>
      </p:pic>
      <p:pic>
        <p:nvPicPr>
          <p:cNvPr id="7" name="Picture 6" descr="D:\rány\infikovaná rá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2065" y="4653136"/>
            <a:ext cx="3381115" cy="2155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48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Rány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Bodná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punctum</a:t>
            </a:r>
            <a:endParaRPr lang="cs-CZ" sz="2700" i="1" dirty="0"/>
          </a:p>
          <a:p>
            <a:pPr lvl="1"/>
            <a:r>
              <a:rPr lang="cs-CZ" sz="1700" dirty="0"/>
              <a:t>Průnik ostrého/tupého předmětu do </a:t>
            </a:r>
            <a:r>
              <a:rPr lang="cs-CZ" sz="1700" dirty="0" err="1"/>
              <a:t>hlouby</a:t>
            </a:r>
            <a:r>
              <a:rPr lang="cs-CZ" sz="1700" dirty="0"/>
              <a:t> </a:t>
            </a:r>
          </a:p>
          <a:p>
            <a:pPr lvl="1"/>
            <a:r>
              <a:rPr lang="cs-CZ" sz="1700" dirty="0"/>
              <a:t>Penetrující x nepenetrující</a:t>
            </a:r>
          </a:p>
          <a:p>
            <a:pPr lvl="1"/>
            <a:r>
              <a:rPr lang="cs-CZ" sz="1700" dirty="0" err="1"/>
              <a:t>Vbod</a:t>
            </a:r>
            <a:r>
              <a:rPr lang="cs-CZ" sz="1700" dirty="0"/>
              <a:t>, bodný kanál, </a:t>
            </a:r>
            <a:r>
              <a:rPr lang="cs-CZ" sz="1700" dirty="0" err="1"/>
              <a:t>výbod</a:t>
            </a:r>
            <a:endParaRPr lang="cs-CZ" sz="1700" dirty="0"/>
          </a:p>
          <a:p>
            <a:r>
              <a:rPr lang="cs-CZ" dirty="0"/>
              <a:t>Sečná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sectum</a:t>
            </a:r>
            <a:endParaRPr lang="cs-CZ" sz="2700" i="1" dirty="0"/>
          </a:p>
          <a:p>
            <a:pPr lvl="1"/>
            <a:r>
              <a:rPr lang="cs-CZ" sz="1700" dirty="0"/>
              <a:t>Kolmým/ šikmým dopadem ostrého předmětu</a:t>
            </a:r>
          </a:p>
          <a:p>
            <a:pPr lvl="1"/>
            <a:r>
              <a:rPr lang="cs-CZ" sz="1700" dirty="0"/>
              <a:t>Úzké, většinou v celé délce stejná hloubka</a:t>
            </a:r>
            <a:endParaRPr lang="cs-CZ" dirty="0"/>
          </a:p>
          <a:p>
            <a:r>
              <a:rPr lang="cs-CZ" dirty="0"/>
              <a:t>Řezná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scissum</a:t>
            </a:r>
            <a:endParaRPr lang="cs-CZ" sz="2700" i="1" dirty="0"/>
          </a:p>
          <a:p>
            <a:pPr lvl="1"/>
            <a:r>
              <a:rPr lang="cs-CZ" sz="1800" dirty="0"/>
              <a:t>Vzniká tlakem a tahem ostrého předmětu na kůži</a:t>
            </a:r>
          </a:p>
          <a:p>
            <a:pPr lvl="1"/>
            <a:r>
              <a:rPr lang="cs-CZ" sz="1800" dirty="0"/>
              <a:t>Ostré okraje, střed rány hlubší</a:t>
            </a:r>
          </a:p>
          <a:p>
            <a:r>
              <a:rPr lang="cs-CZ" dirty="0" err="1"/>
              <a:t>Zhmoždělá</a:t>
            </a:r>
            <a:r>
              <a:rPr lang="cs-CZ" dirty="0"/>
              <a:t>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contusum</a:t>
            </a:r>
            <a:endParaRPr lang="cs-CZ" sz="2700" i="1" dirty="0"/>
          </a:p>
          <a:p>
            <a:pPr lvl="1"/>
            <a:r>
              <a:rPr lang="cs-CZ" sz="2000" dirty="0"/>
              <a:t>Vzniká stlačením měkkých tkání mezi pevný podklad</a:t>
            </a:r>
          </a:p>
          <a:p>
            <a:pPr lvl="1">
              <a:buNone/>
            </a:pPr>
            <a:r>
              <a:rPr lang="cs-CZ" sz="2000" dirty="0"/>
              <a:t>      a vlastní skelet</a:t>
            </a:r>
          </a:p>
          <a:p>
            <a:pPr lvl="1"/>
            <a:r>
              <a:rPr lang="cs-CZ" sz="2000" dirty="0"/>
              <a:t>Často spojena s lacerací</a:t>
            </a:r>
          </a:p>
        </p:txBody>
      </p:sp>
      <p:pic>
        <p:nvPicPr>
          <p:cNvPr id="4" name="Picture 2" descr="D:\rány\bodná rá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260649"/>
            <a:ext cx="2571750" cy="1781175"/>
          </a:xfrm>
          <a:prstGeom prst="rect">
            <a:avLst/>
          </a:prstGeom>
          <a:noFill/>
        </p:spPr>
      </p:pic>
      <p:pic>
        <p:nvPicPr>
          <p:cNvPr id="5" name="Picture 4" descr="D:\rány\sečná rá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9" y="2780929"/>
            <a:ext cx="2466975" cy="18573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6439" y="5377409"/>
            <a:ext cx="2651770" cy="13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rány\řezná rá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1592" y="4860788"/>
            <a:ext cx="2532208" cy="1685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42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Rány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Tržná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lacerum</a:t>
            </a:r>
            <a:endParaRPr lang="cs-CZ" sz="2700" i="1" dirty="0"/>
          </a:p>
          <a:p>
            <a:pPr lvl="1"/>
            <a:r>
              <a:rPr lang="cs-CZ" sz="1800" dirty="0"/>
              <a:t>Prasknutím kůže vlivem tahu</a:t>
            </a:r>
          </a:p>
          <a:p>
            <a:pPr lvl="1"/>
            <a:r>
              <a:rPr lang="cs-CZ" sz="1800" dirty="0"/>
              <a:t>Nepravidelné okraje</a:t>
            </a:r>
          </a:p>
          <a:p>
            <a:pPr lvl="1"/>
            <a:r>
              <a:rPr lang="cs-CZ" sz="1800" dirty="0"/>
              <a:t>Často spojený se zhmožděninami</a:t>
            </a:r>
          </a:p>
          <a:p>
            <a:r>
              <a:rPr lang="cs-CZ" dirty="0"/>
              <a:t>Střelná rána 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sclopetarium</a:t>
            </a:r>
            <a:endParaRPr lang="cs-CZ" sz="2700" i="1" dirty="0"/>
          </a:p>
          <a:p>
            <a:pPr lvl="1"/>
            <a:r>
              <a:rPr lang="cs-CZ" sz="1800" i="1" dirty="0"/>
              <a:t>Projektilové x střepinové</a:t>
            </a:r>
          </a:p>
          <a:p>
            <a:pPr lvl="1"/>
            <a:r>
              <a:rPr lang="cs-CZ" sz="1800" i="1" dirty="0"/>
              <a:t>Vstřel, střelný kanál, zástřel, </a:t>
            </a:r>
            <a:r>
              <a:rPr lang="cs-CZ" sz="1800" i="1" dirty="0" err="1"/>
              <a:t>postřel,výstřel</a:t>
            </a:r>
            <a:endParaRPr lang="cs-CZ" sz="1800" i="1" dirty="0"/>
          </a:p>
          <a:p>
            <a:pPr lvl="1"/>
            <a:r>
              <a:rPr lang="cs-CZ" sz="1800" i="1" dirty="0"/>
              <a:t>Většinou infikované</a:t>
            </a:r>
            <a:endParaRPr lang="cs-CZ" sz="1800" dirty="0"/>
          </a:p>
          <a:p>
            <a:r>
              <a:rPr lang="cs-CZ" dirty="0" err="1"/>
              <a:t>Kusná</a:t>
            </a:r>
            <a:r>
              <a:rPr lang="cs-CZ" dirty="0"/>
              <a:t> rána </a:t>
            </a:r>
            <a:r>
              <a:rPr lang="cs-CZ" sz="2500" dirty="0"/>
              <a:t>- </a:t>
            </a:r>
            <a:r>
              <a:rPr lang="cs-CZ" sz="2700" i="1" dirty="0" err="1"/>
              <a:t>vulnus</a:t>
            </a:r>
            <a:r>
              <a:rPr lang="cs-CZ" sz="2700" i="1" dirty="0"/>
              <a:t> </a:t>
            </a:r>
            <a:r>
              <a:rPr lang="cs-CZ" sz="2700" i="1" dirty="0" err="1"/>
              <a:t>morsum</a:t>
            </a:r>
            <a:endParaRPr lang="cs-CZ" sz="2700" i="1" dirty="0"/>
          </a:p>
          <a:p>
            <a:pPr lvl="1"/>
            <a:r>
              <a:rPr lang="cs-CZ" sz="1800" i="1" dirty="0"/>
              <a:t>Zvířetem x člověkem</a:t>
            </a:r>
          </a:p>
          <a:p>
            <a:pPr lvl="1"/>
            <a:r>
              <a:rPr lang="cs-CZ" sz="1800" i="1" dirty="0"/>
              <a:t>Charakter kontuze nebo bodné rány</a:t>
            </a:r>
          </a:p>
          <a:p>
            <a:pPr lvl="1"/>
            <a:r>
              <a:rPr lang="cs-CZ" sz="1800" i="1" dirty="0"/>
              <a:t>Rány kopírují tvar čelisti</a:t>
            </a:r>
          </a:p>
          <a:p>
            <a:pPr lvl="1"/>
            <a:r>
              <a:rPr lang="cs-CZ" sz="1800" i="1" dirty="0"/>
              <a:t>Většinou infikované </a:t>
            </a:r>
            <a:endParaRPr lang="cs-CZ" sz="1800" dirty="0"/>
          </a:p>
        </p:txBody>
      </p:sp>
      <p:pic>
        <p:nvPicPr>
          <p:cNvPr id="4" name="Picture 4" descr="D:\rány\pokousání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4653136"/>
            <a:ext cx="2696590" cy="2024336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2780928"/>
            <a:ext cx="2880320" cy="19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rány\tržněn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5" y="188640"/>
            <a:ext cx="2208539" cy="2576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680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Hodnocení rány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Etiologie a stáří rány</a:t>
            </a:r>
          </a:p>
          <a:p>
            <a:pPr lvl="1"/>
            <a:r>
              <a:rPr lang="cs-CZ" dirty="0"/>
              <a:t>mechanismus úrazu, přidružené poranění</a:t>
            </a:r>
          </a:p>
          <a:p>
            <a:pPr lvl="1"/>
            <a:r>
              <a:rPr lang="cs-CZ" dirty="0"/>
              <a:t>akutní x </a:t>
            </a:r>
            <a:r>
              <a:rPr lang="cs-CZ" dirty="0" err="1"/>
              <a:t>inveterované</a:t>
            </a:r>
            <a:endParaRPr lang="cs-CZ" dirty="0"/>
          </a:p>
          <a:p>
            <a:r>
              <a:rPr lang="cs-CZ" dirty="0"/>
              <a:t>Znečištění </a:t>
            </a:r>
          </a:p>
          <a:p>
            <a:pPr lvl="1"/>
            <a:r>
              <a:rPr lang="cs-CZ" dirty="0"/>
              <a:t>kontaminované x čisté</a:t>
            </a:r>
          </a:p>
          <a:p>
            <a:r>
              <a:rPr lang="cs-CZ" dirty="0"/>
              <a:t>Přítomnost infekce</a:t>
            </a:r>
          </a:p>
          <a:p>
            <a:pPr lvl="1"/>
            <a:r>
              <a:rPr lang="cs-CZ" dirty="0"/>
              <a:t>aseptické x infikované</a:t>
            </a:r>
          </a:p>
          <a:p>
            <a:r>
              <a:rPr lang="cs-CZ" dirty="0"/>
              <a:t>Spodina rány</a:t>
            </a:r>
          </a:p>
          <a:p>
            <a:r>
              <a:rPr lang="cs-CZ" dirty="0"/>
              <a:t>Okolí rány</a:t>
            </a:r>
          </a:p>
        </p:txBody>
      </p:sp>
    </p:spTree>
    <p:extLst>
      <p:ext uri="{BB962C8B-B14F-4D97-AF65-F5344CB8AC3E}">
        <p14:creationId xmlns:p14="http://schemas.microsoft.com/office/powerpoint/2010/main" val="227355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Hojení 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2900" y="126876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3500" b="1" dirty="0"/>
              <a:t>Per </a:t>
            </a:r>
            <a:r>
              <a:rPr lang="cs-CZ" sz="3500" b="1" dirty="0" err="1"/>
              <a:t>primam</a:t>
            </a:r>
            <a:r>
              <a:rPr lang="cs-CZ" sz="3500" b="1" dirty="0"/>
              <a:t> </a:t>
            </a:r>
            <a:r>
              <a:rPr lang="cs-CZ" dirty="0"/>
              <a:t>– </a:t>
            </a:r>
            <a:r>
              <a:rPr lang="cs-CZ" sz="2600" dirty="0"/>
              <a:t>sterilní rány s okraji v dotyku, bez větší zánětlivé reakce</a:t>
            </a:r>
          </a:p>
          <a:p>
            <a:pPr lvl="1"/>
            <a:r>
              <a:rPr lang="cs-CZ" dirty="0"/>
              <a:t>Nejlepší způsob hojení</a:t>
            </a:r>
          </a:p>
          <a:p>
            <a:pPr lvl="1"/>
            <a:r>
              <a:rPr lang="cs-CZ" dirty="0"/>
              <a:t>Dostatečná vaskularizace tkání</a:t>
            </a:r>
          </a:p>
          <a:p>
            <a:pPr lvl="1"/>
            <a:r>
              <a:rPr lang="cs-CZ" dirty="0"/>
              <a:t>Rána zbavená devitalizovaných tkání a nečistot</a:t>
            </a:r>
          </a:p>
          <a:p>
            <a:pPr lvl="1"/>
            <a:r>
              <a:rPr lang="cs-CZ" dirty="0"/>
              <a:t>Absence zánětu</a:t>
            </a:r>
          </a:p>
          <a:p>
            <a:pPr lvl="1"/>
            <a:endParaRPr lang="cs-CZ" dirty="0"/>
          </a:p>
          <a:p>
            <a:r>
              <a:rPr lang="cs-CZ" sz="3500" b="1" dirty="0"/>
              <a:t>Per </a:t>
            </a:r>
            <a:r>
              <a:rPr lang="cs-CZ" sz="3500" b="1" dirty="0" err="1"/>
              <a:t>secundam</a:t>
            </a:r>
            <a:r>
              <a:rPr lang="cs-CZ" sz="3500" b="1" dirty="0"/>
              <a:t> </a:t>
            </a:r>
            <a:r>
              <a:rPr lang="cs-CZ" dirty="0"/>
              <a:t>– </a:t>
            </a:r>
            <a:r>
              <a:rPr lang="cs-CZ" sz="2600" dirty="0"/>
              <a:t>rána se hojí od spodiny granulační tkání a ze stran epitelizací</a:t>
            </a:r>
          </a:p>
          <a:p>
            <a:pPr lvl="1"/>
            <a:r>
              <a:rPr lang="cs-CZ" dirty="0"/>
              <a:t>rány se ztrátou většího množství tkáně, okraje nelze sblížit</a:t>
            </a:r>
          </a:p>
          <a:p>
            <a:pPr lvl="1"/>
            <a:r>
              <a:rPr lang="cs-CZ" dirty="0"/>
              <a:t>primárně znečištěné rány</a:t>
            </a:r>
          </a:p>
          <a:p>
            <a:pPr lvl="1"/>
            <a:r>
              <a:rPr lang="cs-CZ" dirty="0"/>
              <a:t>infikované rány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054" y="4802630"/>
            <a:ext cx="2266046" cy="204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225" y="1806245"/>
            <a:ext cx="226257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202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Fáze hojení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I. Fáze = hemostáza</a:t>
            </a:r>
          </a:p>
          <a:p>
            <a:pPr lvl="2"/>
            <a:r>
              <a:rPr lang="cs-CZ" dirty="0"/>
              <a:t>Kontrakce cév, agregace trombocytů, rána</a:t>
            </a:r>
          </a:p>
          <a:p>
            <a:pPr marL="914400" lvl="2" indent="0">
              <a:buNone/>
            </a:pPr>
            <a:r>
              <a:rPr lang="cs-CZ" dirty="0"/>
              <a:t>     se vyplňuje koagulem</a:t>
            </a:r>
          </a:p>
          <a:p>
            <a:r>
              <a:rPr lang="cs-CZ" dirty="0"/>
              <a:t>II. Fáze = zánětlivá (1.-3.d)</a:t>
            </a:r>
          </a:p>
          <a:p>
            <a:pPr lvl="2"/>
            <a:r>
              <a:rPr lang="cs-CZ" dirty="0" err="1"/>
              <a:t>Äktivace</a:t>
            </a:r>
            <a:r>
              <a:rPr lang="cs-CZ" dirty="0"/>
              <a:t> granulocytů a leukocytů, fagocytóza a likvidace tkáňového detritu – reaktivní zánět</a:t>
            </a:r>
          </a:p>
          <a:p>
            <a:r>
              <a:rPr lang="cs-CZ" dirty="0"/>
              <a:t>II. Fáze = proliferační (4.-7.d)</a:t>
            </a:r>
          </a:p>
          <a:p>
            <a:pPr lvl="2"/>
            <a:r>
              <a:rPr lang="cs-CZ" dirty="0"/>
              <a:t>Proliferace a migrace fibroblastů, angiogeneze produkce kolagenu</a:t>
            </a:r>
          </a:p>
          <a:p>
            <a:r>
              <a:rPr lang="cs-CZ" dirty="0"/>
              <a:t>IV. Fáze = epitelizační (7.-10.d)</a:t>
            </a:r>
          </a:p>
          <a:p>
            <a:pPr lvl="2"/>
            <a:r>
              <a:rPr lang="cs-CZ" dirty="0"/>
              <a:t>Přeměna granulační tkáně, tvorba jizvy, překrytí rány novotvořenou kůží</a:t>
            </a:r>
          </a:p>
          <a:p>
            <a:endParaRPr lang="cs-CZ" dirty="0"/>
          </a:p>
          <a:p>
            <a:pPr lvl="2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5B672A-9C78-1151-C703-BB19EAC63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68" y="156778"/>
            <a:ext cx="2165133" cy="28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Akutní rány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Akutní rána = </a:t>
            </a:r>
            <a:r>
              <a:rPr lang="cs-CZ" i="1" dirty="0"/>
              <a:t>porušení integrity tělesného krytu</a:t>
            </a:r>
          </a:p>
          <a:p>
            <a:r>
              <a:rPr lang="cs-CZ" dirty="0"/>
              <a:t>většinou jednoduše identifikovatelný mechanismus poranění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32B050-5C23-9033-1DF4-06D2BDE8E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573016"/>
            <a:ext cx="2225456" cy="31409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F05CC46-5D2C-4ED1-7318-972A2541A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56" y="3698573"/>
            <a:ext cx="3853141" cy="288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Terapie akutního poranění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První pomoc </a:t>
            </a:r>
          </a:p>
          <a:p>
            <a:pPr lvl="1"/>
            <a:r>
              <a:rPr lang="cs-CZ" dirty="0"/>
              <a:t>Zhodnocení celkového stavu pacienta, přidružená poranění</a:t>
            </a:r>
          </a:p>
          <a:p>
            <a:pPr lvl="1"/>
            <a:r>
              <a:rPr lang="cs-CZ" dirty="0"/>
              <a:t>Sterilní krytí</a:t>
            </a:r>
          </a:p>
          <a:p>
            <a:pPr lvl="1"/>
            <a:r>
              <a:rPr lang="cs-CZ" dirty="0"/>
              <a:t>Transport do místa definitivního ošetření</a:t>
            </a:r>
          </a:p>
          <a:p>
            <a:r>
              <a:rPr lang="cs-CZ" b="1" dirty="0"/>
              <a:t>Hemostatická opatření</a:t>
            </a:r>
          </a:p>
          <a:p>
            <a:pPr lvl="1"/>
            <a:r>
              <a:rPr lang="cs-CZ" dirty="0"/>
              <a:t>Mechanická x farmakologická x chirurgická x angiografická selektivní </a:t>
            </a:r>
            <a:r>
              <a:rPr lang="cs-CZ" dirty="0" err="1"/>
              <a:t>embolizace</a:t>
            </a:r>
            <a:endParaRPr lang="cs-CZ" dirty="0"/>
          </a:p>
          <a:p>
            <a:r>
              <a:rPr lang="cs-CZ" b="1" dirty="0" err="1"/>
              <a:t>Hemorhagická</a:t>
            </a:r>
            <a:r>
              <a:rPr lang="cs-CZ" b="1" dirty="0"/>
              <a:t> šok</a:t>
            </a:r>
          </a:p>
          <a:p>
            <a:pPr lvl="1"/>
            <a:r>
              <a:rPr lang="cs-CZ" dirty="0"/>
              <a:t>Tekutinová resuscitace !!, korekce </a:t>
            </a:r>
            <a:r>
              <a:rPr lang="cs-CZ" dirty="0" err="1"/>
              <a:t>koagulopatie</a:t>
            </a:r>
            <a:r>
              <a:rPr lang="cs-CZ" dirty="0"/>
              <a:t>, antikoagulační </a:t>
            </a:r>
            <a:r>
              <a:rPr lang="cs-CZ" dirty="0" err="1"/>
              <a:t>antidotum</a:t>
            </a:r>
            <a:endParaRPr lang="cs-CZ" dirty="0"/>
          </a:p>
          <a:p>
            <a:r>
              <a:rPr lang="cs-CZ" b="1" dirty="0"/>
              <a:t>Zhodnocení stavu rány </a:t>
            </a:r>
          </a:p>
          <a:p>
            <a:pPr lvl="1"/>
            <a:r>
              <a:rPr lang="cs-CZ" dirty="0"/>
              <a:t>Velikost, umístění, hloubka, kontaminace, současné poranění cév, skeletu, nervových struktur</a:t>
            </a:r>
          </a:p>
          <a:p>
            <a:r>
              <a:rPr lang="cs-CZ" b="1" dirty="0"/>
              <a:t>Definitivní ošetření</a:t>
            </a:r>
          </a:p>
          <a:p>
            <a:pPr lvl="1"/>
            <a:r>
              <a:rPr lang="cs-CZ" dirty="0"/>
              <a:t>Profylaxe tetanu</a:t>
            </a:r>
          </a:p>
          <a:p>
            <a:pPr lvl="1"/>
            <a:r>
              <a:rPr lang="cs-CZ" dirty="0"/>
              <a:t>Očistění rány</a:t>
            </a:r>
          </a:p>
          <a:p>
            <a:pPr lvl="1"/>
            <a:r>
              <a:rPr lang="cs-CZ" dirty="0"/>
              <a:t>Primární x sekundární sutura</a:t>
            </a:r>
          </a:p>
          <a:p>
            <a:pPr lvl="1"/>
            <a:r>
              <a:rPr lang="cs-CZ" dirty="0"/>
              <a:t>Sekundární hojení</a:t>
            </a:r>
          </a:p>
          <a:p>
            <a:pPr lvl="1"/>
            <a:r>
              <a:rPr lang="cs-CZ" dirty="0"/>
              <a:t>ATB profylaxe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3" y="1124744"/>
            <a:ext cx="2189013" cy="154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D3B4C6-5A65-2467-A574-BD19EE5CB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42" y="4365105"/>
            <a:ext cx="3365154" cy="25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6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5826</TotalTime>
  <Words>1099</Words>
  <Application>Microsoft Office PowerPoint</Application>
  <PresentationFormat>Širokoúhlá obrazovka</PresentationFormat>
  <Paragraphs>244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Office Theme</vt:lpstr>
      <vt:lpstr> Hojení ran</vt:lpstr>
      <vt:lpstr>Rány I</vt:lpstr>
      <vt:lpstr>Rány II</vt:lpstr>
      <vt:lpstr>Rány III</vt:lpstr>
      <vt:lpstr>Hodnocení rány</vt:lpstr>
      <vt:lpstr>Hojení ran</vt:lpstr>
      <vt:lpstr>Fáze hojení</vt:lpstr>
      <vt:lpstr>Akutní rány</vt:lpstr>
      <vt:lpstr>Terapie akutního poranění</vt:lpstr>
      <vt:lpstr>Chronické rány</vt:lpstr>
      <vt:lpstr>Terapie chronických ran</vt:lpstr>
      <vt:lpstr>Faktory ovlivňující hojení</vt:lpstr>
      <vt:lpstr>Komplikace a poruchy hojení</vt:lpstr>
      <vt:lpstr>Poruchy hojení rány: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Staňa</dc:creator>
  <cp:lastModifiedBy>Staňa Martin</cp:lastModifiedBy>
  <cp:revision>548</cp:revision>
  <dcterms:created xsi:type="dcterms:W3CDTF">2022-10-19T07:42:57Z</dcterms:created>
  <dcterms:modified xsi:type="dcterms:W3CDTF">2024-09-23T08:13:51Z</dcterms:modified>
</cp:coreProperties>
</file>