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37" r:id="rId27"/>
    <p:sldId id="336" r:id="rId28"/>
    <p:sldId id="34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37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4F3D-CB8B-F56F-5CCC-E93C58BF9C53}" v="4" dt="2021-09-24T07:50:5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931" autoAdjust="0"/>
  </p:normalViewPr>
  <p:slideViewPr>
    <p:cSldViewPr>
      <p:cViewPr varScale="1">
        <p:scale>
          <a:sx n="98" d="100"/>
          <a:sy n="98" d="100"/>
        </p:scale>
        <p:origin x="96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aník Pavol" userId="S::70499@fnbrno.cz::a657a910-7ce8-4ae5-b7b5-7a4f8a7e6232" providerId="AD" clId="Web-{48CB4F3D-CB8B-F56F-5CCC-E93C58BF9C53}"/>
    <pc:docChg chg="modSld">
      <pc:chgData name="Vojtaník Pavol" userId="S::70499@fnbrno.cz::a657a910-7ce8-4ae5-b7b5-7a4f8a7e6232" providerId="AD" clId="Web-{48CB4F3D-CB8B-F56F-5CCC-E93C58BF9C53}" dt="2021-09-24T07:50:54.994" v="2" actId="20577"/>
      <pc:docMkLst>
        <pc:docMk/>
      </pc:docMkLst>
      <pc:sldChg chg="modSp">
        <pc:chgData name="Vojtaník Pavol" userId="S::70499@fnbrno.cz::a657a910-7ce8-4ae5-b7b5-7a4f8a7e6232" providerId="AD" clId="Web-{48CB4F3D-CB8B-F56F-5CCC-E93C58BF9C53}" dt="2021-09-24T07:50:54.994" v="2" actId="20577"/>
        <pc:sldMkLst>
          <pc:docMk/>
          <pc:sldMk cId="3408991794" sldId="278"/>
        </pc:sldMkLst>
        <pc:spChg chg="mod">
          <ac:chgData name="Vojtaník Pavol" userId="S::70499@fnbrno.cz::a657a910-7ce8-4ae5-b7b5-7a4f8a7e6232" providerId="AD" clId="Web-{48CB4F3D-CB8B-F56F-5CCC-E93C58BF9C53}" dt="2021-09-24T07:50:54.994" v="2" actId="20577"/>
          <ac:spMkLst>
            <pc:docMk/>
            <pc:sldMk cId="3408991794" sldId="278"/>
            <ac:spMk id="3" creationId="{00000000-0000-0000-0000-000000000000}"/>
          </ac:spMkLst>
        </pc:spChg>
      </pc:sldChg>
      <pc:sldChg chg="modSp">
        <pc:chgData name="Vojtaník Pavol" userId="S::70499@fnbrno.cz::a657a910-7ce8-4ae5-b7b5-7a4f8a7e6232" providerId="AD" clId="Web-{48CB4F3D-CB8B-F56F-5CCC-E93C58BF9C53}" dt="2021-09-24T07:50:35.837" v="0" actId="20577"/>
        <pc:sldMkLst>
          <pc:docMk/>
          <pc:sldMk cId="3584762284" sldId="338"/>
        </pc:sldMkLst>
        <pc:spChg chg="mod">
          <ac:chgData name="Vojtaník Pavol" userId="S::70499@fnbrno.cz::a657a910-7ce8-4ae5-b7b5-7a4f8a7e6232" providerId="AD" clId="Web-{48CB4F3D-CB8B-F56F-5CCC-E93C58BF9C53}" dt="2021-09-24T07:50:35.837" v="0" actId="20577"/>
          <ac:spMkLst>
            <pc:docMk/>
            <pc:sldMk cId="3584762284" sldId="338"/>
            <ac:spMk id="3" creationId="{9E39AF5F-8468-4FB3-9BEF-1665E2460A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24.09.2021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Polytrauma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cs-CZ" i="1" dirty="0" err="1"/>
              <a:t>Koagulopatie</a:t>
            </a:r>
            <a:endParaRPr lang="cs-CZ" i="1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/>
              <a:t>„Traumatem indukovaná </a:t>
            </a:r>
            <a:r>
              <a:rPr lang="cs-CZ" sz="2000" dirty="0" err="1"/>
              <a:t>koagulopatie</a:t>
            </a:r>
            <a:r>
              <a:rPr lang="cs-CZ" sz="2000" dirty="0"/>
              <a:t>“ (TIC): následek </a:t>
            </a:r>
            <a:r>
              <a:rPr lang="cs-CZ" sz="2000" dirty="0" err="1"/>
              <a:t>hemodiluce</a:t>
            </a:r>
            <a:r>
              <a:rPr lang="cs-CZ" sz="2000" dirty="0"/>
              <a:t> - </a:t>
            </a:r>
          </a:p>
          <a:p>
            <a:pPr marL="0" indent="0">
              <a:buNone/>
            </a:pPr>
            <a:r>
              <a:rPr lang="cs-CZ" sz="2000" dirty="0"/>
              <a:t> krystaloidy, uvolnění tkáňových faktorů z poškozených endoteliálních,  </a:t>
            </a:r>
          </a:p>
          <a:p>
            <a:pPr marL="0" indent="0">
              <a:buNone/>
            </a:pPr>
            <a:r>
              <a:rPr lang="cs-CZ" sz="2000" dirty="0"/>
              <a:t> buněk, dysfunkce trombocytů, konzumpce koagulačních faktorů, aktivace </a:t>
            </a:r>
          </a:p>
          <a:p>
            <a:pPr marL="0" indent="0">
              <a:buNone/>
            </a:pPr>
            <a:r>
              <a:rPr lang="cs-CZ" sz="2000" dirty="0"/>
              <a:t> fibrinolytického systému, hypotermie</a:t>
            </a:r>
          </a:p>
          <a:p>
            <a:pPr>
              <a:buFontTx/>
              <a:buChar char="-"/>
            </a:pPr>
            <a:r>
              <a:rPr lang="cs-CZ" sz="2000" dirty="0"/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Koagulopatie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3000" dirty="0">
                <a:solidFill>
                  <a:srgbClr val="FF0000"/>
                </a:solidFill>
              </a:rPr>
              <a:t>součástí „letální triády“!</a:t>
            </a:r>
          </a:p>
          <a:p>
            <a:pPr marL="0" indent="0" fontAlgn="base">
              <a:buNone/>
            </a:pPr>
            <a:r>
              <a:rPr lang="cs-CZ" sz="3000" dirty="0"/>
              <a:t>podílí se na rozvoji dalších patologických stavů</a:t>
            </a:r>
          </a:p>
          <a:p>
            <a:pPr marL="0" indent="0" fontAlgn="base">
              <a:buNone/>
            </a:pPr>
            <a:r>
              <a:rPr lang="cs-CZ" sz="3000" dirty="0"/>
              <a:t>-  hypotermická </a:t>
            </a:r>
            <a:r>
              <a:rPr lang="cs-CZ" sz="3000" dirty="0" err="1"/>
              <a:t>koagulopatie</a:t>
            </a:r>
            <a:r>
              <a:rPr lang="cs-CZ" sz="3000" dirty="0"/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3000" dirty="0"/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3000" dirty="0" err="1"/>
              <a:t>suprese</a:t>
            </a:r>
            <a:r>
              <a:rPr lang="cs-CZ" sz="3000" dirty="0"/>
              <a:t> imunitní reakce</a:t>
            </a:r>
          </a:p>
          <a:p>
            <a:pPr fontAlgn="base">
              <a:buFontTx/>
              <a:buChar char="-"/>
            </a:pPr>
            <a:r>
              <a:rPr lang="cs-CZ" sz="3000" dirty="0"/>
              <a:t>příčina maligní arytmie</a:t>
            </a:r>
          </a:p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Zajistit tepelný komfort a zabránit ztrátám tepla!!! Infuzní roztoky ohřáté!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4" y="3573017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systémové zánětlivé odpovědi (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Response Syndrome - SIRS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000" dirty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200" dirty="0"/>
              <a:t>dle klinických </a:t>
            </a:r>
            <a:r>
              <a:rPr lang="cs-CZ" sz="1200" dirty="0" err="1"/>
              <a:t>markerů</a:t>
            </a:r>
            <a:r>
              <a:rPr lang="cs-CZ" sz="1200" dirty="0"/>
              <a:t>: teplota &gt; 38 °C nebo &lt; 36 °C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tepová frekvence &gt; 90/min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tachypnoe &gt;  20/min nebo nutnost UPV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leukocytóza &gt; 12 nebo &lt; 4 x 10</a:t>
            </a:r>
            <a:r>
              <a:rPr lang="cs-CZ" sz="1200" baseline="30000" dirty="0"/>
              <a:t>9</a:t>
            </a:r>
            <a:r>
              <a:rPr lang="cs-CZ" sz="1200" dirty="0"/>
              <a:t>/l</a:t>
            </a:r>
          </a:p>
          <a:p>
            <a:pPr marL="0" indent="0">
              <a:buNone/>
            </a:pPr>
            <a:r>
              <a:rPr lang="cs-CZ" sz="1200" dirty="0"/>
              <a:t>      arteriální hypotenze + tkáňová hypoxie + metabolická acidóza</a:t>
            </a:r>
          </a:p>
          <a:p>
            <a:pPr marL="0" indent="0">
              <a:buNone/>
            </a:pPr>
            <a:endParaRPr lang="cs-CZ" sz="1200" dirty="0">
              <a:cs typeface="Arial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kompenzační protizánětlivé odpovědi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Antiinflammatory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2" y="2924945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solidFill>
                  <a:srgbClr val="FF0000"/>
                </a:solidFill>
              </a:rPr>
              <a:t>„Letální triáda“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468448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 dirty="0">
                <a:latin typeface="Arial" panose="020B0604020202020204" pitchFamily="34" charset="0"/>
              </a:rPr>
              <a:t>bludný kruhu dramaticky zvyšuje mortalitu! </a:t>
            </a: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 Hypotermie + </a:t>
            </a:r>
            <a:r>
              <a:rPr lang="cs-CZ" sz="2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Koagulopatie</a:t>
            </a: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+ Metabolická acidóza!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Principy </a:t>
            </a:r>
            <a:r>
              <a:rPr lang="cs-CZ" i="1" dirty="0">
                <a:solidFill>
                  <a:srgbClr val="FF0000"/>
                </a:solidFill>
              </a:rPr>
              <a:t>ATLS (</a:t>
            </a:r>
            <a:r>
              <a:rPr lang="cs-CZ" i="1" dirty="0" err="1">
                <a:solidFill>
                  <a:srgbClr val="FF0000"/>
                </a:solidFill>
              </a:rPr>
              <a:t>Advanced</a:t>
            </a:r>
            <a:r>
              <a:rPr lang="cs-CZ" i="1" dirty="0">
                <a:solidFill>
                  <a:srgbClr val="FF0000"/>
                </a:solidFill>
              </a:rPr>
              <a:t> Trauma 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Suppor</a:t>
            </a:r>
            <a:r>
              <a:rPr lang="cs-CZ" i="1" dirty="0">
                <a:solidFill>
                  <a:srgbClr val="FF0000"/>
                </a:solidFill>
              </a:rPr>
              <a:t>)</a:t>
            </a:r>
          </a:p>
          <a:p>
            <a:r>
              <a:rPr lang="cs-CZ" sz="2800" dirty="0">
                <a:cs typeface="Arial" pitchFamily="34" charset="0"/>
              </a:rPr>
              <a:t>Primární + sekundární zhodnocení</a:t>
            </a:r>
          </a:p>
          <a:p>
            <a:r>
              <a:rPr lang="cs-CZ" sz="2800" dirty="0">
                <a:cs typeface="Arial" pitchFamily="34" charset="0"/>
              </a:rPr>
              <a:t>Primární zhodnocení - ABCDE: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- identifikace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emergentních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 život ohrožujících stavů (masivní krvácení, tenzní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,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A</a:t>
            </a:r>
            <a:r>
              <a:rPr lang="en-US" sz="2000" i="1" dirty="0" err="1"/>
              <a:t>irway</a:t>
            </a:r>
            <a:r>
              <a:rPr lang="en-US" sz="2000" i="1" dirty="0"/>
              <a:t> control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cs-CZ" sz="2000" dirty="0"/>
              <a:t>k</a:t>
            </a:r>
            <a:r>
              <a:rPr lang="en-US" sz="2000" dirty="0" err="1"/>
              <a:t>ontrola</a:t>
            </a:r>
            <a:r>
              <a:rPr lang="en-US" sz="2000" dirty="0"/>
              <a:t> a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průchodnosti</a:t>
            </a:r>
            <a:r>
              <a:rPr lang="en-US" sz="2000" dirty="0"/>
              <a:t> </a:t>
            </a:r>
            <a:r>
              <a:rPr lang="en-US" sz="2000" dirty="0" err="1"/>
              <a:t>dýchacích</a:t>
            </a:r>
            <a:r>
              <a:rPr lang="en-US" sz="2000" dirty="0"/>
              <a:t> </a:t>
            </a:r>
            <a:r>
              <a:rPr lang="en-US" sz="2000" dirty="0" err="1"/>
              <a:t>cest</a:t>
            </a:r>
            <a:r>
              <a:rPr lang="en-US" sz="2000" dirty="0"/>
              <a:t> + </a:t>
            </a:r>
            <a:r>
              <a:rPr lang="en-US" sz="2000" dirty="0" err="1"/>
              <a:t>zajištění</a:t>
            </a:r>
            <a:r>
              <a:rPr lang="en-US" sz="2000" dirty="0"/>
              <a:t>, resp.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krční</a:t>
            </a:r>
            <a:r>
              <a:rPr lang="en-US" sz="2000" dirty="0"/>
              <a:t> </a:t>
            </a:r>
            <a:r>
              <a:rPr lang="en-US" sz="2000" dirty="0" err="1"/>
              <a:t>páteře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B</a:t>
            </a:r>
            <a:r>
              <a:rPr lang="en-US" sz="2000" i="1" dirty="0" err="1"/>
              <a:t>reathing</a:t>
            </a:r>
            <a:r>
              <a:rPr lang="cs-CZ" sz="2000" i="1" dirty="0"/>
              <a:t> + </a:t>
            </a:r>
            <a:r>
              <a:rPr lang="cs-CZ" sz="2000" i="1" dirty="0" err="1"/>
              <a:t>ventilation</a:t>
            </a:r>
            <a:r>
              <a:rPr lang="en-US" sz="2000" dirty="0"/>
              <a:t> -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přiměřené</a:t>
            </a:r>
            <a:r>
              <a:rPr lang="en-US" sz="2000" dirty="0"/>
              <a:t> </a:t>
            </a:r>
            <a:r>
              <a:rPr lang="en-US" sz="2000" dirty="0" err="1"/>
              <a:t>ventilace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C</a:t>
            </a:r>
            <a:r>
              <a:rPr lang="en-US" sz="2000" i="1" dirty="0" err="1"/>
              <a:t>irculation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hemorhage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en-US" sz="2000" dirty="0"/>
              <a:t> - </a:t>
            </a:r>
            <a:r>
              <a:rPr lang="en-US" sz="2000" dirty="0" err="1"/>
              <a:t>zhodnocení</a:t>
            </a:r>
            <a:r>
              <a:rPr lang="en-US" sz="2000" dirty="0"/>
              <a:t> </a:t>
            </a:r>
            <a:r>
              <a:rPr lang="en-US" sz="2000" dirty="0" err="1"/>
              <a:t>oběhu</a:t>
            </a:r>
            <a:r>
              <a:rPr lang="en-US" sz="2000" dirty="0"/>
              <a:t> a </a:t>
            </a:r>
            <a:r>
              <a:rPr lang="en-US" sz="2000" dirty="0" err="1"/>
              <a:t>stavění</a:t>
            </a:r>
            <a:r>
              <a:rPr lang="en-US" sz="2000" dirty="0"/>
              <a:t> </a:t>
            </a:r>
            <a:r>
              <a:rPr lang="en-US" sz="2000" dirty="0" err="1"/>
              <a:t>krvácení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D</a:t>
            </a:r>
            <a:r>
              <a:rPr lang="en-US" sz="2000" i="1" dirty="0" err="1"/>
              <a:t>isability</a:t>
            </a:r>
            <a:r>
              <a:rPr lang="cs-CZ" sz="2000" i="1" dirty="0"/>
              <a:t>: </a:t>
            </a:r>
            <a:r>
              <a:rPr lang="cs-CZ" sz="2000" i="1" dirty="0" err="1"/>
              <a:t>neurological</a:t>
            </a:r>
            <a:r>
              <a:rPr lang="cs-CZ" sz="2000" i="1" dirty="0"/>
              <a:t> status</a:t>
            </a:r>
            <a:r>
              <a:rPr lang="cs-CZ" sz="2000" dirty="0"/>
              <a:t> - z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neurologického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/>
              <a:t>E</a:t>
            </a:r>
            <a:r>
              <a:rPr lang="en-US" sz="2000" i="1" dirty="0"/>
              <a:t>xpos</a:t>
            </a:r>
            <a:r>
              <a:rPr lang="cs-CZ" sz="2000" i="1" dirty="0" err="1"/>
              <a:t>ure</a:t>
            </a:r>
            <a:r>
              <a:rPr lang="cs-CZ" sz="2000" i="1" dirty="0"/>
              <a:t>/</a:t>
            </a:r>
            <a:r>
              <a:rPr lang="cs-CZ" sz="2000" i="1" dirty="0" err="1"/>
              <a:t>Environmental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dirty="0"/>
              <a:t> - ú</a:t>
            </a:r>
            <a:r>
              <a:rPr lang="en-US" sz="2000" dirty="0" err="1"/>
              <a:t>plné</a:t>
            </a:r>
            <a:r>
              <a:rPr lang="en-US" sz="2000" dirty="0"/>
              <a:t> </a:t>
            </a:r>
            <a:r>
              <a:rPr lang="en-US" sz="2000" dirty="0" err="1"/>
              <a:t>obnažení</a:t>
            </a:r>
            <a:r>
              <a:rPr lang="en-US" sz="2000" dirty="0"/>
              <a:t> </a:t>
            </a:r>
            <a:r>
              <a:rPr lang="en-US" sz="2000" dirty="0" err="1"/>
              <a:t>nemocného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A</a:t>
            </a:r>
            <a:r>
              <a:rPr lang="en-US" sz="2800" i="1" dirty="0" err="1"/>
              <a:t>irway</a:t>
            </a:r>
            <a:r>
              <a:rPr lang="en-US" sz="2800" i="1" dirty="0"/>
              <a:t> control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cs-CZ" sz="2800" dirty="0"/>
              <a:t>k</a:t>
            </a:r>
            <a:r>
              <a:rPr lang="en-US" sz="2800" dirty="0" err="1"/>
              <a:t>ontrola</a:t>
            </a:r>
            <a:r>
              <a:rPr lang="en-US" sz="2800" dirty="0"/>
              <a:t> a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průchodnosti</a:t>
            </a:r>
            <a:r>
              <a:rPr lang="en-US" sz="2800" dirty="0"/>
              <a:t> </a:t>
            </a:r>
            <a:r>
              <a:rPr lang="en-US" sz="2800" dirty="0" err="1"/>
              <a:t>dýchacích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r>
              <a:rPr lang="en-US" sz="2800" dirty="0"/>
              <a:t> + </a:t>
            </a:r>
            <a:r>
              <a:rPr lang="en-US" sz="2800" dirty="0" err="1"/>
              <a:t>zajištění</a:t>
            </a:r>
            <a:r>
              <a:rPr lang="en-US" sz="2800" dirty="0"/>
              <a:t>, resp. </a:t>
            </a:r>
            <a:r>
              <a:rPr lang="en-US" sz="2800" dirty="0" err="1"/>
              <a:t>ochrana</a:t>
            </a:r>
            <a:r>
              <a:rPr lang="en-US" sz="2800" dirty="0"/>
              <a:t> </a:t>
            </a:r>
            <a:r>
              <a:rPr lang="en-US" sz="2800" dirty="0" err="1"/>
              <a:t>krční</a:t>
            </a:r>
            <a:r>
              <a:rPr lang="en-US" sz="2800" dirty="0"/>
              <a:t> </a:t>
            </a:r>
            <a:r>
              <a:rPr lang="en-US" sz="2800" dirty="0" err="1"/>
              <a:t>páteře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36268"/>
            <a:ext cx="5020881" cy="32217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B</a:t>
            </a:r>
            <a:r>
              <a:rPr lang="en-US" sz="2800" i="1" dirty="0" err="1"/>
              <a:t>reathing</a:t>
            </a:r>
            <a:r>
              <a:rPr lang="cs-CZ" sz="2800" i="1" dirty="0"/>
              <a:t> + </a:t>
            </a:r>
            <a:r>
              <a:rPr lang="cs-CZ" sz="2800" i="1" dirty="0" err="1"/>
              <a:t>ventilation</a:t>
            </a:r>
            <a:r>
              <a:rPr lang="en-US" sz="2800" dirty="0"/>
              <a:t> -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přiměřené</a:t>
            </a:r>
            <a:r>
              <a:rPr lang="en-US" sz="2800" dirty="0"/>
              <a:t> </a:t>
            </a:r>
            <a:r>
              <a:rPr lang="en-US" sz="2800" dirty="0" err="1"/>
              <a:t>ventilace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kritické stavy → </a:t>
            </a:r>
            <a:r>
              <a:rPr lang="en-US" sz="1600" dirty="0"/>
              <a:t>ten</a:t>
            </a:r>
            <a:r>
              <a:rPr lang="cs-CZ" sz="1600" dirty="0"/>
              <a:t>zní</a:t>
            </a:r>
            <a:r>
              <a:rPr lang="en-US" sz="1600" dirty="0"/>
              <a:t> pneumothorax, </a:t>
            </a:r>
            <a:r>
              <a:rPr lang="en-US" sz="1600" dirty="0" err="1"/>
              <a:t>masivní</a:t>
            </a:r>
            <a:r>
              <a:rPr lang="en-US" sz="1600" dirty="0"/>
              <a:t> </a:t>
            </a:r>
            <a:r>
              <a:rPr lang="en-US" sz="1600" dirty="0" err="1"/>
              <a:t>hemothorax</a:t>
            </a:r>
            <a:r>
              <a:rPr lang="en-US" sz="1600" dirty="0"/>
              <a:t>, p</a:t>
            </a:r>
            <a:r>
              <a:rPr lang="cs-CZ" sz="1600" dirty="0" err="1"/>
              <a:t>enetrující</a:t>
            </a:r>
            <a:r>
              <a:rPr lang="cs-CZ" sz="1600" dirty="0"/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9347"/>
            <a:ext cx="2571750" cy="2571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4752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315822" y="57679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C</a:t>
            </a:r>
            <a:r>
              <a:rPr lang="en-US" sz="2800" i="1" dirty="0" err="1"/>
              <a:t>irculation</a:t>
            </a:r>
            <a:r>
              <a:rPr lang="cs-CZ" sz="2800" i="1" dirty="0"/>
              <a:t> </a:t>
            </a:r>
            <a:r>
              <a:rPr lang="cs-CZ" sz="2800" i="1" dirty="0" err="1"/>
              <a:t>with</a:t>
            </a:r>
            <a:r>
              <a:rPr lang="cs-CZ" sz="2800" i="1" dirty="0"/>
              <a:t> </a:t>
            </a:r>
            <a:r>
              <a:rPr lang="cs-CZ" sz="2800" i="1" dirty="0" err="1"/>
              <a:t>hemorhage</a:t>
            </a:r>
            <a:r>
              <a:rPr lang="cs-CZ" sz="2800" i="1" dirty="0"/>
              <a:t> </a:t>
            </a:r>
            <a:r>
              <a:rPr lang="cs-CZ" sz="2800" i="1" dirty="0" err="1"/>
              <a:t>control</a:t>
            </a:r>
            <a:r>
              <a:rPr lang="en-US" sz="2800" dirty="0"/>
              <a:t> - </a:t>
            </a:r>
            <a:r>
              <a:rPr lang="en-US" sz="2800" dirty="0" err="1"/>
              <a:t>zhodnocení</a:t>
            </a:r>
            <a:r>
              <a:rPr lang="en-US" sz="2800" dirty="0"/>
              <a:t> </a:t>
            </a:r>
            <a:r>
              <a:rPr lang="en-US" sz="2800" dirty="0" err="1"/>
              <a:t>oběhu</a:t>
            </a:r>
            <a:r>
              <a:rPr lang="en-US" sz="2800" dirty="0"/>
              <a:t> a </a:t>
            </a:r>
            <a:r>
              <a:rPr lang="en-US" sz="2800" dirty="0" err="1"/>
              <a:t>stavění</a:t>
            </a:r>
            <a:r>
              <a:rPr lang="en-US" sz="2800" dirty="0"/>
              <a:t> </a:t>
            </a:r>
            <a:r>
              <a:rPr lang="en-US" sz="2800" dirty="0" err="1"/>
              <a:t>krvácení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</a:t>
            </a:r>
            <a:r>
              <a:rPr lang="en-US" sz="1600" dirty="0" err="1"/>
              <a:t>ástava</a:t>
            </a:r>
            <a:r>
              <a:rPr lang="en-US" sz="1600" dirty="0"/>
              <a:t> </a:t>
            </a:r>
            <a:r>
              <a:rPr lang="en-US" sz="1600" dirty="0" err="1"/>
              <a:t>krvácení</a:t>
            </a:r>
            <a:r>
              <a:rPr lang="cs-CZ" sz="1600" dirty="0"/>
              <a:t> turniket na končetinách, </a:t>
            </a:r>
            <a:r>
              <a:rPr lang="en-US" sz="1600" dirty="0" err="1"/>
              <a:t>poranění</a:t>
            </a:r>
            <a:r>
              <a:rPr lang="en-US" sz="1600" dirty="0"/>
              <a:t> </a:t>
            </a:r>
            <a:r>
              <a:rPr lang="en-US" sz="1600" dirty="0" err="1"/>
              <a:t>pánve</a:t>
            </a:r>
            <a:r>
              <a:rPr lang="en-US" sz="1600" dirty="0"/>
              <a:t> </a:t>
            </a:r>
            <a:r>
              <a:rPr lang="cs-CZ" sz="1600" dirty="0"/>
              <a:t>→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svork</a:t>
            </a:r>
            <a:r>
              <a:rPr lang="cs-CZ" sz="1600" dirty="0"/>
              <a:t>a,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pás</a:t>
            </a:r>
            <a:r>
              <a:rPr lang="cs-CZ" sz="1600" dirty="0"/>
              <a:t>, </a:t>
            </a:r>
            <a:r>
              <a:rPr lang="en-US" sz="1600" dirty="0" err="1"/>
              <a:t>dlouh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kost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trakční</a:t>
            </a:r>
            <a:r>
              <a:rPr lang="en-US" sz="1600" dirty="0"/>
              <a:t> </a:t>
            </a:r>
            <a:r>
              <a:rPr lang="en-US" sz="1600" dirty="0" err="1"/>
              <a:t>dlah</a:t>
            </a:r>
            <a:r>
              <a:rPr lang="cs-CZ" sz="1600" dirty="0"/>
              <a:t>y, dutinová poranění → u</a:t>
            </a:r>
            <a:r>
              <a:rPr lang="en-US" sz="1600" dirty="0"/>
              <a:t> </a:t>
            </a:r>
            <a:r>
              <a:rPr lang="cs-CZ" sz="1600" dirty="0"/>
              <a:t>indikovaných, </a:t>
            </a:r>
            <a:r>
              <a:rPr lang="en-US" sz="1600" dirty="0" err="1"/>
              <a:t>oběhov</a:t>
            </a:r>
            <a:r>
              <a:rPr lang="cs-CZ" sz="1600" dirty="0"/>
              <a:t>ě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cs-CZ" sz="1600" dirty="0" err="1"/>
              <a:t>ních</a:t>
            </a:r>
            <a:r>
              <a:rPr lang="cs-CZ" sz="1600" dirty="0"/>
              <a:t> </a:t>
            </a:r>
            <a:r>
              <a:rPr lang="en-US" sz="1600" dirty="0" err="1"/>
              <a:t>pacient</a:t>
            </a:r>
            <a:r>
              <a:rPr lang="cs-CZ" sz="1600" dirty="0"/>
              <a:t>ů</a:t>
            </a:r>
            <a:r>
              <a:rPr lang="en-US" sz="1600" dirty="0"/>
              <a:t> (</a:t>
            </a:r>
            <a:r>
              <a:rPr lang="en-US" sz="1600" dirty="0" err="1"/>
              <a:t>embolizace</a:t>
            </a:r>
            <a:r>
              <a:rPr lang="en-US" sz="1600" dirty="0"/>
              <a:t> </a:t>
            </a:r>
            <a:r>
              <a:rPr lang="en-US" sz="1600" dirty="0" err="1"/>
              <a:t>pánevních</a:t>
            </a:r>
            <a:r>
              <a:rPr lang="en-US" sz="1600" dirty="0"/>
              <a:t> </a:t>
            </a:r>
            <a:r>
              <a:rPr lang="en-US" sz="1600" dirty="0" err="1"/>
              <a:t>tepen</a:t>
            </a:r>
            <a:r>
              <a:rPr lang="en-US" sz="1600" dirty="0"/>
              <a:t>, </a:t>
            </a:r>
            <a:r>
              <a:rPr lang="en-US" sz="1600" dirty="0" err="1"/>
              <a:t>sleziny</a:t>
            </a:r>
            <a:r>
              <a:rPr lang="en-US" sz="1600" dirty="0"/>
              <a:t>…)</a:t>
            </a:r>
            <a:endParaRPr lang="cs-CZ" sz="16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8" y="4851604"/>
            <a:ext cx="2491717" cy="1835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35902"/>
            <a:ext cx="3059832" cy="20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401028"/>
            <a:ext cx="3004730" cy="22552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03512" y="44822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7808" y="42976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03329" y="40585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D</a:t>
            </a:r>
            <a:r>
              <a:rPr lang="en-US" sz="2800" i="1" dirty="0" err="1"/>
              <a:t>isability</a:t>
            </a:r>
            <a:r>
              <a:rPr lang="cs-CZ" sz="2800" i="1" dirty="0"/>
              <a:t>: </a:t>
            </a:r>
            <a:r>
              <a:rPr lang="cs-CZ" sz="2800" i="1" dirty="0" err="1"/>
              <a:t>neurological</a:t>
            </a:r>
            <a:r>
              <a:rPr lang="cs-CZ" sz="2800" i="1" dirty="0"/>
              <a:t> status</a:t>
            </a:r>
            <a:r>
              <a:rPr lang="cs-CZ" sz="2800" dirty="0"/>
              <a:t> - z</a:t>
            </a:r>
            <a:r>
              <a:rPr lang="en-US" sz="2800" dirty="0" err="1"/>
              <a:t>hodnocení</a:t>
            </a:r>
            <a:r>
              <a:rPr lang="en-US" sz="2800" dirty="0"/>
              <a:t> </a:t>
            </a:r>
            <a:r>
              <a:rPr lang="en-US" sz="2800" dirty="0" err="1"/>
              <a:t>neurologického</a:t>
            </a:r>
            <a:r>
              <a:rPr lang="en-US" sz="2800" dirty="0"/>
              <a:t> </a:t>
            </a:r>
            <a:r>
              <a:rPr lang="en-US" sz="2800" dirty="0" err="1"/>
              <a:t>stavu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volní motoriku končetin, symetrii kožní cítivosti, </a:t>
            </a:r>
            <a:r>
              <a:rPr lang="cs-CZ" sz="1700" dirty="0" err="1"/>
              <a:t>lateralizaci</a:t>
            </a:r>
            <a:r>
              <a:rPr lang="cs-CZ" sz="1700" dirty="0"/>
              <a:t>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/>
              <a:t>E</a:t>
            </a:r>
            <a:r>
              <a:rPr lang="en-US" sz="3000" i="1" dirty="0"/>
              <a:t>xpos</a:t>
            </a:r>
            <a:r>
              <a:rPr lang="cs-CZ" sz="3000" i="1" dirty="0" err="1"/>
              <a:t>ure</a:t>
            </a:r>
            <a:r>
              <a:rPr lang="cs-CZ" sz="3000" i="1" dirty="0"/>
              <a:t>/</a:t>
            </a:r>
            <a:r>
              <a:rPr lang="cs-CZ" sz="3000" i="1" dirty="0" err="1"/>
              <a:t>Environmental</a:t>
            </a:r>
            <a:r>
              <a:rPr lang="cs-CZ" sz="3000" i="1" dirty="0"/>
              <a:t> </a:t>
            </a:r>
            <a:r>
              <a:rPr lang="cs-CZ" sz="3000" i="1" dirty="0" err="1"/>
              <a:t>control</a:t>
            </a:r>
            <a:r>
              <a:rPr lang="cs-CZ" sz="3000" dirty="0"/>
              <a:t> - ú</a:t>
            </a:r>
            <a:r>
              <a:rPr lang="en-US" sz="3000" dirty="0" err="1"/>
              <a:t>plné</a:t>
            </a:r>
            <a:r>
              <a:rPr lang="en-US" sz="3000" dirty="0"/>
              <a:t> </a:t>
            </a:r>
            <a:r>
              <a:rPr lang="en-US" sz="3000" dirty="0" err="1"/>
              <a:t>obnažení</a:t>
            </a:r>
            <a:r>
              <a:rPr lang="en-US" sz="3000" dirty="0"/>
              <a:t> </a:t>
            </a:r>
            <a:r>
              <a:rPr lang="en-US" sz="3000" dirty="0" err="1"/>
              <a:t>nemocného</a:t>
            </a:r>
            <a:endParaRPr lang="cs-CZ" sz="3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využít „</a:t>
            </a:r>
            <a:r>
              <a:rPr lang="cs-CZ" sz="1700" dirty="0" err="1"/>
              <a:t>logroll</a:t>
            </a:r>
            <a:r>
              <a:rPr lang="cs-CZ" sz="1700" dirty="0"/>
              <a:t>“ manévr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Trauma 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cca 500 000 úrazů za rok, 10 000 těžkých úrazů, cca 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dopravní nehody</a:t>
            </a:r>
          </a:p>
          <a:p>
            <a:pPr>
              <a:buNone/>
            </a:pPr>
            <a:r>
              <a:rPr lang="cs-CZ" dirty="0"/>
              <a:t>různé pády z výše</a:t>
            </a:r>
          </a:p>
          <a:p>
            <a:pPr>
              <a:buNone/>
            </a:pPr>
            <a:r>
              <a:rPr lang="cs-CZ" dirty="0"/>
              <a:t>pády těles na lidské tělo</a:t>
            </a:r>
          </a:p>
          <a:p>
            <a:pPr>
              <a:buNone/>
            </a:pPr>
            <a:r>
              <a:rPr lang="cs-CZ" dirty="0"/>
              <a:t>násilné trestné činy</a:t>
            </a:r>
          </a:p>
          <a:p>
            <a:pPr>
              <a:buNone/>
            </a:pPr>
            <a:r>
              <a:rPr lang="cs-CZ" dirty="0"/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/>
              <a:t>nejčastěji k poranění končetin a pánve  &gt; 80%, hlavy 30-70%, hrudníku 20-35%, břicha 10-15%, páteře 10-20%</a:t>
            </a: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Sekundární zhodnocení</a:t>
            </a:r>
          </a:p>
          <a:p>
            <a:pPr marL="0" indent="0">
              <a:buNone/>
            </a:pPr>
            <a:r>
              <a:rPr lang="cs-CZ" sz="1800" dirty="0"/>
              <a:t>Až po kompletním dokončení primárního zhodnocení a po celkové stabilizaci základních životních funkcí pacienta</a:t>
            </a:r>
            <a:endParaRPr lang="cs-CZ" sz="1800" dirty="0">
              <a:cs typeface="Arial" pitchFamily="34" charset="0"/>
            </a:endParaRPr>
          </a:p>
          <a:p>
            <a:r>
              <a:rPr lang="cs-CZ" dirty="0"/>
              <a:t>Detailní vyšetření „od hlavy k patě“ + odběr anamnézy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anamnéza: </a:t>
            </a:r>
            <a:r>
              <a:rPr lang="cs-CZ" sz="3000" dirty="0"/>
              <a:t>AMPLE -</a:t>
            </a:r>
            <a:r>
              <a:rPr lang="cs-CZ" dirty="0"/>
              <a:t> </a:t>
            </a:r>
            <a:r>
              <a:rPr lang="cs-CZ" sz="1900" dirty="0"/>
              <a:t>(Alergie) </a:t>
            </a:r>
            <a:r>
              <a:rPr lang="cs-CZ" sz="1900" dirty="0" err="1"/>
              <a:t>Allergies</a:t>
            </a:r>
            <a:r>
              <a:rPr lang="cs-CZ" sz="1900" dirty="0"/>
              <a:t>, (užívaná medikace) </a:t>
            </a:r>
            <a:r>
              <a:rPr lang="cs-CZ" sz="1900" dirty="0" err="1"/>
              <a:t>Medications</a:t>
            </a:r>
            <a:r>
              <a:rPr lang="cs-CZ" sz="1900" dirty="0"/>
              <a:t> </a:t>
            </a:r>
            <a:r>
              <a:rPr lang="cs-CZ" sz="1900" dirty="0" err="1"/>
              <a:t>currently</a:t>
            </a:r>
            <a:r>
              <a:rPr lang="cs-CZ" sz="1900" dirty="0"/>
              <a:t> </a:t>
            </a:r>
            <a:r>
              <a:rPr lang="cs-CZ" sz="1900" dirty="0" err="1"/>
              <a:t>used</a:t>
            </a:r>
            <a:r>
              <a:rPr lang="cs-CZ" sz="1900" dirty="0"/>
              <a:t>, (sledované choroby, těhotenství) Past </a:t>
            </a:r>
            <a:r>
              <a:rPr lang="cs-CZ" sz="1900" dirty="0" err="1"/>
              <a:t>illnesses</a:t>
            </a:r>
            <a:r>
              <a:rPr lang="cs-CZ" sz="1900" dirty="0"/>
              <a:t> / </a:t>
            </a:r>
            <a:r>
              <a:rPr lang="cs-CZ" sz="1900" dirty="0" err="1"/>
              <a:t>Pregnancy</a:t>
            </a:r>
            <a:r>
              <a:rPr lang="cs-CZ" sz="1900" dirty="0"/>
              <a:t>, (poslední jídlo) Last </a:t>
            </a:r>
            <a:r>
              <a:rPr lang="cs-CZ" sz="1900" dirty="0" err="1"/>
              <a:t>meal</a:t>
            </a:r>
            <a:r>
              <a:rPr lang="cs-CZ" sz="1900" dirty="0"/>
              <a:t>, (události, okolnosti, </a:t>
            </a:r>
            <a:r>
              <a:rPr lang="cs-CZ" sz="1900" dirty="0" err="1"/>
              <a:t>prostředi</a:t>
            </a:r>
            <a:r>
              <a:rPr lang="cs-CZ" sz="1900" dirty="0"/>
              <a:t> před úrazem) - </a:t>
            </a:r>
            <a:r>
              <a:rPr lang="cs-CZ" sz="1900" dirty="0" err="1"/>
              <a:t>Events</a:t>
            </a:r>
            <a:r>
              <a:rPr lang="cs-CZ" sz="1900" dirty="0"/>
              <a:t> / </a:t>
            </a:r>
            <a:r>
              <a:rPr lang="cs-CZ" sz="1900" dirty="0" err="1"/>
              <a:t>Environment</a:t>
            </a:r>
            <a:r>
              <a:rPr lang="cs-CZ" sz="1900" dirty="0"/>
              <a:t> </a:t>
            </a:r>
            <a:r>
              <a:rPr lang="cs-CZ" sz="1900" dirty="0" err="1"/>
              <a:t>related</a:t>
            </a:r>
            <a:r>
              <a:rPr lang="cs-CZ" sz="1900" dirty="0"/>
              <a:t> to </a:t>
            </a:r>
            <a:r>
              <a:rPr lang="cs-CZ" sz="1900" dirty="0" err="1"/>
              <a:t>injury</a:t>
            </a:r>
            <a:r>
              <a:rPr lang="cs-CZ" sz="1900" dirty="0"/>
              <a:t>)</a:t>
            </a:r>
          </a:p>
          <a:p>
            <a:pPr>
              <a:buFontTx/>
              <a:buChar char="-"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3000" dirty="0"/>
              <a:t>yzikální vyšetření </a:t>
            </a:r>
            <a:r>
              <a:rPr lang="cs-CZ" sz="3000" dirty="0" err="1"/>
              <a:t>vyšetření</a:t>
            </a:r>
            <a:r>
              <a:rPr lang="cs-CZ" sz="3000" dirty="0"/>
              <a:t> </a:t>
            </a:r>
            <a:r>
              <a:rPr lang="cs-CZ" sz="3000" dirty="0" err="1"/>
              <a:t>kraniokaudálním</a:t>
            </a:r>
            <a:r>
              <a:rPr lang="cs-CZ" sz="3000" dirty="0"/>
              <a:t> směrem - hlava, </a:t>
            </a:r>
            <a:r>
              <a:rPr lang="cs-CZ" sz="3000" dirty="0" err="1"/>
              <a:t>maxilofaciální</a:t>
            </a:r>
            <a:r>
              <a:rPr lang="cs-CZ" sz="3000" dirty="0"/>
              <a:t> struktury, krční páteř, hrudník, břicho, perineum / </a:t>
            </a:r>
            <a:r>
              <a:rPr lang="cs-CZ" sz="3000" dirty="0" err="1"/>
              <a:t>rectum</a:t>
            </a:r>
            <a:r>
              <a:rPr lang="cs-CZ" sz="3000" dirty="0"/>
              <a:t> / vagina, </a:t>
            </a:r>
            <a:r>
              <a:rPr lang="cs-CZ" sz="3000" dirty="0" err="1"/>
              <a:t>muskuloskeletální</a:t>
            </a:r>
            <a:r>
              <a:rPr lang="cs-CZ" sz="3000" dirty="0"/>
              <a:t> systém</a:t>
            </a:r>
          </a:p>
          <a:p>
            <a:pPr>
              <a:buFontTx/>
              <a:buChar char="-"/>
            </a:pPr>
            <a:r>
              <a:rPr lang="cs-CZ" sz="3000" dirty="0"/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en-US" i="1" dirty="0" err="1"/>
              <a:t>Radiolo</a:t>
            </a:r>
            <a:r>
              <a:rPr lang="cs-CZ" i="1" dirty="0" err="1"/>
              <a:t>gická</a:t>
            </a:r>
            <a:r>
              <a:rPr lang="cs-CZ" i="1" dirty="0"/>
              <a:t> vyšetření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2800" i="1" dirty="0"/>
              <a:t>následují po klinickém vyšetření</a:t>
            </a:r>
          </a:p>
          <a:p>
            <a:pPr>
              <a:buFontTx/>
              <a:buChar char="-"/>
            </a:pPr>
            <a:r>
              <a:rPr lang="cs-CZ" sz="2400" dirty="0"/>
              <a:t>vyšetření pro </a:t>
            </a:r>
            <a:r>
              <a:rPr lang="cs-CZ" sz="2400" dirty="0" err="1"/>
              <a:t>traumaprotokol</a:t>
            </a:r>
            <a:r>
              <a:rPr lang="cs-CZ" sz="2400" dirty="0"/>
              <a:t> patří FAST, celotělové CT vyšetření a tzv. „celotělové“ RTG vyšetření</a:t>
            </a:r>
          </a:p>
          <a:p>
            <a:pPr>
              <a:buFontTx/>
              <a:buChar char="-"/>
            </a:pPr>
            <a:r>
              <a:rPr lang="cs-CZ" sz="1800" dirty="0"/>
              <a:t>FAST (</a:t>
            </a:r>
            <a:r>
              <a:rPr lang="cs-CZ" sz="1800" dirty="0" err="1"/>
              <a:t>Focused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Sonography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Trauma) - přítomnost volné tekutiny </a:t>
            </a:r>
            <a:r>
              <a:rPr lang="cs-CZ" sz="1800" dirty="0" err="1"/>
              <a:t>perihepaticky</a:t>
            </a:r>
            <a:r>
              <a:rPr lang="cs-CZ" sz="1800" dirty="0"/>
              <a:t> + </a:t>
            </a:r>
            <a:r>
              <a:rPr lang="cs-CZ" sz="1800" dirty="0" err="1"/>
              <a:t>perirenálně</a:t>
            </a:r>
            <a:r>
              <a:rPr lang="cs-CZ" sz="1800" dirty="0"/>
              <a:t>, </a:t>
            </a:r>
            <a:r>
              <a:rPr lang="cs-CZ" sz="1800" dirty="0" err="1"/>
              <a:t>perisplenicky</a:t>
            </a:r>
            <a:r>
              <a:rPr lang="cs-CZ" sz="1800" dirty="0"/>
              <a:t>, v malé pánvi, perikardu + plicních </a:t>
            </a:r>
            <a:r>
              <a:rPr lang="cs-CZ" sz="1800" dirty="0" err="1"/>
              <a:t>bazí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    celotělové CT (trauma protokol) - nativně mozek a krční páteř, s </a:t>
            </a:r>
            <a:r>
              <a:rPr lang="cs-CZ" sz="1800" dirty="0" err="1"/>
              <a:t>i.v</a:t>
            </a:r>
            <a:r>
              <a:rPr lang="cs-CZ" sz="1800" dirty="0"/>
              <a:t>. kontrastní   </a:t>
            </a:r>
          </a:p>
          <a:p>
            <a:pPr marL="0" indent="0">
              <a:buNone/>
            </a:pPr>
            <a:r>
              <a:rPr lang="cs-CZ" sz="1800" dirty="0"/>
              <a:t>       látkou (v tzv. </a:t>
            </a:r>
            <a:r>
              <a:rPr lang="cs-CZ" sz="1800" dirty="0" err="1"/>
              <a:t>trifázickém</a:t>
            </a:r>
            <a:r>
              <a:rPr lang="cs-CZ" sz="1800" dirty="0"/>
              <a:t> protokolu) zobrazí hrudník, břicho a pánev</a:t>
            </a: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900" dirty="0"/>
              <a:t>-     „Celotělové“ RTG vyšetření - u oběhově stabilního pacienta, anamnéza  </a:t>
            </a:r>
          </a:p>
          <a:p>
            <a:pPr marL="0" indent="0">
              <a:buNone/>
            </a:pPr>
            <a:r>
              <a:rPr lang="cs-CZ" sz="1900" dirty="0"/>
              <a:t>       vysokoenergetického úrazu, negativní FAST, klinicky bez </a:t>
            </a:r>
            <a:r>
              <a:rPr lang="cs-CZ" sz="1900" dirty="0" err="1"/>
              <a:t>suspekce</a:t>
            </a:r>
            <a:r>
              <a:rPr lang="cs-CZ" sz="1900" dirty="0"/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564904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00174"/>
            <a:ext cx="8229600" cy="4857784"/>
          </a:xfrm>
        </p:spPr>
        <p:txBody>
          <a:bodyPr>
            <a:normAutofit/>
          </a:bodyPr>
          <a:lstStyle/>
          <a:p>
            <a:r>
              <a:rPr lang="cs-CZ" dirty="0"/>
              <a:t>Filozofie a princip prvního a druhého „úderu“ (</a:t>
            </a:r>
            <a:r>
              <a:rPr lang="cs-CZ" dirty="0" err="1"/>
              <a:t>first</a:t>
            </a:r>
            <a:r>
              <a:rPr lang="cs-CZ" dirty="0"/>
              <a:t> hit, second hit)</a:t>
            </a: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11816" y="63464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996953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 dirty="0">
                <a:cs typeface="Arial" pitchFamily="34" charset="0"/>
              </a:rPr>
              <a:t>K minimalizaci následků „second hit“ protokoly managementu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Resuscitation</a:t>
            </a:r>
            <a:r>
              <a:rPr lang="cs-CZ" sz="1800" dirty="0">
                <a:solidFill>
                  <a:srgbClr val="FF0000"/>
                </a:solidFill>
              </a:rPr>
              <a:t> (DCR) +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surgery</a:t>
            </a:r>
            <a:r>
              <a:rPr lang="cs-CZ" sz="1800" dirty="0">
                <a:solidFill>
                  <a:srgbClr val="FF0000"/>
                </a:solidFill>
              </a:rPr>
              <a:t> (DCS) +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                                     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Orthopaedics</a:t>
            </a:r>
            <a:r>
              <a:rPr lang="cs-CZ" sz="1800" dirty="0">
                <a:solidFill>
                  <a:srgbClr val="FF0000"/>
                </a:solidFill>
              </a:rPr>
              <a:t> (DCO)</a:t>
            </a:r>
            <a:endParaRPr lang="cs-CZ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Resuscitation</a:t>
            </a:r>
            <a:r>
              <a:rPr lang="cs-CZ" sz="2400" dirty="0"/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řídí anesteziolog, cílem je léčba a prevence rozvoje komplikací </a:t>
            </a:r>
            <a:r>
              <a:rPr lang="cs-CZ" sz="1600" dirty="0" err="1"/>
              <a:t>polytraumatu</a:t>
            </a:r>
            <a:r>
              <a:rPr lang="cs-CZ" sz="1600" dirty="0"/>
              <a:t> →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   „letální triáda“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surgery</a:t>
            </a:r>
            <a:r>
              <a:rPr lang="cs-CZ" sz="2400" dirty="0"/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dočasné život zachraňující operace u </a:t>
            </a:r>
            <a:r>
              <a:rPr lang="cs-CZ" sz="1600" dirty="0" err="1"/>
              <a:t>hemodynamicky</a:t>
            </a:r>
            <a:r>
              <a:rPr lang="cs-CZ" sz="1600" dirty="0"/>
              <a:t> nestabilních pacientů, s cílem kontroly    </a:t>
            </a: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dirty="0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/>
              <a:t>- „DCS“ laparotomie → splenektomie, </a:t>
            </a:r>
            <a:r>
              <a:rPr lang="cs-CZ" sz="2000" dirty="0" err="1"/>
              <a:t>perihepatický</a:t>
            </a:r>
            <a:r>
              <a:rPr lang="cs-CZ" sz="2000" dirty="0"/>
              <a:t> </a:t>
            </a:r>
            <a:r>
              <a:rPr lang="cs-CZ" sz="2000" dirty="0" err="1"/>
              <a:t>packing</a:t>
            </a:r>
            <a:r>
              <a:rPr lang="cs-CZ" sz="2000" dirty="0"/>
              <a:t>, </a:t>
            </a:r>
            <a:r>
              <a:rPr lang="cs-CZ" sz="2000" dirty="0" err="1"/>
              <a:t>staplerová</a:t>
            </a:r>
            <a:r>
              <a:rPr lang="cs-CZ" sz="2000" dirty="0"/>
              <a:t> resekce střev, </a:t>
            </a:r>
            <a:r>
              <a:rPr lang="cs-CZ" sz="2000" dirty="0" err="1"/>
              <a:t>Pringleho</a:t>
            </a:r>
            <a:r>
              <a:rPr lang="cs-CZ" sz="2000" dirty="0"/>
              <a:t> manévr, nefrektomie…   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5" y="3284985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6" y="341376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284985"/>
            <a:ext cx="22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Perihepatický</a:t>
            </a: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packing</a:t>
            </a:r>
            <a:endParaRPr lang="cs-CZ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26310" y="5664929"/>
            <a:ext cx="264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Pringleho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95038" y="2934615"/>
            <a:ext cx="431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</a:rPr>
              <a:t>Staplerová</a:t>
            </a:r>
            <a:r>
              <a:rPr lang="cs-CZ" sz="2400" b="1" dirty="0">
                <a:latin typeface="Arial" panose="020B0604020202020204" pitchFamily="34" charset="0"/>
              </a:rPr>
              <a:t> resekce 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46789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00256" y="56474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Orthopaedics</a:t>
            </a:r>
            <a:r>
              <a:rPr lang="cs-CZ" sz="2400" dirty="0"/>
              <a:t> (DCO)</a:t>
            </a:r>
            <a:endParaRPr lang="cs-CZ" sz="24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3 fáze, cílem je ošetřit skeletární i </a:t>
            </a:r>
            <a:r>
              <a:rPr lang="cs-CZ" sz="1800" dirty="0" err="1"/>
              <a:t>měkotkáňové</a:t>
            </a:r>
            <a:r>
              <a:rPr lang="cs-CZ" sz="1800" dirty="0"/>
              <a:t> poranění končetin, dokončení traumatické amputace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1. </a:t>
            </a:r>
            <a:r>
              <a:rPr lang="cs-CZ" sz="1600" dirty="0" err="1">
                <a:solidFill>
                  <a:srgbClr val="FF0000"/>
                </a:solidFill>
              </a:rPr>
              <a:t>emergentní</a:t>
            </a:r>
            <a:r>
              <a:rPr lang="cs-CZ" sz="1600" dirty="0">
                <a:solidFill>
                  <a:srgbClr val="FF0000"/>
                </a:solidFill>
              </a:rPr>
              <a:t> / resuscitační fáze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kontrola krvácení, chirurgická stabilizace </a:t>
            </a:r>
            <a:r>
              <a:rPr lang="cs-CZ" sz="1600" dirty="0" err="1">
                <a:solidFill>
                  <a:srgbClr val="FF0000"/>
                </a:solidFill>
              </a:rPr>
              <a:t>exsanguinace</a:t>
            </a:r>
            <a:r>
              <a:rPr lang="cs-CZ" sz="1600" dirty="0">
                <a:solidFill>
                  <a:srgbClr val="FF0000"/>
                </a:solidFill>
              </a:rPr>
              <a:t> oblasti </a:t>
            </a:r>
            <a:r>
              <a:rPr lang="cs-CZ" sz="1600" dirty="0" err="1">
                <a:solidFill>
                  <a:srgbClr val="FF0000"/>
                </a:solidFill>
              </a:rPr>
              <a:t>páneve</a:t>
            </a:r>
            <a:r>
              <a:rPr lang="cs-CZ" sz="1600" dirty="0">
                <a:solidFill>
                  <a:srgbClr val="FF0000"/>
                </a:solidFill>
              </a:rPr>
              <a:t>, dokončení amputací</a:t>
            </a:r>
          </a:p>
          <a:p>
            <a:pPr marL="0" indent="0">
              <a:buNone/>
            </a:pPr>
            <a:r>
              <a:rPr lang="cs-CZ" sz="1600" dirty="0"/>
              <a:t>2. urgentní fáze (do 12 hodin po poranění) </a:t>
            </a:r>
          </a:p>
          <a:p>
            <a:pPr marL="0" indent="0">
              <a:buNone/>
            </a:pPr>
            <a:r>
              <a:rPr lang="cs-CZ" sz="1600" dirty="0"/>
              <a:t>stabilizace fraktur zejména dlouhých kostí, </a:t>
            </a:r>
            <a:r>
              <a:rPr lang="cs-CZ" sz="1600" dirty="0" err="1"/>
              <a:t>debridement</a:t>
            </a:r>
            <a:r>
              <a:rPr lang="cs-CZ" sz="1600" dirty="0"/>
              <a:t> ran, </a:t>
            </a:r>
            <a:r>
              <a:rPr lang="cs-CZ" sz="1600" dirty="0" err="1"/>
              <a:t>kompartment</a:t>
            </a:r>
            <a:r>
              <a:rPr lang="cs-CZ" sz="1600" dirty="0"/>
              <a:t> syndrom → </a:t>
            </a:r>
            <a:r>
              <a:rPr lang="cs-CZ" sz="1600" dirty="0" err="1"/>
              <a:t>fasciotomie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3. elektivní fáze (nad 24 hodin po poranění) </a:t>
            </a:r>
          </a:p>
          <a:p>
            <a:pPr marL="0" indent="0">
              <a:buNone/>
            </a:pPr>
            <a:r>
              <a:rPr lang="cs-CZ" sz="1600" dirty="0"/>
              <a:t>operační stabilizace fraktur horních končetin, konverze zevních fixátorů na vnitřní fixaci, definitivní ošetření nitrokloubních a </a:t>
            </a:r>
            <a:r>
              <a:rPr lang="cs-CZ" sz="1600" dirty="0" err="1"/>
              <a:t>měkkotkáňových</a:t>
            </a:r>
            <a:r>
              <a:rPr lang="cs-CZ" sz="1600" dirty="0"/>
              <a:t> poranění </a:t>
            </a: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708920"/>
            <a:ext cx="5444075" cy="40830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44" y="26252"/>
            <a:ext cx="5444075" cy="4083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20136" y="33265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Techniky DCO: </a:t>
            </a:r>
            <a:r>
              <a:rPr lang="cs-CZ" dirty="0">
                <a:latin typeface="Arial" panose="020B0604020202020204" pitchFamily="34" charset="0"/>
              </a:rPr>
              <a:t>zevní fixace, ošetření měkkých tkání a krytí defektu dočasným kožním krytem.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337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79085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77146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/>
              <a:t>„</a:t>
            </a:r>
            <a:r>
              <a:rPr lang="cs-CZ" i="1" dirty="0" err="1"/>
              <a:t>Trimodální</a:t>
            </a:r>
            <a:r>
              <a:rPr lang="cs-CZ" i="1" dirty="0"/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dirty="0" err="1"/>
              <a:t>Polytrauma</a:t>
            </a:r>
            <a:r>
              <a:rPr lang="cs-CZ" dirty="0"/>
              <a:t> - 4 patologické cykly, které bez adekvátní léčby rezultují v tzv. „letální triádu“ </a:t>
            </a: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/>
              <a:t>Princip ošetření nestabilního pacienta spočívá v užití postupů „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“</a:t>
            </a:r>
          </a:p>
          <a:p>
            <a:r>
              <a:rPr lang="cs-CZ" dirty="0"/>
              <a:t>Cílem veškerého snažení je především zastavit krvácení, nahradit objem ztracené krve včetně koagulačních faktorů, zajistit maximální možnou </a:t>
            </a:r>
            <a:r>
              <a:rPr lang="cs-CZ" dirty="0" err="1"/>
              <a:t>perfůzi</a:t>
            </a:r>
            <a:r>
              <a:rPr lang="cs-CZ" dirty="0"/>
              <a:t> orgánů okysličenou krví</a:t>
            </a:r>
          </a:p>
          <a:p>
            <a:pPr marL="720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Polytrauma</a:t>
            </a:r>
            <a:r>
              <a:rPr lang="cs-CZ" i="1" dirty="0"/>
              <a:t> - </a:t>
            </a:r>
            <a:r>
              <a:rPr lang="cs-CZ" sz="2000" dirty="0"/>
              <a:t>současné poranění nejméně dvou tělesných systémů, z nichž postižení alespoň jednoho z nich nebo jejich kombinace ohrožují základní životní funkce</a:t>
            </a:r>
            <a:endParaRPr lang="cs-CZ" sz="2000" i="1" dirty="0"/>
          </a:p>
          <a:p>
            <a:pPr marL="0" indent="0">
              <a:buNone/>
            </a:pPr>
            <a:r>
              <a:rPr lang="cs-CZ" i="1" dirty="0"/>
              <a:t>Sdružené poranění</a:t>
            </a:r>
            <a:r>
              <a:rPr lang="cs-CZ" b="1" dirty="0"/>
              <a:t> - </a:t>
            </a:r>
            <a:r>
              <a:rPr lang="cs-CZ" sz="2000" dirty="0"/>
              <a:t>poranění dvou a více orgánových systémů, které přímo neohrožuje život těžce poraněného</a:t>
            </a:r>
            <a:endParaRPr lang="cs-CZ" sz="2000" b="1" dirty="0"/>
          </a:p>
          <a:p>
            <a:pPr marL="0" indent="0">
              <a:buNone/>
            </a:pPr>
            <a:r>
              <a:rPr lang="cs-CZ" i="1" dirty="0"/>
              <a:t>Mnohočetné poranění - </a:t>
            </a:r>
            <a:r>
              <a:rPr lang="cs-CZ" sz="2000" dirty="0"/>
              <a:t>vícero poranění jednoho systému, které není přímo život ohrožující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i="1" dirty="0"/>
              <a:t>tělesné systémy: hrudník, břicho + orgány malé pánve, pánevní kruh + končetiny, všechny měkké tkáně, hlava + krk, obličej</a:t>
            </a:r>
            <a:endParaRPr lang="cs-CZ" sz="2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>
            <a:normAutofit/>
          </a:bodyPr>
          <a:lstStyle/>
          <a:p>
            <a:r>
              <a:rPr lang="cs-CZ" i="1" dirty="0" err="1"/>
              <a:t>Trimodální</a:t>
            </a:r>
            <a:r>
              <a:rPr lang="cs-CZ" i="1" dirty="0"/>
              <a:t> distribuce úmrtí u </a:t>
            </a:r>
            <a:r>
              <a:rPr lang="cs-CZ" i="1" dirty="0" err="1"/>
              <a:t>polytraumatu</a:t>
            </a:r>
            <a:endParaRPr lang="cs-CZ" i="1" dirty="0"/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1400" i="1" dirty="0"/>
              <a:t>Glasgow </a:t>
            </a:r>
            <a:r>
              <a:rPr lang="cs-CZ" sz="1400" i="1" dirty="0" err="1"/>
              <a:t>Coma</a:t>
            </a:r>
            <a:r>
              <a:rPr lang="cs-CZ" sz="1400" i="1" dirty="0"/>
              <a:t> </a:t>
            </a:r>
            <a:r>
              <a:rPr lang="cs-CZ" sz="1400" i="1" dirty="0" err="1"/>
              <a:t>Scale</a:t>
            </a:r>
            <a:r>
              <a:rPr lang="cs-CZ" sz="1400" i="1" dirty="0"/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400" i="1" dirty="0" err="1"/>
              <a:t>Mangled</a:t>
            </a:r>
            <a:r>
              <a:rPr lang="cs-CZ" sz="1400" i="1" dirty="0"/>
              <a:t> extremity </a:t>
            </a:r>
            <a:r>
              <a:rPr lang="cs-CZ" sz="1400" i="1" dirty="0" err="1"/>
              <a:t>severity</a:t>
            </a:r>
            <a:r>
              <a:rPr lang="cs-CZ" sz="1400" i="1" dirty="0"/>
              <a:t> </a:t>
            </a:r>
            <a:r>
              <a:rPr lang="cs-CZ" sz="1400" i="1" dirty="0" err="1"/>
              <a:t>score</a:t>
            </a:r>
            <a:r>
              <a:rPr lang="cs-CZ" sz="1400" i="1" dirty="0"/>
              <a:t> - MESS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0" y="1769047"/>
            <a:ext cx="3556091" cy="3945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1" y="3356992"/>
            <a:ext cx="4399618" cy="27691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1953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6330" y="12329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23"/>
            <a:ext cx="8229600" cy="4911741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/>
              <a:t>- porucha prokrvení periferie, t</a:t>
            </a:r>
            <a:r>
              <a:rPr lang="en-US" sz="2400" dirty="0" err="1"/>
              <a:t>achypn</a:t>
            </a:r>
            <a:r>
              <a:rPr lang="cs-CZ" sz="2400" dirty="0" err="1"/>
              <a:t>oe</a:t>
            </a:r>
            <a:br>
              <a:rPr lang="cs-CZ" sz="2400" dirty="0"/>
            </a:br>
            <a:r>
              <a:rPr lang="cs-CZ" sz="2400" dirty="0"/>
              <a:t>- o</a:t>
            </a:r>
            <a:r>
              <a:rPr lang="en-US" sz="2400" dirty="0" err="1"/>
              <a:t>liguri</a:t>
            </a:r>
            <a:r>
              <a:rPr lang="cs-CZ" sz="2400" dirty="0"/>
              <a:t>e (diuréza ˂ 25 ml ½ hod.)</a:t>
            </a:r>
          </a:p>
          <a:p>
            <a:pPr marL="0" indent="0">
              <a:buNone/>
            </a:pPr>
            <a:r>
              <a:rPr lang="cs-CZ" sz="2400" dirty="0" err="1"/>
              <a:t>Algowerův</a:t>
            </a:r>
            <a:r>
              <a:rPr lang="cs-CZ" sz="2400" dirty="0"/>
              <a:t> šokový index (ASI)  - ASI </a:t>
            </a:r>
            <a:r>
              <a:rPr lang="en-US" sz="2400" dirty="0"/>
              <a:t>&lt; 1 </a:t>
            </a:r>
            <a:r>
              <a:rPr lang="cs-CZ" sz="2400" dirty="0"/>
              <a:t>- normální stav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1.0 </a:t>
            </a:r>
            <a:r>
              <a:rPr lang="cs-CZ" sz="2400" dirty="0"/>
              <a:t>- hrozící šok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1.2 </a:t>
            </a:r>
            <a:r>
              <a:rPr lang="cs-CZ" sz="2400" dirty="0"/>
              <a:t>- lehký šok</a:t>
            </a:r>
          </a:p>
          <a:p>
            <a:pPr marL="0" indent="0">
              <a:buNone/>
            </a:pPr>
            <a:r>
              <a:rPr lang="cs-CZ" sz="2400" dirty="0"/>
              <a:t>	 			    ASI = </a:t>
            </a:r>
            <a:r>
              <a:rPr lang="en-US" sz="2400" dirty="0"/>
              <a:t>1.5 </a:t>
            </a:r>
            <a:r>
              <a:rPr lang="cs-CZ" sz="2400" dirty="0"/>
              <a:t>- středně těžký šok</a:t>
            </a:r>
          </a:p>
          <a:p>
            <a:pPr marL="0" indent="0">
              <a:buNone/>
            </a:pPr>
            <a:r>
              <a:rPr lang="cs-CZ" sz="2400" dirty="0"/>
              <a:t>				    ASI </a:t>
            </a:r>
            <a:r>
              <a:rPr lang="en-US" sz="2400" dirty="0"/>
              <a:t>&gt; 2 </a:t>
            </a:r>
            <a:r>
              <a:rPr lang="cs-CZ" sz="2400" dirty="0"/>
              <a:t>- těžký šok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600" dirty="0"/>
              <a:t>3 stupně šoku</a:t>
            </a:r>
          </a:p>
          <a:p>
            <a:pPr>
              <a:buFontTx/>
              <a:buChar char="-"/>
            </a:pPr>
            <a:r>
              <a:rPr lang="cs-CZ" sz="2200" i="1" dirty="0"/>
              <a:t>mírný: </a:t>
            </a:r>
            <a:r>
              <a:rPr lang="cs-CZ" sz="2200" dirty="0"/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/>
              <a:t>těžký: </a:t>
            </a:r>
            <a:r>
              <a:rPr lang="cs-CZ" sz="2200" dirty="0"/>
              <a:t>ztráta </a:t>
            </a:r>
            <a:r>
              <a:rPr lang="en-US" sz="2200" dirty="0"/>
              <a:t>&gt; </a:t>
            </a:r>
            <a:r>
              <a:rPr lang="cs-CZ" sz="2200" dirty="0"/>
              <a:t>40 % cirkulujícího objemu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Cílem terapie je zastavit krvácení, zajistit </a:t>
            </a:r>
            <a:r>
              <a:rPr lang="cs-CZ" sz="2600" dirty="0" err="1">
                <a:solidFill>
                  <a:srgbClr val="FF0000"/>
                </a:solidFill>
              </a:rPr>
              <a:t>perfůzi</a:t>
            </a:r>
            <a:r>
              <a:rPr lang="cs-CZ" sz="2600" dirty="0">
                <a:solidFill>
                  <a:srgbClr val="FF0000"/>
                </a:solidFill>
              </a:rPr>
              <a:t> orgánů, nahradit objem ztracené krve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„</a:t>
            </a:r>
            <a:r>
              <a:rPr lang="cs-CZ" sz="2600" dirty="0" err="1">
                <a:solidFill>
                  <a:srgbClr val="FF0000"/>
                </a:solidFill>
              </a:rPr>
              <a:t>Trigger</a:t>
            </a:r>
            <a:r>
              <a:rPr lang="cs-CZ" sz="2600" dirty="0">
                <a:solidFill>
                  <a:srgbClr val="FF0000"/>
                </a:solidFill>
              </a:rPr>
              <a:t>“ pro podání transfuze krve je hodnota HGB 70-90 g/l (</a:t>
            </a:r>
            <a:r>
              <a:rPr lang="cs-CZ" sz="2600" dirty="0" err="1">
                <a:solidFill>
                  <a:srgbClr val="FF0000"/>
                </a:solidFill>
              </a:rPr>
              <a:t>kraniotraumata</a:t>
            </a:r>
            <a:r>
              <a:rPr lang="cs-CZ" sz="2600" dirty="0">
                <a:solidFill>
                  <a:srgbClr val="FF0000"/>
                </a:solidFill>
              </a:rPr>
              <a:t> - HGB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2563</TotalTime>
  <Words>2059</Words>
  <Application>Microsoft Office PowerPoint</Application>
  <PresentationFormat>Širokoúhlá obrazovka</PresentationFormat>
  <Paragraphs>276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Polytrauma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Prezentace aplikace PowerPoint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254</cp:revision>
  <dcterms:created xsi:type="dcterms:W3CDTF">2021-06-04T19:14:50Z</dcterms:created>
  <dcterms:modified xsi:type="dcterms:W3CDTF">2021-09-24T07:50:56Z</dcterms:modified>
</cp:coreProperties>
</file>