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22" r:id="rId3"/>
    <p:sldId id="278" r:id="rId4"/>
    <p:sldId id="300" r:id="rId5"/>
    <p:sldId id="259" r:id="rId6"/>
    <p:sldId id="263" r:id="rId7"/>
    <p:sldId id="264" r:id="rId8"/>
    <p:sldId id="265" r:id="rId9"/>
    <p:sldId id="301" r:id="rId10"/>
    <p:sldId id="266" r:id="rId11"/>
    <p:sldId id="267" r:id="rId12"/>
    <p:sldId id="268" r:id="rId13"/>
    <p:sldId id="270" r:id="rId14"/>
    <p:sldId id="277" r:id="rId15"/>
    <p:sldId id="271" r:id="rId16"/>
    <p:sldId id="272" r:id="rId17"/>
    <p:sldId id="273" r:id="rId18"/>
    <p:sldId id="323" r:id="rId19"/>
    <p:sldId id="32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BD161-85CA-1490-9D4B-50E388ABD1FE}" v="34" dt="2021-09-05T20:07:40.363"/>
    <p1510:client id="{CAAD532F-FC1E-8353-0BEC-AA33B3150612}" v="559" dt="2021-09-05T19:40:53.065"/>
    <p1510:client id="{D645A6EE-F772-D0BA-4FA1-4FD8D2AEB35D}" v="26" dt="2021-09-05T20:10:57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5503" autoAdjust="0"/>
  </p:normalViewPr>
  <p:slideViewPr>
    <p:cSldViewPr>
      <p:cViewPr varScale="1">
        <p:scale>
          <a:sx n="100" d="100"/>
          <a:sy n="100" d="100"/>
        </p:scale>
        <p:origin x="58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ékal Pavel" userId="S::83862@fnbrno.cz::f8627484-4809-4191-955e-7499d0503c21" providerId="AD" clId="Web-{CAAD532F-FC1E-8353-0BEC-AA33B3150612}"/>
    <pc:docChg chg="modSld">
      <pc:chgData name="Smékal Pavel" userId="S::83862@fnbrno.cz::f8627484-4809-4191-955e-7499d0503c21" providerId="AD" clId="Web-{CAAD532F-FC1E-8353-0BEC-AA33B3150612}" dt="2021-09-05T19:40:53.065" v="273" actId="1076"/>
      <pc:docMkLst>
        <pc:docMk/>
      </pc:docMkLst>
      <pc:sldChg chg="addSp modSp">
        <pc:chgData name="Smékal Pavel" userId="S::83862@fnbrno.cz::f8627484-4809-4191-955e-7499d0503c21" providerId="AD" clId="Web-{CAAD532F-FC1E-8353-0BEC-AA33B3150612}" dt="2021-09-05T18:53:49.829" v="66" actId="20577"/>
        <pc:sldMkLst>
          <pc:docMk/>
          <pc:sldMk cId="0" sldId="259"/>
        </pc:sldMkLst>
        <pc:spChg chg="mod">
          <ac:chgData name="Smékal Pavel" userId="S::83862@fnbrno.cz::f8627484-4809-4191-955e-7499d0503c21" providerId="AD" clId="Web-{CAAD532F-FC1E-8353-0BEC-AA33B3150612}" dt="2021-09-05T18:41:48.464" v="33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Smékal Pavel" userId="S::83862@fnbrno.cz::f8627484-4809-4191-955e-7499d0503c21" providerId="AD" clId="Web-{CAAD532F-FC1E-8353-0BEC-AA33B3150612}" dt="2021-09-05T18:41:53.699" v="34" actId="1076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Smékal Pavel" userId="S::83862@fnbrno.cz::f8627484-4809-4191-955e-7499d0503c21" providerId="AD" clId="Web-{CAAD532F-FC1E-8353-0BEC-AA33B3150612}" dt="2021-09-05T18:53:46.797" v="64" actId="20577"/>
          <ac:spMkLst>
            <pc:docMk/>
            <pc:sldMk cId="0" sldId="259"/>
            <ac:spMk id="4" creationId="{5295D062-1846-41FE-9F54-064D348DEB87}"/>
          </ac:spMkLst>
        </pc:spChg>
        <pc:spChg chg="add mod">
          <ac:chgData name="Smékal Pavel" userId="S::83862@fnbrno.cz::f8627484-4809-4191-955e-7499d0503c21" providerId="AD" clId="Web-{CAAD532F-FC1E-8353-0BEC-AA33B3150612}" dt="2021-09-05T18:53:49.829" v="66" actId="20577"/>
          <ac:spMkLst>
            <pc:docMk/>
            <pc:sldMk cId="0" sldId="259"/>
            <ac:spMk id="5" creationId="{DF06965B-9D2B-496F-9D54-46D4B1466031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8:54:05.376" v="67" actId="20577"/>
        <pc:sldMkLst>
          <pc:docMk/>
          <pc:sldMk cId="3681415629" sldId="263"/>
        </pc:sldMkLst>
        <pc:spChg chg="add mod">
          <ac:chgData name="Smékal Pavel" userId="S::83862@fnbrno.cz::f8627484-4809-4191-955e-7499d0503c21" providerId="AD" clId="Web-{CAAD532F-FC1E-8353-0BEC-AA33B3150612}" dt="2021-09-05T18:54:05.376" v="67" actId="20577"/>
          <ac:spMkLst>
            <pc:docMk/>
            <pc:sldMk cId="3681415629" sldId="263"/>
            <ac:spMk id="5" creationId="{903EC838-3DEE-4CC5-9283-A2416FB3E02F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8:54:20.329" v="69" actId="20577"/>
        <pc:sldMkLst>
          <pc:docMk/>
          <pc:sldMk cId="498661235" sldId="264"/>
        </pc:sldMkLst>
        <pc:spChg chg="add mod">
          <ac:chgData name="Smékal Pavel" userId="S::83862@fnbrno.cz::f8627484-4809-4191-955e-7499d0503c21" providerId="AD" clId="Web-{CAAD532F-FC1E-8353-0BEC-AA33B3150612}" dt="2021-09-05T18:54:20.329" v="69" actId="20577"/>
          <ac:spMkLst>
            <pc:docMk/>
            <pc:sldMk cId="498661235" sldId="264"/>
            <ac:spMk id="5" creationId="{F0CC8723-D7B9-4FF7-9F36-110EF303A48C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8:54:26.017" v="70" actId="20577"/>
        <pc:sldMkLst>
          <pc:docMk/>
          <pc:sldMk cId="571641386" sldId="265"/>
        </pc:sldMkLst>
        <pc:spChg chg="add mod">
          <ac:chgData name="Smékal Pavel" userId="S::83862@fnbrno.cz::f8627484-4809-4191-955e-7499d0503c21" providerId="AD" clId="Web-{CAAD532F-FC1E-8353-0BEC-AA33B3150612}" dt="2021-09-05T18:54:26.017" v="70" actId="20577"/>
          <ac:spMkLst>
            <pc:docMk/>
            <pc:sldMk cId="571641386" sldId="265"/>
            <ac:spMk id="4" creationId="{78434DB0-6483-42F4-BEAE-613F7C3211FE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9:02:19.597" v="131" actId="1076"/>
        <pc:sldMkLst>
          <pc:docMk/>
          <pc:sldMk cId="3814580565" sldId="266"/>
        </pc:sldMkLst>
        <pc:spChg chg="add mod">
          <ac:chgData name="Smékal Pavel" userId="S::83862@fnbrno.cz::f8627484-4809-4191-955e-7499d0503c21" providerId="AD" clId="Web-{CAAD532F-FC1E-8353-0BEC-AA33B3150612}" dt="2021-09-05T19:02:15.441" v="130" actId="1076"/>
          <ac:spMkLst>
            <pc:docMk/>
            <pc:sldMk cId="3814580565" sldId="266"/>
            <ac:spMk id="4" creationId="{5BB6E900-6946-4B64-9F8C-32D5596A67C1}"/>
          </ac:spMkLst>
        </pc:spChg>
        <pc:spChg chg="add mod">
          <ac:chgData name="Smékal Pavel" userId="S::83862@fnbrno.cz::f8627484-4809-4191-955e-7499d0503c21" providerId="AD" clId="Web-{CAAD532F-FC1E-8353-0BEC-AA33B3150612}" dt="2021-09-05T19:02:19.597" v="131" actId="1076"/>
          <ac:spMkLst>
            <pc:docMk/>
            <pc:sldMk cId="3814580565" sldId="266"/>
            <ac:spMk id="5" creationId="{59C152AC-97CB-4D67-BAA1-2DB08D1275B8}"/>
          </ac:spMkLst>
        </pc:spChg>
        <pc:spChg chg="add mod">
          <ac:chgData name="Smékal Pavel" userId="S::83862@fnbrno.cz::f8627484-4809-4191-955e-7499d0503c21" providerId="AD" clId="Web-{CAAD532F-FC1E-8353-0BEC-AA33B3150612}" dt="2021-09-05T19:02:11.160" v="129" actId="1076"/>
          <ac:spMkLst>
            <pc:docMk/>
            <pc:sldMk cId="3814580565" sldId="266"/>
            <ac:spMk id="6" creationId="{D2B6472C-EF0F-41B2-92A1-4D478F3CB1AC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9:05:26.354" v="154" actId="1076"/>
        <pc:sldMkLst>
          <pc:docMk/>
          <pc:sldMk cId="3345225162" sldId="267"/>
        </pc:sldMkLst>
        <pc:spChg chg="mod">
          <ac:chgData name="Smékal Pavel" userId="S::83862@fnbrno.cz::f8627484-4809-4191-955e-7499d0503c21" providerId="AD" clId="Web-{CAAD532F-FC1E-8353-0BEC-AA33B3150612}" dt="2021-09-05T19:04:46.462" v="134" actId="1076"/>
          <ac:spMkLst>
            <pc:docMk/>
            <pc:sldMk cId="3345225162" sldId="267"/>
            <ac:spMk id="2" creationId="{00000000-0000-0000-0000-000000000000}"/>
          </ac:spMkLst>
        </pc:spChg>
        <pc:spChg chg="mod">
          <ac:chgData name="Smékal Pavel" userId="S::83862@fnbrno.cz::f8627484-4809-4191-955e-7499d0503c21" providerId="AD" clId="Web-{CAAD532F-FC1E-8353-0BEC-AA33B3150612}" dt="2021-09-05T19:04:43.259" v="133" actId="1076"/>
          <ac:spMkLst>
            <pc:docMk/>
            <pc:sldMk cId="3345225162" sldId="267"/>
            <ac:spMk id="3" creationId="{00000000-0000-0000-0000-000000000000}"/>
          </ac:spMkLst>
        </pc:spChg>
        <pc:spChg chg="add mod">
          <ac:chgData name="Smékal Pavel" userId="S::83862@fnbrno.cz::f8627484-4809-4191-955e-7499d0503c21" providerId="AD" clId="Web-{CAAD532F-FC1E-8353-0BEC-AA33B3150612}" dt="2021-09-05T19:05:01.275" v="146" actId="1076"/>
          <ac:spMkLst>
            <pc:docMk/>
            <pc:sldMk cId="3345225162" sldId="267"/>
            <ac:spMk id="4" creationId="{70E1A184-EFC2-47AB-85DF-92239EA47079}"/>
          </ac:spMkLst>
        </pc:spChg>
        <pc:spChg chg="add mod">
          <ac:chgData name="Smékal Pavel" userId="S::83862@fnbrno.cz::f8627484-4809-4191-955e-7499d0503c21" providerId="AD" clId="Web-{CAAD532F-FC1E-8353-0BEC-AA33B3150612}" dt="2021-09-05T19:05:26.354" v="154" actId="1076"/>
          <ac:spMkLst>
            <pc:docMk/>
            <pc:sldMk cId="3345225162" sldId="267"/>
            <ac:spMk id="7" creationId="{5BEB4788-8FD1-408E-9885-6ACA147E9112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9:06:47.387" v="175" actId="1076"/>
        <pc:sldMkLst>
          <pc:docMk/>
          <pc:sldMk cId="4076548754" sldId="268"/>
        </pc:sldMkLst>
        <pc:spChg chg="add mod">
          <ac:chgData name="Smékal Pavel" userId="S::83862@fnbrno.cz::f8627484-4809-4191-955e-7499d0503c21" providerId="AD" clId="Web-{CAAD532F-FC1E-8353-0BEC-AA33B3150612}" dt="2021-09-05T19:06:25.637" v="163" actId="1076"/>
          <ac:spMkLst>
            <pc:docMk/>
            <pc:sldMk cId="4076548754" sldId="268"/>
            <ac:spMk id="4" creationId="{03EB4743-6645-4854-B02E-BAB363557E05}"/>
          </ac:spMkLst>
        </pc:spChg>
        <pc:spChg chg="add mod">
          <ac:chgData name="Smékal Pavel" userId="S::83862@fnbrno.cz::f8627484-4809-4191-955e-7499d0503c21" providerId="AD" clId="Web-{CAAD532F-FC1E-8353-0BEC-AA33B3150612}" dt="2021-09-05T19:06:47.387" v="175" actId="1076"/>
          <ac:spMkLst>
            <pc:docMk/>
            <pc:sldMk cId="4076548754" sldId="268"/>
            <ac:spMk id="5" creationId="{C00625D2-0B21-4A8C-8C29-C926A0979C26}"/>
          </ac:spMkLst>
        </pc:spChg>
      </pc:sldChg>
      <pc:sldChg chg="addSp delSp modSp">
        <pc:chgData name="Smékal Pavel" userId="S::83862@fnbrno.cz::f8627484-4809-4191-955e-7499d0503c21" providerId="AD" clId="Web-{CAAD532F-FC1E-8353-0BEC-AA33B3150612}" dt="2021-09-05T19:22:43.649" v="195"/>
        <pc:sldMkLst>
          <pc:docMk/>
          <pc:sldMk cId="2674775486" sldId="270"/>
        </pc:sldMkLst>
        <pc:spChg chg="add mod">
          <ac:chgData name="Smékal Pavel" userId="S::83862@fnbrno.cz::f8627484-4809-4191-955e-7499d0503c21" providerId="AD" clId="Web-{CAAD532F-FC1E-8353-0BEC-AA33B3150612}" dt="2021-09-05T19:19:51.316" v="192" actId="1076"/>
          <ac:spMkLst>
            <pc:docMk/>
            <pc:sldMk cId="2674775486" sldId="270"/>
            <ac:spMk id="4" creationId="{84F01F7C-7D89-48EB-802F-863924EA4E33}"/>
          </ac:spMkLst>
        </pc:spChg>
        <pc:picChg chg="add del mod">
          <ac:chgData name="Smékal Pavel" userId="S::83862@fnbrno.cz::f8627484-4809-4191-955e-7499d0503c21" providerId="AD" clId="Web-{CAAD532F-FC1E-8353-0BEC-AA33B3150612}" dt="2021-09-05T19:22:43.649" v="195"/>
          <ac:picMkLst>
            <pc:docMk/>
            <pc:sldMk cId="2674775486" sldId="270"/>
            <ac:picMk id="6" creationId="{00000000-0000-0000-0000-000000000000}"/>
          </ac:picMkLst>
        </pc:picChg>
        <pc:picChg chg="mod">
          <ac:chgData name="Smékal Pavel" userId="S::83862@fnbrno.cz::f8627484-4809-4191-955e-7499d0503c21" providerId="AD" clId="Web-{CAAD532F-FC1E-8353-0BEC-AA33B3150612}" dt="2021-09-05T19:19:57.051" v="193" actId="14100"/>
          <ac:picMkLst>
            <pc:docMk/>
            <pc:sldMk cId="2674775486" sldId="270"/>
            <ac:picMk id="7" creationId="{00000000-0000-0000-0000-000000000000}"/>
          </ac:picMkLst>
        </pc:picChg>
      </pc:sldChg>
      <pc:sldChg chg="addSp modSp">
        <pc:chgData name="Smékal Pavel" userId="S::83862@fnbrno.cz::f8627484-4809-4191-955e-7499d0503c21" providerId="AD" clId="Web-{CAAD532F-FC1E-8353-0BEC-AA33B3150612}" dt="2021-09-05T19:38:30.467" v="241" actId="1076"/>
        <pc:sldMkLst>
          <pc:docMk/>
          <pc:sldMk cId="1099048499" sldId="271"/>
        </pc:sldMkLst>
        <pc:spChg chg="mod">
          <ac:chgData name="Smékal Pavel" userId="S::83862@fnbrno.cz::f8627484-4809-4191-955e-7499d0503c21" providerId="AD" clId="Web-{CAAD532F-FC1E-8353-0BEC-AA33B3150612}" dt="2021-09-05T19:38:06.169" v="235" actId="1076"/>
          <ac:spMkLst>
            <pc:docMk/>
            <pc:sldMk cId="1099048499" sldId="271"/>
            <ac:spMk id="2" creationId="{00000000-0000-0000-0000-000000000000}"/>
          </ac:spMkLst>
        </pc:spChg>
        <pc:spChg chg="mod">
          <ac:chgData name="Smékal Pavel" userId="S::83862@fnbrno.cz::f8627484-4809-4191-955e-7499d0503c21" providerId="AD" clId="Web-{CAAD532F-FC1E-8353-0BEC-AA33B3150612}" dt="2021-09-05T19:38:03.091" v="234" actId="1076"/>
          <ac:spMkLst>
            <pc:docMk/>
            <pc:sldMk cId="1099048499" sldId="271"/>
            <ac:spMk id="3" creationId="{00000000-0000-0000-0000-000000000000}"/>
          </ac:spMkLst>
        </pc:spChg>
        <pc:spChg chg="add mod">
          <ac:chgData name="Smékal Pavel" userId="S::83862@fnbrno.cz::f8627484-4809-4191-955e-7499d0503c21" providerId="AD" clId="Web-{CAAD532F-FC1E-8353-0BEC-AA33B3150612}" dt="2021-09-05T19:37:59.591" v="233" actId="1076"/>
          <ac:spMkLst>
            <pc:docMk/>
            <pc:sldMk cId="1099048499" sldId="271"/>
            <ac:spMk id="4" creationId="{3F45A3E7-929A-42C1-8B96-16FD2A815906}"/>
          </ac:spMkLst>
        </pc:spChg>
        <pc:spChg chg="add mod">
          <ac:chgData name="Smékal Pavel" userId="S::83862@fnbrno.cz::f8627484-4809-4191-955e-7499d0503c21" providerId="AD" clId="Web-{CAAD532F-FC1E-8353-0BEC-AA33B3150612}" dt="2021-09-05T19:38:30.467" v="241" actId="1076"/>
          <ac:spMkLst>
            <pc:docMk/>
            <pc:sldMk cId="1099048499" sldId="271"/>
            <ac:spMk id="5" creationId="{201FFFD9-BDC5-4C0B-B48C-E6D7A943F0CA}"/>
          </ac:spMkLst>
        </pc:spChg>
        <pc:picChg chg="mod">
          <ac:chgData name="Smékal Pavel" userId="S::83862@fnbrno.cz::f8627484-4809-4191-955e-7499d0503c21" providerId="AD" clId="Web-{CAAD532F-FC1E-8353-0BEC-AA33B3150612}" dt="2021-09-05T19:38:11.513" v="236" actId="14100"/>
          <ac:picMkLst>
            <pc:docMk/>
            <pc:sldMk cId="1099048499" sldId="271"/>
            <ac:picMk id="7" creationId="{00000000-0000-0000-0000-000000000000}"/>
          </ac:picMkLst>
        </pc:picChg>
      </pc:sldChg>
      <pc:sldChg chg="addSp modSp">
        <pc:chgData name="Smékal Pavel" userId="S::83862@fnbrno.cz::f8627484-4809-4191-955e-7499d0503c21" providerId="AD" clId="Web-{CAAD532F-FC1E-8353-0BEC-AA33B3150612}" dt="2021-09-05T19:39:35.750" v="259" actId="1076"/>
        <pc:sldMkLst>
          <pc:docMk/>
          <pc:sldMk cId="638543046" sldId="272"/>
        </pc:sldMkLst>
        <pc:spChg chg="add mod">
          <ac:chgData name="Smékal Pavel" userId="S::83862@fnbrno.cz::f8627484-4809-4191-955e-7499d0503c21" providerId="AD" clId="Web-{CAAD532F-FC1E-8353-0BEC-AA33B3150612}" dt="2021-09-05T19:39:15.562" v="253" actId="20577"/>
          <ac:spMkLst>
            <pc:docMk/>
            <pc:sldMk cId="638543046" sldId="272"/>
            <ac:spMk id="6" creationId="{942E6287-91A1-49B9-8301-A8C59CFC09DB}"/>
          </ac:spMkLst>
        </pc:spChg>
        <pc:spChg chg="add mod">
          <ac:chgData name="Smékal Pavel" userId="S::83862@fnbrno.cz::f8627484-4809-4191-955e-7499d0503c21" providerId="AD" clId="Web-{CAAD532F-FC1E-8353-0BEC-AA33B3150612}" dt="2021-09-05T19:39:35.750" v="259" actId="1076"/>
          <ac:spMkLst>
            <pc:docMk/>
            <pc:sldMk cId="638543046" sldId="272"/>
            <ac:spMk id="7" creationId="{CF9C44D5-78DF-41F6-BE19-6A47721C3573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9:40:53.065" v="273" actId="1076"/>
        <pc:sldMkLst>
          <pc:docMk/>
          <pc:sldMk cId="3781089370" sldId="273"/>
        </pc:sldMkLst>
        <pc:spChg chg="add mod">
          <ac:chgData name="Smékal Pavel" userId="S::83862@fnbrno.cz::f8627484-4809-4191-955e-7499d0503c21" providerId="AD" clId="Web-{CAAD532F-FC1E-8353-0BEC-AA33B3150612}" dt="2021-09-05T19:40:21.501" v="266" actId="1076"/>
          <ac:spMkLst>
            <pc:docMk/>
            <pc:sldMk cId="3781089370" sldId="273"/>
            <ac:spMk id="6" creationId="{36BCE91A-A937-4445-90E2-8B714E367E82}"/>
          </ac:spMkLst>
        </pc:spChg>
        <pc:spChg chg="add mod">
          <ac:chgData name="Smékal Pavel" userId="S::83862@fnbrno.cz::f8627484-4809-4191-955e-7499d0503c21" providerId="AD" clId="Web-{CAAD532F-FC1E-8353-0BEC-AA33B3150612}" dt="2021-09-05T19:40:53.065" v="273" actId="1076"/>
          <ac:spMkLst>
            <pc:docMk/>
            <pc:sldMk cId="3781089370" sldId="273"/>
            <ac:spMk id="7" creationId="{606ABF72-467A-4CB1-A779-AB6B182C28C9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9:35:38.766" v="221" actId="1076"/>
        <pc:sldMkLst>
          <pc:docMk/>
          <pc:sldMk cId="4294819253" sldId="277"/>
        </pc:sldMkLst>
        <pc:spChg chg="add mod">
          <ac:chgData name="Smékal Pavel" userId="S::83862@fnbrno.cz::f8627484-4809-4191-955e-7499d0503c21" providerId="AD" clId="Web-{CAAD532F-FC1E-8353-0BEC-AA33B3150612}" dt="2021-09-05T19:35:38.766" v="221" actId="1076"/>
          <ac:spMkLst>
            <pc:docMk/>
            <pc:sldMk cId="4294819253" sldId="277"/>
            <ac:spMk id="4" creationId="{D14482D3-68D8-460B-9F93-5482AAB09297}"/>
          </ac:spMkLst>
        </pc:spChg>
        <pc:spChg chg="add mod">
          <ac:chgData name="Smékal Pavel" userId="S::83862@fnbrno.cz::f8627484-4809-4191-955e-7499d0503c21" providerId="AD" clId="Web-{CAAD532F-FC1E-8353-0BEC-AA33B3150612}" dt="2021-09-05T19:35:29.656" v="220" actId="1076"/>
          <ac:spMkLst>
            <pc:docMk/>
            <pc:sldMk cId="4294819253" sldId="277"/>
            <ac:spMk id="7" creationId="{1B3361E3-6985-4A3C-AAE8-AED81422381F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8:53:13.499" v="59" actId="20577"/>
        <pc:sldMkLst>
          <pc:docMk/>
          <pc:sldMk cId="3408991794" sldId="278"/>
        </pc:sldMkLst>
        <pc:spChg chg="add mod">
          <ac:chgData name="Smékal Pavel" userId="S::83862@fnbrno.cz::f8627484-4809-4191-955e-7499d0503c21" providerId="AD" clId="Web-{CAAD532F-FC1E-8353-0BEC-AA33B3150612}" dt="2021-09-05T18:53:13.499" v="59" actId="20577"/>
          <ac:spMkLst>
            <pc:docMk/>
            <pc:sldMk cId="3408991794" sldId="278"/>
            <ac:spMk id="4" creationId="{E369B837-882F-4309-849A-9BAA5EBE2ADC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8:53:32.625" v="62" actId="20577"/>
        <pc:sldMkLst>
          <pc:docMk/>
          <pc:sldMk cId="2419067007" sldId="300"/>
        </pc:sldMkLst>
        <pc:spChg chg="mod">
          <ac:chgData name="Smékal Pavel" userId="S::83862@fnbrno.cz::f8627484-4809-4191-955e-7499d0503c21" providerId="AD" clId="Web-{CAAD532F-FC1E-8353-0BEC-AA33B3150612}" dt="2021-09-05T18:35:22.328" v="21" actId="1076"/>
          <ac:spMkLst>
            <pc:docMk/>
            <pc:sldMk cId="2419067007" sldId="300"/>
            <ac:spMk id="2" creationId="{00000000-0000-0000-0000-000000000000}"/>
          </ac:spMkLst>
        </pc:spChg>
        <pc:spChg chg="mod">
          <ac:chgData name="Smékal Pavel" userId="S::83862@fnbrno.cz::f8627484-4809-4191-955e-7499d0503c21" providerId="AD" clId="Web-{CAAD532F-FC1E-8353-0BEC-AA33B3150612}" dt="2021-09-05T18:35:27.766" v="22" actId="1076"/>
          <ac:spMkLst>
            <pc:docMk/>
            <pc:sldMk cId="2419067007" sldId="300"/>
            <ac:spMk id="3" creationId="{00000000-0000-0000-0000-000000000000}"/>
          </ac:spMkLst>
        </pc:spChg>
        <pc:spChg chg="add mod">
          <ac:chgData name="Smékal Pavel" userId="S::83862@fnbrno.cz::f8627484-4809-4191-955e-7499d0503c21" providerId="AD" clId="Web-{CAAD532F-FC1E-8353-0BEC-AA33B3150612}" dt="2021-09-05T18:53:27.890" v="61" actId="20577"/>
          <ac:spMkLst>
            <pc:docMk/>
            <pc:sldMk cId="2419067007" sldId="300"/>
            <ac:spMk id="5" creationId="{195CDB27-AD26-4F68-A4B6-47E9F3E7C8F6}"/>
          </ac:spMkLst>
        </pc:spChg>
        <pc:spChg chg="add mod">
          <ac:chgData name="Smékal Pavel" userId="S::83862@fnbrno.cz::f8627484-4809-4191-955e-7499d0503c21" providerId="AD" clId="Web-{CAAD532F-FC1E-8353-0BEC-AA33B3150612}" dt="2021-09-05T18:53:32.625" v="62" actId="20577"/>
          <ac:spMkLst>
            <pc:docMk/>
            <pc:sldMk cId="2419067007" sldId="300"/>
            <ac:spMk id="6" creationId="{608999CE-5BB7-48C8-89AA-CCE595FBBA68}"/>
          </ac:spMkLst>
        </pc:spChg>
      </pc:sldChg>
      <pc:sldChg chg="addSp modSp">
        <pc:chgData name="Smékal Pavel" userId="S::83862@fnbrno.cz::f8627484-4809-4191-955e-7499d0503c21" providerId="AD" clId="Web-{CAAD532F-FC1E-8353-0BEC-AA33B3150612}" dt="2021-09-05T19:00:32.438" v="96" actId="1076"/>
        <pc:sldMkLst>
          <pc:docMk/>
          <pc:sldMk cId="2190589555" sldId="301"/>
        </pc:sldMkLst>
        <pc:spChg chg="add mod">
          <ac:chgData name="Smékal Pavel" userId="S::83862@fnbrno.cz::f8627484-4809-4191-955e-7499d0503c21" providerId="AD" clId="Web-{CAAD532F-FC1E-8353-0BEC-AA33B3150612}" dt="2021-09-05T18:59:28.311" v="75" actId="1076"/>
          <ac:spMkLst>
            <pc:docMk/>
            <pc:sldMk cId="2190589555" sldId="301"/>
            <ac:spMk id="5" creationId="{11FA63D0-9F59-4939-A003-A9AE284A9C70}"/>
          </ac:spMkLst>
        </pc:spChg>
        <pc:spChg chg="add mod">
          <ac:chgData name="Smékal Pavel" userId="S::83862@fnbrno.cz::f8627484-4809-4191-955e-7499d0503c21" providerId="AD" clId="Web-{CAAD532F-FC1E-8353-0BEC-AA33B3150612}" dt="2021-09-05T19:00:26.907" v="95" actId="1076"/>
          <ac:spMkLst>
            <pc:docMk/>
            <pc:sldMk cId="2190589555" sldId="301"/>
            <ac:spMk id="7" creationId="{66E941C4-42B1-46E5-BFFA-8DF17CECAB65}"/>
          </ac:spMkLst>
        </pc:spChg>
        <pc:spChg chg="add mod">
          <ac:chgData name="Smékal Pavel" userId="S::83862@fnbrno.cz::f8627484-4809-4191-955e-7499d0503c21" providerId="AD" clId="Web-{CAAD532F-FC1E-8353-0BEC-AA33B3150612}" dt="2021-09-05T19:00:32.438" v="96" actId="1076"/>
          <ac:spMkLst>
            <pc:docMk/>
            <pc:sldMk cId="2190589555" sldId="301"/>
            <ac:spMk id="9" creationId="{299FF71B-7E22-4C34-833E-9F834455DC99}"/>
          </ac:spMkLst>
        </pc:spChg>
      </pc:sldChg>
    </pc:docChg>
  </pc:docChgLst>
  <pc:docChgLst>
    <pc:chgData name="Smékal Pavel" userId="S::83862@fnbrno.cz::f8627484-4809-4191-955e-7499d0503c21" providerId="AD" clId="Web-{D645A6EE-F772-D0BA-4FA1-4FD8D2AEB35D}"/>
    <pc:docChg chg="modSld">
      <pc:chgData name="Smékal Pavel" userId="S::83862@fnbrno.cz::f8627484-4809-4191-955e-7499d0503c21" providerId="AD" clId="Web-{D645A6EE-F772-D0BA-4FA1-4FD8D2AEB35D}" dt="2021-09-05T20:10:54.999" v="10" actId="20577"/>
      <pc:docMkLst>
        <pc:docMk/>
      </pc:docMkLst>
      <pc:sldChg chg="modSp">
        <pc:chgData name="Smékal Pavel" userId="S::83862@fnbrno.cz::f8627484-4809-4191-955e-7499d0503c21" providerId="AD" clId="Web-{D645A6EE-F772-D0BA-4FA1-4FD8D2AEB35D}" dt="2021-09-05T20:10:54.999" v="10" actId="20577"/>
        <pc:sldMkLst>
          <pc:docMk/>
          <pc:sldMk cId="3997036663" sldId="321"/>
        </pc:sldMkLst>
        <pc:spChg chg="mod">
          <ac:chgData name="Smékal Pavel" userId="S::83862@fnbrno.cz::f8627484-4809-4191-955e-7499d0503c21" providerId="AD" clId="Web-{D645A6EE-F772-D0BA-4FA1-4FD8D2AEB35D}" dt="2021-09-05T20:10:54.999" v="10" actId="20577"/>
          <ac:spMkLst>
            <pc:docMk/>
            <pc:sldMk cId="3997036663" sldId="321"/>
            <ac:spMk id="3" creationId="{00000000-0000-0000-0000-000000000000}"/>
          </ac:spMkLst>
        </pc:spChg>
      </pc:sldChg>
    </pc:docChg>
  </pc:docChgLst>
  <pc:docChgLst>
    <pc:chgData name="Smékal Pavel" userId="S::83862@fnbrno.cz::f8627484-4809-4191-955e-7499d0503c21" providerId="AD" clId="Web-{564BD161-85CA-1490-9D4B-50E388ABD1FE}"/>
    <pc:docChg chg="modSld">
      <pc:chgData name="Smékal Pavel" userId="S::83862@fnbrno.cz::f8627484-4809-4191-955e-7499d0503c21" providerId="AD" clId="Web-{564BD161-85CA-1490-9D4B-50E388ABD1FE}" dt="2021-09-05T20:07:37.941" v="18" actId="14100"/>
      <pc:docMkLst>
        <pc:docMk/>
      </pc:docMkLst>
      <pc:sldChg chg="modSp">
        <pc:chgData name="Smékal Pavel" userId="S::83862@fnbrno.cz::f8627484-4809-4191-955e-7499d0503c21" providerId="AD" clId="Web-{564BD161-85CA-1490-9D4B-50E388ABD1FE}" dt="2021-09-05T20:07:37.941" v="18" actId="14100"/>
        <pc:sldMkLst>
          <pc:docMk/>
          <pc:sldMk cId="3997036663" sldId="321"/>
        </pc:sldMkLst>
        <pc:spChg chg="mod">
          <ac:chgData name="Smékal Pavel" userId="S::83862@fnbrno.cz::f8627484-4809-4191-955e-7499d0503c21" providerId="AD" clId="Web-{564BD161-85CA-1490-9D4B-50E388ABD1FE}" dt="2021-09-05T20:07:37.941" v="18" actId="14100"/>
          <ac:spMkLst>
            <pc:docMk/>
            <pc:sldMk cId="3997036663" sldId="32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980041-F0A3-4B2B-9A5F-0C5071A2F839}" type="datetimeFigureOut">
              <a:rPr lang="cs-CZ" smtClean="0"/>
              <a:pPr/>
              <a:t>10.09.2021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9FE23D-6E2C-485C-BAD2-F972C05E6A1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04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E23D-6E2C-485C-BAD2-F972C05E6A1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87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10.09.2021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10.09.2021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10.09.2021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10.09.2021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57CCE86-20FD-4646-A3E7-2AA4A5F2579B}" type="datetimeFigureOut">
              <a:rPr lang="cs-CZ" smtClean="0"/>
              <a:pPr/>
              <a:t>10.09.2021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BB3C14A-CBFD-4D70-9388-956C97C86F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rgbClr val="0000D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457FC-5DEE-4DD3-A392-AE51DA2F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44824"/>
            <a:ext cx="9936709" cy="1171580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Poranění hlavy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900668-58F8-4404-9B1F-82379F97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116404"/>
            <a:ext cx="9936709" cy="131286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Pavel Smékal</a:t>
            </a:r>
          </a:p>
          <a:p>
            <a:r>
              <a:rPr lang="cs-CZ" sz="1500" i="1" dirty="0" smtClean="0">
                <a:latin typeface="Arial" pitchFamily="34" charset="0"/>
                <a:cs typeface="Arial" pitchFamily="34" charset="0"/>
              </a:rPr>
              <a:t>Klinika </a:t>
            </a:r>
            <a:r>
              <a:rPr lang="cs-CZ" sz="1500" i="1" dirty="0">
                <a:latin typeface="Arial" pitchFamily="34" charset="0"/>
                <a:cs typeface="Arial" pitchFamily="34" charset="0"/>
              </a:rPr>
              <a:t>úrazové </a:t>
            </a:r>
            <a:r>
              <a:rPr lang="cs-CZ" sz="1500" i="1" dirty="0" smtClean="0">
                <a:latin typeface="Arial" pitchFamily="34" charset="0"/>
                <a:cs typeface="Arial" pitchFamily="34" charset="0"/>
              </a:rPr>
              <a:t>chirurgie TC </a:t>
            </a:r>
            <a:r>
              <a:rPr lang="cs-CZ" sz="1500" i="1" dirty="0">
                <a:latin typeface="Arial" pitchFamily="34" charset="0"/>
                <a:cs typeface="Arial" pitchFamily="34" charset="0"/>
              </a:rPr>
              <a:t>FN Brno</a:t>
            </a:r>
            <a:endParaRPr sz="1500" i="1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latin typeface="Arial" pitchFamily="34" charset="0"/>
                <a:cs typeface="Arial" pitchFamily="34" charset="0"/>
              </a:rPr>
              <a:t>Hlava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zlomeniny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lebky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cs typeface="Arial" pitchFamily="34" charset="0"/>
              </a:rPr>
              <a:t>Observace u nedislokovaných zlomenin</a:t>
            </a:r>
          </a:p>
          <a:p>
            <a:r>
              <a:rPr lang="cs-CZ" sz="1800" dirty="0">
                <a:ea typeface="Calibri" panose="020F0502020204030204" pitchFamily="34" charset="0"/>
              </a:rPr>
              <a:t>Při dislokaci zlomeniny (o více než šíři kosti) nebo při zlomenině </a:t>
            </a:r>
            <a:r>
              <a:rPr lang="cs-CZ" sz="1800" dirty="0" smtClean="0">
                <a:ea typeface="Calibri" panose="020F0502020204030204" pitchFamily="34" charset="0"/>
              </a:rPr>
              <a:t>zahrnující sinus </a:t>
            </a:r>
            <a:r>
              <a:rPr lang="cs-CZ" sz="1800" dirty="0">
                <a:ea typeface="Calibri" panose="020F0502020204030204" pitchFamily="34" charset="0"/>
              </a:rPr>
              <a:t>nutný chirurgický zákrok.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radiographics.rsna.org/content/23/4/811/F33.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996952"/>
            <a:ext cx="2674640" cy="34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images.radiopaedia.org/images/1670310/0bf79f41ccb7e6a083584ab41e5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30" y="2996953"/>
            <a:ext cx="2649405" cy="348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://ars.els-cdn.com/content/image/1-s2.0-S096758680500408X-gr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2999268"/>
            <a:ext cx="2958265" cy="346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BB6E900-6946-4B64-9F8C-32D5596A67C1}"/>
              </a:ext>
            </a:extLst>
          </p:cNvPr>
          <p:cNvSpPr txBox="1"/>
          <p:nvPr/>
        </p:nvSpPr>
        <p:spPr>
          <a:xfrm>
            <a:off x="2564005" y="25221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10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9C152AC-97CB-4D67-BAA1-2DB08D1275B8}"/>
              </a:ext>
            </a:extLst>
          </p:cNvPr>
          <p:cNvSpPr txBox="1"/>
          <p:nvPr/>
        </p:nvSpPr>
        <p:spPr>
          <a:xfrm>
            <a:off x="5357132" y="25142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B6472C-EF0F-41B2-92A1-4D478F3CB1AC}"/>
              </a:ext>
            </a:extLst>
          </p:cNvPr>
          <p:cNvSpPr txBox="1"/>
          <p:nvPr/>
        </p:nvSpPr>
        <p:spPr>
          <a:xfrm>
            <a:off x="8489392" y="251899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12</a:t>
            </a:r>
          </a:p>
        </p:txBody>
      </p:sp>
    </p:spTree>
    <p:extLst>
      <p:ext uri="{BB962C8B-B14F-4D97-AF65-F5344CB8AC3E}">
        <p14:creationId xmlns:p14="http://schemas.microsoft.com/office/powerpoint/2010/main" val="381458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-2681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Arial" pitchFamily="34" charset="0"/>
                <a:cs typeface="Arial" pitchFamily="34" charset="0"/>
              </a:rPr>
              <a:t>Hlava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epidurální hematom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8640" y="1110344"/>
            <a:ext cx="8229600" cy="4525963"/>
          </a:xfrm>
        </p:spPr>
        <p:txBody>
          <a:bodyPr/>
          <a:lstStyle/>
          <a:p>
            <a:r>
              <a:rPr lang="cs-CZ" sz="1800" dirty="0">
                <a:ea typeface="Calibri" panose="020F0502020204030204" pitchFamily="34" charset="0"/>
              </a:rPr>
              <a:t>poraněním </a:t>
            </a:r>
            <a:r>
              <a:rPr lang="cs-CZ" sz="1800" dirty="0" err="1">
                <a:ea typeface="Calibri" panose="020F0502020204030204" pitchFamily="34" charset="0"/>
              </a:rPr>
              <a:t>arteria</a:t>
            </a:r>
            <a:r>
              <a:rPr lang="cs-CZ" sz="1800" dirty="0">
                <a:ea typeface="Calibri" panose="020F0502020204030204" pitchFamily="34" charset="0"/>
              </a:rPr>
              <a:t> </a:t>
            </a:r>
            <a:r>
              <a:rPr lang="cs-CZ" sz="1800" dirty="0" err="1">
                <a:ea typeface="Calibri" panose="020F0502020204030204" pitchFamily="34" charset="0"/>
              </a:rPr>
              <a:t>meningica</a:t>
            </a:r>
            <a:r>
              <a:rPr lang="cs-CZ" sz="1800" dirty="0">
                <a:ea typeface="Calibri" panose="020F0502020204030204" pitchFamily="34" charset="0"/>
              </a:rPr>
              <a:t> media</a:t>
            </a:r>
          </a:p>
          <a:p>
            <a:r>
              <a:rPr lang="cs-CZ" sz="1800" dirty="0">
                <a:ea typeface="Calibri" panose="020F0502020204030204" pitchFamily="34" charset="0"/>
              </a:rPr>
              <a:t>kolekce hematomu postupně odděluje </a:t>
            </a:r>
            <a:r>
              <a:rPr lang="cs-CZ" sz="1800" dirty="0" err="1">
                <a:ea typeface="Calibri" panose="020F0502020204030204" pitchFamily="34" charset="0"/>
              </a:rPr>
              <a:t>dura</a:t>
            </a:r>
            <a:r>
              <a:rPr lang="cs-CZ" sz="1800" dirty="0">
                <a:ea typeface="Calibri" panose="020F0502020204030204" pitchFamily="34" charset="0"/>
              </a:rPr>
              <a:t> mater od lebky a vytváří čočkovitý (konvexní hematom)</a:t>
            </a:r>
          </a:p>
          <a:p>
            <a:r>
              <a:rPr lang="cs-CZ" sz="1800" dirty="0"/>
              <a:t>„lucidní interval“ ! </a:t>
            </a:r>
            <a:endParaRPr lang="cs-CZ" sz="2000" dirty="0">
              <a:cs typeface="Arial" pitchFamily="34" charset="0"/>
            </a:endParaRPr>
          </a:p>
          <a:p>
            <a:r>
              <a:rPr lang="cs-CZ" sz="1800" dirty="0">
                <a:ea typeface="Calibri" panose="020F0502020204030204" pitchFamily="34" charset="0"/>
              </a:rPr>
              <a:t>obvykle léčeny chirurgickou evakuací, pokud jsou velké nebo spojené s alterací neurologického stavu. </a:t>
            </a:r>
          </a:p>
          <a:p>
            <a:r>
              <a:rPr lang="cs-CZ" sz="1800" dirty="0">
                <a:ea typeface="Calibri" panose="020F0502020204030204" pitchFamily="34" charset="0"/>
              </a:rPr>
              <a:t>Pokud je léčba rychlá, prognóza je obecně dobrá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anesthesia2000.com/BrainInjury/epidural_hematom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861048"/>
            <a:ext cx="2530624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drugline.org/img/term/hematoma-extradural-6920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84" y="3861048"/>
            <a:ext cx="2643608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0E1A184-EFC2-47AB-85DF-92239EA47079}"/>
              </a:ext>
            </a:extLst>
          </p:cNvPr>
          <p:cNvSpPr txBox="1"/>
          <p:nvPr/>
        </p:nvSpPr>
        <p:spPr>
          <a:xfrm>
            <a:off x="4561114" y="34264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19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EB4788-8FD1-408E-9885-6ACA147E9112}"/>
              </a:ext>
            </a:extLst>
          </p:cNvPr>
          <p:cNvSpPr txBox="1"/>
          <p:nvPr/>
        </p:nvSpPr>
        <p:spPr>
          <a:xfrm>
            <a:off x="7818979" y="338095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20</a:t>
            </a:r>
          </a:p>
        </p:txBody>
      </p:sp>
    </p:spTree>
    <p:extLst>
      <p:ext uri="{BB962C8B-B14F-4D97-AF65-F5344CB8AC3E}">
        <p14:creationId xmlns:p14="http://schemas.microsoft.com/office/powerpoint/2010/main" val="334522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1" y="125649"/>
            <a:ext cx="8229600" cy="76470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subdurální hematom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7226" y="508001"/>
            <a:ext cx="8229600" cy="3616397"/>
          </a:xfrm>
        </p:spPr>
        <p:txBody>
          <a:bodyPr/>
          <a:lstStyle/>
          <a:p>
            <a:pPr marL="0" indent="0">
              <a:buNone/>
            </a:pPr>
            <a:endParaRPr lang="sk-SK" sz="2000" dirty="0"/>
          </a:p>
          <a:p>
            <a:r>
              <a:rPr lang="cs-CZ" sz="1800" dirty="0">
                <a:ea typeface="Calibri" panose="020F0502020204030204" pitchFamily="34" charset="0"/>
              </a:rPr>
              <a:t>subdurální hematomy se vyskytují při krvácení mezi </a:t>
            </a:r>
            <a:r>
              <a:rPr lang="cs-CZ" sz="1800" dirty="0" err="1">
                <a:ea typeface="Calibri" panose="020F0502020204030204" pitchFamily="34" charset="0"/>
              </a:rPr>
              <a:t>dura</a:t>
            </a:r>
            <a:r>
              <a:rPr lang="cs-CZ" sz="1800" dirty="0">
                <a:ea typeface="Calibri" panose="020F0502020204030204" pitchFamily="34" charset="0"/>
              </a:rPr>
              <a:t> mater a mozkový parenchym.</a:t>
            </a:r>
          </a:p>
          <a:p>
            <a:r>
              <a:rPr lang="cs-CZ" sz="1800" dirty="0">
                <a:ea typeface="Calibri" panose="020F0502020204030204" pitchFamily="34" charset="0"/>
              </a:rPr>
              <a:t>Krvácení kopíruje vnitřní konturu lebky, na CT se zobrazují konkávním tvarem</a:t>
            </a:r>
            <a:endParaRPr lang="cs-CZ" altLang="cs-CZ" sz="1800" dirty="0"/>
          </a:p>
          <a:p>
            <a:r>
              <a:rPr lang="cs-CZ" sz="1800" dirty="0">
                <a:ea typeface="Calibri" panose="020F0502020204030204" pitchFamily="34" charset="0"/>
              </a:rPr>
              <a:t>mohou být léčeny chirurgicky, pokud mají vliv na celkový stav pacienta, ale prognóza je nejistá a výsledek závisí na rozsahu základního poranění mozku.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upload.wikimedia.org/wikipedia/commons/thumb/5/5e/Subduralandherniation.PNG/230px-Subduralandherni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356992"/>
            <a:ext cx="2659666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rad.usuhs.edu/medpix/include/medpix_image.php3?imageid=17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4" y="3356992"/>
            <a:ext cx="2746647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3EB4743-6645-4854-B02E-BAB363557E05}"/>
              </a:ext>
            </a:extLst>
          </p:cNvPr>
          <p:cNvSpPr txBox="1"/>
          <p:nvPr/>
        </p:nvSpPr>
        <p:spPr>
          <a:xfrm>
            <a:off x="5113773" y="287382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13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00625D2-0B21-4A8C-8C29-C926A0979C26}"/>
              </a:ext>
            </a:extLst>
          </p:cNvPr>
          <p:cNvSpPr txBox="1"/>
          <p:nvPr/>
        </p:nvSpPr>
        <p:spPr>
          <a:xfrm>
            <a:off x="8233472" y="28785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14</a:t>
            </a:r>
          </a:p>
        </p:txBody>
      </p:sp>
    </p:spTree>
    <p:extLst>
      <p:ext uri="{BB962C8B-B14F-4D97-AF65-F5344CB8AC3E}">
        <p14:creationId xmlns:p14="http://schemas.microsoft.com/office/powerpoint/2010/main" val="407654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3600" b="1" dirty="0" err="1">
                <a:latin typeface="Arial" pitchFamily="34" charset="0"/>
                <a:cs typeface="Arial" pitchFamily="34" charset="0"/>
              </a:rPr>
              <a:t>epi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 / subdurální hematom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2.bp.blogspot.com/_OwoEg7Db_AE/TQ8ETKa89DI/AAAAAAAABF4/UTgS_GnN1vM/s1600/heamto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79" y="1941844"/>
            <a:ext cx="4176464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merckmanuals.com/media/home/figures/PHY_pockets_blood_brain_head_inju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89" y="1942333"/>
            <a:ext cx="4565837" cy="43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4F01F7C-7D89-48EB-802F-863924EA4E33}"/>
              </a:ext>
            </a:extLst>
          </p:cNvPr>
          <p:cNvSpPr txBox="1"/>
          <p:nvPr/>
        </p:nvSpPr>
        <p:spPr>
          <a:xfrm>
            <a:off x="5528269" y="117816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29</a:t>
            </a:r>
          </a:p>
        </p:txBody>
      </p:sp>
    </p:spTree>
    <p:extLst>
      <p:ext uri="{BB962C8B-B14F-4D97-AF65-F5344CB8AC3E}">
        <p14:creationId xmlns:p14="http://schemas.microsoft.com/office/powerpoint/2010/main" val="267477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mozkové kontuze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4831" y="5980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00000"/>
              <a:defRPr/>
            </a:pPr>
            <a:endParaRPr lang="cs-CZ" sz="1800" dirty="0">
              <a:cs typeface="Arial" pitchFamily="34" charset="0"/>
            </a:endParaRPr>
          </a:p>
          <a:p>
            <a:pPr>
              <a:buClr>
                <a:schemeClr val="tx1"/>
              </a:buClr>
              <a:buSzPct val="100000"/>
              <a:defRPr/>
            </a:pPr>
            <a:r>
              <a:rPr lang="cs-CZ" sz="1800" dirty="0">
                <a:ea typeface="Calibri" panose="020F0502020204030204" pitchFamily="34" charset="0"/>
              </a:rPr>
              <a:t>vyskytují se v samotné mozkové tkáni. Léčba je významně omezena rozsahem celkově poškozené mozkové tkáně (zánětlivou reakcí na původní poranění).</a:t>
            </a:r>
            <a:r>
              <a:rPr lang="cs-CZ" sz="1800" dirty="0">
                <a:cs typeface="Arial" pitchFamily="34" charset="0"/>
              </a:rPr>
              <a:t> </a:t>
            </a:r>
          </a:p>
          <a:p>
            <a:pPr>
              <a:buClr>
                <a:schemeClr val="tx1"/>
              </a:buClr>
              <a:buSzPct val="100000"/>
              <a:defRPr/>
            </a:pPr>
            <a:r>
              <a:rPr lang="cs-CZ" sz="1800" dirty="0">
                <a:cs typeface="Arial" pitchFamily="34" charset="0"/>
              </a:rPr>
              <a:t>Formy kontuze: </a:t>
            </a:r>
          </a:p>
          <a:p>
            <a:pPr marL="342900" lvl="1" indent="-342900">
              <a:buClr>
                <a:schemeClr val="tx1"/>
              </a:buClr>
              <a:buSzPct val="95000"/>
              <a:buNone/>
              <a:defRPr/>
            </a:pPr>
            <a:r>
              <a:rPr lang="cs-CZ" sz="1800" dirty="0">
                <a:cs typeface="Arial" pitchFamily="34" charset="0"/>
              </a:rPr>
              <a:t>        a)     Edematózní</a:t>
            </a:r>
            <a:endParaRPr lang="en-US" sz="1800" dirty="0">
              <a:cs typeface="Arial" pitchFamily="34" charset="0"/>
            </a:endParaRPr>
          </a:p>
          <a:p>
            <a:pPr marL="342900" lvl="1" indent="-342900">
              <a:buClr>
                <a:schemeClr val="tx1"/>
              </a:buClr>
              <a:buSzPct val="95000"/>
              <a:buNone/>
              <a:defRPr/>
            </a:pPr>
            <a:r>
              <a:rPr lang="cs-CZ" sz="1800" dirty="0">
                <a:cs typeface="Arial" pitchFamily="34" charset="0"/>
              </a:rPr>
              <a:t>        b)     </a:t>
            </a:r>
            <a:r>
              <a:rPr lang="cs-CZ" sz="1800" dirty="0" err="1">
                <a:cs typeface="Arial" pitchFamily="34" charset="0"/>
              </a:rPr>
              <a:t>Hemorhagická</a:t>
            </a:r>
            <a:endParaRPr lang="en-US" sz="1800" dirty="0">
              <a:cs typeface="Arial" pitchFamily="34" charset="0"/>
            </a:endParaRPr>
          </a:p>
          <a:p>
            <a:pPr marL="342900" lvl="1" indent="-342900">
              <a:buClr>
                <a:schemeClr val="tx1"/>
              </a:buClr>
              <a:buSzPct val="95000"/>
              <a:buNone/>
              <a:defRPr/>
            </a:pPr>
            <a:r>
              <a:rPr lang="cs-CZ" sz="1800" dirty="0">
                <a:cs typeface="Arial" pitchFamily="34" charset="0"/>
              </a:rPr>
              <a:t>        c)     </a:t>
            </a:r>
            <a:r>
              <a:rPr lang="cs-CZ" sz="1800" dirty="0" err="1" smtClean="0">
                <a:cs typeface="Arial" pitchFamily="34" charset="0"/>
              </a:rPr>
              <a:t>Dilacerace</a:t>
            </a:r>
            <a:endParaRPr lang="cs-CZ" sz="1800" dirty="0">
              <a:cs typeface="Arial" pitchFamily="34" charset="0"/>
            </a:endParaRPr>
          </a:p>
        </p:txBody>
      </p:sp>
      <p:pic>
        <p:nvPicPr>
          <p:cNvPr id="5" name="Picture 4" descr="http://2.bp.blogspot.com/-AY5iJyhsCXg/TVNi-tx2c7I/AAAAAAAAACA/o0BVxisRFpI/s1600/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3861049"/>
            <a:ext cx="2448272" cy="297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ages.radiopaedia.org/images/1009028/7a885db8286da47b7ae8e7b4dba7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789041"/>
            <a:ext cx="2520280" cy="304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14482D3-68D8-460B-9F93-5482AAB09297}"/>
              </a:ext>
            </a:extLst>
          </p:cNvPr>
          <p:cNvSpPr txBox="1"/>
          <p:nvPr/>
        </p:nvSpPr>
        <p:spPr>
          <a:xfrm>
            <a:off x="2777532" y="32506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3361E3-6985-4A3C-AAE8-AED81422381F}"/>
              </a:ext>
            </a:extLst>
          </p:cNvPr>
          <p:cNvSpPr txBox="1"/>
          <p:nvPr/>
        </p:nvSpPr>
        <p:spPr>
          <a:xfrm>
            <a:off x="8271154" y="32427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16</a:t>
            </a:r>
          </a:p>
        </p:txBody>
      </p:sp>
    </p:spTree>
    <p:extLst>
      <p:ext uri="{BB962C8B-B14F-4D97-AF65-F5344CB8AC3E}">
        <p14:creationId xmlns:p14="http://schemas.microsoft.com/office/powerpoint/2010/main" val="429481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-16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>
                <a:latin typeface="Arial" pitchFamily="34" charset="0"/>
                <a:cs typeface="Arial" pitchFamily="34" charset="0"/>
              </a:rPr>
              <a:t>Hlava </a:t>
            </a: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- subarachnoidální </a:t>
            </a:r>
            <a:r>
              <a:rPr lang="cs-CZ" sz="4000" b="1" dirty="0">
                <a:latin typeface="Arial" pitchFamily="34" charset="0"/>
                <a:cs typeface="Arial" pitchFamily="34" charset="0"/>
              </a:rPr>
              <a:t>krvácení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8640" y="1165437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 dirty="0">
                <a:ea typeface="Calibri" panose="020F0502020204030204" pitchFamily="34" charset="0"/>
              </a:rPr>
              <a:t>Dobře cévně zásobená pia mater přímo pokrývá mozek. Poranění cév pia mater, stejně jako vlastní mozkové tkáně, může způsobit subarachnoidální krvácení </a:t>
            </a:r>
            <a:endParaRPr lang="cs-CZ" sz="1800" dirty="0">
              <a:cs typeface="Arial" pitchFamily="34" charset="0"/>
            </a:endParaRPr>
          </a:p>
          <a:p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www.radiologytutorials.com/getimage.cgi?i=bilder/2/197-1&amp;r=1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28" y="2569117"/>
            <a:ext cx="3127632" cy="421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merckmanuals.com/media/home/figures/NEU_bursts_breaks_strok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2564904"/>
            <a:ext cx="3744987" cy="406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F45A3E7-929A-42C1-8B96-16FD2A815906}"/>
              </a:ext>
            </a:extLst>
          </p:cNvPr>
          <p:cNvSpPr txBox="1"/>
          <p:nvPr/>
        </p:nvSpPr>
        <p:spPr>
          <a:xfrm>
            <a:off x="3593960" y="20197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17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FFFD9-BDC5-4C0B-B48C-E6D7A943F0CA}"/>
              </a:ext>
            </a:extLst>
          </p:cNvPr>
          <p:cNvSpPr txBox="1"/>
          <p:nvPr/>
        </p:nvSpPr>
        <p:spPr>
          <a:xfrm>
            <a:off x="8132989" y="20872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21</a:t>
            </a:r>
          </a:p>
        </p:txBody>
      </p:sp>
    </p:spTree>
    <p:extLst>
      <p:ext uri="{BB962C8B-B14F-4D97-AF65-F5344CB8AC3E}">
        <p14:creationId xmlns:p14="http://schemas.microsoft.com/office/powerpoint/2010/main" val="109904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Arial" pitchFamily="34" charset="0"/>
                <a:cs typeface="Arial" pitchFamily="34" charset="0"/>
              </a:rPr>
              <a:t>Hlava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difúzní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axonální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poranění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6368" y="1130457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 dirty="0"/>
              <a:t>Střižné poranění - </a:t>
            </a:r>
            <a:r>
              <a:rPr lang="cs-CZ" sz="1800" dirty="0">
                <a:ea typeface="Calibri" panose="020F0502020204030204" pitchFamily="34" charset="0"/>
              </a:rPr>
              <a:t>důsledek rozdílného pohybu </a:t>
            </a:r>
            <a:r>
              <a:rPr lang="cs-CZ" sz="1800" dirty="0" err="1">
                <a:ea typeface="Calibri" panose="020F0502020204030204" pitchFamily="34" charset="0"/>
              </a:rPr>
              <a:t>axonální</a:t>
            </a:r>
            <a:r>
              <a:rPr lang="cs-CZ" sz="1800" dirty="0">
                <a:ea typeface="Calibri" panose="020F0502020204030204" pitchFamily="34" charset="0"/>
              </a:rPr>
              <a:t> tkáně s nižší hustotou (bílá hmota) ve vztahu k šedé hmotě s vyšší hustotou.</a:t>
            </a:r>
          </a:p>
          <a:p>
            <a:r>
              <a:rPr lang="cs-CZ" sz="1800" dirty="0">
                <a:ea typeface="Calibri" panose="020F0502020204030204" pitchFamily="34" charset="0"/>
              </a:rPr>
              <a:t>Drobné </a:t>
            </a:r>
            <a:r>
              <a:rPr lang="cs-CZ" sz="1800" dirty="0" smtClean="0">
                <a:ea typeface="Calibri" panose="020F0502020204030204" pitchFamily="34" charset="0"/>
              </a:rPr>
              <a:t>tečkovité krvácení a </a:t>
            </a:r>
            <a:r>
              <a:rPr lang="cs-CZ" sz="1800" dirty="0">
                <a:ea typeface="Calibri" panose="020F0502020204030204" pitchFamily="34" charset="0"/>
              </a:rPr>
              <a:t>narušení mozkové tkáně bez velkého </a:t>
            </a:r>
            <a:r>
              <a:rPr lang="cs-CZ" sz="1800" dirty="0" err="1">
                <a:ea typeface="Calibri" panose="020F0502020204030204" pitchFamily="34" charset="0"/>
              </a:rPr>
              <a:t>extraaxiálního</a:t>
            </a:r>
            <a:r>
              <a:rPr lang="cs-CZ" sz="1800" dirty="0">
                <a:ea typeface="Calibri" panose="020F0502020204030204" pitchFamily="34" charset="0"/>
              </a:rPr>
              <a:t> nebo </a:t>
            </a:r>
            <a:r>
              <a:rPr lang="cs-CZ" sz="1800" dirty="0" err="1">
                <a:ea typeface="Calibri" panose="020F0502020204030204" pitchFamily="34" charset="0"/>
              </a:rPr>
              <a:t>intraparenchymálního</a:t>
            </a:r>
            <a:r>
              <a:rPr lang="cs-CZ" sz="1800" dirty="0">
                <a:ea typeface="Calibri" panose="020F0502020204030204" pitchFamily="34" charset="0"/>
              </a:rPr>
              <a:t> krvácení</a:t>
            </a:r>
          </a:p>
          <a:p>
            <a:r>
              <a:rPr lang="cs-CZ" sz="1800" dirty="0">
                <a:ea typeface="Calibri" panose="020F0502020204030204" pitchFamily="34" charset="0"/>
              </a:rPr>
              <a:t>Různorodý průběh: </a:t>
            </a:r>
            <a:r>
              <a:rPr lang="cs-CZ" sz="1800" dirty="0" err="1">
                <a:ea typeface="Calibri" panose="020F0502020204030204" pitchFamily="34" charset="0"/>
              </a:rPr>
              <a:t>kompletni</a:t>
            </a:r>
            <a:r>
              <a:rPr lang="cs-CZ" sz="1800" dirty="0">
                <a:ea typeface="Calibri" panose="020F0502020204030204" pitchFamily="34" charset="0"/>
              </a:rPr>
              <a:t> zhojení až mozková smrt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</a:t>
            </a:r>
            <a:r>
              <a:rPr lang="cs-CZ" sz="1800" dirty="0">
                <a:ea typeface="Calibri" panose="020F0502020204030204" pitchFamily="34" charset="0"/>
              </a:rPr>
              <a:t>ubarachnoidální krvácení a DAP </a:t>
            </a:r>
            <a:r>
              <a:rPr lang="cs-CZ" sz="1800" dirty="0" smtClean="0">
                <a:ea typeface="Calibri" panose="020F0502020204030204" pitchFamily="34" charset="0"/>
              </a:rPr>
              <a:t>jsou </a:t>
            </a:r>
            <a:r>
              <a:rPr lang="cs-CZ" sz="1800" dirty="0">
                <a:ea typeface="Calibri" panose="020F0502020204030204" pitchFamily="34" charset="0"/>
              </a:rPr>
              <a:t>nejčastěji léčeny bez operace kvůli riziku poškození původně neporaněné části mozkové tkáně. Prognóza je proměnlivá a závisí na stupni poranění, regenerace může trvat měsíce nebo roky.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005065"/>
            <a:ext cx="3635896" cy="28220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16" y="4005066"/>
            <a:ext cx="3908453" cy="285293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42E6287-91A1-49B9-8301-A8C59CFC09DB}"/>
              </a:ext>
            </a:extLst>
          </p:cNvPr>
          <p:cNvSpPr txBox="1"/>
          <p:nvPr/>
        </p:nvSpPr>
        <p:spPr>
          <a:xfrm>
            <a:off x="2915697" y="355209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9C44D5-78DF-41F6-BE19-6A47721C3573}"/>
              </a:ext>
            </a:extLst>
          </p:cNvPr>
          <p:cNvSpPr txBox="1"/>
          <p:nvPr/>
        </p:nvSpPr>
        <p:spPr>
          <a:xfrm>
            <a:off x="8321396" y="35442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24</a:t>
            </a:r>
          </a:p>
        </p:txBody>
      </p:sp>
    </p:spTree>
    <p:extLst>
      <p:ext uri="{BB962C8B-B14F-4D97-AF65-F5344CB8AC3E}">
        <p14:creationId xmlns:p14="http://schemas.microsoft.com/office/powerpoint/2010/main" val="638543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724942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Arial" pitchFamily="34" charset="0"/>
                <a:cs typeface="Arial" pitchFamily="34" charset="0"/>
              </a:rPr>
              <a:t>Hlava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management -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0992" y="841575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 dirty="0">
                <a:ea typeface="Calibri" panose="020F0502020204030204" pitchFamily="34" charset="0"/>
              </a:rPr>
              <a:t>Vždy začíná vstupním vyšetřením algoritmem ABCDE.</a:t>
            </a:r>
          </a:p>
          <a:p>
            <a:r>
              <a:rPr lang="cs-CZ" sz="1800" dirty="0">
                <a:ea typeface="Calibri" panose="020F0502020204030204" pitchFamily="34" charset="0"/>
              </a:rPr>
              <a:t>Zásadou je kontrolovat resp. snižovat ICP, který se zvyšuje v reakci na poranění. </a:t>
            </a:r>
          </a:p>
          <a:p>
            <a:r>
              <a:rPr lang="cs-CZ" sz="1800" dirty="0">
                <a:ea typeface="Calibri" panose="020F0502020204030204" pitchFamily="34" charset="0"/>
              </a:rPr>
              <a:t>Existuje několik metod pro měření ICP</a:t>
            </a:r>
          </a:p>
          <a:p>
            <a:r>
              <a:rPr lang="cs-CZ" sz="1800" dirty="0">
                <a:ea typeface="Calibri" panose="020F0502020204030204" pitchFamily="34" charset="0"/>
              </a:rPr>
              <a:t> Kromě odvodu mozkomíšního moku katetrem umístěným v komorách zahrnují další symptomatická opatření vedoucí ke kontrole hladiny ICP správnou polohu pacienta, </a:t>
            </a:r>
            <a:r>
              <a:rPr lang="cs-CZ" sz="1800" dirty="0" err="1">
                <a:ea typeface="Calibri" panose="020F0502020204030204" pitchFamily="34" charset="0"/>
              </a:rPr>
              <a:t>sedaci</a:t>
            </a:r>
            <a:r>
              <a:rPr lang="cs-CZ" sz="1800" dirty="0">
                <a:ea typeface="Calibri" panose="020F0502020204030204" pitchFamily="34" charset="0"/>
              </a:rPr>
              <a:t>, hyperventilaci, omezení nitrožilní </a:t>
            </a:r>
            <a:r>
              <a:rPr lang="cs-CZ" sz="1800" dirty="0" err="1">
                <a:ea typeface="Calibri" panose="020F0502020204030204" pitchFamily="34" charset="0"/>
              </a:rPr>
              <a:t>volumoterapie</a:t>
            </a:r>
            <a:r>
              <a:rPr lang="cs-CZ" sz="1800" dirty="0">
                <a:ea typeface="Calibri" panose="020F0502020204030204" pitchFamily="34" charset="0"/>
              </a:rPr>
              <a:t> a diuretika</a:t>
            </a:r>
            <a:endParaRPr lang="cs-CZ" sz="1800" dirty="0"/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104556"/>
            <a:ext cx="7315200" cy="12858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933056"/>
            <a:ext cx="7315200" cy="292494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6BCE91A-A937-4445-90E2-8B714E367E82}"/>
              </a:ext>
            </a:extLst>
          </p:cNvPr>
          <p:cNvSpPr txBox="1"/>
          <p:nvPr/>
        </p:nvSpPr>
        <p:spPr>
          <a:xfrm>
            <a:off x="9371763" y="331344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06ABF72-467A-4CB1-A779-AB6B182C28C9}"/>
              </a:ext>
            </a:extLst>
          </p:cNvPr>
          <p:cNvSpPr txBox="1"/>
          <p:nvPr/>
        </p:nvSpPr>
        <p:spPr>
          <a:xfrm>
            <a:off x="9464396" y="501381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23</a:t>
            </a:r>
          </a:p>
        </p:txBody>
      </p:sp>
    </p:spTree>
    <p:extLst>
      <p:ext uri="{BB962C8B-B14F-4D97-AF65-F5344CB8AC3E}">
        <p14:creationId xmlns:p14="http://schemas.microsoft.com/office/powerpoint/2010/main" val="378108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D94D9-EBFA-B749-9C19-660105BC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Poranění hlavy </a:t>
            </a:r>
            <a:r>
              <a:rPr lang="cs-CZ" dirty="0" smtClean="0"/>
              <a:t>- </a:t>
            </a:r>
            <a:r>
              <a:rPr lang="cs-CZ" dirty="0" err="1"/>
              <a:t>take-home</a:t>
            </a:r>
            <a:r>
              <a:rPr lang="cs-CZ" dirty="0"/>
              <a:t> </a:t>
            </a:r>
            <a:r>
              <a:rPr lang="cs-CZ" dirty="0" err="1"/>
              <a:t>message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B6739A-115C-AE41-9F1A-9DD8521A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ea typeface="Calibri" panose="020F0502020204030204" pitchFamily="34" charset="0"/>
              </a:rPr>
              <a:t>Poranění hlavy je nejčastější příčinou úmrtnosti (cca 50%) související s traumatem. Jedná se o hlavní příčinu dlouhodobé invalidity</a:t>
            </a:r>
          </a:p>
          <a:p>
            <a:r>
              <a:rPr lang="cs-CZ" sz="1800" dirty="0">
                <a:ea typeface="Calibri" panose="020F0502020204030204" pitchFamily="34" charset="0"/>
              </a:rPr>
              <a:t>Anatomie se podílí významnou měrou na rozsahu poranění hlavy</a:t>
            </a:r>
          </a:p>
          <a:p>
            <a:r>
              <a:rPr lang="cs-CZ" sz="1800" dirty="0" err="1" smtClean="0"/>
              <a:t>Monro</a:t>
            </a:r>
            <a:r>
              <a:rPr lang="cs-CZ" sz="1800" dirty="0" err="1"/>
              <a:t>-</a:t>
            </a:r>
            <a:r>
              <a:rPr lang="cs-CZ" sz="1800" dirty="0" err="1" smtClean="0"/>
              <a:t>Kellie</a:t>
            </a:r>
            <a:r>
              <a:rPr lang="cs-CZ" sz="1800" dirty="0" smtClean="0"/>
              <a:t> </a:t>
            </a:r>
            <a:r>
              <a:rPr lang="cs-CZ" sz="1800" dirty="0"/>
              <a:t>hypotéza je základním principem poškození mozku při poraněních hlavy</a:t>
            </a:r>
          </a:p>
          <a:p>
            <a:r>
              <a:rPr lang="cs-CZ" sz="1800" dirty="0"/>
              <a:t>Většina poraněních mozku je léčena konzervativně, operace je vyhrazena pro rozsáhlé krvácení a traumata spojená s neurologickým deficitem</a:t>
            </a:r>
          </a:p>
          <a:p>
            <a:r>
              <a:rPr lang="cs-CZ" sz="1800" dirty="0">
                <a:ea typeface="Calibri" panose="020F0502020204030204" pitchFamily="34" charset="0"/>
              </a:rPr>
              <a:t>Pokud je léčba rychlá, prognóza je obecně dobrá.</a:t>
            </a:r>
          </a:p>
          <a:p>
            <a:r>
              <a:rPr lang="cs-CZ" sz="1800" dirty="0">
                <a:ea typeface="Calibri" panose="020F0502020204030204" pitchFamily="34" charset="0"/>
              </a:rPr>
              <a:t>Léčba poranění hlavy začíná vstupním vyšetřením algoritmem ABCDE</a:t>
            </a:r>
          </a:p>
          <a:p>
            <a:r>
              <a:rPr lang="cs-CZ" sz="1800" dirty="0">
                <a:ea typeface="Calibri" panose="020F0502020204030204" pitchFamily="34" charset="0"/>
              </a:rPr>
              <a:t>Nejlepších možných výsledků poranění hlavy je dosaženo s důrazem na </a:t>
            </a:r>
            <a:r>
              <a:rPr lang="cs-CZ" sz="1800" dirty="0" smtClean="0">
                <a:ea typeface="Calibri" panose="020F0502020204030204" pitchFamily="34" charset="0"/>
              </a:rPr>
              <a:t>omezení ICP </a:t>
            </a:r>
            <a:r>
              <a:rPr lang="cs-CZ" sz="1800" dirty="0">
                <a:ea typeface="Calibri" panose="020F0502020204030204" pitchFamily="34" charset="0"/>
              </a:rPr>
              <a:t>při podpoře metabolických požadavků celého těla.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10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596" y="357166"/>
            <a:ext cx="8229600" cy="1143000"/>
          </a:xfrm>
        </p:spPr>
        <p:txBody>
          <a:bodyPr>
            <a:no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Poranění hlavy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zdroje a odkazy na další výukové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materiály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​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618342"/>
            <a:ext cx="11089232" cy="524190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sz="2600" dirty="0" err="1">
                <a:ea typeface="+mn-lt"/>
              </a:rPr>
              <a:t>Lawrence</a:t>
            </a:r>
            <a:r>
              <a:rPr lang="cs-CZ" sz="2600" dirty="0">
                <a:ea typeface="+mn-lt"/>
              </a:rPr>
              <a:t> P.F. et al.: </a:t>
            </a:r>
            <a:r>
              <a:rPr lang="cs-CZ" sz="2600" dirty="0" err="1">
                <a:ea typeface="+mn-lt"/>
              </a:rPr>
              <a:t>Essential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of</a:t>
            </a:r>
            <a:r>
              <a:rPr lang="cs-CZ" sz="2600" dirty="0">
                <a:ea typeface="+mn-lt"/>
              </a:rPr>
              <a:t> General </a:t>
            </a:r>
            <a:r>
              <a:rPr lang="cs-CZ" sz="2600" dirty="0" err="1">
                <a:ea typeface="+mn-lt"/>
              </a:rPr>
              <a:t>Surgery</a:t>
            </a:r>
            <a:r>
              <a:rPr lang="cs-CZ" sz="2600" dirty="0">
                <a:ea typeface="+mn-lt"/>
              </a:rPr>
              <a:t>, 5th </a:t>
            </a:r>
            <a:r>
              <a:rPr lang="cs-CZ" sz="2600" dirty="0" err="1">
                <a:ea typeface="+mn-lt"/>
              </a:rPr>
              <a:t>edition</a:t>
            </a:r>
            <a:r>
              <a:rPr lang="cs-CZ" sz="2600" dirty="0">
                <a:ea typeface="+mn-lt"/>
              </a:rPr>
              <a:t>, </a:t>
            </a:r>
            <a:r>
              <a:rPr lang="cs-CZ" sz="2600" dirty="0" err="1">
                <a:ea typeface="+mn-lt"/>
              </a:rPr>
              <a:t>Lippincott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Williams</a:t>
            </a:r>
            <a:r>
              <a:rPr lang="cs-CZ" sz="2600" dirty="0">
                <a:ea typeface="+mn-lt"/>
              </a:rPr>
              <a:t> and Wilkins, 2019 Obr. 2,4,15,18,23,27</a:t>
            </a:r>
            <a:endParaRPr lang="cs-CZ" dirty="0">
              <a:ea typeface="+mn-lt"/>
            </a:endParaRPr>
          </a:p>
          <a:p>
            <a:r>
              <a:rPr lang="cs-CZ" sz="2600" dirty="0">
                <a:ea typeface="+mn-lt"/>
              </a:rPr>
              <a:t>ACS, </a:t>
            </a:r>
            <a:r>
              <a:rPr lang="cs-CZ" sz="2600" dirty="0" err="1">
                <a:ea typeface="+mn-lt"/>
              </a:rPr>
              <a:t>Commitee</a:t>
            </a:r>
            <a:r>
              <a:rPr lang="cs-CZ" sz="2600" dirty="0">
                <a:ea typeface="+mn-lt"/>
              </a:rPr>
              <a:t>: ATLS </a:t>
            </a:r>
            <a:r>
              <a:rPr lang="cs-CZ" sz="2600" dirty="0" err="1">
                <a:ea typeface="+mn-lt"/>
              </a:rPr>
              <a:t>Advanced</a:t>
            </a:r>
            <a:r>
              <a:rPr lang="cs-CZ" sz="2600" dirty="0">
                <a:ea typeface="+mn-lt"/>
              </a:rPr>
              <a:t> Trauma </a:t>
            </a:r>
            <a:r>
              <a:rPr lang="cs-CZ" sz="2600" dirty="0" err="1">
                <a:ea typeface="+mn-lt"/>
              </a:rPr>
              <a:t>Life</a:t>
            </a:r>
            <a:r>
              <a:rPr lang="cs-CZ" sz="2600" dirty="0">
                <a:ea typeface="+mn-lt"/>
              </a:rPr>
              <a:t> Support 10th </a:t>
            </a:r>
            <a:r>
              <a:rPr lang="cs-CZ" sz="2600" dirty="0" err="1">
                <a:ea typeface="+mn-lt"/>
              </a:rPr>
              <a:t>Edition</a:t>
            </a:r>
            <a:r>
              <a:rPr lang="cs-CZ" sz="2600" dirty="0">
                <a:ea typeface="+mn-lt"/>
              </a:rPr>
              <a:t> Student </a:t>
            </a:r>
            <a:r>
              <a:rPr lang="cs-CZ" sz="2600" dirty="0" err="1">
                <a:ea typeface="+mn-lt"/>
              </a:rPr>
              <a:t>Course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Manual</a:t>
            </a:r>
            <a:r>
              <a:rPr lang="cs-CZ" sz="2600" dirty="0">
                <a:ea typeface="+mn-lt"/>
              </a:rPr>
              <a:t>, </a:t>
            </a:r>
            <a:r>
              <a:rPr lang="cs-CZ" sz="2600" dirty="0" err="1">
                <a:ea typeface="+mn-lt"/>
              </a:rPr>
              <a:t>American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Collegge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of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Surgeon</a:t>
            </a:r>
            <a:r>
              <a:rPr lang="cs-CZ" sz="2600" dirty="0">
                <a:ea typeface="+mn-lt"/>
              </a:rPr>
              <a:t>, 2018 Obr. 22</a:t>
            </a:r>
            <a:endParaRPr lang="cs-CZ" dirty="0">
              <a:ea typeface="+mn-lt"/>
            </a:endParaRPr>
          </a:p>
          <a:p>
            <a:r>
              <a:rPr lang="cs-CZ" sz="2600" dirty="0" err="1">
                <a:ea typeface="+mn-lt"/>
              </a:rPr>
              <a:t>Youmans</a:t>
            </a:r>
            <a:r>
              <a:rPr lang="cs-CZ" sz="2600" dirty="0">
                <a:ea typeface="+mn-lt"/>
              </a:rPr>
              <a:t> and </a:t>
            </a:r>
            <a:r>
              <a:rPr lang="cs-CZ" sz="2600" dirty="0" err="1">
                <a:ea typeface="+mn-lt"/>
              </a:rPr>
              <a:t>Winn</a:t>
            </a:r>
            <a:r>
              <a:rPr lang="cs-CZ" sz="2600" dirty="0">
                <a:ea typeface="+mn-lt"/>
              </a:rPr>
              <a:t>: </a:t>
            </a:r>
            <a:r>
              <a:rPr lang="cs-CZ" sz="2600" dirty="0" err="1">
                <a:ea typeface="+mn-lt"/>
              </a:rPr>
              <a:t>Neurological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Surgery</a:t>
            </a:r>
            <a:r>
              <a:rPr lang="cs-CZ" sz="2600" dirty="0">
                <a:ea typeface="+mn-lt"/>
              </a:rPr>
              <a:t>, 7th </a:t>
            </a:r>
            <a:r>
              <a:rPr lang="cs-CZ" sz="2600" dirty="0" err="1">
                <a:ea typeface="+mn-lt"/>
              </a:rPr>
              <a:t>edition</a:t>
            </a:r>
            <a:r>
              <a:rPr lang="cs-CZ" sz="2600" dirty="0">
                <a:ea typeface="+mn-lt"/>
              </a:rPr>
              <a:t>, </a:t>
            </a:r>
            <a:r>
              <a:rPr lang="cs-CZ" sz="2600" dirty="0" err="1">
                <a:ea typeface="+mn-lt"/>
              </a:rPr>
              <a:t>Elsevier</a:t>
            </a:r>
            <a:r>
              <a:rPr lang="cs-CZ" sz="2600" dirty="0">
                <a:ea typeface="+mn-lt"/>
              </a:rPr>
              <a:t>, 2019 Obr. 3,5,6,16,17,28, 29</a:t>
            </a:r>
            <a:endParaRPr lang="cs-CZ" dirty="0">
              <a:ea typeface="+mn-lt"/>
            </a:endParaRPr>
          </a:p>
          <a:p>
            <a:r>
              <a:rPr lang="cs-CZ" sz="2600" dirty="0" err="1">
                <a:ea typeface="+mn-lt"/>
              </a:rPr>
              <a:t>Feliciano</a:t>
            </a:r>
            <a:r>
              <a:rPr lang="cs-CZ" sz="2600" dirty="0">
                <a:ea typeface="+mn-lt"/>
              </a:rPr>
              <a:t> D.D, Kenneth L.M., </a:t>
            </a:r>
            <a:r>
              <a:rPr lang="cs-CZ" sz="2600" dirty="0" err="1">
                <a:ea typeface="+mn-lt"/>
              </a:rPr>
              <a:t>Moore</a:t>
            </a:r>
            <a:r>
              <a:rPr lang="cs-CZ" sz="2600" dirty="0">
                <a:ea typeface="+mn-lt"/>
              </a:rPr>
              <a:t> E.E.: Trauma, 9th </a:t>
            </a:r>
            <a:r>
              <a:rPr lang="cs-CZ" sz="2600" dirty="0" err="1">
                <a:ea typeface="+mn-lt"/>
              </a:rPr>
              <a:t>edition</a:t>
            </a:r>
            <a:r>
              <a:rPr lang="cs-CZ" sz="2600" dirty="0">
                <a:ea typeface="+mn-lt"/>
              </a:rPr>
              <a:t>, </a:t>
            </a:r>
            <a:r>
              <a:rPr lang="cs-CZ" sz="2600" dirty="0" err="1">
                <a:ea typeface="+mn-lt"/>
              </a:rPr>
              <a:t>McGraw-Hill</a:t>
            </a:r>
            <a:r>
              <a:rPr lang="cs-CZ" sz="2600" dirty="0">
                <a:ea typeface="+mn-lt"/>
              </a:rPr>
              <a:t>, 2021 Obr. 7,8,26</a:t>
            </a:r>
            <a:endParaRPr lang="cs-CZ" dirty="0">
              <a:ea typeface="+mn-lt"/>
            </a:endParaRPr>
          </a:p>
          <a:p>
            <a:r>
              <a:rPr lang="cs-CZ" sz="2600" dirty="0">
                <a:ea typeface="+mn-lt"/>
              </a:rPr>
              <a:t>Klinika úrazové chirurgie FN Brno - záznamy </a:t>
            </a:r>
            <a:r>
              <a:rPr lang="cs-CZ" sz="2600" dirty="0" smtClean="0">
                <a:ea typeface="+mn-lt"/>
              </a:rPr>
              <a:t>- </a:t>
            </a:r>
            <a:r>
              <a:rPr lang="cs-CZ" sz="2600" dirty="0">
                <a:ea typeface="+mn-lt"/>
              </a:rPr>
              <a:t>Obr. 1,9,10,12</a:t>
            </a:r>
            <a:endParaRPr lang="cs-CZ" dirty="0">
              <a:ea typeface="+mn-lt"/>
            </a:endParaRPr>
          </a:p>
          <a:p>
            <a:r>
              <a:rPr lang="cs-CZ" sz="2600" dirty="0">
                <a:ea typeface="+mn-lt"/>
              </a:rPr>
              <a:t>Klinika radiologie a nukleární medicíny FN Brno - záznamy </a:t>
            </a:r>
            <a:r>
              <a:rPr lang="cs-CZ" sz="2600" dirty="0" smtClean="0">
                <a:ea typeface="+mn-lt"/>
              </a:rPr>
              <a:t>-Obr</a:t>
            </a:r>
            <a:r>
              <a:rPr lang="cs-CZ" sz="2600" dirty="0">
                <a:ea typeface="+mn-lt"/>
              </a:rPr>
              <a:t>. 11,13,14,19,20,21,24,25</a:t>
            </a:r>
            <a:endParaRPr lang="cs-CZ" dirty="0"/>
          </a:p>
          <a:p>
            <a:r>
              <a:rPr lang="cs-CZ" sz="2600" dirty="0"/>
              <a:t> V. </a:t>
            </a:r>
            <a:r>
              <a:rPr lang="cs-CZ" sz="2600" dirty="0" err="1"/>
              <a:t>Pokorny</a:t>
            </a:r>
            <a:r>
              <a:rPr lang="cs-CZ" sz="2600" dirty="0"/>
              <a:t> et al: Traumatologie, Triton, 2002</a:t>
            </a:r>
          </a:p>
          <a:p>
            <a:r>
              <a:rPr lang="cs-CZ" sz="2600" dirty="0"/>
              <a:t>P. </a:t>
            </a:r>
            <a:r>
              <a:rPr lang="cs-CZ" sz="2600" dirty="0" err="1"/>
              <a:t>Wendsche</a:t>
            </a:r>
            <a:r>
              <a:rPr lang="cs-CZ" sz="2600" dirty="0"/>
              <a:t>, R. Veselý et al: Traumatologie, </a:t>
            </a:r>
            <a:r>
              <a:rPr lang="cs-CZ" sz="2600" dirty="0" err="1"/>
              <a:t>Galén</a:t>
            </a:r>
            <a:r>
              <a:rPr lang="cs-CZ" sz="2600" dirty="0"/>
              <a:t>, 2019</a:t>
            </a:r>
          </a:p>
          <a:p>
            <a:r>
              <a:rPr lang="cs-CZ" sz="2600" dirty="0"/>
              <a:t> P. </a:t>
            </a:r>
            <a:r>
              <a:rPr lang="cs-CZ" sz="2600" dirty="0" err="1"/>
              <a:t>Višňa</a:t>
            </a:r>
            <a:r>
              <a:rPr lang="cs-CZ" sz="2600" dirty="0"/>
              <a:t>, </a:t>
            </a:r>
            <a:r>
              <a:rPr lang="cs-CZ" sz="2600" dirty="0" err="1"/>
              <a:t>J.Hoch</a:t>
            </a:r>
            <a:r>
              <a:rPr lang="cs-CZ" sz="2600" dirty="0"/>
              <a:t> et al: Traumatologie dospělých, </a:t>
            </a:r>
            <a:r>
              <a:rPr lang="cs-CZ" sz="2600" dirty="0" err="1"/>
              <a:t>Maxdorf</a:t>
            </a:r>
            <a:r>
              <a:rPr lang="cs-CZ" sz="2600" dirty="0"/>
              <a:t>, 2004</a:t>
            </a:r>
          </a:p>
          <a:p>
            <a:r>
              <a:rPr lang="cs-CZ" sz="2600" dirty="0"/>
              <a:t>M. Zeman, Z. Krška et al: Speciální chirurgie, </a:t>
            </a:r>
            <a:r>
              <a:rPr lang="cs-CZ" sz="2600" dirty="0" err="1"/>
              <a:t>Galén</a:t>
            </a:r>
            <a:r>
              <a:rPr lang="cs-CZ" sz="2600" dirty="0"/>
              <a:t>, 2014 </a:t>
            </a:r>
          </a:p>
          <a:p>
            <a:r>
              <a:rPr lang="cs-CZ" sz="2600" dirty="0"/>
              <a:t>www.aosurgery.org</a:t>
            </a:r>
          </a:p>
          <a:p>
            <a:pPr marL="0" indent="0">
              <a:buNone/>
            </a:pPr>
            <a:endParaRPr lang="cs-CZ" sz="26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03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0632" y="1308955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/>
              <a:t>Poranění hlavy</a:t>
            </a:r>
            <a:r>
              <a:rPr lang="cs-CZ" sz="2200"/>
              <a:t> je nejčastější příčinou úmrtnosti (cca 50%) související s traumatem. Jedná se o hlavní příčinu dlouhodobé invalidity. Poranění hlavy může postihnout všechny struktury lebky: kůži a měkké tkáně, skelet a mozek. Poranění jedné struktury je často spojeno se zraněním ostatních. I když je primární poranění mozku obtížně léčitelné, sekundárnímu poranění lze zabránit nebo jej lze omezit vhodným ošetřením. Sekundární poranění nastává, když reakce na primární poranění poškodí mozkovou tkáň.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3627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Poranění hlavy -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Anatomie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Fyziologie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Klinické a radiodiagnostické vyšetření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Jednotlivá poranění - klasifikace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Terapie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sk-SK" sz="2000" dirty="0" err="1">
                <a:cs typeface="Arial" pitchFamily="34" charset="0"/>
              </a:rPr>
              <a:t>Take-home</a:t>
            </a:r>
            <a:r>
              <a:rPr lang="sk-SK" sz="2000" dirty="0">
                <a:cs typeface="Arial" pitchFamily="34" charset="0"/>
              </a:rPr>
              <a:t> </a:t>
            </a:r>
            <a:r>
              <a:rPr lang="sk-SK" sz="2000" dirty="0" err="1">
                <a:cs typeface="Arial" pitchFamily="34" charset="0"/>
              </a:rPr>
              <a:t>message</a:t>
            </a:r>
            <a:r>
              <a:rPr lang="cs-CZ" sz="2000" dirty="0">
                <a:cs typeface="Arial" pitchFamily="34" charset="0"/>
              </a:rPr>
              <a:t> 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Otázky</a:t>
            </a:r>
            <a:endParaRPr lang="cs-CZ" sz="2000" dirty="0"/>
          </a:p>
          <a:p>
            <a:pPr marL="457200" indent="-457200">
              <a:buAutoNum type="arabicPeriod"/>
            </a:pPr>
            <a:endParaRPr lang="cs-CZ" sz="2000" dirty="0"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3933056"/>
            <a:ext cx="6334456" cy="292494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369B837-882F-4309-849A-9BAA5EBE2ADC}"/>
              </a:ext>
            </a:extLst>
          </p:cNvPr>
          <p:cNvSpPr txBox="1"/>
          <p:nvPr/>
        </p:nvSpPr>
        <p:spPr>
          <a:xfrm>
            <a:off x="7362092" y="34264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26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9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9879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Arial" pitchFamily="34" charset="0"/>
                <a:cs typeface="Arial" pitchFamily="34" charset="0"/>
              </a:rPr>
              <a:t>Hlava 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anatomie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837" y="737742"/>
            <a:ext cx="8229600" cy="1684784"/>
          </a:xfrm>
        </p:spPr>
        <p:txBody>
          <a:bodyPr>
            <a:normAutofit/>
          </a:bodyPr>
          <a:lstStyle/>
          <a:p>
            <a:pPr>
              <a:buClr>
                <a:srgbClr val="66FF66"/>
              </a:buClr>
              <a:buSzPct val="100000"/>
              <a:defRPr/>
            </a:pPr>
            <a:endParaRPr lang="cs-CZ" sz="1700" dirty="0"/>
          </a:p>
          <a:p>
            <a:pPr>
              <a:buSzPct val="100000"/>
              <a:defRPr/>
            </a:pPr>
            <a:r>
              <a:rPr lang="cs-CZ" sz="1700" dirty="0"/>
              <a:t>Poranění měkkých tkání : kůže </a:t>
            </a:r>
            <a:r>
              <a:rPr lang="cs-CZ" sz="1700" dirty="0" smtClean="0"/>
              <a:t>- </a:t>
            </a:r>
            <a:r>
              <a:rPr lang="cs-CZ" sz="1700" dirty="0"/>
              <a:t>podkožní tkáň </a:t>
            </a:r>
            <a:r>
              <a:rPr lang="cs-CZ" sz="1700" dirty="0" smtClean="0"/>
              <a:t>- </a:t>
            </a:r>
            <a:r>
              <a:rPr lang="cs-CZ" sz="1700" dirty="0" err="1"/>
              <a:t>epikraniální</a:t>
            </a:r>
            <a:r>
              <a:rPr lang="cs-CZ" sz="1700" dirty="0"/>
              <a:t> svaly </a:t>
            </a:r>
            <a:r>
              <a:rPr lang="cs-CZ" sz="1700" dirty="0" smtClean="0"/>
              <a:t>- </a:t>
            </a:r>
            <a:r>
              <a:rPr lang="cs-CZ" sz="1700" dirty="0" err="1"/>
              <a:t>galea</a:t>
            </a:r>
            <a:r>
              <a:rPr lang="cs-CZ" sz="1700" dirty="0"/>
              <a:t> </a:t>
            </a:r>
            <a:r>
              <a:rPr lang="cs-CZ" sz="1700" dirty="0" err="1"/>
              <a:t>aponeurotica</a:t>
            </a:r>
            <a:r>
              <a:rPr lang="cs-CZ" sz="1700" dirty="0"/>
              <a:t> </a:t>
            </a:r>
            <a:r>
              <a:rPr lang="cs-CZ" sz="1700" dirty="0" smtClean="0"/>
              <a:t>- </a:t>
            </a:r>
            <a:r>
              <a:rPr lang="cs-CZ" sz="1700" dirty="0" err="1"/>
              <a:t>perikranium</a:t>
            </a:r>
            <a:r>
              <a:rPr lang="cs-CZ" sz="1700" dirty="0"/>
              <a:t> / </a:t>
            </a:r>
            <a:r>
              <a:rPr lang="cs-CZ" sz="1700" dirty="0" err="1"/>
              <a:t>periosteum</a:t>
            </a:r>
            <a:r>
              <a:rPr lang="cs-CZ" sz="1700" dirty="0"/>
              <a:t/>
            </a:r>
            <a:br>
              <a:rPr lang="cs-CZ" sz="1700" dirty="0"/>
            </a:br>
            <a:endParaRPr lang="cs-CZ" sz="1700" dirty="0"/>
          </a:p>
          <a:p>
            <a:pPr marL="342900" lvl="1" indent="-342900">
              <a:buSzPct val="100000"/>
              <a:buFont typeface="Arial" pitchFamily="34" charset="0"/>
              <a:buChar char="•"/>
              <a:defRPr/>
            </a:pPr>
            <a:r>
              <a:rPr lang="cs-CZ" sz="1700" dirty="0" err="1"/>
              <a:t>Shaving</a:t>
            </a:r>
            <a:r>
              <a:rPr lang="cs-CZ" sz="1700" dirty="0"/>
              <a:t> </a:t>
            </a:r>
            <a:r>
              <a:rPr lang="cs-CZ" sz="1700" dirty="0" smtClean="0"/>
              <a:t>- </a:t>
            </a:r>
            <a:r>
              <a:rPr lang="cs-CZ" sz="1700" dirty="0" err="1"/>
              <a:t>ligace</a:t>
            </a:r>
            <a:r>
              <a:rPr lang="cs-CZ" sz="1700" dirty="0"/>
              <a:t> cév </a:t>
            </a:r>
            <a:r>
              <a:rPr lang="cs-CZ" sz="1700" dirty="0" smtClean="0"/>
              <a:t>- </a:t>
            </a:r>
            <a:r>
              <a:rPr lang="cs-CZ" sz="1700" dirty="0"/>
              <a:t>hemostatická sutura </a:t>
            </a:r>
            <a:r>
              <a:rPr lang="cs-CZ" sz="1700" dirty="0" smtClean="0"/>
              <a:t>- </a:t>
            </a:r>
            <a:r>
              <a:rPr lang="cs-CZ" sz="1700" dirty="0"/>
              <a:t>komprese rány</a:t>
            </a:r>
          </a:p>
          <a:p>
            <a:endParaRPr lang="cs-CZ" dirty="0"/>
          </a:p>
        </p:txBody>
      </p:sp>
      <p:pic>
        <p:nvPicPr>
          <p:cNvPr id="4" name="Picture 2" descr="C:\Users\Magda\Desktop\Fotografie0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73" y="2857496"/>
            <a:ext cx="2861493" cy="383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________skripta\Figures head injury\Fig.28 Scalp lay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306" y="2738426"/>
            <a:ext cx="5500694" cy="4119574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95CDB27-AD26-4F68-A4B6-47E9F3E7C8F6}"/>
              </a:ext>
            </a:extLst>
          </p:cNvPr>
          <p:cNvSpPr txBox="1"/>
          <p:nvPr/>
        </p:nvSpPr>
        <p:spPr>
          <a:xfrm>
            <a:off x="2815213" y="232116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08999CE-5BB7-48C8-89AA-CCE595FBBA68}"/>
              </a:ext>
            </a:extLst>
          </p:cNvPr>
          <p:cNvSpPr txBox="1"/>
          <p:nvPr/>
        </p:nvSpPr>
        <p:spPr>
          <a:xfrm>
            <a:off x="7329121" y="22630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28</a:t>
            </a:r>
          </a:p>
        </p:txBody>
      </p:sp>
    </p:spTree>
    <p:extLst>
      <p:ext uri="{BB962C8B-B14F-4D97-AF65-F5344CB8AC3E}">
        <p14:creationId xmlns:p14="http://schemas.microsoft.com/office/powerpoint/2010/main" val="241906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3647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fyziologie</a:t>
            </a:r>
            <a:br>
              <a:rPr lang="cs-CZ" sz="3600" b="1" dirty="0">
                <a:latin typeface="Arial" pitchFamily="34" charset="0"/>
                <a:cs typeface="Arial" pitchFamily="34" charset="0"/>
              </a:rPr>
            </a:br>
            <a:r>
              <a:rPr lang="cs-CZ" sz="3600" b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3600" b="1" dirty="0" err="1" smtClean="0">
                <a:latin typeface="Arial" pitchFamily="34" charset="0"/>
                <a:cs typeface="Arial" pitchFamily="34" charset="0"/>
              </a:rPr>
              <a:t>Monro-Kellie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doktrína)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75723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Monro</a:t>
            </a:r>
            <a:r>
              <a:rPr lang="en-US" sz="1600" dirty="0"/>
              <a:t>-Kellie </a:t>
            </a:r>
            <a:r>
              <a:rPr lang="cs-CZ" sz="1600" dirty="0"/>
              <a:t>hypotéza popisuje vztah mezi jednotlivými intrakraniálními složkami a intrakraniálním tlakem</a:t>
            </a:r>
          </a:p>
          <a:p>
            <a:r>
              <a:rPr lang="cs-CZ" sz="1600" dirty="0"/>
              <a:t>Jakákoliv změna nitrolebního tlaku vede ke změně krevního průtoku nebo kompresi mozku či přilehlých struktur.</a:t>
            </a:r>
          </a:p>
          <a:p>
            <a:r>
              <a:rPr lang="cs-CZ" sz="1600" dirty="0"/>
              <a:t>Objem lebky je neměnný, za účelem zajištění konstantního intrakraniálního tlaku (ICP), jestliže </a:t>
            </a:r>
          </a:p>
          <a:p>
            <a:pPr marL="0" indent="0">
              <a:buNone/>
            </a:pPr>
            <a:r>
              <a:rPr lang="cs-CZ" sz="1600" dirty="0"/>
              <a:t>       se zvyšuje objem jedné ze složek, objem dalších dvou musí klesat </a:t>
            </a:r>
          </a:p>
          <a:p>
            <a:r>
              <a:rPr lang="cs-CZ" sz="1600" dirty="0"/>
              <a:t>Jestliže pak je v krajní situaci ICP dostatečně vysoký na to, aby bránil průtoku krve </a:t>
            </a:r>
          </a:p>
          <a:p>
            <a:pPr marL="0" indent="0">
              <a:buNone/>
            </a:pPr>
            <a:r>
              <a:rPr lang="cs-CZ" sz="1600" dirty="0"/>
              <a:t>        mozkem (CBF), dochází postupně k mozkové ischemii.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005065"/>
            <a:ext cx="3816424" cy="26347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723414"/>
            <a:ext cx="3024336" cy="311804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295D062-1846-41FE-9F54-064D348DEB87}"/>
              </a:ext>
            </a:extLst>
          </p:cNvPr>
          <p:cNvSpPr txBox="1"/>
          <p:nvPr/>
        </p:nvSpPr>
        <p:spPr>
          <a:xfrm>
            <a:off x="3455796" y="364001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06965B-9D2B-496F-9D54-46D4B1466031}"/>
              </a:ext>
            </a:extLst>
          </p:cNvPr>
          <p:cNvSpPr txBox="1"/>
          <p:nvPr/>
        </p:nvSpPr>
        <p:spPr>
          <a:xfrm>
            <a:off x="7680813" y="34563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fyziologie</a:t>
            </a:r>
            <a:br>
              <a:rPr lang="cs-CZ" sz="3600" b="1" dirty="0">
                <a:latin typeface="Arial" pitchFamily="34" charset="0"/>
                <a:cs typeface="Arial" pitchFamily="34" charset="0"/>
              </a:rPr>
            </a:br>
            <a:r>
              <a:rPr lang="cs-CZ" sz="3600" b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3600" b="1" dirty="0" err="1" smtClean="0">
                <a:latin typeface="Arial" pitchFamily="34" charset="0"/>
                <a:cs typeface="Arial" pitchFamily="34" charset="0"/>
              </a:rPr>
              <a:t>Monro</a:t>
            </a:r>
            <a:r>
              <a:rPr lang="cs-CZ" dirty="0" err="1"/>
              <a:t>-</a:t>
            </a:r>
            <a:r>
              <a:rPr lang="cs-CZ" sz="3600" b="1" dirty="0" err="1" smtClean="0">
                <a:latin typeface="Arial" pitchFamily="34" charset="0"/>
                <a:cs typeface="Arial" pitchFamily="34" charset="0"/>
              </a:rPr>
              <a:t>Kellie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doktrína)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 </a:t>
            </a:r>
            <a:r>
              <a:rPr lang="cs-CZ" sz="1600" dirty="0"/>
              <a:t>Křivka znázorňující vztah intrakraniálního objemu a tlaku</a:t>
            </a:r>
            <a:r>
              <a:rPr lang="en-US" sz="1600" dirty="0"/>
              <a:t> (1) </a:t>
            </a:r>
            <a:r>
              <a:rPr lang="cs-CZ" sz="1600" dirty="0"/>
              <a:t>Bez patologie</a:t>
            </a:r>
            <a:r>
              <a:rPr lang="en-US" sz="1600" dirty="0"/>
              <a:t> (2) </a:t>
            </a:r>
            <a:r>
              <a:rPr lang="cs-CZ" sz="1600" dirty="0"/>
              <a:t>Malá změna objemu je kompenzována při zachování normálního ICP </a:t>
            </a:r>
            <a:r>
              <a:rPr lang="en-US" sz="1600" dirty="0"/>
              <a:t>(3) </a:t>
            </a:r>
            <a:r>
              <a:rPr lang="cs-CZ" sz="1600" dirty="0"/>
              <a:t>Vysoká změna v objemu při dekompenzaci stavu s elevací </a:t>
            </a:r>
            <a:r>
              <a:rPr lang="cs-CZ" sz="1600" dirty="0" smtClean="0"/>
              <a:t>ICP </a:t>
            </a:r>
            <a:r>
              <a:rPr lang="en-US" sz="1600" dirty="0" smtClean="0"/>
              <a:t>(</a:t>
            </a:r>
            <a:r>
              <a:rPr lang="en-US" sz="1600" dirty="0"/>
              <a:t>4) </a:t>
            </a:r>
            <a:r>
              <a:rPr lang="cs-CZ" sz="1600" dirty="0"/>
              <a:t>Velmi vysoké zvýšení objemu se signifikantní elevací ICP a rozvojem mozkové </a:t>
            </a:r>
            <a:r>
              <a:rPr lang="cs-CZ" sz="1600" dirty="0" err="1"/>
              <a:t>herniace</a:t>
            </a:r>
            <a:endParaRPr lang="cs-CZ" sz="1600" dirty="0"/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284985"/>
            <a:ext cx="6052827" cy="252353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03EC838-3DEE-4CC5-9283-A2416FB3E02F}"/>
              </a:ext>
            </a:extLst>
          </p:cNvPr>
          <p:cNvSpPr txBox="1"/>
          <p:nvPr/>
        </p:nvSpPr>
        <p:spPr>
          <a:xfrm>
            <a:off x="4925367" y="28110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4</a:t>
            </a:r>
          </a:p>
        </p:txBody>
      </p:sp>
    </p:spTree>
    <p:extLst>
      <p:ext uri="{BB962C8B-B14F-4D97-AF65-F5344CB8AC3E}">
        <p14:creationId xmlns:p14="http://schemas.microsoft.com/office/powerpoint/2010/main" val="368141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klinické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2632" y="13407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/>
              <a:t>Neurologické vyšetření: úroveň vědomí, funkce zornic, vyšetření senzitivity, přítomnost lateralizace končetin a ložisková symptomatologie</a:t>
            </a:r>
            <a:endParaRPr lang="cs-CZ" sz="2000" dirty="0"/>
          </a:p>
          <a:p>
            <a:r>
              <a:rPr lang="cs-CZ" sz="2000" b="1"/>
              <a:t>Cushingův reflex: </a:t>
            </a:r>
            <a:r>
              <a:rPr lang="cs-CZ" sz="2000"/>
              <a:t>odpověď organismu na zvýšení intrakraniálního tlaku při vážném poranění mozku (hypertenze, bradykardie</a:t>
            </a:r>
            <a:r>
              <a:rPr lang="cs-CZ" sz="2000" b="1"/>
              <a:t>, </a:t>
            </a:r>
            <a:r>
              <a:rPr lang="cs-CZ" sz="2000"/>
              <a:t>snížená dechová frekvence)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924944"/>
            <a:ext cx="4572000" cy="393305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0CC8723-D7B9-4FF7-9F36-110EF303A48C}"/>
              </a:ext>
            </a:extLst>
          </p:cNvPr>
          <p:cNvSpPr txBox="1"/>
          <p:nvPr/>
        </p:nvSpPr>
        <p:spPr>
          <a:xfrm>
            <a:off x="3143672" y="638132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5</a:t>
            </a:r>
          </a:p>
        </p:txBody>
      </p:sp>
    </p:spTree>
    <p:extLst>
      <p:ext uri="{BB962C8B-B14F-4D97-AF65-F5344CB8AC3E}">
        <p14:creationId xmlns:p14="http://schemas.microsoft.com/office/powerpoint/2010/main" val="49866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klinické vyšetření (GCS)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980729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/>
              <a:t>GCS je široce přijímaná a reprodukovatelná metoda pro kvantifikaci úrovně vědomí pacienta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06" y="1889738"/>
            <a:ext cx="6298195" cy="468052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8434DB0-6483-42F4-BEAE-613F7C3211FE}"/>
              </a:ext>
            </a:extLst>
          </p:cNvPr>
          <p:cNvSpPr txBox="1"/>
          <p:nvPr/>
        </p:nvSpPr>
        <p:spPr>
          <a:xfrm>
            <a:off x="5159896" y="13571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6</a:t>
            </a:r>
          </a:p>
        </p:txBody>
      </p:sp>
    </p:spTree>
    <p:extLst>
      <p:ext uri="{BB962C8B-B14F-4D97-AF65-F5344CB8AC3E}">
        <p14:creationId xmlns:p14="http://schemas.microsoft.com/office/powerpoint/2010/main" val="57164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Hlava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klinické vyšetření („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secondary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survey</a:t>
            </a:r>
            <a:r>
              <a:rPr lang="cs-CZ" b="1" dirty="0"/>
              <a:t>“)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Palpace dislokovaného skeletu, </a:t>
            </a:r>
            <a:r>
              <a:rPr lang="cs-CZ" sz="1600" dirty="0" err="1"/>
              <a:t>periorbitální</a:t>
            </a:r>
            <a:r>
              <a:rPr lang="cs-CZ" sz="1600" dirty="0"/>
              <a:t> ekchymózy („oči mývala“), </a:t>
            </a:r>
            <a:r>
              <a:rPr lang="cs-CZ" sz="1600" dirty="0" err="1"/>
              <a:t>perimastoidní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/>
              <a:t>        ekchymóza („znamení bitvy“), </a:t>
            </a:r>
            <a:r>
              <a:rPr lang="cs-CZ" sz="1600" dirty="0" err="1"/>
              <a:t>hemotympanum</a:t>
            </a:r>
            <a:r>
              <a:rPr lang="cs-CZ" sz="1600" dirty="0"/>
              <a:t> a únik mozkomíšního moku z </a:t>
            </a:r>
            <a:r>
              <a:rPr lang="cs-CZ" sz="1600" dirty="0" smtClean="0"/>
              <a:t>nosu (</a:t>
            </a:r>
            <a:r>
              <a:rPr lang="cs-CZ" sz="1600" dirty="0" err="1" smtClean="0"/>
              <a:t>rhinorrhea</a:t>
            </a:r>
            <a:r>
              <a:rPr lang="cs-CZ" sz="1600" dirty="0"/>
              <a:t>), ucha (</a:t>
            </a:r>
            <a:r>
              <a:rPr lang="cs-CZ" sz="1600" dirty="0" err="1"/>
              <a:t>otorrhea</a:t>
            </a:r>
            <a:r>
              <a:rPr lang="cs-CZ" sz="1600" dirty="0"/>
              <a:t>) </a:t>
            </a:r>
          </a:p>
          <a:p>
            <a:r>
              <a:rPr lang="cs-CZ" sz="1600" dirty="0"/>
              <a:t>Nejlepší metodou počátečního hodnocení poranění hlavy je CT hlavy (bez kontrastu)</a:t>
            </a:r>
          </a:p>
          <a:p>
            <a:r>
              <a:rPr lang="cs-CZ" sz="1600" dirty="0"/>
              <a:t>Vyšetření přidruženého poranění krční páteře!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5233"/>
            <a:ext cx="3995936" cy="22837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11" y="3573016"/>
            <a:ext cx="2047758" cy="29969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34" y="3573016"/>
            <a:ext cx="2345180" cy="299695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1FA63D0-9F59-4939-A003-A9AE284A9C70}"/>
              </a:ext>
            </a:extLst>
          </p:cNvPr>
          <p:cNvSpPr txBox="1"/>
          <p:nvPr/>
        </p:nvSpPr>
        <p:spPr>
          <a:xfrm>
            <a:off x="3078982" y="32129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Obr. 7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6E941C4-42B1-46E5-BFFA-8DF17CECAB65}"/>
              </a:ext>
            </a:extLst>
          </p:cNvPr>
          <p:cNvSpPr txBox="1"/>
          <p:nvPr/>
        </p:nvSpPr>
        <p:spPr>
          <a:xfrm>
            <a:off x="6098198" y="32051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Obr. 8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9FF71B-7E22-4C34-833E-9F834455DC99}"/>
              </a:ext>
            </a:extLst>
          </p:cNvPr>
          <p:cNvSpPr txBox="1"/>
          <p:nvPr/>
        </p:nvSpPr>
        <p:spPr>
          <a:xfrm>
            <a:off x="8778282" y="32098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Obr. 9</a:t>
            </a:r>
          </a:p>
        </p:txBody>
      </p:sp>
    </p:spTree>
    <p:extLst>
      <p:ext uri="{BB962C8B-B14F-4D97-AF65-F5344CB8AC3E}">
        <p14:creationId xmlns:p14="http://schemas.microsoft.com/office/powerpoint/2010/main" val="21905895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4232</TotalTime>
  <Words>1181</Words>
  <Application>Microsoft Office PowerPoint</Application>
  <PresentationFormat>Širokoúhlá obrazovka</PresentationFormat>
  <Paragraphs>120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sady Office</vt:lpstr>
      <vt:lpstr>Poranění hlavy</vt:lpstr>
      <vt:lpstr>Úvod</vt:lpstr>
      <vt:lpstr>Poranění hlavy - obsah</vt:lpstr>
      <vt:lpstr>Hlava - anatomie</vt:lpstr>
      <vt:lpstr>Hlava - fyziologie (Monro-Kellie doktrína)</vt:lpstr>
      <vt:lpstr>Hlava - fyziologie (Monro-Kellie doktrína)</vt:lpstr>
      <vt:lpstr>Hlava - klinické vyšetření</vt:lpstr>
      <vt:lpstr>Hlava - klinické vyšetření (GCS)</vt:lpstr>
      <vt:lpstr>Hlava - klinické vyšetření („secondary survey“)</vt:lpstr>
      <vt:lpstr>Hlava - zlomeniny lebky</vt:lpstr>
      <vt:lpstr>Hlava - epidurální hematom</vt:lpstr>
      <vt:lpstr>Hlava - subdurální hematom</vt:lpstr>
      <vt:lpstr>Hlava - epi / subdurální hematom</vt:lpstr>
      <vt:lpstr>Hlava - mozkové kontuze</vt:lpstr>
      <vt:lpstr>Hlava - subarachnoidální krvácení</vt:lpstr>
      <vt:lpstr>Hlava - difúzní axonální poranění </vt:lpstr>
      <vt:lpstr>Hlava - management - terapie</vt:lpstr>
      <vt:lpstr>Poranění hlavy - take-home message</vt:lpstr>
      <vt:lpstr>Poranění hlavy - zdroje a odkazy na další výukové materiály​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kapitoly:</dc:title>
  <dc:creator>vlastnik</dc:creator>
  <cp:lastModifiedBy>Staňa Martin</cp:lastModifiedBy>
  <cp:revision>272</cp:revision>
  <dcterms:created xsi:type="dcterms:W3CDTF">2021-06-04T19:14:50Z</dcterms:created>
  <dcterms:modified xsi:type="dcterms:W3CDTF">2021-09-10T08:52:22Z</dcterms:modified>
</cp:coreProperties>
</file>