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8" r:id="rId11"/>
    <p:sldId id="299" r:id="rId12"/>
    <p:sldId id="301" r:id="rId13"/>
    <p:sldId id="302" r:id="rId14"/>
    <p:sldId id="303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273" r:id="rId28"/>
    <p:sldId id="274" r:id="rId29"/>
    <p:sldId id="320" r:id="rId30"/>
    <p:sldId id="275" r:id="rId31"/>
    <p:sldId id="321" r:id="rId32"/>
    <p:sldId id="322" r:id="rId33"/>
    <p:sldId id="323" r:id="rId34"/>
    <p:sldId id="324" r:id="rId35"/>
    <p:sldId id="276" r:id="rId36"/>
    <p:sldId id="277" r:id="rId37"/>
    <p:sldId id="325" r:id="rId38"/>
    <p:sldId id="278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279" r:id="rId53"/>
    <p:sldId id="280" r:id="rId54"/>
    <p:sldId id="281" r:id="rId55"/>
    <p:sldId id="282" r:id="rId56"/>
    <p:sldId id="283" r:id="rId57"/>
    <p:sldId id="339" r:id="rId58"/>
    <p:sldId id="284" r:id="rId59"/>
    <p:sldId id="285" r:id="rId60"/>
    <p:sldId id="340" r:id="rId61"/>
    <p:sldId id="342" r:id="rId62"/>
    <p:sldId id="286" r:id="rId63"/>
    <p:sldId id="341" r:id="rId64"/>
    <p:sldId id="287" r:id="rId65"/>
    <p:sldId id="288" r:id="rId66"/>
    <p:sldId id="343" r:id="rId67"/>
    <p:sldId id="344" r:id="rId68"/>
    <p:sldId id="345" r:id="rId69"/>
    <p:sldId id="346" r:id="rId70"/>
    <p:sldId id="347" r:id="rId71"/>
    <p:sldId id="348" r:id="rId72"/>
    <p:sldId id="272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C8C8FF"/>
    <a:srgbClr val="FFC8C8"/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9138F-0FEB-6BB8-06FD-10F0A6BDA250}" v="1" dt="2022-11-03T07:32:52.344"/>
    <p1510:client id="{2FD98ECB-E018-C631-E824-ACE50DE6CB49}" v="35" dt="2022-11-03T07:32:31.694"/>
    <p1510:client id="{477F5028-E717-A443-B347-CEF27E049870}" v="113" dt="2022-11-30T07:41:55.931"/>
    <p1510:client id="{4A89E7E5-EB61-AEFB-953F-F501B7D6A505}" v="1" dt="2023-09-25T13:08:18.200"/>
    <p1510:client id="{6F6D4962-BAEF-2FE8-D5E2-F8C6D51601E6}" v="67" dt="2023-02-16T13:40:45.370"/>
    <p1510:client id="{757D985D-60A9-4C00-1DFA-CB81838F1924}" v="80" dt="2022-11-02T12:54:57.110"/>
    <p1510:client id="{B1DAEC13-6195-6D4C-122F-965AB81CCF5C}" v="623" dt="2023-02-09T14:05:47.263"/>
    <p1510:client id="{FA0D82E7-B4A1-6280-B34B-6EE5CCC320B8}" v="315" dt="2022-10-25T08:13:05.0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5394" autoAdjust="0"/>
  </p:normalViewPr>
  <p:slideViewPr>
    <p:cSldViewPr snapToGrid="0">
      <p:cViewPr varScale="1">
        <p:scale>
          <a:sx n="89" d="100"/>
          <a:sy n="89" d="100"/>
        </p:scale>
        <p:origin x="437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250CF-2392-4F43-928F-7FBB3176C625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6747F-84EF-4A5B-8C7D-43558A541A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552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0B99B-2A46-4E21-BECA-6A77177E95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58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86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87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18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30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34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4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34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6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97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6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43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F2AC-D404-4FB9-8C62-188A0EAEACA9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18A8C-7DC7-4753-9B4A-3E82D49756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4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7AB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osurgery.org/" TargetMode="Externa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28.png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58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png"/><Relationship Id="rId7" Type="http://schemas.openxmlformats.org/officeDocument/2006/relationships/image" Target="../media/image164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7" Type="http://schemas.openxmlformats.org/officeDocument/2006/relationships/image" Target="../media/image220.pn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jpeg"/><Relationship Id="rId7" Type="http://schemas.openxmlformats.org/officeDocument/2006/relationships/image" Target="../media/image226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7" Type="http://schemas.openxmlformats.org/officeDocument/2006/relationships/image" Target="../media/image236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1.jpe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&#10;&#10;Popis se vygeneroval automaticky.">
            <a:extLst>
              <a:ext uri="{FF2B5EF4-FFF2-40B4-BE49-F238E27FC236}">
                <a16:creationId xmlns="" xmlns:a16="http://schemas.microsoft.com/office/drawing/2014/main" id="{5E0D3A8D-0062-3DBD-054A-9EA1AF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" y="60960"/>
            <a:ext cx="2438400" cy="1876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6916"/>
            <a:ext cx="9144000" cy="2261278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  <a:ea typeface="+mn-lt"/>
                <a:cs typeface="+mn-lt"/>
              </a:rPr>
              <a:t>Trauma dolní </a:t>
            </a:r>
            <a:r>
              <a:rPr lang="cs-CZ" sz="4800" dirty="0" smtClean="0">
                <a:solidFill>
                  <a:schemeClr val="bg1"/>
                </a:solidFill>
                <a:ea typeface="+mn-lt"/>
                <a:cs typeface="+mn-lt"/>
              </a:rPr>
              <a:t>končetiny</a:t>
            </a:r>
            <a:br>
              <a:rPr lang="cs-CZ" sz="4800" dirty="0" smtClean="0">
                <a:solidFill>
                  <a:schemeClr val="bg1"/>
                </a:solidFill>
                <a:ea typeface="+mn-lt"/>
                <a:cs typeface="+mn-lt"/>
              </a:rPr>
            </a:br>
            <a:endParaRPr lang="cs-CZ" sz="4800" dirty="0">
              <a:solidFill>
                <a:schemeClr val="bg1"/>
              </a:solidFill>
              <a:latin typeface="Calibri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935"/>
            <a:ext cx="9144000" cy="9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Klinika úrazové chirurgie FN Brno</a:t>
            </a:r>
          </a:p>
          <a:p>
            <a:r>
              <a:rPr lang="cs-CZ" dirty="0">
                <a:solidFill>
                  <a:schemeClr val="bg1"/>
                </a:solidFill>
              </a:rPr>
              <a:t>MIOC0332p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4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akutní pánevní ošetření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Externí fixace </a:t>
            </a:r>
          </a:p>
          <a:p>
            <a:r>
              <a:rPr lang="cs-CZ" sz="1800" dirty="0">
                <a:cs typeface="Arial" pitchFamily="34" charset="0"/>
              </a:rPr>
              <a:t>indikována k dočasní/definitivní stabilizaci nestabilních poranění pánevního kruhu</a:t>
            </a:r>
          </a:p>
          <a:p>
            <a:r>
              <a:rPr lang="cs-CZ" sz="1800" dirty="0">
                <a:cs typeface="Arial" pitchFamily="34" charset="0"/>
              </a:rPr>
              <a:t>Implantace pinů/konstrukce - iliacké lopaty/supraacetabulárně</a:t>
            </a:r>
          </a:p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Pánevní svorka</a:t>
            </a:r>
          </a:p>
          <a:p>
            <a:r>
              <a:rPr lang="cs-CZ" sz="1800" dirty="0">
                <a:cs typeface="Arial" pitchFamily="34" charset="0"/>
              </a:rPr>
              <a:t>Nestabilní pánevní kruh bez kominuce v zadním segmentu/mimo místa aplikace pinů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1980" t="30800" r="15344" b="9751"/>
          <a:stretch/>
        </p:blipFill>
        <p:spPr>
          <a:xfrm>
            <a:off x="8645492" y="3865258"/>
            <a:ext cx="2592922" cy="26722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834" y="3837836"/>
            <a:ext cx="3634332" cy="27271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72" y="3891347"/>
            <a:ext cx="3648466" cy="27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akutní pánevní ošetření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Pánevní tamponáda</a:t>
            </a:r>
          </a:p>
          <a:p>
            <a:r>
              <a:rPr lang="cs-CZ" sz="1800" dirty="0">
                <a:cs typeface="Arial" pitchFamily="34" charset="0"/>
              </a:rPr>
              <a:t>Pánevní pás, svorka nebo externí fixatér aplikovány k prevenci separaci kostěných fragmentů kruhu - „uzavření kruhu“</a:t>
            </a:r>
          </a:p>
          <a:p>
            <a:r>
              <a:rPr lang="cs-CZ" sz="1800" dirty="0">
                <a:cs typeface="Arial" pitchFamily="34" charset="0"/>
              </a:rPr>
              <a:t>Příčná incize dle Pfannenstiela, peritoneum + jeho obsah mobilizovány mediálně, prostor vyplněn břišními roušky za účelem tamponády krvácení</a:t>
            </a: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r>
              <a:rPr lang="cs-CZ" sz="1800" dirty="0" err="1">
                <a:cs typeface="Arial" pitchFamily="34" charset="0"/>
              </a:rPr>
              <a:t>Angioembolizace</a:t>
            </a:r>
            <a:r>
              <a:rPr lang="cs-CZ" sz="1800" dirty="0">
                <a:cs typeface="Arial" pitchFamily="34" charset="0"/>
              </a:rPr>
              <a:t> </a:t>
            </a:r>
            <a:endParaRPr lang="cs-CZ" sz="1800" dirty="0"/>
          </a:p>
          <a:p>
            <a:r>
              <a:rPr lang="cs-CZ" sz="1800" dirty="0" err="1"/>
              <a:t>hemodynamicky</a:t>
            </a:r>
            <a:r>
              <a:rPr lang="cs-CZ" sz="1800" dirty="0"/>
              <a:t> nestabilní pacient, obzvlášť při arteriálním krvácení, katétr je zaveden do femorální arterie, místa krvácení jsou identifikovány a embolizovány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87" y="4568189"/>
            <a:ext cx="2786292" cy="20627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793" y="4562815"/>
            <a:ext cx="1522207" cy="20681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00" y="4663982"/>
            <a:ext cx="2786293" cy="20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813995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Operační terapie</a:t>
            </a:r>
          </a:p>
          <a:p>
            <a:r>
              <a:rPr lang="cs-CZ" sz="1400" dirty="0"/>
              <a:t>Nestabilní pacienti - léčeni akutně pomocí technik akutní pánevní stabilizace</a:t>
            </a:r>
          </a:p>
          <a:p>
            <a:r>
              <a:rPr lang="cs-CZ" sz="1400" dirty="0">
                <a:cs typeface="Arial" pitchFamily="34" charset="0"/>
              </a:rPr>
              <a:t>Stabilní pacienti - definitivní chirurgické ošetření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Stabilizační techniky poranění přední části pánevního kruhu</a:t>
            </a:r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/>
          </a:p>
          <a:p>
            <a:r>
              <a:rPr lang="cs-CZ" sz="1800" dirty="0"/>
              <a:t>Stabilizační techniky poranění zadní části pánevního kruhu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47" y="4999207"/>
            <a:ext cx="1749873" cy="16204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159" y="4997185"/>
            <a:ext cx="1986969" cy="15934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875" y="5005622"/>
            <a:ext cx="2233177" cy="15574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4744" t="44097" r="39372" b="21392"/>
          <a:stretch/>
        </p:blipFill>
        <p:spPr>
          <a:xfrm>
            <a:off x="4898871" y="2680134"/>
            <a:ext cx="2061257" cy="15571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403" y="2680134"/>
            <a:ext cx="2095563" cy="15211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168" y="2679075"/>
            <a:ext cx="2052256" cy="15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Operační terapie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2276873"/>
            <a:ext cx="2266686" cy="16819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439" y="2276873"/>
            <a:ext cx="2311686" cy="17089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262" y="2276873"/>
            <a:ext cx="2266686" cy="16819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417" y="4575805"/>
            <a:ext cx="2342377" cy="17440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594" y="4575805"/>
            <a:ext cx="2342377" cy="17440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560" y="4575805"/>
            <a:ext cx="2204014" cy="17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Pooperační léčba a management</a:t>
            </a:r>
          </a:p>
          <a:p>
            <a:r>
              <a:rPr lang="cs-CZ" sz="1800" dirty="0">
                <a:cs typeface="Arial" pitchFamily="34" charset="0"/>
              </a:rPr>
              <a:t>Prevence hluboké žilní trombózy</a:t>
            </a:r>
          </a:p>
          <a:p>
            <a:r>
              <a:rPr lang="cs-CZ" sz="1800" dirty="0">
                <a:cs typeface="Arial" pitchFamily="34" charset="0"/>
              </a:rPr>
              <a:t>Brzká mobilizace a rehabilitace</a:t>
            </a:r>
          </a:p>
          <a:p>
            <a:r>
              <a:rPr lang="cs-CZ" sz="1800" dirty="0">
                <a:cs typeface="Arial" pitchFamily="34" charset="0"/>
              </a:rPr>
              <a:t>Stabilní zlomeniny ramének u starších - rutinně nevyžadují další follow up.</a:t>
            </a:r>
          </a:p>
          <a:p>
            <a:r>
              <a:rPr lang="cs-CZ" sz="1800" dirty="0"/>
              <a:t>Limitovaná zátěž do návratu stability/zhojení - 6 - 15 týdnů.</a:t>
            </a:r>
          </a:p>
          <a:p>
            <a:r>
              <a:rPr lang="cs-CZ" sz="1800" dirty="0"/>
              <a:t>Radiologické kontroly</a:t>
            </a:r>
          </a:p>
          <a:p>
            <a:r>
              <a:rPr lang="cs-CZ" sz="1800" dirty="0"/>
              <a:t>Komplexní fraktury - častokrát režim rhb na lůžku - vozík na delší časové období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36" y="3941507"/>
            <a:ext cx="1707819" cy="2190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050" y="4462616"/>
            <a:ext cx="2232636" cy="16689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1" y="4455724"/>
            <a:ext cx="2227325" cy="16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/>
              <a:t>Acetabulum </a:t>
            </a:r>
            <a:r>
              <a:rPr lang="cs-CZ" dirty="0"/>
              <a:t>-</a:t>
            </a:r>
            <a:r>
              <a:rPr lang="cs-CZ" b="1" dirty="0"/>
              <a:t> poranění acetabula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Pánevní fraktury zasahující do kloubní plochy kyčelního kloubu </a:t>
            </a:r>
          </a:p>
          <a:p>
            <a:r>
              <a:rPr lang="cs-CZ" sz="1800" dirty="0"/>
              <a:t>Latinské slovo - malá miska používaná k podávání octu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Zasahují do jednoho nebo dvou pilířů pánve, zasahují hrany acetabula, nebo strop </a:t>
            </a:r>
          </a:p>
          <a:p>
            <a:r>
              <a:rPr lang="cs-CZ" sz="1800" dirty="0"/>
              <a:t>Bimodální distribuce: vysokoenergetické trauma - mladší, nízkoenergetické trauma - starší pacienti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326" y="3603172"/>
            <a:ext cx="4069600" cy="30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9367" y="1914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anatomie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Dva pilíře</a:t>
            </a:r>
          </a:p>
          <a:p>
            <a:r>
              <a:rPr lang="cs-CZ" sz="1800" dirty="0"/>
              <a:t>Přední pilíř (a)</a:t>
            </a:r>
          </a:p>
          <a:p>
            <a:r>
              <a:rPr lang="cs-CZ" sz="1800" dirty="0"/>
              <a:t>Zadní pilíř (b)</a:t>
            </a:r>
          </a:p>
          <a:p>
            <a:r>
              <a:rPr lang="cs-CZ" sz="1800" dirty="0"/>
              <a:t>Acetabulum je ohraničeno stropem (c), zadní hranou (d) přední hranou(e), and uprostřed se nachází quadrilateralní plocha </a:t>
            </a:r>
            <a:r>
              <a:rPr lang="sk-SK" sz="1800" dirty="0"/>
              <a:t>(f)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3" y="3673667"/>
            <a:ext cx="2635439" cy="30977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3392" t="19285" r="22091" b="14093"/>
          <a:stretch/>
        </p:blipFill>
        <p:spPr>
          <a:xfrm>
            <a:off x="6513036" y="3501009"/>
            <a:ext cx="3031558" cy="32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867" y="3078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anamnéza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Zlomeniny acetabula - většinou následek vysokoenergetického traumatu (moto/auto nehody nebo pády z výšek) </a:t>
            </a:r>
          </a:p>
          <a:p>
            <a:r>
              <a:rPr lang="cs-CZ" sz="1800" dirty="0"/>
              <a:t>Starší pacienti - nízkoenergetické úrazy (pád z výše těla) </a:t>
            </a:r>
          </a:p>
          <a:p>
            <a:r>
              <a:rPr lang="cs-CZ" sz="1800" dirty="0"/>
              <a:t>Zlomeniny acetabula v místě spojení s raménky - podobný charakter jako zlomeniny ramének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4474" t="44573" r="44371" b="21997"/>
          <a:stretch/>
        </p:blipFill>
        <p:spPr>
          <a:xfrm>
            <a:off x="2161558" y="3507913"/>
            <a:ext cx="3424258" cy="30437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1975" t="43726" r="38510" b="19836"/>
          <a:stretch/>
        </p:blipFill>
        <p:spPr>
          <a:xfrm>
            <a:off x="6473457" y="3507913"/>
            <a:ext cx="4394840" cy="30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450" y="1808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život </a:t>
            </a:r>
            <a:r>
              <a:rPr lang="cs-CZ" sz="1800" dirty="0"/>
              <a:t>ohrožující krvácení - raritní (v kontrastu s poraněním pánevního kruhu)</a:t>
            </a:r>
          </a:p>
          <a:p>
            <a:r>
              <a:rPr lang="cs-CZ" sz="1800" dirty="0" smtClean="0"/>
              <a:t>bolest </a:t>
            </a:r>
            <a:r>
              <a:rPr lang="cs-CZ" sz="1800" dirty="0"/>
              <a:t>v oblasti pánve a kyčle, zhoršení pohybu v kyčli, zkrácení končetiny</a:t>
            </a:r>
          </a:p>
          <a:p>
            <a:r>
              <a:rPr lang="cs-CZ" sz="1800" dirty="0" err="1" smtClean="0"/>
              <a:t>neurocirkulační</a:t>
            </a:r>
            <a:r>
              <a:rPr lang="cs-CZ" sz="1800" dirty="0" smtClean="0"/>
              <a:t> </a:t>
            </a:r>
            <a:r>
              <a:rPr lang="cs-CZ" sz="1800" dirty="0"/>
              <a:t>vyšetření (paréza ischiadického nervu)</a:t>
            </a:r>
          </a:p>
          <a:p>
            <a:r>
              <a:rPr lang="cs-CZ" sz="1800" dirty="0"/>
              <a:t>Morel-Lavallée léze - </a:t>
            </a:r>
            <a:r>
              <a:rPr lang="cs-CZ" sz="1800" b="1" dirty="0" err="1"/>
              <a:t>decollement</a:t>
            </a:r>
            <a:r>
              <a:rPr lang="cs-CZ" sz="1800" dirty="0"/>
              <a:t> - přerušení spojení vrstev podkoží x fascie</a:t>
            </a:r>
          </a:p>
          <a:p>
            <a:r>
              <a:rPr lang="cs-CZ" sz="1800" dirty="0" smtClean="0"/>
              <a:t>aplikace </a:t>
            </a:r>
            <a:r>
              <a:rPr lang="cs-CZ" sz="1800" dirty="0"/>
              <a:t>pánevního pásu - zhoršuje deformitu - není indikováno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95" y="4065643"/>
            <a:ext cx="3360028" cy="24875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19" y="4065643"/>
            <a:ext cx="3341525" cy="24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4617" y="3078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Acetabulum </a:t>
            </a:r>
            <a:r>
              <a:rPr lang="cs-CZ" dirty="0"/>
              <a:t>-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2864" y="1601975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/>
              <a:t>RTG zlomeniny acetabula - projekce z různých úhlů</a:t>
            </a:r>
          </a:p>
          <a:p>
            <a:r>
              <a:rPr lang="cs-CZ" sz="1800" dirty="0"/>
              <a:t>AP , Judetovy projekce - prováděny již většinou </a:t>
            </a:r>
            <a:r>
              <a:rPr lang="cs-CZ" sz="1800" dirty="0" err="1"/>
              <a:t>peroperačně</a:t>
            </a:r>
            <a:r>
              <a:rPr lang="cs-CZ" sz="1800" dirty="0"/>
              <a:t>/pooperačně - odklon pacienta 45° na každou stranu</a:t>
            </a:r>
          </a:p>
          <a:p>
            <a:r>
              <a:rPr lang="cs-CZ" sz="1800" dirty="0"/>
              <a:t>CT zobrazení - axiální a 3-D CT - rutinně u všech pacientů </a:t>
            </a:r>
          </a:p>
          <a:p>
            <a:endParaRPr lang="sk-SK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495" y="3076892"/>
            <a:ext cx="2173725" cy="15898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506" y="4980404"/>
            <a:ext cx="1885701" cy="13939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348" y="3076892"/>
            <a:ext cx="2160256" cy="15978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9677" t="43887" r="38622" b="24677"/>
          <a:stretch/>
        </p:blipFill>
        <p:spPr>
          <a:xfrm>
            <a:off x="3075010" y="4980403"/>
            <a:ext cx="1914932" cy="155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6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96012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úrazy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pánev </a:t>
            </a:r>
            <a:r>
              <a:rPr lang="cs-CZ" sz="1800" dirty="0"/>
              <a:t>- kostní kruh navazující a spojen s páteří</a:t>
            </a:r>
          </a:p>
          <a:p>
            <a:r>
              <a:rPr lang="cs-CZ" sz="1800" dirty="0" smtClean="0"/>
              <a:t>poranění </a:t>
            </a:r>
            <a:r>
              <a:rPr lang="cs-CZ" sz="1800" dirty="0"/>
              <a:t>pánve - </a:t>
            </a:r>
            <a:r>
              <a:rPr lang="cs-CZ" sz="1800" b="1" dirty="0"/>
              <a:t>život ohrožující </a:t>
            </a:r>
            <a:r>
              <a:rPr lang="cs-CZ" sz="1800" dirty="0"/>
              <a:t>úrazy v akutní fázi</a:t>
            </a:r>
          </a:p>
          <a:p>
            <a:r>
              <a:rPr lang="cs-CZ" sz="1800" dirty="0"/>
              <a:t>3% všech zlomenin u dospělých</a:t>
            </a:r>
            <a:endParaRPr lang="cs-CZ" sz="1800" dirty="0">
              <a:cs typeface="Arial" pitchFamily="34" charset="0"/>
            </a:endParaRPr>
          </a:p>
          <a:p>
            <a:r>
              <a:rPr lang="cs-CZ" sz="1800" b="1" dirty="0" smtClean="0"/>
              <a:t>nízkoenergetické</a:t>
            </a:r>
            <a:r>
              <a:rPr lang="cs-CZ" sz="1800" dirty="0" smtClean="0"/>
              <a:t> </a:t>
            </a:r>
            <a:r>
              <a:rPr lang="cs-CZ" sz="1800" dirty="0"/>
              <a:t>úrazy - výjimečně vyžadují operační řešení</a:t>
            </a:r>
          </a:p>
          <a:p>
            <a:r>
              <a:rPr lang="cs-CZ" sz="1800" b="1" dirty="0" smtClean="0"/>
              <a:t>vysokoenergetické</a:t>
            </a:r>
            <a:r>
              <a:rPr lang="cs-CZ" sz="1800" dirty="0" smtClean="0"/>
              <a:t> </a:t>
            </a:r>
            <a:r>
              <a:rPr lang="cs-CZ" sz="1800" dirty="0"/>
              <a:t>úrazy pánve - často vyžadují urgentní operační intervenci k záchraně života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12" y="3677784"/>
            <a:ext cx="3879516" cy="29211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15015"/>
          <a:stretch/>
        </p:blipFill>
        <p:spPr>
          <a:xfrm>
            <a:off x="396240" y="3842468"/>
            <a:ext cx="3008812" cy="28910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3057" t="16369" r="13625" b="15384"/>
          <a:stretch/>
        </p:blipFill>
        <p:spPr>
          <a:xfrm>
            <a:off x="7914728" y="3842468"/>
            <a:ext cx="3516952" cy="25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367" y="2232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Acetabulum </a:t>
            </a:r>
            <a:r>
              <a:rPr lang="cs-CZ" dirty="0"/>
              <a:t>-</a:t>
            </a:r>
            <a:r>
              <a:rPr lang="cs-CZ" b="1" dirty="0"/>
              <a:t> klasifikace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Typy zlomenin závisí od:</a:t>
            </a:r>
          </a:p>
          <a:p>
            <a:pPr lvl="0"/>
            <a:r>
              <a:rPr lang="cs-CZ" sz="1800" dirty="0"/>
              <a:t>Lokalizace - lom v přední nebo zadní části pilíře nebo v oblasti hran nebo centrálně </a:t>
            </a:r>
          </a:p>
          <a:p>
            <a:pPr lvl="0"/>
            <a:r>
              <a:rPr lang="cs-CZ" sz="1800" dirty="0"/>
              <a:t>Orientace lomu</a:t>
            </a:r>
          </a:p>
          <a:p>
            <a:pPr lvl="0"/>
            <a:r>
              <a:rPr lang="cs-CZ" sz="1800" dirty="0"/>
              <a:t>Judet and Letournel klasifikace - pět/šest základních typů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6" name="Picture 2" descr="Anterior wall and anterior column acetabulum fra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039726"/>
            <a:ext cx="2765946" cy="16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6" y="3863181"/>
            <a:ext cx="2807794" cy="19572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668" y="4039726"/>
            <a:ext cx="2853736" cy="174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367" y="212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Acetabulum </a:t>
            </a:r>
            <a:r>
              <a:rPr lang="cs-CZ" dirty="0"/>
              <a:t>-</a:t>
            </a:r>
            <a:r>
              <a:rPr lang="cs-CZ" b="1" dirty="0"/>
              <a:t> UP manažement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Závažné poranění - standardní „primary survey“ a principy ATLS </a:t>
            </a:r>
          </a:p>
          <a:p>
            <a:r>
              <a:rPr lang="cs-CZ" sz="2000" dirty="0"/>
              <a:t>Zhodnocení délky a rotace končetiny - zlomeniny acetabula - mohou být komplikovány vykloubením kyčle</a:t>
            </a:r>
          </a:p>
          <a:p>
            <a:r>
              <a:rPr lang="cs-CZ" sz="2000" dirty="0"/>
              <a:t>Urgentní repozice luxace kyčle - skeletální trakce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3792243"/>
            <a:ext cx="2873212" cy="21271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3582" t="15903" r="4043" b="17596"/>
          <a:stretch/>
        </p:blipFill>
        <p:spPr>
          <a:xfrm>
            <a:off x="1981201" y="3792561"/>
            <a:ext cx="3947751" cy="20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/>
              <a:t>Konzervativní terapie</a:t>
            </a:r>
          </a:p>
          <a:p>
            <a:r>
              <a:rPr lang="cs-CZ" sz="2000" dirty="0"/>
              <a:t>stabilní, nedislokované fragmenty</a:t>
            </a:r>
          </a:p>
          <a:p>
            <a:r>
              <a:rPr lang="cs-CZ" sz="2000" dirty="0"/>
              <a:t>Pacienti s vysokým rizikem chirurgických komplikací</a:t>
            </a:r>
          </a:p>
          <a:p>
            <a:r>
              <a:rPr lang="cs-CZ" sz="2000" dirty="0"/>
              <a:t>Berle/chodítko - až na 3 měsíce, polohovací pomůcky, analgetika, antikoagulační terapie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17" y="3682785"/>
            <a:ext cx="2846905" cy="21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Operační terapie</a:t>
            </a:r>
          </a:p>
          <a:p>
            <a:r>
              <a:rPr lang="cs-CZ" sz="2000" dirty="0"/>
              <a:t>Cíle ORIF - anatomická repozice kloubní plochy, retence postavení za současného umožnění pohybu kloubu</a:t>
            </a:r>
          </a:p>
          <a:p>
            <a:r>
              <a:rPr lang="cs-CZ" sz="2000" dirty="0">
                <a:cs typeface="Arial" pitchFamily="34" charset="0"/>
              </a:rPr>
              <a:t>Definitivní stabilizace - za 3-7 dní, dočasně skeletální trakce</a:t>
            </a:r>
          </a:p>
          <a:p>
            <a:r>
              <a:rPr lang="cs-CZ" sz="2000" dirty="0"/>
              <a:t>Mladí pacienti - obnova kloubní kongurence a pánevní stability</a:t>
            </a:r>
          </a:p>
          <a:p>
            <a:r>
              <a:rPr lang="cs-CZ" sz="2000" dirty="0"/>
              <a:t>Starší pacienti - rekonstrukce zlomeniny - příprava k implantaci náhrady kyčelního kloubu</a:t>
            </a: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056" y="4149096"/>
            <a:ext cx="2995614" cy="21568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601" y="4095096"/>
            <a:ext cx="2913381" cy="215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7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52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0986" y="1491771"/>
            <a:ext cx="9399814" cy="4571320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Chirurgické přístupy</a:t>
            </a:r>
          </a:p>
          <a:p>
            <a:r>
              <a:rPr lang="cs-CZ" sz="1800" dirty="0"/>
              <a:t>Závisí od typu zlomeniny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přední, zadní chirurgické přístupy nebo kombinace obou</a:t>
            </a:r>
          </a:p>
          <a:p>
            <a:pPr marL="0" indent="0">
              <a:buNone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8035" t="45688" r="43461" b="23245"/>
          <a:stretch/>
        </p:blipFill>
        <p:spPr>
          <a:xfrm>
            <a:off x="7717677" y="4639450"/>
            <a:ext cx="1780835" cy="16879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44226" t="23606" r="20470" b="15375"/>
          <a:stretch/>
        </p:blipFill>
        <p:spPr>
          <a:xfrm>
            <a:off x="2485214" y="4531776"/>
            <a:ext cx="1812830" cy="17642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0605" t="16312" r="27034" b="16737"/>
          <a:stretch/>
        </p:blipFill>
        <p:spPr>
          <a:xfrm>
            <a:off x="6553493" y="2493130"/>
            <a:ext cx="1002568" cy="16842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37528" t="21397" r="16604" b="19299"/>
          <a:stretch/>
        </p:blipFill>
        <p:spPr>
          <a:xfrm>
            <a:off x="1115602" y="2589073"/>
            <a:ext cx="2072793" cy="15042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l="47435" t="20608" r="24380" b="15463"/>
          <a:stretch/>
        </p:blipFill>
        <p:spPr>
          <a:xfrm>
            <a:off x="8297667" y="2463295"/>
            <a:ext cx="1395168" cy="17583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541" y="4639450"/>
            <a:ext cx="1372346" cy="16887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/>
          <a:srcRect l="50432" t="24170" r="30146" b="34394"/>
          <a:stretch/>
        </p:blipFill>
        <p:spPr>
          <a:xfrm>
            <a:off x="4172423" y="2561878"/>
            <a:ext cx="1291891" cy="15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915" y="1464129"/>
            <a:ext cx="9535885" cy="4662034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Chirurgické techniky</a:t>
            </a:r>
          </a:p>
          <a:p>
            <a:r>
              <a:rPr lang="cs-CZ" sz="1800" dirty="0">
                <a:cs typeface="Arial" pitchFamily="34" charset="0"/>
              </a:rPr>
              <a:t>Radiolucentní stůl, trakce (</a:t>
            </a:r>
            <a:r>
              <a:rPr lang="cs-CZ" sz="1800" dirty="0"/>
              <a:t>trakční stůl, femorální </a:t>
            </a:r>
            <a:r>
              <a:rPr lang="cs-CZ" sz="1800" dirty="0" err="1"/>
              <a:t>distraktor</a:t>
            </a:r>
            <a:r>
              <a:rPr lang="cs-CZ" sz="1800" dirty="0"/>
              <a:t> nebo manuální trakce), RTG zobrazení (C- rameno s 3-D rekonstrukcí)</a:t>
            </a:r>
          </a:p>
          <a:p>
            <a:r>
              <a:rPr lang="cs-CZ" sz="1800" dirty="0"/>
              <a:t>Jeden nebo kombinace přístupů, jedno- nebo dvoufázové operace</a:t>
            </a:r>
          </a:p>
          <a:p>
            <a:r>
              <a:rPr lang="cs-CZ" sz="1800" dirty="0"/>
              <a:t>Repozice fragmentů - přímá manipulace použitím pinů, svorek, kleští, šroubů nebo dlah stabilizující fraktury 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51" y="3863182"/>
            <a:ext cx="2495963" cy="1870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3867124"/>
            <a:ext cx="2520702" cy="18661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35515" t="44739" r="36975" b="21297"/>
          <a:stretch/>
        </p:blipFill>
        <p:spPr>
          <a:xfrm>
            <a:off x="7383981" y="3863180"/>
            <a:ext cx="2692909" cy="18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Pooperační terapie a management</a:t>
            </a:r>
          </a:p>
          <a:p>
            <a:r>
              <a:rPr lang="cs-CZ" sz="1800" dirty="0"/>
              <a:t>Prevence hluboké žilní trombózy (antikoagulace/filtr VCI)</a:t>
            </a:r>
          </a:p>
          <a:p>
            <a:r>
              <a:rPr lang="cs-CZ" sz="1800" dirty="0"/>
              <a:t>Heterotopické osifikace (pooperační užívání indometacinu/radioterapie)</a:t>
            </a:r>
          </a:p>
          <a:p>
            <a:r>
              <a:rPr lang="cs-CZ" sz="1800" dirty="0"/>
              <a:t>Mobilizace: pohyb v kyčli do 90 st. flexe, minimální došlap a berle - až 12 týdnů.</a:t>
            </a:r>
          </a:p>
          <a:p>
            <a:r>
              <a:rPr lang="cs-CZ" sz="1800" dirty="0"/>
              <a:t>Pacienti - pravidelné kontroly po 2, 6, 12 týdnech a po 6 měsících - AP and </a:t>
            </a:r>
            <a:r>
              <a:rPr lang="cs-CZ" sz="1800" dirty="0" err="1"/>
              <a:t>Judetovy</a:t>
            </a:r>
            <a:r>
              <a:rPr lang="cs-CZ" sz="1800" dirty="0"/>
              <a:t> projekce</a:t>
            </a:r>
          </a:p>
          <a:p>
            <a:r>
              <a:rPr lang="cs-CZ" sz="1800" dirty="0"/>
              <a:t>6 až 12 měsíců - návrat k sportovním aktivitám</a:t>
            </a:r>
          </a:p>
          <a:p>
            <a:r>
              <a:rPr lang="cs-CZ" sz="1800" dirty="0"/>
              <a:t>Část pacientů - není schopno návratu k úrovní před úrazových aktivit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3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Proximální femur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00126"/>
            <a:ext cx="8401050" cy="5572125"/>
          </a:xfrm>
        </p:spPr>
        <p:txBody>
          <a:bodyPr/>
          <a:lstStyle/>
          <a:p>
            <a:pPr>
              <a:defRPr/>
            </a:pPr>
            <a:r>
              <a:rPr lang="cs-CZ" sz="2400" b="1" dirty="0"/>
              <a:t>mladí</a:t>
            </a:r>
            <a:r>
              <a:rPr lang="cs-CZ" sz="2400" dirty="0"/>
              <a:t>  - vysokoenergetické úrazy, </a:t>
            </a:r>
            <a:r>
              <a:rPr lang="cs-CZ" sz="2400" dirty="0" err="1"/>
              <a:t>kominuce</a:t>
            </a:r>
            <a:endParaRPr lang="cs-CZ" sz="2400" dirty="0"/>
          </a:p>
          <a:p>
            <a:pPr>
              <a:defRPr/>
            </a:pPr>
            <a:r>
              <a:rPr lang="cs-CZ" sz="2400" b="1" dirty="0"/>
              <a:t>staří</a:t>
            </a:r>
            <a:r>
              <a:rPr lang="cs-CZ" sz="2400" dirty="0"/>
              <a:t> – </a:t>
            </a:r>
            <a:r>
              <a:rPr lang="cs-CZ" sz="2400" dirty="0" err="1"/>
              <a:t>osteoporoza</a:t>
            </a:r>
            <a:r>
              <a:rPr lang="cs-CZ" sz="2400" dirty="0"/>
              <a:t>, nízkoenergetické úrazy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Zlomeni krčku femuru - </a:t>
            </a:r>
            <a:r>
              <a:rPr lang="cs-CZ" sz="2400" dirty="0" err="1"/>
              <a:t>intrakapsulární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Zlomeniny </a:t>
            </a:r>
            <a:r>
              <a:rPr lang="cs-CZ" sz="2400" dirty="0" err="1"/>
              <a:t>trochanterického</a:t>
            </a:r>
            <a:r>
              <a:rPr lang="cs-CZ" sz="2400" dirty="0"/>
              <a:t> masivu  -  </a:t>
            </a:r>
          </a:p>
          <a:p>
            <a:pPr marL="0" indent="0">
              <a:buNone/>
              <a:defRPr/>
            </a:pPr>
            <a:r>
              <a:rPr lang="cs-CZ" sz="2400" dirty="0"/>
              <a:t>     - </a:t>
            </a:r>
            <a:r>
              <a:rPr lang="cs-CZ" sz="2400" dirty="0" err="1"/>
              <a:t>extrakapsulární</a:t>
            </a:r>
            <a:r>
              <a:rPr lang="cs-CZ" sz="2400" dirty="0"/>
              <a:t>, krvácení do měkkých tkání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 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RTG – AP, axiální </a:t>
            </a:r>
            <a:r>
              <a:rPr lang="cs-CZ" sz="2400" dirty="0" smtClean="0"/>
              <a:t>projekce, </a:t>
            </a:r>
            <a:r>
              <a:rPr lang="cs-CZ" sz="2400" dirty="0"/>
              <a:t>AP </a:t>
            </a:r>
            <a:r>
              <a:rPr lang="cs-CZ" sz="2400" dirty="0" smtClean="0"/>
              <a:t>pánve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Akutní režim </a:t>
            </a:r>
            <a:r>
              <a:rPr lang="cs-CZ" sz="2400" dirty="0" smtClean="0"/>
              <a:t>ošetření</a:t>
            </a:r>
          </a:p>
          <a:p>
            <a:pPr>
              <a:defRPr/>
            </a:pPr>
            <a:r>
              <a:rPr lang="cs-CZ" sz="2400" dirty="0" smtClean="0"/>
              <a:t>Jde o nejčastější </a:t>
            </a:r>
            <a:r>
              <a:rPr lang="cs-CZ" sz="2400" dirty="0" err="1" smtClean="0"/>
              <a:t>chir</a:t>
            </a:r>
            <a:r>
              <a:rPr lang="cs-CZ" sz="2400" dirty="0" smtClean="0"/>
              <a:t>. Řešené zlomeniny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Stabilizace zlomeniny – </a:t>
            </a:r>
            <a:r>
              <a:rPr lang="cs-CZ" sz="2400" dirty="0" err="1"/>
              <a:t>analgetizace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/>
              <a:t>     polohování, omezení krevní ztráty</a:t>
            </a:r>
          </a:p>
        </p:txBody>
      </p:sp>
      <p:pic>
        <p:nvPicPr>
          <p:cNvPr id="32772" name="Picture 5" descr="C:\Users\Martin\Desktop\obr. orthobull\prox. femoral f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t="3780" r="4572" b="19843"/>
          <a:stretch>
            <a:fillRect/>
          </a:stretch>
        </p:blipFill>
        <p:spPr bwMode="auto">
          <a:xfrm>
            <a:off x="8310563" y="857251"/>
            <a:ext cx="200025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F:\ob\Basic_Hip_Fractu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6561" r="4724" b="9186"/>
          <a:stretch>
            <a:fillRect/>
          </a:stretch>
        </p:blipFill>
        <p:spPr bwMode="auto">
          <a:xfrm>
            <a:off x="7310438" y="3857625"/>
            <a:ext cx="32512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1474" y="274638"/>
            <a:ext cx="9649326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Proximálního femur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429250"/>
          </a:xfrm>
        </p:spPr>
        <p:txBody>
          <a:bodyPr/>
          <a:lstStyle/>
          <a:p>
            <a:pPr>
              <a:defRPr/>
            </a:pPr>
            <a:r>
              <a:rPr lang="cs-CZ" sz="2400" dirty="0" err="1"/>
              <a:t>Intrakapsulární</a:t>
            </a:r>
            <a:r>
              <a:rPr lang="cs-CZ" sz="2400" dirty="0"/>
              <a:t> zlomeniny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Krevní zásobení hlavice po povrchu krčku – riziko poranění, hematom</a:t>
            </a:r>
          </a:p>
          <a:p>
            <a:pPr>
              <a:defRPr/>
            </a:pPr>
            <a:r>
              <a:rPr lang="cs-CZ" sz="2400" dirty="0"/>
              <a:t>chybění </a:t>
            </a:r>
            <a:r>
              <a:rPr lang="cs-CZ" sz="2400" dirty="0" err="1"/>
              <a:t>periostu</a:t>
            </a:r>
            <a:r>
              <a:rPr lang="cs-CZ" sz="2400" dirty="0"/>
              <a:t>, synoviální tekutina </a:t>
            </a:r>
          </a:p>
          <a:p>
            <a:pPr>
              <a:defRPr/>
            </a:pPr>
            <a:r>
              <a:rPr lang="cs-CZ" sz="2400" dirty="0"/>
              <a:t>Vyšší věk, riziko avaskulární </a:t>
            </a:r>
            <a:r>
              <a:rPr lang="cs-CZ" sz="2400" dirty="0" smtClean="0"/>
              <a:t>nekrózy </a:t>
            </a:r>
            <a:r>
              <a:rPr lang="cs-CZ" sz="2400" dirty="0"/>
              <a:t>hlavice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Osteosyntéza</a:t>
            </a:r>
            <a:r>
              <a:rPr lang="cs-CZ" sz="2400" dirty="0"/>
              <a:t> - DHS</a:t>
            </a:r>
          </a:p>
          <a:p>
            <a:pPr>
              <a:defRPr/>
            </a:pPr>
            <a:r>
              <a:rPr lang="cs-CZ" sz="2400" dirty="0" err="1"/>
              <a:t>Hemiartroplastika</a:t>
            </a:r>
            <a:r>
              <a:rPr lang="cs-CZ" sz="2400" dirty="0"/>
              <a:t> - CKP</a:t>
            </a:r>
          </a:p>
          <a:p>
            <a:pPr>
              <a:defRPr/>
            </a:pPr>
            <a:r>
              <a:rPr lang="cs-CZ" sz="2400" dirty="0" err="1"/>
              <a:t>Artroplasika</a:t>
            </a:r>
            <a:r>
              <a:rPr lang="cs-CZ" sz="2400" dirty="0"/>
              <a:t> - TEP</a:t>
            </a:r>
          </a:p>
        </p:txBody>
      </p:sp>
      <p:pic>
        <p:nvPicPr>
          <p:cNvPr id="33796" name="Picture 6" descr="F:\ob\management-of-femoral-head-osteonecrosis-3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6595" r="9898" b="10992"/>
          <a:stretch>
            <a:fillRect/>
          </a:stretch>
        </p:blipFill>
        <p:spPr bwMode="auto">
          <a:xfrm>
            <a:off x="9803607" y="274638"/>
            <a:ext cx="20701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F:\ob\mears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428876"/>
            <a:ext cx="24511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F:\ob\220px-Cdm_hip_implant_3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5431" r="8948" b="5431"/>
          <a:stretch>
            <a:fillRect/>
          </a:stretch>
        </p:blipFill>
        <p:spPr bwMode="auto">
          <a:xfrm>
            <a:off x="5381625" y="4786314"/>
            <a:ext cx="14287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F:\ob\X-ray_of_pelvis_with_total_arthroplas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6714" r="5736" b="8392"/>
          <a:stretch>
            <a:fillRect/>
          </a:stretch>
        </p:blipFill>
        <p:spPr bwMode="auto">
          <a:xfrm>
            <a:off x="6810376" y="4857751"/>
            <a:ext cx="22145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5" descr="F:\ob\800w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939" y="4572000"/>
            <a:ext cx="155733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556172"/>
            <a:ext cx="360040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3596063"/>
            <a:ext cx="3600400" cy="286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3596063"/>
            <a:ext cx="3672408" cy="286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554732"/>
            <a:ext cx="3672408" cy="285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5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>
                <a:cs typeface="Arial" pitchFamily="34" charset="0"/>
              </a:rPr>
              <a:t>os </a:t>
            </a:r>
            <a:r>
              <a:rPr lang="cs-CZ" sz="1800" dirty="0">
                <a:cs typeface="Arial" pitchFamily="34" charset="0"/>
              </a:rPr>
              <a:t>illium, ischium, pubis se potkávají a tvoří acetabulum</a:t>
            </a:r>
          </a:p>
          <a:p>
            <a:r>
              <a:rPr lang="cs-CZ" sz="1800" dirty="0" smtClean="0">
                <a:cs typeface="Arial" pitchFamily="34" charset="0"/>
              </a:rPr>
              <a:t>kosti </a:t>
            </a:r>
            <a:r>
              <a:rPr lang="cs-CZ" sz="1800" dirty="0">
                <a:cs typeface="Arial" pitchFamily="34" charset="0"/>
              </a:rPr>
              <a:t>pánve - spojeny fibrokartilaginózními vazy/klouby které tvoří </a:t>
            </a:r>
            <a:r>
              <a:rPr lang="cs-CZ" sz="1800" dirty="0" smtClean="0">
                <a:cs typeface="Arial" pitchFamily="34" charset="0"/>
              </a:rPr>
              <a:t>kruh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 smtClean="0">
                <a:cs typeface="Arial" pitchFamily="34" charset="0"/>
              </a:rPr>
              <a:t>velké </a:t>
            </a:r>
            <a:r>
              <a:rPr lang="cs-CZ" sz="1800" dirty="0">
                <a:cs typeface="Arial" pitchFamily="34" charset="0"/>
              </a:rPr>
              <a:t>nervy, cévy, část GIT, urotraktu a reprodukční orgány se nachází v oblasti pánevního kruhu</a:t>
            </a:r>
          </a:p>
          <a:p>
            <a:r>
              <a:rPr lang="cs-CZ" sz="1800" b="1" dirty="0" smtClean="0">
                <a:cs typeface="Arial" pitchFamily="34" charset="0"/>
              </a:rPr>
              <a:t>přerušení </a:t>
            </a:r>
            <a:r>
              <a:rPr lang="cs-CZ" sz="1800" b="1" dirty="0">
                <a:cs typeface="Arial" pitchFamily="34" charset="0"/>
              </a:rPr>
              <a:t>pánevního kruhu </a:t>
            </a:r>
            <a:r>
              <a:rPr lang="cs-CZ" sz="1800" dirty="0">
                <a:cs typeface="Arial" pitchFamily="34" charset="0"/>
              </a:rPr>
              <a:t>- spojeno se závažným krvácením, neurologickým deficitem, urogenitálním poraněním and poraněním dolního GIT.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6520" t="19028" r="5282" b="14965"/>
          <a:stretch/>
        </p:blipFill>
        <p:spPr>
          <a:xfrm>
            <a:off x="714321" y="4001294"/>
            <a:ext cx="4928833" cy="26834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3547" t="17191" b="14607"/>
          <a:stretch/>
        </p:blipFill>
        <p:spPr>
          <a:xfrm>
            <a:off x="6254306" y="4001294"/>
            <a:ext cx="4840414" cy="24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>
              <a:defRPr/>
            </a:pP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00125"/>
            <a:ext cx="8401050" cy="5429250"/>
          </a:xfrm>
        </p:spPr>
        <p:txBody>
          <a:bodyPr/>
          <a:lstStyle/>
          <a:p>
            <a:pPr>
              <a:defRPr/>
            </a:pPr>
            <a:r>
              <a:rPr lang="cs-CZ" sz="2400" dirty="0" err="1"/>
              <a:t>Extrakapsulární</a:t>
            </a:r>
            <a:r>
              <a:rPr lang="cs-CZ" sz="2400" dirty="0"/>
              <a:t> zlomeniny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Krvácení do měkkých tkání </a:t>
            </a:r>
          </a:p>
          <a:p>
            <a:pPr>
              <a:defRPr/>
            </a:pPr>
            <a:r>
              <a:rPr lang="cs-CZ" sz="2400" dirty="0"/>
              <a:t>Bolestivé tříslo a </a:t>
            </a:r>
            <a:r>
              <a:rPr lang="cs-CZ" sz="2400" dirty="0" err="1"/>
              <a:t>obl</a:t>
            </a:r>
            <a:r>
              <a:rPr lang="cs-CZ" sz="2400" dirty="0"/>
              <a:t>. Velkého trochanteru, zkratek končetiny + </a:t>
            </a:r>
            <a:r>
              <a:rPr lang="cs-CZ" sz="2400" dirty="0" err="1"/>
              <a:t>extrarotace</a:t>
            </a:r>
            <a:r>
              <a:rPr lang="cs-CZ" sz="2400" dirty="0"/>
              <a:t> 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Akutní režim OS  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 </a:t>
            </a:r>
            <a:r>
              <a:rPr lang="cs-CZ" sz="2400" dirty="0" err="1"/>
              <a:t>nitrodřeňový</a:t>
            </a:r>
            <a:r>
              <a:rPr lang="cs-CZ" sz="2400" dirty="0"/>
              <a:t> hřeb</a:t>
            </a:r>
          </a:p>
        </p:txBody>
      </p:sp>
      <p:pic>
        <p:nvPicPr>
          <p:cNvPr id="34820" name="Picture 6" descr="F:\ob\pertro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1845" r="3185" b="7382"/>
          <a:stretch>
            <a:fillRect/>
          </a:stretch>
        </p:blipFill>
        <p:spPr bwMode="auto">
          <a:xfrm>
            <a:off x="8382000" y="214313"/>
            <a:ext cx="17526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 descr="C:\Users\Martin\Desktop\obr. orthobull\hip fracture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9642" r="12918" b="21693"/>
          <a:stretch>
            <a:fillRect/>
          </a:stretch>
        </p:blipFill>
        <p:spPr bwMode="auto">
          <a:xfrm>
            <a:off x="8024814" y="2714626"/>
            <a:ext cx="2078037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 descr="F:\ob\braun spl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2554" r="3407" b="12769"/>
          <a:stretch>
            <a:fillRect/>
          </a:stretch>
        </p:blipFill>
        <p:spPr bwMode="auto">
          <a:xfrm>
            <a:off x="1809750" y="5000625"/>
            <a:ext cx="27701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F:\ob\3-Figure2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5762" b="8643"/>
          <a:stretch>
            <a:fillRect/>
          </a:stretch>
        </p:blipFill>
        <p:spPr bwMode="auto">
          <a:xfrm>
            <a:off x="5310188" y="4357688"/>
            <a:ext cx="49022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25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Proximální femur - operační</a:t>
            </a:r>
            <a:r>
              <a:rPr lang="cs-CZ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cs-CZ">
                <a:latin typeface="Arial"/>
                <a:cs typeface="Arial"/>
              </a:rPr>
              <a:t>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416" y="1196753"/>
            <a:ext cx="930972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</a:pPr>
            <a:r>
              <a:rPr lang="cs-CZ" sz="2500" b="1" dirty="0">
                <a:latin typeface="Arial"/>
                <a:cs typeface="Arial"/>
              </a:rPr>
              <a:t>Zlomeniny hlavice</a:t>
            </a:r>
          </a:p>
          <a:p>
            <a:pPr>
              <a:buClr>
                <a:srgbClr val="0101DC"/>
              </a:buClr>
            </a:pPr>
            <a:r>
              <a:rPr lang="cs-CZ" sz="1600" dirty="0">
                <a:latin typeface="Arial"/>
                <a:cs typeface="Arial"/>
              </a:rPr>
              <a:t>Mladší pacient - anatomická repozice, osteosyntéza zanořenými šrouby</a:t>
            </a:r>
          </a:p>
          <a:p>
            <a:pPr>
              <a:buClr>
                <a:srgbClr val="0101DC"/>
              </a:buClr>
            </a:pPr>
            <a:r>
              <a:rPr lang="cs-CZ" sz="1600" dirty="0">
                <a:latin typeface="Arial"/>
                <a:cs typeface="Arial"/>
              </a:rPr>
              <a:t>Starší pacient - primární implantace TEP </a:t>
            </a:r>
          </a:p>
          <a:p>
            <a:pPr>
              <a:buClr>
                <a:srgbClr val="0101DC"/>
              </a:buClr>
            </a:pPr>
            <a:r>
              <a:rPr lang="cs-CZ" sz="2500" b="1" dirty="0" err="1">
                <a:latin typeface="Arial"/>
                <a:cs typeface="Arial"/>
              </a:rPr>
              <a:t>Intrakapsulární</a:t>
            </a:r>
            <a:r>
              <a:rPr lang="cs-CZ" sz="2500" b="1" dirty="0">
                <a:latin typeface="Arial"/>
                <a:cs typeface="Arial"/>
              </a:rPr>
              <a:t> zlomeniny</a:t>
            </a:r>
          </a:p>
          <a:p>
            <a:pPr>
              <a:buClr>
                <a:srgbClr val="0101DC"/>
              </a:buClr>
            </a:pPr>
            <a:r>
              <a:rPr lang="cs-CZ" sz="1600" dirty="0">
                <a:latin typeface="Arial"/>
                <a:cs typeface="Arial"/>
              </a:rPr>
              <a:t>Mladší pacient - dynamický kompresní šroub/paralelně zavedené</a:t>
            </a:r>
          </a:p>
          <a:p>
            <a:pPr>
              <a:buClr>
                <a:srgbClr val="0101DC"/>
              </a:buClr>
            </a:pPr>
            <a:r>
              <a:rPr lang="cs-CZ" sz="1600" dirty="0">
                <a:latin typeface="Arial"/>
                <a:cs typeface="Arial"/>
              </a:rPr>
              <a:t>       kompresivní šrouby</a:t>
            </a:r>
          </a:p>
          <a:p>
            <a:pPr>
              <a:buClr>
                <a:srgbClr val="0101DC"/>
              </a:buClr>
            </a:pPr>
            <a:r>
              <a:rPr lang="cs-CZ" sz="1600" dirty="0">
                <a:latin typeface="Arial"/>
                <a:cs typeface="Arial"/>
              </a:rPr>
              <a:t>Starší pacient - totální endoprotéza/</a:t>
            </a:r>
            <a:r>
              <a:rPr lang="cs-CZ" sz="1600" dirty="0" err="1">
                <a:latin typeface="Arial"/>
                <a:cs typeface="Arial"/>
              </a:rPr>
              <a:t>cervikokapitální</a:t>
            </a:r>
            <a:r>
              <a:rPr lang="cs-CZ" sz="1600" dirty="0">
                <a:latin typeface="Arial"/>
                <a:cs typeface="Arial"/>
              </a:rPr>
              <a:t> protéza</a:t>
            </a:r>
          </a:p>
          <a:p>
            <a:pPr>
              <a:buClr>
                <a:srgbClr val="0101DC"/>
              </a:buClr>
            </a:pPr>
            <a:r>
              <a:rPr lang="cs-CZ" sz="2500" b="1" dirty="0">
                <a:latin typeface="Arial"/>
                <a:cs typeface="Arial"/>
              </a:rPr>
              <a:t>Extrakapsulární zlomeniny</a:t>
            </a:r>
          </a:p>
          <a:p>
            <a:pPr>
              <a:buClr>
                <a:srgbClr val="0101DC"/>
              </a:buClr>
            </a:pPr>
            <a:r>
              <a:rPr lang="cs-CZ" sz="1600" dirty="0">
                <a:latin typeface="Arial"/>
                <a:cs typeface="Arial"/>
              </a:rPr>
              <a:t>Dynamický kompresivní šroub</a:t>
            </a:r>
          </a:p>
          <a:p>
            <a:pPr>
              <a:buClr>
                <a:srgbClr val="0101DC"/>
              </a:buClr>
            </a:pPr>
            <a:r>
              <a:rPr lang="cs-CZ" sz="1600" dirty="0" err="1">
                <a:latin typeface="Arial"/>
                <a:cs typeface="Arial"/>
              </a:rPr>
              <a:t>Nitrodřeňový</a:t>
            </a:r>
            <a:r>
              <a:rPr lang="cs-CZ" sz="1600" dirty="0">
                <a:latin typeface="Arial"/>
                <a:cs typeface="Arial"/>
              </a:rPr>
              <a:t> hřeb 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96" y="128713"/>
            <a:ext cx="2150130" cy="404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04" t="-1508" r="36193" b="1508"/>
          <a:stretch/>
        </p:blipFill>
        <p:spPr bwMode="auto">
          <a:xfrm>
            <a:off x="3697171" y="4804960"/>
            <a:ext cx="2137220" cy="18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11" y="4979981"/>
            <a:ext cx="1325493" cy="178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>
            <a:extLst>
              <a:ext uri="{FF2B5EF4-FFF2-40B4-BE49-F238E27FC236}">
                <a16:creationId xmlns="" xmlns:a16="http://schemas.microsoft.com/office/drawing/2014/main" id="{DF95B370-89F4-412C-A0B0-CE29D6C9D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935" y="4640623"/>
            <a:ext cx="2056340" cy="1756686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="" xmlns:a16="http://schemas.microsoft.com/office/drawing/2014/main" id="{1E1D881F-02E6-4EB7-9384-779AD80EE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558" y="4637600"/>
            <a:ext cx="1996263" cy="18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Luxace kyčelního kloubu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Vysokoenergetický úraz</a:t>
            </a:r>
          </a:p>
          <a:p>
            <a:pPr lvl="2"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např.: </a:t>
            </a:r>
            <a:r>
              <a:rPr lang="cs-CZ" i="1" dirty="0" err="1">
                <a:latin typeface="Arial"/>
                <a:cs typeface="Arial"/>
              </a:rPr>
              <a:t>dashboard</a:t>
            </a:r>
            <a:r>
              <a:rPr lang="cs-CZ" i="1" dirty="0">
                <a:latin typeface="Arial"/>
                <a:cs typeface="Arial"/>
              </a:rPr>
              <a:t> </a:t>
            </a:r>
            <a:r>
              <a:rPr lang="cs-CZ" i="1" dirty="0" err="1">
                <a:latin typeface="Arial"/>
                <a:cs typeface="Arial"/>
              </a:rPr>
              <a:t>injury</a:t>
            </a:r>
            <a:endParaRPr lang="cs-CZ" i="1" dirty="0">
              <a:latin typeface="Arial"/>
              <a:cs typeface="Arial"/>
            </a:endParaRPr>
          </a:p>
          <a:p>
            <a:pPr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Akutní stav- nutnost brzké repozice </a:t>
            </a:r>
          </a:p>
          <a:p>
            <a:pPr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Rozdělení dle směru luxace</a:t>
            </a:r>
          </a:p>
          <a:p>
            <a:pPr lvl="1"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zadní luxace</a:t>
            </a:r>
          </a:p>
          <a:p>
            <a:pPr lvl="1"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přední luxace - výjimečně</a:t>
            </a:r>
            <a:r>
              <a:rPr lang="cs-CZ" dirty="0"/>
              <a:t> </a:t>
            </a:r>
          </a:p>
        </p:txBody>
      </p:sp>
      <p:pic>
        <p:nvPicPr>
          <p:cNvPr id="3" name="Obrázok 4" descr="Obrázok, na ktorom je röntgenový snímok, medúza&#10;&#10;Automaticky generovaný popis">
            <a:extLst>
              <a:ext uri="{FF2B5EF4-FFF2-40B4-BE49-F238E27FC236}">
                <a16:creationId xmlns="" xmlns:a16="http://schemas.microsoft.com/office/drawing/2014/main" id="{F38055F5-732C-4D6F-877E-30A14FB7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822" y="3285125"/>
            <a:ext cx="2743200" cy="28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Luxaxe kyčle - diagnostika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057" y="1414467"/>
            <a:ext cx="7643192" cy="4137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</a:pPr>
            <a:r>
              <a:rPr lang="cs-CZ" sz="2800" dirty="0">
                <a:latin typeface="Arial"/>
                <a:cs typeface="Arial"/>
              </a:rPr>
              <a:t>Typické postavení končetiny</a:t>
            </a:r>
          </a:p>
          <a:p>
            <a:pPr lvl="1">
              <a:buClr>
                <a:srgbClr val="0101DC"/>
              </a:buClr>
            </a:pPr>
            <a:r>
              <a:rPr lang="cs-CZ" sz="2000" dirty="0">
                <a:latin typeface="Arial"/>
                <a:cs typeface="Arial"/>
              </a:rPr>
              <a:t>Zadní luxace (</a:t>
            </a:r>
            <a:r>
              <a:rPr lang="cs-CZ" sz="2000" dirty="0" err="1">
                <a:latin typeface="Arial"/>
                <a:cs typeface="Arial"/>
              </a:rPr>
              <a:t>semiflexe</a:t>
            </a:r>
            <a:r>
              <a:rPr lang="cs-CZ" sz="2000" dirty="0">
                <a:latin typeface="Arial"/>
                <a:cs typeface="Arial"/>
              </a:rPr>
              <a:t>, addukce a vnitřní rotace)</a:t>
            </a:r>
          </a:p>
          <a:p>
            <a:pPr lvl="1">
              <a:buClr>
                <a:srgbClr val="0101DC"/>
              </a:buClr>
            </a:pPr>
            <a:r>
              <a:rPr lang="cs-CZ" sz="2000" dirty="0">
                <a:latin typeface="Arial"/>
                <a:cs typeface="Arial"/>
              </a:rPr>
              <a:t>Přední luxace (zkrácení, abdukce a zevní rotace)</a:t>
            </a:r>
          </a:p>
          <a:p>
            <a:pPr>
              <a:buClr>
                <a:srgbClr val="0101DC"/>
              </a:buClr>
            </a:pPr>
            <a:r>
              <a:rPr lang="cs-CZ" sz="2800" dirty="0">
                <a:latin typeface="Arial"/>
                <a:cs typeface="Arial"/>
              </a:rPr>
              <a:t>RTG</a:t>
            </a:r>
            <a:r>
              <a:rPr lang="cs-CZ" dirty="0">
                <a:latin typeface="Arial"/>
                <a:cs typeface="Arial"/>
              </a:rPr>
              <a:t> </a:t>
            </a:r>
          </a:p>
          <a:p>
            <a:pPr lvl="1"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 </a:t>
            </a:r>
            <a:r>
              <a:rPr lang="cs-CZ" sz="2000" dirty="0">
                <a:latin typeface="Arial"/>
                <a:cs typeface="Arial"/>
              </a:rPr>
              <a:t>AP projekce na </a:t>
            </a:r>
            <a:r>
              <a:rPr lang="cs-CZ" sz="2000" dirty="0" err="1">
                <a:latin typeface="Arial"/>
                <a:cs typeface="Arial"/>
              </a:rPr>
              <a:t>pánaev</a:t>
            </a:r>
            <a:r>
              <a:rPr lang="cs-CZ" sz="2000" dirty="0">
                <a:latin typeface="Arial"/>
                <a:cs typeface="Arial"/>
              </a:rPr>
              <a:t> s kyčelními klouby </a:t>
            </a:r>
            <a:endParaRPr lang="cs-CZ" dirty="0">
              <a:latin typeface="Arial"/>
              <a:cs typeface="Arial"/>
            </a:endParaRPr>
          </a:p>
          <a:p>
            <a:pPr>
              <a:buClr>
                <a:srgbClr val="0101DC"/>
              </a:buClr>
            </a:pPr>
            <a:r>
              <a:rPr lang="cs-CZ" sz="2800" dirty="0">
                <a:latin typeface="Arial"/>
                <a:cs typeface="Arial"/>
              </a:rPr>
              <a:t>CT</a:t>
            </a:r>
          </a:p>
          <a:p>
            <a:pPr lvl="1">
              <a:buClr>
                <a:srgbClr val="0101DC"/>
              </a:buClr>
            </a:pPr>
            <a:r>
              <a:rPr lang="cs-CZ" sz="2000" dirty="0">
                <a:latin typeface="Arial"/>
                <a:cs typeface="Arial"/>
              </a:rPr>
              <a:t>při nejasnosti RTG snímku </a:t>
            </a:r>
          </a:p>
          <a:p>
            <a:pPr lvl="1">
              <a:buClr>
                <a:srgbClr val="0101DC"/>
              </a:buClr>
            </a:pPr>
            <a:r>
              <a:rPr lang="cs-CZ" sz="2000" dirty="0">
                <a:latin typeface="Arial"/>
                <a:cs typeface="Arial"/>
              </a:rPr>
              <a:t>nebo k vyloučení přidruženého poranění </a:t>
            </a:r>
            <a:endParaRPr lang="cs-CZ" dirty="0"/>
          </a:p>
        </p:txBody>
      </p:sp>
      <p:pic>
        <p:nvPicPr>
          <p:cNvPr id="5" name="Obrázok 5" descr="Obrázok, na ktorom je röntgenový snímok, rozmazať&#10;&#10;Automaticky generovaný popis">
            <a:extLst>
              <a:ext uri="{FF2B5EF4-FFF2-40B4-BE49-F238E27FC236}">
                <a16:creationId xmlns="" xmlns:a16="http://schemas.microsoft.com/office/drawing/2014/main" id="{48BDA55A-49A6-45AE-91E0-8ED54F3F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489" y="2781188"/>
            <a:ext cx="2743200" cy="32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Luxace kyčle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Urgentní repozice v celkové anestézii</a:t>
            </a:r>
          </a:p>
          <a:p>
            <a:pPr lvl="3">
              <a:buClr>
                <a:srgbClr val="0101DC"/>
              </a:buClr>
            </a:pPr>
            <a:r>
              <a:rPr lang="cs-CZ" dirty="0"/>
              <a:t>	 https://www.youtube.com/watch?v=5fgQNCMxNtU 	</a:t>
            </a:r>
          </a:p>
          <a:p>
            <a:pPr>
              <a:buClr>
                <a:srgbClr val="0101DC"/>
              </a:buClr>
            </a:pPr>
            <a:r>
              <a:rPr lang="cs-CZ" dirty="0">
                <a:latin typeface="Arial"/>
                <a:cs typeface="Arial"/>
              </a:rPr>
              <a:t>Při nestabilitě nutné zavést skeletální </a:t>
            </a:r>
            <a:r>
              <a:rPr lang="cs-CZ" dirty="0" smtClean="0">
                <a:latin typeface="Arial"/>
                <a:cs typeface="Arial"/>
              </a:rPr>
              <a:t>trakci</a:t>
            </a:r>
            <a:endParaRPr lang="cs-CZ" dirty="0"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23268"/>
            <a:ext cx="5256584" cy="24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32" y="3431937"/>
            <a:ext cx="3432944" cy="26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6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Diafýza stehenní kosti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9750" y="1000125"/>
            <a:ext cx="8401050" cy="5500688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Největší kost</a:t>
            </a:r>
          </a:p>
          <a:p>
            <a:pPr>
              <a:defRPr/>
            </a:pPr>
            <a:r>
              <a:rPr lang="cs-CZ" sz="2400" dirty="0"/>
              <a:t>Výrazné krvácení do měkkých tkání</a:t>
            </a:r>
          </a:p>
          <a:p>
            <a:pPr>
              <a:defRPr/>
            </a:pPr>
            <a:r>
              <a:rPr lang="cs-CZ" sz="2400" dirty="0"/>
              <a:t>Silné stehenní svaly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RTG – AP +  laterální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Akutní </a:t>
            </a:r>
            <a:r>
              <a:rPr lang="cs-CZ" sz="2400" dirty="0" err="1"/>
              <a:t>chir</a:t>
            </a:r>
            <a:r>
              <a:rPr lang="cs-CZ" sz="2400" dirty="0"/>
              <a:t>. ošetření</a:t>
            </a:r>
          </a:p>
        </p:txBody>
      </p:sp>
      <p:pic>
        <p:nvPicPr>
          <p:cNvPr id="35844" name="Picture 8" descr="C:\Users\Martin\Desktop\obr. orthobull\the-different-types-of-bone-fracture-1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9821" r="1482" b="9821"/>
          <a:stretch>
            <a:fillRect/>
          </a:stretch>
        </p:blipFill>
        <p:spPr bwMode="auto">
          <a:xfrm>
            <a:off x="6738939" y="928688"/>
            <a:ext cx="4757079" cy="27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F:\ob\imagesNV6Q3IP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786313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 descr="C:\Users\Martin\Desktop\obr. orthobull\urazy\images ffff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000501"/>
            <a:ext cx="9842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5" descr="C:\Users\Martin\Desktop\obr. orthobull\fem shaft fx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710" r="10361" b="3899"/>
          <a:stretch>
            <a:fillRect/>
          </a:stretch>
        </p:blipFill>
        <p:spPr bwMode="auto">
          <a:xfrm>
            <a:off x="8310563" y="3857625"/>
            <a:ext cx="19288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5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3578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/>
              <a:t>Operační léčba</a:t>
            </a:r>
          </a:p>
          <a:p>
            <a:pPr>
              <a:defRPr/>
            </a:pPr>
            <a:r>
              <a:rPr lang="cs-CZ" sz="2400" dirty="0"/>
              <a:t>Akutní </a:t>
            </a:r>
            <a:r>
              <a:rPr lang="cs-CZ" sz="2400" dirty="0" err="1"/>
              <a:t>chir</a:t>
            </a:r>
            <a:r>
              <a:rPr lang="cs-CZ" sz="2400" dirty="0"/>
              <a:t>. Ošetření OS</a:t>
            </a:r>
          </a:p>
          <a:p>
            <a:pPr>
              <a:defRPr/>
            </a:pPr>
            <a:r>
              <a:rPr lang="cs-CZ" sz="2400" dirty="0" err="1"/>
              <a:t>Nitrodřoňový</a:t>
            </a:r>
            <a:r>
              <a:rPr lang="cs-CZ" sz="2400" dirty="0"/>
              <a:t> hřeb</a:t>
            </a:r>
          </a:p>
          <a:p>
            <a:pPr>
              <a:defRPr/>
            </a:pPr>
            <a:r>
              <a:rPr lang="cs-CZ" sz="2400" dirty="0"/>
              <a:t>Zevní fixace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 err="1"/>
              <a:t>Fracture</a:t>
            </a:r>
            <a:r>
              <a:rPr lang="cs-CZ" sz="2400" dirty="0"/>
              <a:t> table</a:t>
            </a:r>
          </a:p>
        </p:txBody>
      </p:sp>
      <p:pic>
        <p:nvPicPr>
          <p:cNvPr id="36868" name="Picture 2" descr="C:\Users\Martin\Desktop\obr. orthobull\27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13412" r="629" b="1677"/>
          <a:stretch>
            <a:fillRect/>
          </a:stretch>
        </p:blipFill>
        <p:spPr bwMode="auto">
          <a:xfrm>
            <a:off x="5453064" y="1000125"/>
            <a:ext cx="22510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C:\Users\Martin\Desktop\obr. orthobull\urazy\urn cambridge.org id binary-alt 20180929130506-16276-smallThumb-04459fig39_1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15227" r="5489" b="15227"/>
          <a:stretch>
            <a:fillRect/>
          </a:stretch>
        </p:blipFill>
        <p:spPr bwMode="auto">
          <a:xfrm>
            <a:off x="7739063" y="928689"/>
            <a:ext cx="2787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C:\Users\Martin\Desktop\obr. orthobull\3-Figure2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6464" r="3424" b="15082"/>
          <a:stretch>
            <a:fillRect/>
          </a:stretch>
        </p:blipFill>
        <p:spPr bwMode="auto">
          <a:xfrm>
            <a:off x="1881188" y="4572001"/>
            <a:ext cx="2571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C:\Users\Martin\Desktop\obr. orthobull\FS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3143251"/>
            <a:ext cx="15716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 descr="C:\Users\Martin\Desktop\obr. orthobull\F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9"/>
          <a:stretch>
            <a:fillRect/>
          </a:stretch>
        </p:blipFill>
        <p:spPr bwMode="auto">
          <a:xfrm>
            <a:off x="6881813" y="3357564"/>
            <a:ext cx="3433762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7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973" y="188640"/>
            <a:ext cx="9445171" cy="1143000"/>
          </a:xfrm>
        </p:spPr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2044" y="1088585"/>
            <a:ext cx="9640892" cy="42519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</a:pPr>
            <a:r>
              <a:rPr lang="cs-CZ" sz="2700" dirty="0">
                <a:latin typeface="Arial"/>
                <a:cs typeface="Arial"/>
              </a:rPr>
              <a:t>Konzervativní - pouze u pacientů nezpůsobilých anestézie</a:t>
            </a:r>
          </a:p>
          <a:p>
            <a:pPr lvl="2">
              <a:buClr>
                <a:srgbClr val="0101DC"/>
              </a:buClr>
            </a:pPr>
            <a:r>
              <a:rPr lang="cs-CZ" sz="1900" dirty="0">
                <a:latin typeface="Arial"/>
                <a:cs typeface="Arial"/>
              </a:rPr>
              <a:t>Imobilizace na trakci po dobu 6-8 týdnů </a:t>
            </a:r>
          </a:p>
          <a:p>
            <a:pPr>
              <a:buClr>
                <a:srgbClr val="0101DC"/>
              </a:buClr>
            </a:pPr>
            <a:r>
              <a:rPr lang="cs-CZ" sz="2700" dirty="0">
                <a:latin typeface="Arial"/>
                <a:cs typeface="Arial"/>
              </a:rPr>
              <a:t>Operační </a:t>
            </a:r>
          </a:p>
          <a:p>
            <a:pPr lvl="2">
              <a:buClr>
                <a:srgbClr val="0101DC"/>
              </a:buClr>
            </a:pPr>
            <a:r>
              <a:rPr lang="cs-CZ" sz="1800" dirty="0">
                <a:latin typeface="Arial"/>
                <a:cs typeface="Arial"/>
              </a:rPr>
              <a:t>Externí fixátor - u </a:t>
            </a:r>
            <a:r>
              <a:rPr lang="cs-CZ" sz="1800" dirty="0" err="1">
                <a:latin typeface="Arial"/>
                <a:cs typeface="Arial"/>
              </a:rPr>
              <a:t>polytramatu</a:t>
            </a:r>
            <a:r>
              <a:rPr lang="cs-CZ" sz="1800" dirty="0">
                <a:latin typeface="Arial"/>
                <a:cs typeface="Arial"/>
              </a:rPr>
              <a:t>, otevřených zlomeninách</a:t>
            </a:r>
          </a:p>
          <a:p>
            <a:pPr lvl="2">
              <a:buClr>
                <a:srgbClr val="0101DC"/>
              </a:buClr>
            </a:pPr>
            <a:r>
              <a:rPr lang="cs-CZ" sz="1800" dirty="0" err="1">
                <a:latin typeface="Arial"/>
                <a:cs typeface="Arial"/>
              </a:rPr>
              <a:t>Nitrodřeňové</a:t>
            </a:r>
            <a:r>
              <a:rPr lang="cs-CZ" sz="1800" dirty="0">
                <a:latin typeface="Arial"/>
                <a:cs typeface="Arial"/>
              </a:rPr>
              <a:t> </a:t>
            </a:r>
            <a:r>
              <a:rPr lang="cs-CZ" sz="1800" dirty="0" err="1">
                <a:latin typeface="Arial"/>
                <a:cs typeface="Arial"/>
              </a:rPr>
              <a:t>hřebování</a:t>
            </a:r>
            <a:r>
              <a:rPr lang="cs-CZ" sz="1800" dirty="0">
                <a:latin typeface="Arial"/>
                <a:cs typeface="Arial"/>
              </a:rPr>
              <a:t> - metoda volby</a:t>
            </a:r>
          </a:p>
          <a:p>
            <a:pPr lvl="2">
              <a:buClr>
                <a:srgbClr val="0101DC"/>
              </a:buClr>
            </a:pPr>
            <a:r>
              <a:rPr lang="cs-CZ" sz="1800" dirty="0">
                <a:latin typeface="Arial"/>
                <a:cs typeface="Arial"/>
              </a:rPr>
              <a:t>Ošetření dlahou - vyšší riziko selhání</a:t>
            </a:r>
          </a:p>
          <a:p>
            <a:pPr>
              <a:buClr>
                <a:srgbClr val="0101DC"/>
              </a:buClr>
            </a:pPr>
            <a:r>
              <a:rPr lang="cs-CZ" sz="2500" dirty="0">
                <a:latin typeface="Arial"/>
                <a:cs typeface="Arial"/>
              </a:rPr>
              <a:t>Cílem terapie je časná vertikalizace a </a:t>
            </a:r>
            <a:r>
              <a:rPr lang="cs-CZ" sz="2500" dirty="0" smtClean="0">
                <a:latin typeface="Arial"/>
                <a:cs typeface="Arial"/>
              </a:rPr>
              <a:t>rehabilitace</a:t>
            </a:r>
            <a:endParaRPr lang="cs-CZ" dirty="0"/>
          </a:p>
          <a:p>
            <a:pPr>
              <a:buClr>
                <a:srgbClr val="0101DC"/>
              </a:buClr>
            </a:pPr>
            <a:endParaRPr lang="cs-CZ" dirty="0"/>
          </a:p>
          <a:p>
            <a:pPr lvl="2">
              <a:buClr>
                <a:srgbClr val="0101DC"/>
              </a:buClr>
            </a:pPr>
            <a:endParaRPr lang="cs-CZ" dirty="0"/>
          </a:p>
        </p:txBody>
      </p:sp>
      <p:pic>
        <p:nvPicPr>
          <p:cNvPr id="12290" name="Picture 2" descr="C:\Users\Studentovi\Dokumenty Študentovi\Peťa\AAAFEMUR\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4291" y="4109977"/>
            <a:ext cx="3268645" cy="2132856"/>
          </a:xfrm>
          <a:prstGeom prst="rect">
            <a:avLst/>
          </a:prstGeom>
          <a:noFill/>
        </p:spPr>
      </p:pic>
      <p:pic>
        <p:nvPicPr>
          <p:cNvPr id="12291" name="Picture 3" descr="C:\Users\Studentovi\Dokumenty Študentovi\Peťa\AAAFEMUR\plating femoral shaft fra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4380" y="4068062"/>
            <a:ext cx="1801267" cy="2361828"/>
          </a:xfrm>
          <a:prstGeom prst="rect">
            <a:avLst/>
          </a:prstGeom>
          <a:noFill/>
        </p:spPr>
      </p:pic>
      <p:pic>
        <p:nvPicPr>
          <p:cNvPr id="12292" name="Picture 4" descr="C:\Users\Studentovi\Dokumenty Študentovi\Peťa\AAAFEMUR\External fix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4067944"/>
            <a:ext cx="3815966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21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Distální femur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357812"/>
          </a:xfrm>
        </p:spPr>
        <p:txBody>
          <a:bodyPr/>
          <a:lstStyle/>
          <a:p>
            <a:pPr>
              <a:defRPr/>
            </a:pPr>
            <a:r>
              <a:rPr lang="cs-CZ" sz="2400" dirty="0" err="1"/>
              <a:t>Extraartikulární</a:t>
            </a:r>
            <a:r>
              <a:rPr lang="cs-CZ" sz="2400" dirty="0"/>
              <a:t>/ </a:t>
            </a:r>
            <a:r>
              <a:rPr lang="cs-CZ" sz="2400" dirty="0" err="1"/>
              <a:t>intraartikulární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RTG – AP + bočná </a:t>
            </a:r>
            <a:r>
              <a:rPr lang="cs-CZ" sz="2400" dirty="0" err="1"/>
              <a:t>proj</a:t>
            </a:r>
            <a:r>
              <a:rPr lang="cs-CZ" sz="2400" dirty="0"/>
              <a:t>, CT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ortéza</a:t>
            </a:r>
          </a:p>
          <a:p>
            <a:pPr>
              <a:defRPr/>
            </a:pPr>
            <a:r>
              <a:rPr lang="cs-CZ" sz="2400" dirty="0"/>
              <a:t>IM hřeb</a:t>
            </a:r>
          </a:p>
          <a:p>
            <a:pPr>
              <a:defRPr/>
            </a:pPr>
            <a:r>
              <a:rPr lang="cs-CZ" sz="2400" dirty="0"/>
              <a:t>LCP dlaha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37892" name="Picture 4" descr="C:\Users\Martin\Desktop\obr. orthobull\DF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10558"/>
          <a:stretch>
            <a:fillRect/>
          </a:stretch>
        </p:blipFill>
        <p:spPr bwMode="auto">
          <a:xfrm>
            <a:off x="7310439" y="642938"/>
            <a:ext cx="3151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F:\ob\imagesPI9S0FK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t="4199" r="18898" b="4199"/>
          <a:stretch>
            <a:fillRect/>
          </a:stretch>
        </p:blipFill>
        <p:spPr bwMode="auto">
          <a:xfrm>
            <a:off x="5953126" y="2643189"/>
            <a:ext cx="1166813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C:\Users\Martin\Desktop\obr. orthobull\DF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11903" r="4156"/>
          <a:stretch>
            <a:fillRect/>
          </a:stretch>
        </p:blipFill>
        <p:spPr bwMode="auto">
          <a:xfrm>
            <a:off x="7596188" y="2500314"/>
            <a:ext cx="2900362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C:\Users\Martin\Desktop\obr. orthobull\DF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6516" r="2968" b="5702"/>
          <a:stretch>
            <a:fillRect/>
          </a:stretch>
        </p:blipFill>
        <p:spPr bwMode="auto">
          <a:xfrm>
            <a:off x="1881189" y="4357688"/>
            <a:ext cx="32146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6" descr="C:\Users\Martin\Desktop\obr. orthobull\DF3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4999"/>
          <a:stretch>
            <a:fillRect/>
          </a:stretch>
        </p:blipFill>
        <p:spPr bwMode="auto">
          <a:xfrm>
            <a:off x="7453313" y="4714875"/>
            <a:ext cx="3071812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6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343" y="1132690"/>
            <a:ext cx="8229600" cy="4525963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Femur,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tibie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patela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</a:pP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Vazivoý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aparát: LCA, LCP, LCM, LCL a PLC.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Kloubní pouzdro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Menisky: mediální a laterální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Svaly: M.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quadriceps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ventrálně,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hamstringy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biceps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gastrocnemius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dorsálně - významné stabilizátory kolen. kloubu. 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C031C2ED-896A-48FE-8832-0876A9D9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2004" r="24584" b="41582"/>
          <a:stretch/>
        </p:blipFill>
        <p:spPr>
          <a:xfrm>
            <a:off x="2003343" y="4246612"/>
            <a:ext cx="3600400" cy="19066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23B2F942-95C9-4D15-982A-F9A550E9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3" t="25742" r="29525" b="34600"/>
          <a:stretch/>
        </p:blipFill>
        <p:spPr>
          <a:xfrm>
            <a:off x="6987720" y="4221088"/>
            <a:ext cx="2520280" cy="20397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E8CD093D-26A8-40B3-83F7-8BCB6589D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2" t="19201" r="32675" b="23400"/>
          <a:stretch/>
        </p:blipFill>
        <p:spPr>
          <a:xfrm>
            <a:off x="8220236" y="188640"/>
            <a:ext cx="1944216" cy="29523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4DD88A6D-4211-424E-B6DD-25E1BAA480B4}"/>
              </a:ext>
            </a:extLst>
          </p:cNvPr>
          <p:cNvSpPr txBox="1"/>
          <p:nvPr/>
        </p:nvSpPr>
        <p:spPr>
          <a:xfrm>
            <a:off x="2958976" y="6209556"/>
            <a:ext cx="789471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1,2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892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Většina pánevních fraktur </a:t>
            </a:r>
            <a:r>
              <a:rPr lang="cs-CZ" sz="1800" dirty="0" smtClean="0"/>
              <a:t>je </a:t>
            </a:r>
            <a:r>
              <a:rPr lang="cs-CZ" sz="1800" dirty="0"/>
              <a:t>způsobena vysokoenergetickým mechanizmem</a:t>
            </a:r>
          </a:p>
          <a:p>
            <a:r>
              <a:rPr lang="cs-CZ" sz="1800" dirty="0"/>
              <a:t>Nízkoenergetické úrazy u mladých - typicky avulzní fraktury</a:t>
            </a:r>
          </a:p>
          <a:p>
            <a:r>
              <a:rPr lang="cs-CZ" sz="1800" dirty="0"/>
              <a:t>Nízkoenergetické úrazy - zlomeniny pánve u starších osob (poranění kyčle, pubických ramének, acetabula)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56" y="3033000"/>
            <a:ext cx="2317964" cy="30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608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45FBF055-4344-4D9F-9D60-CAF76AE82A96}"/>
              </a:ext>
            </a:extLst>
          </p:cNvPr>
          <p:cNvSpPr txBox="1"/>
          <p:nvPr/>
        </p:nvSpPr>
        <p:spPr>
          <a:xfrm>
            <a:off x="657481" y="1063853"/>
            <a:ext cx="9326951" cy="5219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Mechanismu úrazu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Klin. vyšetření: </a:t>
            </a: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Pohled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Deformita, otok: výpotek nebo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hemarthros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Kontuze či exkoriace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Pohmat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zateplení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výpotek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Patella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apprehension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test, palpační bolestivost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Rozsah pohybu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vyšetření kyčle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extenze a flexe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kolen.kloubu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udržení končetiny nad podložkou -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straight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leg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raise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test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Speciální testy </a:t>
            </a: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Vyšetření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neurocirkulace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4BB0B554-9DE9-4BDB-B0D8-A20DDFA2A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7" t="18442" r="31888" b="17801"/>
          <a:stretch/>
        </p:blipFill>
        <p:spPr>
          <a:xfrm>
            <a:off x="9401911" y="582353"/>
            <a:ext cx="1951889" cy="34189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0EF73872-1319-4BF4-85E0-DFD4B04680D3}"/>
              </a:ext>
            </a:extLst>
          </p:cNvPr>
          <p:cNvSpPr txBox="1"/>
          <p:nvPr/>
        </p:nvSpPr>
        <p:spPr>
          <a:xfrm>
            <a:off x="6312024" y="6067320"/>
            <a:ext cx="4572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1939" y="1562796"/>
            <a:ext cx="9165855" cy="4591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Kolaterální vazy: </a:t>
            </a:r>
            <a:r>
              <a:rPr lang="cs-CZ" sz="1800" dirty="0" err="1">
                <a:latin typeface="Arial"/>
                <a:ea typeface="Times New Roman" panose="02020603050405020304" pitchFamily="18" charset="0"/>
                <a:cs typeface="Arial"/>
              </a:rPr>
              <a:t>varus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 a </a:t>
            </a:r>
            <a:r>
              <a:rPr lang="cs-CZ" sz="1800" dirty="0" err="1">
                <a:latin typeface="Arial"/>
                <a:ea typeface="Times New Roman" panose="02020603050405020304" pitchFamily="18" charset="0"/>
                <a:cs typeface="Arial"/>
              </a:rPr>
              <a:t>valgus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 stress testy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pPr algn="r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LCA: Lachman test a pivot shift test</a:t>
            </a: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sag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drawer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ea typeface="Calibri" panose="020F0502020204030204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07CB069-13B6-4D5A-971B-18C69AC32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5" t="40200" r="32675" b="30400"/>
          <a:stretch/>
        </p:blipFill>
        <p:spPr>
          <a:xfrm>
            <a:off x="7968208" y="661554"/>
            <a:ext cx="2016224" cy="151216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="" xmlns:a16="http://schemas.microsoft.com/office/drawing/2014/main" id="{449ED6B1-85CD-403F-8388-3E86CACB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43000" r="21651" b="30401"/>
          <a:stretch/>
        </p:blipFill>
        <p:spPr>
          <a:xfrm>
            <a:off x="1662056" y="2944772"/>
            <a:ext cx="3600400" cy="1368152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="" xmlns:a16="http://schemas.microsoft.com/office/drawing/2014/main" id="{45FBE40C-3CC0-48D1-9F62-6ACD447CC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72" t="32199" r="28554" b="44001"/>
          <a:stretch/>
        </p:blipFill>
        <p:spPr>
          <a:xfrm>
            <a:off x="7680176" y="5391614"/>
            <a:ext cx="2448272" cy="1224136"/>
          </a:xfrm>
          <a:prstGeom prst="rect">
            <a:avLst/>
          </a:prstGeom>
        </p:spPr>
      </p:pic>
      <p:pic>
        <p:nvPicPr>
          <p:cNvPr id="1026" name="Picture 2" descr="Tests to assess ACL rupture - Clinical Advisor">
            <a:extLst>
              <a:ext uri="{FF2B5EF4-FFF2-40B4-BE49-F238E27FC236}">
                <a16:creationId xmlns="" xmlns:a16="http://schemas.microsoft.com/office/drawing/2014/main" id="{DE641639-34E5-4BC4-B930-5E0DDFF6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2746513"/>
            <a:ext cx="2432653" cy="16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1D967853-5484-4063-8575-2316DC2D44D0}"/>
              </a:ext>
            </a:extLst>
          </p:cNvPr>
          <p:cNvSpPr txBox="1"/>
          <p:nvPr/>
        </p:nvSpPr>
        <p:spPr>
          <a:xfrm>
            <a:off x="2821108" y="444784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140695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67333"/>
            <a:ext cx="10972800" cy="4525963"/>
          </a:xfrm>
        </p:spPr>
        <p:txBody>
          <a:bodyPr/>
          <a:lstStyle/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dial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Menisky: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McMurray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F666A10F-80C5-4E2B-BFD4-193F53491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8" t="37400" r="32675" b="33200"/>
          <a:stretch/>
        </p:blipFill>
        <p:spPr>
          <a:xfrm>
            <a:off x="4871865" y="5024594"/>
            <a:ext cx="2088232" cy="15121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FA81FC6-5CC6-4A98-A4E4-50C19340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62" y="574580"/>
            <a:ext cx="3284138" cy="20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="" xmlns:a16="http://schemas.microsoft.com/office/drawing/2014/main" id="{827284B9-3B6D-4282-8351-CF0044C23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8" t="31800" r="34250" b="41600"/>
          <a:stretch/>
        </p:blipFill>
        <p:spPr>
          <a:xfrm>
            <a:off x="5288635" y="1783091"/>
            <a:ext cx="2497089" cy="1757211"/>
          </a:xfrm>
          <a:prstGeom prst="rect">
            <a:avLst/>
          </a:prstGeom>
        </p:spPr>
      </p:pic>
      <p:pic>
        <p:nvPicPr>
          <p:cNvPr id="2052" name="Picture 4" descr="McMurray test">
            <a:extLst>
              <a:ext uri="{FF2B5EF4-FFF2-40B4-BE49-F238E27FC236}">
                <a16:creationId xmlns="" xmlns:a16="http://schemas.microsoft.com/office/drawing/2014/main" id="{ADFF2C13-C3D5-4079-B951-D6C498AE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807046"/>
            <a:ext cx="2788364" cy="27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A10CDFDF-EA05-48EB-9733-F491B9E4A54B}"/>
              </a:ext>
            </a:extLst>
          </p:cNvPr>
          <p:cNvSpPr txBox="1"/>
          <p:nvPr/>
        </p:nvSpPr>
        <p:spPr>
          <a:xfrm>
            <a:off x="747615" y="1272414"/>
            <a:ext cx="7992888" cy="45070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RTG:</a:t>
            </a:r>
            <a:r>
              <a:rPr lang="cs-CZ" sz="2000" b="1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AP a bočná projekce,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Skyline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projekce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Vysoké uložení pately, stíny měkkých tkání: výpotek,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hemarthros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CT, MRI, CT Angiografie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Aspirace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: velký či tenzní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hemarthros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Artroskopie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A27D984-67DB-4831-91DB-51B9BF08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74" t="22001" r="23226" b="41600"/>
          <a:stretch/>
        </p:blipFill>
        <p:spPr>
          <a:xfrm>
            <a:off x="8554881" y="1390826"/>
            <a:ext cx="944577" cy="153493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="" xmlns:a16="http://schemas.microsoft.com/office/drawing/2014/main" id="{89BB0903-CC6C-4736-B8BA-127B9D89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33201" r="32675" b="45800"/>
          <a:stretch/>
        </p:blipFill>
        <p:spPr>
          <a:xfrm>
            <a:off x="9562011" y="1457424"/>
            <a:ext cx="2365121" cy="1470700"/>
          </a:xfrm>
          <a:prstGeom prst="rect">
            <a:avLst/>
          </a:prstGeom>
        </p:spPr>
      </p:pic>
      <p:pic>
        <p:nvPicPr>
          <p:cNvPr id="10" name="Obrázek 5">
            <a:extLst>
              <a:ext uri="{FF2B5EF4-FFF2-40B4-BE49-F238E27FC236}">
                <a16:creationId xmlns="" xmlns:a16="http://schemas.microsoft.com/office/drawing/2014/main" id="{22D10B28-532A-4659-AD3E-090DAD3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7379448" y="3918857"/>
            <a:ext cx="4515899" cy="27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414" y="212537"/>
            <a:ext cx="9209314" cy="1143000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Kolenní kloub - artroskopie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8769" y="1360039"/>
            <a:ext cx="8229600" cy="5448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Poranění LCA a LCP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Poranění menisků, chrupavek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Dislokace pately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Volné kloubní tělíska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Zlomeniny v oblasti kolenního kloubu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Arthrex - ACL Reconstruction">
            <a:extLst>
              <a:ext uri="{FF2B5EF4-FFF2-40B4-BE49-F238E27FC236}">
                <a16:creationId xmlns="" xmlns:a16="http://schemas.microsoft.com/office/drawing/2014/main" id="{3D229475-6D81-4588-BAAE-0B742B66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5111638" y="1656250"/>
            <a:ext cx="3068403" cy="193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="" xmlns:a16="http://schemas.microsoft.com/office/drawing/2014/main" id="{5528D846-D1CC-452D-9DAB-7CDD4D09E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10055638" y="2037368"/>
            <a:ext cx="1985388" cy="20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edial Patellofemoral Ligament Reconstruction Using Bone Tunnels |  Musculoskeletal Key">
            <a:extLst>
              <a:ext uri="{FF2B5EF4-FFF2-40B4-BE49-F238E27FC236}">
                <a16:creationId xmlns="" xmlns:a16="http://schemas.microsoft.com/office/drawing/2014/main" id="{D76FF4A2-D6FF-4C4A-93B9-E26C6B5D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80" y="3598539"/>
            <a:ext cx="2869314" cy="292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ondral Defect Knee Chicago, IL - Jorge Chahla, MD">
            <a:extLst>
              <a:ext uri="{FF2B5EF4-FFF2-40B4-BE49-F238E27FC236}">
                <a16:creationId xmlns="" xmlns:a16="http://schemas.microsoft.com/office/drawing/2014/main" id="{D4EDA1C1-2110-4C04-A65E-1F0BB5A2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69" y="3882350"/>
            <a:ext cx="2522557" cy="29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ikula\Pictures\2017-10\IMG_3860.JPG">
            <a:extLst>
              <a:ext uri="{FF2B5EF4-FFF2-40B4-BE49-F238E27FC236}">
                <a16:creationId xmlns="" xmlns:a16="http://schemas.microsoft.com/office/drawing/2014/main" id="{F801945F-B4B8-43BE-8501-EAAAB867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12201" b="513"/>
          <a:stretch>
            <a:fillRect/>
          </a:stretch>
        </p:blipFill>
        <p:spPr bwMode="auto">
          <a:xfrm>
            <a:off x="8370141" y="210571"/>
            <a:ext cx="2367527" cy="177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1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028D5C1-80D8-427D-BAA3-6BDD8438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629" y="116632"/>
            <a:ext cx="8683171" cy="1301006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Luxace kolenního kloubu</a:t>
            </a:r>
            <a:endParaRPr lang="cs-CZ"/>
          </a:p>
        </p:txBody>
      </p:sp>
      <p:pic>
        <p:nvPicPr>
          <p:cNvPr id="4" name="Picture 2" descr="F:\luxace kolene\bez názvu.png">
            <a:extLst>
              <a:ext uri="{FF2B5EF4-FFF2-40B4-BE49-F238E27FC236}">
                <a16:creationId xmlns="" xmlns:a16="http://schemas.microsoft.com/office/drawing/2014/main" id="{469ED0AA-880E-43A2-B76A-12B6E26DB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26" y="134372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img.medscapestatic.com/pi/meds/ckb/75/40875.jpg">
            <a:extLst>
              <a:ext uri="{FF2B5EF4-FFF2-40B4-BE49-F238E27FC236}">
                <a16:creationId xmlns="" xmlns:a16="http://schemas.microsoft.com/office/drawing/2014/main" id="{31A77294-4EDA-42C1-8839-24E98DB0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56" y="1321946"/>
            <a:ext cx="2714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>
            <a:extLst>
              <a:ext uri="{FF2B5EF4-FFF2-40B4-BE49-F238E27FC236}">
                <a16:creationId xmlns="" xmlns:a16="http://schemas.microsoft.com/office/drawing/2014/main" id="{5EF5B73C-6E12-4004-9E4F-A74F93A1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218333" y="3552479"/>
            <a:ext cx="5172273" cy="320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="" xmlns:a16="http://schemas.microsoft.com/office/drawing/2014/main" id="{8E9ECFBB-A994-45C1-B210-62CE94866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1" t="18877" r="40512" b="9052"/>
          <a:stretch>
            <a:fillRect/>
          </a:stretch>
        </p:blipFill>
        <p:spPr bwMode="auto">
          <a:xfrm>
            <a:off x="5901078" y="3490210"/>
            <a:ext cx="1693862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ástupný obsah 4" descr="Obsah obrázku humr, vsedě, jídlo, stůl&#10;&#10;Popis byl vytvořen automaticky">
            <a:extLst>
              <a:ext uri="{FF2B5EF4-FFF2-40B4-BE49-F238E27FC236}">
                <a16:creationId xmlns="" xmlns:a16="http://schemas.microsoft.com/office/drawing/2014/main" id="{E808BA72-6185-4DA9-B703-C77C27F9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1178" y="3209848"/>
            <a:ext cx="3729839" cy="2797541"/>
          </a:xfrm>
          <a:prstGeom prst="rect">
            <a:avLst/>
          </a:prstGeom>
        </p:spPr>
      </p:pic>
      <p:pic>
        <p:nvPicPr>
          <p:cNvPr id="9" name="Picture 2" descr="F:\luxace kolene\obr\P1030245.JPG">
            <a:extLst>
              <a:ext uri="{FF2B5EF4-FFF2-40B4-BE49-F238E27FC236}">
                <a16:creationId xmlns="" xmlns:a16="http://schemas.microsoft.com/office/drawing/2014/main" id="{6FCEE58E-3028-47DD-8D8F-A458DC00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1178" y="320289"/>
            <a:ext cx="3729839" cy="2797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79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A5E878D-002F-4FB0-927E-EAE6BAE9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ea typeface="Times New Roman" panose="02020603050405020304" pitchFamily="18" charset="0"/>
              </a:rPr>
              <a:t>Izolované poranění vazů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EF76EC8-3A31-4759-80BE-90E03C1D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Mediální kolaterální vaz                            Laterální kolaterální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Přední zkřížený vaz                                   Zadní zkřížený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100" name="Picture 4" descr="MCL: Runner&amp;#39;s Sprain Defined, Causes, Treatment, and Prevention">
            <a:extLst>
              <a:ext uri="{FF2B5EF4-FFF2-40B4-BE49-F238E27FC236}">
                <a16:creationId xmlns="" xmlns:a16="http://schemas.microsoft.com/office/drawing/2014/main" id="{D61DDE00-E143-4A84-A30D-658B0213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15" y="2249815"/>
            <a:ext cx="2896696" cy="17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teral Collateral Ligament (LCL) - Masnad Health Clinic">
            <a:extLst>
              <a:ext uri="{FF2B5EF4-FFF2-40B4-BE49-F238E27FC236}">
                <a16:creationId xmlns="" xmlns:a16="http://schemas.microsoft.com/office/drawing/2014/main" id="{3C0FC49C-A092-4145-982D-75F73A2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65" y="365125"/>
            <a:ext cx="2660741" cy="37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terior Cruciate Ligament (ACL) Injuries - OrthoInfo - AAOS">
            <a:extLst>
              <a:ext uri="{FF2B5EF4-FFF2-40B4-BE49-F238E27FC236}">
                <a16:creationId xmlns="" xmlns:a16="http://schemas.microsoft.com/office/drawing/2014/main" id="{F475C3F0-1654-4674-A351-FD770919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59" y="4252630"/>
            <a:ext cx="1930474" cy="24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threx - ACL Reconstruction">
            <a:extLst>
              <a:ext uri="{FF2B5EF4-FFF2-40B4-BE49-F238E27FC236}">
                <a16:creationId xmlns="" xmlns:a16="http://schemas.microsoft.com/office/drawing/2014/main" id="{C4DF4B47-9F02-4EA2-9033-3A64A8EA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4410216" y="4749117"/>
            <a:ext cx="2861442" cy="180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atient Education | Concord Orthopaedics">
            <a:extLst>
              <a:ext uri="{FF2B5EF4-FFF2-40B4-BE49-F238E27FC236}">
                <a16:creationId xmlns="" xmlns:a16="http://schemas.microsoft.com/office/drawing/2014/main" id="{23ED7EAA-A9BD-4188-96E4-26D9AD05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429" y="4298735"/>
            <a:ext cx="2291137" cy="23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88F0C4A-C9B4-4958-A143-5C4B755F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4" y="274638"/>
            <a:ext cx="8507287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Poranění menisků</a:t>
            </a:r>
            <a:endParaRPr lang="cs-CZ"/>
          </a:p>
        </p:txBody>
      </p:sp>
      <p:pic>
        <p:nvPicPr>
          <p:cNvPr id="4" name="Obrázek 2">
            <a:extLst>
              <a:ext uri="{FF2B5EF4-FFF2-40B4-BE49-F238E27FC236}">
                <a16:creationId xmlns="" xmlns:a16="http://schemas.microsoft.com/office/drawing/2014/main" id="{5A651B4F-C337-4377-97CB-872E794AF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773" y="4833257"/>
            <a:ext cx="3172780" cy="192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="" xmlns:a16="http://schemas.microsoft.com/office/drawing/2014/main" id="{3F575326-F67C-4BE5-88E6-21FACB6E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8" y="2673531"/>
            <a:ext cx="3637934" cy="408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5C80CFAC-8A7C-4717-84C2-EE7C61133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8925774" y="60960"/>
            <a:ext cx="3172780" cy="327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An arthroscopic repair technique for meniscal tear using a needle and  suture: outside-in transfer all-inside repair | BMC Musculoskeletal  Disorders | Full Text">
            <a:extLst>
              <a:ext uri="{FF2B5EF4-FFF2-40B4-BE49-F238E27FC236}">
                <a16:creationId xmlns="" xmlns:a16="http://schemas.microsoft.com/office/drawing/2014/main" id="{0BA3E095-6F22-4289-B0A1-54D0EAE1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21" y="2107474"/>
            <a:ext cx="5019252" cy="27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777DC92-C385-4FF7-9768-32F463A5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57" y="304298"/>
            <a:ext cx="8869163" cy="1152071"/>
          </a:xfrm>
        </p:spPr>
        <p:txBody>
          <a:bodyPr>
            <a:normAutofit/>
          </a:bodyPr>
          <a:lstStyle/>
          <a:p>
            <a:pPr algn="l"/>
            <a:r>
              <a:rPr lang="cs-CZ" b="1" kern="1800" dirty="0">
                <a:ea typeface="Times New Roman" panose="02020603050405020304" pitchFamily="18" charset="0"/>
              </a:rPr>
              <a:t>Poranění šlachy m. </a:t>
            </a:r>
            <a:r>
              <a:rPr lang="cs-CZ" b="1" kern="1800" dirty="0" err="1">
                <a:ea typeface="Times New Roman" panose="02020603050405020304" pitchFamily="18" charset="0"/>
              </a:rPr>
              <a:t>quadriceps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777A054-6A81-4D5D-A9CB-26C9F689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591129"/>
            <a:ext cx="9173028" cy="5141168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Etiologie: 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přetížení extenzorového aparátu nebo direktní trauma.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Klin. vyšetření: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bolestivost, patrný defekt, neschopnost </a:t>
            </a:r>
            <a:r>
              <a:rPr lang="cs-CZ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extendovat</a:t>
            </a: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koleno proti odporu </a:t>
            </a: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či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zvednout končetinu od podložky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Zobrazovací metody: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RTG, UZ, MRI</a:t>
            </a:r>
            <a:endParaRPr lang="cs-CZ" sz="1600" dirty="0"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Léčba: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Konzervativní: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imobilizace v ortéze či sádrové fixaci. Parciální ruptury s intaktním </a:t>
            </a: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extenzorovým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aparátem, non-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compliantní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či výrazně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polymorbidní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pacienti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Operační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sutura či refixace. Kompletní ruptury, ztráta funkce extenzorového aparátu 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Komplikace: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Ztráta svalové síly, ztuhlost, funkční deficit</a:t>
            </a:r>
            <a:endParaRPr lang="cs-CZ" sz="16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194" name="Picture 2" descr="Quadriceps Tendon Rupture Northwood UK | Quadriceps Tendon Tear Windsor UK">
            <a:extLst>
              <a:ext uri="{FF2B5EF4-FFF2-40B4-BE49-F238E27FC236}">
                <a16:creationId xmlns="" xmlns:a16="http://schemas.microsoft.com/office/drawing/2014/main" id="{0D635A08-4069-4D5A-8901-A2C9FDE5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995" y="212357"/>
            <a:ext cx="3075127" cy="34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Quadriceps Tendon Repair | Musculoskeletal Key">
            <a:extLst>
              <a:ext uri="{FF2B5EF4-FFF2-40B4-BE49-F238E27FC236}">
                <a16:creationId xmlns="" xmlns:a16="http://schemas.microsoft.com/office/drawing/2014/main" id="{9D16ED4A-C7C7-4C26-B9D0-3D1CBE4D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327" y="3957213"/>
            <a:ext cx="3227796" cy="28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1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9FA5604-99B4-46C1-A0BD-F294991E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29" y="104330"/>
            <a:ext cx="8873671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Poranění lig. </a:t>
            </a:r>
            <a:r>
              <a:rPr lang="cs-CZ" b="1" dirty="0" err="1"/>
              <a:t>patellae</a:t>
            </a:r>
            <a:r>
              <a:rPr lang="cs-CZ" b="1" dirty="0"/>
              <a:t> proprium</a:t>
            </a:r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5827A6FB-0978-4A9B-92E1-BB17844228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7864" t="29688" r="23280" b="40035"/>
          <a:stretch/>
        </p:blipFill>
        <p:spPr bwMode="auto">
          <a:xfrm>
            <a:off x="7784842" y="1088761"/>
            <a:ext cx="4128484" cy="1985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="" xmlns:a16="http://schemas.microsoft.com/office/drawing/2014/main" id="{42FE5148-E1B1-421E-AB58-38F6419FB185}"/>
              </a:ext>
            </a:extLst>
          </p:cNvPr>
          <p:cNvPicPr/>
          <p:nvPr/>
        </p:nvPicPr>
        <p:blipFill rotWithShape="1">
          <a:blip r:embed="rId3"/>
          <a:srcRect l="47123" t="26456" r="32871" b="25043"/>
          <a:stretch/>
        </p:blipFill>
        <p:spPr bwMode="auto">
          <a:xfrm>
            <a:off x="9649097" y="3239589"/>
            <a:ext cx="2429614" cy="3562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4AD555C0-96A6-4833-9214-537DC709763A}"/>
              </a:ext>
            </a:extLst>
          </p:cNvPr>
          <p:cNvSpPr txBox="1"/>
          <p:nvPr/>
        </p:nvSpPr>
        <p:spPr>
          <a:xfrm>
            <a:off x="1339525" y="1011419"/>
            <a:ext cx="8642854" cy="476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Diagnostika: klinické vyšetření a RTG 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 Operační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Primární sutura: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kompletní léze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End-to-end sutura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Transoseální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refixace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Sutura, refixace za pomoci kotev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Rekonstrukce šlachy: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rozsáhlé ruptury nebo degenerativní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změny, chronické léze &gt; 6-8 týdnů od úrazu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ztuhlost,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reruptura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infekce, atrofie MQF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461" y="1368825"/>
            <a:ext cx="9807386" cy="4848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Nízkoenergetické trauma</a:t>
            </a:r>
          </a:p>
          <a:p>
            <a:r>
              <a:rPr lang="cs-CZ" sz="1800" dirty="0">
                <a:cs typeface="Arial" pitchFamily="34" charset="0"/>
              </a:rPr>
              <a:t>Velké pohmožděniny - jsou raritní </a:t>
            </a:r>
          </a:p>
          <a:p>
            <a:r>
              <a:rPr lang="cs-CZ" sz="1800" dirty="0">
                <a:cs typeface="Arial" pitchFamily="34" charset="0"/>
              </a:rPr>
              <a:t>Jemný pasivní pohyb v kyčli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cs-CZ" sz="1800" dirty="0">
                <a:cs typeface="Arial" pitchFamily="34" charset="0"/>
              </a:rPr>
              <a:t>- obyčejně dobře tolerovaný</a:t>
            </a:r>
          </a:p>
          <a:p>
            <a:r>
              <a:rPr lang="cs-CZ" sz="1800" dirty="0">
                <a:cs typeface="Arial" pitchFamily="34" charset="0"/>
              </a:rPr>
              <a:t>Bolest v oblasti třísla/symfýzy</a:t>
            </a:r>
          </a:p>
          <a:p>
            <a:r>
              <a:rPr lang="cs-CZ" sz="1800" dirty="0">
                <a:cs typeface="Arial" pitchFamily="34" charset="0"/>
              </a:rPr>
              <a:t>Provedení </a:t>
            </a:r>
            <a:r>
              <a:rPr lang="cs-CZ" sz="1800" b="1" dirty="0">
                <a:cs typeface="Arial" pitchFamily="34" charset="0"/>
              </a:rPr>
              <a:t>neurocirkulačního vyšetření !!!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497" y="3602362"/>
            <a:ext cx="3658552" cy="28681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-92" r="50527"/>
          <a:stretch/>
        </p:blipFill>
        <p:spPr>
          <a:xfrm>
            <a:off x="6576084" y="3602362"/>
            <a:ext cx="3630361" cy="287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400800-21D6-42F4-B093-37E5FE15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89" y="115127"/>
            <a:ext cx="9055099" cy="1143000"/>
          </a:xfrm>
        </p:spPr>
        <p:txBody>
          <a:bodyPr/>
          <a:lstStyle/>
          <a:p>
            <a:pPr algn="l"/>
            <a:r>
              <a:rPr lang="cs-CZ" b="1" dirty="0"/>
              <a:t>Zlomeniny pately</a:t>
            </a:r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="" xmlns:a16="http://schemas.microsoft.com/office/drawing/2014/main" id="{1EEE7A77-C9BC-4DED-B9E6-CB421880574A}"/>
              </a:ext>
            </a:extLst>
          </p:cNvPr>
          <p:cNvPicPr/>
          <p:nvPr/>
        </p:nvPicPr>
        <p:blipFill rotWithShape="1">
          <a:blip r:embed="rId2"/>
          <a:srcRect l="48115" t="10288" r="32871" b="7995"/>
          <a:stretch/>
        </p:blipFill>
        <p:spPr bwMode="auto">
          <a:xfrm>
            <a:off x="10685417" y="115127"/>
            <a:ext cx="1346980" cy="3107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EA948CBD-3ECC-4E34-A38A-C77E04A245A0}"/>
              </a:ext>
            </a:extLst>
          </p:cNvPr>
          <p:cNvPicPr/>
          <p:nvPr/>
        </p:nvPicPr>
        <p:blipFill rotWithShape="1">
          <a:blip r:embed="rId3"/>
          <a:srcRect l="48115" t="14698" r="32374" b="15931"/>
          <a:stretch/>
        </p:blipFill>
        <p:spPr bwMode="auto">
          <a:xfrm>
            <a:off x="9126583" y="60209"/>
            <a:ext cx="1505554" cy="3161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="" xmlns:a16="http://schemas.microsoft.com/office/drawing/2014/main" id="{42FD29F0-BBD7-4F58-A01F-CBBE47B41D11}"/>
              </a:ext>
            </a:extLst>
          </p:cNvPr>
          <p:cNvPicPr/>
          <p:nvPr/>
        </p:nvPicPr>
        <p:blipFill rotWithShape="1">
          <a:blip r:embed="rId4"/>
          <a:srcRect l="38030" t="44386" r="22784" b="21223"/>
          <a:stretch/>
        </p:blipFill>
        <p:spPr bwMode="auto">
          <a:xfrm>
            <a:off x="1675888" y="4855857"/>
            <a:ext cx="4036150" cy="1896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0EC82170-A5C8-468D-9D5C-61F8DF237948}"/>
              </a:ext>
            </a:extLst>
          </p:cNvPr>
          <p:cNvPicPr/>
          <p:nvPr/>
        </p:nvPicPr>
        <p:blipFill rotWithShape="1">
          <a:blip r:embed="rId5"/>
          <a:srcRect l="49328" t="15579" r="34555" b="15638"/>
          <a:stretch/>
        </p:blipFill>
        <p:spPr bwMode="auto">
          <a:xfrm>
            <a:off x="10239588" y="3344091"/>
            <a:ext cx="1792809" cy="340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ástupný obsah 9">
            <a:extLst>
              <a:ext uri="{FF2B5EF4-FFF2-40B4-BE49-F238E27FC236}">
                <a16:creationId xmlns="" xmlns:a16="http://schemas.microsoft.com/office/drawing/2014/main" id="{B2A9FF81-C84C-49F0-829F-4CD5382E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594" y="1184160"/>
            <a:ext cx="9669568" cy="48508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přímý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náraz nebo výrazná kontrakce kvadricepsu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při flexi v kolenním kloubu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neschopnost zvednout končetinu od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podložky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RTG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</a:t>
            </a:r>
            <a:br>
              <a:rPr lang="cs-CZ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imobilizace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nebo operační léčba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dle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dislokace, typu lomné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linie 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poranění extenzorového </a:t>
            </a:r>
            <a:r>
              <a:rPr lang="cs-CZ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aparátu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60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7D85C9C-534F-4C54-8A25-7824319D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29" y="292781"/>
            <a:ext cx="10972800" cy="1143000"/>
          </a:xfrm>
        </p:spPr>
        <p:txBody>
          <a:bodyPr/>
          <a:lstStyle/>
          <a:p>
            <a:pPr algn="l"/>
            <a:r>
              <a:rPr lang="cs-CZ" b="1" dirty="0"/>
              <a:t>Luxace pately</a:t>
            </a:r>
            <a:endParaRPr lang="cs-CZ"/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="" xmlns:a16="http://schemas.microsoft.com/office/drawing/2014/main" id="{2E962A1C-7C65-4F5F-A5E1-13FC517037C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8240" t="16051" r="33858" b="41765"/>
          <a:stretch/>
        </p:blipFill>
        <p:spPr bwMode="auto">
          <a:xfrm>
            <a:off x="8255935" y="164529"/>
            <a:ext cx="2673322" cy="3580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F5D63172-9559-4E71-A0BE-854F99FAA442}"/>
              </a:ext>
            </a:extLst>
          </p:cNvPr>
          <p:cNvSpPr txBox="1"/>
          <p:nvPr/>
        </p:nvSpPr>
        <p:spPr>
          <a:xfrm>
            <a:off x="618309" y="1794871"/>
            <a:ext cx="8071726" cy="45994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Laterální luxace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Apprehension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test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30st. flexe v kolen. kloubu a tlačíme na patelu laterálně - bolestivé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Mediální nestabilita závěsného aparátu pately.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zavřená repozice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Konzervativní: 1.luxace, ortéza kolenní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Operační: opakované luxace, anatomické abnormality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 léčba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volné kloubní tělíska, otevřené rány, opakované luxace - nestability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Ligamentózní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rekonstrukce,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reinzerce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úponu patel.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ligamenta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, osteotomie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Medial Patellofemoral Ligament Reconstruction Using Bone Tunnels |  Musculoskeletal Key">
            <a:extLst>
              <a:ext uri="{FF2B5EF4-FFF2-40B4-BE49-F238E27FC236}">
                <a16:creationId xmlns="" xmlns:a16="http://schemas.microsoft.com/office/drawing/2014/main" id="{721E7666-EF57-43DE-8840-26674B69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39" y="3872938"/>
            <a:ext cx="2805324" cy="28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proximální </a:t>
            </a:r>
            <a:r>
              <a:rPr lang="cs-CZ" sz="5400" dirty="0" err="1"/>
              <a:t>tibie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349" y="1071564"/>
            <a:ext cx="9653451" cy="5286375"/>
          </a:xfrm>
        </p:spPr>
        <p:txBody>
          <a:bodyPr/>
          <a:lstStyle/>
          <a:p>
            <a:pPr>
              <a:defRPr/>
            </a:pPr>
            <a:r>
              <a:rPr lang="cs-CZ" sz="2400" dirty="0" smtClean="0"/>
              <a:t>zlomeniny  </a:t>
            </a:r>
            <a:r>
              <a:rPr lang="cs-CZ" sz="2400" dirty="0" err="1"/>
              <a:t>tibiálniho</a:t>
            </a:r>
            <a:r>
              <a:rPr lang="cs-CZ" sz="2400" dirty="0"/>
              <a:t> plata</a:t>
            </a:r>
          </a:p>
          <a:p>
            <a:pPr>
              <a:defRPr/>
            </a:pPr>
            <a:r>
              <a:rPr lang="cs-CZ" sz="2400" dirty="0" smtClean="0"/>
              <a:t>zlomeniny </a:t>
            </a:r>
            <a:r>
              <a:rPr lang="cs-CZ" sz="2400" dirty="0" err="1"/>
              <a:t>prox</a:t>
            </a:r>
            <a:r>
              <a:rPr lang="cs-CZ" sz="2400" dirty="0"/>
              <a:t>. </a:t>
            </a:r>
            <a:r>
              <a:rPr lang="cs-CZ" sz="2400" dirty="0" err="1"/>
              <a:t>metadiafýzy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err="1" smtClean="0"/>
              <a:t>intraartikulární</a:t>
            </a:r>
            <a:r>
              <a:rPr lang="cs-CZ" sz="2400" dirty="0" smtClean="0"/>
              <a:t> náplň</a:t>
            </a:r>
          </a:p>
          <a:p>
            <a:pPr marL="0" indent="0">
              <a:buNone/>
              <a:defRPr/>
            </a:pPr>
            <a:r>
              <a:rPr lang="cs-CZ" sz="2400" dirty="0" smtClean="0"/>
              <a:t>asociace </a:t>
            </a:r>
            <a:r>
              <a:rPr lang="cs-CZ" sz="2400" dirty="0"/>
              <a:t>s postižením měkkého kolena</a:t>
            </a:r>
          </a:p>
          <a:p>
            <a:pPr marL="0" indent="0">
              <a:buNone/>
              <a:defRPr/>
            </a:pPr>
            <a:r>
              <a:rPr lang="cs-CZ" sz="2400" dirty="0"/>
              <a:t>RTG - </a:t>
            </a:r>
            <a:r>
              <a:rPr lang="cs-CZ" sz="2400" dirty="0" smtClean="0"/>
              <a:t>AP </a:t>
            </a:r>
            <a:r>
              <a:rPr lang="cs-CZ" sz="2400" dirty="0"/>
              <a:t>+ </a:t>
            </a:r>
            <a:r>
              <a:rPr lang="cs-CZ" sz="2400" dirty="0" smtClean="0"/>
              <a:t>bočná</a:t>
            </a:r>
            <a:r>
              <a:rPr lang="cs-CZ" sz="2400" dirty="0"/>
              <a:t>, CT</a:t>
            </a:r>
          </a:p>
          <a:p>
            <a:pPr marL="0" indent="0">
              <a:buNone/>
              <a:defRPr/>
            </a:pPr>
            <a:r>
              <a:rPr lang="cs-CZ" sz="2400" dirty="0" smtClean="0"/>
              <a:t>riziko </a:t>
            </a:r>
            <a:r>
              <a:rPr lang="cs-CZ" sz="2400" dirty="0" err="1" smtClean="0"/>
              <a:t>kompartment</a:t>
            </a:r>
            <a:r>
              <a:rPr lang="cs-CZ" sz="2400" dirty="0" smtClean="0"/>
              <a:t> syndromu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38916" name="Picture 5" descr="C:\Users\Martin\Desktop\obr. orthobull\PT4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2293" r="53993" b="20641"/>
          <a:stretch>
            <a:fillRect/>
          </a:stretch>
        </p:blipFill>
        <p:spPr bwMode="auto">
          <a:xfrm>
            <a:off x="5538515" y="1114974"/>
            <a:ext cx="1668961" cy="245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F:\ob\imagesPI9S0FK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t="4199" r="18898" b="4199"/>
          <a:stretch>
            <a:fillRect/>
          </a:stretch>
        </p:blipFill>
        <p:spPr bwMode="auto">
          <a:xfrm>
            <a:off x="9945190" y="415176"/>
            <a:ext cx="2115050" cy="322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C:\Users\Martin\Desktop\obr. orthobull\147655dba3bab01736e5dea52f09ab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18425" r="471" b="10629"/>
          <a:stretch>
            <a:fillRect/>
          </a:stretch>
        </p:blipFill>
        <p:spPr bwMode="auto">
          <a:xfrm>
            <a:off x="1741713" y="4357544"/>
            <a:ext cx="2276249" cy="22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Obrázek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9" t="38319" r="36089" b="6824"/>
          <a:stretch>
            <a:fillRect/>
          </a:stretch>
        </p:blipFill>
        <p:spPr bwMode="auto">
          <a:xfrm>
            <a:off x="4519750" y="3782660"/>
            <a:ext cx="2441072" cy="300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Obrázek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8" t="29366" r="38489" b="15749"/>
          <a:stretch>
            <a:fillRect/>
          </a:stretch>
        </p:blipFill>
        <p:spPr bwMode="auto">
          <a:xfrm>
            <a:off x="7036526" y="3772592"/>
            <a:ext cx="2379435" cy="301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Obrázek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t="36507" r="38324" b="8731"/>
          <a:stretch>
            <a:fillRect/>
          </a:stretch>
        </p:blipFill>
        <p:spPr bwMode="auto">
          <a:xfrm>
            <a:off x="9491666" y="3785363"/>
            <a:ext cx="2568573" cy="300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5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proximální </a:t>
            </a:r>
            <a:r>
              <a:rPr lang="cs-CZ" sz="5400" dirty="0" err="1"/>
              <a:t>tibie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6354" y="1143000"/>
            <a:ext cx="9444446" cy="54292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dirty="0" smtClean="0"/>
              <a:t>operační </a:t>
            </a:r>
            <a:r>
              <a:rPr lang="cs-CZ" sz="2400" dirty="0"/>
              <a:t>terapie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LCP </a:t>
            </a:r>
            <a:r>
              <a:rPr lang="cs-CZ" sz="2400" dirty="0" smtClean="0"/>
              <a:t>dlahy 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IM hřeby</a:t>
            </a:r>
          </a:p>
          <a:p>
            <a:pPr>
              <a:defRPr/>
            </a:pPr>
            <a:r>
              <a:rPr lang="cs-CZ" sz="2400" dirty="0" smtClean="0"/>
              <a:t>šrouby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ZF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/>
              <a:t>AROM</a:t>
            </a:r>
          </a:p>
        </p:txBody>
      </p:sp>
      <p:pic>
        <p:nvPicPr>
          <p:cNvPr id="39940" name="Obrázek 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8" t="25133" r="39481" b="7143"/>
          <a:stretch>
            <a:fillRect/>
          </a:stretch>
        </p:blipFill>
        <p:spPr bwMode="auto">
          <a:xfrm>
            <a:off x="10307985" y="1069132"/>
            <a:ext cx="1581665" cy="313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29630" r="37402" b="12073"/>
          <a:stretch>
            <a:fillRect/>
          </a:stretch>
        </p:blipFill>
        <p:spPr bwMode="auto">
          <a:xfrm>
            <a:off x="8418952" y="1363287"/>
            <a:ext cx="1791848" cy="26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3" t="23097" r="43636" b="20473"/>
          <a:stretch>
            <a:fillRect/>
          </a:stretch>
        </p:blipFill>
        <p:spPr bwMode="auto">
          <a:xfrm>
            <a:off x="6531429" y="1069132"/>
            <a:ext cx="1765603" cy="31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 descr="C:\Users\Martin\Desktop\obr. orthobull\P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31" y="1592172"/>
            <a:ext cx="3063844" cy="246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 descr="C:\Users\Martin\Desktop\obr. orthobull\P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r="2446" b="5566"/>
          <a:stretch>
            <a:fillRect/>
          </a:stretch>
        </p:blipFill>
        <p:spPr bwMode="auto">
          <a:xfrm>
            <a:off x="5441950" y="4357688"/>
            <a:ext cx="522605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3" descr="C:\Users\Martin\Desktop\obr. orthobull\PT2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r="18898"/>
          <a:stretch>
            <a:fillRect/>
          </a:stretch>
        </p:blipFill>
        <p:spPr bwMode="auto">
          <a:xfrm>
            <a:off x="3952875" y="4429125"/>
            <a:ext cx="1333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5" descr="C:\Users\Martin\Desktop\obr. orthobull\motorova dlah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12144" r="9148" b="12144"/>
          <a:stretch>
            <a:fillRect/>
          </a:stretch>
        </p:blipFill>
        <p:spPr bwMode="auto">
          <a:xfrm>
            <a:off x="766354" y="4764881"/>
            <a:ext cx="2872196" cy="189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diafýzy </a:t>
            </a:r>
            <a:r>
              <a:rPr lang="cs-CZ" sz="5400" dirty="0" err="1"/>
              <a:t>tibie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926" y="1071563"/>
            <a:ext cx="9879874" cy="53578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dirty="0" smtClean="0"/>
              <a:t>nejčastější </a:t>
            </a:r>
            <a:r>
              <a:rPr lang="cs-CZ" sz="2400" dirty="0"/>
              <a:t>zlomená dlouhá kost</a:t>
            </a:r>
          </a:p>
          <a:p>
            <a:pPr marL="0" indent="0">
              <a:buNone/>
              <a:defRPr/>
            </a:pPr>
            <a:r>
              <a:rPr lang="cs-CZ" sz="2400" dirty="0" smtClean="0"/>
              <a:t>nejčastější </a:t>
            </a:r>
            <a:r>
              <a:rPr lang="cs-CZ" sz="2400" dirty="0"/>
              <a:t>otevřené zlomeniny </a:t>
            </a:r>
            <a:r>
              <a:rPr lang="cs-CZ" sz="2400" dirty="0" smtClean="0"/>
              <a:t>- </a:t>
            </a:r>
            <a:r>
              <a:rPr lang="cs-CZ" sz="2400" dirty="0" err="1"/>
              <a:t>anteromed</a:t>
            </a:r>
            <a:r>
              <a:rPr lang="cs-CZ" sz="2400" dirty="0"/>
              <a:t>. tenký </a:t>
            </a:r>
            <a:r>
              <a:rPr lang="cs-CZ" sz="2400" dirty="0" err="1"/>
              <a:t>měkkotkáňový</a:t>
            </a:r>
            <a:r>
              <a:rPr lang="cs-CZ" sz="2400" dirty="0"/>
              <a:t> obal</a:t>
            </a:r>
          </a:p>
          <a:p>
            <a:pPr marL="0" indent="0">
              <a:buNone/>
              <a:defRPr/>
            </a:pPr>
            <a:r>
              <a:rPr lang="cs-CZ" sz="2400" dirty="0" smtClean="0"/>
              <a:t>časté </a:t>
            </a:r>
            <a:r>
              <a:rPr lang="cs-CZ" sz="2400" dirty="0"/>
              <a:t>postižení měkkých tkání</a:t>
            </a:r>
          </a:p>
          <a:p>
            <a:pPr marL="0" indent="0">
              <a:buNone/>
              <a:defRPr/>
            </a:pPr>
            <a:r>
              <a:rPr lang="cs-CZ" sz="2400" dirty="0" smtClean="0"/>
              <a:t>otevřené fraktury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err="1" smtClean="0"/>
              <a:t>kompartment</a:t>
            </a:r>
            <a:r>
              <a:rPr lang="cs-CZ" sz="2400" dirty="0" smtClean="0"/>
              <a:t> syndrom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err="1" smtClean="0"/>
              <a:t>decollement</a:t>
            </a:r>
            <a:r>
              <a:rPr lang="cs-CZ" sz="2400" dirty="0" smtClean="0"/>
              <a:t> </a:t>
            </a:r>
            <a:r>
              <a:rPr lang="cs-CZ" sz="2400" dirty="0" err="1"/>
              <a:t>traumatique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/>
              <a:t>RTG – AP + bočná</a:t>
            </a:r>
          </a:p>
        </p:txBody>
      </p:sp>
      <p:pic>
        <p:nvPicPr>
          <p:cNvPr id="40964" name="Picture 4" descr="C:\Users\Martin\Desktop\obr. orthobull\ti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062" y="184150"/>
            <a:ext cx="20669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C:\Users\Martin\Desktop\fott kuch\P106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13657" r="9412" b="11073"/>
          <a:stretch>
            <a:fillRect/>
          </a:stretch>
        </p:blipFill>
        <p:spPr bwMode="auto">
          <a:xfrm>
            <a:off x="9559112" y="3143249"/>
            <a:ext cx="24288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C:\Users\Martin\Desktop\fott kuch\P1060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1073" r="5260" b="9966"/>
          <a:stretch>
            <a:fillRect/>
          </a:stretch>
        </p:blipFill>
        <p:spPr bwMode="auto">
          <a:xfrm>
            <a:off x="9522599" y="4982369"/>
            <a:ext cx="246538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 descr="C:\Users\Martin\Desktop\fot kuch\P10600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r="25468"/>
          <a:stretch>
            <a:fillRect/>
          </a:stretch>
        </p:blipFill>
        <p:spPr bwMode="auto">
          <a:xfrm>
            <a:off x="7332618" y="4635793"/>
            <a:ext cx="18383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6" descr="C:\Users\Martin\Desktop\obr. orthobull\10140_2013_1151_Fig2_HTML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290" b="4196"/>
          <a:stretch>
            <a:fillRect/>
          </a:stretch>
        </p:blipFill>
        <p:spPr bwMode="auto">
          <a:xfrm>
            <a:off x="7332618" y="2027280"/>
            <a:ext cx="2061935" cy="248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5" descr="C:\Users\Martin\Desktop\obr. orthobull\tib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13" y="2421732"/>
            <a:ext cx="3037636" cy="417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95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333AA8D9-16AE-42B3-B75A-D92AA2303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2" t="24801" r="34250" b="30400"/>
          <a:stretch/>
        </p:blipFill>
        <p:spPr>
          <a:xfrm>
            <a:off x="142727" y="3660511"/>
            <a:ext cx="2016224" cy="307234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diafýzy </a:t>
            </a:r>
            <a:r>
              <a:rPr lang="cs-CZ" sz="5400" dirty="0" err="1"/>
              <a:t>tibie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2046" y="1000125"/>
            <a:ext cx="8538754" cy="54292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dirty="0" smtClean="0"/>
              <a:t>často </a:t>
            </a:r>
            <a:r>
              <a:rPr lang="cs-CZ" sz="2400" dirty="0"/>
              <a:t>2 etapový postup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/>
              <a:t>IM hřeb</a:t>
            </a:r>
          </a:p>
          <a:p>
            <a:pPr marL="0" indent="0">
              <a:buNone/>
              <a:defRPr/>
            </a:pPr>
            <a:r>
              <a:rPr lang="cs-CZ" sz="2400" dirty="0"/>
              <a:t>ZF</a:t>
            </a:r>
          </a:p>
          <a:p>
            <a:pPr marL="0" indent="0">
              <a:buNone/>
              <a:defRPr/>
            </a:pPr>
            <a:r>
              <a:rPr lang="cs-CZ" sz="2400" dirty="0" err="1" smtClean="0"/>
              <a:t>fasciotomie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plastické </a:t>
            </a:r>
            <a:r>
              <a:rPr lang="cs-CZ" sz="2400" dirty="0"/>
              <a:t>operace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41988" name="Picture 4" descr="C:\Users\Martin\Desktop\obr. orthobull\fascotom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2818" r="4820" b="6105"/>
          <a:stretch>
            <a:fillRect/>
          </a:stretch>
        </p:blipFill>
        <p:spPr bwMode="auto">
          <a:xfrm>
            <a:off x="8860240" y="435429"/>
            <a:ext cx="3163893" cy="327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C:\Users\Martin\Desktop\obr. orthobull\tib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1564413"/>
            <a:ext cx="3982156" cy="20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C:\Users\Martin\Desktop\obr. orthobull\jkoa-53-19-g002-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707" y="3857626"/>
            <a:ext cx="2902810" cy="293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Obrázek 1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6" t="22487" r="42126" b="12962"/>
          <a:stretch>
            <a:fillRect/>
          </a:stretch>
        </p:blipFill>
        <p:spPr bwMode="auto">
          <a:xfrm>
            <a:off x="7513830" y="3767727"/>
            <a:ext cx="1287941" cy="29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Obrázek 1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8" t="28041" r="41631" b="10318"/>
          <a:stretch>
            <a:fillRect/>
          </a:stretch>
        </p:blipFill>
        <p:spPr bwMode="auto">
          <a:xfrm>
            <a:off x="6073306" y="3767727"/>
            <a:ext cx="1354114" cy="29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Obrázek 1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4" t="26190" r="44608" b="13493"/>
          <a:stretch>
            <a:fillRect/>
          </a:stretch>
        </p:blipFill>
        <p:spPr bwMode="auto">
          <a:xfrm>
            <a:off x="4407589" y="3815160"/>
            <a:ext cx="1572409" cy="291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598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349" y="274638"/>
            <a:ext cx="9653451" cy="654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distální </a:t>
            </a:r>
            <a:r>
              <a:rPr lang="cs-CZ" sz="5400" dirty="0" err="1"/>
              <a:t>tibie</a:t>
            </a:r>
            <a:r>
              <a:rPr lang="cs-CZ" sz="5400" dirty="0"/>
              <a:t> </a:t>
            </a:r>
            <a:r>
              <a:rPr lang="cs-CZ" sz="5400" dirty="0" smtClean="0"/>
              <a:t>= </a:t>
            </a:r>
            <a:r>
              <a:rPr lang="cs-CZ" sz="5400" dirty="0" err="1" smtClean="0"/>
              <a:t>pilon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7349" y="1000125"/>
            <a:ext cx="9653451" cy="550068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sz="2400" dirty="0" smtClean="0"/>
              <a:t>vysokoenergetické </a:t>
            </a:r>
            <a:r>
              <a:rPr lang="cs-CZ" sz="2400" dirty="0"/>
              <a:t>úrazy z osové zátěže</a:t>
            </a:r>
          </a:p>
          <a:p>
            <a:pPr marL="0" indent="0">
              <a:buNone/>
              <a:defRPr/>
            </a:pPr>
            <a:r>
              <a:rPr lang="cs-CZ" sz="2400" dirty="0" err="1" smtClean="0"/>
              <a:t>kominuce</a:t>
            </a:r>
            <a:r>
              <a:rPr lang="cs-CZ" sz="2400" dirty="0" smtClean="0"/>
              <a:t> </a:t>
            </a:r>
            <a:r>
              <a:rPr lang="cs-CZ" sz="2400" dirty="0"/>
              <a:t>a </a:t>
            </a:r>
            <a:r>
              <a:rPr lang="cs-CZ" sz="2400" dirty="0" err="1"/>
              <a:t>impakce</a:t>
            </a:r>
            <a:r>
              <a:rPr lang="cs-CZ" sz="2400" dirty="0"/>
              <a:t> kloubní plochy</a:t>
            </a:r>
          </a:p>
          <a:p>
            <a:pPr marL="0" indent="0">
              <a:buNone/>
              <a:defRPr/>
            </a:pPr>
            <a:r>
              <a:rPr lang="cs-CZ" sz="2400" dirty="0" err="1" smtClean="0"/>
              <a:t>kominuce</a:t>
            </a:r>
            <a:r>
              <a:rPr lang="cs-CZ" sz="2400" dirty="0" smtClean="0"/>
              <a:t> </a:t>
            </a:r>
            <a:r>
              <a:rPr lang="cs-CZ" sz="2400" dirty="0"/>
              <a:t>metafýzy</a:t>
            </a:r>
          </a:p>
          <a:p>
            <a:pPr marL="0" indent="0">
              <a:buNone/>
              <a:defRPr/>
            </a:pPr>
            <a:r>
              <a:rPr lang="cs-CZ" sz="2400" dirty="0" smtClean="0"/>
              <a:t>tenký </a:t>
            </a:r>
            <a:r>
              <a:rPr lang="cs-CZ" sz="2400" dirty="0"/>
              <a:t>měkko tkáňový kryt – časté </a:t>
            </a:r>
          </a:p>
          <a:p>
            <a:pPr marL="0" indent="0">
              <a:buNone/>
              <a:defRPr/>
            </a:pPr>
            <a:r>
              <a:rPr lang="cs-CZ" sz="2400" dirty="0"/>
              <a:t>otevřené zlomeniny – </a:t>
            </a:r>
            <a:r>
              <a:rPr lang="cs-CZ" sz="2400" dirty="0" err="1"/>
              <a:t>Tscherne</a:t>
            </a:r>
            <a:r>
              <a:rPr lang="cs-CZ" sz="2400" dirty="0"/>
              <a:t> II/III</a:t>
            </a:r>
          </a:p>
          <a:p>
            <a:pPr marL="0" indent="0">
              <a:buNone/>
              <a:defRPr/>
            </a:pPr>
            <a:r>
              <a:rPr lang="cs-CZ" sz="2400" dirty="0" err="1" smtClean="0"/>
              <a:t>kompartment</a:t>
            </a:r>
            <a:r>
              <a:rPr lang="cs-CZ" sz="2400" dirty="0" smtClean="0"/>
              <a:t> syndrom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SF na </a:t>
            </a:r>
            <a:r>
              <a:rPr lang="cs-CZ" sz="2400" dirty="0"/>
              <a:t>6 týdnů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operační terapie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/>
              <a:t>LCP, IM  hřeb</a:t>
            </a:r>
          </a:p>
          <a:p>
            <a:pPr marL="0" indent="0">
              <a:buNone/>
              <a:defRPr/>
            </a:pPr>
            <a:r>
              <a:rPr lang="cs-CZ" sz="2400" dirty="0"/>
              <a:t>ZF</a:t>
            </a:r>
          </a:p>
          <a:p>
            <a:pPr marL="0" indent="0">
              <a:buNone/>
              <a:defRPr/>
            </a:pPr>
            <a:r>
              <a:rPr lang="cs-CZ" sz="2400" dirty="0" smtClean="0"/>
              <a:t>AROM = </a:t>
            </a:r>
            <a:r>
              <a:rPr lang="cs-CZ" sz="2400" dirty="0" err="1" smtClean="0"/>
              <a:t>active</a:t>
            </a:r>
            <a:r>
              <a:rPr lang="cs-CZ" sz="2400" dirty="0" smtClean="0"/>
              <a:t> </a:t>
            </a:r>
            <a:r>
              <a:rPr lang="cs-CZ" sz="2400" dirty="0" err="1" smtClean="0"/>
              <a:t>range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motion</a:t>
            </a:r>
            <a:endParaRPr lang="cs-CZ" sz="2400" dirty="0"/>
          </a:p>
        </p:txBody>
      </p:sp>
      <p:pic>
        <p:nvPicPr>
          <p:cNvPr id="43012" name="Picture 4" descr="C:\Users\Martin\Desktop\kuch op\P1050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5907" r="3876" b="4797"/>
          <a:stretch>
            <a:fillRect/>
          </a:stretch>
        </p:blipFill>
        <p:spPr bwMode="auto">
          <a:xfrm>
            <a:off x="8195300" y="1215658"/>
            <a:ext cx="3247502" cy="234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Obrázek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28346" r="33466" b="8398"/>
          <a:stretch>
            <a:fillRect/>
          </a:stretch>
        </p:blipFill>
        <p:spPr bwMode="auto">
          <a:xfrm>
            <a:off x="5343527" y="3745485"/>
            <a:ext cx="2153060" cy="29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Obrázek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t="31496" r="39697" b="6824"/>
          <a:stretch>
            <a:fillRect/>
          </a:stretch>
        </p:blipFill>
        <p:spPr bwMode="auto">
          <a:xfrm>
            <a:off x="7639461" y="3745485"/>
            <a:ext cx="2179590" cy="291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Obrázek 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 t="22221" r="36176" b="8466"/>
          <a:stretch>
            <a:fillRect/>
          </a:stretch>
        </p:blipFill>
        <p:spPr bwMode="auto">
          <a:xfrm>
            <a:off x="9961925" y="3745485"/>
            <a:ext cx="1972899" cy="293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9368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cute Compartment Syndrome | SpringerLink">
            <a:extLst>
              <a:ext uri="{FF2B5EF4-FFF2-40B4-BE49-F238E27FC236}">
                <a16:creationId xmlns="" xmlns:a16="http://schemas.microsoft.com/office/drawing/2014/main" id="{1AB68764-9DB7-4F56-8552-85152DE9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33" y="4098888"/>
            <a:ext cx="2520280" cy="26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5367D78-13F0-47F6-A57B-37AF22F4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272" y="160337"/>
            <a:ext cx="8728528" cy="1143000"/>
          </a:xfrm>
        </p:spPr>
        <p:txBody>
          <a:bodyPr/>
          <a:lstStyle/>
          <a:p>
            <a:pPr algn="l"/>
            <a:r>
              <a:rPr lang="cs-CZ" b="1" dirty="0" err="1"/>
              <a:t>Kompartment</a:t>
            </a:r>
            <a:r>
              <a:rPr lang="cs-CZ" b="1" dirty="0"/>
              <a:t> syndrom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79FE11-96CA-4070-A619-3C180D3B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1" y="1268761"/>
            <a:ext cx="10137415" cy="4875545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  <a:tab pos="685800" algn="l"/>
              </a:tabLst>
            </a:pPr>
            <a:r>
              <a:rPr lang="cs-CZ" sz="2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stav</a:t>
            </a:r>
            <a:r>
              <a:rPr lang="cs-CZ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při kterém stoupá tlak v jednom či více </a:t>
            </a:r>
            <a:r>
              <a:rPr lang="cs-CZ" sz="2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dochází k omezení prokrvení tkání uvnitř </a:t>
            </a:r>
            <a:r>
              <a:rPr lang="cs-CZ" sz="21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685800" algn="l"/>
              </a:tabLst>
            </a:pP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incidence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1-9%, zavřené i otevřené zlomeniny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rizikové 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faktory: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high-energy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trauma, poranění měkkých tkání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urgentní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fasciotomie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všech 4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single </a:t>
            </a:r>
            <a:r>
              <a:rPr lang="cs-CZ" sz="2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nebo double 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incize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0" name="Picture 2" descr="Figure 1 | Extremity compartment syndrome and fasciotomy: a literature  review | SpringerLink">
            <a:extLst>
              <a:ext uri="{FF2B5EF4-FFF2-40B4-BE49-F238E27FC236}">
                <a16:creationId xmlns="" xmlns:a16="http://schemas.microsoft.com/office/drawing/2014/main" id="{78622B84-0DC7-4AB9-AC5D-866E56D27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720" y="4480790"/>
            <a:ext cx="3296717" cy="222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luxace kolene\obr\P1030227.JPG">
            <a:extLst>
              <a:ext uri="{FF2B5EF4-FFF2-40B4-BE49-F238E27FC236}">
                <a16:creationId xmlns="" xmlns:a16="http://schemas.microsoft.com/office/drawing/2014/main" id="{584F4042-DB11-48F2-887A-0CF27CDB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5167" r="2768" b="24728"/>
          <a:stretch>
            <a:fillRect/>
          </a:stretch>
        </p:blipFill>
        <p:spPr bwMode="auto">
          <a:xfrm>
            <a:off x="8316077" y="4550458"/>
            <a:ext cx="3789445" cy="215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188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</a:t>
            </a:r>
            <a:r>
              <a:rPr lang="cs-CZ" sz="5400" dirty="0" err="1"/>
              <a:t>hlezna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0560" y="1071563"/>
            <a:ext cx="9540240" cy="5429250"/>
          </a:xfrm>
        </p:spPr>
        <p:txBody>
          <a:bodyPr/>
          <a:lstStyle/>
          <a:p>
            <a:pPr>
              <a:defRPr/>
            </a:pPr>
            <a:r>
              <a:rPr lang="cs-CZ" sz="2400" dirty="0" smtClean="0"/>
              <a:t>vnitřní </a:t>
            </a:r>
            <a:r>
              <a:rPr lang="cs-CZ" sz="2400" dirty="0"/>
              <a:t>kotník </a:t>
            </a:r>
          </a:p>
          <a:p>
            <a:pPr>
              <a:defRPr/>
            </a:pPr>
            <a:r>
              <a:rPr lang="cs-CZ" sz="2400" dirty="0" smtClean="0"/>
              <a:t>zevní </a:t>
            </a:r>
            <a:r>
              <a:rPr lang="cs-CZ" sz="2400" dirty="0"/>
              <a:t>kotník </a:t>
            </a:r>
          </a:p>
          <a:p>
            <a:pPr>
              <a:defRPr/>
            </a:pPr>
            <a:r>
              <a:rPr lang="cs-CZ" sz="2400" dirty="0" err="1" smtClean="0"/>
              <a:t>bimalleolární</a:t>
            </a:r>
            <a:r>
              <a:rPr lang="cs-CZ" sz="2400" dirty="0" smtClean="0"/>
              <a:t> </a:t>
            </a:r>
            <a:r>
              <a:rPr lang="cs-CZ" sz="2400" dirty="0"/>
              <a:t>fr.</a:t>
            </a:r>
          </a:p>
          <a:p>
            <a:pPr>
              <a:defRPr/>
            </a:pPr>
            <a:r>
              <a:rPr lang="cs-CZ" sz="2400" dirty="0" err="1" smtClean="0"/>
              <a:t>trimalleolární</a:t>
            </a:r>
            <a:r>
              <a:rPr lang="cs-CZ" sz="2400" dirty="0" smtClean="0"/>
              <a:t> </a:t>
            </a:r>
            <a:r>
              <a:rPr lang="cs-CZ" sz="2400" dirty="0"/>
              <a:t>fr.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lig</a:t>
            </a:r>
            <a:r>
              <a:rPr lang="cs-CZ" sz="2400" dirty="0"/>
              <a:t>. </a:t>
            </a:r>
            <a:r>
              <a:rPr lang="cs-CZ" sz="2400" dirty="0" err="1" smtClean="0"/>
              <a:t>deltoideum</a:t>
            </a:r>
            <a:r>
              <a:rPr lang="cs-CZ" sz="2400" dirty="0" smtClean="0"/>
              <a:t> - </a:t>
            </a:r>
            <a:r>
              <a:rPr lang="cs-CZ" sz="2400" dirty="0"/>
              <a:t>prevence </a:t>
            </a:r>
            <a:r>
              <a:rPr lang="cs-CZ" sz="2400" dirty="0" err="1" smtClean="0"/>
              <a:t>anterolaterálního</a:t>
            </a:r>
            <a:r>
              <a:rPr lang="cs-CZ" sz="2400" dirty="0" smtClean="0"/>
              <a:t> </a:t>
            </a:r>
            <a:r>
              <a:rPr lang="cs-CZ" sz="2400" dirty="0"/>
              <a:t>posunu </a:t>
            </a:r>
            <a:r>
              <a:rPr lang="cs-CZ" sz="2400" dirty="0" err="1"/>
              <a:t>talu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err="1" smtClean="0"/>
              <a:t>dist</a:t>
            </a:r>
            <a:r>
              <a:rPr lang="cs-CZ" sz="2400" dirty="0"/>
              <a:t>. fibula – prevence </a:t>
            </a:r>
            <a:r>
              <a:rPr lang="cs-CZ" sz="2400" dirty="0" smtClean="0"/>
              <a:t>laterálního </a:t>
            </a:r>
            <a:r>
              <a:rPr lang="cs-CZ" sz="2400" dirty="0"/>
              <a:t>posunu </a:t>
            </a:r>
            <a:r>
              <a:rPr lang="cs-CZ" sz="2400" dirty="0" err="1"/>
              <a:t>talu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err="1" smtClean="0"/>
              <a:t>syndezmóza</a:t>
            </a: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zátěž </a:t>
            </a:r>
            <a:r>
              <a:rPr lang="cs-CZ" sz="2400" dirty="0"/>
              <a:t>skrze malou plochu hlezna</a:t>
            </a:r>
          </a:p>
          <a:p>
            <a:pPr marL="0" indent="0">
              <a:buNone/>
              <a:defRPr/>
            </a:pPr>
            <a:r>
              <a:rPr lang="cs-CZ" sz="2400" dirty="0"/>
              <a:t>RTG – AP, bočná +  </a:t>
            </a:r>
            <a:r>
              <a:rPr lang="cs-CZ" sz="2400" dirty="0" err="1"/>
              <a:t>Drašnar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44036" name="Picture 7" descr="C:\Users\Martin\Desktop\obr. orthobull\DK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82" y="1047750"/>
            <a:ext cx="3101708" cy="217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C:\Users\Martin\Desktop\obr. orthobull\ankle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6717" r="1978" b="15672"/>
          <a:stretch>
            <a:fillRect/>
          </a:stretch>
        </p:blipFill>
        <p:spPr bwMode="auto">
          <a:xfrm>
            <a:off x="7716404" y="274637"/>
            <a:ext cx="4125532" cy="306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C:\Users\Martin\Desktop\obr. orthobull\ankle2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1" y="4087412"/>
            <a:ext cx="4308565" cy="262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919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hlezna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4292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dirty="0" smtClean="0"/>
              <a:t>konzervativní terapie </a:t>
            </a:r>
            <a:r>
              <a:rPr lang="cs-CZ" sz="2400" dirty="0"/>
              <a:t>– nedislokované / min </a:t>
            </a:r>
            <a:r>
              <a:rPr lang="cs-CZ" sz="2400" dirty="0" smtClean="0"/>
              <a:t>dislokované fraktury</a:t>
            </a:r>
            <a:endParaRPr lang="cs-CZ" sz="2400" dirty="0"/>
          </a:p>
          <a:p>
            <a:pPr>
              <a:defRPr/>
            </a:pPr>
            <a:r>
              <a:rPr lang="cs-CZ" sz="2400" dirty="0" smtClean="0"/>
              <a:t>nízká </a:t>
            </a:r>
            <a:r>
              <a:rPr lang="cs-CZ" sz="2400" dirty="0"/>
              <a:t>sádrová fixace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r>
              <a:rPr lang="cs-CZ" sz="2400" dirty="0" smtClean="0"/>
              <a:t>vnitřní </a:t>
            </a:r>
            <a:r>
              <a:rPr lang="cs-CZ" sz="2400" dirty="0"/>
              <a:t>kotník – </a:t>
            </a:r>
            <a:r>
              <a:rPr lang="cs-CZ" sz="2400" dirty="0" smtClean="0"/>
              <a:t>4 týdny</a:t>
            </a:r>
            <a:endParaRPr lang="cs-CZ" sz="2400" dirty="0"/>
          </a:p>
          <a:p>
            <a:pPr>
              <a:defRPr/>
            </a:pPr>
            <a:r>
              <a:rPr lang="cs-CZ" sz="2400" dirty="0" smtClean="0"/>
              <a:t>zevní </a:t>
            </a:r>
            <a:r>
              <a:rPr lang="cs-CZ" sz="2400" dirty="0"/>
              <a:t>kotník – </a:t>
            </a:r>
            <a:r>
              <a:rPr lang="cs-CZ" sz="2400" dirty="0" smtClean="0"/>
              <a:t>5 týdnů</a:t>
            </a:r>
            <a:endParaRPr lang="cs-CZ" sz="2400" dirty="0"/>
          </a:p>
          <a:p>
            <a:pPr>
              <a:defRPr/>
            </a:pPr>
            <a:r>
              <a:rPr lang="cs-CZ" sz="2400" dirty="0" err="1" smtClean="0"/>
              <a:t>bi</a:t>
            </a:r>
            <a:r>
              <a:rPr lang="cs-CZ" sz="2400" dirty="0" smtClean="0"/>
              <a:t>/</a:t>
            </a:r>
            <a:r>
              <a:rPr lang="cs-CZ" sz="2400" dirty="0" err="1" smtClean="0"/>
              <a:t>trimaleolární</a:t>
            </a:r>
            <a:r>
              <a:rPr lang="cs-CZ" sz="2400" dirty="0" smtClean="0"/>
              <a:t> frr., deltový </a:t>
            </a:r>
            <a:r>
              <a:rPr lang="cs-CZ" sz="2400" dirty="0"/>
              <a:t>vaz – </a:t>
            </a:r>
            <a:r>
              <a:rPr lang="cs-CZ" sz="2400" dirty="0" smtClean="0"/>
              <a:t>6 týdnů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45060" name="Picture 4" descr="C:\Users\Martin\Desktop\obr. orthobull\DK\redd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214564"/>
            <a:ext cx="2362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C:\Users\Martin\Desktop\obr. orthobull\DK\44_P028_i190_5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286001"/>
            <a:ext cx="2508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 descr="C:\Users\Martin\Desktop\obr. orthobull\DK\below-the-kn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13498"/>
          <a:stretch>
            <a:fillRect/>
          </a:stretch>
        </p:blipFill>
        <p:spPr bwMode="auto">
          <a:xfrm>
            <a:off x="7596188" y="2286001"/>
            <a:ext cx="28686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ázek 1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3" t="36220" r="39812" b="11549"/>
          <a:stretch>
            <a:fillRect/>
          </a:stretch>
        </p:blipFill>
        <p:spPr bwMode="auto">
          <a:xfrm>
            <a:off x="8167688" y="4143376"/>
            <a:ext cx="1928812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325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Vysokoenergetické trauma</a:t>
            </a:r>
          </a:p>
          <a:p>
            <a:r>
              <a:rPr lang="cs-CZ" sz="1800" dirty="0"/>
              <a:t>začínáme s „</a:t>
            </a:r>
            <a:r>
              <a:rPr lang="cs-CZ" sz="1800" b="1" dirty="0"/>
              <a:t>primary survey</a:t>
            </a:r>
            <a:r>
              <a:rPr lang="cs-CZ" sz="1800" dirty="0"/>
              <a:t>“ k vyloučení život ohrožujících poranění </a:t>
            </a:r>
          </a:p>
          <a:p>
            <a:r>
              <a:rPr lang="cs-CZ" sz="1800" dirty="0" smtClean="0"/>
              <a:t>pánevní </a:t>
            </a:r>
            <a:r>
              <a:rPr lang="cs-CZ" sz="1800" dirty="0"/>
              <a:t>nestabilita - vyšetřujeme tlakem na iliacké lopaty bilaterálně směrem středové linii (nestabilita - rozevírání/pohyb) - jen jedno vyšetření - dále již nevyšetřovat - riziko zhoršení krvácení</a:t>
            </a:r>
          </a:p>
          <a:p>
            <a:r>
              <a:rPr lang="cs-CZ" sz="1800" dirty="0" smtClean="0"/>
              <a:t>urgentní </a:t>
            </a:r>
            <a:r>
              <a:rPr lang="cs-CZ" sz="1800" dirty="0"/>
              <a:t>stabilizace - kontrola krvácení (C) - pánevní pás</a:t>
            </a:r>
          </a:p>
          <a:p>
            <a:r>
              <a:rPr lang="cs-CZ" sz="1800" dirty="0"/>
              <a:t>CAVE - neurovaskulární/abdominální/uretrální poranění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76" y="4077299"/>
            <a:ext cx="3433803" cy="25414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37" y="3482211"/>
            <a:ext cx="4272272" cy="31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8447" y="280132"/>
            <a:ext cx="7886700" cy="1325563"/>
          </a:xfrm>
        </p:spPr>
        <p:txBody>
          <a:bodyPr/>
          <a:lstStyle/>
          <a:p>
            <a:r>
              <a:rPr lang="cs-CZ" dirty="0"/>
              <a:t>Hlezno - vyšetření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6487637" y="602733"/>
            <a:ext cx="4478893" cy="617934"/>
          </a:xfrm>
        </p:spPr>
        <p:txBody>
          <a:bodyPr>
            <a:normAutofit fontScale="92500" lnSpcReduction="20000"/>
          </a:bodyPr>
          <a:lstStyle/>
          <a:p>
            <a:r>
              <a:rPr lang="cs-CZ" b="0" dirty="0"/>
              <a:t>Radiologické známky poranění a nestability hlezna</a:t>
            </a:r>
            <a:endParaRPr lang="cs-CZ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6360377" y="1454906"/>
            <a:ext cx="4533524" cy="17858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cs-CZ" sz="1350" b="1" dirty="0">
                <a:solidFill>
                  <a:srgbClr val="000000"/>
                </a:solidFill>
                <a:ea typeface="Times New Roman" panose="02020603050405020304" pitchFamily="18" charset="0"/>
              </a:rPr>
              <a:t>RTG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- předozadní, bočná a Drašnarova (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Mortise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view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) projekce předozadní ve 20° °vnitřní rotaci nohy</a:t>
            </a:r>
          </a:p>
          <a:p>
            <a:pPr marL="0" indent="0">
              <a:buNone/>
            </a:pPr>
            <a:r>
              <a:rPr lang="cs-CZ" sz="1350" b="1" dirty="0">
                <a:solidFill>
                  <a:srgbClr val="000000"/>
                </a:solidFill>
                <a:ea typeface="Times New Roman" panose="02020603050405020304" pitchFamily="18" charset="0"/>
              </a:rPr>
              <a:t>CT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- komplikované zlomeniny, luxace hlezna, luxační zlomeniny </a:t>
            </a:r>
          </a:p>
          <a:p>
            <a:pPr marL="0" indent="0">
              <a:buNone/>
            </a:pPr>
            <a:r>
              <a:rPr lang="cs-CZ" sz="135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UZ </a:t>
            </a:r>
            <a:r>
              <a:rPr lang="cs-CZ" sz="135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- 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poranění vazů, velký otok</a:t>
            </a:r>
          </a:p>
          <a:p>
            <a:pPr marL="0" indent="0">
              <a:buNone/>
            </a:pPr>
            <a:r>
              <a:rPr lang="cs-CZ" sz="1350" b="1" dirty="0">
                <a:solidFill>
                  <a:srgbClr val="000000"/>
                </a:solidFill>
                <a:ea typeface="Times New Roman" panose="02020603050405020304" pitchFamily="18" charset="0"/>
              </a:rPr>
              <a:t>MRI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, diagnostická </a:t>
            </a:r>
            <a:r>
              <a:rPr lang="cs-CZ" sz="1350" b="1" dirty="0">
                <a:solidFill>
                  <a:srgbClr val="000000"/>
                </a:solidFill>
                <a:ea typeface="Times New Roman" panose="02020603050405020304" pitchFamily="18" charset="0"/>
              </a:rPr>
              <a:t>artroskopie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- podezření na poranění chrupavky, 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osteochondrální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zlomeniny, poranění vazů</a:t>
            </a:r>
            <a:endParaRPr lang="cs-CZ" sz="825" dirty="0">
              <a:ea typeface="Times New Roman" panose="02020603050405020304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594" y="3774555"/>
            <a:ext cx="4650949" cy="308344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27" y="1220667"/>
            <a:ext cx="5151930" cy="55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136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9559" y="1439362"/>
            <a:ext cx="3491095" cy="3611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Imobilizace</a:t>
            </a:r>
            <a:r>
              <a:rPr lang="cs-CZ" sz="1800" dirty="0">
                <a:ea typeface="+mn-lt"/>
                <a:cs typeface="+mn-lt"/>
              </a:rPr>
              <a:t> končetiny vždy při podezření na zlomeninu (provizorní či Kramerovou dlahou, vakuovou dlahou, sádrou) </a:t>
            </a:r>
            <a:endParaRPr lang="cs-CZ" sz="4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Okamžitá repozice</a:t>
            </a:r>
            <a:r>
              <a:rPr lang="cs-CZ" sz="1800" dirty="0">
                <a:ea typeface="+mn-lt"/>
                <a:cs typeface="+mn-lt"/>
              </a:rPr>
              <a:t> hrubě dislokovaných, luxačních zlomenin tahem za patu - „zouvání boty“ a imobilizace.</a:t>
            </a:r>
            <a:endParaRPr lang="cs-CZ" sz="4000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Repoziční </a:t>
            </a:r>
            <a:r>
              <a:rPr lang="cs-CZ" sz="1800" dirty="0"/>
              <a:t>manévr</a:t>
            </a:r>
          </a:p>
          <a:p>
            <a:endParaRPr lang="cs-CZ" dirty="0"/>
          </a:p>
        </p:txBody>
      </p:sp>
      <p:pic>
        <p:nvPicPr>
          <p:cNvPr id="5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924" y="1440169"/>
            <a:ext cx="1884598" cy="2488721"/>
          </a:xfrm>
          <a:prstGeom prst="rect">
            <a:avLst/>
          </a:prstGeom>
        </p:spPr>
      </p:pic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427" y="1439362"/>
            <a:ext cx="1888174" cy="3146958"/>
          </a:xfrm>
          <a:prstGeom prst="rect">
            <a:avLst/>
          </a:prstGeom>
        </p:spPr>
      </p:pic>
      <p:pic>
        <p:nvPicPr>
          <p:cNvPr id="7" name="Picture 2" descr="https://lh3.googleusercontent.com/kzC98RQnqcPkc6zlf9Yc2MtlsZL0Ee9ay21R7a2TVCuwyZ9OqTPmk8YHy4ThQgmXlD8phy94rhIo1k_2QSOz28Af_2ltTgxg7K3nhxV2pMCMpO8B-hUx5RkSCyMPTTGhJ4y5gC11YJabzhCByjrN5zvhegrD477_0aSoU42JFhzPbheDfmBqHkYbwPJXuE-8wye7jleWK2jVqFHaPJxfVMB5QqJtueX9CF-7mnRd3UuMePhNT5dsFnEIlXRRiLya-J_KwvAQ4cgDKmWWcrwRWvLhaS7r5sAhuwjYajASlZQ9NrUYKyv7Gbk6b2s3h8Fu_E-X9lItINsUlrPb70Iz-KDcP5y90-TwZdoZupsaBcbIAN-IduQc_-B9oZ9NOoVjeXCQbzPvkpPE38Xsm7sv7ugvUVC9DPkRZBenLwdVKDMlBoMtLLwLyp5NA8y4gnavHVjC1ZRgwp8quv4oudavqapFDJDIMa4o6WC8zEflYeZ6kCAsDUOrlyqzMtt4lRqRV61XwuUXCEwhJshwcZaCrM3z9jmPU3DME8dCB6cyL8mgHWoSBxwolnazvyiB8E5qaDDlSUKb9aMcw0Ick53D9cmkQyRXSrookOcJn6rxMegBHJH_JWNGuVGnCXX1M_ZdIFCsWmwJV3-YpB8vxUrc5ehtFsDkc4JLGANngDRzsWsoVKd5mAD9HvYPcyfFSWw=w793-h1057-no?authuser=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791" y="1440848"/>
            <a:ext cx="1943843" cy="21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4" descr="Obsah obrázku osoba, interiér, postel&#10;&#10;Popis se vygeneroval automaticky.">
            <a:extLst>
              <a:ext uri="{FF2B5EF4-FFF2-40B4-BE49-F238E27FC236}">
                <a16:creationId xmlns="" xmlns:a16="http://schemas.microsoft.com/office/drawing/2014/main" id="{283DAFF9-BC16-4EE0-AAD1-4153A1D1F3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905" y="4379341"/>
            <a:ext cx="3217507" cy="23059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59872B57-AC6A-452B-90DD-69CDCA2FCC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703" y="4765567"/>
            <a:ext cx="3654197" cy="18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305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651" y="207245"/>
            <a:ext cx="8229600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</a:t>
            </a:r>
            <a:r>
              <a:rPr lang="cs-CZ" sz="5400" dirty="0" err="1"/>
              <a:t>hlezna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838" y="1071564"/>
            <a:ext cx="9675962" cy="55006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dirty="0"/>
              <a:t>Operační léčba</a:t>
            </a:r>
          </a:p>
          <a:p>
            <a:pPr>
              <a:defRPr/>
            </a:pPr>
            <a:r>
              <a:rPr lang="cs-CZ" sz="2400" dirty="0"/>
              <a:t>Dislokované </a:t>
            </a:r>
            <a:r>
              <a:rPr lang="cs-CZ" sz="2400" dirty="0" smtClean="0"/>
              <a:t>fraktury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Otevřené </a:t>
            </a:r>
            <a:r>
              <a:rPr lang="cs-CZ" sz="2400" dirty="0" smtClean="0"/>
              <a:t>fraktury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/>
              <a:t>ZF</a:t>
            </a:r>
          </a:p>
          <a:p>
            <a:pPr marL="0" indent="0">
              <a:buNone/>
              <a:defRPr/>
            </a:pPr>
            <a:r>
              <a:rPr lang="cs-CZ" sz="2400" dirty="0"/>
              <a:t>ORIF</a:t>
            </a:r>
          </a:p>
          <a:p>
            <a:pPr>
              <a:defRPr/>
            </a:pPr>
            <a:r>
              <a:rPr lang="cs-CZ" sz="2400" dirty="0" smtClean="0"/>
              <a:t>dlaha</a:t>
            </a:r>
            <a:r>
              <a:rPr lang="cs-CZ" sz="2400" dirty="0"/>
              <a:t>, šroubky, KW</a:t>
            </a:r>
          </a:p>
          <a:p>
            <a:pPr marL="0" indent="0">
              <a:buNone/>
              <a:defRPr/>
            </a:pPr>
            <a:r>
              <a:rPr lang="cs-CZ" sz="2400" dirty="0"/>
              <a:t>Stabilizace </a:t>
            </a:r>
            <a:r>
              <a:rPr lang="cs-CZ" sz="2400" dirty="0" err="1" smtClean="0"/>
              <a:t>syndezmózy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46084" name="Picture 2" descr="C:\Users\Martin\Desktop\obr. orthobull\DK\IMG_3955-569d63f13df78cafda9d44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3281" r="3076" b="10663"/>
          <a:stretch>
            <a:fillRect/>
          </a:stretch>
        </p:blipFill>
        <p:spPr bwMode="auto">
          <a:xfrm>
            <a:off x="8600536" y="207244"/>
            <a:ext cx="3318161" cy="225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Obrázek 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33861" r="43964" b="17848"/>
          <a:stretch>
            <a:fillRect/>
          </a:stretch>
        </p:blipFill>
        <p:spPr bwMode="auto">
          <a:xfrm>
            <a:off x="1939132" y="2868613"/>
            <a:ext cx="126682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Obrázek 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34647" r="42651" b="14172"/>
          <a:stretch>
            <a:fillRect/>
          </a:stretch>
        </p:blipFill>
        <p:spPr bwMode="auto">
          <a:xfrm>
            <a:off x="3394076" y="2852738"/>
            <a:ext cx="11414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Obrázek 1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8844" r="39371" b="13647"/>
          <a:stretch>
            <a:fillRect/>
          </a:stretch>
        </p:blipFill>
        <p:spPr bwMode="auto">
          <a:xfrm>
            <a:off x="4810126" y="857250"/>
            <a:ext cx="135731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Obrázek 1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27821" r="40025" b="20998"/>
          <a:stretch>
            <a:fillRect/>
          </a:stretch>
        </p:blipFill>
        <p:spPr bwMode="auto">
          <a:xfrm>
            <a:off x="6453188" y="785813"/>
            <a:ext cx="14271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Obrázek 18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8" t="35696" r="42979" b="11024"/>
          <a:stretch>
            <a:fillRect/>
          </a:stretch>
        </p:blipFill>
        <p:spPr bwMode="auto">
          <a:xfrm>
            <a:off x="8883650" y="2748397"/>
            <a:ext cx="12604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Obrázek 2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7270" r="44620" b="12598"/>
          <a:stretch>
            <a:fillRect/>
          </a:stretch>
        </p:blipFill>
        <p:spPr bwMode="auto">
          <a:xfrm>
            <a:off x="4738688" y="2928938"/>
            <a:ext cx="1173885" cy="186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Obrázek 26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6" t="32021" r="29199" b="16798"/>
          <a:stretch>
            <a:fillRect/>
          </a:stretch>
        </p:blipFill>
        <p:spPr bwMode="auto">
          <a:xfrm>
            <a:off x="6167438" y="2928939"/>
            <a:ext cx="1428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Obrázek 26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1" t="28871" r="39371" b="21523"/>
          <a:stretch>
            <a:fillRect/>
          </a:stretch>
        </p:blipFill>
        <p:spPr bwMode="auto">
          <a:xfrm>
            <a:off x="5167313" y="4884738"/>
            <a:ext cx="14382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Obrázek 25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30971" r="39371" b="13647"/>
          <a:stretch>
            <a:fillRect/>
          </a:stretch>
        </p:blipFill>
        <p:spPr bwMode="auto">
          <a:xfrm>
            <a:off x="6686079" y="4864103"/>
            <a:ext cx="12096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Obrázek 26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9" t="28871" r="29855" b="14172"/>
          <a:stretch>
            <a:fillRect/>
          </a:stretch>
        </p:blipFill>
        <p:spPr bwMode="auto">
          <a:xfrm>
            <a:off x="7976245" y="4935538"/>
            <a:ext cx="135731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Obrázek 26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0" t="26247" r="40025" b="22572"/>
          <a:stretch>
            <a:fillRect/>
          </a:stretch>
        </p:blipFill>
        <p:spPr bwMode="auto">
          <a:xfrm>
            <a:off x="9570244" y="4935538"/>
            <a:ext cx="128111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810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432" y="754304"/>
            <a:ext cx="8049888" cy="565484"/>
          </a:xfrm>
        </p:spPr>
        <p:txBody>
          <a:bodyPr>
            <a:noAutofit/>
          </a:bodyPr>
          <a:lstStyle/>
          <a:p>
            <a:r>
              <a:rPr lang="cs-CZ" sz="3600" dirty="0"/>
              <a:t>Hlezno - ruptura Achillovy šlachy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23" y="4897649"/>
            <a:ext cx="3604428" cy="1798721"/>
          </a:xfrm>
          <a:prstGeom prst="rect">
            <a:avLst/>
          </a:prstGeo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72979" y="1876926"/>
            <a:ext cx="4428065" cy="27426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Náhlá bolest - rupnutí</a:t>
            </a:r>
          </a:p>
          <a:p>
            <a:r>
              <a:rPr lang="cs-CZ" dirty="0"/>
              <a:t>Degenerativně změněná šlacha</a:t>
            </a:r>
          </a:p>
          <a:p>
            <a:r>
              <a:rPr lang="cs-CZ" dirty="0"/>
              <a:t>Hmatný defekt šlachy, nemožnost aktivní </a:t>
            </a:r>
            <a:r>
              <a:rPr lang="cs-CZ" dirty="0" err="1"/>
              <a:t>plantiflexe</a:t>
            </a:r>
            <a:r>
              <a:rPr lang="cs-CZ" dirty="0"/>
              <a:t> nohy </a:t>
            </a:r>
          </a:p>
          <a:p>
            <a:r>
              <a:rPr lang="cs-CZ" dirty="0"/>
              <a:t>Konzervativní nebo operační léčba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6 týdnů sádrová fixace nebo speciální ortéza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592" y="1836614"/>
            <a:ext cx="3705127" cy="278294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39239" y="4477292"/>
            <a:ext cx="2279984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Thompsonův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235112" y="887005"/>
            <a:ext cx="2582214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Operační sutura dle </a:t>
            </a:r>
            <a:r>
              <a:rPr kumimoji="0" lang="cs-CZ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Bunnella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6378744" y="2511594"/>
            <a:ext cx="481263" cy="120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8" name="Picture 4" descr="Fig.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87" y="1458201"/>
            <a:ext cx="2647447" cy="52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57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1188" y="1071564"/>
            <a:ext cx="8329612" cy="55006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2400" dirty="0" smtClean="0"/>
              <a:t>patní </a:t>
            </a:r>
            <a:r>
              <a:rPr lang="cs-CZ" sz="2400" dirty="0"/>
              <a:t>kost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pády </a:t>
            </a:r>
            <a:r>
              <a:rPr lang="cs-CZ" sz="2400" dirty="0"/>
              <a:t>z výšky – </a:t>
            </a:r>
            <a:r>
              <a:rPr lang="cs-CZ" sz="2400" dirty="0" err="1"/>
              <a:t>kominuce</a:t>
            </a:r>
            <a:r>
              <a:rPr lang="cs-CZ" sz="2400" dirty="0"/>
              <a:t> kl. Plochy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err="1" smtClean="0"/>
              <a:t>avulzní</a:t>
            </a:r>
            <a:r>
              <a:rPr lang="cs-CZ" sz="2400" dirty="0" smtClean="0"/>
              <a:t> </a:t>
            </a:r>
            <a:r>
              <a:rPr lang="cs-CZ" sz="2400" dirty="0"/>
              <a:t>zlomeniny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tenký měkko-tkáňový </a:t>
            </a:r>
            <a:r>
              <a:rPr lang="cs-CZ" sz="2400" dirty="0"/>
              <a:t>kryt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47108" name="Picture 3" descr="F:\ob\imagesDXZR0YF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51706"/>
            <a:ext cx="2984457" cy="242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C:\Users\Martin\Desktop\obr. orthobull\calcaneus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6" b="10818"/>
          <a:stretch>
            <a:fillRect/>
          </a:stretch>
        </p:blipFill>
        <p:spPr bwMode="auto">
          <a:xfrm>
            <a:off x="5635468" y="2850777"/>
            <a:ext cx="4339218" cy="189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 descr="C:\Users\Martin\Desktop\obr. orthobull\DK\1-s2.0-S1268773114001519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12794" r="9186" b="17717"/>
          <a:stretch>
            <a:fillRect/>
          </a:stretch>
        </p:blipFill>
        <p:spPr bwMode="auto">
          <a:xfrm>
            <a:off x="10186988" y="4143678"/>
            <a:ext cx="1914896" cy="26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Obrázek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8346" r="30511" b="22047"/>
          <a:stretch>
            <a:fillRect/>
          </a:stretch>
        </p:blipFill>
        <p:spPr bwMode="auto">
          <a:xfrm>
            <a:off x="6524625" y="4857751"/>
            <a:ext cx="2000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Obrázek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t="25591" r="26820" b="21654"/>
          <a:stretch>
            <a:fillRect/>
          </a:stretch>
        </p:blipFill>
        <p:spPr bwMode="auto">
          <a:xfrm>
            <a:off x="4238626" y="4857751"/>
            <a:ext cx="2144713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Obrázek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t="26378" r="27805" b="22047"/>
          <a:stretch>
            <a:fillRect/>
          </a:stretch>
        </p:blipFill>
        <p:spPr bwMode="auto">
          <a:xfrm>
            <a:off x="1738314" y="4857750"/>
            <a:ext cx="23574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7621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5400" dirty="0"/>
              <a:t>Zlomeniny 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635" y="1071564"/>
            <a:ext cx="9610165" cy="55006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dirty="0" smtClean="0"/>
              <a:t>zlomeny </a:t>
            </a:r>
            <a:r>
              <a:rPr lang="cs-CZ" sz="2400" dirty="0"/>
              <a:t>MTT a prsty</a:t>
            </a:r>
          </a:p>
          <a:p>
            <a:pPr marL="0" indent="0">
              <a:buNone/>
              <a:defRPr/>
            </a:pPr>
            <a:r>
              <a:rPr lang="cs-CZ" sz="2400" dirty="0" smtClean="0"/>
              <a:t>báze</a:t>
            </a:r>
            <a:r>
              <a:rPr lang="cs-CZ" sz="2400" dirty="0"/>
              <a:t>, diafýzy, hlavice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r>
              <a:rPr lang="cs-CZ" sz="2400" dirty="0" smtClean="0"/>
              <a:t>převážně </a:t>
            </a:r>
            <a:r>
              <a:rPr lang="cs-CZ" sz="2400" dirty="0"/>
              <a:t>konzervativní</a:t>
            </a:r>
          </a:p>
          <a:p>
            <a:pPr>
              <a:defRPr/>
            </a:pPr>
            <a:r>
              <a:rPr lang="cs-CZ" sz="2400" dirty="0" smtClean="0"/>
              <a:t>nízká </a:t>
            </a:r>
            <a:r>
              <a:rPr lang="cs-CZ" sz="2400" dirty="0"/>
              <a:t>SFO – 5T</a:t>
            </a:r>
          </a:p>
          <a:p>
            <a:pPr>
              <a:defRPr/>
            </a:pPr>
            <a:r>
              <a:rPr lang="cs-CZ" sz="2400" dirty="0" smtClean="0"/>
              <a:t>elastická </a:t>
            </a:r>
            <a:r>
              <a:rPr lang="cs-CZ" sz="2400" dirty="0"/>
              <a:t>bandáž/náplasťová </a:t>
            </a:r>
            <a:r>
              <a:rPr lang="cs-CZ" sz="2400" dirty="0" smtClean="0"/>
              <a:t>fixace </a:t>
            </a:r>
            <a:r>
              <a:rPr lang="cs-CZ" sz="2400" dirty="0"/>
              <a:t>3T</a:t>
            </a:r>
          </a:p>
          <a:p>
            <a:pPr marL="0" indent="0">
              <a:buNone/>
              <a:defRPr/>
            </a:pPr>
            <a:r>
              <a:rPr lang="cs-CZ" sz="2400" dirty="0" smtClean="0"/>
              <a:t>operační terapie</a:t>
            </a:r>
            <a:endParaRPr lang="cs-CZ" sz="2400" dirty="0"/>
          </a:p>
          <a:p>
            <a:pPr>
              <a:defRPr/>
            </a:pPr>
            <a:r>
              <a:rPr lang="cs-CZ" sz="2400" dirty="0"/>
              <a:t>I. MTT, palec</a:t>
            </a:r>
          </a:p>
          <a:p>
            <a:pPr>
              <a:defRPr/>
            </a:pPr>
            <a:r>
              <a:rPr lang="cs-CZ" sz="2400" dirty="0"/>
              <a:t>V. MTT – </a:t>
            </a:r>
            <a:r>
              <a:rPr lang="cs-CZ" sz="2400" dirty="0" err="1" smtClean="0"/>
              <a:t>Jonesova</a:t>
            </a:r>
            <a:r>
              <a:rPr lang="cs-CZ" sz="2400" dirty="0" smtClean="0"/>
              <a:t> fr.</a:t>
            </a:r>
            <a:endParaRPr lang="cs-CZ" sz="2400" dirty="0"/>
          </a:p>
          <a:p>
            <a:pPr>
              <a:defRPr/>
            </a:pPr>
            <a:r>
              <a:rPr lang="cs-CZ" sz="2400" dirty="0" smtClean="0"/>
              <a:t>mnohočetné </a:t>
            </a:r>
            <a:r>
              <a:rPr lang="cs-CZ" sz="2400" dirty="0"/>
              <a:t>zlomeny</a:t>
            </a:r>
          </a:p>
          <a:p>
            <a:pPr>
              <a:defRPr/>
            </a:pPr>
            <a:r>
              <a:rPr lang="cs-CZ" sz="2400" dirty="0" smtClean="0"/>
              <a:t>hrubé </a:t>
            </a:r>
            <a:r>
              <a:rPr lang="cs-CZ" sz="2400" dirty="0"/>
              <a:t>dislokace</a:t>
            </a:r>
          </a:p>
          <a:p>
            <a:pPr>
              <a:defRPr/>
            </a:pPr>
            <a:r>
              <a:rPr lang="cs-CZ" sz="2400" dirty="0" smtClean="0"/>
              <a:t>otevřené fraktury</a:t>
            </a: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48132" name="Picture 2" descr="C:\Users\Martin\Desktop\obr. orthobull\Zlomeniny+prstů+nohy+ošetříme+pomocí+náplasťové+fix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43681" r="44324" b="11307"/>
          <a:stretch>
            <a:fillRect/>
          </a:stretch>
        </p:blipFill>
        <p:spPr bwMode="auto">
          <a:xfrm>
            <a:off x="6096001" y="928689"/>
            <a:ext cx="12731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 descr="C:\Users\Martin\Desktop\obr. orthobull\t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8147" r="17262" b="10861"/>
          <a:stretch>
            <a:fillRect/>
          </a:stretch>
        </p:blipFill>
        <p:spPr bwMode="auto">
          <a:xfrm>
            <a:off x="7953376" y="642939"/>
            <a:ext cx="254317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Obrázek 2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0" t="31496" r="37402" b="16798"/>
          <a:stretch>
            <a:fillRect/>
          </a:stretch>
        </p:blipFill>
        <p:spPr bwMode="auto">
          <a:xfrm>
            <a:off x="6596063" y="2714626"/>
            <a:ext cx="12890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Obrázek 1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25710" r="38834" b="12856"/>
          <a:stretch>
            <a:fillRect/>
          </a:stretch>
        </p:blipFill>
        <p:spPr bwMode="auto">
          <a:xfrm>
            <a:off x="7881938" y="2643189"/>
            <a:ext cx="1428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Obrázek 9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30971" r="42651" b="20473"/>
          <a:stretch>
            <a:fillRect/>
          </a:stretch>
        </p:blipFill>
        <p:spPr bwMode="auto">
          <a:xfrm>
            <a:off x="9310688" y="2428875"/>
            <a:ext cx="1357312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Obrázek 3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29396" r="34448" b="16273"/>
          <a:stretch>
            <a:fillRect/>
          </a:stretch>
        </p:blipFill>
        <p:spPr bwMode="auto">
          <a:xfrm>
            <a:off x="4805082" y="4566161"/>
            <a:ext cx="1648105" cy="214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Obrázek 3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30971" r="33794" b="6824"/>
          <a:stretch>
            <a:fillRect/>
          </a:stretch>
        </p:blipFill>
        <p:spPr bwMode="auto">
          <a:xfrm>
            <a:off x="6547645" y="4572000"/>
            <a:ext cx="164306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Obrázek 2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1" t="33595" r="38715" b="16798"/>
          <a:stretch>
            <a:fillRect/>
          </a:stretch>
        </p:blipFill>
        <p:spPr bwMode="auto">
          <a:xfrm>
            <a:off x="8239838" y="4581197"/>
            <a:ext cx="1343585" cy="213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Obrázek 2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26247" r="31824" b="8923"/>
          <a:stretch>
            <a:fillRect/>
          </a:stretch>
        </p:blipFill>
        <p:spPr bwMode="auto">
          <a:xfrm>
            <a:off x="9689664" y="4581197"/>
            <a:ext cx="1499473" cy="211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824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Noha - příznaky poranění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Známky vážného poranění nohy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839788" y="2804160"/>
            <a:ext cx="5182394" cy="38986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Otok, odřeniny, lacerace</a:t>
            </a:r>
          </a:p>
          <a:p>
            <a:r>
              <a:rPr lang="cs-CZ" dirty="0"/>
              <a:t>Hematom - narůstající v čase</a:t>
            </a:r>
          </a:p>
          <a:p>
            <a:r>
              <a:rPr lang="cs-CZ" dirty="0"/>
              <a:t>Hematom na chodidle - zlomenina </a:t>
            </a:r>
            <a:r>
              <a:rPr lang="cs-CZ" dirty="0" err="1"/>
              <a:t>kalkanea</a:t>
            </a:r>
            <a:r>
              <a:rPr lang="cs-CZ" dirty="0"/>
              <a:t>, poranění </a:t>
            </a:r>
            <a:r>
              <a:rPr lang="cs-CZ" dirty="0" err="1"/>
              <a:t>Lisfrankova</a:t>
            </a:r>
            <a:r>
              <a:rPr lang="cs-CZ" dirty="0"/>
              <a:t> </a:t>
            </a:r>
            <a:r>
              <a:rPr lang="cs-CZ" dirty="0" smtClean="0"/>
              <a:t>kloubu</a:t>
            </a:r>
            <a:endParaRPr lang="cs-CZ" dirty="0"/>
          </a:p>
        </p:txBody>
      </p:sp>
      <p:pic>
        <p:nvPicPr>
          <p:cNvPr id="5" name="Picture 2" descr="The plantar ecchymosis is a sign highly suggestive of a Lisfranc injury...  | Download Scientific Diagra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5859" y="65347"/>
            <a:ext cx="4125075" cy="325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nkle Sprains - What Have I Done??? - Mid North Coast Physiothera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5132" y="3596739"/>
            <a:ext cx="4054698" cy="30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lů 3"/>
          <p:cNvSpPr/>
          <p:nvPr/>
        </p:nvSpPr>
        <p:spPr>
          <a:xfrm rot="1477004">
            <a:off x="10256642" y="901375"/>
            <a:ext cx="229350" cy="6585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5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97306"/>
            <a:ext cx="6561968" cy="1087478"/>
          </a:xfrm>
        </p:spPr>
        <p:txBody>
          <a:bodyPr>
            <a:normAutofit/>
          </a:bodyPr>
          <a:lstStyle/>
          <a:p>
            <a:r>
              <a:rPr lang="cs-CZ" dirty="0">
                <a:ea typeface="+mj-lt"/>
                <a:cs typeface="+mj-lt"/>
              </a:rPr>
              <a:t>Noha - </a:t>
            </a:r>
            <a:r>
              <a:rPr lang="cs-CZ" dirty="0" smtClean="0">
                <a:ea typeface="+mj-lt"/>
                <a:cs typeface="+mj-lt"/>
              </a:rPr>
              <a:t>kalkaneus</a:t>
            </a:r>
            <a:endParaRPr lang="cs-CZ" dirty="0">
              <a:ea typeface="+mj-lt"/>
              <a:cs typeface="+mj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91345" y="2505075"/>
            <a:ext cx="5806232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sz="1350" b="1" dirty="0"/>
          </a:p>
          <a:p>
            <a:pPr marL="0" indent="0">
              <a:buNone/>
            </a:pPr>
            <a:r>
              <a:rPr lang="cs-CZ" sz="1350" b="1" dirty="0"/>
              <a:t>Konzervativní: </a:t>
            </a:r>
            <a:r>
              <a:rPr lang="cs-CZ" sz="1350" dirty="0"/>
              <a:t>nedislokované </a:t>
            </a:r>
            <a:r>
              <a:rPr lang="cs-CZ" sz="1350" dirty="0" err="1"/>
              <a:t>extraartikulární</a:t>
            </a:r>
            <a:r>
              <a:rPr lang="cs-CZ" sz="1350" dirty="0"/>
              <a:t> a </a:t>
            </a:r>
            <a:r>
              <a:rPr lang="cs-CZ" sz="1350" dirty="0" err="1"/>
              <a:t>intraartikulární</a:t>
            </a:r>
            <a:r>
              <a:rPr lang="cs-CZ" sz="1350" dirty="0"/>
              <a:t> zlomeniny, bez došlapu 6-8 týdnů</a:t>
            </a:r>
          </a:p>
          <a:p>
            <a:pPr marL="0" indent="0">
              <a:buNone/>
            </a:pPr>
            <a:r>
              <a:rPr lang="cs-CZ" sz="1350" b="1" dirty="0"/>
              <a:t>Operační: </a:t>
            </a:r>
            <a:r>
              <a:rPr lang="cs-CZ" sz="1350" dirty="0"/>
              <a:t>akutní operace je indikovaná u zlomeniny kachního zobáku - </a:t>
            </a:r>
            <a:r>
              <a:rPr lang="cs-CZ" sz="1350" dirty="0" err="1"/>
              <a:t>tongue</a:t>
            </a:r>
            <a:r>
              <a:rPr lang="cs-CZ" sz="1350" dirty="0"/>
              <a:t> type </a:t>
            </a:r>
            <a:r>
              <a:rPr lang="cs-CZ" sz="1350" dirty="0" err="1"/>
              <a:t>fracture</a:t>
            </a:r>
            <a:r>
              <a:rPr lang="cs-CZ" sz="1350" dirty="0"/>
              <a:t> - pro ohrožení kožního krytu nekrózou tlakem úlomku </a:t>
            </a:r>
          </a:p>
          <a:p>
            <a:pPr marL="0" indent="0">
              <a:buNone/>
            </a:pPr>
            <a:r>
              <a:rPr lang="cs-CZ" sz="1350" b="1" dirty="0">
                <a:ea typeface="+mn-lt"/>
                <a:cs typeface="+mn-lt"/>
              </a:rPr>
              <a:t>Dvoufázové ošetření </a:t>
            </a:r>
            <a:r>
              <a:rPr lang="cs-CZ" sz="1350" dirty="0">
                <a:ea typeface="+mn-lt"/>
                <a:cs typeface="+mn-lt"/>
              </a:rPr>
              <a:t>- akutní repozice + externí fixace zevním fixátorem při narůstajícím otoku, u otevřených zlomenin</a:t>
            </a:r>
          </a:p>
          <a:p>
            <a:pPr marL="0" indent="0">
              <a:buNone/>
            </a:pPr>
            <a:r>
              <a:rPr lang="cs-CZ" sz="1350" dirty="0"/>
              <a:t>Osteosyntéza pak u dislokovaných zlomenin dlahami, K-dráty, šrouby</a:t>
            </a:r>
          </a:p>
          <a:p>
            <a:pPr marL="0" indent="0">
              <a:buNone/>
            </a:pPr>
            <a:r>
              <a:rPr lang="cs-CZ" sz="1350" b="1" dirty="0"/>
              <a:t>Pooperačně </a:t>
            </a:r>
            <a:r>
              <a:rPr lang="cs-CZ" sz="1350" dirty="0"/>
              <a:t>bez došlapu 6-8 týdnů, brzká RHB</a:t>
            </a:r>
          </a:p>
          <a:p>
            <a:pPr marL="0" indent="0">
              <a:buNone/>
            </a:pPr>
            <a:endParaRPr lang="cs-CZ" sz="1350" dirty="0"/>
          </a:p>
          <a:p>
            <a:pPr marL="0" indent="0">
              <a:buNone/>
            </a:pPr>
            <a:endParaRPr lang="cs-CZ" sz="135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23" y="498996"/>
            <a:ext cx="2618716" cy="3848373"/>
          </a:xfrm>
          <a:prstGeom prst="rect">
            <a:avLst/>
          </a:prstGeom>
        </p:spPr>
      </p:pic>
      <p:pic>
        <p:nvPicPr>
          <p:cNvPr id="9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5" r="11032"/>
          <a:stretch>
            <a:fillRect/>
          </a:stretch>
        </p:blipFill>
        <p:spPr>
          <a:xfrm>
            <a:off x="9095857" y="498947"/>
            <a:ext cx="2827201" cy="26929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12172" y="4729347"/>
            <a:ext cx="2715922" cy="20940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565" y="4750005"/>
            <a:ext cx="2330822" cy="207338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068" y="4750005"/>
            <a:ext cx="2670633" cy="19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043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774" y="545261"/>
            <a:ext cx="7886700" cy="994172"/>
          </a:xfrm>
        </p:spPr>
        <p:txBody>
          <a:bodyPr/>
          <a:lstStyle/>
          <a:p>
            <a:r>
              <a:rPr lang="cs-CZ" dirty="0"/>
              <a:t>Noha - střední noha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1759" y="1644751"/>
            <a:ext cx="475849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800" b="1" dirty="0"/>
              <a:t>Klasifikace</a:t>
            </a:r>
          </a:p>
          <a:p>
            <a:pPr marL="0" indent="0">
              <a:buNone/>
            </a:pPr>
            <a:r>
              <a:rPr lang="cs-CZ" sz="1350" b="1" dirty="0" err="1"/>
              <a:t>Avulzní</a:t>
            </a:r>
            <a:r>
              <a:rPr lang="cs-CZ" sz="1350" b="1" dirty="0"/>
              <a:t> </a:t>
            </a:r>
            <a:r>
              <a:rPr lang="cs-CZ" sz="1350" dirty="0"/>
              <a:t>- malé </a:t>
            </a:r>
            <a:r>
              <a:rPr lang="cs-CZ" sz="1350" dirty="0" err="1"/>
              <a:t>avulzní</a:t>
            </a:r>
            <a:r>
              <a:rPr lang="cs-CZ" sz="1350" dirty="0"/>
              <a:t> okrajové zlomeniny</a:t>
            </a:r>
          </a:p>
          <a:p>
            <a:pPr marL="0" indent="0">
              <a:buNone/>
            </a:pPr>
            <a:r>
              <a:rPr lang="cs-CZ" sz="1350" b="1" dirty="0"/>
              <a:t>Kompresní </a:t>
            </a:r>
            <a:r>
              <a:rPr lang="cs-CZ" sz="1350" dirty="0"/>
              <a:t>- </a:t>
            </a:r>
            <a:r>
              <a:rPr lang="en-US" sz="1350" dirty="0" err="1"/>
              <a:t>většinou</a:t>
            </a:r>
            <a:r>
              <a:rPr lang="en-US" sz="1350" dirty="0"/>
              <a:t> </a:t>
            </a:r>
            <a:r>
              <a:rPr lang="en-US" sz="1350" dirty="0" err="1"/>
              <a:t>kuboidní</a:t>
            </a:r>
            <a:r>
              <a:rPr lang="en-US" sz="1350" dirty="0"/>
              <a:t> a </a:t>
            </a:r>
            <a:r>
              <a:rPr lang="en-US" sz="1350" dirty="0" err="1"/>
              <a:t>navikulární</a:t>
            </a:r>
            <a:r>
              <a:rPr lang="en-US" sz="1350" dirty="0"/>
              <a:t> </a:t>
            </a:r>
            <a:r>
              <a:rPr lang="en-US" sz="1350" dirty="0" err="1"/>
              <a:t>kost</a:t>
            </a:r>
            <a:endParaRPr lang="cs-CZ" sz="1350" dirty="0"/>
          </a:p>
          <a:p>
            <a:pPr marL="0" indent="0">
              <a:buNone/>
            </a:pPr>
            <a:r>
              <a:rPr lang="cs-CZ" sz="1350" dirty="0"/>
              <a:t>Luxace </a:t>
            </a:r>
            <a:r>
              <a:rPr lang="cs-CZ" sz="1350" dirty="0" err="1"/>
              <a:t>Lisfrankova</a:t>
            </a:r>
            <a:r>
              <a:rPr lang="cs-CZ" sz="1350" dirty="0"/>
              <a:t> kloubu a diastáza při ruptuře </a:t>
            </a:r>
            <a:r>
              <a:rPr lang="cs-CZ" sz="1350" dirty="0" err="1"/>
              <a:t>lisfrankova</a:t>
            </a:r>
            <a:r>
              <a:rPr lang="cs-CZ" sz="1350" dirty="0"/>
              <a:t> vazu - vážné poranění </a:t>
            </a:r>
            <a:r>
              <a:rPr lang="cs-CZ" sz="1350" dirty="0" err="1"/>
              <a:t>středonoží</a:t>
            </a:r>
            <a:endParaRPr lang="cs-CZ" sz="1350" dirty="0"/>
          </a:p>
          <a:p>
            <a:pPr marL="0" indent="0">
              <a:buNone/>
            </a:pPr>
            <a:endParaRPr lang="cs-CZ" sz="1350" dirty="0"/>
          </a:p>
          <a:p>
            <a:pPr marL="385763" indent="-385763">
              <a:buAutoNum type="arabicPeriod"/>
            </a:pPr>
            <a:endParaRPr lang="cs-CZ" sz="135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21718" y="417870"/>
            <a:ext cx="2907899" cy="545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577" y="142409"/>
            <a:ext cx="2148882" cy="3004683"/>
          </a:xfrm>
          <a:prstGeom prst="rect">
            <a:avLst/>
          </a:prstGeom>
        </p:spPr>
      </p:pic>
      <p:pic>
        <p:nvPicPr>
          <p:cNvPr id="9" name="Picture 2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53600" y="3496235"/>
            <a:ext cx="2250140" cy="3163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31" y="3713915"/>
            <a:ext cx="1768772" cy="288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8" descr="lisfrank mech urazu.jpg">
            <a:extLst>
              <a:ext uri="{FF2B5EF4-FFF2-40B4-BE49-F238E27FC236}">
                <a16:creationId xmlns="" xmlns:a16="http://schemas.microsoft.com/office/drawing/2014/main" id="{A42799AC-9FC2-4A9D-B0DE-709EB22D9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55" y="3114953"/>
            <a:ext cx="2255716" cy="3097401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823181" y="6296030"/>
            <a:ext cx="2592806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Mechanismus poranění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063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4659" y="4334443"/>
            <a:ext cx="2615921" cy="241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53600" y="747691"/>
            <a:ext cx="2346980" cy="351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0551" y="647079"/>
            <a:ext cx="6220562" cy="10226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dirty="0"/>
              <a:t>Noha - střední noha - léčba</a:t>
            </a:r>
          </a:p>
        </p:txBody>
      </p:sp>
      <p:pic>
        <p:nvPicPr>
          <p:cNvPr id="8" name="Zástupný symbol pro obsah 5"/>
          <p:cNvPicPr>
            <a:picLocks noGrp="1"/>
          </p:cNvPicPr>
          <p:nvPr>
            <p:ph sz="half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7765" y="1836382"/>
            <a:ext cx="3647357" cy="43075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484659" y="263938"/>
            <a:ext cx="2463240" cy="30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Dočasná stabilizace K-dráty</a:t>
            </a:r>
          </a:p>
        </p:txBody>
      </p:sp>
      <p:sp>
        <p:nvSpPr>
          <p:cNvPr id="3" name="Zástupný symbol pro obsah 3">
            <a:extLst>
              <a:ext uri="{FF2B5EF4-FFF2-40B4-BE49-F238E27FC236}">
                <a16:creationId xmlns="" xmlns:a16="http://schemas.microsoft.com/office/drawing/2014/main" id="{1B84FBE1-1193-4312-B16D-432F0296A8F8}"/>
              </a:ext>
            </a:extLst>
          </p:cNvPr>
          <p:cNvSpPr txBox="1">
            <a:spLocks/>
          </p:cNvSpPr>
          <p:nvPr/>
        </p:nvSpPr>
        <p:spPr>
          <a:xfrm>
            <a:off x="551385" y="1836382"/>
            <a:ext cx="4102310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kumimoji="0" lang="cs-CZ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Clr>
                <a:srgbClr val="0101DC"/>
              </a:buClr>
              <a:buNone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Konzervativní: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nedislokované zlomeniny, bez došlapu 8-12 týdnů</a:t>
            </a:r>
          </a:p>
          <a:p>
            <a:pPr marL="0" indent="0">
              <a:buClr>
                <a:srgbClr val="0101DC"/>
              </a:buClr>
              <a:buNone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Operační: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většiny dislokovaných zlomenin,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luxací,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K-dráty, šrouby, dlahy</a:t>
            </a:r>
          </a:p>
          <a:p>
            <a:pPr marL="0" indent="0">
              <a:buClr>
                <a:srgbClr val="0101DC"/>
              </a:buClr>
              <a:buNone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Dvoufázové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ošetření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akutní repozice + externí fixace zevním fixátorem při narůstajícím otoku, u otevřených zlomenin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Clr>
                <a:srgbClr val="0101DC"/>
              </a:buClr>
              <a:buNone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Osteosyntéza pak dlahami, K-dráty, šrouby</a:t>
            </a:r>
          </a:p>
          <a:p>
            <a:pPr marL="0" indent="0">
              <a:buClr>
                <a:srgbClr val="0101DC"/>
              </a:buClr>
              <a:buNone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Pooperačně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 nestabilní zlomeniny a poranění vazů sádrová fixace 4-6 týdnů, bez došlapu 8-12 týdnů, </a:t>
            </a:r>
            <a:r>
              <a:rPr kumimoji="0" lang="cs-CZ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RHB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 smtClean="0">
                <a:latin typeface="Arial"/>
                <a:cs typeface="Arial"/>
              </a:rPr>
              <a:t>tři </a:t>
            </a:r>
            <a:r>
              <a:rPr lang="cs-CZ" sz="1800" dirty="0">
                <a:latin typeface="Arial"/>
                <a:cs typeface="Arial"/>
              </a:rPr>
              <a:t>RTG projekce - komplexní zhodnocení pánevního kruhu</a:t>
            </a:r>
            <a:r>
              <a:rPr lang="en-US" sz="1800" dirty="0">
                <a:latin typeface="Arial"/>
                <a:cs typeface="Arial"/>
              </a:rPr>
              <a:t> - AP, inlet, outlet </a:t>
            </a:r>
            <a:r>
              <a:rPr lang="cs-CZ" sz="1800" dirty="0">
                <a:latin typeface="Arial"/>
                <a:cs typeface="Arial"/>
              </a:rPr>
              <a:t>projekce 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 smtClean="0">
                <a:latin typeface="Arial"/>
                <a:cs typeface="Arial"/>
              </a:rPr>
              <a:t>vysokoenergetické </a:t>
            </a:r>
            <a:r>
              <a:rPr lang="cs-CZ" sz="1800" dirty="0">
                <a:latin typeface="Arial"/>
                <a:cs typeface="Arial"/>
              </a:rPr>
              <a:t>trauma + RTG páteře + FAST + CT (hlava a krční páteř)</a:t>
            </a:r>
          </a:p>
          <a:p>
            <a:r>
              <a:rPr lang="cs-CZ" sz="1800" dirty="0" smtClean="0">
                <a:latin typeface="Arial"/>
                <a:cs typeface="Arial"/>
              </a:rPr>
              <a:t>v </a:t>
            </a:r>
            <a:r>
              <a:rPr lang="cs-CZ" sz="1800" dirty="0">
                <a:latin typeface="Arial"/>
                <a:cs typeface="Arial"/>
              </a:rPr>
              <a:t>praxi - u většiny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cs-CZ" sz="1800" dirty="0">
                <a:latin typeface="Arial"/>
                <a:cs typeface="Arial"/>
              </a:rPr>
              <a:t>pacientů s vysokoenergetickým poraněním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cs-CZ" sz="1800" dirty="0">
                <a:latin typeface="Arial"/>
                <a:cs typeface="Arial"/>
              </a:rPr>
              <a:t>po „</a:t>
            </a:r>
            <a:r>
              <a:rPr lang="en-US" sz="1800" dirty="0">
                <a:latin typeface="Arial"/>
                <a:cs typeface="Arial"/>
              </a:rPr>
              <a:t>primary survey</a:t>
            </a:r>
            <a:r>
              <a:rPr lang="cs-CZ" sz="1800" dirty="0">
                <a:latin typeface="Arial"/>
                <a:cs typeface="Arial"/>
              </a:rPr>
              <a:t>“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cs-CZ" sz="1800" dirty="0">
                <a:latin typeface="Arial"/>
                <a:cs typeface="Arial"/>
              </a:rPr>
              <a:t>provádíme celotělové CT s kontrastem pokud není pacient zcela nestabilní</a:t>
            </a:r>
          </a:p>
          <a:p>
            <a:r>
              <a:rPr lang="cs-CZ" sz="1800" b="1" dirty="0" smtClean="0">
                <a:latin typeface="Arial"/>
                <a:cs typeface="Arial"/>
              </a:rPr>
              <a:t>arteriální </a:t>
            </a:r>
            <a:r>
              <a:rPr lang="cs-CZ" sz="1800" b="1" dirty="0">
                <a:latin typeface="Arial"/>
                <a:cs typeface="Arial"/>
              </a:rPr>
              <a:t>krvácení </a:t>
            </a:r>
            <a:r>
              <a:rPr lang="cs-CZ" sz="1800" dirty="0">
                <a:latin typeface="Arial"/>
                <a:cs typeface="Arial"/>
              </a:rPr>
              <a:t>- leak (angioembolizace), 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 smtClean="0">
                <a:cs typeface="Arial" pitchFamily="34" charset="0"/>
              </a:rPr>
              <a:t>měchýř/uretrální </a:t>
            </a:r>
            <a:r>
              <a:rPr lang="cs-CZ" sz="1800" dirty="0">
                <a:cs typeface="Arial" pitchFamily="34" charset="0"/>
              </a:rPr>
              <a:t>ruptura - </a:t>
            </a:r>
            <a:r>
              <a:rPr lang="cs-CZ" sz="1800" dirty="0" err="1" smtClean="0">
                <a:cs typeface="Arial" pitchFamily="34" charset="0"/>
              </a:rPr>
              <a:t>uretro</a:t>
            </a:r>
            <a:r>
              <a:rPr lang="cs-CZ" sz="1800" dirty="0" smtClean="0">
                <a:cs typeface="Arial" pitchFamily="34" charset="0"/>
              </a:rPr>
              <a:t>/</a:t>
            </a:r>
            <a:r>
              <a:rPr lang="cs-CZ" sz="1800" dirty="0" err="1" smtClean="0">
                <a:cs typeface="Arial" pitchFamily="34" charset="0"/>
              </a:rPr>
              <a:t>cystogram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28105"/>
            <a:ext cx="3324497" cy="2461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993" y="4141511"/>
            <a:ext cx="3378162" cy="25477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3370" t="43849" r="28908" b="20041"/>
          <a:stretch/>
        </p:blipFill>
        <p:spPr>
          <a:xfrm rot="5400000">
            <a:off x="5008835" y="4106405"/>
            <a:ext cx="3343434" cy="17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339" y="1312289"/>
            <a:ext cx="3600525" cy="307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3437" y="1101030"/>
            <a:ext cx="2688280" cy="267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408" y="520877"/>
            <a:ext cx="9721080" cy="537100"/>
          </a:xfrm>
        </p:spPr>
        <p:txBody>
          <a:bodyPr>
            <a:noAutofit/>
          </a:bodyPr>
          <a:lstStyle/>
          <a:p>
            <a:r>
              <a:rPr lang="cs-CZ" altLang="cs-CZ" dirty="0"/>
              <a:t>Komplexní poranění střední a zadní nohy</a:t>
            </a:r>
            <a:endParaRPr lang="cs-CZ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0831" y="3824040"/>
            <a:ext cx="4778369" cy="28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9193" y="1484786"/>
            <a:ext cx="2958590" cy="516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70848" y="5441577"/>
            <a:ext cx="1553072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Osteosyntéza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dlahou a šrouby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479377" y="1621971"/>
            <a:ext cx="4225698" cy="3430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dirty="0"/>
              <a:t>Časté poranění v rámci nohy</a:t>
            </a:r>
            <a:endParaRPr lang="cs-CZ" sz="1725" dirty="0"/>
          </a:p>
          <a:p>
            <a:endParaRPr lang="cs-CZ" sz="1700" dirty="0"/>
          </a:p>
          <a:p>
            <a:pPr marL="0" indent="0">
              <a:buNone/>
            </a:pPr>
            <a:r>
              <a:rPr lang="cs-CZ" sz="1550" dirty="0"/>
              <a:t>Léčba</a:t>
            </a:r>
          </a:p>
          <a:p>
            <a:pPr marL="0" indent="0">
              <a:buNone/>
            </a:pPr>
            <a:r>
              <a:rPr lang="cs-CZ" sz="1550" b="1" dirty="0"/>
              <a:t>Konzervativní: </a:t>
            </a:r>
            <a:r>
              <a:rPr lang="cs-CZ" sz="1550" dirty="0"/>
              <a:t>málo nebo nedislokované zlomeniny sádrovou fixací 4 týdny, bez došlapu 6-8 týdnů</a:t>
            </a:r>
          </a:p>
          <a:p>
            <a:pPr marL="0" indent="0">
              <a:buNone/>
            </a:pPr>
            <a:r>
              <a:rPr lang="cs-CZ" sz="1550" b="1" dirty="0"/>
              <a:t>Operační: </a:t>
            </a:r>
            <a:r>
              <a:rPr lang="cs-CZ" sz="1550" dirty="0"/>
              <a:t>dislokované a </a:t>
            </a:r>
            <a:r>
              <a:rPr lang="cs-CZ" sz="1550" dirty="0" err="1"/>
              <a:t>intraartikulární</a:t>
            </a:r>
            <a:r>
              <a:rPr lang="cs-CZ" sz="1550" dirty="0"/>
              <a:t> zlomeniny - K-dráty, šrouby, dlahy</a:t>
            </a:r>
            <a:endParaRPr lang="cs-CZ" sz="1550" b="1" dirty="0"/>
          </a:p>
          <a:p>
            <a:pPr marL="0" indent="0">
              <a:buNone/>
            </a:pPr>
            <a:r>
              <a:rPr lang="cs-CZ" sz="1550" b="1" dirty="0" err="1"/>
              <a:t>Poperačně</a:t>
            </a:r>
            <a:r>
              <a:rPr lang="cs-CZ" sz="1550" dirty="0"/>
              <a:t> sádrová fixace u nestabilní osteosyntézy nebo poranění vazů na 4-6 týdnů, bez došlapu 6-8 týdnů</a:t>
            </a:r>
          </a:p>
          <a:p>
            <a:pPr marL="0" indent="0">
              <a:buNone/>
            </a:pPr>
            <a:endParaRPr lang="cs-CZ" sz="155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07" y="1254292"/>
            <a:ext cx="2559658" cy="4136356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zlomenina </a:t>
            </a:r>
            <a:r>
              <a:rPr lang="cs-CZ" dirty="0" err="1"/>
              <a:t>metatarzů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644" y="132346"/>
            <a:ext cx="2092271" cy="466899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722662" y="4992547"/>
            <a:ext cx="23822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Zlomenina pátého </a:t>
            </a:r>
            <a:r>
              <a:rPr kumimoji="0" lang="cs-CZ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metatarzu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075" y="2669284"/>
            <a:ext cx="2318555" cy="36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Zdroje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přednášky </a:t>
            </a:r>
            <a:r>
              <a:rPr lang="cs-CZ" dirty="0"/>
              <a:t>lékařů kliniky Úrazové chirurgie z minulých ročníků</a:t>
            </a:r>
          </a:p>
          <a:p>
            <a:endParaRPr lang="cs-CZ" dirty="0"/>
          </a:p>
          <a:p>
            <a:endParaRPr lang="cs-CZ" dirty="0"/>
          </a:p>
          <a:p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61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klasifikace poranění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129" y="1308394"/>
            <a:ext cx="9508671" cy="479810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/>
              <a:t>Anterior posterior compression (APC) poranění</a:t>
            </a:r>
          </a:p>
          <a:p>
            <a:r>
              <a:rPr lang="cs-CZ" sz="1800" dirty="0"/>
              <a:t>Lateral compression (LC) poranění</a:t>
            </a:r>
          </a:p>
          <a:p>
            <a:r>
              <a:rPr lang="cs-CZ" sz="1800" dirty="0"/>
              <a:t>Vertical shear (VS) poranění</a:t>
            </a:r>
          </a:p>
          <a:p>
            <a:r>
              <a:rPr lang="cs-CZ" sz="1800" dirty="0"/>
              <a:t>Combined mechanism (CM) poranění</a:t>
            </a:r>
          </a:p>
          <a:p>
            <a:endParaRPr lang="cs-CZ" sz="1800" dirty="0"/>
          </a:p>
          <a:p>
            <a:r>
              <a:rPr lang="cs-CZ" sz="1800" dirty="0"/>
              <a:t>Avulzní fraktury/zlomeniny ramének</a:t>
            </a:r>
          </a:p>
          <a:p>
            <a:r>
              <a:rPr lang="cs-CZ" sz="1800" dirty="0"/>
              <a:t>Sakrální/kokcygeální fraktury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53597"/>
          <a:stretch/>
        </p:blipFill>
        <p:spPr>
          <a:xfrm>
            <a:off x="1404362" y="4204755"/>
            <a:ext cx="2742547" cy="23465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72" y="3879542"/>
            <a:ext cx="2618723" cy="24777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8499" t="16386" r="18383" b="13804"/>
          <a:stretch/>
        </p:blipFill>
        <p:spPr>
          <a:xfrm>
            <a:off x="6668110" y="1308394"/>
            <a:ext cx="2519112" cy="22941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29164" t="43206" r="50421" b="20501"/>
          <a:stretch/>
        </p:blipFill>
        <p:spPr>
          <a:xfrm>
            <a:off x="9561833" y="1398020"/>
            <a:ext cx="2166578" cy="21665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47626" t="-1954" r="787" b="1954"/>
          <a:stretch/>
        </p:blipFill>
        <p:spPr>
          <a:xfrm>
            <a:off x="5022651" y="4143795"/>
            <a:ext cx="3132315" cy="24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UP 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Nestabilní pánevní poranění zřídkakdy izolované (hrudní, abdominální, mozkové poranění) - Advanced Trauma Life Support (ATLS) management</a:t>
            </a:r>
          </a:p>
          <a:p>
            <a:r>
              <a:rPr lang="cs-CZ" sz="1800" dirty="0">
                <a:cs typeface="Arial" pitchFamily="34" charset="0"/>
              </a:rPr>
              <a:t>Trauma + </a:t>
            </a:r>
            <a:r>
              <a:rPr lang="cs-CZ" sz="1800" dirty="0" err="1">
                <a:cs typeface="Arial" pitchFamily="34" charset="0"/>
              </a:rPr>
              <a:t>hemodynamická</a:t>
            </a:r>
            <a:r>
              <a:rPr lang="cs-CZ" sz="1800" dirty="0">
                <a:cs typeface="Arial" pitchFamily="34" charset="0"/>
              </a:rPr>
              <a:t> nestabilita = okamžitá aplikace pánevního pásu (Komprese po celém obvodu je vytvořena v oblasti trochanterů /ne ve výšce kyčelních lopat/ pomocí pánevního pásu nebo pomocí prostěradla)</a:t>
            </a:r>
          </a:p>
          <a:p>
            <a:r>
              <a:rPr lang="cs-CZ" sz="1800" dirty="0">
                <a:cs typeface="Arial" pitchFamily="34" charset="0"/>
              </a:rPr>
              <a:t>V případě pacientů, kteří jsou nadále nestabilní i po mechanické stabilizaci - doplnění pánevní tamponády a/nebo angioembolizace</a:t>
            </a: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36" y="3955609"/>
            <a:ext cx="2936209" cy="2665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3545" t="18911" b="17730"/>
          <a:stretch/>
        </p:blipFill>
        <p:spPr>
          <a:xfrm>
            <a:off x="5780919" y="3897828"/>
            <a:ext cx="5850718" cy="27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6299</TotalTime>
  <Words>2179</Words>
  <Application>Microsoft Office PowerPoint</Application>
  <PresentationFormat>Širokoúhlá obrazovka</PresentationFormat>
  <Paragraphs>525</Paragraphs>
  <Slides>72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Wingdings</vt:lpstr>
      <vt:lpstr>Office Theme</vt:lpstr>
      <vt:lpstr>Trauma dolní končetiny </vt:lpstr>
      <vt:lpstr>Pánev - úrazy</vt:lpstr>
      <vt:lpstr>Pánev - anatomie</vt:lpstr>
      <vt:lpstr>Pánev - anamnéza</vt:lpstr>
      <vt:lpstr>Pánev - vyšetření</vt:lpstr>
      <vt:lpstr>Pánev - vyšetření</vt:lpstr>
      <vt:lpstr>Pánev - zobrazovací metody</vt:lpstr>
      <vt:lpstr>Pánev - klasifikace poranění</vt:lpstr>
      <vt:lpstr>Pánev - UP management</vt:lpstr>
      <vt:lpstr>Pánev - akutní pánevní ošetření</vt:lpstr>
      <vt:lpstr>Pánev - akutní pánevní ošetření</vt:lpstr>
      <vt:lpstr>Pánev - léčba</vt:lpstr>
      <vt:lpstr>Pánev - léčba</vt:lpstr>
      <vt:lpstr>Pánev - léčba</vt:lpstr>
      <vt:lpstr>Acetabulum - poranění acetabula</vt:lpstr>
      <vt:lpstr>Acetabulum - anatomie </vt:lpstr>
      <vt:lpstr>Acetabulum - anamnéza </vt:lpstr>
      <vt:lpstr>Acetabulum - vyšetření</vt:lpstr>
      <vt:lpstr>Acetabulum - zobrazovací metody</vt:lpstr>
      <vt:lpstr>Acetabulum - klasifikace </vt:lpstr>
      <vt:lpstr>Acetabulum - UP manažement </vt:lpstr>
      <vt:lpstr>Acetabulum - léčba</vt:lpstr>
      <vt:lpstr>Acetabulum - léčba</vt:lpstr>
      <vt:lpstr>Acetabulum - léčba</vt:lpstr>
      <vt:lpstr>Acetabulum - léčba</vt:lpstr>
      <vt:lpstr>Acetabulum - léčba</vt:lpstr>
      <vt:lpstr>Proximální femur</vt:lpstr>
      <vt:lpstr>Proximálního femur - anatomie</vt:lpstr>
      <vt:lpstr>Prezentace aplikace PowerPoint</vt:lpstr>
      <vt:lpstr>Prezentace aplikace PowerPoint</vt:lpstr>
      <vt:lpstr>Proximální femur - operační řešení</vt:lpstr>
      <vt:lpstr>Luxace kyčelního kloubu</vt:lpstr>
      <vt:lpstr>Luxaxe kyčle - diagnostika</vt:lpstr>
      <vt:lpstr>Luxace kyčle - terapie</vt:lpstr>
      <vt:lpstr>Diafýza stehenní kosti</vt:lpstr>
      <vt:lpstr>  </vt:lpstr>
      <vt:lpstr>Femur - terapie</vt:lpstr>
      <vt:lpstr>Distální femur</vt:lpstr>
      <vt:lpstr>Kolenní kloub - anatomie</vt:lpstr>
      <vt:lpstr>Kolenní kloub</vt:lpstr>
      <vt:lpstr>Kolenní kloub - testy </vt:lpstr>
      <vt:lpstr>Kolenní kloub - testy</vt:lpstr>
      <vt:lpstr>Kolenní kloub - zobrazovací metody</vt:lpstr>
      <vt:lpstr>Kolenní kloub - artroskopie</vt:lpstr>
      <vt:lpstr>Luxace kolenního kloubu</vt:lpstr>
      <vt:lpstr>Izolované poranění vazů</vt:lpstr>
      <vt:lpstr>Poranění menisků</vt:lpstr>
      <vt:lpstr>Poranění šlachy m. quadriceps</vt:lpstr>
      <vt:lpstr>Poranění lig. patellae proprium</vt:lpstr>
      <vt:lpstr>Zlomeniny pately</vt:lpstr>
      <vt:lpstr>Luxace pately</vt:lpstr>
      <vt:lpstr>Zlomeniny proximální tibie</vt:lpstr>
      <vt:lpstr>Zlomeniny proximální tibie</vt:lpstr>
      <vt:lpstr>Zlomeniny diafýzy tibie</vt:lpstr>
      <vt:lpstr>Zlomeniny diafýzy tibie</vt:lpstr>
      <vt:lpstr>Zlomeniny distální tibie = pilon</vt:lpstr>
      <vt:lpstr>Kompartment syndrom</vt:lpstr>
      <vt:lpstr>Zlomeniny hlezna</vt:lpstr>
      <vt:lpstr>Zlomeniny hlezna</vt:lpstr>
      <vt:lpstr>Hlezno - vyšetření</vt:lpstr>
      <vt:lpstr>Hlezno - terapie</vt:lpstr>
      <vt:lpstr>Zlomeniny hlezna</vt:lpstr>
      <vt:lpstr>Hlezno - ruptura Achillovy šlachy</vt:lpstr>
      <vt:lpstr>Zlomeniny nohy</vt:lpstr>
      <vt:lpstr>Zlomeniny nohy</vt:lpstr>
      <vt:lpstr>Noha - příznaky poranění</vt:lpstr>
      <vt:lpstr>Noha - kalkaneus</vt:lpstr>
      <vt:lpstr>Noha - střední noha</vt:lpstr>
      <vt:lpstr>Noha - střední noha - léčba</vt:lpstr>
      <vt:lpstr>Komplexní poranění střední a zadní nohy</vt:lpstr>
      <vt:lpstr>Noha - zlomenina metatarzů</vt:lpstr>
      <vt:lpstr>Zdroje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Staňa</dc:creator>
  <cp:lastModifiedBy>Staňa Martin</cp:lastModifiedBy>
  <cp:revision>569</cp:revision>
  <dcterms:created xsi:type="dcterms:W3CDTF">2022-10-19T07:42:57Z</dcterms:created>
  <dcterms:modified xsi:type="dcterms:W3CDTF">2023-10-11T13:09:25Z</dcterms:modified>
</cp:coreProperties>
</file>