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8" r:id="rId3"/>
    <p:sldId id="263" r:id="rId4"/>
    <p:sldId id="264" r:id="rId5"/>
    <p:sldId id="265" r:id="rId6"/>
    <p:sldId id="266" r:id="rId7"/>
    <p:sldId id="268" r:id="rId8"/>
    <p:sldId id="329" r:id="rId9"/>
    <p:sldId id="331" r:id="rId10"/>
    <p:sldId id="332" r:id="rId11"/>
    <p:sldId id="333" r:id="rId12"/>
    <p:sldId id="334" r:id="rId13"/>
    <p:sldId id="330" r:id="rId14"/>
    <p:sldId id="292" r:id="rId15"/>
    <p:sldId id="290" r:id="rId16"/>
    <p:sldId id="314" r:id="rId17"/>
    <p:sldId id="283" r:id="rId18"/>
    <p:sldId id="311" r:id="rId19"/>
    <p:sldId id="316" r:id="rId20"/>
    <p:sldId id="317" r:id="rId21"/>
    <p:sldId id="318" r:id="rId22"/>
    <p:sldId id="319" r:id="rId23"/>
    <p:sldId id="335" r:id="rId24"/>
    <p:sldId id="336" r:id="rId25"/>
    <p:sldId id="337" r:id="rId26"/>
    <p:sldId id="338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0176BB-B3D0-B867-97C2-D2FA1B3A296C}" v="1" dt="2022-04-25T07:31:27.4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>
      <p:cViewPr varScale="1">
        <p:scale>
          <a:sx n="78" d="100"/>
          <a:sy n="78" d="100"/>
        </p:scale>
        <p:origin x="77" y="1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čka Lukáš" userId="S::4102@fnbrno.cz::702a6142-a399-4b8b-a073-b19be14bd543" providerId="AD" clId="Web-{760176BB-B3D0-B867-97C2-D2FA1B3A296C}"/>
    <pc:docChg chg="modSld">
      <pc:chgData name="Bučka Lukáš" userId="S::4102@fnbrno.cz::702a6142-a399-4b8b-a073-b19be14bd543" providerId="AD" clId="Web-{760176BB-B3D0-B867-97C2-D2FA1B3A296C}" dt="2022-04-25T07:31:27.495" v="0"/>
      <pc:docMkLst>
        <pc:docMk/>
      </pc:docMkLst>
      <pc:sldChg chg="addSp">
        <pc:chgData name="Bučka Lukáš" userId="S::4102@fnbrno.cz::702a6142-a399-4b8b-a073-b19be14bd543" providerId="AD" clId="Web-{760176BB-B3D0-B867-97C2-D2FA1B3A296C}" dt="2022-04-25T07:31:27.495" v="0"/>
        <pc:sldMkLst>
          <pc:docMk/>
          <pc:sldMk cId="3503524746" sldId="257"/>
        </pc:sldMkLst>
        <pc:spChg chg="add">
          <ac:chgData name="Bučka Lukáš" userId="S::4102@fnbrno.cz::702a6142-a399-4b8b-a073-b19be14bd543" providerId="AD" clId="Web-{760176BB-B3D0-B867-97C2-D2FA1B3A296C}" dt="2022-04-25T07:31:27.495" v="0"/>
          <ac:spMkLst>
            <pc:docMk/>
            <pc:sldMk cId="3503524746" sldId="257"/>
            <ac:spMk id="4" creationId="{7A95C2F2-94CF-D9E5-D8CB-C58C6DFF463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pPr/>
              <a:t>04.10.2023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57CCE86-20FD-4646-A3E7-2AA4A5F2579B}" type="datetimeFigureOut">
              <a:rPr lang="cs-CZ" smtClean="0"/>
              <a:pPr/>
              <a:t>04.10.2023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B3C14A-CBFD-4D70-9388-956C97C86FAB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D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The-management-of-penetrating-abdominal-trauma-by-a-Karateke-%C3%96zdo%C4%9Fan/d577aecab8457138158481dba120de7b359de9ec/figure/0" TargetMode="External"/><Relationship Id="rId2" Type="http://schemas.openxmlformats.org/officeDocument/2006/relationships/hyperlink" Target="https://is.muni.cz/el/1411/podzim2018/BPPP011p/um/11_poraneni_brich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althjade.net/kehr-sign/" TargetMode="External"/><Relationship Id="rId5" Type="http://schemas.openxmlformats.org/officeDocument/2006/relationships/hyperlink" Target="https://doctorlib.info/travma/trauma/28.html" TargetMode="External"/><Relationship Id="rId4" Type="http://schemas.openxmlformats.org/officeDocument/2006/relationships/hyperlink" Target="https://aneskey.com/abdominal-trauma-14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figure/Initial-abdominal-CT-24-h-post-injury-showing-" TargetMode="External"/><Relationship Id="rId3" Type="http://schemas.openxmlformats.org/officeDocument/2006/relationships/hyperlink" Target="https://www.sciencedirect.com/science/article/pii/S1878788616300194" TargetMode="External"/><Relationship Id="rId7" Type="http://schemas.openxmlformats.org/officeDocument/2006/relationships/hyperlink" Target="https://www.researchgate.net/figure/A-sketch-depicting-a-Roux-en-Y-%20%20hepaticojejunostomy_fig1_333933799" TargetMode="External"/><Relationship Id="rId2" Type="http://schemas.openxmlformats.org/officeDocument/2006/relationships/hyperlink" Target="https://medicoapps.org/spleen-4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co.uk/pin/682013937289448891/" TargetMode="External"/><Relationship Id="rId5" Type="http://schemas.openxmlformats.org/officeDocument/2006/relationships/hyperlink" Target="https://www.semanticscholar.org/paper/Damage-Control-in-Abdominal-%20Surgery/19007d74171439d6c62c40407e7bbb282c8422bc/figure/4" TargetMode="External"/><Relationship Id="rId10" Type="http://schemas.openxmlformats.org/officeDocument/2006/relationships/hyperlink" Target="https://www.researchgate.net/figure/Initial-ERCP-showing-contrast-extravasation-from-the-main-pancreatic-" TargetMode="External"/><Relationship Id="rId4" Type="http://schemas.openxmlformats.org/officeDocument/2006/relationships/hyperlink" Target="https://basicmedicalkey.com/surgical-anatomy-of-the-liver/" TargetMode="External"/><Relationship Id="rId9" Type="http://schemas.openxmlformats.org/officeDocument/2006/relationships/hyperlink" Target="https://www.researchgate.net/figure/Initial-ERCP-showing-contrast-extravasation-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artmann's_operation" TargetMode="External"/><Relationship Id="rId3" Type="http://schemas.openxmlformats.org/officeDocument/2006/relationships/hyperlink" Target="https" TargetMode="External"/><Relationship Id="rId7" Type="http://schemas.openxmlformats.org/officeDocument/2006/relationships/hyperlink" Target="https://www.mayoclinic.org/tests-procedures/colectomy/multimedia/right-hemicolectomy/img-20007591" TargetMode="External"/><Relationship Id="rId2" Type="http://schemas.openxmlformats.org/officeDocument/2006/relationships/hyperlink" Target="https://cz.pinterest.com/pin/6579484454220449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eterinarioalcorcon.files.wordpress.com/2013/01/e3.jpg" TargetMode="External"/><Relationship Id="rId5" Type="http://schemas.openxmlformats.org/officeDocument/2006/relationships/hyperlink" Target="https://www.bcm.edu/healthcare/specialties/oncology/cancer-types/gastrointestinal-cancers/pancreatic-cancer/surgery-for-pancreatic-cancer/whipple-procedure" TargetMode="External"/><Relationship Id="rId4" Type="http://schemas.openxmlformats.org/officeDocument/2006/relationships/hyperlink" Target="https://www.nigerianjsurg.com/article.asp?issn=11176806;year=2019;volume=25;issue=2;spage=213;epage=216;aulast=Mendoza-Moreno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297625833_Intraabdominal_pressure_an_integrative_review" TargetMode="External"/><Relationship Id="rId3" Type="http://schemas.openxmlformats.org/officeDocument/2006/relationships/hyperlink" Target="http://www.research-journal.net/en/Anal-avulsion-an-%20%20%20%0d%20%20%20%20%20%20%20%20%20%20%20%20%20%20%20%20%20%20%20%20%20%20%20%20exceptional-mechanism.html" TargetMode="External"/><Relationship Id="rId7" Type="http://schemas.openxmlformats.org/officeDocument/2006/relationships/hyperlink" Target="https://www.facebook.com/emonsurgeon/photos/a.180707075319731/896635430393555/?type=3&amp;theater" TargetMode="External"/><Relationship Id="rId2" Type="http://schemas.openxmlformats.org/officeDocument/2006/relationships/hyperlink" Target="https://abdominalkey.com/34-traumatic-injuries-of-the-colon-rectum-and-anu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oracickey.com/anus/" TargetMode="External"/><Relationship Id="rId5" Type="http://schemas.openxmlformats.org/officeDocument/2006/relationships/hyperlink" Target="https://www.researchgate.net/figure/Perineal-injury_fig2_50852031" TargetMode="External"/><Relationship Id="rId10" Type="http://schemas.openxmlformats.org/officeDocument/2006/relationships/hyperlink" Target="https://thoracickey.com/vascular-trauma-9/" TargetMode="External"/><Relationship Id="rId4" Type="http://schemas.openxmlformats.org/officeDocument/2006/relationships/hyperlink" Target="https://www.researchgate.net/figure/Perinealinjury_fig2_50852031" TargetMode="External"/><Relationship Id="rId9" Type="http://schemas.openxmlformats.org/officeDocument/2006/relationships/hyperlink" Target="https://thoracickey.com/abdominal-compartment-syndrome-and-open-abdomen-for-traum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852936"/>
            <a:ext cx="8521200" cy="1171580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Traumatologie dutiny břišní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285" y="3933056"/>
            <a:ext cx="8521200" cy="1312861"/>
          </a:xfrm>
        </p:spPr>
        <p:txBody>
          <a:bodyPr>
            <a:normAutofit/>
          </a:bodyPr>
          <a:lstStyle/>
          <a:p>
            <a:r>
              <a:rPr dirty="0">
                <a:latin typeface="Arial" pitchFamily="34" charset="0"/>
                <a:cs typeface="Arial" pitchFamily="34" charset="0"/>
              </a:rPr>
              <a:t>Martin Flek</a:t>
            </a:r>
          </a:p>
          <a:p>
            <a:r>
              <a:rPr sz="1500" i="1" dirty="0">
                <a:latin typeface="Arial" pitchFamily="34" charset="0"/>
                <a:cs typeface="Arial" pitchFamily="34" charset="0"/>
              </a:rPr>
              <a:t>Klinika </a:t>
            </a:r>
            <a:r>
              <a:rPr sz="1500" i="1" dirty="0" err="1">
                <a:latin typeface="Arial" pitchFamily="34" charset="0"/>
                <a:cs typeface="Arial" pitchFamily="34" charset="0"/>
              </a:rPr>
              <a:t>úrazivé</a:t>
            </a:r>
            <a:r>
              <a:rPr sz="1500" i="1" dirty="0">
                <a:latin typeface="Arial" pitchFamily="34" charset="0"/>
                <a:cs typeface="Arial" pitchFamily="34" charset="0"/>
              </a:rPr>
              <a:t> chirurgie TC FN Brno</a:t>
            </a:r>
            <a:endParaRPr lang="cs-CZ" sz="15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95C2F2-94CF-D9E5-D8CB-C58C6DFF4632}"/>
              </a:ext>
            </a:extLst>
          </p:cNvPr>
          <p:cNvSpPr txBox="1"/>
          <p:nvPr/>
        </p:nvSpPr>
        <p:spPr>
          <a:xfrm>
            <a:off x="5572125" y="3071812"/>
            <a:ext cx="10477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/>
              <a:t>Kliknutím vložíte text.</a:t>
            </a:r>
          </a:p>
        </p:txBody>
      </p:sp>
    </p:spTree>
    <p:extLst>
      <p:ext uri="{BB962C8B-B14F-4D97-AF65-F5344CB8AC3E}">
        <p14:creationId xmlns:p14="http://schemas.microsoft.com/office/powerpoint/2010/main" val="350352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sleziny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III-V - operační revize</a:t>
            </a:r>
          </a:p>
          <a:p>
            <a:r>
              <a:rPr lang="cs-CZ" sz="1800" dirty="0">
                <a:cs typeface="Arial" pitchFamily="34" charset="0"/>
              </a:rPr>
              <a:t>I-III - konzervativní postup</a:t>
            </a:r>
          </a:p>
          <a:p>
            <a:r>
              <a:rPr lang="cs-CZ" sz="1800" dirty="0">
                <a:cs typeface="Arial" pitchFamily="34" charset="0"/>
              </a:rPr>
              <a:t>Oběhová nestability - splenektomie</a:t>
            </a:r>
          </a:p>
          <a:p>
            <a:r>
              <a:rPr lang="cs-CZ" sz="1800" dirty="0">
                <a:cs typeface="Arial" pitchFamily="34" charset="0"/>
              </a:rPr>
              <a:t>Záchovné operace - hemostyptika, síťka, </a:t>
            </a:r>
          </a:p>
          <a:p>
            <a:r>
              <a:rPr lang="cs-CZ" sz="1800" dirty="0" err="1">
                <a:cs typeface="Arial" pitchFamily="34" charset="0"/>
              </a:rPr>
              <a:t>Angioembolizace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OPSI - celoživotní riziko, vakcinace, ATB krytí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 descr="https://i1.wp.com/medicoapps.org/wp-content/uploads/2018/10/1524666629.jpg?w=1020&amp;ssl=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1158" y="3571876"/>
            <a:ext cx="275823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https://ars.els-cdn.com/content/image/1-s2.0-S1878788616300194-gr2.jpg"/>
          <p:cNvPicPr/>
          <p:nvPr/>
        </p:nvPicPr>
        <p:blipFill>
          <a:blip r:embed="rId3"/>
          <a:srcRect l="3218" t="3137" r="3218" b="3765"/>
          <a:stretch>
            <a:fillRect/>
          </a:stretch>
        </p:blipFill>
        <p:spPr bwMode="auto">
          <a:xfrm>
            <a:off x="5953124" y="3357562"/>
            <a:ext cx="1966984" cy="27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:\Users\Martin\Desktop\obr. orthobull\TachoSil-correctly-placed-on-the-liver-surface-after-hepatic-resection_Q320.jpg"/>
          <p:cNvPicPr/>
          <p:nvPr/>
        </p:nvPicPr>
        <p:blipFill>
          <a:blip r:embed="rId4"/>
          <a:srcRect l="6152" t="6152" r="6152" b="6152"/>
          <a:stretch>
            <a:fillRect/>
          </a:stretch>
        </p:blipFill>
        <p:spPr bwMode="auto">
          <a:xfrm>
            <a:off x="8024826" y="2500307"/>
            <a:ext cx="1942116" cy="175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F:\V.A.C\Slezina\IMG_1554.jpg"/>
          <p:cNvPicPr/>
          <p:nvPr/>
        </p:nvPicPr>
        <p:blipFill>
          <a:blip r:embed="rId5"/>
          <a:srcRect l="4575" t="6100" r="3050" b="4066"/>
          <a:stretch>
            <a:fillRect/>
          </a:stretch>
        </p:blipFill>
        <p:spPr bwMode="auto">
          <a:xfrm>
            <a:off x="7953388" y="4429132"/>
            <a:ext cx="2143140" cy="180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artin\Desktop\traumatologie dutiny břišní\revize 3\obr\Obr F1-8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96330" y="285728"/>
            <a:ext cx="2071670" cy="1616032"/>
          </a:xfrm>
          <a:prstGeom prst="rect">
            <a:avLst/>
          </a:prstGeom>
          <a:noFill/>
        </p:spPr>
      </p:pic>
      <p:pic>
        <p:nvPicPr>
          <p:cNvPr id="1027" name="Picture 3" descr="C:\Users\Martin\Desktop\traumatologie dutiny břišní\revize 3\obr\Obr F1-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53191" y="285729"/>
            <a:ext cx="2050165" cy="160654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2024034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09600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Obr.F1-5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953653" y="2857497"/>
            <a:ext cx="714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Obr.F1-6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096264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Obr.F1-7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739207" y="1928803"/>
            <a:ext cx="171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Obr.F1-8, F1-81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jater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2. nejčastěji poraněný parenchymový orgán - </a:t>
            </a:r>
            <a:r>
              <a:rPr lang="cs-CZ" sz="1800" dirty="0" err="1">
                <a:cs typeface="Arial" pitchFamily="34" charset="0"/>
              </a:rPr>
              <a:t>hemoperitoneum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2 laloky, 4 segmenty, porta </a:t>
            </a:r>
            <a:r>
              <a:rPr lang="cs-CZ" sz="1800" dirty="0" err="1">
                <a:cs typeface="Arial" pitchFamily="34" charset="0"/>
              </a:rPr>
              <a:t>hepatis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90% tupá poranění při autonehodách, pádech z výšky</a:t>
            </a:r>
          </a:p>
          <a:p>
            <a:r>
              <a:rPr lang="cs-CZ" sz="1800" dirty="0"/>
              <a:t>Bolesti P hypochondria, </a:t>
            </a:r>
            <a:r>
              <a:rPr lang="cs-CZ" sz="1800" dirty="0" err="1"/>
              <a:t>Kehrův</a:t>
            </a:r>
            <a:r>
              <a:rPr lang="cs-CZ" sz="1800" dirty="0"/>
              <a:t> příznak</a:t>
            </a:r>
          </a:p>
          <a:p>
            <a:r>
              <a:rPr lang="cs-CZ" sz="1800" dirty="0">
                <a:cs typeface="Arial" pitchFamily="34" charset="0"/>
              </a:rPr>
              <a:t>Oběhová stabilita - UZ, CT, </a:t>
            </a:r>
            <a:r>
              <a:rPr lang="cs-CZ" sz="1800" dirty="0" err="1">
                <a:cs typeface="Arial" pitchFamily="34" charset="0"/>
              </a:rPr>
              <a:t>labo</a:t>
            </a:r>
            <a:r>
              <a:rPr lang="cs-CZ" sz="1800" dirty="0">
                <a:cs typeface="Arial" pitchFamily="34" charset="0"/>
              </a:rPr>
              <a:t> - ALT, JT, bilirubin, koagulace</a:t>
            </a:r>
          </a:p>
          <a:p>
            <a:r>
              <a:rPr lang="cs-CZ" sz="1800" dirty="0">
                <a:cs typeface="Arial" pitchFamily="34" charset="0"/>
              </a:rPr>
              <a:t>Mortalita 10-50%, poranění </a:t>
            </a:r>
            <a:r>
              <a:rPr lang="cs-CZ" sz="1800" dirty="0" err="1">
                <a:cs typeface="Arial" pitchFamily="34" charset="0"/>
              </a:rPr>
              <a:t>vena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cava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inf</a:t>
            </a:r>
            <a:r>
              <a:rPr lang="cs-CZ" sz="1800" dirty="0">
                <a:cs typeface="Arial" pitchFamily="34" charset="0"/>
              </a:rPr>
              <a:t>, jaterních žil- přes 90%</a:t>
            </a:r>
          </a:p>
          <a:p>
            <a:r>
              <a:rPr lang="cs-CZ" sz="1800" dirty="0"/>
              <a:t>Penetrační poranění, oběhová nestabilita, poranění IV-VI - operační revize</a:t>
            </a:r>
          </a:p>
          <a:p>
            <a:r>
              <a:rPr lang="cs-CZ" sz="1800" dirty="0"/>
              <a:t>I-III - konzervativní postup, observace, </a:t>
            </a:r>
            <a:r>
              <a:rPr lang="cs-CZ" sz="1800" dirty="0" err="1"/>
              <a:t>angioembolizace</a:t>
            </a:r>
            <a:r>
              <a:rPr lang="cs-CZ" sz="1800" dirty="0"/>
              <a:t> 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https://basicmedicalkey.com/wp-content/uploads/2016/07/C15-DA1-DB3-DC15-FF2.gif"/>
          <p:cNvPicPr/>
          <p:nvPr/>
        </p:nvPicPr>
        <p:blipFill>
          <a:blip r:embed="rId2"/>
          <a:srcRect l="1890" t="3750" r="3780" b="4999"/>
          <a:stretch>
            <a:fillRect/>
          </a:stretch>
        </p:blipFill>
        <p:spPr bwMode="auto">
          <a:xfrm>
            <a:off x="1881159" y="4214818"/>
            <a:ext cx="2804783" cy="208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1"/>
          <p:cNvPicPr/>
          <p:nvPr/>
        </p:nvPicPr>
        <p:blipFill>
          <a:blip r:embed="rId3"/>
          <a:srcRect l="34326" t="22607" r="33219" b="23530"/>
          <a:stretch>
            <a:fillRect/>
          </a:stretch>
        </p:blipFill>
        <p:spPr>
          <a:xfrm>
            <a:off x="5524497" y="4071942"/>
            <a:ext cx="1980811" cy="2324100"/>
          </a:xfrm>
          <a:prstGeom prst="rect">
            <a:avLst/>
          </a:prstGeom>
        </p:spPr>
      </p:pic>
      <p:pic>
        <p:nvPicPr>
          <p:cNvPr id="6" name="Obrázek 5" descr="C:\Users\Milasko\Documents\Milan\FN Bohunice\V.A.C\IMG_11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1950" y="4143380"/>
            <a:ext cx="2357454" cy="199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095472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595934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096264" y="6215083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Obr.F2-3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jater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>
            <a:normAutofit/>
          </a:bodyPr>
          <a:lstStyle/>
          <a:p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- zástava krvácení, zábrana kontaminace žlučí</a:t>
            </a:r>
          </a:p>
          <a:p>
            <a:r>
              <a:rPr lang="cs-CZ" sz="1800" dirty="0" err="1">
                <a:cs typeface="Arial" pitchFamily="34" charset="0"/>
              </a:rPr>
              <a:t>Perihepatická</a:t>
            </a:r>
            <a:r>
              <a:rPr lang="cs-CZ" sz="1800" dirty="0">
                <a:cs typeface="Arial" pitchFamily="34" charset="0"/>
              </a:rPr>
              <a:t> tamponáda, lokální hemostyptika</a:t>
            </a:r>
          </a:p>
          <a:p>
            <a:r>
              <a:rPr lang="cs-CZ" sz="1800" dirty="0" err="1">
                <a:cs typeface="Arial" pitchFamily="34" charset="0"/>
              </a:rPr>
              <a:t>Pringleho</a:t>
            </a:r>
            <a:r>
              <a:rPr lang="cs-CZ" sz="1800" dirty="0">
                <a:cs typeface="Arial" pitchFamily="34" charset="0"/>
              </a:rPr>
              <a:t> manévr</a:t>
            </a:r>
          </a:p>
          <a:p>
            <a:r>
              <a:rPr lang="cs-CZ" sz="1800" dirty="0" err="1">
                <a:cs typeface="Arial" pitchFamily="34" charset="0"/>
              </a:rPr>
              <a:t>Angioembolizace</a:t>
            </a:r>
            <a:endParaRPr lang="cs-CZ" sz="1800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Sutura, drenáž poraněných žlučových cest, </a:t>
            </a:r>
          </a:p>
          <a:p>
            <a:r>
              <a:rPr lang="cs-CZ" sz="1800" dirty="0" err="1">
                <a:cs typeface="Arial" pitchFamily="34" charset="0"/>
              </a:rPr>
              <a:t>perihepatická</a:t>
            </a:r>
            <a:r>
              <a:rPr lang="cs-CZ" sz="1800" dirty="0">
                <a:cs typeface="Arial" pitchFamily="34" charset="0"/>
              </a:rPr>
              <a:t> biliární drenáž, rekonstrukce </a:t>
            </a:r>
            <a:r>
              <a:rPr lang="cs-CZ" sz="1800" dirty="0" err="1">
                <a:cs typeface="Arial" pitchFamily="34" charset="0"/>
              </a:rPr>
              <a:t>Roux</a:t>
            </a:r>
            <a:r>
              <a:rPr lang="cs-CZ" sz="1800" dirty="0">
                <a:cs typeface="Arial" pitchFamily="34" charset="0"/>
              </a:rPr>
              <a:t> en Y</a:t>
            </a:r>
          </a:p>
          <a:p>
            <a:endParaRPr lang="cs-CZ" sz="2000" dirty="0">
              <a:cs typeface="Arial" pitchFamily="34" charset="0"/>
            </a:endParaRPr>
          </a:p>
          <a:p>
            <a:pPr>
              <a:buNone/>
            </a:pPr>
            <a:r>
              <a:rPr lang="cs-CZ" sz="2000" dirty="0"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Figure 3 from Damage Control in Abdominal Surgery | Semantic Scholar"/>
          <p:cNvPicPr/>
          <p:nvPr/>
        </p:nvPicPr>
        <p:blipFill>
          <a:blip r:embed="rId2"/>
          <a:srcRect l="10987" t="3950" r="10987" b="8690"/>
          <a:stretch>
            <a:fillRect/>
          </a:stretch>
        </p:blipFill>
        <p:spPr bwMode="auto">
          <a:xfrm>
            <a:off x="2095472" y="4143380"/>
            <a:ext cx="2346006" cy="226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irbosque #SoMe4Surgery on Twitter: &amp;quot;Key Maneuvers for liver trauma:  Hepatic packing, how to do it! #SoMe4Surgery #SoMe4ColSurg @juliomayol  @SWexner @pferrada1 @kmattox1 @docmartin22 @TopKniFe_B @MarkSeamonMD  @DrThawabeh @JJcolemanMD @MISIRG1… https ..."/>
          <p:cNvPicPr/>
          <p:nvPr/>
        </p:nvPicPr>
        <p:blipFill>
          <a:blip r:embed="rId3"/>
          <a:srcRect l="5344" t="1769" r="2672" b="18284"/>
          <a:stretch>
            <a:fillRect/>
          </a:stretch>
        </p:blipFill>
        <p:spPr bwMode="auto">
          <a:xfrm>
            <a:off x="7739074" y="1714488"/>
            <a:ext cx="2316474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The Pringle Manoeuvre #Pringle #Manoeuvre #GeneralSurgery #Surgery  #Surgeons #Medicine #ED #Emergency #Skills #Surgical Skills | General  surgery, Surgery, Pringles"/>
          <p:cNvPicPr/>
          <p:nvPr/>
        </p:nvPicPr>
        <p:blipFill>
          <a:blip r:embed="rId4" cstate="print"/>
          <a:srcRect l="5039" t="4366" r="11181" b="4366"/>
          <a:stretch>
            <a:fillRect/>
          </a:stretch>
        </p:blipFill>
        <p:spPr bwMode="auto">
          <a:xfrm>
            <a:off x="4738678" y="4071942"/>
            <a:ext cx="2571736" cy="237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A sketch depicting a Roux-en-Y hepaticojejunostomy."/>
          <p:cNvPicPr/>
          <p:nvPr/>
        </p:nvPicPr>
        <p:blipFill>
          <a:blip r:embed="rId5"/>
          <a:srcRect l="2779" t="10967" r="4447" b="10967"/>
          <a:stretch>
            <a:fillRect/>
          </a:stretch>
        </p:blipFill>
        <p:spPr bwMode="auto">
          <a:xfrm>
            <a:off x="7524760" y="3929067"/>
            <a:ext cx="2685152" cy="251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2238348" y="6500835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096529" y="2071679"/>
            <a:ext cx="571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Obr.F2-41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738678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Obr.F2-5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739074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Obr.F2-6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pankreatu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Mechanismus poranění - komprese o volant, stlačení pankreatu pásem proti páteři, zlomeniny obratlů L1-2</a:t>
            </a:r>
          </a:p>
          <a:p>
            <a:r>
              <a:rPr lang="cs-CZ" sz="1800" dirty="0">
                <a:cs typeface="Arial" pitchFamily="34" charset="0"/>
              </a:rPr>
              <a:t>často asymptomatický počátek, po 24 hodinách rozvoj zn. pankreatitidy</a:t>
            </a:r>
          </a:p>
          <a:p>
            <a:r>
              <a:rPr lang="cs-CZ" sz="1800" dirty="0">
                <a:cs typeface="Arial" pitchFamily="34" charset="0"/>
              </a:rPr>
              <a:t>Rozhodující pro ošetření - identifikace léze pankreatického duktu</a:t>
            </a:r>
          </a:p>
          <a:p>
            <a:r>
              <a:rPr lang="cs-CZ" sz="1800" dirty="0">
                <a:cs typeface="Arial" pitchFamily="34" charset="0"/>
              </a:rPr>
              <a:t>UZ, CT s </a:t>
            </a:r>
            <a:r>
              <a:rPr lang="cs-CZ" sz="1800" dirty="0" err="1">
                <a:cs typeface="Arial" pitchFamily="34" charset="0"/>
              </a:rPr>
              <a:t>iv</a:t>
            </a:r>
            <a:r>
              <a:rPr lang="cs-CZ" sz="1800" dirty="0">
                <a:cs typeface="Arial" pitchFamily="34" charset="0"/>
              </a:rPr>
              <a:t> kontrastem, cílené 3 fázové CT, ERCP, MRCP</a:t>
            </a:r>
          </a:p>
          <a:p>
            <a:r>
              <a:rPr lang="cs-CZ" sz="2000" dirty="0">
                <a:cs typeface="Arial" pitchFamily="34" charset="0"/>
              </a:rPr>
              <a:t>Poranění I-II - bez léze duktu - konzervativní péče</a:t>
            </a:r>
          </a:p>
          <a:p>
            <a:r>
              <a:rPr lang="cs-CZ" sz="2000" dirty="0">
                <a:cs typeface="Arial" pitchFamily="34" charset="0"/>
              </a:rPr>
              <a:t>Poranění III-V - s lézí duktu indikováni k operační revizi</a:t>
            </a:r>
          </a:p>
          <a:p>
            <a:r>
              <a:rPr lang="cs-CZ" sz="2000" dirty="0">
                <a:cs typeface="Arial" pitchFamily="34" charset="0"/>
              </a:rPr>
              <a:t>Revize omentální burzy, </a:t>
            </a:r>
            <a:r>
              <a:rPr lang="cs-CZ" sz="2000" dirty="0" err="1">
                <a:cs typeface="Arial" pitchFamily="34" charset="0"/>
              </a:rPr>
              <a:t>Kocherův</a:t>
            </a:r>
            <a:r>
              <a:rPr lang="cs-CZ" sz="2000" dirty="0">
                <a:cs typeface="Arial" pitchFamily="34" charset="0"/>
              </a:rPr>
              <a:t> manévr</a:t>
            </a:r>
          </a:p>
          <a:p>
            <a:r>
              <a:rPr lang="cs-CZ" sz="2000" dirty="0" err="1">
                <a:cs typeface="Arial" pitchFamily="34" charset="0"/>
              </a:rPr>
              <a:t>Peripankreatická</a:t>
            </a:r>
            <a:r>
              <a:rPr lang="cs-CZ" sz="2000" dirty="0">
                <a:cs typeface="Arial" pitchFamily="34" charset="0"/>
              </a:rPr>
              <a:t> drenáž, </a:t>
            </a:r>
            <a:r>
              <a:rPr lang="cs-CZ" sz="2000" dirty="0" err="1">
                <a:cs typeface="Arial" pitchFamily="34" charset="0"/>
              </a:rPr>
              <a:t>resekčně</a:t>
            </a:r>
            <a:r>
              <a:rPr lang="cs-CZ" sz="2000" dirty="0">
                <a:cs typeface="Arial" pitchFamily="34" charset="0"/>
              </a:rPr>
              <a:t>-rekonstrukční výkon</a:t>
            </a:r>
          </a:p>
          <a:p>
            <a:r>
              <a:rPr lang="cs-CZ" sz="2000" dirty="0" err="1">
                <a:cs typeface="Arial" pitchFamily="34" charset="0"/>
              </a:rPr>
              <a:t>Stentáž</a:t>
            </a:r>
            <a:r>
              <a:rPr lang="cs-CZ" sz="2000" dirty="0">
                <a:cs typeface="Arial" pitchFamily="34" charset="0"/>
              </a:rPr>
              <a:t>, drenáž</a:t>
            </a: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Initial abdominal CT 24 h post-injury showing transection of the neck of the pancreas consistent with AAST-OIS Grade IV injury."/>
          <p:cNvPicPr/>
          <p:nvPr/>
        </p:nvPicPr>
        <p:blipFill>
          <a:blip r:embed="rId2"/>
          <a:srcRect l="7146" t="9166" r="7146" b="23330"/>
          <a:stretch>
            <a:fillRect/>
          </a:stretch>
        </p:blipFill>
        <p:spPr bwMode="auto">
          <a:xfrm>
            <a:off x="1666845" y="4714885"/>
            <a:ext cx="2608923" cy="1749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Initial ERCP showing contrast extravasation from the main pancreatic duct and the neck of the pancreas, managed with pancreatic duct stent."/>
          <p:cNvPicPr/>
          <p:nvPr/>
        </p:nvPicPr>
        <p:blipFill>
          <a:blip r:embed="rId3"/>
          <a:srcRect l="26096" t="6766" r="11184" b="10149"/>
          <a:stretch>
            <a:fillRect/>
          </a:stretch>
        </p:blipFill>
        <p:spPr bwMode="auto">
          <a:xfrm>
            <a:off x="4381488" y="4714884"/>
            <a:ext cx="1865596" cy="166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irbosque #SoMe4Surgery sur Twitter : &amp;quot;Excellent Dr this is the Cattell  Braasch and the Kocher maneuvers for approach the right side and the Mattox  maneuver for approach the left side of the"/>
          <p:cNvPicPr/>
          <p:nvPr/>
        </p:nvPicPr>
        <p:blipFill>
          <a:blip r:embed="rId4"/>
          <a:srcRect l="394" t="2679" r="7087" b="1786"/>
          <a:stretch>
            <a:fillRect/>
          </a:stretch>
        </p:blipFill>
        <p:spPr bwMode="auto">
          <a:xfrm>
            <a:off x="6310314" y="4286256"/>
            <a:ext cx="4206168" cy="201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809720" y="642939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24364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881818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Obr.F3-5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žaludku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Dominují poranění bodná, střelní</a:t>
            </a:r>
          </a:p>
          <a:p>
            <a:r>
              <a:rPr lang="cs-CZ" sz="1800" dirty="0">
                <a:cs typeface="Arial" pitchFamily="34" charset="0"/>
              </a:rPr>
              <a:t>Tupá poranění - minoritní - silná svalová vrstva a vysoká mobilita</a:t>
            </a:r>
          </a:p>
          <a:p>
            <a:r>
              <a:rPr lang="cs-CZ" sz="1800" dirty="0">
                <a:cs typeface="Arial" pitchFamily="34" charset="0"/>
              </a:rPr>
              <a:t>Kompletní ruptura - chemická peritonitida - klinika</a:t>
            </a:r>
          </a:p>
          <a:p>
            <a:r>
              <a:rPr lang="cs-CZ" sz="1800" dirty="0">
                <a:cs typeface="Arial" pitchFamily="34" charset="0"/>
              </a:rPr>
              <a:t>Chirurgická revize - excize defektu, přímá sutura, </a:t>
            </a:r>
            <a:r>
              <a:rPr lang="cs-CZ" sz="1800" dirty="0" err="1">
                <a:cs typeface="Arial" pitchFamily="34" charset="0"/>
              </a:rPr>
              <a:t>plombáž</a:t>
            </a:r>
            <a:r>
              <a:rPr lang="cs-CZ" sz="1800" dirty="0">
                <a:cs typeface="Arial" pitchFamily="34" charset="0"/>
              </a:rPr>
              <a:t> omentem</a:t>
            </a:r>
          </a:p>
          <a:p>
            <a:r>
              <a:rPr lang="cs-CZ" sz="1800" dirty="0">
                <a:cs typeface="Arial" pitchFamily="34" charset="0"/>
              </a:rPr>
              <a:t>Revize zadní stěny - </a:t>
            </a:r>
            <a:r>
              <a:rPr lang="cs-CZ" sz="1800" dirty="0" err="1">
                <a:cs typeface="Arial" pitchFamily="34" charset="0"/>
              </a:rPr>
              <a:t>gastrokolické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ligamentum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Abdominal Exposures and Bowel Anastomosis for Trauma | SpringerLin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1554" y="3214686"/>
            <a:ext cx="3851782" cy="341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9024958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Obr.F4-1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duodena 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Lokalizace - D1, 4 - </a:t>
            </a:r>
            <a:r>
              <a:rPr lang="cs-CZ" sz="1800" dirty="0" err="1">
                <a:cs typeface="Arial" pitchFamily="34" charset="0"/>
              </a:rPr>
              <a:t>intraabdominálně</a:t>
            </a:r>
            <a:r>
              <a:rPr lang="cs-CZ" sz="1800" dirty="0">
                <a:cs typeface="Arial" pitchFamily="34" charset="0"/>
              </a:rPr>
              <a:t>, D2,3 - </a:t>
            </a:r>
            <a:r>
              <a:rPr lang="cs-CZ" sz="1800" dirty="0" err="1">
                <a:cs typeface="Arial" pitchFamily="34" charset="0"/>
              </a:rPr>
              <a:t>retroperitoneálně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Bolesti epigastria, vysoký ileus, </a:t>
            </a:r>
            <a:r>
              <a:rPr lang="cs-CZ" sz="1800" dirty="0" err="1">
                <a:cs typeface="Arial" pitchFamily="34" charset="0"/>
              </a:rPr>
              <a:t>pneumoperitoneum</a:t>
            </a:r>
            <a:r>
              <a:rPr lang="cs-CZ" sz="1800" dirty="0">
                <a:cs typeface="Arial" pitchFamily="34" charset="0"/>
              </a:rPr>
              <a:t> / </a:t>
            </a:r>
            <a:r>
              <a:rPr lang="cs-CZ" sz="1800" dirty="0" err="1">
                <a:cs typeface="Arial" pitchFamily="34" charset="0"/>
              </a:rPr>
              <a:t>pneumoretroperitoneum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Grade I - konzervativní terapie</a:t>
            </a:r>
          </a:p>
          <a:p>
            <a:r>
              <a:rPr lang="cs-CZ" sz="1800" dirty="0" err="1">
                <a:cs typeface="Arial" pitchFamily="34" charset="0"/>
              </a:rPr>
              <a:t>Kocherův</a:t>
            </a:r>
            <a:r>
              <a:rPr lang="cs-CZ" sz="1800" dirty="0">
                <a:cs typeface="Arial" pitchFamily="34" charset="0"/>
              </a:rPr>
              <a:t> manévr</a:t>
            </a:r>
          </a:p>
          <a:p>
            <a:r>
              <a:rPr lang="cs-CZ" sz="1800" dirty="0">
                <a:cs typeface="Arial" pitchFamily="34" charset="0"/>
              </a:rPr>
              <a:t>Grade II-V - operační revize, přímá sutura, drenáž okolí, </a:t>
            </a:r>
          </a:p>
          <a:p>
            <a:r>
              <a:rPr lang="cs-CZ" sz="1800" dirty="0">
                <a:cs typeface="Arial" pitchFamily="34" charset="0"/>
              </a:rPr>
              <a:t>HPDE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Duodenal rupture after blunt abdominal trauma by bicycle handlebar: Case  report and literature review Mendoza-Moreno F, Furtado-Lobo I,  Perez-Gonzalez M, Diez-Gago MD, Medina-Reinoso C, Diez-Alonso M,  Hernandez-Merlo F, Noguerales-Fraguas F - Nige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61" y="3000373"/>
            <a:ext cx="2708089" cy="363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7"/>
          <p:cNvPicPr/>
          <p:nvPr/>
        </p:nvPicPr>
        <p:blipFill>
          <a:blip r:embed="rId3"/>
          <a:srcRect l="28420" t="38755" r="27313" b="24453"/>
          <a:stretch>
            <a:fillRect/>
          </a:stretch>
        </p:blipFill>
        <p:spPr>
          <a:xfrm>
            <a:off x="4595802" y="3000372"/>
            <a:ext cx="2928958" cy="1785950"/>
          </a:xfrm>
          <a:prstGeom prst="rect">
            <a:avLst/>
          </a:prstGeom>
        </p:spPr>
      </p:pic>
      <p:pic>
        <p:nvPicPr>
          <p:cNvPr id="6" name="Obrázek 5" descr="The Whipple Procedure"/>
          <p:cNvPicPr/>
          <p:nvPr/>
        </p:nvPicPr>
        <p:blipFill>
          <a:blip r:embed="rId4"/>
          <a:srcRect t="16800" b="14000"/>
          <a:stretch>
            <a:fillRect/>
          </a:stretch>
        </p:blipFill>
        <p:spPr bwMode="auto">
          <a:xfrm>
            <a:off x="2024034" y="4714884"/>
            <a:ext cx="55721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10167967" y="3214687"/>
            <a:ext cx="50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Obr.F5-1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452794" y="3929067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Obr.F5-2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Obr.F5-3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tenkého střeva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572596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Tupá poranění - </a:t>
            </a:r>
            <a:r>
              <a:rPr lang="cs-CZ" sz="1800" dirty="0" err="1">
                <a:cs typeface="Arial" pitchFamily="34" charset="0"/>
              </a:rPr>
              <a:t>seat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belt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injury</a:t>
            </a:r>
            <a:r>
              <a:rPr lang="cs-CZ" sz="1800" dirty="0">
                <a:cs typeface="Arial" pitchFamily="34" charset="0"/>
              </a:rPr>
              <a:t>, mnohočetná perforační </a:t>
            </a:r>
            <a:br>
              <a:rPr lang="cs-CZ" sz="1800" dirty="0">
                <a:cs typeface="Arial" pitchFamily="34" charset="0"/>
              </a:rPr>
            </a:br>
            <a:r>
              <a:rPr lang="cs-CZ" sz="1800" dirty="0">
                <a:cs typeface="Arial" pitchFamily="34" charset="0"/>
              </a:rPr>
              <a:t>poranění, </a:t>
            </a:r>
            <a:r>
              <a:rPr lang="cs-CZ" sz="1800" dirty="0" err="1">
                <a:cs typeface="Arial" pitchFamily="34" charset="0"/>
              </a:rPr>
              <a:t>hemoperitoneum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Latentní rozvoj - chemicky neutrální, minim bakteriální nálož</a:t>
            </a:r>
          </a:p>
          <a:p>
            <a:r>
              <a:rPr lang="cs-CZ" sz="1800" dirty="0">
                <a:cs typeface="Arial" pitchFamily="34" charset="0"/>
              </a:rPr>
              <a:t>DCS - zástav krvácení, kontaminace</a:t>
            </a:r>
          </a:p>
          <a:p>
            <a:r>
              <a:rPr lang="cs-CZ" sz="1800" dirty="0">
                <a:cs typeface="Arial" pitchFamily="34" charset="0"/>
              </a:rPr>
              <a:t>Jednoduchá poranění - přímá sutura</a:t>
            </a:r>
          </a:p>
          <a:p>
            <a:r>
              <a:rPr lang="cs-CZ" sz="1800" dirty="0">
                <a:cs typeface="Arial" pitchFamily="34" charset="0"/>
              </a:rPr>
              <a:t>Těžká poranění, devitalizace - resekce, </a:t>
            </a:r>
            <a:r>
              <a:rPr lang="cs-CZ" sz="1800" dirty="0" err="1">
                <a:cs typeface="Arial" pitchFamily="34" charset="0"/>
              </a:rPr>
              <a:t>anastomoza</a:t>
            </a:r>
            <a:r>
              <a:rPr lang="cs-CZ" sz="1800" dirty="0">
                <a:cs typeface="Arial" pitchFamily="34" charset="0"/>
              </a:rPr>
              <a:t> E-t-E</a:t>
            </a:r>
          </a:p>
          <a:p>
            <a:r>
              <a:rPr lang="cs-CZ" sz="1800" dirty="0" err="1">
                <a:cs typeface="Arial" pitchFamily="34" charset="0"/>
              </a:rPr>
              <a:t>Staplerová</a:t>
            </a:r>
            <a:r>
              <a:rPr lang="cs-CZ" sz="1800" dirty="0">
                <a:cs typeface="Arial" pitchFamily="34" charset="0"/>
              </a:rPr>
              <a:t> resekce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ázek 7" descr="C:\Users\Martin\Desktop\výuka\břicho\P106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02563" y="4321975"/>
            <a:ext cx="192882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C:\Users\Martin\Desktop\výuka\břicho\P1060174.JPG"/>
          <p:cNvPicPr/>
          <p:nvPr/>
        </p:nvPicPr>
        <p:blipFill>
          <a:blip r:embed="rId3" cstate="print"/>
          <a:srcRect l="8581" t="22155" r="24521" b="9495"/>
          <a:stretch>
            <a:fillRect/>
          </a:stretch>
        </p:blipFill>
        <p:spPr bwMode="auto">
          <a:xfrm>
            <a:off x="3738546" y="4357694"/>
            <a:ext cx="2247892" cy="192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5"/>
          <p:cNvPicPr/>
          <p:nvPr/>
        </p:nvPicPr>
        <p:blipFill>
          <a:blip r:embed="rId4"/>
          <a:srcRect l="25468" t="34141" r="28789" b="23530"/>
          <a:stretch>
            <a:fillRect/>
          </a:stretch>
        </p:blipFill>
        <p:spPr>
          <a:xfrm>
            <a:off x="7881950" y="2714620"/>
            <a:ext cx="2643206" cy="1899160"/>
          </a:xfrm>
          <a:prstGeom prst="rect">
            <a:avLst/>
          </a:prstGeom>
        </p:spPr>
      </p:pic>
      <p:pic>
        <p:nvPicPr>
          <p:cNvPr id="11" name="Obrázek 10" descr="https://veterinarioalcorcon.files.wordpress.com/2013/01/e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08" y="4714884"/>
            <a:ext cx="242889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Martin\Desktop\traumatologie dutiny břišní\revize 3\obr\Obr F6-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4299" y="4357694"/>
            <a:ext cx="2018057" cy="1928826"/>
          </a:xfrm>
          <a:prstGeom prst="rect">
            <a:avLst/>
          </a:prstGeom>
          <a:noFill/>
        </p:spPr>
      </p:pic>
      <p:pic>
        <p:nvPicPr>
          <p:cNvPr id="13" name="Obrázek 12" descr="C:\Users\Martin\Desktop\výuka\břicho\trnka václav 67\IMG_2441.jpeg"/>
          <p:cNvPicPr/>
          <p:nvPr/>
        </p:nvPicPr>
        <p:blipFill>
          <a:blip r:embed="rId7" cstate="print"/>
          <a:srcRect l="13925" t="27222" r="9283" b="4949"/>
          <a:stretch>
            <a:fillRect/>
          </a:stretch>
        </p:blipFill>
        <p:spPr bwMode="auto">
          <a:xfrm>
            <a:off x="8239140" y="142853"/>
            <a:ext cx="2214578" cy="1890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1952596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Obr.F6-1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952860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Obr.F6-2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238876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Obr.F6-3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7596198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Obr.F6-6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9882215" y="2071679"/>
            <a:ext cx="7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Obr.F6-8 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Obr.F6-5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tlustého střeva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Perforační poranění, Tupé poranění volných částí a přechodů</a:t>
            </a:r>
            <a:br>
              <a:rPr lang="cs-CZ" sz="1800" dirty="0">
                <a:cs typeface="Arial" pitchFamily="34" charset="0"/>
              </a:rPr>
            </a:br>
            <a:r>
              <a:rPr lang="cs-CZ" sz="2000" dirty="0">
                <a:cs typeface="Arial" pitchFamily="34" charset="0"/>
              </a:rPr>
              <a:t>Sterkorální peritonitida, sepse</a:t>
            </a:r>
          </a:p>
          <a:p>
            <a:r>
              <a:rPr lang="cs-CZ" sz="2000" dirty="0">
                <a:cs typeface="Arial" pitchFamily="34" charset="0"/>
              </a:rPr>
              <a:t>RTG, CT - </a:t>
            </a:r>
            <a:r>
              <a:rPr lang="cs-CZ" sz="2000" dirty="0" err="1">
                <a:cs typeface="Arial" pitchFamily="34" charset="0"/>
              </a:rPr>
              <a:t>pneumoperitoneum</a:t>
            </a:r>
            <a:r>
              <a:rPr lang="cs-CZ" sz="2000" dirty="0">
                <a:cs typeface="Arial" pitchFamily="34" charset="0"/>
              </a:rPr>
              <a:t>, volná tekutiny, plyn ve střevě střeva</a:t>
            </a:r>
          </a:p>
          <a:p>
            <a:r>
              <a:rPr lang="cs-CZ" sz="2000" dirty="0">
                <a:cs typeface="Arial" pitchFamily="34" charset="0"/>
              </a:rPr>
              <a:t>Poranění grade I-II - přímá sutura</a:t>
            </a:r>
          </a:p>
          <a:p>
            <a:r>
              <a:rPr lang="cs-CZ" sz="2000" dirty="0">
                <a:cs typeface="Arial" pitchFamily="34" charset="0"/>
              </a:rPr>
              <a:t>Poranění </a:t>
            </a:r>
            <a:r>
              <a:rPr lang="cs-CZ" sz="2000" dirty="0" err="1">
                <a:cs typeface="Arial" pitchFamily="34" charset="0"/>
              </a:rPr>
              <a:t>inveterovaná</a:t>
            </a:r>
            <a:r>
              <a:rPr lang="cs-CZ" sz="2000" dirty="0">
                <a:cs typeface="Arial" pitchFamily="34" charset="0"/>
              </a:rPr>
              <a:t>, grade III- V - DCS - resekce, </a:t>
            </a:r>
            <a:r>
              <a:rPr lang="cs-CZ" sz="2000" dirty="0" err="1">
                <a:cs typeface="Arial" pitchFamily="34" charset="0"/>
              </a:rPr>
              <a:t>anastomoza</a:t>
            </a:r>
            <a:r>
              <a:rPr lang="cs-CZ" sz="2000" dirty="0">
                <a:cs typeface="Arial" pitchFamily="34" charset="0"/>
              </a:rPr>
              <a:t>, slepý uzávěr, rekonstrukce v II době nebo konstrukce </a:t>
            </a:r>
            <a:r>
              <a:rPr lang="cs-CZ" sz="2000" dirty="0" err="1">
                <a:cs typeface="Arial" pitchFamily="34" charset="0"/>
              </a:rPr>
              <a:t>stomie</a:t>
            </a:r>
            <a:endParaRPr lang="cs-CZ" sz="2000" dirty="0">
              <a:cs typeface="Arial" pitchFamily="34" charset="0"/>
            </a:endParaRPr>
          </a:p>
          <a:p>
            <a:r>
              <a:rPr lang="cs-CZ" sz="2000" dirty="0">
                <a:cs typeface="Arial" pitchFamily="34" charset="0"/>
              </a:rPr>
              <a:t>Pravostranná </a:t>
            </a:r>
            <a:r>
              <a:rPr lang="cs-CZ" sz="2000" dirty="0" err="1">
                <a:cs typeface="Arial" pitchFamily="34" charset="0"/>
              </a:rPr>
              <a:t>hemikolektomie</a:t>
            </a:r>
            <a:r>
              <a:rPr lang="cs-CZ" sz="2000" dirty="0">
                <a:cs typeface="Arial" pitchFamily="34" charset="0"/>
              </a:rPr>
              <a:t>, Hartmannova operace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http://2.bp.blogspot.com/-MINrRKDkN-c/UY52xt396aI/AAAAAAAABlo/nanMWJiAz9U/s1600/colon_perforation_1.jpg"/>
          <p:cNvPicPr/>
          <p:nvPr/>
        </p:nvPicPr>
        <p:blipFill>
          <a:blip r:embed="rId2"/>
          <a:srcRect l="3264" t="909" r="2720" b="1817"/>
          <a:stretch>
            <a:fillRect/>
          </a:stretch>
        </p:blipFill>
        <p:spPr bwMode="auto">
          <a:xfrm>
            <a:off x="1881158" y="4429132"/>
            <a:ext cx="2946522" cy="179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Hartmann&amp;#39;s operation - Wikipedi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24892" y="3714753"/>
            <a:ext cx="1857388" cy="259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Illustration showing right hemicolectomy&#10;"/>
          <p:cNvPicPr/>
          <p:nvPr/>
        </p:nvPicPr>
        <p:blipFill>
          <a:blip r:embed="rId4"/>
          <a:srcRect l="2019" t="5709" r="1009" b="7137"/>
          <a:stretch>
            <a:fillRect/>
          </a:stretch>
        </p:blipFill>
        <p:spPr bwMode="auto">
          <a:xfrm>
            <a:off x="4952992" y="4214818"/>
            <a:ext cx="335256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216691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Obr.F7-1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310182" y="6286521"/>
            <a:ext cx="64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Obr.7-2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953520" y="6215083"/>
            <a:ext cx="717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Obr.F7-3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anorecta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rectum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/>
          <a:lstStyle/>
          <a:p>
            <a:r>
              <a:rPr lang="cs-CZ" sz="2000" dirty="0">
                <a:cs typeface="Arial" pitchFamily="34" charset="0"/>
              </a:rPr>
              <a:t>Penetrační poranění, vysokoenergetické poranění pánve</a:t>
            </a:r>
          </a:p>
          <a:p>
            <a:r>
              <a:rPr lang="cs-CZ" sz="2000" dirty="0">
                <a:cs typeface="Arial" pitchFamily="34" charset="0"/>
              </a:rPr>
              <a:t>Enteroragie - vyšetření </a:t>
            </a:r>
            <a:r>
              <a:rPr lang="cs-CZ" sz="2000" dirty="0" err="1">
                <a:cs typeface="Arial" pitchFamily="34" charset="0"/>
              </a:rPr>
              <a:t>p.r</a:t>
            </a:r>
            <a:r>
              <a:rPr lang="cs-CZ" sz="2000" dirty="0">
                <a:cs typeface="Arial" pitchFamily="34" charset="0"/>
              </a:rPr>
              <a:t>., ano/rektoskopie, </a:t>
            </a:r>
          </a:p>
          <a:p>
            <a:r>
              <a:rPr lang="cs-CZ" sz="2000" dirty="0">
                <a:cs typeface="Arial" pitchFamily="34" charset="0"/>
              </a:rPr>
              <a:t>Vyšetření </a:t>
            </a:r>
            <a:r>
              <a:rPr lang="cs-CZ" sz="2000" dirty="0" err="1">
                <a:cs typeface="Arial" pitchFamily="34" charset="0"/>
              </a:rPr>
              <a:t>p.r</a:t>
            </a:r>
            <a:r>
              <a:rPr lang="cs-CZ" sz="2000" dirty="0">
                <a:cs typeface="Arial" pitchFamily="34" charset="0"/>
              </a:rPr>
              <a:t>., </a:t>
            </a:r>
            <a:r>
              <a:rPr lang="cs-CZ" sz="2000" dirty="0" err="1">
                <a:cs typeface="Arial" pitchFamily="34" charset="0"/>
              </a:rPr>
              <a:t>rectoskopie</a:t>
            </a:r>
            <a:r>
              <a:rPr lang="cs-CZ" sz="2000" dirty="0">
                <a:cs typeface="Arial" pitchFamily="34" charset="0"/>
              </a:rPr>
              <a:t>, CT pánve, </a:t>
            </a:r>
            <a:r>
              <a:rPr lang="cs-CZ" sz="2000" dirty="0" err="1">
                <a:cs typeface="Arial" pitchFamily="34" charset="0"/>
              </a:rPr>
              <a:t>endosonografie</a:t>
            </a:r>
            <a:r>
              <a:rPr lang="cs-CZ" sz="2000" dirty="0">
                <a:cs typeface="Arial" pitchFamily="34" charset="0"/>
              </a:rPr>
              <a:t>, </a:t>
            </a:r>
          </a:p>
          <a:p>
            <a:r>
              <a:rPr lang="cs-CZ" sz="2000" dirty="0">
                <a:cs typeface="Arial" pitchFamily="34" charset="0"/>
              </a:rPr>
              <a:t>Intraperitoneální poranění - ošetření jako tlusté střevo</a:t>
            </a:r>
          </a:p>
          <a:p>
            <a:r>
              <a:rPr lang="cs-CZ" sz="2000" dirty="0" err="1">
                <a:cs typeface="Arial" pitchFamily="34" charset="0"/>
              </a:rPr>
              <a:t>Extraperitoneální</a:t>
            </a:r>
            <a:r>
              <a:rPr lang="cs-CZ" sz="2000" dirty="0">
                <a:cs typeface="Arial" pitchFamily="34" charset="0"/>
              </a:rPr>
              <a:t> poranění - sutura, hojení per </a:t>
            </a:r>
            <a:r>
              <a:rPr lang="cs-CZ" sz="2000" dirty="0" err="1">
                <a:cs typeface="Arial" pitchFamily="34" charset="0"/>
              </a:rPr>
              <a:t>secundam</a:t>
            </a:r>
            <a:r>
              <a:rPr lang="cs-CZ" sz="2000" dirty="0">
                <a:cs typeface="Arial" pitchFamily="34" charset="0"/>
              </a:rPr>
              <a:t>, kolostomie</a:t>
            </a:r>
          </a:p>
          <a:p>
            <a:r>
              <a:rPr lang="cs-CZ" sz="2000" dirty="0">
                <a:cs typeface="Arial" pitchFamily="34" charset="0"/>
              </a:rPr>
              <a:t>Rekonstrukce análních sfinkterů, perinea, drenáž měkkých tkání pánve</a:t>
            </a:r>
          </a:p>
          <a:p>
            <a:endParaRPr lang="cs-CZ" sz="2000" dirty="0">
              <a:cs typeface="Arial" pitchFamily="34" charset="0"/>
            </a:endParaRPr>
          </a:p>
          <a:p>
            <a:pPr>
              <a:buNone/>
            </a:pPr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4"/>
          <p:cNvPicPr/>
          <p:nvPr/>
        </p:nvPicPr>
        <p:blipFill>
          <a:blip r:embed="rId2"/>
          <a:srcRect l="28789" t="39678" r="19931" b="19839"/>
          <a:stretch>
            <a:fillRect/>
          </a:stretch>
        </p:blipFill>
        <p:spPr>
          <a:xfrm>
            <a:off x="1738282" y="3429001"/>
            <a:ext cx="2584408" cy="1705591"/>
          </a:xfrm>
          <a:prstGeom prst="rect">
            <a:avLst/>
          </a:prstGeom>
        </p:spPr>
      </p:pic>
      <p:pic>
        <p:nvPicPr>
          <p:cNvPr id="6" name="Obrázek 13"/>
          <p:cNvPicPr/>
          <p:nvPr/>
        </p:nvPicPr>
        <p:blipFill>
          <a:blip r:embed="rId3"/>
          <a:srcRect l="30266" t="37832" r="26944" b="22146"/>
          <a:stretch>
            <a:fillRect/>
          </a:stretch>
        </p:blipFill>
        <p:spPr>
          <a:xfrm>
            <a:off x="4452926" y="3429000"/>
            <a:ext cx="2345182" cy="1697456"/>
          </a:xfrm>
          <a:prstGeom prst="rect">
            <a:avLst/>
          </a:prstGeom>
        </p:spPr>
      </p:pic>
      <p:pic>
        <p:nvPicPr>
          <p:cNvPr id="7" name="Obrázek 6" descr="34 Traumatic Injuries of the Colon, Rectum, and Anus | Abdominal Key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0190" r="2180" b="3705"/>
          <a:stretch>
            <a:fillRect/>
          </a:stretch>
        </p:blipFill>
        <p:spPr bwMode="auto">
          <a:xfrm>
            <a:off x="1524000" y="5286389"/>
            <a:ext cx="3060352" cy="147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94" y="3429000"/>
            <a:ext cx="3357586" cy="157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Perineal injury 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15632" r="13234" b="15632"/>
          <a:stretch>
            <a:fillRect/>
          </a:stretch>
        </p:blipFill>
        <p:spPr bwMode="auto">
          <a:xfrm>
            <a:off x="6881818" y="5072075"/>
            <a:ext cx="1818320" cy="165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Postoperative view after primary surgical repair 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9433" r="9264" b="9433"/>
          <a:stretch>
            <a:fillRect/>
          </a:stretch>
        </p:blipFill>
        <p:spPr bwMode="auto">
          <a:xfrm>
            <a:off x="8739206" y="5072074"/>
            <a:ext cx="1785950" cy="164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Anal avulsion: an exceptional mechanism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6128" r="17388" b="7056"/>
          <a:stretch>
            <a:fillRect/>
          </a:stretch>
        </p:blipFill>
        <p:spPr bwMode="auto">
          <a:xfrm>
            <a:off x="8667769" y="1214422"/>
            <a:ext cx="1860963" cy="15036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/>
          <p:cNvSpPr txBox="1"/>
          <p:nvPr/>
        </p:nvSpPr>
        <p:spPr>
          <a:xfrm>
            <a:off x="4667241" y="5214951"/>
            <a:ext cx="1571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Obr.F8-1, F8-3</a:t>
            </a:r>
          </a:p>
          <a:p>
            <a:r>
              <a:rPr lang="cs-CZ" sz="1200" dirty="0">
                <a:latin typeface="Arial" panose="020B0604020202020204" pitchFamily="34" charset="0"/>
              </a:rPr>
              <a:t>Obr.F8-4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382149" y="928671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   Obr.F8-5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238744" y="6000768"/>
            <a:ext cx="15716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       </a:t>
            </a:r>
            <a:r>
              <a:rPr lang="cs-CZ" sz="1200" dirty="0">
                <a:latin typeface="Arial" panose="020B0604020202020204" pitchFamily="34" charset="0"/>
              </a:rPr>
              <a:t>Obr.F8-8</a:t>
            </a:r>
          </a:p>
          <a:p>
            <a:r>
              <a:rPr lang="cs-CZ" sz="1200" dirty="0">
                <a:latin typeface="Arial" panose="020B0604020202020204" pitchFamily="34" charset="0"/>
              </a:rPr>
              <a:t>       Obr.F8-6, F8-7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střevních závěsů 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mesenterium, </a:t>
            </a:r>
            <a:r>
              <a:rPr lang="cs-CZ" sz="1800" dirty="0" err="1">
                <a:cs typeface="Arial" pitchFamily="34" charset="0"/>
              </a:rPr>
              <a:t>mesotransversum</a:t>
            </a:r>
            <a:r>
              <a:rPr lang="cs-CZ" sz="1800" dirty="0">
                <a:cs typeface="Arial" pitchFamily="34" charset="0"/>
              </a:rPr>
              <a:t>, </a:t>
            </a:r>
          </a:p>
          <a:p>
            <a:r>
              <a:rPr lang="cs-CZ" sz="1800" dirty="0">
                <a:cs typeface="Arial" pitchFamily="34" charset="0"/>
              </a:rPr>
              <a:t>Penetrační poranění, tupé decelerační x kompresní poranění</a:t>
            </a:r>
          </a:p>
          <a:p>
            <a:r>
              <a:rPr lang="cs-CZ" sz="1800" dirty="0">
                <a:cs typeface="Arial" pitchFamily="34" charset="0"/>
              </a:rPr>
              <a:t>Akutní krvácení z ruptury</a:t>
            </a:r>
          </a:p>
          <a:p>
            <a:r>
              <a:rPr lang="cs-CZ" sz="1800" dirty="0" err="1">
                <a:cs typeface="Arial" pitchFamily="34" charset="0"/>
              </a:rPr>
              <a:t>Ischemizace</a:t>
            </a:r>
            <a:r>
              <a:rPr lang="cs-CZ" sz="1800" dirty="0">
                <a:cs typeface="Arial" pitchFamily="34" charset="0"/>
              </a:rPr>
              <a:t> přilehlého střeva</a:t>
            </a:r>
          </a:p>
          <a:p>
            <a:r>
              <a:rPr lang="cs-CZ" sz="1800" dirty="0">
                <a:cs typeface="Arial" pitchFamily="34" charset="0"/>
              </a:rPr>
              <a:t>FAST UZ, CT s IV kontrastem, CT angiografie</a:t>
            </a:r>
          </a:p>
          <a:p>
            <a:r>
              <a:rPr lang="cs-CZ" sz="1800" dirty="0">
                <a:cs typeface="Arial" pitchFamily="34" charset="0"/>
              </a:rPr>
              <a:t>Podvaz, </a:t>
            </a:r>
            <a:r>
              <a:rPr lang="cs-CZ" sz="1800" dirty="0" err="1">
                <a:cs typeface="Arial" pitchFamily="34" charset="0"/>
              </a:rPr>
              <a:t>shunt</a:t>
            </a:r>
            <a:r>
              <a:rPr lang="cs-CZ" sz="1800" dirty="0">
                <a:cs typeface="Arial" pitchFamily="34" charset="0"/>
              </a:rPr>
              <a:t>, cévní </a:t>
            </a:r>
            <a:r>
              <a:rPr lang="cs-CZ" sz="1800" dirty="0" err="1">
                <a:cs typeface="Arial" pitchFamily="34" charset="0"/>
              </a:rPr>
              <a:t>interpzitum</a:t>
            </a:r>
            <a:r>
              <a:rPr lang="cs-CZ" sz="1800" dirty="0">
                <a:cs typeface="Arial" pitchFamily="34" charset="0"/>
              </a:rPr>
              <a:t>, cévní steh</a:t>
            </a:r>
          </a:p>
          <a:p>
            <a:r>
              <a:rPr lang="cs-CZ" sz="1800" dirty="0">
                <a:cs typeface="Arial" pitchFamily="34" charset="0"/>
              </a:rPr>
              <a:t>Klínovitá resekce</a:t>
            </a: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19"/>
          <p:cNvPicPr/>
          <p:nvPr/>
        </p:nvPicPr>
        <p:blipFill>
          <a:blip r:embed="rId2" cstate="print"/>
          <a:srcRect l="22515" t="28605" r="24729" b="12918"/>
          <a:stretch>
            <a:fillRect/>
          </a:stretch>
        </p:blipFill>
        <p:spPr>
          <a:xfrm>
            <a:off x="2024034" y="4286256"/>
            <a:ext cx="2510378" cy="1985014"/>
          </a:xfrm>
          <a:prstGeom prst="rect">
            <a:avLst/>
          </a:prstGeom>
        </p:spPr>
      </p:pic>
      <p:pic>
        <p:nvPicPr>
          <p:cNvPr id="5" name="Obrázek 4" descr="C:\Users\Martin\Desktop\výuka\břicho\P1060190.JPG"/>
          <p:cNvPicPr/>
          <p:nvPr/>
        </p:nvPicPr>
        <p:blipFill>
          <a:blip r:embed="rId3" cstate="print"/>
          <a:srcRect l="21592" t="11811" r="20762" b="4060"/>
          <a:stretch>
            <a:fillRect/>
          </a:stretch>
        </p:blipFill>
        <p:spPr bwMode="auto">
          <a:xfrm>
            <a:off x="4881555" y="3786191"/>
            <a:ext cx="2350177" cy="250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C:\Users\Martin\Desktop\výuka\břicho\P1060193.JPG"/>
          <p:cNvPicPr/>
          <p:nvPr/>
        </p:nvPicPr>
        <p:blipFill>
          <a:blip r:embed="rId4" cstate="print"/>
          <a:srcRect l="11626" t="6644" r="20485" b="21038"/>
          <a:stretch>
            <a:fillRect/>
          </a:stretch>
        </p:blipFill>
        <p:spPr bwMode="auto">
          <a:xfrm>
            <a:off x="7739075" y="4286257"/>
            <a:ext cx="2689725" cy="2143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r="4607" b="5391"/>
          <a:stretch>
            <a:fillRect/>
          </a:stretch>
        </p:blipFill>
        <p:spPr bwMode="auto">
          <a:xfrm>
            <a:off x="7953388" y="2071679"/>
            <a:ext cx="2428892" cy="18246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ovéPole 8"/>
          <p:cNvSpPr txBox="1"/>
          <p:nvPr/>
        </p:nvSpPr>
        <p:spPr>
          <a:xfrm>
            <a:off x="2166910" y="6286521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310579" y="3929067"/>
            <a:ext cx="783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Obr.F9.2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24430" y="635795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810512" y="64886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Obr.F9-4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Obsah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285861"/>
            <a:ext cx="8229600" cy="484030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1900" dirty="0"/>
              <a:t>A  Mechanismus úrazu</a:t>
            </a:r>
          </a:p>
          <a:p>
            <a:pPr>
              <a:buNone/>
            </a:pPr>
            <a:r>
              <a:rPr lang="cs-CZ" sz="1900" dirty="0"/>
              <a:t>B  Dělení poranění</a:t>
            </a:r>
          </a:p>
          <a:p>
            <a:pPr>
              <a:buNone/>
            </a:pPr>
            <a:r>
              <a:rPr lang="cs-CZ" sz="1900" dirty="0"/>
              <a:t>C  První pomoc</a:t>
            </a:r>
          </a:p>
          <a:p>
            <a:pPr>
              <a:buNone/>
            </a:pPr>
            <a:r>
              <a:rPr lang="cs-CZ" sz="1900" dirty="0"/>
              <a:t>D  Poranění břišní stěny</a:t>
            </a:r>
          </a:p>
          <a:p>
            <a:pPr>
              <a:buNone/>
            </a:pPr>
            <a:r>
              <a:rPr lang="cs-CZ" sz="1900" dirty="0"/>
              <a:t>E  Poranění bránice</a:t>
            </a:r>
          </a:p>
          <a:p>
            <a:pPr>
              <a:buNone/>
            </a:pPr>
            <a:r>
              <a:rPr lang="cs-CZ" sz="1900" dirty="0"/>
              <a:t>F  Poranění orgánů dutiny břišní</a:t>
            </a:r>
          </a:p>
          <a:p>
            <a:pPr>
              <a:buNone/>
            </a:pPr>
            <a:r>
              <a:rPr lang="cs-CZ" sz="1900" dirty="0"/>
              <a:t>    1 Poranění sleziny</a:t>
            </a:r>
          </a:p>
          <a:p>
            <a:pPr>
              <a:buNone/>
            </a:pPr>
            <a:r>
              <a:rPr lang="cs-CZ" sz="1900" dirty="0"/>
              <a:t>    2 Poranění jater</a:t>
            </a:r>
          </a:p>
          <a:p>
            <a:pPr>
              <a:buNone/>
            </a:pPr>
            <a:r>
              <a:rPr lang="cs-CZ" sz="1900" dirty="0"/>
              <a:t>    3 Poranění pankreatu</a:t>
            </a:r>
          </a:p>
          <a:p>
            <a:pPr>
              <a:buNone/>
            </a:pPr>
            <a:r>
              <a:rPr lang="cs-CZ" sz="1900" dirty="0"/>
              <a:t>    4 Poranění žaludku</a:t>
            </a:r>
          </a:p>
          <a:p>
            <a:pPr>
              <a:buNone/>
            </a:pPr>
            <a:r>
              <a:rPr lang="cs-CZ" sz="1900" dirty="0"/>
              <a:t>    5 Poraněn duodena</a:t>
            </a:r>
          </a:p>
          <a:p>
            <a:pPr>
              <a:buNone/>
            </a:pPr>
            <a:r>
              <a:rPr lang="cs-CZ" sz="1900" dirty="0"/>
              <a:t>    6 Poranění tenkého střeva</a:t>
            </a:r>
          </a:p>
          <a:p>
            <a:pPr>
              <a:buNone/>
            </a:pPr>
            <a:r>
              <a:rPr lang="cs-CZ" sz="1900" dirty="0"/>
              <a:t>    7 Poranění tlustého střeva</a:t>
            </a:r>
          </a:p>
          <a:p>
            <a:pPr>
              <a:buNone/>
            </a:pPr>
            <a:r>
              <a:rPr lang="cs-CZ" sz="1900" dirty="0"/>
              <a:t>    8 Poranění </a:t>
            </a:r>
            <a:r>
              <a:rPr lang="cs-CZ" sz="1900" dirty="0" err="1"/>
              <a:t>anorekta</a:t>
            </a:r>
            <a:endParaRPr lang="cs-CZ" sz="1900" dirty="0"/>
          </a:p>
          <a:p>
            <a:pPr>
              <a:buNone/>
            </a:pPr>
            <a:r>
              <a:rPr lang="cs-CZ" sz="1900" dirty="0"/>
              <a:t>    9 Poranění závěsů </a:t>
            </a:r>
          </a:p>
          <a:p>
            <a:pPr>
              <a:buNone/>
            </a:pPr>
            <a:r>
              <a:rPr lang="cs-CZ" sz="1900" dirty="0"/>
              <a:t>    10 Břišní </a:t>
            </a:r>
            <a:r>
              <a:rPr lang="cs-CZ" sz="1900" dirty="0" err="1"/>
              <a:t>kompartment</a:t>
            </a:r>
            <a:r>
              <a:rPr lang="cs-CZ" sz="1900" dirty="0"/>
              <a:t> syndrom</a:t>
            </a:r>
          </a:p>
          <a:p>
            <a:pPr>
              <a:buNone/>
            </a:pPr>
            <a:r>
              <a:rPr lang="cs-CZ" sz="1900" dirty="0"/>
              <a:t>  Literární zdroje</a:t>
            </a: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91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Břišní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kompartment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syndrom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Setrvalé zvýšení nitrobřišního tlaku &gt; 20mmHg, snížení nitrobřišního </a:t>
            </a:r>
            <a:r>
              <a:rPr lang="cs-CZ" sz="1800" dirty="0" err="1">
                <a:cs typeface="Arial" pitchFamily="34" charset="0"/>
              </a:rPr>
              <a:t>perfuzního</a:t>
            </a:r>
            <a:r>
              <a:rPr lang="cs-CZ" sz="1800" dirty="0">
                <a:cs typeface="Arial" pitchFamily="34" charset="0"/>
              </a:rPr>
              <a:t> tlaku, nově známky orgánového selhávání, fyziologicky tlak 0-5mmHg, </a:t>
            </a:r>
          </a:p>
          <a:p>
            <a:r>
              <a:rPr lang="cs-CZ" sz="1800" dirty="0">
                <a:cs typeface="Arial" pitchFamily="34" charset="0"/>
              </a:rPr>
              <a:t>Úrazová etiologie - nitrobřišní, </a:t>
            </a:r>
            <a:r>
              <a:rPr lang="cs-CZ" sz="1800" dirty="0" err="1">
                <a:cs typeface="Arial" pitchFamily="34" charset="0"/>
              </a:rPr>
              <a:t>retroperitoneální</a:t>
            </a:r>
            <a:r>
              <a:rPr lang="cs-CZ" sz="1800" dirty="0">
                <a:cs typeface="Arial" pitchFamily="34" charset="0"/>
              </a:rPr>
              <a:t> poranění, fr. Pánve</a:t>
            </a:r>
          </a:p>
          <a:p>
            <a:r>
              <a:rPr lang="cs-CZ" sz="1800" dirty="0">
                <a:cs typeface="Arial" pitchFamily="34" charset="0"/>
              </a:rPr>
              <a:t>Distenze břišní stěny</a:t>
            </a:r>
          </a:p>
          <a:p>
            <a:r>
              <a:rPr lang="cs-CZ" sz="1800" dirty="0">
                <a:cs typeface="Arial" pitchFamily="34" charset="0"/>
              </a:rPr>
              <a:t>Nepřímé měření nitrobřišního tlaku - přes močový měchýř</a:t>
            </a:r>
          </a:p>
          <a:p>
            <a:r>
              <a:rPr lang="cs-CZ" sz="1800" dirty="0">
                <a:cs typeface="Arial" pitchFamily="34" charset="0"/>
              </a:rPr>
              <a:t>Dekompresní </a:t>
            </a:r>
            <a:r>
              <a:rPr lang="cs-CZ" sz="1800" dirty="0" err="1">
                <a:cs typeface="Arial" pitchFamily="34" charset="0"/>
              </a:rPr>
              <a:t>laparostomie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r>
              <a:rPr lang="cs-CZ" sz="1800" dirty="0">
                <a:cs typeface="Arial" pitchFamily="34" charset="0"/>
              </a:rPr>
              <a:t>Krytí </a:t>
            </a:r>
            <a:r>
              <a:rPr lang="cs-CZ" sz="1800" dirty="0" err="1">
                <a:cs typeface="Arial" pitchFamily="34" charset="0"/>
              </a:rPr>
              <a:t>laparostomatu</a:t>
            </a:r>
            <a:r>
              <a:rPr lang="cs-CZ" sz="1800" dirty="0">
                <a:cs typeface="Arial" pitchFamily="34" charset="0"/>
              </a:rPr>
              <a:t> - COM, VAC, </a:t>
            </a:r>
          </a:p>
          <a:p>
            <a:r>
              <a:rPr lang="cs-CZ" sz="1800" dirty="0">
                <a:cs typeface="Arial" pitchFamily="34" charset="0"/>
              </a:rPr>
              <a:t>Uzávěr mezi 7-10. dnem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Není k dispozici žádný popis fotky.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4173" r="4431" b="3646"/>
          <a:stretch/>
        </p:blipFill>
        <p:spPr bwMode="auto">
          <a:xfrm>
            <a:off x="1881158" y="4214818"/>
            <a:ext cx="4143404" cy="22145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 descr="Abdominal Compartment Syndrome and Open Abdomen for Trauma | Thoracic Ke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1"/>
          <a:stretch>
            <a:fillRect/>
          </a:stretch>
        </p:blipFill>
        <p:spPr bwMode="auto">
          <a:xfrm>
            <a:off x="8524892" y="2285992"/>
            <a:ext cx="2000264" cy="191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PDF) Intra-abdominal pressure: an integrative revie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/>
          <a:stretch>
            <a:fillRect/>
          </a:stretch>
        </p:blipFill>
        <p:spPr bwMode="auto">
          <a:xfrm>
            <a:off x="6024563" y="4143380"/>
            <a:ext cx="2305931" cy="235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92" y="4572009"/>
            <a:ext cx="2009764" cy="19002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2166911" y="6357959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96001" y="6488669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239272" y="4214819"/>
            <a:ext cx="1214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667769" y="6500835"/>
            <a:ext cx="876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Obr.F10-4</a:t>
            </a: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/>
              <a:t>h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ome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/>
              <a:t>m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essage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500174"/>
            <a:ext cx="10972800" cy="4857784"/>
          </a:xfrm>
        </p:spPr>
        <p:txBody>
          <a:bodyPr>
            <a:normAutofit/>
          </a:bodyPr>
          <a:lstStyle/>
          <a:p>
            <a:r>
              <a:rPr lang="cs-CZ" sz="1800" dirty="0">
                <a:cs typeface="Arial" pitchFamily="34" charset="0"/>
              </a:rPr>
              <a:t>Poranění nitrobřišních orgánu je součástí sdružených poranění a </a:t>
            </a:r>
            <a:r>
              <a:rPr lang="cs-CZ" sz="1800" dirty="0" err="1">
                <a:cs typeface="Arial" pitchFamily="34" charset="0"/>
              </a:rPr>
              <a:t>polytraumat</a:t>
            </a:r>
            <a:r>
              <a:rPr lang="cs-CZ" sz="1800" dirty="0">
                <a:cs typeface="Arial" pitchFamily="34" charset="0"/>
              </a:rPr>
              <a:t> </a:t>
            </a:r>
          </a:p>
          <a:p>
            <a:r>
              <a:rPr lang="cs-CZ" sz="1800" dirty="0">
                <a:cs typeface="Arial" pitchFamily="34" charset="0"/>
              </a:rPr>
              <a:t>Jejich přítomnost poraněného často přímo ohrožuje na životě </a:t>
            </a:r>
            <a:r>
              <a:rPr lang="cs-CZ" sz="1800" dirty="0" err="1">
                <a:cs typeface="Arial" pitchFamily="34" charset="0"/>
              </a:rPr>
              <a:t>exsanguinací</a:t>
            </a:r>
            <a:r>
              <a:rPr lang="cs-CZ" sz="1800" dirty="0">
                <a:cs typeface="Arial" pitchFamily="34" charset="0"/>
              </a:rPr>
              <a:t>, </a:t>
            </a:r>
            <a:r>
              <a:rPr lang="cs-CZ" sz="1800" dirty="0" err="1">
                <a:cs typeface="Arial" pitchFamily="34" charset="0"/>
              </a:rPr>
              <a:t>multiorgánovým</a:t>
            </a:r>
            <a:r>
              <a:rPr lang="cs-CZ" sz="1800" dirty="0">
                <a:cs typeface="Arial" pitchFamily="34" charset="0"/>
              </a:rPr>
              <a:t> selháním při komplikacích poranění</a:t>
            </a:r>
          </a:p>
          <a:p>
            <a:r>
              <a:rPr lang="cs-CZ" sz="1800" dirty="0">
                <a:cs typeface="Arial" pitchFamily="34" charset="0"/>
              </a:rPr>
              <a:t>Často maskovány jinými poraněními, vyžadují rychlou diagnostiku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Nestabilní pacienti vyžadují fázované ošetření</a:t>
            </a:r>
          </a:p>
          <a:p>
            <a:r>
              <a:rPr lang="cs-CZ" sz="1800" dirty="0">
                <a:cs typeface="Arial" pitchFamily="34" charset="0"/>
              </a:rPr>
              <a:t>Akutně - </a:t>
            </a:r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- záchrana života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- zástava krvácení a kontaminace dutiny břišní, resuscitační péče</a:t>
            </a:r>
          </a:p>
          <a:p>
            <a:r>
              <a:rPr lang="cs-CZ" sz="1800" dirty="0" err="1">
                <a:cs typeface="Arial" pitchFamily="34" charset="0"/>
              </a:rPr>
              <a:t>Odloženě</a:t>
            </a:r>
            <a:r>
              <a:rPr lang="cs-CZ" sz="1800" dirty="0">
                <a:cs typeface="Arial" pitchFamily="34" charset="0"/>
              </a:rPr>
              <a:t> definitivní rekonstrukční výkony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Penetrační poranění vždy revidujeme, tupá poranění dle CT nálezu a oběhové stability.</a:t>
            </a: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sz="2000" dirty="0"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10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Literární zdroje a studijní materiály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r>
              <a:rPr lang="cs-CZ" sz="2000" dirty="0"/>
              <a:t>V. Pokorný et al: Traumatologie, Triton 2002</a:t>
            </a:r>
          </a:p>
          <a:p>
            <a:r>
              <a:rPr lang="cs-CZ" sz="2000" dirty="0"/>
              <a:t>M. Zeman, Z. Krška et al: Speciální chirurgie, </a:t>
            </a:r>
            <a:r>
              <a:rPr lang="cs-CZ" sz="2000" dirty="0" err="1"/>
              <a:t>Galén</a:t>
            </a:r>
            <a:r>
              <a:rPr lang="cs-CZ" sz="2000" dirty="0"/>
              <a:t> 2014</a:t>
            </a:r>
          </a:p>
          <a:p>
            <a:r>
              <a:rPr lang="cs-CZ" sz="2000" dirty="0"/>
              <a:t>P. </a:t>
            </a:r>
            <a:r>
              <a:rPr lang="cs-CZ" sz="2000" dirty="0" err="1"/>
              <a:t>Wendsche</a:t>
            </a:r>
            <a:r>
              <a:rPr lang="cs-CZ" sz="2000" dirty="0"/>
              <a:t>, R. Veselý et al: Traumatologie, </a:t>
            </a:r>
            <a:r>
              <a:rPr lang="cs-CZ" sz="2000" dirty="0" err="1"/>
              <a:t>Galén</a:t>
            </a:r>
            <a:r>
              <a:rPr lang="cs-CZ" sz="2000" dirty="0"/>
              <a:t> 2015	</a:t>
            </a:r>
          </a:p>
          <a:p>
            <a:r>
              <a:rPr lang="cs-CZ" sz="2000" dirty="0"/>
              <a:t>M. </a:t>
            </a:r>
            <a:r>
              <a:rPr lang="cs-CZ" sz="2000" dirty="0" err="1"/>
              <a:t>Kilian</a:t>
            </a:r>
            <a:r>
              <a:rPr lang="cs-CZ" sz="2000" dirty="0"/>
              <a:t>, V. </a:t>
            </a:r>
            <a:r>
              <a:rPr lang="cs-CZ" sz="2000" dirty="0" err="1"/>
              <a:t>Žalman</a:t>
            </a:r>
            <a:r>
              <a:rPr lang="cs-CZ" sz="2000" dirty="0"/>
              <a:t> et al: </a:t>
            </a:r>
            <a:r>
              <a:rPr lang="cs-CZ" sz="2000" dirty="0" err="1"/>
              <a:t>Traumatológia</a:t>
            </a:r>
            <a:r>
              <a:rPr lang="cs-CZ" sz="2000" dirty="0"/>
              <a:t> hrudníka a </a:t>
            </a:r>
            <a:r>
              <a:rPr lang="cs-CZ" sz="2000" dirty="0" err="1"/>
              <a:t>brucha</a:t>
            </a:r>
            <a:r>
              <a:rPr lang="cs-CZ" sz="2000" dirty="0"/>
              <a:t> </a:t>
            </a:r>
            <a:r>
              <a:rPr lang="cs-CZ" sz="2000" dirty="0" err="1"/>
              <a:t>dospelých</a:t>
            </a:r>
            <a:r>
              <a:rPr lang="cs-CZ" sz="2000" dirty="0"/>
              <a:t>, </a:t>
            </a:r>
            <a:r>
              <a:rPr lang="cs-CZ" sz="2000" dirty="0" err="1"/>
              <a:t>Herba</a:t>
            </a:r>
            <a:r>
              <a:rPr lang="cs-CZ" sz="2000" dirty="0"/>
              <a:t>, Bratislava 2017</a:t>
            </a:r>
          </a:p>
          <a:p>
            <a:r>
              <a:rPr lang="cs-CZ" sz="2000" dirty="0"/>
              <a:t>V. </a:t>
            </a:r>
            <a:r>
              <a:rPr lang="cs-CZ" sz="2000" dirty="0" err="1"/>
              <a:t>Třeška</a:t>
            </a:r>
            <a:r>
              <a:rPr lang="cs-CZ" sz="2000" dirty="0"/>
              <a:t> et al: Traumatologie břicha a </a:t>
            </a:r>
            <a:r>
              <a:rPr lang="cs-CZ" sz="2000" dirty="0" err="1"/>
              <a:t>retroperitonea</a:t>
            </a:r>
            <a:r>
              <a:rPr lang="cs-CZ" sz="2000" dirty="0"/>
              <a:t>, NAVA 2013</a:t>
            </a:r>
          </a:p>
          <a:p>
            <a:r>
              <a:rPr lang="cs-CZ" sz="2000" dirty="0"/>
              <a:t>https://www.aast.org/resources-detail/injury-scoring-scale</a:t>
            </a:r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4929222"/>
          </a:xfrm>
        </p:spPr>
        <p:txBody>
          <a:bodyPr>
            <a:normAutofit fontScale="85000" lnSpcReduction="20000"/>
          </a:bodyPr>
          <a:lstStyle/>
          <a:p>
            <a:r>
              <a:rPr lang="cs-CZ" sz="1700" dirty="0"/>
              <a:t>Obr. C1 - transportní poloha PP při poranění břicha</a:t>
            </a:r>
          </a:p>
          <a:p>
            <a:pPr>
              <a:buNone/>
            </a:pPr>
            <a:r>
              <a:rPr lang="cs-CZ" sz="1700" dirty="0">
                <a:hlinkClick r:id="rId2"/>
              </a:rPr>
              <a:t>              https://is.muni.cz/el/1411/podzim2018/BPPP011p/um/11_poraneni_bricha.pdf</a:t>
            </a:r>
            <a:endParaRPr lang="cs-CZ" sz="1700" dirty="0"/>
          </a:p>
          <a:p>
            <a:r>
              <a:rPr lang="cs-CZ" sz="1700" dirty="0"/>
              <a:t>Obr. C2, C3 - ošetření eviscerace kliček</a:t>
            </a:r>
          </a:p>
          <a:p>
            <a:pPr>
              <a:buNone/>
            </a:pPr>
            <a:r>
              <a:rPr lang="cs-CZ" sz="1700" dirty="0"/>
              <a:t>     https://www.pearsonhighered.com/assets/samplechapter/0/1/3/2/0132818116.pdf</a:t>
            </a:r>
          </a:p>
          <a:p>
            <a:r>
              <a:rPr lang="cs-CZ" sz="1700" dirty="0"/>
              <a:t>Obr. D1 - tupé poranění břišní stěny bezpečnostním pásem,                       arch. KÚCH FN Brno </a:t>
            </a:r>
          </a:p>
          <a:p>
            <a:r>
              <a:rPr lang="cs-CZ" sz="1700" dirty="0"/>
              <a:t>Obr. D2 - penetrační střepinové poranění břišní stěny od granátu,                  arch. KÚCH FN Brno</a:t>
            </a:r>
          </a:p>
          <a:p>
            <a:r>
              <a:rPr lang="cs-CZ" sz="1700" dirty="0"/>
              <a:t>Obr. D3 - schéma ošetření bodné rány stěny břišní, </a:t>
            </a:r>
          </a:p>
          <a:p>
            <a:pPr>
              <a:buNone/>
            </a:pPr>
            <a:r>
              <a:rPr lang="cs-CZ" sz="1700" u="sng" dirty="0">
                <a:hlinkClick r:id="rId3"/>
              </a:rPr>
              <a:t>             https://www.semanticscholar.org/paper/The-management-of-penetrating-abdominal-trauma-    </a:t>
            </a:r>
          </a:p>
          <a:p>
            <a:pPr>
              <a:buNone/>
            </a:pPr>
            <a:r>
              <a:rPr lang="cs-CZ" sz="1700" u="sng" dirty="0">
                <a:hlinkClick r:id="rId3"/>
              </a:rPr>
              <a:t>             by-a-</a:t>
            </a:r>
            <a:r>
              <a:rPr lang="cs-CZ" sz="1700" u="sng" dirty="0" err="1">
                <a:hlinkClick r:id="rId3"/>
              </a:rPr>
              <a:t>Karateke</a:t>
            </a:r>
            <a:r>
              <a:rPr lang="cs-CZ" sz="1700" u="sng" dirty="0">
                <a:hlinkClick r:id="rId3"/>
              </a:rPr>
              <a:t>-%C3%96zdo%C4%9Fan/d577aecab8457138158481dba120de7b359de9ec/figure/0</a:t>
            </a:r>
            <a:endParaRPr lang="cs-CZ" sz="1700" dirty="0"/>
          </a:p>
          <a:p>
            <a:r>
              <a:rPr lang="cs-CZ" sz="1700" dirty="0"/>
              <a:t>Obr. D4 - kombinace otevřeného poranění břišní stěny s penetrací do dutiny břišní s prolapsem</a:t>
            </a:r>
          </a:p>
          <a:p>
            <a:r>
              <a:rPr lang="cs-CZ" sz="1700" dirty="0"/>
              <a:t>             střevní kličky, otevřené </a:t>
            </a:r>
            <a:r>
              <a:rPr lang="cs-CZ" sz="1700" dirty="0" err="1"/>
              <a:t>decollement</a:t>
            </a:r>
            <a:r>
              <a:rPr lang="cs-CZ" sz="1700" dirty="0"/>
              <a:t> břišní stěny,                    arch.  KÚCH FN Brno</a:t>
            </a:r>
          </a:p>
          <a:p>
            <a:r>
              <a:rPr lang="cs-CZ" sz="1700" dirty="0"/>
              <a:t>Obr. E1 - </a:t>
            </a:r>
            <a:r>
              <a:rPr lang="cs-CZ" sz="1700" dirty="0" err="1"/>
              <a:t>thorakoabdominální</a:t>
            </a:r>
            <a:r>
              <a:rPr lang="cs-CZ" sz="1700" dirty="0"/>
              <a:t> region,  </a:t>
            </a:r>
            <a:r>
              <a:rPr lang="cs-CZ" sz="1700" u="sng" dirty="0">
                <a:hlinkClick r:id="rId4"/>
              </a:rPr>
              <a:t>https://aneskey.com/abdominal-trauma-14/</a:t>
            </a:r>
            <a:endParaRPr lang="cs-CZ" sz="1700" dirty="0"/>
          </a:p>
          <a:p>
            <a:r>
              <a:rPr lang="cs-CZ" sz="1700" dirty="0"/>
              <a:t>Obr. E2  - ruptura levostranné bránice na CT,                                   arch. KRNM FN Brno</a:t>
            </a:r>
          </a:p>
          <a:p>
            <a:r>
              <a:rPr lang="cs-CZ" sz="1700" dirty="0"/>
              <a:t>Obr. E3 - ruptura levostranné bránice, </a:t>
            </a:r>
            <a:r>
              <a:rPr lang="cs-CZ" sz="1700" dirty="0" err="1"/>
              <a:t>herniacetransverza</a:t>
            </a:r>
            <a:r>
              <a:rPr lang="cs-CZ" sz="1700" dirty="0"/>
              <a:t> a tuku,                arch.  KRNM FN Brno</a:t>
            </a:r>
          </a:p>
          <a:p>
            <a:r>
              <a:rPr lang="cs-CZ" sz="1700" dirty="0"/>
              <a:t>Obr. E4  - </a:t>
            </a:r>
            <a:r>
              <a:rPr lang="cs-CZ" sz="1700" dirty="0" err="1"/>
              <a:t>peroperačně</a:t>
            </a:r>
            <a:r>
              <a:rPr lang="cs-CZ" sz="1700" dirty="0"/>
              <a:t> ruptura bránice,  </a:t>
            </a:r>
          </a:p>
          <a:p>
            <a:pPr>
              <a:buNone/>
            </a:pPr>
            <a:r>
              <a:rPr lang="cs-CZ" sz="1700" dirty="0"/>
              <a:t>              </a:t>
            </a:r>
            <a:r>
              <a:rPr lang="cs-CZ" sz="1700" u="sng" dirty="0"/>
              <a:t>https://www.oatext.com/a-review-on-Traumatic-diaphragmatic-ruptur.php</a:t>
            </a:r>
          </a:p>
          <a:p>
            <a:r>
              <a:rPr lang="cs-CZ" sz="1700" dirty="0"/>
              <a:t>Obr. E5 -  pooperačně sutura bránice,                                          arch. KÚCH FN Brno</a:t>
            </a:r>
          </a:p>
          <a:p>
            <a:r>
              <a:rPr lang="cs-CZ" sz="1700" dirty="0"/>
              <a:t>Obr. F0-1 - střední a příčná laparotomie,  https://mypaces.yolasite.com/abdominal-scars.php</a:t>
            </a:r>
          </a:p>
          <a:p>
            <a:r>
              <a:rPr lang="cs-CZ" sz="1700" dirty="0"/>
              <a:t>Obr. F0-2 - </a:t>
            </a:r>
            <a:r>
              <a:rPr lang="cs-CZ" sz="1700" dirty="0" err="1"/>
              <a:t>napolohování</a:t>
            </a:r>
            <a:r>
              <a:rPr lang="cs-CZ" sz="1700" dirty="0"/>
              <a:t> pacienta na op. stole při akutní trauma revizi DB</a:t>
            </a:r>
          </a:p>
          <a:p>
            <a:pPr>
              <a:buNone/>
            </a:pPr>
            <a:r>
              <a:rPr lang="cs-CZ" sz="1700" u="sng" dirty="0">
                <a:hlinkClick r:id="rId5"/>
              </a:rPr>
              <a:t>               https://doctorlib.info/travma/trauma/28.html</a:t>
            </a:r>
            <a:endParaRPr lang="cs-CZ" sz="1700" dirty="0"/>
          </a:p>
          <a:p>
            <a:r>
              <a:rPr lang="cs-CZ" sz="1700" dirty="0"/>
              <a:t>Obr. F1-1 - </a:t>
            </a:r>
            <a:r>
              <a:rPr lang="cs-CZ" sz="1700" dirty="0" err="1"/>
              <a:t>Kehrovofrenikovo</a:t>
            </a:r>
            <a:r>
              <a:rPr lang="cs-CZ" sz="1700" dirty="0"/>
              <a:t> znamení,  </a:t>
            </a:r>
            <a:r>
              <a:rPr lang="cs-CZ" sz="1700" u="sng" dirty="0">
                <a:hlinkClick r:id="rId6"/>
              </a:rPr>
              <a:t>https://healthjade.net/kehr-sign/</a:t>
            </a:r>
            <a:endParaRPr lang="cs-CZ" sz="1700" dirty="0"/>
          </a:p>
          <a:p>
            <a:r>
              <a:rPr lang="cs-CZ" sz="1700" dirty="0"/>
              <a:t>Obr. F1-2 , F1-21  - lacerace sleziny grade V, grade III,                             arch. KRNM FN Brno</a:t>
            </a:r>
          </a:p>
          <a:p>
            <a:pPr>
              <a:buNone/>
            </a:pPr>
            <a:endParaRPr lang="cs-CZ" sz="2000" dirty="0"/>
          </a:p>
          <a:p>
            <a:pPr marL="72000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5143536"/>
          </a:xfrm>
        </p:spPr>
        <p:txBody>
          <a:bodyPr>
            <a:noAutofit/>
          </a:bodyPr>
          <a:lstStyle/>
          <a:p>
            <a:r>
              <a:rPr lang="cs-CZ" sz="1200" dirty="0"/>
              <a:t>Obr. F1-31-33 -  dvojdobá </a:t>
            </a:r>
            <a:r>
              <a:rPr lang="cs-CZ" sz="1200" dirty="0" err="1"/>
              <a:t>rupt</a:t>
            </a:r>
            <a:r>
              <a:rPr lang="cs-CZ" sz="1200" dirty="0"/>
              <a:t>. sleziny,                                                        arch. KRNM FN Brno</a:t>
            </a:r>
          </a:p>
          <a:p>
            <a:r>
              <a:rPr lang="cs-CZ" sz="1200" dirty="0"/>
              <a:t>Obr. F1-4 - slezinné závěsy,  </a:t>
            </a:r>
            <a:r>
              <a:rPr lang="cs-CZ" sz="1200" u="sng" dirty="0">
                <a:hlinkClick r:id="rId2"/>
              </a:rPr>
              <a:t>https://medicoapps.org/spleen-4/</a:t>
            </a:r>
            <a:endParaRPr lang="cs-CZ" sz="1200" dirty="0"/>
          </a:p>
          <a:p>
            <a:r>
              <a:rPr lang="cs-CZ" sz="1200" dirty="0"/>
              <a:t>Obr. F1-5 - luxace sleziny do rány,   </a:t>
            </a:r>
          </a:p>
          <a:p>
            <a:r>
              <a:rPr lang="cs-CZ" sz="1200" u="sng" dirty="0">
                <a:hlinkClick r:id="rId3"/>
              </a:rPr>
              <a:t>            https://www.sciencedirect.com/science/article/pii/S1878788616300194</a:t>
            </a:r>
            <a:endParaRPr lang="cs-CZ" sz="1200" dirty="0"/>
          </a:p>
          <a:p>
            <a:r>
              <a:rPr lang="cs-CZ" sz="1200" dirty="0"/>
              <a:t>Obr. F1-6 - </a:t>
            </a:r>
            <a:r>
              <a:rPr lang="cs-CZ" sz="1200" dirty="0" err="1"/>
              <a:t>Surgicel</a:t>
            </a:r>
            <a:r>
              <a:rPr lang="cs-CZ" sz="1200" dirty="0"/>
              <a:t> na slezině,                                                                arch. KÚCH FN Brno</a:t>
            </a:r>
          </a:p>
          <a:p>
            <a:r>
              <a:rPr lang="cs-CZ" sz="1200" dirty="0"/>
              <a:t>Obr. F1-7 - vstřebatelná síťka k ošetření sleziny,                                                 arch. KÚCH FN Brno</a:t>
            </a:r>
          </a:p>
          <a:p>
            <a:r>
              <a:rPr lang="cs-CZ" sz="1200" dirty="0"/>
              <a:t>Obr. F1-8, 1-81 -  </a:t>
            </a:r>
            <a:r>
              <a:rPr lang="cs-CZ" sz="1200" dirty="0" err="1"/>
              <a:t>Angioembolizace</a:t>
            </a:r>
            <a:r>
              <a:rPr lang="cs-CZ" sz="1200" dirty="0"/>
              <a:t> sleziny,                                                     arch. KRNM FN Brno</a:t>
            </a:r>
          </a:p>
          <a:p>
            <a:r>
              <a:rPr lang="cs-CZ" sz="1200" dirty="0"/>
              <a:t>Obr. F2-1 - jaterní segmenty,   </a:t>
            </a:r>
            <a:r>
              <a:rPr lang="cs-CZ" sz="1200" u="sng" dirty="0">
                <a:hlinkClick r:id="rId4"/>
              </a:rPr>
              <a:t>https://basicmedicalkey.com/surgical-anatomy-of-the-liver/</a:t>
            </a:r>
            <a:endParaRPr lang="cs-CZ" sz="1200" dirty="0"/>
          </a:p>
          <a:p>
            <a:r>
              <a:rPr lang="cs-CZ" sz="1200" dirty="0"/>
              <a:t>Obr. F2-2  - CT </a:t>
            </a:r>
            <a:r>
              <a:rPr lang="cs-CZ" sz="1200" dirty="0" err="1"/>
              <a:t>rpt</a:t>
            </a:r>
            <a:r>
              <a:rPr lang="cs-CZ" sz="1200" dirty="0"/>
              <a:t>. jater grade V,                                                              arch. KRNM FN Brno </a:t>
            </a:r>
          </a:p>
          <a:p>
            <a:r>
              <a:rPr lang="cs-CZ" sz="1200" dirty="0"/>
              <a:t>Obr. F2-3  -  lacerace jater ,                                                                   arch. KÚCH FN Brno</a:t>
            </a:r>
          </a:p>
          <a:p>
            <a:r>
              <a:rPr lang="cs-CZ" sz="1200" dirty="0"/>
              <a:t>Obr. F2-4 -  </a:t>
            </a:r>
            <a:r>
              <a:rPr lang="cs-CZ" sz="1200" dirty="0" err="1"/>
              <a:t>Perihepatická</a:t>
            </a:r>
            <a:r>
              <a:rPr lang="cs-CZ" sz="1200" dirty="0"/>
              <a:t> tamponáda. </a:t>
            </a:r>
            <a:r>
              <a:rPr lang="cs-CZ" sz="1200" u="sng" dirty="0">
                <a:hlinkClick r:id="rId5"/>
              </a:rPr>
              <a:t>https://www.semanticscholar.org/paper/Damage-Control-in-Abdominal-  </a:t>
            </a:r>
          </a:p>
          <a:p>
            <a:pPr>
              <a:buNone/>
            </a:pPr>
            <a:r>
              <a:rPr lang="cs-CZ" sz="1200" u="sng" dirty="0">
                <a:hlinkClick r:id="rId5"/>
              </a:rPr>
              <a:t>                </a:t>
            </a:r>
            <a:r>
              <a:rPr lang="cs-CZ" sz="1200" u="sng" dirty="0" err="1">
                <a:hlinkClick r:id="rId5"/>
              </a:rPr>
              <a:t>Surgery</a:t>
            </a:r>
            <a:r>
              <a:rPr lang="cs-CZ" sz="1200" u="sng" dirty="0">
                <a:hlinkClick r:id="rId5"/>
              </a:rPr>
              <a:t>/19007d74171439d6c62c40407e7bbb282c8422bc/</a:t>
            </a:r>
            <a:r>
              <a:rPr lang="cs-CZ" sz="1200" u="sng" dirty="0" err="1">
                <a:hlinkClick r:id="rId5"/>
              </a:rPr>
              <a:t>figure</a:t>
            </a:r>
            <a:r>
              <a:rPr lang="cs-CZ" sz="1200" u="sng" dirty="0">
                <a:hlinkClick r:id="rId5"/>
              </a:rPr>
              <a:t>/4</a:t>
            </a:r>
            <a:endParaRPr lang="cs-CZ" sz="1200" dirty="0"/>
          </a:p>
          <a:p>
            <a:r>
              <a:rPr lang="cs-CZ" sz="1200" dirty="0"/>
              <a:t>Obr. F2-41 - </a:t>
            </a:r>
            <a:r>
              <a:rPr lang="cs-CZ" sz="1200" dirty="0" err="1"/>
              <a:t>perihepatická</a:t>
            </a:r>
            <a:r>
              <a:rPr lang="cs-CZ" sz="1200" dirty="0"/>
              <a:t> tamponáda </a:t>
            </a:r>
          </a:p>
          <a:p>
            <a:pPr>
              <a:buNone/>
            </a:pPr>
            <a:r>
              <a:rPr lang="cs-CZ" sz="1200" dirty="0"/>
              <a:t>                 https://twitter.com/Cirbosque/status/1265636054947835906/photo/1</a:t>
            </a:r>
          </a:p>
          <a:p>
            <a:r>
              <a:rPr lang="cs-CZ" sz="1200" dirty="0"/>
              <a:t>Obr. F2-5 - </a:t>
            </a:r>
            <a:r>
              <a:rPr lang="cs-CZ" sz="1200" dirty="0" err="1"/>
              <a:t>Pringleho</a:t>
            </a:r>
            <a:r>
              <a:rPr lang="cs-CZ" sz="1200" dirty="0"/>
              <a:t> manévr,   </a:t>
            </a:r>
            <a:r>
              <a:rPr lang="cs-CZ" sz="1200" u="sng" dirty="0">
                <a:hlinkClick r:id="rId6"/>
              </a:rPr>
              <a:t>https://www.pinterest.co.uk/pin/682013937289448891/</a:t>
            </a:r>
            <a:endParaRPr lang="cs-CZ" sz="1200" dirty="0"/>
          </a:p>
          <a:p>
            <a:r>
              <a:rPr lang="cs-CZ" sz="1200" dirty="0"/>
              <a:t>Obr. F2-6 - </a:t>
            </a:r>
            <a:r>
              <a:rPr lang="cs-CZ" sz="1200" dirty="0" err="1"/>
              <a:t>Roux</a:t>
            </a:r>
            <a:r>
              <a:rPr lang="cs-CZ" sz="1200" dirty="0"/>
              <a:t> en Y </a:t>
            </a:r>
            <a:r>
              <a:rPr lang="cs-CZ" sz="1200" dirty="0" err="1"/>
              <a:t>biliodigestivníanastomóza</a:t>
            </a:r>
            <a:r>
              <a:rPr lang="cs-CZ" sz="1200" dirty="0"/>
              <a:t> </a:t>
            </a:r>
            <a:r>
              <a:rPr lang="cs-CZ" sz="1200" u="sng" dirty="0">
                <a:hlinkClick r:id="rId7"/>
              </a:rPr>
              <a:t>https://www.researchgate.net/figure/A-sketch-depicting-a-Roux-en-Y-  </a:t>
            </a:r>
          </a:p>
          <a:p>
            <a:pPr>
              <a:buNone/>
            </a:pPr>
            <a:r>
              <a:rPr lang="cs-CZ" sz="1200" u="sng" dirty="0">
                <a:hlinkClick r:id="rId7"/>
              </a:rPr>
              <a:t>                hepaticojejunostomy_fig1_333933799</a:t>
            </a:r>
            <a:endParaRPr lang="cs-CZ" sz="1200" dirty="0"/>
          </a:p>
          <a:p>
            <a:r>
              <a:rPr lang="cs-CZ" sz="1200" dirty="0"/>
              <a:t>Obr. F3-1 - </a:t>
            </a:r>
            <a:r>
              <a:rPr lang="cs-CZ" sz="1200" dirty="0" err="1"/>
              <a:t>Transsekce</a:t>
            </a:r>
            <a:r>
              <a:rPr lang="cs-CZ" sz="1200" dirty="0"/>
              <a:t> krčku pankreatu grade IV</a:t>
            </a:r>
          </a:p>
          <a:p>
            <a:pPr>
              <a:buNone/>
            </a:pPr>
            <a:r>
              <a:rPr lang="cs-CZ" sz="1200" u="sng" dirty="0">
                <a:hlinkClick r:id="rId8"/>
              </a:rPr>
              <a:t>                https://www.researchgate.net/figure/Initial-abdominal-CT-24-h-post-injury-showing-</a:t>
            </a:r>
            <a:r>
              <a:rPr lang="cs-CZ" sz="1200" u="sng" dirty="0"/>
              <a:t> </a:t>
            </a:r>
            <a:r>
              <a:rPr lang="cs-CZ" sz="1200" u="sng" dirty="0" err="1"/>
              <a:t>transection-of-the-neck</a:t>
            </a:r>
            <a:r>
              <a:rPr lang="cs-CZ" sz="1200" u="sng" dirty="0"/>
              <a:t>-  </a:t>
            </a:r>
          </a:p>
          <a:p>
            <a:pPr>
              <a:buNone/>
            </a:pPr>
            <a:r>
              <a:rPr lang="cs-CZ" sz="1200" u="sng" dirty="0"/>
              <a:t>                of-the-pancreas_fig4_281182924</a:t>
            </a:r>
          </a:p>
          <a:p>
            <a:r>
              <a:rPr lang="cs-CZ" sz="1200" dirty="0"/>
              <a:t>Obr. F3-2 - Ruptura pankreatického vývodu s extravazací (předchozí CT)</a:t>
            </a:r>
          </a:p>
          <a:p>
            <a:r>
              <a:rPr lang="cs-CZ" sz="1200" u="sng" dirty="0">
                <a:hlinkClick r:id="rId9"/>
              </a:rPr>
              <a:t>           </a:t>
            </a:r>
            <a:r>
              <a:rPr lang="cs-CZ" sz="1200" u="sng" dirty="0">
                <a:hlinkClick r:id="rId10"/>
              </a:rPr>
              <a:t>https://www.researchgate.net/figure/Initial-ERCP-showing-contrast-extravasation-</a:t>
            </a:r>
            <a:r>
              <a:rPr lang="cs-CZ" sz="1200" dirty="0">
                <a:hlinkClick r:id="rId10"/>
              </a:rPr>
              <a:t>from-the-main-pancreatic-</a:t>
            </a:r>
            <a:r>
              <a:rPr lang="cs-CZ" sz="1200" dirty="0"/>
              <a:t>   </a:t>
            </a:r>
          </a:p>
          <a:p>
            <a:pPr>
              <a:buNone/>
            </a:pPr>
            <a:r>
              <a:rPr lang="cs-CZ" sz="1200" dirty="0"/>
              <a:t>                duct-and-the-neck-of_fig1_281182924</a:t>
            </a:r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1175032" cy="4929222"/>
          </a:xfrm>
        </p:spPr>
        <p:txBody>
          <a:bodyPr>
            <a:noAutofit/>
          </a:bodyPr>
          <a:lstStyle/>
          <a:p>
            <a:r>
              <a:rPr lang="cs-CZ" sz="1200" dirty="0"/>
              <a:t>Obr. F3-5 - </a:t>
            </a:r>
            <a:r>
              <a:rPr lang="cs-CZ" sz="1200" dirty="0" err="1"/>
              <a:t>Kocherův</a:t>
            </a:r>
            <a:r>
              <a:rPr lang="cs-CZ" sz="1200" dirty="0"/>
              <a:t> manévr, </a:t>
            </a:r>
          </a:p>
          <a:p>
            <a:pPr>
              <a:buNone/>
            </a:pPr>
            <a:r>
              <a:rPr lang="cs-CZ" sz="1200" u="sng" dirty="0">
                <a:hlinkClick r:id="rId2"/>
              </a:rPr>
              <a:t>                https://cz.pinterest.com/pin/65794844542204495/</a:t>
            </a:r>
            <a:r>
              <a:rPr lang="cs-CZ" sz="1200" u="sng" dirty="0"/>
              <a:t> </a:t>
            </a:r>
            <a:r>
              <a:rPr lang="cs-CZ" sz="1200" dirty="0"/>
              <a:t>distal-pancreas-after-transection_fig4_305708702</a:t>
            </a:r>
          </a:p>
          <a:p>
            <a:r>
              <a:rPr lang="cs-CZ" sz="1200" dirty="0"/>
              <a:t>Obr. F4-1 - revize zadní stěny žaludku,   </a:t>
            </a:r>
            <a:r>
              <a:rPr lang="cs-CZ" sz="1200" dirty="0" err="1"/>
              <a:t>SpringerLink</a:t>
            </a:r>
            <a:r>
              <a:rPr lang="cs-CZ" sz="1200" dirty="0"/>
              <a:t> atlas </a:t>
            </a:r>
            <a:r>
              <a:rPr lang="cs-CZ" sz="1200" dirty="0" err="1"/>
              <a:t>of</a:t>
            </a:r>
            <a:r>
              <a:rPr lang="cs-CZ" sz="1200" dirty="0"/>
              <a:t> trauma</a:t>
            </a:r>
          </a:p>
          <a:p>
            <a:pPr lvl="0"/>
            <a:r>
              <a:rPr lang="cs-CZ" sz="1200" dirty="0"/>
              <a:t>Obr. F5-1 - </a:t>
            </a:r>
            <a:r>
              <a:rPr lang="cs-CZ" sz="1200" dirty="0" err="1"/>
              <a:t>Pneumoretroperitoneum</a:t>
            </a:r>
            <a:r>
              <a:rPr lang="cs-CZ" sz="1200" dirty="0"/>
              <a:t>, únik kontrastní látky z </a:t>
            </a:r>
            <a:r>
              <a:rPr lang="cs-CZ" sz="1200" dirty="0" err="1"/>
              <a:t>lumina</a:t>
            </a:r>
            <a:r>
              <a:rPr lang="cs-CZ" sz="1200" dirty="0"/>
              <a:t> duodena</a:t>
            </a:r>
          </a:p>
          <a:p>
            <a:pPr>
              <a:buNone/>
            </a:pPr>
            <a:r>
              <a:rPr lang="cs-CZ" sz="1200" u="sng" dirty="0">
                <a:hlinkClick r:id="rId3" action="ppaction://hlinkfile"/>
              </a:rPr>
              <a:t>https</a:t>
            </a:r>
            <a:r>
              <a:rPr lang="cs-CZ" sz="1200" u="sng" dirty="0">
                <a:hlinkClick r:id="rId4"/>
              </a:rPr>
              <a:t>://www.nigerianjsurg.com/article.asp?issn=11176806;year=2019;volume=25;issue=2;spage=213;epage=216;aulast=Mendoza%2DMoreno</a:t>
            </a:r>
            <a:r>
              <a:rPr lang="cs-CZ" sz="1200" dirty="0"/>
              <a:t> </a:t>
            </a:r>
          </a:p>
          <a:p>
            <a:r>
              <a:rPr lang="cs-CZ" sz="1200" dirty="0"/>
              <a:t>Obr. F5-2 - </a:t>
            </a:r>
            <a:r>
              <a:rPr lang="cs-CZ" sz="1200" dirty="0" err="1"/>
              <a:t>Rpt</a:t>
            </a:r>
            <a:r>
              <a:rPr lang="cs-CZ" sz="1200" dirty="0"/>
              <a:t>. zadní stěny duodena,                                                         arch. KRNM FN Brno</a:t>
            </a:r>
          </a:p>
          <a:p>
            <a:r>
              <a:rPr lang="cs-CZ" sz="1200" dirty="0"/>
              <a:t>Obr. F5-3 - </a:t>
            </a:r>
            <a:r>
              <a:rPr lang="cs-CZ" sz="1200" dirty="0" err="1"/>
              <a:t>Wippleho</a:t>
            </a:r>
            <a:r>
              <a:rPr lang="cs-CZ" sz="1200" dirty="0"/>
              <a:t> operace</a:t>
            </a:r>
            <a:r>
              <a:rPr lang="cs-CZ" sz="1200" u="sng" dirty="0">
                <a:hlinkClick r:id="rId5"/>
              </a:rPr>
              <a:t>https://www.bcm.edu/healthcare/specialties/oncology/cancer-types/gastrointestinal-cancers/pancreatic-cancer/surgery-for-pancreatic-cancer/whipple-procedure</a:t>
            </a:r>
            <a:endParaRPr lang="cs-CZ" sz="1200" dirty="0"/>
          </a:p>
          <a:p>
            <a:r>
              <a:rPr lang="cs-CZ" sz="1200" dirty="0"/>
              <a:t>Obr. F6-1 - Seat-</a:t>
            </a:r>
            <a:r>
              <a:rPr lang="cs-CZ" sz="1200" dirty="0" err="1"/>
              <a:t>beltInjury</a:t>
            </a:r>
            <a:r>
              <a:rPr lang="cs-CZ" sz="1200" dirty="0"/>
              <a:t>,                                                                   arch. KÚCH FN Brno</a:t>
            </a:r>
          </a:p>
          <a:p>
            <a:r>
              <a:rPr lang="cs-CZ" sz="1200" dirty="0"/>
              <a:t>Obr. F6-2 - perforace tenkého střeva,                                                         arch. KÚCH FN Brno</a:t>
            </a:r>
          </a:p>
          <a:p>
            <a:r>
              <a:rPr lang="cs-CZ" sz="1200" dirty="0"/>
              <a:t>Obr. F6-3 - kompletní ruptura tenkého střeva,                                                  arch. KÚCH FN Brno</a:t>
            </a:r>
          </a:p>
          <a:p>
            <a:r>
              <a:rPr lang="cs-CZ" sz="1200" dirty="0"/>
              <a:t>Obr. F6-5 - konvolut kliček se zesílenou stěnou v P jámě kyčelní,                                 arch.  KRNM FN Brno</a:t>
            </a:r>
          </a:p>
          <a:p>
            <a:r>
              <a:rPr lang="cs-CZ" sz="1200" dirty="0"/>
              <a:t>Obr. F6-6 -  střevní sutura,  </a:t>
            </a:r>
            <a:r>
              <a:rPr lang="cs-CZ" sz="1200" u="sng" dirty="0">
                <a:hlinkClick r:id="rId6"/>
              </a:rPr>
              <a:t>https://veterinarioalcorcon.files.wordpress.com/2013/01/e3.jpg</a:t>
            </a:r>
            <a:endParaRPr lang="cs-CZ" sz="1200" dirty="0"/>
          </a:p>
          <a:p>
            <a:r>
              <a:rPr lang="cs-CZ" sz="1200" dirty="0"/>
              <a:t>Obr. F6-8 - </a:t>
            </a:r>
            <a:r>
              <a:rPr lang="cs-CZ" sz="1200" dirty="0" err="1"/>
              <a:t>staplerová</a:t>
            </a:r>
            <a:r>
              <a:rPr lang="cs-CZ" sz="1200" dirty="0"/>
              <a:t> resekce,                                                               arch.  KÚCH FN Brno</a:t>
            </a:r>
          </a:p>
          <a:p>
            <a:r>
              <a:rPr lang="cs-CZ" sz="1200" dirty="0"/>
              <a:t>Obr. F6-9 - ruční </a:t>
            </a:r>
            <a:r>
              <a:rPr lang="cs-CZ" sz="1200" dirty="0" err="1"/>
              <a:t>enteroanastomóza</a:t>
            </a:r>
            <a:r>
              <a:rPr lang="cs-CZ" sz="1200" dirty="0"/>
              <a:t>                                                           arch.  KÚCH FN Brno  </a:t>
            </a:r>
          </a:p>
          <a:p>
            <a:r>
              <a:rPr lang="cs-CZ" sz="1200" dirty="0"/>
              <a:t>Obr. F7-1 - bublinky plynu ve stěně </a:t>
            </a:r>
            <a:r>
              <a:rPr lang="cs-CZ" sz="1200" dirty="0" err="1"/>
              <a:t>caeca</a:t>
            </a:r>
            <a:r>
              <a:rPr lang="cs-CZ" sz="1200" dirty="0"/>
              <a:t>, perforace</a:t>
            </a:r>
          </a:p>
          <a:p>
            <a:pPr>
              <a:buNone/>
            </a:pPr>
            <a:r>
              <a:rPr lang="cs-CZ" sz="1200" dirty="0"/>
              <a:t>                http://radiologyinthai.blogspot.com/2013/05/blunt-traumatic-colon-perforation.html</a:t>
            </a:r>
          </a:p>
          <a:p>
            <a:r>
              <a:rPr lang="cs-CZ" sz="1200" dirty="0"/>
              <a:t>Obr. F7-2 - pravostranná hemikolektomie</a:t>
            </a:r>
            <a:r>
              <a:rPr lang="cs-CZ" sz="1200" u="sng" dirty="0">
                <a:hlinkClick r:id="rId7"/>
              </a:rPr>
              <a:t>https://www.mayoclinic.org/tests-procedures/colectomy/multimedia/right-</a:t>
            </a:r>
          </a:p>
          <a:p>
            <a:pPr>
              <a:buNone/>
            </a:pPr>
            <a:r>
              <a:rPr lang="cs-CZ" sz="1200" u="sng" dirty="0">
                <a:hlinkClick r:id="rId7"/>
              </a:rPr>
              <a:t>                </a:t>
            </a:r>
            <a:r>
              <a:rPr lang="cs-CZ" sz="1200" u="sng" dirty="0" err="1">
                <a:hlinkClick r:id="rId7"/>
              </a:rPr>
              <a:t>hemicolectomy</a:t>
            </a:r>
            <a:r>
              <a:rPr lang="cs-CZ" sz="1200" u="sng" dirty="0">
                <a:hlinkClick r:id="rId7"/>
              </a:rPr>
              <a:t>/img-20007591</a:t>
            </a:r>
            <a:r>
              <a:rPr lang="cs-CZ" sz="1200" u="sng" dirty="0"/>
              <a:t> </a:t>
            </a:r>
          </a:p>
          <a:p>
            <a:r>
              <a:rPr lang="cs-CZ" sz="1200" dirty="0"/>
              <a:t>Obr. F7-3 - Hartmanova operace,   </a:t>
            </a:r>
            <a:r>
              <a:rPr lang="cs-CZ" sz="1200" u="sng" dirty="0">
                <a:hlinkClick r:id="rId8"/>
              </a:rPr>
              <a:t>https://en.wikipedia.org/wiki/Hartmann%27s_operation</a:t>
            </a: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Obrazová příloha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7298"/>
            <a:ext cx="10972800" cy="4929222"/>
          </a:xfrm>
        </p:spPr>
        <p:txBody>
          <a:bodyPr>
            <a:noAutofit/>
          </a:bodyPr>
          <a:lstStyle/>
          <a:p>
            <a:r>
              <a:rPr lang="cs-CZ" sz="1200" dirty="0"/>
              <a:t>Obr. F8-1 - perforace rekta, bublinky plynu,                                                 arch.  KRNM FN Brno</a:t>
            </a:r>
          </a:p>
          <a:p>
            <a:r>
              <a:rPr lang="cs-CZ" sz="1200" dirty="0"/>
              <a:t>Obr. F8-3 - perforace rekta - přidružené poranění pánve,                                     arch.  KRNM FN Brno</a:t>
            </a:r>
          </a:p>
          <a:p>
            <a:r>
              <a:rPr lang="cs-CZ" sz="1200" dirty="0"/>
              <a:t>Obr. F8-4 - ošetření ruptury rekta, </a:t>
            </a:r>
          </a:p>
          <a:p>
            <a:pPr>
              <a:buNone/>
            </a:pPr>
            <a:r>
              <a:rPr lang="cs-CZ" sz="1200" u="sng" dirty="0">
                <a:hlinkClick r:id="rId2"/>
              </a:rPr>
              <a:t>                https://abdominalkey.com/34-traumatic-injuries-of-the-colon-rectum-and-anus/</a:t>
            </a:r>
            <a:endParaRPr lang="cs-CZ" sz="1200" dirty="0"/>
          </a:p>
          <a:p>
            <a:r>
              <a:rPr lang="cs-CZ" sz="1200" dirty="0"/>
              <a:t>Obr. F8-5 - </a:t>
            </a:r>
            <a:r>
              <a:rPr lang="cs-CZ" sz="1200" dirty="0" err="1"/>
              <a:t>avulzeanu</a:t>
            </a:r>
            <a:r>
              <a:rPr lang="cs-CZ" sz="1200" dirty="0"/>
              <a:t> z perinea, </a:t>
            </a:r>
          </a:p>
          <a:p>
            <a:pPr>
              <a:buNone/>
            </a:pPr>
            <a:r>
              <a:rPr lang="cs-CZ" sz="1200" u="sng" dirty="0">
                <a:hlinkClick r:id="rId3"/>
              </a:rPr>
              <a:t>                http://www.research-journal.net/en/Anal-avulsion-an-  exceptional-mechanism.html</a:t>
            </a:r>
            <a:endParaRPr lang="cs-CZ" sz="1200" dirty="0"/>
          </a:p>
          <a:p>
            <a:r>
              <a:rPr lang="cs-CZ" sz="1200" dirty="0"/>
              <a:t>Obr. F8-6 - lacerace </a:t>
            </a:r>
            <a:r>
              <a:rPr lang="cs-CZ" sz="1200" dirty="0" err="1"/>
              <a:t>anu</a:t>
            </a:r>
            <a:r>
              <a:rPr lang="cs-CZ" sz="1200" dirty="0"/>
              <a:t>, sfinkteru, </a:t>
            </a:r>
            <a:r>
              <a:rPr lang="cs-CZ" sz="1200" u="sng" dirty="0">
                <a:hlinkClick r:id="rId4"/>
              </a:rPr>
              <a:t>https://www.researchgate.net/figure/Perinealinjury_fig2_50852031</a:t>
            </a:r>
            <a:endParaRPr lang="cs-CZ" sz="1200" dirty="0"/>
          </a:p>
          <a:p>
            <a:r>
              <a:rPr lang="cs-CZ" sz="1200" dirty="0"/>
              <a:t>Obr. F8-7 -  ošetření perinea  </a:t>
            </a:r>
            <a:r>
              <a:rPr lang="cs-CZ" sz="1200" u="sng" dirty="0">
                <a:hlinkClick r:id="rId5"/>
              </a:rPr>
              <a:t>https://www.researchgate.net/figure/Perineal-injury_fig2_50852031</a:t>
            </a:r>
            <a:endParaRPr lang="cs-CZ" sz="1200" u="sng" dirty="0"/>
          </a:p>
          <a:p>
            <a:r>
              <a:rPr lang="cs-CZ" sz="1200" dirty="0"/>
              <a:t>Obr. F8-8 - střechovitá </a:t>
            </a:r>
            <a:r>
              <a:rPr lang="cs-CZ" sz="1200" dirty="0" err="1"/>
              <a:t>sfinkteroplastika</a:t>
            </a:r>
            <a:r>
              <a:rPr lang="cs-CZ" sz="1200" dirty="0"/>
              <a:t>,  </a:t>
            </a:r>
            <a:r>
              <a:rPr lang="cs-CZ" sz="1200" u="sng" dirty="0">
                <a:hlinkClick r:id="rId6"/>
              </a:rPr>
              <a:t>https://thoracickey.com/anus/</a:t>
            </a:r>
            <a:endParaRPr lang="cs-CZ" sz="1200" dirty="0"/>
          </a:p>
          <a:p>
            <a:r>
              <a:rPr lang="cs-CZ" sz="1200" dirty="0"/>
              <a:t>Obr. F9-1 - </a:t>
            </a:r>
            <a:r>
              <a:rPr lang="cs-CZ" sz="1200" dirty="0" err="1"/>
              <a:t>leak</a:t>
            </a:r>
            <a:r>
              <a:rPr lang="cs-CZ" sz="1200" dirty="0"/>
              <a:t> kl. v mesenteriu,                                                           arch.  KRNM FN Brno </a:t>
            </a:r>
          </a:p>
          <a:p>
            <a:r>
              <a:rPr lang="cs-CZ" sz="1200" dirty="0"/>
              <a:t>Obr. F9-2 - cévní </a:t>
            </a:r>
            <a:r>
              <a:rPr lang="cs-CZ" sz="1200" dirty="0" err="1"/>
              <a:t>shunt</a:t>
            </a:r>
            <a:r>
              <a:rPr lang="cs-CZ" sz="1200" dirty="0"/>
              <a:t> při vaskulárním traumatu,  https://thoracickey.com/vascular-trauma-9</a:t>
            </a:r>
          </a:p>
          <a:p>
            <a:r>
              <a:rPr lang="cs-CZ" sz="1200" dirty="0"/>
              <a:t>Obr. F9-3 - lacerace mesenteria,                                                           arch.   KÚCH FN Brno</a:t>
            </a:r>
          </a:p>
          <a:p>
            <a:r>
              <a:rPr lang="cs-CZ" sz="1200" dirty="0"/>
              <a:t>Obr. F9-4 - lacerace mesenteria, resekce části kličky,                                         arch.   KÚCH FN Brno </a:t>
            </a:r>
          </a:p>
          <a:p>
            <a:r>
              <a:rPr lang="cs-CZ" sz="1200" dirty="0"/>
              <a:t>Obr. F10-1  - abdominální </a:t>
            </a:r>
            <a:r>
              <a:rPr lang="cs-CZ" sz="1200" dirty="0" err="1"/>
              <a:t>kompartment</a:t>
            </a:r>
            <a:r>
              <a:rPr lang="cs-CZ" sz="1200" dirty="0"/>
              <a:t> syndrom,    </a:t>
            </a:r>
            <a:r>
              <a:rPr lang="cs-CZ" sz="1200" u="sng" dirty="0">
                <a:hlinkClick r:id="rId7"/>
              </a:rPr>
              <a:t>https://www.facebook.com/emonsurgeon/photos/a.180707075319731/896635430393555/?type=3&amp;theater</a:t>
            </a:r>
            <a:endParaRPr lang="cs-CZ" sz="1200" dirty="0"/>
          </a:p>
          <a:p>
            <a:r>
              <a:rPr lang="cs-CZ" sz="1200" dirty="0"/>
              <a:t>Obr. F10-2 - nepřímé měření IAP, přes MM, </a:t>
            </a:r>
          </a:p>
          <a:p>
            <a:pPr>
              <a:buNone/>
            </a:pPr>
            <a:r>
              <a:rPr lang="cs-CZ" sz="1200" u="sng" dirty="0">
                <a:hlinkClick r:id="rId8"/>
              </a:rPr>
              <a:t>                  https://www.researchgate.net/publication/297625833_Intraabdominal_pressure_an_integrative_review</a:t>
            </a:r>
            <a:endParaRPr lang="cs-CZ" sz="1200" dirty="0"/>
          </a:p>
          <a:p>
            <a:r>
              <a:rPr lang="cs-CZ" sz="1200" dirty="0"/>
              <a:t>Obr. F10-3 -  dekompresní </a:t>
            </a:r>
            <a:r>
              <a:rPr lang="cs-CZ" sz="1200" dirty="0" err="1"/>
              <a:t>laparostoma</a:t>
            </a:r>
            <a:r>
              <a:rPr lang="cs-CZ" sz="1200" dirty="0"/>
              <a:t>, </a:t>
            </a:r>
          </a:p>
          <a:p>
            <a:r>
              <a:rPr lang="cs-CZ" sz="1200" u="sng" dirty="0">
                <a:hlinkClick r:id="rId9"/>
              </a:rPr>
              <a:t>             https://thoracickey.com/abdominal-compartment-syndrome-and-open-abdomen-for-trauma/</a:t>
            </a:r>
            <a:endParaRPr lang="cs-CZ" sz="1200" dirty="0"/>
          </a:p>
          <a:p>
            <a:r>
              <a:rPr lang="cs-CZ" sz="1200" dirty="0"/>
              <a:t>Obr. F10-4 - ošetření </a:t>
            </a:r>
            <a:r>
              <a:rPr lang="cs-CZ" sz="1200" dirty="0" err="1"/>
              <a:t>laparostomatu</a:t>
            </a:r>
            <a:r>
              <a:rPr lang="cs-CZ" sz="1200" dirty="0"/>
              <a:t> VAC,   </a:t>
            </a:r>
            <a:r>
              <a:rPr lang="cs-CZ" sz="1200" u="sng" dirty="0">
                <a:hlinkClick r:id="rId10"/>
              </a:rPr>
              <a:t>https://thoracickey.com/vascular-trauma-9/</a:t>
            </a:r>
            <a:endParaRPr lang="cs-CZ" sz="1200" dirty="0"/>
          </a:p>
          <a:p>
            <a:endParaRPr lang="cs-CZ" sz="1200" dirty="0"/>
          </a:p>
          <a:p>
            <a:pPr>
              <a:buNone/>
            </a:pPr>
            <a:endParaRPr lang="cs-CZ" sz="1200" dirty="0"/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Mechanismus úrazu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85861"/>
            <a:ext cx="9601200" cy="4840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Poranění tupá</a:t>
            </a:r>
          </a:p>
          <a:p>
            <a:r>
              <a:rPr lang="cs-CZ" sz="1800" dirty="0">
                <a:cs typeface="Arial" pitchFamily="34" charset="0"/>
              </a:rPr>
              <a:t>Přímý náraz - přímé působení energie na orgány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     - přitlačení orgánu proti páteři</a:t>
            </a:r>
          </a:p>
          <a:p>
            <a:r>
              <a:rPr lang="cs-CZ" sz="1800" dirty="0" err="1">
                <a:cs typeface="Arial" pitchFamily="34" charset="0"/>
              </a:rPr>
              <a:t>Decelerace</a:t>
            </a:r>
            <a:r>
              <a:rPr lang="cs-CZ" sz="1800" dirty="0">
                <a:cs typeface="Arial" pitchFamily="34" charset="0"/>
              </a:rPr>
              <a:t> - poranění závěsů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Autonehody, pády z výška, sportovní úrazy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Poranění otevřená </a:t>
            </a:r>
          </a:p>
          <a:p>
            <a:r>
              <a:rPr lang="cs-CZ" sz="1800" dirty="0">
                <a:cs typeface="Arial" pitchFamily="34" charset="0"/>
              </a:rPr>
              <a:t>Bodná, tupým předmětem,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- nízkoenergetická 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 střelná, střepinová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- vysokoenergetická (znečištění, kavitace)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1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Dělení poranění břicha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Poranění tupá - zavřená</a:t>
            </a:r>
          </a:p>
          <a:p>
            <a:r>
              <a:rPr lang="cs-CZ" sz="1800" dirty="0"/>
              <a:t>Poranění otevřená</a:t>
            </a:r>
          </a:p>
          <a:p>
            <a:pPr>
              <a:buNone/>
            </a:pPr>
            <a:r>
              <a:rPr lang="cs-CZ" sz="1800" dirty="0"/>
              <a:t>               - nepenetrující - otevřené rány břišní stěny</a:t>
            </a:r>
          </a:p>
          <a:p>
            <a:pPr>
              <a:buNone/>
            </a:pPr>
            <a:r>
              <a:rPr lang="cs-CZ" sz="1800" dirty="0"/>
              <a:t>                - penetrující - pronikají skrze parietální peritoneum, </a:t>
            </a:r>
          </a:p>
          <a:p>
            <a:pPr>
              <a:buNone/>
            </a:pPr>
            <a:r>
              <a:rPr lang="cs-CZ" sz="1800" dirty="0"/>
              <a:t>                               komunikace se zevním prostředím</a:t>
            </a:r>
          </a:p>
          <a:p>
            <a:endParaRPr lang="cs-CZ" sz="1800" dirty="0"/>
          </a:p>
          <a:p>
            <a:pPr>
              <a:buNone/>
            </a:pPr>
            <a:r>
              <a:rPr lang="cs-CZ" sz="1800" dirty="0"/>
              <a:t>   </a:t>
            </a:r>
            <a:r>
              <a:rPr lang="cs-CZ" sz="1800" b="1" dirty="0"/>
              <a:t>Lokalizace:</a:t>
            </a:r>
          </a:p>
          <a:p>
            <a:r>
              <a:rPr lang="cs-CZ" sz="1800" dirty="0"/>
              <a:t>Poranění břišní stěny</a:t>
            </a:r>
          </a:p>
          <a:p>
            <a:r>
              <a:rPr lang="cs-CZ" sz="1800" dirty="0"/>
              <a:t>Poranění nitrobřišních orgánů</a:t>
            </a:r>
          </a:p>
          <a:p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661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První pomoc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97465"/>
          </a:xfrm>
        </p:spPr>
        <p:txBody>
          <a:bodyPr>
            <a:normAutofit/>
          </a:bodyPr>
          <a:lstStyle/>
          <a:p>
            <a:r>
              <a:rPr lang="cs-CZ" sz="1800" dirty="0">
                <a:cs typeface="Arial" pitchFamily="34" charset="0"/>
              </a:rPr>
              <a:t>Známky nitrobřišního poranění - transport v leže s pokrčenými DKK, zvýšená poloha trupu</a:t>
            </a:r>
          </a:p>
          <a:p>
            <a:r>
              <a:rPr lang="cs-CZ" sz="1800" dirty="0">
                <a:cs typeface="Arial" pitchFamily="34" charset="0"/>
              </a:rPr>
              <a:t>Zajištění PŽK - 1-2L krystaloidu</a:t>
            </a:r>
          </a:p>
          <a:p>
            <a:r>
              <a:rPr lang="cs-CZ" sz="1800" dirty="0">
                <a:cs typeface="Arial" pitchFamily="34" charset="0"/>
              </a:rPr>
              <a:t>Nic per os, </a:t>
            </a:r>
            <a:r>
              <a:rPr lang="cs-CZ" sz="1800" dirty="0" err="1">
                <a:cs typeface="Arial" pitchFamily="34" charset="0"/>
              </a:rPr>
              <a:t>analgetizace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Otevřené rány - sterilní krytí,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      - tamponáda krvácení, manuální komprese</a:t>
            </a:r>
          </a:p>
          <a:p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Eviscerace orgánu DB - nereponujeme, kryjeme vlhký mulem</a:t>
            </a:r>
          </a:p>
          <a:p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C:\Users\Martin\Desktop\obr. orthobull\břich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034" y="4429132"/>
            <a:ext cx="328614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53058" y="4429132"/>
            <a:ext cx="242889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64" y="4429132"/>
            <a:ext cx="228601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238349" y="6215083"/>
            <a:ext cx="714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 C1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738810" y="6286521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Obr.C2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8239140" y="6286521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Obr.C3</a:t>
            </a:r>
          </a:p>
        </p:txBody>
      </p:sp>
    </p:spTree>
    <p:extLst>
      <p:ext uri="{BB962C8B-B14F-4D97-AF65-F5344CB8AC3E}">
        <p14:creationId xmlns:p14="http://schemas.microsoft.com/office/powerpoint/2010/main" val="57164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břišní stěny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599" y="1357299"/>
            <a:ext cx="9601201" cy="476886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>
                <a:cs typeface="Arial" pitchFamily="34" charset="0"/>
              </a:rPr>
              <a:t>   </a:t>
            </a:r>
            <a:r>
              <a:rPr lang="cs-CZ" sz="1800" dirty="0">
                <a:cs typeface="Arial" pitchFamily="34" charset="0"/>
              </a:rPr>
              <a:t>Tupá x otevřená poranění - </a:t>
            </a:r>
            <a:r>
              <a:rPr lang="cs-CZ" sz="1800" dirty="0" err="1">
                <a:cs typeface="Arial" pitchFamily="34" charset="0"/>
              </a:rPr>
              <a:t>nepenertrující</a:t>
            </a:r>
            <a:r>
              <a:rPr lang="cs-CZ" sz="1800" dirty="0">
                <a:cs typeface="Arial" pitchFamily="34" charset="0"/>
              </a:rPr>
              <a:t> x penetrující</a:t>
            </a:r>
          </a:p>
          <a:p>
            <a:r>
              <a:rPr lang="cs-CZ" sz="1800" dirty="0">
                <a:cs typeface="Arial" pitchFamily="34" charset="0"/>
              </a:rPr>
              <a:t>Povrchní poranění</a:t>
            </a:r>
          </a:p>
          <a:p>
            <a:r>
              <a:rPr lang="cs-CZ" sz="1800" dirty="0">
                <a:cs typeface="Arial" pitchFamily="34" charset="0"/>
              </a:rPr>
              <a:t>Hematomy břišní stěny - často </a:t>
            </a:r>
            <a:r>
              <a:rPr lang="cs-CZ" sz="1800" dirty="0" err="1">
                <a:cs typeface="Arial" pitchFamily="34" charset="0"/>
              </a:rPr>
              <a:t>rectus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abd</a:t>
            </a:r>
            <a:r>
              <a:rPr lang="cs-CZ" sz="1800" dirty="0">
                <a:cs typeface="Arial" pitchFamily="34" charset="0"/>
              </a:rPr>
              <a:t>., imitace </a:t>
            </a:r>
            <a:r>
              <a:rPr lang="cs-CZ" sz="1800" dirty="0" err="1">
                <a:cs typeface="Arial" pitchFamily="34" charset="0"/>
              </a:rPr>
              <a:t>perit</a:t>
            </a:r>
            <a:r>
              <a:rPr lang="cs-CZ" sz="1800" dirty="0">
                <a:cs typeface="Arial" pitchFamily="34" charset="0"/>
              </a:rPr>
              <a:t>. dráždění,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         akcentace zatnutím b. svalů, UZ, CT - konzervativní postup</a:t>
            </a:r>
          </a:p>
          <a:p>
            <a:r>
              <a:rPr lang="cs-CZ" sz="1800" dirty="0">
                <a:cs typeface="Arial" pitchFamily="34" charset="0"/>
              </a:rPr>
              <a:t>Traumatické ruptury - traumatická hernie</a:t>
            </a:r>
          </a:p>
          <a:p>
            <a:r>
              <a:rPr lang="cs-CZ" sz="1800" dirty="0">
                <a:cs typeface="Arial" pitchFamily="34" charset="0"/>
              </a:rPr>
              <a:t>Traumatické </a:t>
            </a:r>
            <a:r>
              <a:rPr lang="cs-CZ" sz="1800" dirty="0" err="1">
                <a:cs typeface="Arial" pitchFamily="34" charset="0"/>
              </a:rPr>
              <a:t>decollement</a:t>
            </a:r>
            <a:r>
              <a:rPr lang="cs-CZ" sz="1800" dirty="0">
                <a:cs typeface="Arial" pitchFamily="34" charset="0"/>
              </a:rPr>
              <a:t> - tangenciální násilí, riziko devitalizace kožního krytu</a:t>
            </a:r>
          </a:p>
          <a:p>
            <a:r>
              <a:rPr lang="cs-CZ" sz="1900" dirty="0">
                <a:cs typeface="Arial" pitchFamily="34" charset="0"/>
              </a:rPr>
              <a:t>Vyšetření RTG, UZ, CT</a:t>
            </a:r>
          </a:p>
          <a:p>
            <a:r>
              <a:rPr lang="cs-CZ" sz="1900" dirty="0">
                <a:cs typeface="Arial" pitchFamily="34" charset="0"/>
              </a:rPr>
              <a:t>Revize rány LA x CA + DB, ošetření otevřené rány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C:\Users\Martin\Desktop\výuka\břicho\P106007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38282" y="4429132"/>
            <a:ext cx="200026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ownloads\foto up s\P104094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422" y="4429132"/>
            <a:ext cx="228601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C:\Users\Martin\Desktop\výuka\břicho\P1060246.JPG"/>
          <p:cNvPicPr/>
          <p:nvPr/>
        </p:nvPicPr>
        <p:blipFill>
          <a:blip r:embed="rId4" cstate="print"/>
          <a:srcRect l="11350" r="17163"/>
          <a:stretch>
            <a:fillRect/>
          </a:stretch>
        </p:blipFill>
        <p:spPr bwMode="auto">
          <a:xfrm>
            <a:off x="6238876" y="4429132"/>
            <a:ext cx="17145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Figure 1 from The management of penetrating abdominal trauma by diagnostic  laparoscopy: a prospective non-randomized study. | Semantic Scholar"/>
          <p:cNvPicPr/>
          <p:nvPr/>
        </p:nvPicPr>
        <p:blipFill>
          <a:blip r:embed="rId5"/>
          <a:srcRect l="4321" t="1822" r="5041" b="6680"/>
          <a:stretch>
            <a:fillRect/>
          </a:stretch>
        </p:blipFill>
        <p:spPr bwMode="auto">
          <a:xfrm>
            <a:off x="8016558" y="3500438"/>
            <a:ext cx="26514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4095737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Obr.D2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881159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Obr.D1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025091" y="6215083"/>
            <a:ext cx="64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310315" y="6429397"/>
            <a:ext cx="671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Obr.D4</a:t>
            </a:r>
          </a:p>
        </p:txBody>
      </p:sp>
    </p:spTree>
    <p:extLst>
      <p:ext uri="{BB962C8B-B14F-4D97-AF65-F5344CB8AC3E}">
        <p14:creationId xmlns:p14="http://schemas.microsoft.com/office/powerpoint/2010/main" val="3814580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bránice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357299"/>
            <a:ext cx="9601200" cy="4768865"/>
          </a:xfrm>
        </p:spPr>
        <p:txBody>
          <a:bodyPr/>
          <a:lstStyle/>
          <a:p>
            <a:r>
              <a:rPr lang="cs-CZ" sz="1800" dirty="0"/>
              <a:t>Hlavní dechový sval, expirační postavení </a:t>
            </a:r>
          </a:p>
          <a:p>
            <a:r>
              <a:rPr lang="cs-CZ" sz="1800" dirty="0" err="1"/>
              <a:t>Thorakoabdominální</a:t>
            </a:r>
            <a:r>
              <a:rPr lang="cs-CZ" sz="1800" dirty="0"/>
              <a:t> region, </a:t>
            </a:r>
            <a:r>
              <a:rPr lang="cs-CZ" sz="1800" dirty="0" err="1"/>
              <a:t>high</a:t>
            </a:r>
            <a:r>
              <a:rPr lang="cs-CZ" sz="1800" dirty="0"/>
              <a:t> </a:t>
            </a:r>
            <a:r>
              <a:rPr lang="cs-CZ" sz="1800" dirty="0" err="1"/>
              <a:t>energy</a:t>
            </a:r>
            <a:r>
              <a:rPr lang="cs-CZ" sz="1800" dirty="0"/>
              <a:t> trauma</a:t>
            </a:r>
          </a:p>
          <a:p>
            <a:r>
              <a:rPr lang="cs-CZ" sz="1800" dirty="0" err="1"/>
              <a:t>Predominantní</a:t>
            </a:r>
            <a:r>
              <a:rPr lang="cs-CZ" sz="1800" dirty="0"/>
              <a:t> postižení levé bránice 85%, </a:t>
            </a:r>
            <a:r>
              <a:rPr lang="cs-CZ" sz="1800" dirty="0" err="1"/>
              <a:t>herniace</a:t>
            </a:r>
            <a:r>
              <a:rPr lang="cs-CZ" sz="1800" dirty="0"/>
              <a:t> orgánů, inkarcerace</a:t>
            </a:r>
          </a:p>
          <a:p>
            <a:r>
              <a:rPr lang="cs-CZ" sz="1800" dirty="0"/>
              <a:t>Nepřetržitý pohyb brání hojení - chirurgická terapie</a:t>
            </a:r>
          </a:p>
          <a:p>
            <a:r>
              <a:rPr lang="cs-CZ" sz="1800" dirty="0">
                <a:cs typeface="Arial" pitchFamily="34" charset="0"/>
              </a:rPr>
              <a:t>RTG, CT diagnostiky, </a:t>
            </a:r>
            <a:r>
              <a:rPr lang="cs-CZ" sz="1800" dirty="0" err="1">
                <a:cs typeface="Arial" pitchFamily="34" charset="0"/>
              </a:rPr>
              <a:t>Videothorakoskopie</a:t>
            </a:r>
            <a:r>
              <a:rPr lang="cs-CZ" sz="1800" dirty="0">
                <a:cs typeface="Arial" pitchFamily="34" charset="0"/>
              </a:rPr>
              <a:t> při nejasném nálezu</a:t>
            </a:r>
          </a:p>
          <a:p>
            <a:r>
              <a:rPr lang="cs-CZ" sz="1800" dirty="0">
                <a:cs typeface="Arial" pitchFamily="34" charset="0"/>
              </a:rPr>
              <a:t>Čerstvá levostranná poranění - laparotomie</a:t>
            </a:r>
          </a:p>
          <a:p>
            <a:r>
              <a:rPr lang="cs-CZ" sz="1800" dirty="0" err="1">
                <a:cs typeface="Arial" pitchFamily="34" charset="0"/>
              </a:rPr>
              <a:t>Inveterovaná</a:t>
            </a:r>
            <a:r>
              <a:rPr lang="cs-CZ" sz="1800" dirty="0">
                <a:cs typeface="Arial" pitchFamily="34" charset="0"/>
              </a:rPr>
              <a:t>, pravostranná poranění - </a:t>
            </a:r>
            <a:r>
              <a:rPr lang="cs-CZ" sz="1800" dirty="0" err="1">
                <a:cs typeface="Arial" pitchFamily="34" charset="0"/>
              </a:rPr>
              <a:t>thorakotomie</a:t>
            </a:r>
            <a:endParaRPr lang="cs-CZ" sz="1800" dirty="0">
              <a:cs typeface="Arial" pitchFamily="34" charset="0"/>
            </a:endParaRPr>
          </a:p>
          <a:p>
            <a:r>
              <a:rPr lang="cs-CZ" sz="1800" dirty="0">
                <a:cs typeface="Arial" pitchFamily="34" charset="0"/>
              </a:rPr>
              <a:t>Prostá sutura, Goretex záplata</a:t>
            </a:r>
          </a:p>
          <a:p>
            <a:endParaRPr lang="cs-CZ" sz="1800" dirty="0">
              <a:cs typeface="Arial" pitchFamily="34" charset="0"/>
            </a:endParaRPr>
          </a:p>
          <a:p>
            <a:endParaRPr lang="cs-CZ" sz="1800" dirty="0"/>
          </a:p>
          <a:p>
            <a:endParaRPr lang="cs-CZ" sz="2000" dirty="0"/>
          </a:p>
          <a:p>
            <a:endParaRPr lang="sk-SK" sz="2000" dirty="0"/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sherman_ch88_Fig-88-02.jpeg" descr="https://i2.wp.com/aneskey.com/wp-content/uploads/2019/01/m_sherman_ch88_Fig-88-02.jpeg?w=96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96" y="4429132"/>
            <a:ext cx="307183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2"/>
          <p:cNvPicPr/>
          <p:nvPr/>
        </p:nvPicPr>
        <p:blipFill>
          <a:blip r:embed="rId3"/>
          <a:srcRect l="27559" t="25722" r="29856" b="25722"/>
          <a:stretch>
            <a:fillRect/>
          </a:stretch>
        </p:blipFill>
        <p:spPr>
          <a:xfrm>
            <a:off x="8167670" y="4857760"/>
            <a:ext cx="2500330" cy="1760220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4"/>
          <a:srcRect l="34449" t="18373" r="40682" b="16273"/>
          <a:stretch>
            <a:fillRect/>
          </a:stretch>
        </p:blipFill>
        <p:spPr>
          <a:xfrm>
            <a:off x="5453058" y="3714752"/>
            <a:ext cx="2000264" cy="2869886"/>
          </a:xfrm>
          <a:prstGeom prst="rect">
            <a:avLst/>
          </a:prstGeom>
        </p:spPr>
      </p:pic>
      <p:pic>
        <p:nvPicPr>
          <p:cNvPr id="7" name="Obrázek 6" descr="https://www.oatext.com/img/TEC-2-145-g002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9140" y="3071810"/>
            <a:ext cx="2309802" cy="1743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C:\Users\Martin\Desktop\výuka\břicho\P105070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0512" y="142853"/>
            <a:ext cx="2614120" cy="1870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309787" y="6215083"/>
            <a:ext cx="663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95935" y="6488669"/>
            <a:ext cx="663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96198" y="5715017"/>
            <a:ext cx="64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Obr.E2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667900" y="2071679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Obr.E5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9596462" y="2786059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Obr.E4</a:t>
            </a:r>
          </a:p>
        </p:txBody>
      </p:sp>
    </p:spTree>
    <p:extLst>
      <p:ext uri="{BB962C8B-B14F-4D97-AF65-F5344CB8AC3E}">
        <p14:creationId xmlns:p14="http://schemas.microsoft.com/office/powerpoint/2010/main" val="407654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orgánů dutiny břišní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428737"/>
            <a:ext cx="9601200" cy="4697427"/>
          </a:xfrm>
        </p:spPr>
        <p:txBody>
          <a:bodyPr/>
          <a:lstStyle/>
          <a:p>
            <a:r>
              <a:rPr lang="cs-CZ" sz="1800" dirty="0">
                <a:cs typeface="Arial" pitchFamily="34" charset="0"/>
              </a:rPr>
              <a:t>10-15% všech poranění </a:t>
            </a:r>
          </a:p>
          <a:p>
            <a:r>
              <a:rPr lang="cs-CZ" sz="1800" dirty="0">
                <a:cs typeface="Arial" pitchFamily="34" charset="0"/>
              </a:rPr>
              <a:t>Anamnéza, </a:t>
            </a:r>
            <a:r>
              <a:rPr lang="cs-CZ" sz="1800" dirty="0" err="1">
                <a:cs typeface="Arial" pitchFamily="34" charset="0"/>
              </a:rPr>
              <a:t>primary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survey</a:t>
            </a:r>
            <a:r>
              <a:rPr lang="cs-CZ" sz="1800" dirty="0">
                <a:cs typeface="Arial" pitchFamily="34" charset="0"/>
              </a:rPr>
              <a:t>, </a:t>
            </a:r>
            <a:r>
              <a:rPr lang="cs-CZ" sz="1800" dirty="0" err="1">
                <a:cs typeface="Arial" pitchFamily="34" charset="0"/>
              </a:rPr>
              <a:t>paraklinické</a:t>
            </a:r>
            <a:r>
              <a:rPr lang="cs-CZ" sz="1800" dirty="0">
                <a:cs typeface="Arial" pitchFamily="34" charset="0"/>
              </a:rPr>
              <a:t> vyšetření</a:t>
            </a:r>
          </a:p>
          <a:p>
            <a:r>
              <a:rPr lang="cs-CZ" sz="1800" dirty="0">
                <a:cs typeface="Arial" pitchFamily="34" charset="0"/>
              </a:rPr>
              <a:t>UZ, CT, RTG,     laparotomie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</a:t>
            </a: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Fázovaná laparotomie </a:t>
            </a:r>
          </a:p>
          <a:p>
            <a:r>
              <a:rPr lang="cs-CZ" sz="1800" dirty="0">
                <a:cs typeface="Arial" pitchFamily="34" charset="0"/>
              </a:rPr>
              <a:t>I. fáze - </a:t>
            </a:r>
            <a:r>
              <a:rPr lang="cs-CZ" sz="1800" dirty="0" err="1">
                <a:cs typeface="Arial" pitchFamily="34" charset="0"/>
              </a:rPr>
              <a:t>Damage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Control</a:t>
            </a:r>
            <a:r>
              <a:rPr lang="cs-CZ" sz="1800" dirty="0">
                <a:cs typeface="Arial" pitchFamily="34" charset="0"/>
              </a:rPr>
              <a:t> </a:t>
            </a:r>
            <a:r>
              <a:rPr lang="cs-CZ" sz="1800" dirty="0" err="1">
                <a:cs typeface="Arial" pitchFamily="34" charset="0"/>
              </a:rPr>
              <a:t>Surgery</a:t>
            </a:r>
            <a:r>
              <a:rPr lang="cs-CZ" sz="1800" dirty="0">
                <a:cs typeface="Arial" pitchFamily="34" charset="0"/>
              </a:rPr>
              <a:t> - život zachraňující zákroky</a:t>
            </a:r>
          </a:p>
          <a:p>
            <a:r>
              <a:rPr lang="cs-CZ" sz="1800" dirty="0">
                <a:cs typeface="Arial" pitchFamily="34" charset="0"/>
              </a:rPr>
              <a:t>II. Fáze - intenzivní stabilizace oběhu na ARO, JIP - 36-48 hod</a:t>
            </a:r>
          </a:p>
          <a:p>
            <a:r>
              <a:rPr lang="cs-CZ" sz="1800" dirty="0">
                <a:cs typeface="Arial" pitchFamily="34" charset="0"/>
              </a:rPr>
              <a:t>III. fáze - dokončení rekonstrukční fáze zákroků</a:t>
            </a:r>
          </a:p>
          <a:p>
            <a:endParaRPr lang="cs-CZ" sz="1800" dirty="0">
              <a:cs typeface="Arial" pitchFamily="34" charset="0"/>
            </a:endParaRPr>
          </a:p>
          <a:p>
            <a:pPr>
              <a:buNone/>
            </a:pPr>
            <a:r>
              <a:rPr lang="cs-CZ" sz="1800" dirty="0">
                <a:cs typeface="Arial" pitchFamily="34" charset="0"/>
              </a:rPr>
              <a:t>   </a:t>
            </a:r>
            <a:r>
              <a:rPr lang="cs-CZ" sz="1800" b="1" dirty="0">
                <a:cs typeface="Arial" pitchFamily="34" charset="0"/>
              </a:rPr>
              <a:t>Cíle DCS</a:t>
            </a:r>
          </a:p>
          <a:p>
            <a:r>
              <a:rPr lang="cs-CZ" sz="1800" dirty="0">
                <a:cs typeface="Arial" pitchFamily="34" charset="0"/>
              </a:rPr>
              <a:t>Zástava krvácení</a:t>
            </a:r>
          </a:p>
          <a:p>
            <a:r>
              <a:rPr lang="cs-CZ" sz="1800" dirty="0">
                <a:cs typeface="Arial" pitchFamily="34" charset="0"/>
              </a:rPr>
              <a:t>Zástava kontaminace dutiny břišní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Abdominal scars"/>
          <p:cNvPicPr/>
          <p:nvPr/>
        </p:nvPicPr>
        <p:blipFill>
          <a:blip r:embed="rId2" cstate="print"/>
          <a:srcRect r="12030"/>
          <a:stretch>
            <a:fillRect/>
          </a:stretch>
        </p:blipFill>
        <p:spPr bwMode="auto">
          <a:xfrm>
            <a:off x="8239140" y="1214422"/>
            <a:ext cx="214314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1205" descr="image"/>
          <p:cNvPicPr/>
          <p:nvPr/>
        </p:nvPicPr>
        <p:blipFill>
          <a:blip r:embed="rId3" cstate="print"/>
          <a:srcRect l="1171" t="11363" r="1405" b="12878"/>
          <a:stretch>
            <a:fillRect/>
          </a:stretch>
        </p:blipFill>
        <p:spPr bwMode="auto">
          <a:xfrm>
            <a:off x="7453323" y="4143380"/>
            <a:ext cx="3105159" cy="231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9239272" y="3571877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Obr.F0-1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596198" y="6000769"/>
            <a:ext cx="791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Obr.F0-2</a:t>
            </a:r>
          </a:p>
        </p:txBody>
      </p:sp>
    </p:spTree>
    <p:extLst>
      <p:ext uri="{BB962C8B-B14F-4D97-AF65-F5344CB8AC3E}">
        <p14:creationId xmlns:p14="http://schemas.microsoft.com/office/powerpoint/2010/main" val="1099048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Poranění sleziny</a:t>
            </a:r>
            <a:endParaRPr lang="cs-CZ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214423"/>
            <a:ext cx="9601200" cy="4911741"/>
          </a:xfrm>
        </p:spPr>
        <p:txBody>
          <a:bodyPr>
            <a:normAutofit/>
          </a:bodyPr>
          <a:lstStyle/>
          <a:p>
            <a:r>
              <a:rPr lang="cs-CZ" sz="1800" dirty="0"/>
              <a:t>Imunitní orgán - obrana proti opouzdřeným bakteriím, součást </a:t>
            </a:r>
            <a:r>
              <a:rPr lang="cs-CZ" sz="1800" dirty="0" err="1"/>
              <a:t>retikuloendotheliálního</a:t>
            </a:r>
            <a:r>
              <a:rPr lang="cs-CZ" sz="1800" dirty="0"/>
              <a:t> systému</a:t>
            </a:r>
          </a:p>
          <a:p>
            <a:r>
              <a:rPr lang="cs-CZ" sz="1800" dirty="0"/>
              <a:t>Nejčastěji poraněný parenchymový orgán vedoucí k </a:t>
            </a:r>
            <a:r>
              <a:rPr lang="cs-CZ" sz="1800" dirty="0" err="1"/>
              <a:t>hemoperitoneu</a:t>
            </a:r>
            <a:endParaRPr lang="cs-CZ" sz="1800" dirty="0"/>
          </a:p>
          <a:p>
            <a:r>
              <a:rPr lang="cs-CZ" sz="1800" dirty="0"/>
              <a:t>Bolestivost v L hypochondriu, </a:t>
            </a:r>
            <a:r>
              <a:rPr lang="cs-CZ" sz="1800" dirty="0" err="1"/>
              <a:t>Kehrův</a:t>
            </a:r>
            <a:r>
              <a:rPr lang="cs-CZ" sz="1800" dirty="0"/>
              <a:t> </a:t>
            </a:r>
            <a:r>
              <a:rPr lang="cs-CZ" sz="1800" dirty="0" err="1"/>
              <a:t>frenikový</a:t>
            </a:r>
            <a:r>
              <a:rPr lang="cs-CZ" sz="1800" dirty="0"/>
              <a:t> příznak ,</a:t>
            </a:r>
          </a:p>
          <a:p>
            <a:r>
              <a:rPr lang="cs-CZ" sz="1800" dirty="0"/>
              <a:t>Dvoudobá ruptura - 10-15 den, 4 týdny</a:t>
            </a:r>
          </a:p>
          <a:p>
            <a:r>
              <a:rPr lang="cs-CZ" sz="1800" dirty="0"/>
              <a:t>UZ, CT, oběhová stabilita</a:t>
            </a:r>
          </a:p>
          <a:p>
            <a:endParaRPr lang="sk-SK" sz="2000" dirty="0"/>
          </a:p>
          <a:p>
            <a:endParaRPr lang="sk-SK" sz="2000" dirty="0"/>
          </a:p>
          <a:p>
            <a:pPr marL="0" indent="0"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kehr sig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3256" y="2786058"/>
            <a:ext cx="2170746" cy="2196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3"/>
          <p:cNvPicPr/>
          <p:nvPr/>
        </p:nvPicPr>
        <p:blipFill>
          <a:blip r:embed="rId3" cstate="print"/>
          <a:srcRect l="23991" t="27682" r="25837" b="24453"/>
          <a:stretch>
            <a:fillRect/>
          </a:stretch>
        </p:blipFill>
        <p:spPr>
          <a:xfrm>
            <a:off x="1952597" y="3357562"/>
            <a:ext cx="2498295" cy="1643074"/>
          </a:xfrm>
          <a:prstGeom prst="rect">
            <a:avLst/>
          </a:prstGeom>
        </p:spPr>
      </p:pic>
      <p:pic>
        <p:nvPicPr>
          <p:cNvPr id="6" name="Obrázek 6"/>
          <p:cNvPicPr/>
          <p:nvPr/>
        </p:nvPicPr>
        <p:blipFill>
          <a:blip r:embed="rId4"/>
          <a:srcRect l="33588" t="34603" r="36540" b="24453"/>
          <a:stretch>
            <a:fillRect/>
          </a:stretch>
        </p:blipFill>
        <p:spPr>
          <a:xfrm>
            <a:off x="4881554" y="2928934"/>
            <a:ext cx="1974042" cy="2049124"/>
          </a:xfrm>
          <a:prstGeom prst="rect">
            <a:avLst/>
          </a:prstGeom>
        </p:spPr>
      </p:pic>
      <p:pic>
        <p:nvPicPr>
          <p:cNvPr id="7" name="Obrázek 5"/>
          <p:cNvPicPr/>
          <p:nvPr/>
        </p:nvPicPr>
        <p:blipFill>
          <a:blip r:embed="rId5"/>
          <a:srcRect l="25468" t="32296" r="25837" b="25375"/>
          <a:stretch>
            <a:fillRect/>
          </a:stretch>
        </p:blipFill>
        <p:spPr>
          <a:xfrm>
            <a:off x="1952596" y="5072074"/>
            <a:ext cx="2442040" cy="1642522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6"/>
          <a:srcRect l="27682" t="41984" r="25098" b="17993"/>
          <a:stretch>
            <a:fillRect/>
          </a:stretch>
        </p:blipFill>
        <p:spPr>
          <a:xfrm>
            <a:off x="4452927" y="5072075"/>
            <a:ext cx="2464211" cy="1615291"/>
          </a:xfrm>
          <a:prstGeom prst="rect">
            <a:avLst/>
          </a:prstGeom>
        </p:spPr>
      </p:pic>
      <p:pic>
        <p:nvPicPr>
          <p:cNvPr id="9" name="Obrázek 12"/>
          <p:cNvPicPr/>
          <p:nvPr/>
        </p:nvPicPr>
        <p:blipFill>
          <a:blip r:embed="rId7"/>
          <a:srcRect l="21777" t="31834" r="26944" b="26759"/>
          <a:stretch>
            <a:fillRect/>
          </a:stretch>
        </p:blipFill>
        <p:spPr>
          <a:xfrm>
            <a:off x="6953256" y="5072075"/>
            <a:ext cx="2482244" cy="157534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53586" y="5500703"/>
            <a:ext cx="1214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Obr.F1-31,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F1-32, 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F1-33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453586" y="3357562"/>
            <a:ext cx="791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latin typeface="Arial" panose="020B0604020202020204" pitchFamily="34" charset="0"/>
              </a:rPr>
              <a:t>Obr.F1-2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F1-21</a:t>
            </a:r>
          </a:p>
          <a:p>
            <a:r>
              <a:rPr lang="cs-CZ" sz="1200" dirty="0">
                <a:latin typeface="Arial" panose="020B0604020202020204" pitchFamily="34" charset="0"/>
              </a:rPr>
              <a:t>F1-1</a:t>
            </a:r>
          </a:p>
          <a:p>
            <a:endParaRPr lang="cs-CZ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893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1517</TotalTime>
  <Words>2118</Words>
  <Application>Microsoft Office PowerPoint</Application>
  <PresentationFormat>Širokoúhlá obrazovka</PresentationFormat>
  <Paragraphs>373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sady Office</vt:lpstr>
      <vt:lpstr>Traumatologie dutiny břišní</vt:lpstr>
      <vt:lpstr>Obsah </vt:lpstr>
      <vt:lpstr>Mechanismus úrazu</vt:lpstr>
      <vt:lpstr>Dělení poranění břicha</vt:lpstr>
      <vt:lpstr>První pomoc</vt:lpstr>
      <vt:lpstr>Poranění břišní stěny</vt:lpstr>
      <vt:lpstr>Poranění bránice</vt:lpstr>
      <vt:lpstr>Poranění orgánů dutiny břišní</vt:lpstr>
      <vt:lpstr>Poranění sleziny</vt:lpstr>
      <vt:lpstr>Poranění sleziny</vt:lpstr>
      <vt:lpstr>Poranění jater</vt:lpstr>
      <vt:lpstr>Poranění jater</vt:lpstr>
      <vt:lpstr>Poranění pankreatu</vt:lpstr>
      <vt:lpstr>Poranění žaludku</vt:lpstr>
      <vt:lpstr>Poranění duodena </vt:lpstr>
      <vt:lpstr>Poranění tenkého střeva</vt:lpstr>
      <vt:lpstr>Poranění tlustého střeva</vt:lpstr>
      <vt:lpstr>Poranění anorecta - rectum</vt:lpstr>
      <vt:lpstr>Poranění střevních závěsů </vt:lpstr>
      <vt:lpstr>Břišní kompartment syndrom</vt:lpstr>
      <vt:lpstr>Take home message</vt:lpstr>
      <vt:lpstr>Literární zdroje a studijní materiály</vt:lpstr>
      <vt:lpstr>Obrazová příloha</vt:lpstr>
      <vt:lpstr>Obrazová příloha</vt:lpstr>
      <vt:lpstr>Obrazová příloha</vt:lpstr>
      <vt:lpstr>Obrazová příloha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183</cp:revision>
  <dcterms:created xsi:type="dcterms:W3CDTF">2021-06-04T19:14:50Z</dcterms:created>
  <dcterms:modified xsi:type="dcterms:W3CDTF">2023-10-05T06:43:44Z</dcterms:modified>
</cp:coreProperties>
</file>