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5" r:id="rId3"/>
    <p:sldId id="283" r:id="rId4"/>
    <p:sldId id="286" r:id="rId5"/>
    <p:sldId id="258" r:id="rId6"/>
    <p:sldId id="284" r:id="rId7"/>
    <p:sldId id="281" r:id="rId8"/>
    <p:sldId id="260" r:id="rId9"/>
    <p:sldId id="259" r:id="rId10"/>
    <p:sldId id="282" r:id="rId11"/>
    <p:sldId id="262" r:id="rId12"/>
    <p:sldId id="267" r:id="rId13"/>
    <p:sldId id="269" r:id="rId14"/>
    <p:sldId id="287" r:id="rId15"/>
    <p:sldId id="272" r:id="rId16"/>
    <p:sldId id="261" r:id="rId17"/>
    <p:sldId id="278" r:id="rId18"/>
    <p:sldId id="271" r:id="rId19"/>
    <p:sldId id="264" r:id="rId20"/>
    <p:sldId id="289" r:id="rId21"/>
    <p:sldId id="288" r:id="rId22"/>
    <p:sldId id="276" r:id="rId23"/>
    <p:sldId id="290" r:id="rId24"/>
    <p:sldId id="275" r:id="rId25"/>
  </p:sldIdLst>
  <p:sldSz cx="12192000" cy="6858000"/>
  <p:notesSz cx="6858000" cy="9144000"/>
  <p:custDataLst>
    <p:tags r:id="rId26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DC"/>
    <a:srgbClr val="0000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Světlý sty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řina Večeřová" userId="117bccb6-8dbe-44d7-86ef-17b469070c76" providerId="ADAL" clId="{6B0D02E4-A09B-4290-8467-D1A45478A38C}"/>
    <pc:docChg chg="custSel addSld modSld sldOrd">
      <pc:chgData name="Jiřina Večeřová" userId="117bccb6-8dbe-44d7-86ef-17b469070c76" providerId="ADAL" clId="{6B0D02E4-A09B-4290-8467-D1A45478A38C}" dt="2024-09-16T07:34:19.564" v="514" actId="207"/>
      <pc:docMkLst>
        <pc:docMk/>
      </pc:docMkLst>
      <pc:sldChg chg="modSp mod">
        <pc:chgData name="Jiřina Večeřová" userId="117bccb6-8dbe-44d7-86ef-17b469070c76" providerId="ADAL" clId="{6B0D02E4-A09B-4290-8467-D1A45478A38C}" dt="2024-09-16T06:26:27.574" v="7" actId="2711"/>
        <pc:sldMkLst>
          <pc:docMk/>
          <pc:sldMk cId="1928756753" sldId="260"/>
        </pc:sldMkLst>
        <pc:spChg chg="mod">
          <ac:chgData name="Jiřina Večeřová" userId="117bccb6-8dbe-44d7-86ef-17b469070c76" providerId="ADAL" clId="{6B0D02E4-A09B-4290-8467-D1A45478A38C}" dt="2024-09-16T06:26:27.574" v="7" actId="2711"/>
          <ac:spMkLst>
            <pc:docMk/>
            <pc:sldMk cId="1928756753" sldId="260"/>
            <ac:spMk id="3" creationId="{AF61E6BA-8E7D-4428-9CDC-A6F1459C4436}"/>
          </ac:spMkLst>
        </pc:spChg>
      </pc:sldChg>
      <pc:sldChg chg="modSp mod">
        <pc:chgData name="Jiřina Večeřová" userId="117bccb6-8dbe-44d7-86ef-17b469070c76" providerId="ADAL" clId="{6B0D02E4-A09B-4290-8467-D1A45478A38C}" dt="2024-09-16T06:36:17.641" v="122" actId="2711"/>
        <pc:sldMkLst>
          <pc:docMk/>
          <pc:sldMk cId="1227032809" sldId="261"/>
        </pc:sldMkLst>
        <pc:spChg chg="mod">
          <ac:chgData name="Jiřina Večeřová" userId="117bccb6-8dbe-44d7-86ef-17b469070c76" providerId="ADAL" clId="{6B0D02E4-A09B-4290-8467-D1A45478A38C}" dt="2024-09-16T06:36:17.641" v="122" actId="2711"/>
          <ac:spMkLst>
            <pc:docMk/>
            <pc:sldMk cId="1227032809" sldId="261"/>
            <ac:spMk id="3" creationId="{FF74EBD1-6719-4C3D-A130-D7A168D4BAB5}"/>
          </ac:spMkLst>
        </pc:spChg>
      </pc:sldChg>
      <pc:sldChg chg="modSp mod">
        <pc:chgData name="Jiřina Večeřová" userId="117bccb6-8dbe-44d7-86ef-17b469070c76" providerId="ADAL" clId="{6B0D02E4-A09B-4290-8467-D1A45478A38C}" dt="2024-09-16T06:27:21.684" v="51" actId="20577"/>
        <pc:sldMkLst>
          <pc:docMk/>
          <pc:sldMk cId="2953186569" sldId="262"/>
        </pc:sldMkLst>
        <pc:spChg chg="mod">
          <ac:chgData name="Jiřina Večeřová" userId="117bccb6-8dbe-44d7-86ef-17b469070c76" providerId="ADAL" clId="{6B0D02E4-A09B-4290-8467-D1A45478A38C}" dt="2024-09-16T06:27:21.684" v="51" actId="20577"/>
          <ac:spMkLst>
            <pc:docMk/>
            <pc:sldMk cId="2953186569" sldId="262"/>
            <ac:spMk id="3" creationId="{88160642-2DCD-440B-AA63-BE2B9EA3DF08}"/>
          </ac:spMkLst>
        </pc:spChg>
      </pc:sldChg>
      <pc:sldChg chg="modSp mod">
        <pc:chgData name="Jiřina Večeřová" userId="117bccb6-8dbe-44d7-86ef-17b469070c76" providerId="ADAL" clId="{6B0D02E4-A09B-4290-8467-D1A45478A38C}" dt="2024-09-16T06:28:54.552" v="54" actId="14100"/>
        <pc:sldMkLst>
          <pc:docMk/>
          <pc:sldMk cId="3794851188" sldId="269"/>
        </pc:sldMkLst>
        <pc:graphicFrameChg chg="mod modGraphic">
          <ac:chgData name="Jiřina Večeřová" userId="117bccb6-8dbe-44d7-86ef-17b469070c76" providerId="ADAL" clId="{6B0D02E4-A09B-4290-8467-D1A45478A38C}" dt="2024-09-16T06:28:54.552" v="54" actId="14100"/>
          <ac:graphicFrameMkLst>
            <pc:docMk/>
            <pc:sldMk cId="3794851188" sldId="269"/>
            <ac:graphicFrameMk id="10" creationId="{35576432-560D-4D14-9AE5-2EAEE92FBF7F}"/>
          </ac:graphicFrameMkLst>
        </pc:graphicFrameChg>
      </pc:sldChg>
      <pc:sldChg chg="ord">
        <pc:chgData name="Jiřina Večeřová" userId="117bccb6-8dbe-44d7-86ef-17b469070c76" providerId="ADAL" clId="{6B0D02E4-A09B-4290-8467-D1A45478A38C}" dt="2024-09-16T06:25:25.984" v="1"/>
        <pc:sldMkLst>
          <pc:docMk/>
          <pc:sldMk cId="1609962128" sldId="276"/>
        </pc:sldMkLst>
      </pc:sldChg>
      <pc:sldChg chg="modSp mod">
        <pc:chgData name="Jiřina Večeřová" userId="117bccb6-8dbe-44d7-86ef-17b469070c76" providerId="ADAL" clId="{6B0D02E4-A09B-4290-8467-D1A45478A38C}" dt="2024-09-16T06:36:26.999" v="123" actId="403"/>
        <pc:sldMkLst>
          <pc:docMk/>
          <pc:sldMk cId="2406504196" sldId="278"/>
        </pc:sldMkLst>
        <pc:spChg chg="mod">
          <ac:chgData name="Jiřina Večeřová" userId="117bccb6-8dbe-44d7-86ef-17b469070c76" providerId="ADAL" clId="{6B0D02E4-A09B-4290-8467-D1A45478A38C}" dt="2024-09-16T06:36:26.999" v="123" actId="403"/>
          <ac:spMkLst>
            <pc:docMk/>
            <pc:sldMk cId="2406504196" sldId="278"/>
            <ac:spMk id="6" creationId="{6E4B6AAD-3DB2-4426-9B4E-215AFBC066F2}"/>
          </ac:spMkLst>
        </pc:spChg>
      </pc:sldChg>
      <pc:sldChg chg="modSp mod">
        <pc:chgData name="Jiřina Večeřová" userId="117bccb6-8dbe-44d7-86ef-17b469070c76" providerId="ADAL" clId="{6B0D02E4-A09B-4290-8467-D1A45478A38C}" dt="2024-09-16T06:26:01.421" v="6" actId="20577"/>
        <pc:sldMkLst>
          <pc:docMk/>
          <pc:sldMk cId="1321044164" sldId="284"/>
        </pc:sldMkLst>
        <pc:spChg chg="mod">
          <ac:chgData name="Jiřina Večeřová" userId="117bccb6-8dbe-44d7-86ef-17b469070c76" providerId="ADAL" clId="{6B0D02E4-A09B-4290-8467-D1A45478A38C}" dt="2024-09-16T06:26:01.421" v="6" actId="20577"/>
          <ac:spMkLst>
            <pc:docMk/>
            <pc:sldMk cId="1321044164" sldId="284"/>
            <ac:spMk id="2" creationId="{3E12AF67-DD6A-4AD1-A23A-DE4402F7BF97}"/>
          </ac:spMkLst>
        </pc:spChg>
      </pc:sldChg>
      <pc:sldChg chg="modSp mod">
        <pc:chgData name="Jiřina Večeřová" userId="117bccb6-8dbe-44d7-86ef-17b469070c76" providerId="ADAL" clId="{6B0D02E4-A09B-4290-8467-D1A45478A38C}" dt="2024-09-16T06:33:12.922" v="121" actId="113"/>
        <pc:sldMkLst>
          <pc:docMk/>
          <pc:sldMk cId="1870061046" sldId="287"/>
        </pc:sldMkLst>
        <pc:spChg chg="mod">
          <ac:chgData name="Jiřina Večeřová" userId="117bccb6-8dbe-44d7-86ef-17b469070c76" providerId="ADAL" clId="{6B0D02E4-A09B-4290-8467-D1A45478A38C}" dt="2024-09-16T06:32:57.457" v="119" actId="122"/>
          <ac:spMkLst>
            <pc:docMk/>
            <pc:sldMk cId="1870061046" sldId="287"/>
            <ac:spMk id="2" creationId="{0096262D-53B9-4994-99EF-4EEF2D2BBAB9}"/>
          </ac:spMkLst>
        </pc:spChg>
        <pc:spChg chg="mod">
          <ac:chgData name="Jiřina Večeřová" userId="117bccb6-8dbe-44d7-86ef-17b469070c76" providerId="ADAL" clId="{6B0D02E4-A09B-4290-8467-D1A45478A38C}" dt="2024-09-16T06:33:12.922" v="121" actId="113"/>
          <ac:spMkLst>
            <pc:docMk/>
            <pc:sldMk cId="1870061046" sldId="287"/>
            <ac:spMk id="3" creationId="{3F1DCE0E-6961-4D6C-A356-D08C0EBB434F}"/>
          </ac:spMkLst>
        </pc:spChg>
      </pc:sldChg>
      <pc:sldChg chg="modSp new mod">
        <pc:chgData name="Jiřina Večeřová" userId="117bccb6-8dbe-44d7-86ef-17b469070c76" providerId="ADAL" clId="{6B0D02E4-A09B-4290-8467-D1A45478A38C}" dt="2024-09-16T06:40:45.501" v="209" actId="115"/>
        <pc:sldMkLst>
          <pc:docMk/>
          <pc:sldMk cId="1293224422" sldId="288"/>
        </pc:sldMkLst>
        <pc:spChg chg="mod">
          <ac:chgData name="Jiřina Večeřová" userId="117bccb6-8dbe-44d7-86ef-17b469070c76" providerId="ADAL" clId="{6B0D02E4-A09B-4290-8467-D1A45478A38C}" dt="2024-09-16T06:37:06.989" v="134" actId="122"/>
          <ac:spMkLst>
            <pc:docMk/>
            <pc:sldMk cId="1293224422" sldId="288"/>
            <ac:spMk id="2" creationId="{717CC8FE-A89D-42B3-94FB-676A3E34D0C7}"/>
          </ac:spMkLst>
        </pc:spChg>
        <pc:spChg chg="mod">
          <ac:chgData name="Jiřina Večeřová" userId="117bccb6-8dbe-44d7-86ef-17b469070c76" providerId="ADAL" clId="{6B0D02E4-A09B-4290-8467-D1A45478A38C}" dt="2024-09-16T06:40:45.501" v="209" actId="115"/>
          <ac:spMkLst>
            <pc:docMk/>
            <pc:sldMk cId="1293224422" sldId="288"/>
            <ac:spMk id="3" creationId="{D13CCB67-6787-4B65-A503-A8BA47EAF039}"/>
          </ac:spMkLst>
        </pc:spChg>
      </pc:sldChg>
      <pc:sldChg chg="modSp new mod">
        <pc:chgData name="Jiřina Večeřová" userId="117bccb6-8dbe-44d7-86ef-17b469070c76" providerId="ADAL" clId="{6B0D02E4-A09B-4290-8467-D1A45478A38C}" dt="2024-09-16T06:49:00.884" v="430" actId="403"/>
        <pc:sldMkLst>
          <pc:docMk/>
          <pc:sldMk cId="274872166" sldId="289"/>
        </pc:sldMkLst>
        <pc:spChg chg="mod">
          <ac:chgData name="Jiřina Večeřová" userId="117bccb6-8dbe-44d7-86ef-17b469070c76" providerId="ADAL" clId="{6B0D02E4-A09B-4290-8467-D1A45478A38C}" dt="2024-09-16T06:44:25.794" v="324" actId="122"/>
          <ac:spMkLst>
            <pc:docMk/>
            <pc:sldMk cId="274872166" sldId="289"/>
            <ac:spMk id="2" creationId="{27632B4E-DC99-4B34-8F96-33345797860F}"/>
          </ac:spMkLst>
        </pc:spChg>
        <pc:spChg chg="mod">
          <ac:chgData name="Jiřina Večeřová" userId="117bccb6-8dbe-44d7-86ef-17b469070c76" providerId="ADAL" clId="{6B0D02E4-A09B-4290-8467-D1A45478A38C}" dt="2024-09-16T06:49:00.884" v="430" actId="403"/>
          <ac:spMkLst>
            <pc:docMk/>
            <pc:sldMk cId="274872166" sldId="289"/>
            <ac:spMk id="3" creationId="{4707F5A0-C27D-46E4-9B28-995C0D07943D}"/>
          </ac:spMkLst>
        </pc:spChg>
      </pc:sldChg>
      <pc:sldChg chg="addSp delSp modSp new mod">
        <pc:chgData name="Jiřina Večeřová" userId="117bccb6-8dbe-44d7-86ef-17b469070c76" providerId="ADAL" clId="{6B0D02E4-A09B-4290-8467-D1A45478A38C}" dt="2024-09-16T07:34:19.564" v="514" actId="207"/>
        <pc:sldMkLst>
          <pc:docMk/>
          <pc:sldMk cId="2683389259" sldId="290"/>
        </pc:sldMkLst>
        <pc:spChg chg="mod">
          <ac:chgData name="Jiřina Večeřová" userId="117bccb6-8dbe-44d7-86ef-17b469070c76" providerId="ADAL" clId="{6B0D02E4-A09B-4290-8467-D1A45478A38C}" dt="2024-09-16T07:28:26.455" v="494" actId="20577"/>
          <ac:spMkLst>
            <pc:docMk/>
            <pc:sldMk cId="2683389259" sldId="290"/>
            <ac:spMk id="2" creationId="{059DF6F6-C3C3-4A55-B87D-E51D016301F3}"/>
          </ac:spMkLst>
        </pc:spChg>
        <pc:spChg chg="mod">
          <ac:chgData name="Jiřina Večeřová" userId="117bccb6-8dbe-44d7-86ef-17b469070c76" providerId="ADAL" clId="{6B0D02E4-A09B-4290-8467-D1A45478A38C}" dt="2024-09-16T07:34:19.564" v="514" actId="207"/>
          <ac:spMkLst>
            <pc:docMk/>
            <pc:sldMk cId="2683389259" sldId="290"/>
            <ac:spMk id="3" creationId="{B445E307-9258-4262-BDCF-0FB8980D544E}"/>
          </ac:spMkLst>
        </pc:spChg>
        <pc:picChg chg="add del mod">
          <ac:chgData name="Jiřina Večeřová" userId="117bccb6-8dbe-44d7-86ef-17b469070c76" providerId="ADAL" clId="{6B0D02E4-A09B-4290-8467-D1A45478A38C}" dt="2024-09-16T07:21:50.883" v="467" actId="21"/>
          <ac:picMkLst>
            <pc:docMk/>
            <pc:sldMk cId="2683389259" sldId="290"/>
            <ac:picMk id="4" creationId="{E78CE3AB-83B7-48F9-BA56-528F8E174C9A}"/>
          </ac:picMkLst>
        </pc:picChg>
        <pc:picChg chg="add mod">
          <ac:chgData name="Jiřina Večeřová" userId="117bccb6-8dbe-44d7-86ef-17b469070c76" providerId="ADAL" clId="{6B0D02E4-A09B-4290-8467-D1A45478A38C}" dt="2024-09-16T07:33:46.136" v="507" actId="1076"/>
          <ac:picMkLst>
            <pc:docMk/>
            <pc:sldMk cId="2683389259" sldId="290"/>
            <ac:picMk id="6" creationId="{D117A73C-F4FA-4874-90CA-7478A7416C14}"/>
          </ac:picMkLst>
        </pc:picChg>
        <pc:picChg chg="add mod">
          <ac:chgData name="Jiřina Večeřová" userId="117bccb6-8dbe-44d7-86ef-17b469070c76" providerId="ADAL" clId="{6B0D02E4-A09B-4290-8467-D1A45478A38C}" dt="2024-09-16T07:33:47.394" v="508" actId="1076"/>
          <ac:picMkLst>
            <pc:docMk/>
            <pc:sldMk cId="2683389259" sldId="290"/>
            <ac:picMk id="7" creationId="{D0326A71-9170-4B44-B1FA-EA97C2E48F9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874E02-D02F-40E0-8446-3D5E4F7413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5B6205C-2FB2-49C1-A0DF-21FB3EB8B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4198720-28E7-4015-B2FD-AA5CC336B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195C96C-D8D7-46F8-B6A0-DCDAAB0C8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869AD8-98EF-484F-B2AE-F840F04FA4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7170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9C1BB7-1B22-40DE-801B-8E69C8109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9ABA67C-EA47-47E2-8AB1-D682A1F5D0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F0D88A2-FFF1-4273-AEDE-C4C5EE3D49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4D1C7F0-2290-4374-81CE-48274B76C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6440991-9918-4B36-81C6-0DC35B1E4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869AD8-98EF-484F-B2AE-F840F04FA4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7135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B748E5-7638-449F-BC09-0C19D20BF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39AA7E5-8E62-43B1-B90D-9A5065291D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19D1A9-7BB5-4934-8550-714F59AB1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67D232F-4AA1-4CCF-8550-B05539ECD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869AD8-98EF-484F-B2AE-F840F04FA4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6357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073144C-EFC2-4F69-AFAD-81A5A84EF9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680C78D-88C0-46ED-9D6B-9FC26BF6CC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6FB411E-2D51-4621-AE44-A60C6AD82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5066B60-2E86-4FDC-94E9-3D1DCCB9A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869AD8-98EF-484F-B2AE-F840F04FA4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5771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4DA057-12C4-4493-9DCF-39019B6BA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F37A73-AB20-4DB9-8A07-36CCD9191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2FC2320-219B-41FF-BF9C-322D93295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550E8EF-8431-473B-862C-A55BB33C5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869AD8-98EF-484F-B2AE-F840F04FA4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208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E89DD3-FE6F-42C1-9C3A-33869CD41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B4B3527-5571-48D4-8211-BE8D21783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AA6606C-3782-425F-BE2A-3B7CBD856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403D0CE-2ACB-45B0-ACBF-B71D9EAC3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869AD8-98EF-484F-B2AE-F840F04FA4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0552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D376C2-9501-4DEA-A258-BF6242278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12D9BF9-E23C-4CDF-A373-D4119CAFB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3CB2E13-DA15-4332-AAF8-A78785B8B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869AD8-98EF-484F-B2AE-F840F04FA4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788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BBC23B-95B4-4A35-B465-0FD76FB0C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F99EFE-46BD-4DF5-99E7-3602E69006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632F8F5-4E49-4D6D-8527-78C5E9AAB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EED37D2-6910-49CE-A4EA-4602BA45E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17CDFF3-D410-46A4-84C2-BEE0C1D9D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869AD8-98EF-484F-B2AE-F840F04FA4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0419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0CDE02-4415-4FC3-B6D2-0CED9C5A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5E2D0D9-47EC-4356-A4E5-823F92FAB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E88F584-551F-4332-AF9F-D2B57BBC46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5BCEFF1-97DE-40DF-970B-2703F96130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3C136DF-4F1C-499B-AC36-CA751598F8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0C6C94E-CC69-4984-A4CE-C9096008E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B0C3ECE-F16F-4E7F-9E06-F83793BEA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869AD8-98EF-484F-B2AE-F840F04FA4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4161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29C70A-C6DE-4C18-9610-F0831DC3A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B3AE65C-8FF8-42D1-A130-EE0BC05EB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DB59DCB-F13E-457C-9A97-710B4206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869AD8-98EF-484F-B2AE-F840F04FA4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944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F6C3BCD-D9CC-4DFB-854B-7507C2AB0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E1AB272-E950-4BFF-82EA-BFB751A3E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869AD8-98EF-484F-B2AE-F840F04FA4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0066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FEDBBF-AFC1-4E80-91F1-31E0CF75C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C381FC-E985-4151-826E-43AE3BC2A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3B4146C-AC8C-4F0C-8638-28743BEDC7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E396265-446C-40F3-9F0C-6D987AD96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9F83433-5A33-4282-BBA4-780B454B5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869AD8-98EF-484F-B2AE-F840F04FA4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1672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D7BB579-391E-4C13-AD70-7250EAAE6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989" y="102028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2BC324-0408-4506-990A-17DDAD7C4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9000" y="236222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9C693F7-8EA3-4438-AFC5-DC9F09D5F55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C55874C-2143-4552-9D6D-021CEB571ED2}"/>
              </a:ext>
            </a:extLst>
          </p:cNvPr>
          <p:cNvSpPr txBox="1"/>
          <p:nvPr userDrawn="1"/>
        </p:nvSpPr>
        <p:spPr>
          <a:xfrm>
            <a:off x="1403081" y="90941"/>
            <a:ext cx="96994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1" i="0" u="none" strike="noStrike" cap="none" normalizeH="0" baseline="0" dirty="0">
                <a:ln>
                  <a:noFill/>
                </a:ln>
                <a:solidFill>
                  <a:srgbClr val="0000D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Masarykova univerzita | Lékařská fakulta</a:t>
            </a:r>
            <a:endParaRPr kumimoji="0" lang="cs-CZ" altLang="cs-CZ" sz="1400" b="0" i="0" u="none" strike="noStrike" cap="none" normalizeH="0" baseline="0" dirty="0">
              <a:ln>
                <a:noFill/>
              </a:ln>
              <a:solidFill>
                <a:srgbClr val="0000D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rgbClr val="0000D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ÚSTAV ZDRAVOTNICKÝCH VĚD</a:t>
            </a:r>
            <a:r>
              <a:rPr kumimoji="0" lang="cs-CZ" altLang="cs-CZ" sz="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cs-CZ" altLang="cs-CZ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410E8C3-981D-4639-B893-48DA0D1BA94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802" y="0"/>
            <a:ext cx="1476375" cy="113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7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D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auth/predmety/" TargetMode="External"/><Relationship Id="rId2" Type="http://schemas.openxmlformats.org/officeDocument/2006/relationships/hyperlink" Target="https://www.med.muni.cz/studenti/studijni-katalogy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auth/predmety/prehled_ukonceni_a_hodnoceni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med.muni.cz/clanek-735-logbook-osetrovatelske-praxe-pro-studijni-program-intenzivni-pece.html" TargetMode="External"/><Relationship Id="rId2" Type="http://schemas.openxmlformats.org/officeDocument/2006/relationships/hyperlink" Target="mailto:soldanova@med.muni.cz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saibert@med.muni.cz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uni.cz/studenti/oslovovani-akademickych-pracovniku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muni.cz/o-univerzite/uredni-deska/oslovovani-akademickych-pracovniku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auth/stipendia/studium_reg_stip_prog_show?lang=cs" TargetMode="External"/><Relationship Id="rId2" Type="http://schemas.openxmlformats.org/officeDocument/2006/relationships/hyperlink" Target="https://is.muni.cz/auth/help/szr?lang=c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osoba/98239" TargetMode="External"/><Relationship Id="rId2" Type="http://schemas.openxmlformats.org/officeDocument/2006/relationships/hyperlink" Target="https://www.med.muni.cz/studenti/staze-a-zahranicni-pobyty/erasmus-pobyt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d.muni.cz/o-fakulte/zamestnanci/60166-jirina-vecerova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.muni.cz/studenti/staze-a-zahranicni-pobyty/erasmus-pobyty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google.com/maps/dir/Hybe%C5%A1ova+726,+602+00+Star%C3%A9+Brno/@49.189606,16.5176125,20010m/data=!3m1!1e3!4m8!4m7!1m0!1m5!1m1!1s0x47129452620ae903:0x10310949ed1a7497!2m2!1d16.6000129!2d49.1896353?entry=ttu&amp;g_ep=EgoyMDI0MDkxMS4wIKXMDSoASAFQAw%3D%3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is.muni.cz/auth/mail/mail_posli?to=apokorna%40med.muni.cz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auth/mail/mail_posli?to=soldanova%40med.muni.cz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rozinkova@med.muni.cz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blanka.hromadova@med.muni.cz" TargetMode="External"/><Relationship Id="rId2" Type="http://schemas.openxmlformats.org/officeDocument/2006/relationships/hyperlink" Target="tel:+420549496767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pesakova@med.muni.cz" TargetMode="External"/><Relationship Id="rId2" Type="http://schemas.openxmlformats.org/officeDocument/2006/relationships/hyperlink" Target="mailto:j.vecerova@med.muni.cz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763CEF-801C-4D46-A100-873FBC5D75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2757" y="2465682"/>
            <a:ext cx="9144000" cy="2707765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STUDIA</a:t>
            </a:r>
            <a:br>
              <a:rPr lang="cs-CZ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Intenzivní péče – prezenční studium </a:t>
            </a:r>
            <a:br>
              <a:rPr lang="cs-CZ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ročník</a:t>
            </a:r>
            <a:endParaRPr lang="cs-CZ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236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2CEDC2-8CC8-4917-866B-390575BDF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344" y="914262"/>
            <a:ext cx="10515600" cy="1325563"/>
          </a:xfrm>
        </p:spPr>
        <p:txBody>
          <a:bodyPr/>
          <a:lstStyle/>
          <a:p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muni</a:t>
            </a:r>
            <a:r>
              <a:rPr lang="cs-CZ" dirty="0"/>
              <a:t> 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3D295567-B0C8-48C5-B4E5-F81BC4F211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3344" y="2135551"/>
            <a:ext cx="2114550" cy="216217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364F2C3-3A10-4FC1-84CE-0FAC421831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513" t="11579" r="1118" b="6947"/>
          <a:stretch/>
        </p:blipFill>
        <p:spPr>
          <a:xfrm>
            <a:off x="3829503" y="1724664"/>
            <a:ext cx="7849441" cy="421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35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B3F126-4D5D-402F-ACF1-AA0A2B7F9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14" y="684531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Přednášky + semináře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160642-2DCD-440B-AA63-BE2B9EA3D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572" y="2010094"/>
            <a:ext cx="10515600" cy="2375338"/>
          </a:xfrm>
        </p:spPr>
        <p:txBody>
          <a:bodyPr>
            <a:normAutofit/>
          </a:bodyPr>
          <a:lstStyle/>
          <a:p>
            <a:pPr>
              <a:buClr>
                <a:srgbClr val="0000DC"/>
              </a:buClr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Přednášky -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nepovinné, ale doporučované </a:t>
            </a:r>
          </a:p>
          <a:p>
            <a:pPr>
              <a:buClr>
                <a:srgbClr val="0000DC"/>
              </a:buClr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Semináře, cvičení - povinná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(evidence docházky) </a:t>
            </a:r>
          </a:p>
          <a:p>
            <a:pPr>
              <a:buClr>
                <a:srgbClr val="0000DC"/>
              </a:buClr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Omlouvání z cvičení semináře nebo zkoušky</a:t>
            </a:r>
          </a:p>
          <a:p>
            <a:pPr lvl="1">
              <a:buClr>
                <a:srgbClr val="0000DC"/>
              </a:buClr>
              <a:buSzPct val="100000"/>
            </a:pPr>
            <a:r>
              <a:rPr lang="cs-CZ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absence hlásit na studijní oddělení a vyučujícímu</a:t>
            </a:r>
          </a:p>
          <a:p>
            <a:pPr lvl="1">
              <a:buClr>
                <a:srgbClr val="0000DC"/>
              </a:buClr>
              <a:buSzPct val="100000"/>
            </a:pPr>
            <a:r>
              <a:rPr lang="cs-CZ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omluvenky vkládat o IS </a:t>
            </a:r>
          </a:p>
        </p:txBody>
      </p:sp>
    </p:spTree>
    <p:extLst>
      <p:ext uri="{BB962C8B-B14F-4D97-AF65-F5344CB8AC3E}">
        <p14:creationId xmlns:p14="http://schemas.microsoft.com/office/powerpoint/2010/main" val="2953186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EF1CAA-1DE8-4B37-9ED1-1A53E06D8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5504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DC"/>
                </a:solidFill>
              </a:rPr>
              <a:t>Kreditní systém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330B7C-9D71-4A92-B02E-DCF4644C5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3263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pPr>
              <a:buClr>
                <a:srgbClr val="0000FF"/>
              </a:buClr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Kolik má každý předmět kreditů, najdete ve </a:t>
            </a:r>
            <a:r>
              <a:rPr lang="cs-CZ" u="sng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Studijním katalogu</a:t>
            </a:r>
            <a:r>
              <a:rPr lang="cs-CZ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 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nebo v </a:t>
            </a:r>
            <a:r>
              <a:rPr lang="cs-CZ" u="sng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Katalogu předmětů IS MU</a:t>
            </a:r>
            <a:r>
              <a:rPr lang="cs-CZ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buClr>
                <a:srgbClr val="0000FF"/>
              </a:buClr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Získání nejméně 20 kreditů za předchozí semestr nebo 45 kreditů za předchozí 2 semestry.</a:t>
            </a:r>
          </a:p>
          <a:p>
            <a:pPr>
              <a:buClr>
                <a:srgbClr val="0000FF"/>
              </a:buClr>
            </a:pP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Prerekvizity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předpoklady pro studium předmětu 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945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AA07F8-A371-4D41-AD92-4F630F9EC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59" y="1034161"/>
            <a:ext cx="10294341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DC"/>
                </a:solidFill>
              </a:rPr>
              <a:t>Zápočty, zkoušky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C0E4BC-CAB8-4E19-B1EC-8EAFB7DCA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075" y="1897468"/>
            <a:ext cx="11602461" cy="2471514"/>
          </a:xfrm>
        </p:spPr>
        <p:txBody>
          <a:bodyPr>
            <a:normAutofit/>
          </a:bodyPr>
          <a:lstStyle/>
          <a:p>
            <a:pPr>
              <a:buClr>
                <a:srgbClr val="0000DC"/>
              </a:buClr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Ukončení předmětu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 kolokvium, zápočet, zkouška ve zkouškovém období daného semestru</a:t>
            </a:r>
          </a:p>
          <a:p>
            <a:pPr>
              <a:buClr>
                <a:srgbClr val="0000DC"/>
              </a:buClr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1 řádný + 2 opravné termíny (možno i v dalším semestru)</a:t>
            </a:r>
          </a:p>
          <a:p>
            <a:pPr>
              <a:buClr>
                <a:srgbClr val="0000DC"/>
              </a:buClr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Hodnocení </a:t>
            </a:r>
            <a:r>
              <a:rPr lang="cs-CZ" sz="24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https://is.muni.cz/auth/predmety/prehled_ukonceni_a_hodnoceni</a:t>
            </a:r>
            <a:endParaRPr lang="cs-CZ" sz="24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DC"/>
              </a:buClr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F98D17B5-EF0C-4D7F-AA98-301A9D8D0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988" y="36242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35576432-560D-4D14-9AE5-2EAEE92FBF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067330"/>
              </p:ext>
            </p:extLst>
          </p:nvPr>
        </p:nvGraphicFramePr>
        <p:xfrm>
          <a:off x="2326105" y="3917768"/>
          <a:ext cx="6938211" cy="273521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421034">
                  <a:extLst>
                    <a:ext uri="{9D8B030D-6E8A-4147-A177-3AD203B41FA5}">
                      <a16:colId xmlns:a16="http://schemas.microsoft.com/office/drawing/2014/main" val="1215093839"/>
                    </a:ext>
                  </a:extLst>
                </a:gridCol>
                <a:gridCol w="5517177">
                  <a:extLst>
                    <a:ext uri="{9D8B030D-6E8A-4147-A177-3AD203B41FA5}">
                      <a16:colId xmlns:a16="http://schemas.microsoft.com/office/drawing/2014/main" val="18506083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cs-CZ" sz="1800" b="1" dirty="0">
                          <a:solidFill>
                            <a:srgbClr val="0000D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Stupně ECTS</a:t>
                      </a:r>
                    </a:p>
                  </a:txBody>
                  <a:tcPr marL="89210" marR="89210" marT="44605" marB="446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cs-CZ" sz="1800" b="1" dirty="0">
                          <a:solidFill>
                            <a:srgbClr val="0000D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Definice</a:t>
                      </a:r>
                    </a:p>
                  </a:txBody>
                  <a:tcPr marL="89210" marR="89210" marT="44605" marB="44605" anchor="ctr"/>
                </a:tc>
                <a:extLst>
                  <a:ext uri="{0D108BD9-81ED-4DB2-BD59-A6C34878D82A}">
                    <a16:rowId xmlns:a16="http://schemas.microsoft.com/office/drawing/2014/main" val="29393702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cs-C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89210" marR="89210" marT="44605" marB="4460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r>
                        <a:rPr lang="pl-PL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vynikající výkon pouze s drobnými chybami</a:t>
                      </a:r>
                    </a:p>
                  </a:txBody>
                  <a:tcPr marL="89210" marR="89210" marT="44605" marB="44605" anchor="ctr"/>
                </a:tc>
                <a:extLst>
                  <a:ext uri="{0D108BD9-81ED-4DB2-BD59-A6C34878D82A}">
                    <a16:rowId xmlns:a16="http://schemas.microsoft.com/office/drawing/2014/main" val="13228371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cs-C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89210" marR="89210" marT="44605" marB="4460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r>
                        <a:rPr lang="cs-CZ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nadprůměrný výkon avšak s určitými chybami</a:t>
                      </a:r>
                    </a:p>
                  </a:txBody>
                  <a:tcPr marL="89210" marR="89210" marT="44605" marB="44605" anchor="ctr"/>
                </a:tc>
                <a:extLst>
                  <a:ext uri="{0D108BD9-81ED-4DB2-BD59-A6C34878D82A}">
                    <a16:rowId xmlns:a16="http://schemas.microsoft.com/office/drawing/2014/main" val="14329620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cs-C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89210" marR="89210" marT="44605" marB="4460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r>
                        <a:rPr lang="cs-C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celkově dobrý výkon s řadou výrazných chyb</a:t>
                      </a:r>
                    </a:p>
                  </a:txBody>
                  <a:tcPr marL="89210" marR="89210" marT="44605" marB="44605" anchor="ctr"/>
                </a:tc>
                <a:extLst>
                  <a:ext uri="{0D108BD9-81ED-4DB2-BD59-A6C34878D82A}">
                    <a16:rowId xmlns:a16="http://schemas.microsoft.com/office/drawing/2014/main" val="17382539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cs-C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89210" marR="89210" marT="44605" marB="4460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r>
                        <a:rPr lang="cs-C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přijatelný výkon, ale se značnými nedostatky</a:t>
                      </a:r>
                    </a:p>
                  </a:txBody>
                  <a:tcPr marL="89210" marR="89210" marT="44605" marB="44605" anchor="ctr"/>
                </a:tc>
                <a:extLst>
                  <a:ext uri="{0D108BD9-81ED-4DB2-BD59-A6C34878D82A}">
                    <a16:rowId xmlns:a16="http://schemas.microsoft.com/office/drawing/2014/main" val="2408615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cs-C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89210" marR="89210" marT="44605" marB="4460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r>
                        <a:rPr lang="cs-C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výkon splňuje minimální požadavky</a:t>
                      </a:r>
                    </a:p>
                  </a:txBody>
                  <a:tcPr marL="89210" marR="89210" marT="44605" marB="44605" anchor="ctr"/>
                </a:tc>
                <a:extLst>
                  <a:ext uri="{0D108BD9-81ED-4DB2-BD59-A6C34878D82A}">
                    <a16:rowId xmlns:a16="http://schemas.microsoft.com/office/drawing/2014/main" val="42513031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cs-C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F, X</a:t>
                      </a:r>
                    </a:p>
                  </a:txBody>
                  <a:tcPr marL="89210" marR="89210" marT="44605" marB="4460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r>
                        <a:rPr lang="cs-C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 zapotřebí značné množství další práce</a:t>
                      </a:r>
                    </a:p>
                  </a:txBody>
                  <a:tcPr marL="89210" marR="89210" marT="44605" marB="44605" anchor="ctr"/>
                </a:tc>
                <a:extLst>
                  <a:ext uri="{0D108BD9-81ED-4DB2-BD59-A6C34878D82A}">
                    <a16:rowId xmlns:a16="http://schemas.microsoft.com/office/drawing/2014/main" val="2226678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485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96262D-53B9-4994-99EF-4EEF2D2BB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841" y="663658"/>
            <a:ext cx="10515600" cy="1325563"/>
          </a:xfrm>
        </p:spPr>
        <p:txBody>
          <a:bodyPr/>
          <a:lstStyle/>
          <a:p>
            <a:pPr algn="ctr"/>
            <a:r>
              <a:rPr lang="cs-CZ" dirty="0"/>
              <a:t>Šatny a převlékání 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1DCE0E-6961-4D6C-A356-D08C0EBB4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968" y="1989221"/>
            <a:ext cx="11397915" cy="4483708"/>
          </a:xfrm>
        </p:spPr>
        <p:txBody>
          <a:bodyPr>
            <a:normAutofit lnSpcReduction="10000"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Místnost F01B1 528;F01B1 509; F01B1 309 popř další…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Nosit si vlastní visací zámky – 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hodině uvolnit skříňku a nechat ji odemčenou!!!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 předměty - formou cvičení  např. 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Ošetřovatelská péče v resuscitační a intenzivní medicíně –cvičení 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Přednemocniční neodkladná péče - cvičení, 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 požadováno přezouvání a převlékaní do vhodného oblečení      (ideálně bílé tričko a kalhoty) </a:t>
            </a:r>
          </a:p>
        </p:txBody>
      </p:sp>
    </p:spTree>
    <p:extLst>
      <p:ext uri="{BB962C8B-B14F-4D97-AF65-F5344CB8AC3E}">
        <p14:creationId xmlns:p14="http://schemas.microsoft.com/office/powerpoint/2010/main" val="1870061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A635BA-62B8-43B4-8A04-152CE4EDA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881" y="906241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DC"/>
                </a:solidFill>
              </a:rPr>
              <a:t>Ošetřovatelská praxe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A5F647-360B-4DED-A64A-4B35EAC64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74" y="2163020"/>
            <a:ext cx="11911263" cy="4351338"/>
          </a:xfrm>
        </p:spPr>
        <p:txBody>
          <a:bodyPr/>
          <a:lstStyle/>
          <a:p>
            <a:pPr>
              <a:buClr>
                <a:srgbClr val="0000DC"/>
              </a:buClr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Koordinátorka klinické praxe: Mgr. Dana Soldánová</a:t>
            </a:r>
          </a:p>
          <a:p>
            <a:pPr>
              <a:buClr>
                <a:srgbClr val="0000DC"/>
              </a:buClr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cs-CZ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soldanova@med.muni.cz</a:t>
            </a:r>
            <a:endParaRPr lang="cs-CZ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DC"/>
              </a:buClr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DC"/>
              </a:buClr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1 semestr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 praxe probíhá na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zdravotnické záchranné službě</a:t>
            </a:r>
          </a:p>
          <a:p>
            <a:pPr>
              <a:buClr>
                <a:srgbClr val="0000DC"/>
              </a:buClr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Ukončení předmětu -  zápočtem (100 % účasti, požadovaných výkonů)</a:t>
            </a:r>
          </a:p>
          <a:p>
            <a:pPr>
              <a:buClr>
                <a:srgbClr val="0000DC"/>
              </a:buClr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Provedené výkony a jejich četnost bude potvrzena do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Logbooku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školitelem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107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D3D498-DBC9-43AE-813E-B361FEB81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39" y="1144996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DC"/>
                </a:solidFill>
              </a:rPr>
              <a:t>Diplomová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74EBD1-6719-4C3D-A130-D7A168D4B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673" y="2597706"/>
            <a:ext cx="10515600" cy="1603375"/>
          </a:xfrm>
        </p:spPr>
        <p:txBody>
          <a:bodyPr/>
          <a:lstStyle/>
          <a:p>
            <a:pPr>
              <a:buClr>
                <a:srgbClr val="0000DC"/>
              </a:buClr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Diplomový seminář -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PhDr. Simona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Saibertová,PhD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Clr>
                <a:srgbClr val="0000DC"/>
              </a:buClr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cs-CZ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saibert@med.muni.cz</a:t>
            </a:r>
            <a:endParaRPr lang="cs-CZ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0000FF"/>
              </a:buClr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227032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373692-AD9E-475F-9B5D-93D443FCE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759" y="778013"/>
            <a:ext cx="10515600" cy="346902"/>
          </a:xfrm>
        </p:spPr>
        <p:txBody>
          <a:bodyPr>
            <a:normAutofit fontScale="90000"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+mn-lt"/>
              </a:rPr>
              <a:t>Oslovování akademiků a vyučujících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E4B6AAD-3DB2-4426-9B4E-215AFBC066F2}"/>
              </a:ext>
            </a:extLst>
          </p:cNvPr>
          <p:cNvSpPr txBox="1"/>
          <p:nvPr/>
        </p:nvSpPr>
        <p:spPr>
          <a:xfrm>
            <a:off x="454762" y="1726968"/>
            <a:ext cx="1107951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i="0" dirty="0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prof.</a:t>
            </a:r>
            <a:r>
              <a:rPr lang="cs-CZ" sz="2800" b="0" i="0" dirty="0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(profesor/</a:t>
            </a:r>
            <a:r>
              <a:rPr lang="cs-CZ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ka</a:t>
            </a:r>
            <a:r>
              <a:rPr lang="cs-CZ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i="0" dirty="0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doc.</a:t>
            </a:r>
            <a:r>
              <a:rPr lang="cs-CZ" sz="2800" b="0" i="0" dirty="0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(docent/</a:t>
            </a:r>
            <a:r>
              <a:rPr lang="cs-CZ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ka</a:t>
            </a:r>
            <a:r>
              <a:rPr lang="cs-CZ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cs-CZ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cs-CZ" sz="2800" dirty="0">
                <a:solidFill>
                  <a:srgbClr val="000000"/>
                </a:solidFill>
                <a:latin typeface="Arial" panose="020B0604020202020204" pitchFamily="34" charset="0"/>
              </a:rPr>
              <a:t>V</a:t>
            </a:r>
            <a:r>
              <a:rPr lang="cs-CZ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ědecko-pedagogické tituly získané jmenováním vědeckou radou příslušné VŠ </a:t>
            </a:r>
            <a:r>
              <a:rPr lang="cs-CZ" sz="2800" b="1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cs-CZ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rofesor/ka je vyšší titul než docent/ka</a:t>
            </a:r>
            <a:r>
              <a:rPr lang="cs-CZ" sz="2800" b="1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cs-CZ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Oslovování – doktor: doktorské tituly </a:t>
            </a:r>
            <a:r>
              <a:rPr lang="cs-CZ" sz="2800" b="1" dirty="0">
                <a:solidFill>
                  <a:srgbClr val="000000"/>
                </a:solidFill>
                <a:latin typeface="Arial" panose="020B0604020202020204" pitchFamily="34" charset="0"/>
              </a:rPr>
              <a:t>před jménem a za jménem 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cs-CZ" sz="2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cs-CZ" sz="2800" dirty="0">
                <a:solidFill>
                  <a:srgbClr val="000000"/>
                </a:solidFill>
                <a:latin typeface="Arial" panose="020B0604020202020204" pitchFamily="34" charset="0"/>
              </a:rPr>
              <a:t>Další informace o oslovování akademiků naleznete </a:t>
            </a:r>
            <a:r>
              <a:rPr lang="cs-CZ" sz="2800" dirty="0">
                <a:solidFill>
                  <a:srgbClr val="000000"/>
                </a:solidFill>
                <a:latin typeface="Arial" panose="020B0604020202020204" pitchFamily="34" charset="0"/>
                <a:hlinkClick r:id="rId2"/>
              </a:rPr>
              <a:t>zde</a:t>
            </a:r>
            <a:endParaRPr lang="cs-CZ" sz="2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504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94D83D-2B17-49D0-B4E8-C350DA3C8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9176"/>
            <a:ext cx="10515600" cy="909687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DC"/>
                </a:solidFill>
              </a:rPr>
              <a:t>Komunikace s vyučujícími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1D7046-7B2F-4A1D-9F70-D4111FDDC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4302"/>
            <a:ext cx="10786241" cy="5369527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cs-CZ" sz="3200" b="1" dirty="0"/>
              <a:t>Jak a kdy řešit problém</a:t>
            </a:r>
            <a:endParaRPr lang="cs-CZ" dirty="0"/>
          </a:p>
          <a:p>
            <a:pPr marL="914400" lvl="1" indent="-457200">
              <a:buClr>
                <a:srgbClr val="0000FF"/>
              </a:buClr>
              <a:buFont typeface="+mj-lt"/>
              <a:buAutoNum type="arabicPeriod"/>
            </a:pPr>
            <a:r>
              <a:rPr lang="cs-CZ" sz="2800" b="1" dirty="0"/>
              <a:t>Opravdu reálně existuje problém?</a:t>
            </a:r>
          </a:p>
          <a:p>
            <a:pPr lvl="2">
              <a:buClr>
                <a:srgbClr val="0000FF"/>
              </a:buClr>
            </a:pPr>
            <a:r>
              <a:rPr lang="cs-CZ" sz="2400" dirty="0"/>
              <a:t>Nejedná a o běžně dostupnou informaci? </a:t>
            </a:r>
          </a:p>
          <a:p>
            <a:pPr lvl="2">
              <a:buClr>
                <a:srgbClr val="0000FF"/>
              </a:buClr>
            </a:pPr>
            <a:r>
              <a:rPr lang="cs-CZ" sz="2400" dirty="0"/>
              <a:t>Mohu získat jinde (</a:t>
            </a:r>
            <a:r>
              <a:rPr lang="cs-CZ" sz="2400" dirty="0" err="1"/>
              <a:t>spolustudující</a:t>
            </a:r>
            <a:r>
              <a:rPr lang="cs-CZ" sz="2400" dirty="0"/>
              <a:t>, studijní odd., sekretariát katedry, koordinátor programu..,)? </a:t>
            </a:r>
          </a:p>
          <a:p>
            <a:pPr marL="914400" lvl="1" indent="-457200">
              <a:buClr>
                <a:srgbClr val="0000FF"/>
              </a:buClr>
              <a:buFont typeface="+mj-lt"/>
              <a:buAutoNum type="arabicPeriod"/>
            </a:pPr>
            <a:r>
              <a:rPr lang="cs-CZ" sz="2800" b="1" dirty="0"/>
              <a:t>Ano, existuje problém!</a:t>
            </a:r>
          </a:p>
          <a:p>
            <a:pPr lvl="2">
              <a:buClr>
                <a:srgbClr val="0000FF"/>
              </a:buClr>
            </a:pPr>
            <a:r>
              <a:rPr lang="cs-CZ" sz="2400" dirty="0"/>
              <a:t>Oslovení - </a:t>
            </a:r>
            <a:r>
              <a:rPr lang="cs-CZ" sz="1800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https://www.muni.cz/o-univerzite/uredni-deska/oslovovani-akademickych-pracovniku</a:t>
            </a:r>
            <a:endParaRPr lang="cs-CZ" sz="2400" dirty="0">
              <a:solidFill>
                <a:srgbClr val="0000FF"/>
              </a:solidFill>
            </a:endParaRPr>
          </a:p>
          <a:p>
            <a:pPr lvl="2">
              <a:buClr>
                <a:srgbClr val="0000FF"/>
              </a:buClr>
            </a:pPr>
            <a:r>
              <a:rPr lang="cs-CZ" sz="2400" dirty="0"/>
              <a:t>Vzneste dotaz souvisle a srozumitelně, poděkujte a podepište se.</a:t>
            </a:r>
          </a:p>
          <a:p>
            <a:pPr lvl="2">
              <a:buClr>
                <a:srgbClr val="0000FF"/>
              </a:buClr>
            </a:pPr>
            <a:r>
              <a:rPr lang="cs-CZ" sz="2400" dirty="0"/>
              <a:t>Buďte shovívaví….(ne všichni vyučující mají čas, chuť a schopnost odpovídat)</a:t>
            </a:r>
          </a:p>
          <a:p>
            <a:pPr lvl="2">
              <a:buClr>
                <a:srgbClr val="0000FF"/>
              </a:buClr>
            </a:pPr>
            <a:r>
              <a:rPr lang="cs-CZ" sz="2400" dirty="0"/>
              <a:t>Využijte konzultačních hodin</a:t>
            </a:r>
          </a:p>
          <a:p>
            <a:pPr lvl="2">
              <a:buClr>
                <a:srgbClr val="0000FF"/>
              </a:buClr>
            </a:pPr>
            <a:r>
              <a:rPr lang="cs-CZ" sz="2800" b="1" dirty="0"/>
              <a:t>Problémy řešte včas!!!</a:t>
            </a:r>
            <a:endParaRPr lang="cs-CZ" sz="3600" dirty="0"/>
          </a:p>
          <a:p>
            <a:endParaRPr lang="cs-CZ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B7D9B8D1-ED8C-4DD4-A3F2-A756734539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591"/>
          <a:stretch/>
        </p:blipFill>
        <p:spPr>
          <a:xfrm>
            <a:off x="0" y="115008"/>
            <a:ext cx="12243835" cy="6368716"/>
          </a:xfrm>
          <a:prstGeom prst="rect">
            <a:avLst/>
          </a:prstGeom>
        </p:spPr>
      </p:pic>
      <p:sp>
        <p:nvSpPr>
          <p:cNvPr id="15" name="Ovál 14">
            <a:extLst>
              <a:ext uri="{FF2B5EF4-FFF2-40B4-BE49-F238E27FC236}">
                <a16:creationId xmlns:a16="http://schemas.microsoft.com/office/drawing/2014/main" id="{768DA1F2-C9F9-4644-BE34-8EE25ED85DBB}"/>
              </a:ext>
            </a:extLst>
          </p:cNvPr>
          <p:cNvSpPr/>
          <p:nvPr/>
        </p:nvSpPr>
        <p:spPr>
          <a:xfrm>
            <a:off x="164969" y="3996965"/>
            <a:ext cx="1984342" cy="54204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109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58AB90-3AA9-4457-B903-C551E8FC2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00DC"/>
                </a:solidFill>
              </a:rPr>
              <a:t>Důležité normy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323563-265D-42EE-9E3C-AF9D3D077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576" y="1863113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dirty="0"/>
          </a:p>
          <a:p>
            <a:pPr>
              <a:buClr>
                <a:srgbClr val="0000FF"/>
              </a:buClr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Studijní a zkušební řád </a:t>
            </a:r>
          </a:p>
          <a:p>
            <a:pPr marL="265113" indent="0">
              <a:buClr>
                <a:srgbClr val="0000FF"/>
              </a:buClr>
              <a:buNone/>
            </a:pPr>
            <a:r>
              <a:rPr lang="cs-CZ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https://is.muni.cz/auth/help/szr?lang=cs</a:t>
            </a:r>
            <a:endParaRPr lang="cs-CZ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FF"/>
              </a:buClr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FF"/>
              </a:buClr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Stipendijní řád </a:t>
            </a:r>
            <a:r>
              <a:rPr lang="cs-CZ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https://is.muni.cz/auth/stipendia/studium_reg_stip_prog_show?lang=cs</a:t>
            </a:r>
            <a:endParaRPr lang="cs-CZ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FF"/>
              </a:buClr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FF"/>
              </a:buClr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Vyhlášky rektora a děkana</a:t>
            </a:r>
          </a:p>
          <a:p>
            <a:pPr>
              <a:buClr>
                <a:srgbClr val="0000FF"/>
              </a:buClr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 + BOZP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6932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D223B2-08FD-419C-BDA3-708BF16DD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15" y="1223889"/>
            <a:ext cx="10515600" cy="1325563"/>
          </a:xfrm>
        </p:spPr>
        <p:txBody>
          <a:bodyPr/>
          <a:lstStyle/>
          <a:p>
            <a:r>
              <a:rPr lang="cs-CZ" dirty="0"/>
              <a:t>Masarykova univerzita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0EF15A-5881-4809-8498-4744AEE0D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715" y="2736683"/>
            <a:ext cx="10515600" cy="4351338"/>
          </a:xfrm>
        </p:spPr>
        <p:txBody>
          <a:bodyPr/>
          <a:lstStyle/>
          <a:p>
            <a:pPr marL="0" indent="0" algn="l">
              <a:buNone/>
            </a:pPr>
            <a:r>
              <a:rPr lang="cs-CZ" b="0" i="0" dirty="0">
                <a:effectLst/>
                <a:latin typeface="Roboto" panose="02000000000000000000" pitchFamily="2" charset="0"/>
              </a:rPr>
              <a:t>Rektor univerzity </a:t>
            </a:r>
          </a:p>
          <a:p>
            <a:pPr marL="0" indent="0" algn="l">
              <a:buNone/>
            </a:pPr>
            <a:r>
              <a:rPr lang="cs-CZ" b="1" i="0" dirty="0">
                <a:solidFill>
                  <a:srgbClr val="0000DC"/>
                </a:solidFill>
                <a:effectLst/>
                <a:latin typeface="Roboto" panose="02000000000000000000" pitchFamily="2" charset="0"/>
              </a:rPr>
              <a:t>prof. MUDr. Martin Bareš, Ph.D.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BE7931B-94A5-4353-9CB2-D12F029A7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6044" y="1246709"/>
            <a:ext cx="3695198" cy="475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486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632B4E-DC99-4B34-8F96-333457978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589" y="547046"/>
            <a:ext cx="10515600" cy="1325563"/>
          </a:xfrm>
        </p:spPr>
        <p:txBody>
          <a:bodyPr/>
          <a:lstStyle/>
          <a:p>
            <a:pPr algn="ctr"/>
            <a:r>
              <a:rPr lang="cs-CZ" dirty="0"/>
              <a:t>ERASMUS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07F5A0-C27D-46E4-9B28-995C0D079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620" y="1680433"/>
            <a:ext cx="11718759" cy="4351338"/>
          </a:xfrm>
        </p:spPr>
        <p:txBody>
          <a:bodyPr/>
          <a:lstStyle/>
          <a:p>
            <a:pPr marL="0" indent="0">
              <a:buNone/>
            </a:pPr>
            <a:r>
              <a:rPr lang="cs-CZ" b="0" i="0" dirty="0">
                <a:solidFill>
                  <a:srgbClr val="0000DC"/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Erasmus+</a:t>
            </a:r>
            <a:r>
              <a:rPr lang="cs-CZ" b="0" i="0" dirty="0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je výměnný program EU - studenti LF MU studovat na partnerských evropských univerzitách</a:t>
            </a:r>
          </a:p>
          <a:p>
            <a:pPr marL="0" indent="0">
              <a:buNone/>
            </a:pPr>
            <a:endParaRPr lang="cs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Mám zájem: </a:t>
            </a:r>
          </a:p>
          <a:p>
            <a:pPr>
              <a:buFont typeface="Symbol" panose="05050102010706020507" pitchFamily="18" charset="2"/>
              <a:buChar char=""/>
            </a:pP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Informuji pověřenou osobu: </a:t>
            </a: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2000" b="1" i="0" u="sng" dirty="0">
                <a:solidFill>
                  <a:srgbClr val="0000DC"/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prof. PhDr. Andrea Pokorná, Ph.D</a:t>
            </a:r>
            <a:r>
              <a:rPr lang="cs-CZ" sz="2000" b="1" i="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cs-CZ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(nelékařské programy)</a:t>
            </a:r>
          </a:p>
          <a:p>
            <a:pPr>
              <a:buFont typeface="Symbol" panose="05050102010706020507" pitchFamily="18" charset="2"/>
              <a:buChar char=""/>
            </a:pP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Informuji koordinátora studijního programu: </a:t>
            </a:r>
            <a:r>
              <a:rPr lang="cs-CZ" sz="2000" b="1" dirty="0">
                <a:solidFill>
                  <a:srgbClr val="0000DC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Mgr. Jiřina Večeřová</a:t>
            </a:r>
            <a:endParaRPr lang="cs-CZ" sz="2000" b="1" dirty="0">
              <a:solidFill>
                <a:srgbClr val="0000DC"/>
              </a:solidFill>
              <a:latin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872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7CC8FE-A89D-42B3-94FB-676A3E34D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Erasmus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3CCB67-6787-4B65-A503-A8BA47EAF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1485"/>
            <a:ext cx="10515600" cy="4351338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Mám zájem  o Erasmus </a:t>
            </a:r>
            <a:endParaRPr lang="cs-CZ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Informuji koordinátora </a:t>
            </a:r>
          </a:p>
          <a:p>
            <a:r>
              <a:rPr lang="cs-CZ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https://www.med.muni.cz/studenti/staze-a-zahranicni-pobyty/erasmus-pobyty</a:t>
            </a:r>
            <a:endParaRPr lang="cs-CZ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32244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A6A98E-4798-407F-9569-97CA7F424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881" y="777904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DC"/>
                </a:solidFill>
              </a:rPr>
              <a:t>Komunikace s koordinátorem 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6A6DD18-0607-4539-A47A-442547DD2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435" y="2468301"/>
            <a:ext cx="10515600" cy="2488710"/>
          </a:xfrm>
        </p:spPr>
        <p:txBody>
          <a:bodyPr>
            <a:normAutofit/>
          </a:bodyPr>
          <a:lstStyle/>
          <a:p>
            <a:pPr marL="457200" lvl="1" indent="0">
              <a:buClr>
                <a:srgbClr val="0000FF"/>
              </a:buClr>
              <a:buNone/>
            </a:pPr>
            <a:r>
              <a:rPr lang="cs-CZ" sz="2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Úkoly:</a:t>
            </a:r>
          </a:p>
          <a:p>
            <a:pPr lvl="1">
              <a:buClr>
                <a:srgbClr val="0000FF"/>
              </a:buClr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Jmenování zástupce třídy</a:t>
            </a:r>
          </a:p>
          <a:p>
            <a:pPr lvl="1">
              <a:buClr>
                <a:srgbClr val="0000FF"/>
              </a:buClr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Vytvoření společné e-mailové skupiny</a:t>
            </a:r>
          </a:p>
          <a:p>
            <a:pPr lvl="1">
              <a:buClr>
                <a:srgbClr val="0000FF"/>
              </a:buClr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Společný mail poslat koordinátorce!</a:t>
            </a:r>
          </a:p>
          <a:p>
            <a:pPr lvl="1">
              <a:buClr>
                <a:srgbClr val="0000FF"/>
              </a:buClr>
            </a:pP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Vždy poslat potvrzení v příchozí poště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lvl="1">
              <a:buClr>
                <a:srgbClr val="0000FF"/>
              </a:buClr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609962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9DF6F6-C3C3-4A55-B87D-E51D01630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989" y="1020289"/>
            <a:ext cx="11236590" cy="720279"/>
          </a:xfrm>
        </p:spPr>
        <p:txBody>
          <a:bodyPr>
            <a:normAutofit/>
          </a:bodyPr>
          <a:lstStyle/>
          <a:p>
            <a:r>
              <a:rPr lang="cs-CZ" sz="3200" dirty="0"/>
              <a:t>MIOA011c Ošetřovatelská péče v anesteziologii - cvičení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45E307-9258-4262-BDCF-0FB8980D5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LF, FNUSA, Hybešova 42 Milenium, pavilon C1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>
                <a:solidFill>
                  <a:srgbClr val="0000D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Trasa</a:t>
            </a:r>
            <a:endParaRPr lang="cs-CZ" dirty="0">
              <a:solidFill>
                <a:srgbClr val="0000DC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117A73C-F4FA-4874-90CA-7478A7416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925" y="2857317"/>
            <a:ext cx="5290085" cy="284221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0326A71-9170-4B44-B1FA-EA97C2E48F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8349" y="3014092"/>
            <a:ext cx="4772697" cy="268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89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C84B74-809C-4ABE-A2E6-E083D968E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47" y="2607771"/>
            <a:ext cx="9792505" cy="1325563"/>
          </a:xfrm>
        </p:spPr>
        <p:txBody>
          <a:bodyPr/>
          <a:lstStyle/>
          <a:p>
            <a:r>
              <a:rPr lang="cs-CZ" b="1" dirty="0">
                <a:solidFill>
                  <a:srgbClr val="0000DC"/>
                </a:solidFill>
              </a:rPr>
              <a:t>MNOHO ŠTĚSTÍ PŘI STUDIU…</a:t>
            </a:r>
          </a:p>
        </p:txBody>
      </p:sp>
    </p:spTree>
    <p:extLst>
      <p:ext uri="{BB962C8B-B14F-4D97-AF65-F5344CB8AC3E}">
        <p14:creationId xmlns:p14="http://schemas.microsoft.com/office/powerpoint/2010/main" val="1520505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B39C7B-E53F-44AA-8882-7302F82C5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716" y="1053515"/>
            <a:ext cx="10515600" cy="1325563"/>
          </a:xfrm>
        </p:spPr>
        <p:txBody>
          <a:bodyPr/>
          <a:lstStyle/>
          <a:p>
            <a:r>
              <a:rPr lang="cs-CZ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Vedení LF MU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9C85389-54FE-4599-B37F-C272BA67A837}"/>
              </a:ext>
            </a:extLst>
          </p:cNvPr>
          <p:cNvSpPr txBox="1"/>
          <p:nvPr/>
        </p:nvSpPr>
        <p:spPr>
          <a:xfrm>
            <a:off x="489284" y="2614408"/>
            <a:ext cx="609600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Děkan Lékařské fakulty MU</a:t>
            </a:r>
          </a:p>
          <a:p>
            <a:r>
              <a:rPr lang="cs-CZ" sz="2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MUDr. Martin </a:t>
            </a:r>
            <a:r>
              <a:rPr lang="cs-CZ" sz="2800" b="1" dirty="0" err="1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Repko</a:t>
            </a:r>
            <a:r>
              <a:rPr lang="cs-CZ" sz="2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  <a:p>
            <a:endParaRPr lang="cs-CZ" sz="2800" b="1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kancelář: bud. B17/333</a:t>
            </a:r>
            <a:br>
              <a:rPr lang="cs-CZ" sz="2400" dirty="0"/>
            </a:br>
            <a:r>
              <a:rPr lang="cs-CZ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Kamenice 753/5</a:t>
            </a:r>
            <a:br>
              <a:rPr lang="cs-CZ" sz="2400" dirty="0"/>
            </a:br>
            <a:r>
              <a:rPr lang="cs-CZ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625 00 Brno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A01513D8-C70C-4995-952E-D6853082DF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42713" y="1296109"/>
            <a:ext cx="3542381" cy="455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94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8F64F0-BD05-4B02-A631-18FF2B485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Ústav zdravotních věd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D3D76D-8F6D-49DF-9075-9FD5B193C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642" y="2578791"/>
            <a:ext cx="10515600" cy="4351338"/>
          </a:xfrm>
        </p:spPr>
        <p:txBody>
          <a:bodyPr/>
          <a:lstStyle/>
          <a:p>
            <a:pPr marL="457200" indent="-457200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Název pracoviště: </a:t>
            </a:r>
            <a:r>
              <a:rPr lang="cs-CZ" sz="2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Ústav zdravotních věd </a:t>
            </a:r>
          </a:p>
          <a:p>
            <a:pPr marL="457200" indent="-457200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Zkratka: </a:t>
            </a:r>
            <a:r>
              <a:rPr lang="cs-CZ" sz="28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UZV</a:t>
            </a:r>
          </a:p>
          <a:p>
            <a:pPr marL="457200" indent="-457200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Budova: </a:t>
            </a:r>
            <a:r>
              <a:rPr lang="cs-CZ" sz="3200" dirty="0">
                <a:solidFill>
                  <a:srgbClr val="0000DC"/>
                </a:solidFill>
              </a:rPr>
              <a:t>F01B1</a:t>
            </a:r>
            <a:r>
              <a:rPr lang="cs-CZ" sz="3200" dirty="0"/>
              <a:t> – Kamenice3</a:t>
            </a:r>
            <a:r>
              <a:rPr lang="cs-CZ" sz="3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4810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896CB6CC-2377-46C6-AA76-FFF0F507CE57}"/>
              </a:ext>
            </a:extLst>
          </p:cNvPr>
          <p:cNvSpPr/>
          <p:nvPr/>
        </p:nvSpPr>
        <p:spPr>
          <a:xfrm>
            <a:off x="415730" y="2397948"/>
            <a:ext cx="11939751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00FF"/>
              </a:buClr>
              <a:buFont typeface="Arial" panose="020B0604020202020204" pitchFamily="34" charset="0"/>
              <a:buChar char="•"/>
            </a:pPr>
            <a:endParaRPr lang="cs-CZ" sz="2800" b="1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Přednosta: </a:t>
            </a:r>
            <a:r>
              <a:rPr lang="cs-CZ" sz="2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PhDr. Andrea Pokorná, Ph.D.</a:t>
            </a:r>
            <a:r>
              <a:rPr lang="cs-CZ" sz="2800" dirty="0">
                <a:solidFill>
                  <a:srgbClr val="3A3A3A"/>
                </a:solidFill>
                <a:latin typeface="Open Sans" panose="020B0606030504020204" pitchFamily="34" charset="0"/>
              </a:rPr>
              <a:t> </a:t>
            </a:r>
          </a:p>
          <a:p>
            <a:pPr marL="457200" indent="-457200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3A3A3A"/>
                </a:solidFill>
                <a:latin typeface="Open Sans" panose="020B0606030504020204" pitchFamily="34" charset="0"/>
              </a:rPr>
              <a:t>Pracovna: F01B01/319</a:t>
            </a:r>
          </a:p>
          <a:p>
            <a:pPr marL="457200" indent="-457200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3A3A3A"/>
                </a:solidFill>
                <a:latin typeface="Open Sans" panose="020B0606030504020204" pitchFamily="34" charset="0"/>
              </a:rPr>
              <a:t>Tel: 549 49 1343</a:t>
            </a:r>
          </a:p>
          <a:p>
            <a:pPr marL="457200" indent="-457200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Email: ​</a:t>
            </a:r>
            <a:r>
              <a:rPr lang="cs-CZ" sz="2800" b="1" i="0" u="none" strike="noStrike" dirty="0">
                <a:solidFill>
                  <a:srgbClr val="0000DC"/>
                </a:solidFill>
                <a:effectLst/>
                <a:latin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apokorna@med.muni.cz</a:t>
            </a:r>
            <a:endParaRPr lang="cs-CZ" sz="2800" b="0" i="0" dirty="0">
              <a:solidFill>
                <a:srgbClr val="0000DC"/>
              </a:solidFill>
              <a:effectLst/>
              <a:latin typeface="Open Sans" panose="020B0606030504020204" pitchFamily="34" charset="0"/>
            </a:endParaRPr>
          </a:p>
          <a:p>
            <a:pPr marL="457200" indent="-457200">
              <a:buClr>
                <a:srgbClr val="0000FF"/>
              </a:buClr>
              <a:buFont typeface="Arial" panose="020B0604020202020204" pitchFamily="34" charset="0"/>
              <a:buChar char="•"/>
            </a:pP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Nadpis 13">
            <a:extLst>
              <a:ext uri="{FF2B5EF4-FFF2-40B4-BE49-F238E27FC236}">
                <a16:creationId xmlns:a16="http://schemas.microsoft.com/office/drawing/2014/main" id="{500D4CF2-66C8-43DC-82C0-824FF4363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730" y="1202297"/>
            <a:ext cx="10515600" cy="1325563"/>
          </a:xfrm>
        </p:spPr>
        <p:txBody>
          <a:bodyPr/>
          <a:lstStyle/>
          <a:p>
            <a:r>
              <a:rPr lang="cs-CZ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Vedení UZV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7740A2B-6ABA-44F1-8517-CA4A8F8C4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3249" y="2481856"/>
            <a:ext cx="1999972" cy="257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839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12AF67-DD6A-4AD1-A23A-DE4402F7B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Vedení UZV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A64EBB-BE6E-45D1-95BD-B39796475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Mgr. Dana Soldánová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Zástupkyně přednosty ústavu UZV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Pracovna: F01B01/526</a:t>
            </a:r>
          </a:p>
          <a:p>
            <a:pPr algn="l"/>
            <a:r>
              <a:rPr lang="cs-CZ" dirty="0">
                <a:solidFill>
                  <a:srgbClr val="3A3A3A"/>
                </a:solidFill>
                <a:latin typeface="Open Sans" panose="020B0606030504020204" pitchFamily="34" charset="0"/>
              </a:rPr>
              <a:t>Tel: </a:t>
            </a:r>
            <a:r>
              <a:rPr lang="cs-CZ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549 49 7219</a:t>
            </a:r>
          </a:p>
          <a:p>
            <a:pPr algn="l"/>
            <a:r>
              <a:rPr lang="cs-CZ" i="0" u="none" strike="noStrike" dirty="0">
                <a:effectLst/>
                <a:latin typeface="Open Sans" panose="020B0606030504020204" pitchFamily="34" charset="0"/>
              </a:rPr>
              <a:t>E mail: </a:t>
            </a:r>
            <a:r>
              <a:rPr lang="cs-CZ" b="1" i="0" u="none" strike="noStrike" dirty="0">
                <a:solidFill>
                  <a:srgbClr val="0000DC"/>
                </a:solidFill>
                <a:effectLst/>
                <a:latin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soldanova@med.muni.cz</a:t>
            </a:r>
            <a:endParaRPr lang="cs-CZ" b="0" i="0" dirty="0">
              <a:solidFill>
                <a:srgbClr val="0000DC"/>
              </a:solidFill>
              <a:effectLst/>
              <a:latin typeface="Open Sans" panose="020B0606030504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044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B775A13-BC27-490C-8915-529C396B0E2A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38200" y="1712913"/>
            <a:ext cx="10515600" cy="3060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Gabriela Rozínková – rozvrhy 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Organizační referentka UZV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Pracovna:  F01B1/318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Tel: 549 49 7241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cs-CZ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rozinkova@med.muni.cz</a:t>
            </a:r>
            <a:endParaRPr lang="cs-CZ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598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461AAB-9833-4E09-ABDD-419AD2DD3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8900"/>
            <a:ext cx="10515600" cy="1325563"/>
          </a:xfrm>
        </p:spPr>
        <p:txBody>
          <a:bodyPr/>
          <a:lstStyle/>
          <a:p>
            <a:r>
              <a:rPr lang="cs-CZ" b="1" dirty="0">
                <a:solidFill>
                  <a:srgbClr val="0000DC"/>
                </a:solidFill>
              </a:rPr>
              <a:t>Studijní oddělení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61E6BA-8E7D-4428-9CDC-A6F1459C4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308" y="2404463"/>
            <a:ext cx="10515600" cy="4351338"/>
          </a:xfrm>
        </p:spPr>
        <p:txBody>
          <a:bodyPr/>
          <a:lstStyle/>
          <a:p>
            <a:pPr>
              <a:buClr>
                <a:srgbClr val="0000DC"/>
              </a:buClr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Studijní referentka – Ing. Blanka Hromadová</a:t>
            </a:r>
          </a:p>
          <a:p>
            <a:pPr>
              <a:buClr>
                <a:srgbClr val="0000DC"/>
              </a:buClr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elefon</a:t>
            </a:r>
            <a:r>
              <a:rPr lang="cs-CZ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b="1" u="sng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+420 549 496 767</a:t>
            </a:r>
            <a:r>
              <a:rPr lang="de-DE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b="1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FF"/>
              </a:buClr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 mail: </a:t>
            </a:r>
            <a:r>
              <a:rPr lang="cs-CZ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blanka.hromadova@med.muni.cz</a:t>
            </a:r>
            <a:endParaRPr lang="cs-CZ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FF"/>
              </a:buClr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Kamenice 753/5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kancelář: bud.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17/212</a:t>
            </a:r>
            <a:br>
              <a:rPr lang="da-DK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8756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C54E1C-7A58-4081-A57F-76F1EEB55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95" y="8941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Navazující magisterské studium </a:t>
            </a:r>
            <a:b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Studijní program: Intenzivní péče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347100-7110-4F99-9224-908C67678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032" y="2390274"/>
            <a:ext cx="11798968" cy="4034589"/>
          </a:xfrm>
        </p:spPr>
        <p:txBody>
          <a:bodyPr>
            <a:normAutofit lnSpcReduction="10000"/>
          </a:bodyPr>
          <a:lstStyle/>
          <a:p>
            <a:pPr>
              <a:buClr>
                <a:srgbClr val="0000FF"/>
              </a:buClr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Koordinátor programu pro IP- prezenční: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Mgr. Jiřina Večeřová</a:t>
            </a:r>
          </a:p>
          <a:p>
            <a:pPr>
              <a:buClr>
                <a:srgbClr val="0000FF"/>
              </a:buClr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Tel: </a:t>
            </a:r>
            <a:r>
              <a:rPr lang="cs-CZ" sz="2400" b="1" u="sng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+420 723 939 320</a:t>
            </a:r>
          </a:p>
          <a:p>
            <a:pPr>
              <a:buClr>
                <a:srgbClr val="0000FF"/>
              </a:buClr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cs-CZ" sz="24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j.vecerova@med.muni.cz</a:t>
            </a:r>
            <a:endParaRPr lang="cs-CZ" sz="2400" b="1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FF"/>
              </a:buClr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Pracovna: F01B01/</a:t>
            </a:r>
            <a:r>
              <a:rPr lang="cs-CZ" sz="24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324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Koordinátor programu pro IP- kombinovaná: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Mgr. Edita Pešáková, Dis.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E-mail: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pesakova@med.muni.cz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buClr>
                <a:srgbClr val="0000FF"/>
              </a:buClr>
              <a:defRPr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Pracovna: F01B01/</a:t>
            </a:r>
            <a:r>
              <a:rPr lang="cs-CZ" sz="24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326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62807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ÚVOD DO STUDIA[20210906085913932].mdb"/>
</p:tagLst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897</Words>
  <Application>Microsoft Office PowerPoint</Application>
  <PresentationFormat>Širokoúhlá obrazovka</PresentationFormat>
  <Paragraphs>148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0" baseType="lpstr">
      <vt:lpstr>Arial</vt:lpstr>
      <vt:lpstr>Calibri</vt:lpstr>
      <vt:lpstr>Open Sans</vt:lpstr>
      <vt:lpstr>Roboto</vt:lpstr>
      <vt:lpstr>Symbol</vt:lpstr>
      <vt:lpstr>Motiv Office</vt:lpstr>
      <vt:lpstr>ÚVOD DO STUDIA  Intenzivní péče – prezenční studium   1. ročník</vt:lpstr>
      <vt:lpstr>Masarykova univerzita  </vt:lpstr>
      <vt:lpstr>Vedení LF MU</vt:lpstr>
      <vt:lpstr>Ústav zdravotních věd</vt:lpstr>
      <vt:lpstr>Vedení UZV</vt:lpstr>
      <vt:lpstr>Vedení UZV</vt:lpstr>
      <vt:lpstr>Prezentace aplikace PowerPoint</vt:lpstr>
      <vt:lpstr>Studijní oddělení</vt:lpstr>
      <vt:lpstr>Navazující magisterské studium  Studijní program: Intenzivní péče</vt:lpstr>
      <vt:lpstr>Is muni </vt:lpstr>
      <vt:lpstr>Přednášky + semináře </vt:lpstr>
      <vt:lpstr>Kreditní systém</vt:lpstr>
      <vt:lpstr>Zápočty, zkoušky </vt:lpstr>
      <vt:lpstr>Šatny a převlékání  </vt:lpstr>
      <vt:lpstr>Ošetřovatelská praxe</vt:lpstr>
      <vt:lpstr>Diplomová práce</vt:lpstr>
      <vt:lpstr>Oslovování akademiků a vyučujících </vt:lpstr>
      <vt:lpstr>Komunikace s vyučujícími</vt:lpstr>
      <vt:lpstr>Důležité normy</vt:lpstr>
      <vt:lpstr>ERASMUS</vt:lpstr>
      <vt:lpstr>Erasmus</vt:lpstr>
      <vt:lpstr>Komunikace s koordinátorem  </vt:lpstr>
      <vt:lpstr>MIOA011c Ošetřovatelská péče v anesteziologii - cvičení</vt:lpstr>
      <vt:lpstr>MNOHO ŠTĚSTÍ PŘI STUDIU…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STUDIA  Intenzivní péče – kombinované studium   1. ročník</dc:title>
  <dc:creator>Jiřina Večeřová</dc:creator>
  <cp:lastModifiedBy>Jiřina Večeřová</cp:lastModifiedBy>
  <cp:revision>28</cp:revision>
  <dcterms:created xsi:type="dcterms:W3CDTF">2021-09-05T13:31:47Z</dcterms:created>
  <dcterms:modified xsi:type="dcterms:W3CDTF">2024-09-16T07:42:26Z</dcterms:modified>
</cp:coreProperties>
</file>