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1" r:id="rId19"/>
    <p:sldId id="273" r:id="rId20"/>
    <p:sldId id="274" r:id="rId21"/>
    <p:sldId id="275" r:id="rId22"/>
    <p:sldId id="276" r:id="rId23"/>
    <p:sldId id="303" r:id="rId24"/>
    <p:sldId id="277" r:id="rId25"/>
    <p:sldId id="278" r:id="rId26"/>
    <p:sldId id="279" r:id="rId27"/>
    <p:sldId id="280" r:id="rId28"/>
    <p:sldId id="281" r:id="rId29"/>
    <p:sldId id="282" r:id="rId30"/>
    <p:sldId id="291" r:id="rId31"/>
    <p:sldId id="283" r:id="rId32"/>
    <p:sldId id="292" r:id="rId33"/>
    <p:sldId id="293" r:id="rId34"/>
    <p:sldId id="284" r:id="rId35"/>
    <p:sldId id="289" r:id="rId36"/>
    <p:sldId id="290" r:id="rId37"/>
    <p:sldId id="286" r:id="rId38"/>
    <p:sldId id="287" r:id="rId39"/>
    <p:sldId id="288" r:id="rId40"/>
    <p:sldId id="294" r:id="rId41"/>
    <p:sldId id="295" r:id="rId42"/>
    <p:sldId id="296" r:id="rId43"/>
    <p:sldId id="297" r:id="rId44"/>
    <p:sldId id="298" r:id="rId45"/>
    <p:sldId id="299" r:id="rId46"/>
    <p:sldId id="300" r:id="rId47"/>
    <p:sldId id="285" r:id="rId48"/>
    <p:sldId id="302" r:id="rId4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5768" autoAdjust="0"/>
  </p:normalViewPr>
  <p:slideViewPr>
    <p:cSldViewPr snapToGrid="0">
      <p:cViewPr varScale="1">
        <p:scale>
          <a:sx n="107" d="100"/>
          <a:sy n="107" d="100"/>
        </p:scale>
        <p:origin x="690" y="10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BAFFD-B2C9-4092-A738-E7D60959B347}"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FEBC8779-71DA-4A97-B282-36B5149B6166}">
      <dgm:prSet custT="1"/>
      <dgm:spPr/>
      <dgm:t>
        <a:bodyPr/>
        <a:lstStyle/>
        <a:p>
          <a:r>
            <a:rPr lang="cs-CZ" sz="1200" b="0" i="0"/>
            <a:t>řeč/jazyk při jeho užívání;</a:t>
          </a:r>
          <a:endParaRPr lang="en-US" sz="1200"/>
        </a:p>
      </dgm:t>
    </dgm:pt>
    <dgm:pt modelId="{6BF31DE0-6C44-48C0-966F-8FF22FBD9627}" type="parTrans" cxnId="{DE4B499B-2929-4C0D-8E66-517A52EE6FC2}">
      <dgm:prSet/>
      <dgm:spPr/>
      <dgm:t>
        <a:bodyPr/>
        <a:lstStyle/>
        <a:p>
          <a:endParaRPr lang="en-US" sz="2000"/>
        </a:p>
      </dgm:t>
    </dgm:pt>
    <dgm:pt modelId="{9F26E983-495F-47CD-8AAA-7EC09A11F80C}" type="sibTrans" cxnId="{DE4B499B-2929-4C0D-8E66-517A52EE6FC2}">
      <dgm:prSet/>
      <dgm:spPr/>
      <dgm:t>
        <a:bodyPr/>
        <a:lstStyle/>
        <a:p>
          <a:endParaRPr lang="en-US" sz="2000"/>
        </a:p>
      </dgm:t>
    </dgm:pt>
    <dgm:pt modelId="{298D91AB-A52D-4CEB-A930-8F784B087B09}">
      <dgm:prSet custT="1"/>
      <dgm:spPr/>
      <dgm:t>
        <a:bodyPr/>
        <a:lstStyle/>
        <a:p>
          <a:r>
            <a:rPr lang="cs-CZ" sz="1200" b="0" i="0"/>
            <a:t>užívání jazyka jako formu sociální praxe;</a:t>
          </a:r>
          <a:endParaRPr lang="en-US" sz="1200"/>
        </a:p>
      </dgm:t>
    </dgm:pt>
    <dgm:pt modelId="{75DC38CA-08ED-4477-9D7C-F7786662DAA7}" type="parTrans" cxnId="{F2BBFB45-2235-4CF6-B397-F80CD3B9EE66}">
      <dgm:prSet/>
      <dgm:spPr/>
      <dgm:t>
        <a:bodyPr/>
        <a:lstStyle/>
        <a:p>
          <a:endParaRPr lang="en-US" sz="2000"/>
        </a:p>
      </dgm:t>
    </dgm:pt>
    <dgm:pt modelId="{FB851E1A-649A-48E5-B724-AC29BF6146AF}" type="sibTrans" cxnId="{F2BBFB45-2235-4CF6-B397-F80CD3B9EE66}">
      <dgm:prSet/>
      <dgm:spPr/>
      <dgm:t>
        <a:bodyPr/>
        <a:lstStyle/>
        <a:p>
          <a:endParaRPr lang="en-US" sz="2000"/>
        </a:p>
      </dgm:t>
    </dgm:pt>
    <dgm:pt modelId="{E19D8D7F-F6DE-47E3-A011-3EBE57B843D7}">
      <dgm:prSet custT="1"/>
      <dgm:spPr/>
      <dgm:t>
        <a:bodyPr/>
        <a:lstStyle/>
        <a:p>
          <a:r>
            <a:rPr lang="cs-CZ" sz="1200" b="0" i="0"/>
            <a:t>fungování textů v rámci sociokulturní praxe;</a:t>
          </a:r>
          <a:endParaRPr lang="en-US" sz="1200"/>
        </a:p>
      </dgm:t>
    </dgm:pt>
    <dgm:pt modelId="{45B27E56-1A6C-4F20-8AC0-D20E86B4958C}" type="parTrans" cxnId="{B6376C79-17B1-49C8-B514-40DB217CEA43}">
      <dgm:prSet/>
      <dgm:spPr/>
      <dgm:t>
        <a:bodyPr/>
        <a:lstStyle/>
        <a:p>
          <a:endParaRPr lang="en-US" sz="2000"/>
        </a:p>
      </dgm:t>
    </dgm:pt>
    <dgm:pt modelId="{1237BFC8-F9C8-4091-90C1-7821B67C3095}" type="sibTrans" cxnId="{B6376C79-17B1-49C8-B514-40DB217CEA43}">
      <dgm:prSet/>
      <dgm:spPr/>
      <dgm:t>
        <a:bodyPr/>
        <a:lstStyle/>
        <a:p>
          <a:endParaRPr lang="en-US" sz="2000"/>
        </a:p>
      </dgm:t>
    </dgm:pt>
    <dgm:pt modelId="{865D3A31-992C-4383-8C3D-97F5450FDD32}">
      <dgm:prSet custT="1"/>
      <dgm:spPr/>
      <dgm:t>
        <a:bodyPr/>
        <a:lstStyle/>
        <a:p>
          <a:r>
            <a:rPr lang="cs-CZ" sz="1200" b="0" i="0"/>
            <a:t>jak jazyk a symboly utvářejí interpretace identit, instrumentální činnosti a vztahy jednajících</a:t>
          </a:r>
          <a:endParaRPr lang="en-US" sz="1200"/>
        </a:p>
      </dgm:t>
    </dgm:pt>
    <dgm:pt modelId="{6D7E9EC7-0FA1-4129-A6BE-12C249162063}" type="parTrans" cxnId="{B5097445-2432-4069-A261-FCCD30E4C6E0}">
      <dgm:prSet/>
      <dgm:spPr/>
      <dgm:t>
        <a:bodyPr/>
        <a:lstStyle/>
        <a:p>
          <a:endParaRPr lang="en-US" sz="2000"/>
        </a:p>
      </dgm:t>
    </dgm:pt>
    <dgm:pt modelId="{36FECA50-1368-4550-B1D1-503CEC42183E}" type="sibTrans" cxnId="{B5097445-2432-4069-A261-FCCD30E4C6E0}">
      <dgm:prSet/>
      <dgm:spPr/>
      <dgm:t>
        <a:bodyPr/>
        <a:lstStyle/>
        <a:p>
          <a:endParaRPr lang="en-US" sz="2000"/>
        </a:p>
      </dgm:t>
    </dgm:pt>
    <dgm:pt modelId="{6AD7CBD2-AF8B-49AC-BF11-1D74DEF59F2E}" type="pres">
      <dgm:prSet presAssocID="{A7FBAFFD-B2C9-4092-A738-E7D60959B347}" presName="root" presStyleCnt="0">
        <dgm:presLayoutVars>
          <dgm:dir/>
          <dgm:resizeHandles val="exact"/>
        </dgm:presLayoutVars>
      </dgm:prSet>
      <dgm:spPr/>
    </dgm:pt>
    <dgm:pt modelId="{F049997E-3F93-4764-9579-694C12F04ACB}" type="pres">
      <dgm:prSet presAssocID="{A7FBAFFD-B2C9-4092-A738-E7D60959B347}" presName="container" presStyleCnt="0">
        <dgm:presLayoutVars>
          <dgm:dir/>
          <dgm:resizeHandles val="exact"/>
        </dgm:presLayoutVars>
      </dgm:prSet>
      <dgm:spPr/>
    </dgm:pt>
    <dgm:pt modelId="{9817A350-B432-4DA3-8246-3486704DC1C5}" type="pres">
      <dgm:prSet presAssocID="{FEBC8779-71DA-4A97-B282-36B5149B6166}" presName="compNode" presStyleCnt="0"/>
      <dgm:spPr/>
    </dgm:pt>
    <dgm:pt modelId="{9485BBCD-274F-4D50-8751-E74AA9C4E82F}" type="pres">
      <dgm:prSet presAssocID="{FEBC8779-71DA-4A97-B282-36B5149B6166}" presName="iconBgRect" presStyleLbl="bgShp" presStyleIdx="0" presStyleCnt="4"/>
      <dgm:spPr/>
    </dgm:pt>
    <dgm:pt modelId="{8F578BC5-E56D-4883-AFC4-857B97B4DA4D}" type="pres">
      <dgm:prSet presAssocID="{FEBC8779-71DA-4A97-B282-36B5149B61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zyk"/>
        </a:ext>
      </dgm:extLst>
    </dgm:pt>
    <dgm:pt modelId="{A45610C0-DB7F-4300-805B-4BF0A853238F}" type="pres">
      <dgm:prSet presAssocID="{FEBC8779-71DA-4A97-B282-36B5149B6166}" presName="spaceRect" presStyleCnt="0"/>
      <dgm:spPr/>
    </dgm:pt>
    <dgm:pt modelId="{82E726CF-4E6C-4865-A139-D73AF3FD5E81}" type="pres">
      <dgm:prSet presAssocID="{FEBC8779-71DA-4A97-B282-36B5149B6166}" presName="textRect" presStyleLbl="revTx" presStyleIdx="0" presStyleCnt="4">
        <dgm:presLayoutVars>
          <dgm:chMax val="1"/>
          <dgm:chPref val="1"/>
        </dgm:presLayoutVars>
      </dgm:prSet>
      <dgm:spPr/>
    </dgm:pt>
    <dgm:pt modelId="{4233EA2A-430C-460A-A856-9A76088E32AC}" type="pres">
      <dgm:prSet presAssocID="{9F26E983-495F-47CD-8AAA-7EC09A11F80C}" presName="sibTrans" presStyleLbl="sibTrans2D1" presStyleIdx="0" presStyleCnt="0"/>
      <dgm:spPr/>
    </dgm:pt>
    <dgm:pt modelId="{FC2EA161-592F-437E-ABD3-FF99F2BF263B}" type="pres">
      <dgm:prSet presAssocID="{298D91AB-A52D-4CEB-A930-8F784B087B09}" presName="compNode" presStyleCnt="0"/>
      <dgm:spPr/>
    </dgm:pt>
    <dgm:pt modelId="{EBFAA654-515B-47AC-8F81-518E7C937E9D}" type="pres">
      <dgm:prSet presAssocID="{298D91AB-A52D-4CEB-A930-8F784B087B09}" presName="iconBgRect" presStyleLbl="bgShp" presStyleIdx="1" presStyleCnt="4"/>
      <dgm:spPr/>
    </dgm:pt>
    <dgm:pt modelId="{A676A92F-813F-417D-B812-5A6666951A30}" type="pres">
      <dgm:prSet presAssocID="{298D91AB-A52D-4CEB-A930-8F784B087B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živatelé"/>
        </a:ext>
      </dgm:extLst>
    </dgm:pt>
    <dgm:pt modelId="{76C6456D-9F86-4C33-B845-10426ECEB67D}" type="pres">
      <dgm:prSet presAssocID="{298D91AB-A52D-4CEB-A930-8F784B087B09}" presName="spaceRect" presStyleCnt="0"/>
      <dgm:spPr/>
    </dgm:pt>
    <dgm:pt modelId="{A4E527BD-8547-422C-B259-D59A85E53240}" type="pres">
      <dgm:prSet presAssocID="{298D91AB-A52D-4CEB-A930-8F784B087B09}" presName="textRect" presStyleLbl="revTx" presStyleIdx="1" presStyleCnt="4">
        <dgm:presLayoutVars>
          <dgm:chMax val="1"/>
          <dgm:chPref val="1"/>
        </dgm:presLayoutVars>
      </dgm:prSet>
      <dgm:spPr/>
    </dgm:pt>
    <dgm:pt modelId="{51A324DA-43F2-4F1B-8353-DA50FFA5D8A1}" type="pres">
      <dgm:prSet presAssocID="{FB851E1A-649A-48E5-B724-AC29BF6146AF}" presName="sibTrans" presStyleLbl="sibTrans2D1" presStyleIdx="0" presStyleCnt="0"/>
      <dgm:spPr/>
    </dgm:pt>
    <dgm:pt modelId="{BF71A380-E213-4126-9352-CFACAFF01214}" type="pres">
      <dgm:prSet presAssocID="{E19D8D7F-F6DE-47E3-A011-3EBE57B843D7}" presName="compNode" presStyleCnt="0"/>
      <dgm:spPr/>
    </dgm:pt>
    <dgm:pt modelId="{24A0617A-228D-4DFE-BDA8-3F62AD2CC3C1}" type="pres">
      <dgm:prSet presAssocID="{E19D8D7F-F6DE-47E3-A011-3EBE57B843D7}" presName="iconBgRect" presStyleLbl="bgShp" presStyleIdx="2" presStyleCnt="4"/>
      <dgm:spPr/>
    </dgm:pt>
    <dgm:pt modelId="{6B358A57-F1EF-4CDB-9CF9-6D9E75BC6020}" type="pres">
      <dgm:prSet presAssocID="{E19D8D7F-F6DE-47E3-A011-3EBE57B843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F7A4AF2-16A1-4A2A-AEB7-163BF272BD39}" type="pres">
      <dgm:prSet presAssocID="{E19D8D7F-F6DE-47E3-A011-3EBE57B843D7}" presName="spaceRect" presStyleCnt="0"/>
      <dgm:spPr/>
    </dgm:pt>
    <dgm:pt modelId="{D011AA7E-B2BD-404A-AA65-322170AC6632}" type="pres">
      <dgm:prSet presAssocID="{E19D8D7F-F6DE-47E3-A011-3EBE57B843D7}" presName="textRect" presStyleLbl="revTx" presStyleIdx="2" presStyleCnt="4">
        <dgm:presLayoutVars>
          <dgm:chMax val="1"/>
          <dgm:chPref val="1"/>
        </dgm:presLayoutVars>
      </dgm:prSet>
      <dgm:spPr/>
    </dgm:pt>
    <dgm:pt modelId="{F30DB3AA-B346-4057-B9CE-E05127C9E6F6}" type="pres">
      <dgm:prSet presAssocID="{1237BFC8-F9C8-4091-90C1-7821B67C3095}" presName="sibTrans" presStyleLbl="sibTrans2D1" presStyleIdx="0" presStyleCnt="0"/>
      <dgm:spPr/>
    </dgm:pt>
    <dgm:pt modelId="{B7B75B11-526B-4A3D-B5BB-6D8CD36A0C8D}" type="pres">
      <dgm:prSet presAssocID="{865D3A31-992C-4383-8C3D-97F5450FDD32}" presName="compNode" presStyleCnt="0"/>
      <dgm:spPr/>
    </dgm:pt>
    <dgm:pt modelId="{B3B683D1-B3C5-483C-AE9E-4B3811CEC112}" type="pres">
      <dgm:prSet presAssocID="{865D3A31-992C-4383-8C3D-97F5450FDD32}" presName="iconBgRect" presStyleLbl="bgShp" presStyleIdx="3" presStyleCnt="4"/>
      <dgm:spPr/>
    </dgm:pt>
    <dgm:pt modelId="{D353ACFC-C9E4-460C-81F1-B5BD714A900F}" type="pres">
      <dgm:prSet presAssocID="{865D3A31-992C-4383-8C3D-97F5450FDD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61066C60-0994-4A6F-8BD8-87B92C888161}" type="pres">
      <dgm:prSet presAssocID="{865D3A31-992C-4383-8C3D-97F5450FDD32}" presName="spaceRect" presStyleCnt="0"/>
      <dgm:spPr/>
    </dgm:pt>
    <dgm:pt modelId="{AA369EE5-D88A-4D3E-A2DE-0123914A3C3F}" type="pres">
      <dgm:prSet presAssocID="{865D3A31-992C-4383-8C3D-97F5450FDD32}" presName="textRect" presStyleLbl="revTx" presStyleIdx="3" presStyleCnt="4">
        <dgm:presLayoutVars>
          <dgm:chMax val="1"/>
          <dgm:chPref val="1"/>
        </dgm:presLayoutVars>
      </dgm:prSet>
      <dgm:spPr/>
    </dgm:pt>
  </dgm:ptLst>
  <dgm:cxnLst>
    <dgm:cxn modelId="{EEA5D902-0942-499B-A454-C8DD201A5193}" type="presOf" srcId="{865D3A31-992C-4383-8C3D-97F5450FDD32}" destId="{AA369EE5-D88A-4D3E-A2DE-0123914A3C3F}" srcOrd="0" destOrd="0" presId="urn:microsoft.com/office/officeart/2018/2/layout/IconCircleList"/>
    <dgm:cxn modelId="{E103B90A-CD58-4103-AB89-7DF061402696}" type="presOf" srcId="{298D91AB-A52D-4CEB-A930-8F784B087B09}" destId="{A4E527BD-8547-422C-B259-D59A85E53240}" srcOrd="0" destOrd="0" presId="urn:microsoft.com/office/officeart/2018/2/layout/IconCircleList"/>
    <dgm:cxn modelId="{DDA7865D-F264-4C36-83FA-852D069A6C35}" type="presOf" srcId="{FEBC8779-71DA-4A97-B282-36B5149B6166}" destId="{82E726CF-4E6C-4865-A139-D73AF3FD5E81}" srcOrd="0" destOrd="0" presId="urn:microsoft.com/office/officeart/2018/2/layout/IconCircleList"/>
    <dgm:cxn modelId="{9233A662-AC7D-4914-B3BD-B4F0A89F7833}" type="presOf" srcId="{FB851E1A-649A-48E5-B724-AC29BF6146AF}" destId="{51A324DA-43F2-4F1B-8353-DA50FFA5D8A1}" srcOrd="0" destOrd="0" presId="urn:microsoft.com/office/officeart/2018/2/layout/IconCircleList"/>
    <dgm:cxn modelId="{B5097445-2432-4069-A261-FCCD30E4C6E0}" srcId="{A7FBAFFD-B2C9-4092-A738-E7D60959B347}" destId="{865D3A31-992C-4383-8C3D-97F5450FDD32}" srcOrd="3" destOrd="0" parTransId="{6D7E9EC7-0FA1-4129-A6BE-12C249162063}" sibTransId="{36FECA50-1368-4550-B1D1-503CEC42183E}"/>
    <dgm:cxn modelId="{F2BBFB45-2235-4CF6-B397-F80CD3B9EE66}" srcId="{A7FBAFFD-B2C9-4092-A738-E7D60959B347}" destId="{298D91AB-A52D-4CEB-A930-8F784B087B09}" srcOrd="1" destOrd="0" parTransId="{75DC38CA-08ED-4477-9D7C-F7786662DAA7}" sibTransId="{FB851E1A-649A-48E5-B724-AC29BF6146AF}"/>
    <dgm:cxn modelId="{B6376C79-17B1-49C8-B514-40DB217CEA43}" srcId="{A7FBAFFD-B2C9-4092-A738-E7D60959B347}" destId="{E19D8D7F-F6DE-47E3-A011-3EBE57B843D7}" srcOrd="2" destOrd="0" parTransId="{45B27E56-1A6C-4F20-8AC0-D20E86B4958C}" sibTransId="{1237BFC8-F9C8-4091-90C1-7821B67C3095}"/>
    <dgm:cxn modelId="{DE4B499B-2929-4C0D-8E66-517A52EE6FC2}" srcId="{A7FBAFFD-B2C9-4092-A738-E7D60959B347}" destId="{FEBC8779-71DA-4A97-B282-36B5149B6166}" srcOrd="0" destOrd="0" parTransId="{6BF31DE0-6C44-48C0-966F-8FF22FBD9627}" sibTransId="{9F26E983-495F-47CD-8AAA-7EC09A11F80C}"/>
    <dgm:cxn modelId="{A6DE77CA-A41B-4735-B6E2-B53EB0728B63}" type="presOf" srcId="{A7FBAFFD-B2C9-4092-A738-E7D60959B347}" destId="{6AD7CBD2-AF8B-49AC-BF11-1D74DEF59F2E}" srcOrd="0" destOrd="0" presId="urn:microsoft.com/office/officeart/2018/2/layout/IconCircleList"/>
    <dgm:cxn modelId="{143B63D1-19CD-447E-80AC-AF9F14FAC61B}" type="presOf" srcId="{1237BFC8-F9C8-4091-90C1-7821B67C3095}" destId="{F30DB3AA-B346-4057-B9CE-E05127C9E6F6}" srcOrd="0" destOrd="0" presId="urn:microsoft.com/office/officeart/2018/2/layout/IconCircleList"/>
    <dgm:cxn modelId="{9C2A02DF-58F7-4798-9B7C-56D0A4822806}" type="presOf" srcId="{9F26E983-495F-47CD-8AAA-7EC09A11F80C}" destId="{4233EA2A-430C-460A-A856-9A76088E32AC}" srcOrd="0" destOrd="0" presId="urn:microsoft.com/office/officeart/2018/2/layout/IconCircleList"/>
    <dgm:cxn modelId="{E42F22E6-EB2C-4CA0-AC17-B46A1304000F}" type="presOf" srcId="{E19D8D7F-F6DE-47E3-A011-3EBE57B843D7}" destId="{D011AA7E-B2BD-404A-AA65-322170AC6632}" srcOrd="0" destOrd="0" presId="urn:microsoft.com/office/officeart/2018/2/layout/IconCircleList"/>
    <dgm:cxn modelId="{F572F35D-B79F-4564-8F95-91BC550A49E3}" type="presParOf" srcId="{6AD7CBD2-AF8B-49AC-BF11-1D74DEF59F2E}" destId="{F049997E-3F93-4764-9579-694C12F04ACB}" srcOrd="0" destOrd="0" presId="urn:microsoft.com/office/officeart/2018/2/layout/IconCircleList"/>
    <dgm:cxn modelId="{6EC7F7CB-3C2B-4EEE-854F-076ACFFDD22B}" type="presParOf" srcId="{F049997E-3F93-4764-9579-694C12F04ACB}" destId="{9817A350-B432-4DA3-8246-3486704DC1C5}" srcOrd="0" destOrd="0" presId="urn:microsoft.com/office/officeart/2018/2/layout/IconCircleList"/>
    <dgm:cxn modelId="{4F6C0CE3-0546-4AE7-AC63-6774D88FFCC8}" type="presParOf" srcId="{9817A350-B432-4DA3-8246-3486704DC1C5}" destId="{9485BBCD-274F-4D50-8751-E74AA9C4E82F}" srcOrd="0" destOrd="0" presId="urn:microsoft.com/office/officeart/2018/2/layout/IconCircleList"/>
    <dgm:cxn modelId="{E5CEE57B-118C-4D3F-9BEA-E124654FFCB7}" type="presParOf" srcId="{9817A350-B432-4DA3-8246-3486704DC1C5}" destId="{8F578BC5-E56D-4883-AFC4-857B97B4DA4D}" srcOrd="1" destOrd="0" presId="urn:microsoft.com/office/officeart/2018/2/layout/IconCircleList"/>
    <dgm:cxn modelId="{32E28B40-4AFD-40E7-8B54-0D8ADC8033E2}" type="presParOf" srcId="{9817A350-B432-4DA3-8246-3486704DC1C5}" destId="{A45610C0-DB7F-4300-805B-4BF0A853238F}" srcOrd="2" destOrd="0" presId="urn:microsoft.com/office/officeart/2018/2/layout/IconCircleList"/>
    <dgm:cxn modelId="{FEFD65BA-745E-48E0-8561-9788DD552B5D}" type="presParOf" srcId="{9817A350-B432-4DA3-8246-3486704DC1C5}" destId="{82E726CF-4E6C-4865-A139-D73AF3FD5E81}" srcOrd="3" destOrd="0" presId="urn:microsoft.com/office/officeart/2018/2/layout/IconCircleList"/>
    <dgm:cxn modelId="{DEFCD6A2-8001-4D4C-A9CB-CE647C347EA4}" type="presParOf" srcId="{F049997E-3F93-4764-9579-694C12F04ACB}" destId="{4233EA2A-430C-460A-A856-9A76088E32AC}" srcOrd="1" destOrd="0" presId="urn:microsoft.com/office/officeart/2018/2/layout/IconCircleList"/>
    <dgm:cxn modelId="{6D43A6FF-62C8-41AD-AEA5-9DD6F8137EBC}" type="presParOf" srcId="{F049997E-3F93-4764-9579-694C12F04ACB}" destId="{FC2EA161-592F-437E-ABD3-FF99F2BF263B}" srcOrd="2" destOrd="0" presId="urn:microsoft.com/office/officeart/2018/2/layout/IconCircleList"/>
    <dgm:cxn modelId="{A4048260-FE98-43F2-B164-159D6AE5CE40}" type="presParOf" srcId="{FC2EA161-592F-437E-ABD3-FF99F2BF263B}" destId="{EBFAA654-515B-47AC-8F81-518E7C937E9D}" srcOrd="0" destOrd="0" presId="urn:microsoft.com/office/officeart/2018/2/layout/IconCircleList"/>
    <dgm:cxn modelId="{548482E2-6917-4A34-A5A4-57025F5E0C3F}" type="presParOf" srcId="{FC2EA161-592F-437E-ABD3-FF99F2BF263B}" destId="{A676A92F-813F-417D-B812-5A6666951A30}" srcOrd="1" destOrd="0" presId="urn:microsoft.com/office/officeart/2018/2/layout/IconCircleList"/>
    <dgm:cxn modelId="{3DA01ECA-5E19-42F8-8369-E6F1F36FF169}" type="presParOf" srcId="{FC2EA161-592F-437E-ABD3-FF99F2BF263B}" destId="{76C6456D-9F86-4C33-B845-10426ECEB67D}" srcOrd="2" destOrd="0" presId="urn:microsoft.com/office/officeart/2018/2/layout/IconCircleList"/>
    <dgm:cxn modelId="{99CC85CB-FE61-44E1-AEEF-177BBAA10038}" type="presParOf" srcId="{FC2EA161-592F-437E-ABD3-FF99F2BF263B}" destId="{A4E527BD-8547-422C-B259-D59A85E53240}" srcOrd="3" destOrd="0" presId="urn:microsoft.com/office/officeart/2018/2/layout/IconCircleList"/>
    <dgm:cxn modelId="{BB775DC2-3D9D-4525-8934-8C07E44FF54C}" type="presParOf" srcId="{F049997E-3F93-4764-9579-694C12F04ACB}" destId="{51A324DA-43F2-4F1B-8353-DA50FFA5D8A1}" srcOrd="3" destOrd="0" presId="urn:microsoft.com/office/officeart/2018/2/layout/IconCircleList"/>
    <dgm:cxn modelId="{4CA93BD0-BC53-4076-BD7D-3466A82ADD44}" type="presParOf" srcId="{F049997E-3F93-4764-9579-694C12F04ACB}" destId="{BF71A380-E213-4126-9352-CFACAFF01214}" srcOrd="4" destOrd="0" presId="urn:microsoft.com/office/officeart/2018/2/layout/IconCircleList"/>
    <dgm:cxn modelId="{4642E9A7-C91E-43C1-9495-98C8562F0833}" type="presParOf" srcId="{BF71A380-E213-4126-9352-CFACAFF01214}" destId="{24A0617A-228D-4DFE-BDA8-3F62AD2CC3C1}" srcOrd="0" destOrd="0" presId="urn:microsoft.com/office/officeart/2018/2/layout/IconCircleList"/>
    <dgm:cxn modelId="{03C18D2C-0FCD-4B7A-9008-109CF7B8FD97}" type="presParOf" srcId="{BF71A380-E213-4126-9352-CFACAFF01214}" destId="{6B358A57-F1EF-4CDB-9CF9-6D9E75BC6020}" srcOrd="1" destOrd="0" presId="urn:microsoft.com/office/officeart/2018/2/layout/IconCircleList"/>
    <dgm:cxn modelId="{A248A1B9-2325-48AA-96E5-F19C69E52B11}" type="presParOf" srcId="{BF71A380-E213-4126-9352-CFACAFF01214}" destId="{1F7A4AF2-16A1-4A2A-AEB7-163BF272BD39}" srcOrd="2" destOrd="0" presId="urn:microsoft.com/office/officeart/2018/2/layout/IconCircleList"/>
    <dgm:cxn modelId="{8280F939-0303-4C36-B57D-130DAD87FED2}" type="presParOf" srcId="{BF71A380-E213-4126-9352-CFACAFF01214}" destId="{D011AA7E-B2BD-404A-AA65-322170AC6632}" srcOrd="3" destOrd="0" presId="urn:microsoft.com/office/officeart/2018/2/layout/IconCircleList"/>
    <dgm:cxn modelId="{5C789F7D-BBC1-472F-BEB7-2BBD90B919D2}" type="presParOf" srcId="{F049997E-3F93-4764-9579-694C12F04ACB}" destId="{F30DB3AA-B346-4057-B9CE-E05127C9E6F6}" srcOrd="5" destOrd="0" presId="urn:microsoft.com/office/officeart/2018/2/layout/IconCircleList"/>
    <dgm:cxn modelId="{75C1C5C7-183D-4372-B8DF-C1E249BE5FFA}" type="presParOf" srcId="{F049997E-3F93-4764-9579-694C12F04ACB}" destId="{B7B75B11-526B-4A3D-B5BB-6D8CD36A0C8D}" srcOrd="6" destOrd="0" presId="urn:microsoft.com/office/officeart/2018/2/layout/IconCircleList"/>
    <dgm:cxn modelId="{E7C57434-8713-43E6-9522-EC246F9D7AEB}" type="presParOf" srcId="{B7B75B11-526B-4A3D-B5BB-6D8CD36A0C8D}" destId="{B3B683D1-B3C5-483C-AE9E-4B3811CEC112}" srcOrd="0" destOrd="0" presId="urn:microsoft.com/office/officeart/2018/2/layout/IconCircleList"/>
    <dgm:cxn modelId="{567384C7-BF3C-4DA0-B597-74207CD2A57C}" type="presParOf" srcId="{B7B75B11-526B-4A3D-B5BB-6D8CD36A0C8D}" destId="{D353ACFC-C9E4-460C-81F1-B5BD714A900F}" srcOrd="1" destOrd="0" presId="urn:microsoft.com/office/officeart/2018/2/layout/IconCircleList"/>
    <dgm:cxn modelId="{80DD3C10-4065-4C79-B732-A551D944FC3F}" type="presParOf" srcId="{B7B75B11-526B-4A3D-B5BB-6D8CD36A0C8D}" destId="{61066C60-0994-4A6F-8BD8-87B92C888161}" srcOrd="2" destOrd="0" presId="urn:microsoft.com/office/officeart/2018/2/layout/IconCircleList"/>
    <dgm:cxn modelId="{AFE8DE6E-F8F9-49EF-AAE0-D3E1C846B6D7}" type="presParOf" srcId="{B7B75B11-526B-4A3D-B5BB-6D8CD36A0C8D}" destId="{AA369EE5-D88A-4D3E-A2DE-0123914A3C3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D84F4-A70D-4694-9DDF-120FC2A7ADFC}" type="doc">
      <dgm:prSet loTypeId="urn:microsoft.com/office/officeart/2005/8/layout/vList5" loCatId="list" qsTypeId="urn:microsoft.com/office/officeart/2005/8/quickstyle/simple1" qsCatId="simple" csTypeId="urn:microsoft.com/office/officeart/2005/8/colors/accent1_2" csCatId="accent1" phldr="1"/>
      <dgm:spPr/>
    </dgm:pt>
    <dgm:pt modelId="{270B5695-81D8-44ED-A1B7-45F322F58E2A}">
      <dgm:prSet phldrT="[Text]" custT="1"/>
      <dgm:spPr/>
      <dgm:t>
        <a:bodyPr/>
        <a:lstStyle/>
        <a:p>
          <a:r>
            <a:rPr lang="cs-CZ" sz="2400" dirty="0"/>
            <a:t>EMIC</a:t>
          </a:r>
          <a:endParaRPr lang="cs-CZ" sz="4900" dirty="0"/>
        </a:p>
        <a:p>
          <a:r>
            <a:rPr lang="cs-CZ" sz="1200" dirty="0"/>
            <a:t>přístup zevnitř</a:t>
          </a:r>
          <a:endParaRPr lang="en-GB" sz="1200" dirty="0"/>
        </a:p>
      </dgm:t>
    </dgm:pt>
    <dgm:pt modelId="{C8D06A16-5A49-4001-97A3-3776C73253CA}" type="parTrans" cxnId="{7055F7AD-6E30-4DCF-A0E3-315A3D3627BB}">
      <dgm:prSet/>
      <dgm:spPr/>
      <dgm:t>
        <a:bodyPr/>
        <a:lstStyle/>
        <a:p>
          <a:endParaRPr lang="en-GB"/>
        </a:p>
      </dgm:t>
    </dgm:pt>
    <dgm:pt modelId="{EF647A10-6F9D-45D8-8C04-7D47F3BB004E}" type="sibTrans" cxnId="{7055F7AD-6E30-4DCF-A0E3-315A3D3627BB}">
      <dgm:prSet/>
      <dgm:spPr/>
      <dgm:t>
        <a:bodyPr/>
        <a:lstStyle/>
        <a:p>
          <a:endParaRPr lang="en-GB"/>
        </a:p>
      </dgm:t>
    </dgm:pt>
    <dgm:pt modelId="{7F2CB0C2-7F9F-4F0D-8023-DC533BA7F939}">
      <dgm:prSet phldrT="[Text]" custT="1"/>
      <dgm:spPr/>
      <dgm:t>
        <a:bodyPr/>
        <a:lstStyle/>
        <a:p>
          <a:r>
            <a:rPr lang="cs-CZ" sz="3200" dirty="0"/>
            <a:t>ETIC</a:t>
          </a:r>
        </a:p>
        <a:p>
          <a:r>
            <a:rPr lang="cs-CZ" sz="1200" dirty="0"/>
            <a:t>přístup zvenčí</a:t>
          </a:r>
          <a:endParaRPr lang="en-GB" sz="1200" dirty="0"/>
        </a:p>
      </dgm:t>
    </dgm:pt>
    <dgm:pt modelId="{035E7C4F-9B68-47DF-BEDC-2E7D9BEE6532}" type="parTrans" cxnId="{8E3FE7C5-EA1A-4028-8C98-5FD8ECDF7131}">
      <dgm:prSet/>
      <dgm:spPr/>
      <dgm:t>
        <a:bodyPr/>
        <a:lstStyle/>
        <a:p>
          <a:endParaRPr lang="en-GB"/>
        </a:p>
      </dgm:t>
    </dgm:pt>
    <dgm:pt modelId="{E7CBE74C-2B64-433D-9CB7-DC23044CAF9A}" type="sibTrans" cxnId="{8E3FE7C5-EA1A-4028-8C98-5FD8ECDF7131}">
      <dgm:prSet/>
      <dgm:spPr/>
      <dgm:t>
        <a:bodyPr/>
        <a:lstStyle/>
        <a:p>
          <a:endParaRPr lang="en-GB"/>
        </a:p>
      </dgm:t>
    </dgm:pt>
    <dgm:pt modelId="{8EC9C043-94C0-418B-BA85-59A4A1BF5047}">
      <dgm:prSet/>
      <dgm:spPr/>
      <dgm:t>
        <a:bodyPr/>
        <a:lstStyle/>
        <a:p>
          <a:endParaRPr lang="en-GB" dirty="0"/>
        </a:p>
      </dgm:t>
    </dgm:pt>
    <dgm:pt modelId="{ADD68BC9-476D-48B3-8D6E-81457F66E335}" type="parTrans" cxnId="{C8AB2112-A9D8-477A-87A8-19EEA967F76C}">
      <dgm:prSet/>
      <dgm:spPr/>
      <dgm:t>
        <a:bodyPr/>
        <a:lstStyle/>
        <a:p>
          <a:endParaRPr lang="en-GB"/>
        </a:p>
      </dgm:t>
    </dgm:pt>
    <dgm:pt modelId="{822F1151-680A-42CD-8F3B-5308FFF0B218}" type="sibTrans" cxnId="{C8AB2112-A9D8-477A-87A8-19EEA967F76C}">
      <dgm:prSet/>
      <dgm:spPr/>
      <dgm:t>
        <a:bodyPr/>
        <a:lstStyle/>
        <a:p>
          <a:endParaRPr lang="en-GB"/>
        </a:p>
      </dgm:t>
    </dgm:pt>
    <dgm:pt modelId="{7B98E696-838A-49D7-8044-0303F4696F64}">
      <dgm:prSet/>
      <dgm:spPr/>
      <dgm:t>
        <a:bodyPr/>
        <a:lstStyle/>
        <a:p>
          <a:r>
            <a:rPr lang="en-GB" b="0" i="0" dirty="0" err="1"/>
            <a:t>popis</a:t>
          </a:r>
          <a:r>
            <a:rPr lang="en-GB" b="0" i="0" dirty="0"/>
            <a:t>, </a:t>
          </a:r>
          <a:r>
            <a:rPr lang="en-GB" b="0" i="0" dirty="0" err="1"/>
            <a:t>vycházející</a:t>
          </a:r>
          <a:r>
            <a:rPr lang="en-GB" b="0" i="0" dirty="0"/>
            <a:t> z </a:t>
          </a:r>
          <a:r>
            <a:rPr lang="en-GB" b="0" i="0" dirty="0" err="1"/>
            <a:t>kategorií</a:t>
          </a:r>
          <a:r>
            <a:rPr lang="en-GB" b="0" i="0" dirty="0"/>
            <a:t> a </a:t>
          </a:r>
          <a:r>
            <a:rPr lang="en-GB" b="0" i="0" dirty="0" err="1"/>
            <a:t>představ</a:t>
          </a:r>
          <a:r>
            <a:rPr lang="en-GB" b="0" i="0" dirty="0"/>
            <a:t> </a:t>
          </a:r>
          <a:r>
            <a:rPr lang="en-GB" b="0" i="0" dirty="0" err="1"/>
            <a:t>aktérů</a:t>
          </a:r>
          <a:r>
            <a:rPr lang="en-GB" b="0" i="0" dirty="0"/>
            <a:t> </a:t>
          </a:r>
          <a:r>
            <a:rPr lang="en-GB" b="0" i="0" dirty="0" err="1"/>
            <a:t>jednání</a:t>
          </a:r>
          <a:r>
            <a:rPr lang="en-GB" b="0" i="0" dirty="0"/>
            <a:t>, </a:t>
          </a:r>
          <a:r>
            <a:rPr lang="en-GB" b="0" i="0" dirty="0" err="1"/>
            <a:t>příslušníků</a:t>
          </a:r>
          <a:r>
            <a:rPr lang="en-GB" b="0" i="0" dirty="0"/>
            <a:t> </a:t>
          </a:r>
          <a:r>
            <a:rPr lang="en-GB" b="0" i="0" dirty="0" err="1"/>
            <a:t>daného</a:t>
          </a:r>
          <a:r>
            <a:rPr lang="en-GB" b="0" i="0" dirty="0"/>
            <a:t> </a:t>
          </a:r>
          <a:r>
            <a:rPr lang="en-GB" b="0" i="0" dirty="0" err="1"/>
            <a:t>společenství</a:t>
          </a:r>
          <a:r>
            <a:rPr lang="en-GB" b="0" i="0" dirty="0"/>
            <a:t>, z </a:t>
          </a:r>
          <a:r>
            <a:rPr lang="en-GB" b="0" i="0" dirty="0" err="1"/>
            <a:t>jejich</a:t>
          </a:r>
          <a:r>
            <a:rPr lang="en-GB" b="0" i="0" dirty="0"/>
            <a:t> </a:t>
          </a:r>
          <a:r>
            <a:rPr lang="en-GB" b="0" i="0" dirty="0" err="1"/>
            <a:t>vlastního</a:t>
          </a:r>
          <a:r>
            <a:rPr lang="en-GB" b="0" i="0" dirty="0"/>
            <a:t> </a:t>
          </a:r>
          <a:r>
            <a:rPr lang="en-GB" b="0" i="0" dirty="0" err="1"/>
            <a:t>chápání</a:t>
          </a:r>
          <a:r>
            <a:rPr lang="en-GB" b="0" i="0" dirty="0"/>
            <a:t> a </a:t>
          </a:r>
          <a:r>
            <a:rPr lang="en-GB" b="0" i="0" dirty="0" err="1"/>
            <a:t>rozlišování</a:t>
          </a:r>
          <a:r>
            <a:rPr lang="en-GB" b="0" i="0" dirty="0"/>
            <a:t>. Je </a:t>
          </a:r>
          <a:r>
            <a:rPr lang="en-GB" b="0" i="0" dirty="0" err="1"/>
            <a:t>tedy</a:t>
          </a:r>
          <a:r>
            <a:rPr lang="en-GB" b="0" i="0" dirty="0"/>
            <a:t> </a:t>
          </a:r>
          <a:r>
            <a:rPr lang="en-GB" b="0" i="0" dirty="0" err="1"/>
            <a:t>závislý</a:t>
          </a:r>
          <a:r>
            <a:rPr lang="en-GB" b="0" i="0" dirty="0"/>
            <a:t> </a:t>
          </a:r>
          <a:r>
            <a:rPr lang="en-GB" b="0" i="0" dirty="0" err="1"/>
            <a:t>na</a:t>
          </a:r>
          <a:r>
            <a:rPr lang="en-GB" b="0" i="0" dirty="0"/>
            <a:t> </a:t>
          </a:r>
          <a:r>
            <a:rPr lang="en-GB" b="0" i="0" dirty="0" err="1"/>
            <a:t>kontextu</a:t>
          </a:r>
          <a:r>
            <a:rPr lang="en-GB" b="0" i="0" dirty="0"/>
            <a:t> </a:t>
          </a:r>
          <a:r>
            <a:rPr lang="en-GB" b="0" i="0" dirty="0" err="1"/>
            <a:t>dané</a:t>
          </a:r>
          <a:r>
            <a:rPr lang="en-GB" b="0" i="0" dirty="0"/>
            <a:t> </a:t>
          </a:r>
          <a:r>
            <a:rPr lang="en-GB" b="0" i="0" dirty="0" err="1"/>
            <a:t>kultury</a:t>
          </a:r>
          <a:r>
            <a:rPr lang="en-GB" b="0" i="0" dirty="0"/>
            <a:t>.;</a:t>
          </a:r>
          <a:endParaRPr lang="en-GB" dirty="0"/>
        </a:p>
      </dgm:t>
    </dgm:pt>
    <dgm:pt modelId="{7315D049-164D-40D9-8220-1FD28457137F}" type="parTrans" cxnId="{1F2D25F3-53EA-48CC-A546-2A29584E632A}">
      <dgm:prSet/>
      <dgm:spPr/>
      <dgm:t>
        <a:bodyPr/>
        <a:lstStyle/>
        <a:p>
          <a:endParaRPr lang="en-GB"/>
        </a:p>
      </dgm:t>
    </dgm:pt>
    <dgm:pt modelId="{62CA7747-559E-49B2-8C20-4E3C608E1438}" type="sibTrans" cxnId="{1F2D25F3-53EA-48CC-A546-2A29584E632A}">
      <dgm:prSet/>
      <dgm:spPr/>
      <dgm:t>
        <a:bodyPr/>
        <a:lstStyle/>
        <a:p>
          <a:endParaRPr lang="en-GB"/>
        </a:p>
      </dgm:t>
    </dgm:pt>
    <dgm:pt modelId="{946A9EAD-1576-46E3-880B-0F395EDC02C5}">
      <dgm:prSet/>
      <dgm:spPr/>
      <dgm:t>
        <a:bodyPr/>
        <a:lstStyle/>
        <a:p>
          <a:r>
            <a:rPr lang="en-GB" b="0" i="0" dirty="0" err="1"/>
            <a:t>popis</a:t>
          </a:r>
          <a:r>
            <a:rPr lang="en-GB" b="0" i="0" dirty="0"/>
            <a:t> z </a:t>
          </a:r>
          <a:r>
            <a:rPr lang="en-GB" b="0" i="0" dirty="0" err="1"/>
            <a:t>hlediska</a:t>
          </a:r>
          <a:r>
            <a:rPr lang="en-GB" b="0" i="0" dirty="0"/>
            <a:t> (</a:t>
          </a:r>
          <a:r>
            <a:rPr lang="en-GB" b="0" i="0" dirty="0" err="1"/>
            <a:t>vnějšího</a:t>
          </a:r>
          <a:r>
            <a:rPr lang="en-GB" b="0" i="0" dirty="0"/>
            <a:t>) </a:t>
          </a:r>
          <a:r>
            <a:rPr lang="en-GB" b="0" i="0" dirty="0" err="1"/>
            <a:t>pozorovatele</a:t>
          </a:r>
          <a:r>
            <a:rPr lang="en-GB" b="0" i="0" dirty="0"/>
            <a:t> a </a:t>
          </a:r>
          <a:r>
            <a:rPr lang="en-GB" b="0" i="0" dirty="0" err="1"/>
            <a:t>objektivizující</a:t>
          </a:r>
          <a:r>
            <a:rPr lang="en-GB" b="0" i="0" dirty="0"/>
            <a:t> </a:t>
          </a:r>
          <a:r>
            <a:rPr lang="en-GB" b="0" i="0" dirty="0" err="1"/>
            <a:t>vědy</a:t>
          </a:r>
          <a:r>
            <a:rPr lang="en-GB" b="0" i="0" dirty="0"/>
            <a:t>, </a:t>
          </a:r>
          <a:r>
            <a:rPr lang="en-GB" b="0" i="0" dirty="0" err="1"/>
            <a:t>jež</a:t>
          </a:r>
          <a:r>
            <a:rPr lang="en-GB" b="0" i="0" dirty="0"/>
            <a:t> </a:t>
          </a:r>
          <a:r>
            <a:rPr lang="en-GB" b="0" i="0" dirty="0" err="1"/>
            <a:t>hledá</a:t>
          </a:r>
          <a:r>
            <a:rPr lang="en-GB" b="0" i="0" dirty="0"/>
            <a:t> </a:t>
          </a:r>
          <a:r>
            <a:rPr lang="en-GB" b="0" i="0" dirty="0" err="1"/>
            <a:t>společné</a:t>
          </a:r>
          <a:r>
            <a:rPr lang="en-GB" b="0" i="0" dirty="0"/>
            <a:t> a </a:t>
          </a:r>
          <a:r>
            <a:rPr lang="en-GB" b="0" i="0" dirty="0" err="1"/>
            <a:t>nebere</a:t>
          </a:r>
          <a:r>
            <a:rPr lang="en-GB" b="0" i="0" dirty="0"/>
            <a:t> </a:t>
          </a:r>
          <a:r>
            <a:rPr lang="en-GB" b="0" i="0" dirty="0" err="1"/>
            <a:t>důsledně</a:t>
          </a:r>
          <a:r>
            <a:rPr lang="en-GB" b="0" i="0" dirty="0"/>
            <a:t> </a:t>
          </a:r>
          <a:r>
            <a:rPr lang="en-GB" b="0" i="0" dirty="0" err="1"/>
            <a:t>ohled</a:t>
          </a:r>
          <a:r>
            <a:rPr lang="en-GB" b="0" i="0" dirty="0"/>
            <a:t> </a:t>
          </a:r>
          <a:r>
            <a:rPr lang="en-GB" b="0" i="0" dirty="0" err="1"/>
            <a:t>na</a:t>
          </a:r>
          <a:r>
            <a:rPr lang="en-GB" b="0" i="0" dirty="0"/>
            <a:t> </a:t>
          </a:r>
          <a:r>
            <a:rPr lang="en-GB" b="0" i="0" dirty="0" err="1"/>
            <a:t>kulturní</a:t>
          </a:r>
          <a:r>
            <a:rPr lang="en-GB" b="0" i="0" dirty="0"/>
            <a:t>, </a:t>
          </a:r>
          <a:r>
            <a:rPr lang="en-GB" b="0" i="0" dirty="0" err="1"/>
            <a:t>společenské</a:t>
          </a:r>
          <a:r>
            <a:rPr lang="en-GB" b="0" i="0" dirty="0"/>
            <a:t> </a:t>
          </a:r>
          <a:r>
            <a:rPr lang="en-GB" b="0" i="0" dirty="0" err="1"/>
            <a:t>či</a:t>
          </a:r>
          <a:r>
            <a:rPr lang="en-GB" b="0" i="0" dirty="0"/>
            <a:t> </a:t>
          </a:r>
          <a:r>
            <a:rPr lang="en-GB" b="0" i="0" dirty="0" err="1"/>
            <a:t>jazykové</a:t>
          </a:r>
          <a:r>
            <a:rPr lang="en-GB" b="0" i="0" dirty="0"/>
            <a:t> </a:t>
          </a:r>
          <a:r>
            <a:rPr lang="en-GB" b="0" i="0" dirty="0" err="1"/>
            <a:t>odlišnosti</a:t>
          </a:r>
          <a:r>
            <a:rPr lang="en-GB" b="0" i="0" dirty="0"/>
            <a:t> </a:t>
          </a:r>
          <a:r>
            <a:rPr lang="en-GB" b="0" i="0" dirty="0" err="1"/>
            <a:t>zkoumané</a:t>
          </a:r>
          <a:r>
            <a:rPr lang="en-GB" b="0" i="0" dirty="0"/>
            <a:t> </a:t>
          </a:r>
          <a:r>
            <a:rPr lang="en-GB" b="0" i="0" dirty="0" err="1"/>
            <a:t>společnosti</a:t>
          </a:r>
          <a:r>
            <a:rPr lang="en-GB" b="0" i="0" dirty="0"/>
            <a:t>;</a:t>
          </a:r>
          <a:endParaRPr lang="en-GB" dirty="0"/>
        </a:p>
      </dgm:t>
    </dgm:pt>
    <dgm:pt modelId="{54011C6D-C583-45A2-A587-7A6939B89A13}" type="parTrans" cxnId="{76ED512D-BA36-464B-81C5-A29C878F6399}">
      <dgm:prSet/>
      <dgm:spPr/>
      <dgm:t>
        <a:bodyPr/>
        <a:lstStyle/>
        <a:p>
          <a:endParaRPr lang="en-GB"/>
        </a:p>
      </dgm:t>
    </dgm:pt>
    <dgm:pt modelId="{8DE90EBD-009D-46F9-9053-0B8D0B7C0DF8}" type="sibTrans" cxnId="{76ED512D-BA36-464B-81C5-A29C878F6399}">
      <dgm:prSet/>
      <dgm:spPr/>
      <dgm:t>
        <a:bodyPr/>
        <a:lstStyle/>
        <a:p>
          <a:endParaRPr lang="en-GB"/>
        </a:p>
      </dgm:t>
    </dgm:pt>
    <dgm:pt modelId="{D31D1E47-AADA-4BC3-8986-EE1B44FD5AC6}" type="pres">
      <dgm:prSet presAssocID="{8C5D84F4-A70D-4694-9DDF-120FC2A7ADFC}" presName="Name0" presStyleCnt="0">
        <dgm:presLayoutVars>
          <dgm:dir/>
          <dgm:animLvl val="lvl"/>
          <dgm:resizeHandles val="exact"/>
        </dgm:presLayoutVars>
      </dgm:prSet>
      <dgm:spPr/>
    </dgm:pt>
    <dgm:pt modelId="{7058AAC0-EF60-4F8E-B70F-431D492DFC9D}" type="pres">
      <dgm:prSet presAssocID="{270B5695-81D8-44ED-A1B7-45F322F58E2A}" presName="linNode" presStyleCnt="0"/>
      <dgm:spPr/>
    </dgm:pt>
    <dgm:pt modelId="{6DEE0985-501A-429F-B456-CADB00DE80D2}" type="pres">
      <dgm:prSet presAssocID="{270B5695-81D8-44ED-A1B7-45F322F58E2A}" presName="parentText" presStyleLbl="node1" presStyleIdx="0" presStyleCnt="2">
        <dgm:presLayoutVars>
          <dgm:chMax val="1"/>
          <dgm:bulletEnabled val="1"/>
        </dgm:presLayoutVars>
      </dgm:prSet>
      <dgm:spPr/>
    </dgm:pt>
    <dgm:pt modelId="{6C0DC771-1429-4241-9B46-74414E84846B}" type="pres">
      <dgm:prSet presAssocID="{270B5695-81D8-44ED-A1B7-45F322F58E2A}" presName="descendantText" presStyleLbl="alignAccFollowNode1" presStyleIdx="0" presStyleCnt="2">
        <dgm:presLayoutVars>
          <dgm:bulletEnabled val="1"/>
        </dgm:presLayoutVars>
      </dgm:prSet>
      <dgm:spPr/>
    </dgm:pt>
    <dgm:pt modelId="{F55C755C-D7AA-4E43-9742-BFABA70F5026}" type="pres">
      <dgm:prSet presAssocID="{EF647A10-6F9D-45D8-8C04-7D47F3BB004E}" presName="sp" presStyleCnt="0"/>
      <dgm:spPr/>
    </dgm:pt>
    <dgm:pt modelId="{4F93DF53-57FB-4546-A852-2D6EF55CA7FA}" type="pres">
      <dgm:prSet presAssocID="{7F2CB0C2-7F9F-4F0D-8023-DC533BA7F939}" presName="linNode" presStyleCnt="0"/>
      <dgm:spPr/>
    </dgm:pt>
    <dgm:pt modelId="{678C50C3-8E44-4F2F-A2F9-A765E09D6898}" type="pres">
      <dgm:prSet presAssocID="{7F2CB0C2-7F9F-4F0D-8023-DC533BA7F939}" presName="parentText" presStyleLbl="node1" presStyleIdx="1" presStyleCnt="2">
        <dgm:presLayoutVars>
          <dgm:chMax val="1"/>
          <dgm:bulletEnabled val="1"/>
        </dgm:presLayoutVars>
      </dgm:prSet>
      <dgm:spPr/>
    </dgm:pt>
    <dgm:pt modelId="{89384BF5-0068-4B3E-8AF7-81C11A281A86}" type="pres">
      <dgm:prSet presAssocID="{7F2CB0C2-7F9F-4F0D-8023-DC533BA7F939}" presName="descendantText" presStyleLbl="alignAccFollowNode1" presStyleIdx="1" presStyleCnt="2">
        <dgm:presLayoutVars>
          <dgm:bulletEnabled val="1"/>
        </dgm:presLayoutVars>
      </dgm:prSet>
      <dgm:spPr/>
    </dgm:pt>
  </dgm:ptLst>
  <dgm:cxnLst>
    <dgm:cxn modelId="{C8AB2112-A9D8-477A-87A8-19EEA967F76C}" srcId="{270B5695-81D8-44ED-A1B7-45F322F58E2A}" destId="{8EC9C043-94C0-418B-BA85-59A4A1BF5047}" srcOrd="0" destOrd="0" parTransId="{ADD68BC9-476D-48B3-8D6E-81457F66E335}" sibTransId="{822F1151-680A-42CD-8F3B-5308FFF0B218}"/>
    <dgm:cxn modelId="{F543A514-C90E-4B2D-93F0-F833BC1A6A03}" type="presOf" srcId="{8C5D84F4-A70D-4694-9DDF-120FC2A7ADFC}" destId="{D31D1E47-AADA-4BC3-8986-EE1B44FD5AC6}" srcOrd="0" destOrd="0" presId="urn:microsoft.com/office/officeart/2005/8/layout/vList5"/>
    <dgm:cxn modelId="{76ED512D-BA36-464B-81C5-A29C878F6399}" srcId="{7F2CB0C2-7F9F-4F0D-8023-DC533BA7F939}" destId="{946A9EAD-1576-46E3-880B-0F395EDC02C5}" srcOrd="0" destOrd="0" parTransId="{54011C6D-C583-45A2-A587-7A6939B89A13}" sibTransId="{8DE90EBD-009D-46F9-9053-0B8D0B7C0DF8}"/>
    <dgm:cxn modelId="{E41AEA95-9BBD-46BF-AFE7-1AA85B2BAD1E}" type="presOf" srcId="{8EC9C043-94C0-418B-BA85-59A4A1BF5047}" destId="{6C0DC771-1429-4241-9B46-74414E84846B}" srcOrd="0" destOrd="0" presId="urn:microsoft.com/office/officeart/2005/8/layout/vList5"/>
    <dgm:cxn modelId="{50D95F98-1D4A-4F2A-8251-92BE6B9EF197}" type="presOf" srcId="{270B5695-81D8-44ED-A1B7-45F322F58E2A}" destId="{6DEE0985-501A-429F-B456-CADB00DE80D2}" srcOrd="0" destOrd="0" presId="urn:microsoft.com/office/officeart/2005/8/layout/vList5"/>
    <dgm:cxn modelId="{9C9E699F-0558-4E99-AF92-4AA00C3351E2}" type="presOf" srcId="{7B98E696-838A-49D7-8044-0303F4696F64}" destId="{6C0DC771-1429-4241-9B46-74414E84846B}" srcOrd="0" destOrd="1" presId="urn:microsoft.com/office/officeart/2005/8/layout/vList5"/>
    <dgm:cxn modelId="{7055F7AD-6E30-4DCF-A0E3-315A3D3627BB}" srcId="{8C5D84F4-A70D-4694-9DDF-120FC2A7ADFC}" destId="{270B5695-81D8-44ED-A1B7-45F322F58E2A}" srcOrd="0" destOrd="0" parTransId="{C8D06A16-5A49-4001-97A3-3776C73253CA}" sibTransId="{EF647A10-6F9D-45D8-8C04-7D47F3BB004E}"/>
    <dgm:cxn modelId="{8E3FE7C5-EA1A-4028-8C98-5FD8ECDF7131}" srcId="{8C5D84F4-A70D-4694-9DDF-120FC2A7ADFC}" destId="{7F2CB0C2-7F9F-4F0D-8023-DC533BA7F939}" srcOrd="1" destOrd="0" parTransId="{035E7C4F-9B68-47DF-BEDC-2E7D9BEE6532}" sibTransId="{E7CBE74C-2B64-433D-9CB7-DC23044CAF9A}"/>
    <dgm:cxn modelId="{9763DACF-60D1-4D85-A544-DECF4F57F72D}" type="presOf" srcId="{7F2CB0C2-7F9F-4F0D-8023-DC533BA7F939}" destId="{678C50C3-8E44-4F2F-A2F9-A765E09D6898}" srcOrd="0" destOrd="0" presId="urn:microsoft.com/office/officeart/2005/8/layout/vList5"/>
    <dgm:cxn modelId="{1F2D25F3-53EA-48CC-A546-2A29584E632A}" srcId="{270B5695-81D8-44ED-A1B7-45F322F58E2A}" destId="{7B98E696-838A-49D7-8044-0303F4696F64}" srcOrd="1" destOrd="0" parTransId="{7315D049-164D-40D9-8220-1FD28457137F}" sibTransId="{62CA7747-559E-49B2-8C20-4E3C608E1438}"/>
    <dgm:cxn modelId="{C36F02FF-1673-4F52-9269-E2C9752FFC75}" type="presOf" srcId="{946A9EAD-1576-46E3-880B-0F395EDC02C5}" destId="{89384BF5-0068-4B3E-8AF7-81C11A281A86}" srcOrd="0" destOrd="0" presId="urn:microsoft.com/office/officeart/2005/8/layout/vList5"/>
    <dgm:cxn modelId="{7174EE58-0CE6-4531-B62C-5A589C669C48}" type="presParOf" srcId="{D31D1E47-AADA-4BC3-8986-EE1B44FD5AC6}" destId="{7058AAC0-EF60-4F8E-B70F-431D492DFC9D}" srcOrd="0" destOrd="0" presId="urn:microsoft.com/office/officeart/2005/8/layout/vList5"/>
    <dgm:cxn modelId="{AD865EC3-AE00-4CF9-88E7-871731A4CA38}" type="presParOf" srcId="{7058AAC0-EF60-4F8E-B70F-431D492DFC9D}" destId="{6DEE0985-501A-429F-B456-CADB00DE80D2}" srcOrd="0" destOrd="0" presId="urn:microsoft.com/office/officeart/2005/8/layout/vList5"/>
    <dgm:cxn modelId="{7AE268E7-EAAD-497C-9CC8-1F680D2F8F4D}" type="presParOf" srcId="{7058AAC0-EF60-4F8E-B70F-431D492DFC9D}" destId="{6C0DC771-1429-4241-9B46-74414E84846B}" srcOrd="1" destOrd="0" presId="urn:microsoft.com/office/officeart/2005/8/layout/vList5"/>
    <dgm:cxn modelId="{94D088A0-4171-43E9-9191-CF6A78C617A5}" type="presParOf" srcId="{D31D1E47-AADA-4BC3-8986-EE1B44FD5AC6}" destId="{F55C755C-D7AA-4E43-9742-BFABA70F5026}" srcOrd="1" destOrd="0" presId="urn:microsoft.com/office/officeart/2005/8/layout/vList5"/>
    <dgm:cxn modelId="{1CBBD9FC-3833-447F-95A2-6D83E94AB9FC}" type="presParOf" srcId="{D31D1E47-AADA-4BC3-8986-EE1B44FD5AC6}" destId="{4F93DF53-57FB-4546-A852-2D6EF55CA7FA}" srcOrd="2" destOrd="0" presId="urn:microsoft.com/office/officeart/2005/8/layout/vList5"/>
    <dgm:cxn modelId="{481F4BA3-1264-4897-96C4-C1FC7D5CA58B}" type="presParOf" srcId="{4F93DF53-57FB-4546-A852-2D6EF55CA7FA}" destId="{678C50C3-8E44-4F2F-A2F9-A765E09D6898}" srcOrd="0" destOrd="0" presId="urn:microsoft.com/office/officeart/2005/8/layout/vList5"/>
    <dgm:cxn modelId="{84631FC8-55D5-4017-B889-D77138D40796}" type="presParOf" srcId="{4F93DF53-57FB-4546-A852-2D6EF55CA7FA}" destId="{89384BF5-0068-4B3E-8AF7-81C11A281A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F2140-F3BD-455B-AE86-7F93C1D16A73}" type="doc">
      <dgm:prSet loTypeId="urn:microsoft.com/office/officeart/2005/8/layout/pList2" loCatId="list" qsTypeId="urn:microsoft.com/office/officeart/2005/8/quickstyle/simple1" qsCatId="simple" csTypeId="urn:microsoft.com/office/officeart/2005/8/colors/accent1_2" csCatId="accent1" phldr="1"/>
      <dgm:spPr/>
    </dgm:pt>
    <dgm:pt modelId="{64E94AB5-2E3C-4ADE-A821-443638CD445B}">
      <dgm:prSet phldrT="[Text]" custT="1"/>
      <dgm:spPr/>
      <dgm:t>
        <a:bodyPr/>
        <a:lstStyle/>
        <a:p>
          <a:r>
            <a:rPr lang="cs-CZ" sz="2100" dirty="0"/>
            <a:t>Kulturní chování</a:t>
          </a:r>
        </a:p>
        <a:p>
          <a:r>
            <a:rPr lang="cs-CZ" sz="1800" dirty="0"/>
            <a:t>(co členové kultury dělají)</a:t>
          </a:r>
          <a:endParaRPr lang="en-GB" sz="1800" dirty="0"/>
        </a:p>
      </dgm:t>
    </dgm:pt>
    <dgm:pt modelId="{DF16D162-98DA-4924-ADC8-64580B2FD0E9}" type="parTrans" cxnId="{E70094DC-B0C2-49A7-884C-E43FB6219B8A}">
      <dgm:prSet/>
      <dgm:spPr/>
      <dgm:t>
        <a:bodyPr/>
        <a:lstStyle/>
        <a:p>
          <a:endParaRPr lang="en-GB"/>
        </a:p>
      </dgm:t>
    </dgm:pt>
    <dgm:pt modelId="{76819734-8CB9-4F30-B396-6C3D5B1F2BF2}" type="sibTrans" cxnId="{E70094DC-B0C2-49A7-884C-E43FB6219B8A}">
      <dgm:prSet/>
      <dgm:spPr/>
      <dgm:t>
        <a:bodyPr/>
        <a:lstStyle/>
        <a:p>
          <a:endParaRPr lang="en-GB"/>
        </a:p>
      </dgm:t>
    </dgm:pt>
    <dgm:pt modelId="{CBD3C646-B655-4713-A722-0985301D32C9}">
      <dgm:prSet phldrT="[Text]" custT="1"/>
      <dgm:spPr/>
      <dgm:t>
        <a:bodyPr/>
        <a:lstStyle/>
        <a:p>
          <a:r>
            <a:rPr lang="cs-CZ" sz="2100" dirty="0"/>
            <a:t>Kulturní artefakty</a:t>
          </a:r>
        </a:p>
        <a:p>
          <a:r>
            <a:rPr lang="cs-CZ" sz="1800" dirty="0"/>
            <a:t>(co lidé mají a používají)</a:t>
          </a:r>
          <a:endParaRPr lang="en-GB" sz="1800" dirty="0"/>
        </a:p>
      </dgm:t>
    </dgm:pt>
    <dgm:pt modelId="{9B0C1152-C339-4E76-B966-9E35D027DD44}" type="parTrans" cxnId="{52F314F9-17F2-495B-9B2F-857C949F5BB5}">
      <dgm:prSet/>
      <dgm:spPr/>
      <dgm:t>
        <a:bodyPr/>
        <a:lstStyle/>
        <a:p>
          <a:endParaRPr lang="en-GB"/>
        </a:p>
      </dgm:t>
    </dgm:pt>
    <dgm:pt modelId="{3BBE1613-3BC4-45E7-8B63-E4DB78F81188}" type="sibTrans" cxnId="{52F314F9-17F2-495B-9B2F-857C949F5BB5}">
      <dgm:prSet/>
      <dgm:spPr/>
      <dgm:t>
        <a:bodyPr/>
        <a:lstStyle/>
        <a:p>
          <a:endParaRPr lang="en-GB"/>
        </a:p>
      </dgm:t>
    </dgm:pt>
    <dgm:pt modelId="{5ED51FCB-A7B6-439E-9725-591EA04F9C6A}">
      <dgm:prSet phldrT="[Text]" custT="1"/>
      <dgm:spPr/>
      <dgm:t>
        <a:bodyPr/>
        <a:lstStyle/>
        <a:p>
          <a:r>
            <a:rPr lang="cs-CZ" sz="2500" b="0" i="0" dirty="0"/>
            <a:t>K</a:t>
          </a:r>
          <a:r>
            <a:rPr lang="en-GB" sz="2500" b="0" i="0" dirty="0" err="1"/>
            <a:t>ulturní</a:t>
          </a:r>
          <a:r>
            <a:rPr lang="en-GB" sz="2500" b="0" i="0" dirty="0"/>
            <a:t> </a:t>
          </a:r>
          <a:r>
            <a:rPr lang="en-GB" sz="2500" b="0" i="0" dirty="0" err="1"/>
            <a:t>řeč</a:t>
          </a:r>
          <a:r>
            <a:rPr lang="en-GB" sz="2500" b="0" i="0" dirty="0"/>
            <a:t> </a:t>
          </a:r>
          <a:endParaRPr lang="cs-CZ" sz="2500" b="0" i="0" dirty="0"/>
        </a:p>
        <a:p>
          <a:r>
            <a:rPr lang="en-GB" sz="2000" b="0" i="0" dirty="0"/>
            <a:t>(co </a:t>
          </a:r>
          <a:r>
            <a:rPr lang="en-GB" sz="2000" b="0" i="0" dirty="0" err="1"/>
            <a:t>lidé</a:t>
          </a:r>
          <a:r>
            <a:rPr lang="en-GB" sz="2000" b="0" i="0" dirty="0"/>
            <a:t> </a:t>
          </a:r>
          <a:r>
            <a:rPr lang="en-GB" sz="2000" b="0" i="0" dirty="0" err="1"/>
            <a:t>říkají</a:t>
          </a:r>
          <a:r>
            <a:rPr lang="en-GB" sz="2000" b="0" i="0" dirty="0"/>
            <a:t>)</a:t>
          </a:r>
          <a:endParaRPr lang="en-GB" sz="2000" dirty="0"/>
        </a:p>
      </dgm:t>
    </dgm:pt>
    <dgm:pt modelId="{BA42A189-0E33-420F-9E8E-77346FE3B13C}" type="parTrans" cxnId="{171251AA-B173-4153-BD6A-7D76E7C9FFB5}">
      <dgm:prSet/>
      <dgm:spPr/>
      <dgm:t>
        <a:bodyPr/>
        <a:lstStyle/>
        <a:p>
          <a:endParaRPr lang="en-GB"/>
        </a:p>
      </dgm:t>
    </dgm:pt>
    <dgm:pt modelId="{ADCA149A-0B73-4394-AE0B-B46CB4EB747C}" type="sibTrans" cxnId="{171251AA-B173-4153-BD6A-7D76E7C9FFB5}">
      <dgm:prSet/>
      <dgm:spPr/>
      <dgm:t>
        <a:bodyPr/>
        <a:lstStyle/>
        <a:p>
          <a:endParaRPr lang="en-GB"/>
        </a:p>
      </dgm:t>
    </dgm:pt>
    <dgm:pt modelId="{2107FF29-73F7-44DB-95E2-683E5DFDF9C4}" type="pres">
      <dgm:prSet presAssocID="{8A4F2140-F3BD-455B-AE86-7F93C1D16A73}" presName="Name0" presStyleCnt="0">
        <dgm:presLayoutVars>
          <dgm:dir/>
          <dgm:resizeHandles val="exact"/>
        </dgm:presLayoutVars>
      </dgm:prSet>
      <dgm:spPr/>
    </dgm:pt>
    <dgm:pt modelId="{3D5789B0-5920-4084-8E7A-FFA375F5EFD5}" type="pres">
      <dgm:prSet presAssocID="{8A4F2140-F3BD-455B-AE86-7F93C1D16A73}" presName="bkgdShp" presStyleLbl="alignAccFollowNode1" presStyleIdx="0" presStyleCnt="1" custLinFactNeighborX="-340" custLinFactNeighborY="1002"/>
      <dgm:spPr/>
    </dgm:pt>
    <dgm:pt modelId="{A3EAAE08-D9A3-40C3-84C9-60FDABFF8739}" type="pres">
      <dgm:prSet presAssocID="{8A4F2140-F3BD-455B-AE86-7F93C1D16A73}" presName="linComp" presStyleCnt="0"/>
      <dgm:spPr/>
    </dgm:pt>
    <dgm:pt modelId="{06FBE6FB-647B-4347-8D22-196FF5E20A56}" type="pres">
      <dgm:prSet presAssocID="{64E94AB5-2E3C-4ADE-A821-443638CD445B}" presName="compNode" presStyleCnt="0"/>
      <dgm:spPr/>
    </dgm:pt>
    <dgm:pt modelId="{9FED8FD0-3517-459D-8CC1-362EB7497BF6}" type="pres">
      <dgm:prSet presAssocID="{64E94AB5-2E3C-4ADE-A821-443638CD445B}" presName="node" presStyleLbl="node1" presStyleIdx="0" presStyleCnt="3">
        <dgm:presLayoutVars>
          <dgm:bulletEnabled val="1"/>
        </dgm:presLayoutVars>
      </dgm:prSet>
      <dgm:spPr/>
    </dgm:pt>
    <dgm:pt modelId="{DF909C16-42FD-4D95-B81F-BE469D23362E}" type="pres">
      <dgm:prSet presAssocID="{64E94AB5-2E3C-4ADE-A821-443638CD445B}" presName="invisiNode" presStyleLbl="node1" presStyleIdx="0" presStyleCnt="3"/>
      <dgm:spPr/>
    </dgm:pt>
    <dgm:pt modelId="{40A4A67E-346B-4319-A4FF-3DD95F6682BE}" type="pres">
      <dgm:prSet presAssocID="{64E94AB5-2E3C-4ADE-A821-443638CD445B}" presName="imagNode" presStyleLbl="fgImgPlace1" presStyleIdx="0" presStyleCnt="3" custScaleX="114539" custScaleY="99999" custLinFactNeighborX="-1994" custLinFactNeighborY="-1051"/>
      <dgm:spPr>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dgm:spPr>
    </dgm:pt>
    <dgm:pt modelId="{7B8843E5-F6A5-4AD9-8F63-FE11E2A4872B}" type="pres">
      <dgm:prSet presAssocID="{76819734-8CB9-4F30-B396-6C3D5B1F2BF2}" presName="sibTrans" presStyleLbl="sibTrans2D1" presStyleIdx="0" presStyleCnt="0"/>
      <dgm:spPr/>
    </dgm:pt>
    <dgm:pt modelId="{7532D8D2-DED6-43AE-944A-D7A2EA12C303}" type="pres">
      <dgm:prSet presAssocID="{CBD3C646-B655-4713-A722-0985301D32C9}" presName="compNode" presStyleCnt="0"/>
      <dgm:spPr/>
    </dgm:pt>
    <dgm:pt modelId="{9F2A0E45-6D35-44CB-BC03-599F470BE753}" type="pres">
      <dgm:prSet presAssocID="{CBD3C646-B655-4713-A722-0985301D32C9}" presName="node" presStyleLbl="node1" presStyleIdx="1" presStyleCnt="3">
        <dgm:presLayoutVars>
          <dgm:bulletEnabled val="1"/>
        </dgm:presLayoutVars>
      </dgm:prSet>
      <dgm:spPr/>
    </dgm:pt>
    <dgm:pt modelId="{E437CCEF-2172-40CD-B8BE-00965C444F4F}" type="pres">
      <dgm:prSet presAssocID="{CBD3C646-B655-4713-A722-0985301D32C9}" presName="invisiNode" presStyleLbl="node1" presStyleIdx="1" presStyleCnt="3"/>
      <dgm:spPr/>
    </dgm:pt>
    <dgm:pt modelId="{B09D22E8-D0DE-46A9-97A7-27409CF62F88}" type="pres">
      <dgm:prSet presAssocID="{CBD3C646-B655-4713-A722-0985301D32C9}"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835F16F9-9BD1-4FDA-B2F1-3E86A8DE3589}" type="pres">
      <dgm:prSet presAssocID="{3BBE1613-3BC4-45E7-8B63-E4DB78F81188}" presName="sibTrans" presStyleLbl="sibTrans2D1" presStyleIdx="0" presStyleCnt="0"/>
      <dgm:spPr/>
    </dgm:pt>
    <dgm:pt modelId="{461723F5-B4A9-470F-91D3-63C19822B625}" type="pres">
      <dgm:prSet presAssocID="{5ED51FCB-A7B6-439E-9725-591EA04F9C6A}" presName="compNode" presStyleCnt="0"/>
      <dgm:spPr/>
    </dgm:pt>
    <dgm:pt modelId="{3ECC00B2-3815-4A5B-8EDE-4EE09866B0B3}" type="pres">
      <dgm:prSet presAssocID="{5ED51FCB-A7B6-439E-9725-591EA04F9C6A}" presName="node" presStyleLbl="node1" presStyleIdx="2" presStyleCnt="3">
        <dgm:presLayoutVars>
          <dgm:bulletEnabled val="1"/>
        </dgm:presLayoutVars>
      </dgm:prSet>
      <dgm:spPr/>
    </dgm:pt>
    <dgm:pt modelId="{0CBA43C1-AF37-4BEB-950D-9EB8A1609F96}" type="pres">
      <dgm:prSet presAssocID="{5ED51FCB-A7B6-439E-9725-591EA04F9C6A}" presName="invisiNode" presStyleLbl="node1" presStyleIdx="2" presStyleCnt="3"/>
      <dgm:spPr/>
    </dgm:pt>
    <dgm:pt modelId="{0AB38833-9E91-4812-8151-678F8FFB2FA0}" type="pres">
      <dgm:prSet presAssocID="{5ED51FCB-A7B6-439E-9725-591EA04F9C6A}"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Lst>
  <dgm:cxnLst>
    <dgm:cxn modelId="{CEDA521A-40BE-49DD-9605-532B770A6FB5}" type="presOf" srcId="{5ED51FCB-A7B6-439E-9725-591EA04F9C6A}" destId="{3ECC00B2-3815-4A5B-8EDE-4EE09866B0B3}" srcOrd="0" destOrd="0" presId="urn:microsoft.com/office/officeart/2005/8/layout/pList2"/>
    <dgm:cxn modelId="{78DE8761-349B-47DC-8A44-653214D9BCBF}" type="presOf" srcId="{CBD3C646-B655-4713-A722-0985301D32C9}" destId="{9F2A0E45-6D35-44CB-BC03-599F470BE753}" srcOrd="0" destOrd="0" presId="urn:microsoft.com/office/officeart/2005/8/layout/pList2"/>
    <dgm:cxn modelId="{171251AA-B173-4153-BD6A-7D76E7C9FFB5}" srcId="{8A4F2140-F3BD-455B-AE86-7F93C1D16A73}" destId="{5ED51FCB-A7B6-439E-9725-591EA04F9C6A}" srcOrd="2" destOrd="0" parTransId="{BA42A189-0E33-420F-9E8E-77346FE3B13C}" sibTransId="{ADCA149A-0B73-4394-AE0B-B46CB4EB747C}"/>
    <dgm:cxn modelId="{EBA65EBE-ABA5-4B00-B57C-C851F2F8A90A}" type="presOf" srcId="{3BBE1613-3BC4-45E7-8B63-E4DB78F81188}" destId="{835F16F9-9BD1-4FDA-B2F1-3E86A8DE3589}" srcOrd="0" destOrd="0" presId="urn:microsoft.com/office/officeart/2005/8/layout/pList2"/>
    <dgm:cxn modelId="{E70094DC-B0C2-49A7-884C-E43FB6219B8A}" srcId="{8A4F2140-F3BD-455B-AE86-7F93C1D16A73}" destId="{64E94AB5-2E3C-4ADE-A821-443638CD445B}" srcOrd="0" destOrd="0" parTransId="{DF16D162-98DA-4924-ADC8-64580B2FD0E9}" sibTransId="{76819734-8CB9-4F30-B396-6C3D5B1F2BF2}"/>
    <dgm:cxn modelId="{626C2AE4-7CD8-4E64-9BDE-EE1D6547CC8B}" type="presOf" srcId="{76819734-8CB9-4F30-B396-6C3D5B1F2BF2}" destId="{7B8843E5-F6A5-4AD9-8F63-FE11E2A4872B}" srcOrd="0" destOrd="0" presId="urn:microsoft.com/office/officeart/2005/8/layout/pList2"/>
    <dgm:cxn modelId="{DC7288EB-D574-40AC-AF77-BB176051CC26}" type="presOf" srcId="{8A4F2140-F3BD-455B-AE86-7F93C1D16A73}" destId="{2107FF29-73F7-44DB-95E2-683E5DFDF9C4}" srcOrd="0" destOrd="0" presId="urn:microsoft.com/office/officeart/2005/8/layout/pList2"/>
    <dgm:cxn modelId="{045CF6ED-974E-4048-9CAF-A1A740E6261B}" type="presOf" srcId="{64E94AB5-2E3C-4ADE-A821-443638CD445B}" destId="{9FED8FD0-3517-459D-8CC1-362EB7497BF6}" srcOrd="0" destOrd="0" presId="urn:microsoft.com/office/officeart/2005/8/layout/pList2"/>
    <dgm:cxn modelId="{52F314F9-17F2-495B-9B2F-857C949F5BB5}" srcId="{8A4F2140-F3BD-455B-AE86-7F93C1D16A73}" destId="{CBD3C646-B655-4713-A722-0985301D32C9}" srcOrd="1" destOrd="0" parTransId="{9B0C1152-C339-4E76-B966-9E35D027DD44}" sibTransId="{3BBE1613-3BC4-45E7-8B63-E4DB78F81188}"/>
    <dgm:cxn modelId="{783D8A62-F3D1-4F63-B5E1-6AF7DFDAB148}" type="presParOf" srcId="{2107FF29-73F7-44DB-95E2-683E5DFDF9C4}" destId="{3D5789B0-5920-4084-8E7A-FFA375F5EFD5}" srcOrd="0" destOrd="0" presId="urn:microsoft.com/office/officeart/2005/8/layout/pList2"/>
    <dgm:cxn modelId="{5DE85D00-A787-4951-9E30-A2F50EBAAD2E}" type="presParOf" srcId="{2107FF29-73F7-44DB-95E2-683E5DFDF9C4}" destId="{A3EAAE08-D9A3-40C3-84C9-60FDABFF8739}" srcOrd="1" destOrd="0" presId="urn:microsoft.com/office/officeart/2005/8/layout/pList2"/>
    <dgm:cxn modelId="{B81A48BE-6090-440A-99AD-1FF5FB111BD8}" type="presParOf" srcId="{A3EAAE08-D9A3-40C3-84C9-60FDABFF8739}" destId="{06FBE6FB-647B-4347-8D22-196FF5E20A56}" srcOrd="0" destOrd="0" presId="urn:microsoft.com/office/officeart/2005/8/layout/pList2"/>
    <dgm:cxn modelId="{C6976843-6652-4553-B1B4-610B19CE511A}" type="presParOf" srcId="{06FBE6FB-647B-4347-8D22-196FF5E20A56}" destId="{9FED8FD0-3517-459D-8CC1-362EB7497BF6}" srcOrd="0" destOrd="0" presId="urn:microsoft.com/office/officeart/2005/8/layout/pList2"/>
    <dgm:cxn modelId="{110A35EE-6D15-4963-AFF5-D1BC41AC5583}" type="presParOf" srcId="{06FBE6FB-647B-4347-8D22-196FF5E20A56}" destId="{DF909C16-42FD-4D95-B81F-BE469D23362E}" srcOrd="1" destOrd="0" presId="urn:microsoft.com/office/officeart/2005/8/layout/pList2"/>
    <dgm:cxn modelId="{8841A821-C102-4F3C-BA1A-C46AF55E3094}" type="presParOf" srcId="{06FBE6FB-647B-4347-8D22-196FF5E20A56}" destId="{40A4A67E-346B-4319-A4FF-3DD95F6682BE}" srcOrd="2" destOrd="0" presId="urn:microsoft.com/office/officeart/2005/8/layout/pList2"/>
    <dgm:cxn modelId="{C2F0AC7D-5723-43AD-9998-54197190781E}" type="presParOf" srcId="{A3EAAE08-D9A3-40C3-84C9-60FDABFF8739}" destId="{7B8843E5-F6A5-4AD9-8F63-FE11E2A4872B}" srcOrd="1" destOrd="0" presId="urn:microsoft.com/office/officeart/2005/8/layout/pList2"/>
    <dgm:cxn modelId="{F594D0EB-EACF-4A02-8F30-FEC205754C84}" type="presParOf" srcId="{A3EAAE08-D9A3-40C3-84C9-60FDABFF8739}" destId="{7532D8D2-DED6-43AE-944A-D7A2EA12C303}" srcOrd="2" destOrd="0" presId="urn:microsoft.com/office/officeart/2005/8/layout/pList2"/>
    <dgm:cxn modelId="{B29C7957-5412-4F96-8541-C4436E87B206}" type="presParOf" srcId="{7532D8D2-DED6-43AE-944A-D7A2EA12C303}" destId="{9F2A0E45-6D35-44CB-BC03-599F470BE753}" srcOrd="0" destOrd="0" presId="urn:microsoft.com/office/officeart/2005/8/layout/pList2"/>
    <dgm:cxn modelId="{504FCEE8-0C87-4A34-A977-EFA4727A6E3B}" type="presParOf" srcId="{7532D8D2-DED6-43AE-944A-D7A2EA12C303}" destId="{E437CCEF-2172-40CD-B8BE-00965C444F4F}" srcOrd="1" destOrd="0" presId="urn:microsoft.com/office/officeart/2005/8/layout/pList2"/>
    <dgm:cxn modelId="{34BCD3C4-5D9C-4F8E-8A36-5894B2F9ABF5}" type="presParOf" srcId="{7532D8D2-DED6-43AE-944A-D7A2EA12C303}" destId="{B09D22E8-D0DE-46A9-97A7-27409CF62F88}" srcOrd="2" destOrd="0" presId="urn:microsoft.com/office/officeart/2005/8/layout/pList2"/>
    <dgm:cxn modelId="{28A5F4F6-FA19-45F2-9C9D-56EAF59A5E90}" type="presParOf" srcId="{A3EAAE08-D9A3-40C3-84C9-60FDABFF8739}" destId="{835F16F9-9BD1-4FDA-B2F1-3E86A8DE3589}" srcOrd="3" destOrd="0" presId="urn:microsoft.com/office/officeart/2005/8/layout/pList2"/>
    <dgm:cxn modelId="{8F96EBF3-A7A2-485C-A9AF-23F1EE47D5B4}" type="presParOf" srcId="{A3EAAE08-D9A3-40C3-84C9-60FDABFF8739}" destId="{461723F5-B4A9-470F-91D3-63C19822B625}" srcOrd="4" destOrd="0" presId="urn:microsoft.com/office/officeart/2005/8/layout/pList2"/>
    <dgm:cxn modelId="{3D9C2A1E-2ECC-4B02-9E81-24CCD4D60219}" type="presParOf" srcId="{461723F5-B4A9-470F-91D3-63C19822B625}" destId="{3ECC00B2-3815-4A5B-8EDE-4EE09866B0B3}" srcOrd="0" destOrd="0" presId="urn:microsoft.com/office/officeart/2005/8/layout/pList2"/>
    <dgm:cxn modelId="{A2906FD2-3018-4E06-B1C0-C06FB96F42F2}" type="presParOf" srcId="{461723F5-B4A9-470F-91D3-63C19822B625}" destId="{0CBA43C1-AF37-4BEB-950D-9EB8A1609F96}" srcOrd="1" destOrd="0" presId="urn:microsoft.com/office/officeart/2005/8/layout/pList2"/>
    <dgm:cxn modelId="{56D1AB6D-F369-4BE1-A1DA-FBFEB7EC8642}" type="presParOf" srcId="{461723F5-B4A9-470F-91D3-63C19822B625}" destId="{0AB38833-9E91-4812-8151-678F8FFB2FA0}"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C3B489-A93E-43D6-B2D2-B5FCC28B2E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7B1FA76-F3E9-4957-9AD1-F89562417CAA}">
      <dgm:prSet/>
      <dgm:spPr/>
      <dgm:t>
        <a:bodyPr/>
        <a:lstStyle/>
        <a:p>
          <a:r>
            <a:rPr lang="en-GB" b="0" i="0"/>
            <a:t>Provádět individuální nebo skupinové rozhovory a vytvářet z nich záznamy (přepisy).</a:t>
          </a:r>
          <a:endParaRPr lang="en-GB"/>
        </a:p>
      </dgm:t>
    </dgm:pt>
    <dgm:pt modelId="{134B44A1-49FA-4737-B355-68A633DE0097}" type="parTrans" cxnId="{A7F15A82-F2ED-4586-A758-231DED2184BE}">
      <dgm:prSet/>
      <dgm:spPr/>
      <dgm:t>
        <a:bodyPr/>
        <a:lstStyle/>
        <a:p>
          <a:endParaRPr lang="en-GB"/>
        </a:p>
      </dgm:t>
    </dgm:pt>
    <dgm:pt modelId="{1D643D53-375E-48AF-A0EC-E289907D5A7C}" type="sibTrans" cxnId="{A7F15A82-F2ED-4586-A758-231DED2184BE}">
      <dgm:prSet/>
      <dgm:spPr/>
      <dgm:t>
        <a:bodyPr/>
        <a:lstStyle/>
        <a:p>
          <a:endParaRPr lang="en-GB"/>
        </a:p>
      </dgm:t>
    </dgm:pt>
    <dgm:pt modelId="{60EAB130-D450-45DA-AFA9-85DDD45F074B}">
      <dgm:prSet/>
      <dgm:spPr/>
      <dgm:t>
        <a:bodyPr/>
        <a:lstStyle/>
        <a:p>
          <a:r>
            <a:rPr lang="en-GB" b="0" i="0" dirty="0" err="1"/>
            <a:t>Přečíst</a:t>
          </a:r>
          <a:r>
            <a:rPr lang="en-GB" b="0" i="0" dirty="0"/>
            <a:t> </a:t>
          </a:r>
          <a:r>
            <a:rPr lang="en-GB" b="0" i="0" dirty="0" err="1"/>
            <a:t>si</a:t>
          </a:r>
          <a:r>
            <a:rPr lang="en-GB" b="0" i="0" dirty="0"/>
            <a:t> </a:t>
          </a:r>
          <a:r>
            <a:rPr lang="en-GB" b="0" i="0" dirty="0" err="1"/>
            <a:t>přepisy</a:t>
          </a:r>
          <a:r>
            <a:rPr lang="en-GB" b="0" i="0" dirty="0"/>
            <a:t> (</a:t>
          </a:r>
          <a:r>
            <a:rPr lang="en-GB" b="0" i="0" dirty="0" err="1"/>
            <a:t>několikrát</a:t>
          </a:r>
          <a:r>
            <a:rPr lang="en-GB" b="0" i="0" dirty="0"/>
            <a:t>, aby se </a:t>
          </a:r>
          <a:r>
            <a:rPr lang="cs-CZ" b="0" i="0" dirty="0"/>
            <a:t>výzkumník </a:t>
          </a:r>
          <a:r>
            <a:rPr lang="en-GB" b="0" i="0" dirty="0"/>
            <a:t>v </a:t>
          </a:r>
          <a:r>
            <a:rPr lang="en-GB" b="0" i="0" dirty="0" err="1"/>
            <a:t>textu</a:t>
          </a:r>
          <a:r>
            <a:rPr lang="en-GB" b="0" i="0" dirty="0"/>
            <a:t> </a:t>
          </a:r>
          <a:r>
            <a:rPr lang="en-GB" b="0" i="0" dirty="0" err="1"/>
            <a:t>skutečně</a:t>
          </a:r>
          <a:r>
            <a:rPr lang="en-GB" b="0" i="0" dirty="0"/>
            <a:t> </a:t>
          </a:r>
          <a:r>
            <a:rPr lang="en-GB" b="0" i="0" dirty="0" err="1"/>
            <a:t>zorientoval</a:t>
          </a:r>
          <a:r>
            <a:rPr lang="en-GB" b="0" i="0" dirty="0"/>
            <a:t>).</a:t>
          </a:r>
          <a:endParaRPr lang="en-GB" dirty="0"/>
        </a:p>
      </dgm:t>
    </dgm:pt>
    <dgm:pt modelId="{1B4EA1D9-D81D-44F8-A294-715A21E647D4}" type="parTrans" cxnId="{BA203911-C7BC-4747-BF37-1F7181299D68}">
      <dgm:prSet/>
      <dgm:spPr/>
      <dgm:t>
        <a:bodyPr/>
        <a:lstStyle/>
        <a:p>
          <a:endParaRPr lang="en-GB"/>
        </a:p>
      </dgm:t>
    </dgm:pt>
    <dgm:pt modelId="{BFE484B6-D87D-4EE5-B007-DCB1BE93DA7B}" type="sibTrans" cxnId="{BA203911-C7BC-4747-BF37-1F7181299D68}">
      <dgm:prSet/>
      <dgm:spPr/>
      <dgm:t>
        <a:bodyPr/>
        <a:lstStyle/>
        <a:p>
          <a:endParaRPr lang="en-GB"/>
        </a:p>
      </dgm:t>
    </dgm:pt>
    <dgm:pt modelId="{ECD4858E-C653-44E5-A6E7-F51D00045D40}">
      <dgm:prSet/>
      <dgm:spPr/>
      <dgm:t>
        <a:bodyPr/>
        <a:lstStyle/>
        <a:p>
          <a:r>
            <a:rPr lang="en-GB" b="0" i="0"/>
            <a:t>Určit kategorie, které z údajů vyplývají (např. Existují skutečnosti, na které se všichni různí lidé zaměřují?).</a:t>
          </a:r>
          <a:endParaRPr lang="en-GB"/>
        </a:p>
      </dgm:t>
    </dgm:pt>
    <dgm:pt modelId="{F3647811-3E99-4E94-B728-282972E65540}" type="parTrans" cxnId="{BEA81057-DDE1-4EF9-836E-8AA6149DEB97}">
      <dgm:prSet/>
      <dgm:spPr/>
      <dgm:t>
        <a:bodyPr/>
        <a:lstStyle/>
        <a:p>
          <a:endParaRPr lang="en-GB"/>
        </a:p>
      </dgm:t>
    </dgm:pt>
    <dgm:pt modelId="{D666D37B-52DB-491D-9297-61B8E1D7BFD8}" type="sibTrans" cxnId="{BEA81057-DDE1-4EF9-836E-8AA6149DEB97}">
      <dgm:prSet/>
      <dgm:spPr/>
      <dgm:t>
        <a:bodyPr/>
        <a:lstStyle/>
        <a:p>
          <a:endParaRPr lang="en-GB"/>
        </a:p>
      </dgm:t>
    </dgm:pt>
    <dgm:pt modelId="{5D1D108C-D39D-4FC3-AE56-65C1EA4D5552}">
      <dgm:prSet/>
      <dgm:spPr/>
      <dgm:t>
        <a:bodyPr/>
        <a:lstStyle/>
        <a:p>
          <a:r>
            <a:rPr lang="en-GB" b="0" i="0" dirty="0" err="1"/>
            <a:t>Zamyslet</a:t>
          </a:r>
          <a:r>
            <a:rPr lang="en-GB" b="0" i="0" dirty="0"/>
            <a:t> se </a:t>
          </a:r>
          <a:r>
            <a:rPr lang="en-GB" b="0" i="0" dirty="0" err="1"/>
            <a:t>nad</a:t>
          </a:r>
          <a:r>
            <a:rPr lang="en-GB" b="0" i="0" dirty="0"/>
            <a:t> </a:t>
          </a:r>
          <a:r>
            <a:rPr lang="en-GB" b="0" i="0" dirty="0" err="1"/>
            <a:t>tím</a:t>
          </a:r>
          <a:r>
            <a:rPr lang="en-GB" b="0" i="0" dirty="0"/>
            <a:t>, jak </a:t>
          </a:r>
          <a:r>
            <a:rPr lang="en-GB" b="0" i="0" dirty="0" err="1"/>
            <a:t>spolu</a:t>
          </a:r>
          <a:r>
            <a:rPr lang="en-GB" b="0" i="0" dirty="0"/>
            <a:t> </a:t>
          </a:r>
          <a:r>
            <a:rPr lang="en-GB" b="0" i="0" dirty="0" err="1"/>
            <a:t>mohou</a:t>
          </a:r>
          <a:r>
            <a:rPr lang="en-GB" b="0" i="0" dirty="0"/>
            <a:t> </a:t>
          </a:r>
          <a:r>
            <a:rPr lang="en-GB" b="0" i="0" dirty="0" err="1"/>
            <a:t>tyto</a:t>
          </a:r>
          <a:r>
            <a:rPr lang="en-GB" b="0" i="0" dirty="0"/>
            <a:t> </a:t>
          </a:r>
          <a:r>
            <a:rPr lang="en-GB" b="0" i="0" dirty="0" err="1"/>
            <a:t>kategorie</a:t>
          </a:r>
          <a:r>
            <a:rPr lang="en-GB" b="0" i="0" dirty="0"/>
            <a:t> </a:t>
          </a:r>
          <a:r>
            <a:rPr lang="en-GB" b="0" i="0" dirty="0" err="1"/>
            <a:t>souviset</a:t>
          </a:r>
          <a:r>
            <a:rPr lang="en-GB" b="0" i="0" dirty="0"/>
            <a:t>.</a:t>
          </a:r>
          <a:endParaRPr lang="en-GB" dirty="0"/>
        </a:p>
      </dgm:t>
    </dgm:pt>
    <dgm:pt modelId="{10BCEC37-D4DC-499C-9BF6-9EF213F05276}" type="parTrans" cxnId="{137D4EE1-D02A-4730-A3C8-EDD360AADF05}">
      <dgm:prSet/>
      <dgm:spPr/>
      <dgm:t>
        <a:bodyPr/>
        <a:lstStyle/>
        <a:p>
          <a:endParaRPr lang="en-GB"/>
        </a:p>
      </dgm:t>
    </dgm:pt>
    <dgm:pt modelId="{7FE8664B-5DDC-4DCF-8679-D59AD4AC68AE}" type="sibTrans" cxnId="{137D4EE1-D02A-4730-A3C8-EDD360AADF05}">
      <dgm:prSet/>
      <dgm:spPr/>
      <dgm:t>
        <a:bodyPr/>
        <a:lstStyle/>
        <a:p>
          <a:endParaRPr lang="en-GB"/>
        </a:p>
      </dgm:t>
    </dgm:pt>
    <dgm:pt modelId="{68675B7F-85DC-463C-9AED-55ECF4A162BD}">
      <dgm:prSet/>
      <dgm:spPr/>
      <dgm:t>
        <a:bodyPr/>
        <a:lstStyle/>
        <a:p>
          <a:r>
            <a:rPr lang="en-GB" b="0" i="0"/>
            <a:t>Využít porozumění těmto vztahům k sestavení teoretického modelu tak, že se model porovná s ostatními údaji.</a:t>
          </a:r>
          <a:endParaRPr lang="en-GB"/>
        </a:p>
      </dgm:t>
    </dgm:pt>
    <dgm:pt modelId="{4849EFE5-F4B0-4669-8251-0CA64D306BBA}" type="parTrans" cxnId="{09216CB0-CEBA-4551-BC8C-AF04B31CAC32}">
      <dgm:prSet/>
      <dgm:spPr/>
      <dgm:t>
        <a:bodyPr/>
        <a:lstStyle/>
        <a:p>
          <a:endParaRPr lang="en-GB"/>
        </a:p>
      </dgm:t>
    </dgm:pt>
    <dgm:pt modelId="{62ED52EF-DD37-4ACC-A932-E4AD09E76888}" type="sibTrans" cxnId="{09216CB0-CEBA-4551-BC8C-AF04B31CAC32}">
      <dgm:prSet/>
      <dgm:spPr/>
      <dgm:t>
        <a:bodyPr/>
        <a:lstStyle/>
        <a:p>
          <a:endParaRPr lang="en-GB"/>
        </a:p>
      </dgm:t>
    </dgm:pt>
    <dgm:pt modelId="{6E242156-9036-4F0E-9F61-6C2867B10A21}">
      <dgm:prSet/>
      <dgm:spPr/>
      <dgm:t>
        <a:bodyPr/>
        <a:lstStyle/>
        <a:p>
          <a:r>
            <a:rPr lang="en-GB" b="0" i="0"/>
            <a:t>Prezentovat výsledky analýzy pomocí citací z přepisů na podporu jednotlivých kategorií a zastřešujících témat</a:t>
          </a:r>
          <a:endParaRPr lang="en-GB"/>
        </a:p>
      </dgm:t>
    </dgm:pt>
    <dgm:pt modelId="{8710649C-2C38-431C-81CE-0FB27B260DCE}" type="parTrans" cxnId="{62070631-CAFE-4664-A9E0-A194015C22DF}">
      <dgm:prSet/>
      <dgm:spPr/>
      <dgm:t>
        <a:bodyPr/>
        <a:lstStyle/>
        <a:p>
          <a:endParaRPr lang="en-GB"/>
        </a:p>
      </dgm:t>
    </dgm:pt>
    <dgm:pt modelId="{87F97E85-CEF4-460E-8EAD-E1F4F02E66D5}" type="sibTrans" cxnId="{62070631-CAFE-4664-A9E0-A194015C22DF}">
      <dgm:prSet/>
      <dgm:spPr/>
      <dgm:t>
        <a:bodyPr/>
        <a:lstStyle/>
        <a:p>
          <a:endParaRPr lang="en-GB"/>
        </a:p>
      </dgm:t>
    </dgm:pt>
    <dgm:pt modelId="{A6A5CDAE-0525-4159-AD9F-995841608531}" type="pres">
      <dgm:prSet presAssocID="{BFC3B489-A93E-43D6-B2D2-B5FCC28B2ED1}" presName="linear" presStyleCnt="0">
        <dgm:presLayoutVars>
          <dgm:dir/>
          <dgm:animLvl val="lvl"/>
          <dgm:resizeHandles val="exact"/>
        </dgm:presLayoutVars>
      </dgm:prSet>
      <dgm:spPr/>
    </dgm:pt>
    <dgm:pt modelId="{B3552D33-B2FE-4045-9E32-98E3101815F1}" type="pres">
      <dgm:prSet presAssocID="{87B1FA76-F3E9-4957-9AD1-F89562417CAA}" presName="parentLin" presStyleCnt="0"/>
      <dgm:spPr/>
    </dgm:pt>
    <dgm:pt modelId="{2D3C23AE-5722-430D-91BF-18A29E4FA0A1}" type="pres">
      <dgm:prSet presAssocID="{87B1FA76-F3E9-4957-9AD1-F89562417CAA}" presName="parentLeftMargin" presStyleLbl="node1" presStyleIdx="0" presStyleCnt="6"/>
      <dgm:spPr/>
    </dgm:pt>
    <dgm:pt modelId="{A73F0274-3299-465C-89C7-9A5B663E24FC}" type="pres">
      <dgm:prSet presAssocID="{87B1FA76-F3E9-4957-9AD1-F89562417CAA}" presName="parentText" presStyleLbl="node1" presStyleIdx="0" presStyleCnt="6">
        <dgm:presLayoutVars>
          <dgm:chMax val="0"/>
          <dgm:bulletEnabled val="1"/>
        </dgm:presLayoutVars>
      </dgm:prSet>
      <dgm:spPr/>
    </dgm:pt>
    <dgm:pt modelId="{2E293A50-D288-489D-8176-921C9783CD0B}" type="pres">
      <dgm:prSet presAssocID="{87B1FA76-F3E9-4957-9AD1-F89562417CAA}" presName="negativeSpace" presStyleCnt="0"/>
      <dgm:spPr/>
    </dgm:pt>
    <dgm:pt modelId="{3C0E0F08-B6AB-4C39-A6F5-E6AE55D94FEE}" type="pres">
      <dgm:prSet presAssocID="{87B1FA76-F3E9-4957-9AD1-F89562417CAA}" presName="childText" presStyleLbl="conFgAcc1" presStyleIdx="0" presStyleCnt="6">
        <dgm:presLayoutVars>
          <dgm:bulletEnabled val="1"/>
        </dgm:presLayoutVars>
      </dgm:prSet>
      <dgm:spPr/>
    </dgm:pt>
    <dgm:pt modelId="{332545C1-C37E-4190-9672-53C06AE089E7}" type="pres">
      <dgm:prSet presAssocID="{1D643D53-375E-48AF-A0EC-E289907D5A7C}" presName="spaceBetweenRectangles" presStyleCnt="0"/>
      <dgm:spPr/>
    </dgm:pt>
    <dgm:pt modelId="{FF4FFA02-9279-45CA-B1E8-CA354761B383}" type="pres">
      <dgm:prSet presAssocID="{60EAB130-D450-45DA-AFA9-85DDD45F074B}" presName="parentLin" presStyleCnt="0"/>
      <dgm:spPr/>
    </dgm:pt>
    <dgm:pt modelId="{98DBAD15-149B-4203-A376-092E81125E5F}" type="pres">
      <dgm:prSet presAssocID="{60EAB130-D450-45DA-AFA9-85DDD45F074B}" presName="parentLeftMargin" presStyleLbl="node1" presStyleIdx="0" presStyleCnt="6"/>
      <dgm:spPr/>
    </dgm:pt>
    <dgm:pt modelId="{40CD0812-D12A-454F-B843-CB6826094112}" type="pres">
      <dgm:prSet presAssocID="{60EAB130-D450-45DA-AFA9-85DDD45F074B}" presName="parentText" presStyleLbl="node1" presStyleIdx="1" presStyleCnt="6">
        <dgm:presLayoutVars>
          <dgm:chMax val="0"/>
          <dgm:bulletEnabled val="1"/>
        </dgm:presLayoutVars>
      </dgm:prSet>
      <dgm:spPr/>
    </dgm:pt>
    <dgm:pt modelId="{19E6BF84-333E-4035-A72A-E5BFB0B4BE5C}" type="pres">
      <dgm:prSet presAssocID="{60EAB130-D450-45DA-AFA9-85DDD45F074B}" presName="negativeSpace" presStyleCnt="0"/>
      <dgm:spPr/>
    </dgm:pt>
    <dgm:pt modelId="{86ABF10E-D356-488A-A94F-8452B8EFA661}" type="pres">
      <dgm:prSet presAssocID="{60EAB130-D450-45DA-AFA9-85DDD45F074B}" presName="childText" presStyleLbl="conFgAcc1" presStyleIdx="1" presStyleCnt="6">
        <dgm:presLayoutVars>
          <dgm:bulletEnabled val="1"/>
        </dgm:presLayoutVars>
      </dgm:prSet>
      <dgm:spPr/>
    </dgm:pt>
    <dgm:pt modelId="{EAC20607-62DA-4792-81F6-683C54FFAD37}" type="pres">
      <dgm:prSet presAssocID="{BFE484B6-D87D-4EE5-B007-DCB1BE93DA7B}" presName="spaceBetweenRectangles" presStyleCnt="0"/>
      <dgm:spPr/>
    </dgm:pt>
    <dgm:pt modelId="{59B8E265-7C8B-45E1-B52A-E3EE32D238D1}" type="pres">
      <dgm:prSet presAssocID="{ECD4858E-C653-44E5-A6E7-F51D00045D40}" presName="parentLin" presStyleCnt="0"/>
      <dgm:spPr/>
    </dgm:pt>
    <dgm:pt modelId="{D85919C5-3F34-4D5F-8ADC-9A40E7C50941}" type="pres">
      <dgm:prSet presAssocID="{ECD4858E-C653-44E5-A6E7-F51D00045D40}" presName="parentLeftMargin" presStyleLbl="node1" presStyleIdx="1" presStyleCnt="6"/>
      <dgm:spPr/>
    </dgm:pt>
    <dgm:pt modelId="{FF7D45C3-18B3-4944-882B-787638DBBDE0}" type="pres">
      <dgm:prSet presAssocID="{ECD4858E-C653-44E5-A6E7-F51D00045D40}" presName="parentText" presStyleLbl="node1" presStyleIdx="2" presStyleCnt="6">
        <dgm:presLayoutVars>
          <dgm:chMax val="0"/>
          <dgm:bulletEnabled val="1"/>
        </dgm:presLayoutVars>
      </dgm:prSet>
      <dgm:spPr/>
    </dgm:pt>
    <dgm:pt modelId="{BA71D3E4-F1CE-4010-8756-6C533673D82F}" type="pres">
      <dgm:prSet presAssocID="{ECD4858E-C653-44E5-A6E7-F51D00045D40}" presName="negativeSpace" presStyleCnt="0"/>
      <dgm:spPr/>
    </dgm:pt>
    <dgm:pt modelId="{3F33B07F-7E02-4038-ADE1-66E44E163846}" type="pres">
      <dgm:prSet presAssocID="{ECD4858E-C653-44E5-A6E7-F51D00045D40}" presName="childText" presStyleLbl="conFgAcc1" presStyleIdx="2" presStyleCnt="6">
        <dgm:presLayoutVars>
          <dgm:bulletEnabled val="1"/>
        </dgm:presLayoutVars>
      </dgm:prSet>
      <dgm:spPr/>
    </dgm:pt>
    <dgm:pt modelId="{021A8B20-D892-4154-BA6D-6F9922914A10}" type="pres">
      <dgm:prSet presAssocID="{D666D37B-52DB-491D-9297-61B8E1D7BFD8}" presName="spaceBetweenRectangles" presStyleCnt="0"/>
      <dgm:spPr/>
    </dgm:pt>
    <dgm:pt modelId="{91B36361-EC4B-40BF-9FCB-66F4E7F9CC32}" type="pres">
      <dgm:prSet presAssocID="{5D1D108C-D39D-4FC3-AE56-65C1EA4D5552}" presName="parentLin" presStyleCnt="0"/>
      <dgm:spPr/>
    </dgm:pt>
    <dgm:pt modelId="{E263EF21-7756-4816-B020-9E51ACC9905B}" type="pres">
      <dgm:prSet presAssocID="{5D1D108C-D39D-4FC3-AE56-65C1EA4D5552}" presName="parentLeftMargin" presStyleLbl="node1" presStyleIdx="2" presStyleCnt="6"/>
      <dgm:spPr/>
    </dgm:pt>
    <dgm:pt modelId="{12AB4077-45EA-4AAE-B205-CF890EE0A977}" type="pres">
      <dgm:prSet presAssocID="{5D1D108C-D39D-4FC3-AE56-65C1EA4D5552}" presName="parentText" presStyleLbl="node1" presStyleIdx="3" presStyleCnt="6">
        <dgm:presLayoutVars>
          <dgm:chMax val="0"/>
          <dgm:bulletEnabled val="1"/>
        </dgm:presLayoutVars>
      </dgm:prSet>
      <dgm:spPr/>
    </dgm:pt>
    <dgm:pt modelId="{8860E0E2-1960-4DF7-BC7B-1FEA4C633ED3}" type="pres">
      <dgm:prSet presAssocID="{5D1D108C-D39D-4FC3-AE56-65C1EA4D5552}" presName="negativeSpace" presStyleCnt="0"/>
      <dgm:spPr/>
    </dgm:pt>
    <dgm:pt modelId="{5961447D-CFDF-42A9-A7CC-42F14276D22C}" type="pres">
      <dgm:prSet presAssocID="{5D1D108C-D39D-4FC3-AE56-65C1EA4D5552}" presName="childText" presStyleLbl="conFgAcc1" presStyleIdx="3" presStyleCnt="6">
        <dgm:presLayoutVars>
          <dgm:bulletEnabled val="1"/>
        </dgm:presLayoutVars>
      </dgm:prSet>
      <dgm:spPr/>
    </dgm:pt>
    <dgm:pt modelId="{AE5DD6F9-818D-4B26-9C39-E09D97DB611F}" type="pres">
      <dgm:prSet presAssocID="{7FE8664B-5DDC-4DCF-8679-D59AD4AC68AE}" presName="spaceBetweenRectangles" presStyleCnt="0"/>
      <dgm:spPr/>
    </dgm:pt>
    <dgm:pt modelId="{E270CD70-E521-4A34-89CE-E6FD7F6D0314}" type="pres">
      <dgm:prSet presAssocID="{68675B7F-85DC-463C-9AED-55ECF4A162BD}" presName="parentLin" presStyleCnt="0"/>
      <dgm:spPr/>
    </dgm:pt>
    <dgm:pt modelId="{4A8422E9-740B-4D92-807F-9D501859FB83}" type="pres">
      <dgm:prSet presAssocID="{68675B7F-85DC-463C-9AED-55ECF4A162BD}" presName="parentLeftMargin" presStyleLbl="node1" presStyleIdx="3" presStyleCnt="6"/>
      <dgm:spPr/>
    </dgm:pt>
    <dgm:pt modelId="{5B7DA254-8931-4533-BD9D-E00B8B18ADFA}" type="pres">
      <dgm:prSet presAssocID="{68675B7F-85DC-463C-9AED-55ECF4A162BD}" presName="parentText" presStyleLbl="node1" presStyleIdx="4" presStyleCnt="6">
        <dgm:presLayoutVars>
          <dgm:chMax val="0"/>
          <dgm:bulletEnabled val="1"/>
        </dgm:presLayoutVars>
      </dgm:prSet>
      <dgm:spPr/>
    </dgm:pt>
    <dgm:pt modelId="{20425AC9-20B1-4DA7-8684-765A27D444AE}" type="pres">
      <dgm:prSet presAssocID="{68675B7F-85DC-463C-9AED-55ECF4A162BD}" presName="negativeSpace" presStyleCnt="0"/>
      <dgm:spPr/>
    </dgm:pt>
    <dgm:pt modelId="{08D3867F-C837-4DAD-AF31-0F5A8EB148B6}" type="pres">
      <dgm:prSet presAssocID="{68675B7F-85DC-463C-9AED-55ECF4A162BD}" presName="childText" presStyleLbl="conFgAcc1" presStyleIdx="4" presStyleCnt="6">
        <dgm:presLayoutVars>
          <dgm:bulletEnabled val="1"/>
        </dgm:presLayoutVars>
      </dgm:prSet>
      <dgm:spPr/>
    </dgm:pt>
    <dgm:pt modelId="{A32A3B57-24FC-446A-9176-BD82E9E8DEA4}" type="pres">
      <dgm:prSet presAssocID="{62ED52EF-DD37-4ACC-A932-E4AD09E76888}" presName="spaceBetweenRectangles" presStyleCnt="0"/>
      <dgm:spPr/>
    </dgm:pt>
    <dgm:pt modelId="{D1411782-1381-4C0A-83A1-F476685EA4F2}" type="pres">
      <dgm:prSet presAssocID="{6E242156-9036-4F0E-9F61-6C2867B10A21}" presName="parentLin" presStyleCnt="0"/>
      <dgm:spPr/>
    </dgm:pt>
    <dgm:pt modelId="{9C08D7D4-6566-48EA-B7BD-69A2760E1916}" type="pres">
      <dgm:prSet presAssocID="{6E242156-9036-4F0E-9F61-6C2867B10A21}" presName="parentLeftMargin" presStyleLbl="node1" presStyleIdx="4" presStyleCnt="6"/>
      <dgm:spPr/>
    </dgm:pt>
    <dgm:pt modelId="{4323C66E-C686-45FE-8315-0C83F08EC06D}" type="pres">
      <dgm:prSet presAssocID="{6E242156-9036-4F0E-9F61-6C2867B10A21}" presName="parentText" presStyleLbl="node1" presStyleIdx="5" presStyleCnt="6">
        <dgm:presLayoutVars>
          <dgm:chMax val="0"/>
          <dgm:bulletEnabled val="1"/>
        </dgm:presLayoutVars>
      </dgm:prSet>
      <dgm:spPr/>
    </dgm:pt>
    <dgm:pt modelId="{78ADDAEC-676B-441C-A1BE-4CE0EC0D7D2B}" type="pres">
      <dgm:prSet presAssocID="{6E242156-9036-4F0E-9F61-6C2867B10A21}" presName="negativeSpace" presStyleCnt="0"/>
      <dgm:spPr/>
    </dgm:pt>
    <dgm:pt modelId="{0F09FFDB-5A7A-4428-988D-79FBEACBB7B4}" type="pres">
      <dgm:prSet presAssocID="{6E242156-9036-4F0E-9F61-6C2867B10A21}" presName="childText" presStyleLbl="conFgAcc1" presStyleIdx="5" presStyleCnt="6">
        <dgm:presLayoutVars>
          <dgm:bulletEnabled val="1"/>
        </dgm:presLayoutVars>
      </dgm:prSet>
      <dgm:spPr/>
    </dgm:pt>
  </dgm:ptLst>
  <dgm:cxnLst>
    <dgm:cxn modelId="{BA203911-C7BC-4747-BF37-1F7181299D68}" srcId="{BFC3B489-A93E-43D6-B2D2-B5FCC28B2ED1}" destId="{60EAB130-D450-45DA-AFA9-85DDD45F074B}" srcOrd="1" destOrd="0" parTransId="{1B4EA1D9-D81D-44F8-A294-715A21E647D4}" sibTransId="{BFE484B6-D87D-4EE5-B007-DCB1BE93DA7B}"/>
    <dgm:cxn modelId="{B9886E13-B8E7-46C5-830C-6F48A4E7FA42}" type="presOf" srcId="{5D1D108C-D39D-4FC3-AE56-65C1EA4D5552}" destId="{E263EF21-7756-4816-B020-9E51ACC9905B}" srcOrd="0" destOrd="0" presId="urn:microsoft.com/office/officeart/2005/8/layout/list1"/>
    <dgm:cxn modelId="{3A37031A-E139-4C13-9FE0-CA7A4181F217}" type="presOf" srcId="{ECD4858E-C653-44E5-A6E7-F51D00045D40}" destId="{FF7D45C3-18B3-4944-882B-787638DBBDE0}" srcOrd="1" destOrd="0" presId="urn:microsoft.com/office/officeart/2005/8/layout/list1"/>
    <dgm:cxn modelId="{62070631-CAFE-4664-A9E0-A194015C22DF}" srcId="{BFC3B489-A93E-43D6-B2D2-B5FCC28B2ED1}" destId="{6E242156-9036-4F0E-9F61-6C2867B10A21}" srcOrd="5" destOrd="0" parTransId="{8710649C-2C38-431C-81CE-0FB27B260DCE}" sibTransId="{87F97E85-CEF4-460E-8EAD-E1F4F02E66D5}"/>
    <dgm:cxn modelId="{1761C734-154A-4DE8-9B96-9E4143CECC0B}" type="presOf" srcId="{68675B7F-85DC-463C-9AED-55ECF4A162BD}" destId="{5B7DA254-8931-4533-BD9D-E00B8B18ADFA}" srcOrd="1" destOrd="0" presId="urn:microsoft.com/office/officeart/2005/8/layout/list1"/>
    <dgm:cxn modelId="{00CADD40-F635-4942-8AFB-AE34BC3E374E}" type="presOf" srcId="{5D1D108C-D39D-4FC3-AE56-65C1EA4D5552}" destId="{12AB4077-45EA-4AAE-B205-CF890EE0A977}" srcOrd="1" destOrd="0" presId="urn:microsoft.com/office/officeart/2005/8/layout/list1"/>
    <dgm:cxn modelId="{E2627F66-439B-4564-81E7-768509BD228B}" type="presOf" srcId="{BFC3B489-A93E-43D6-B2D2-B5FCC28B2ED1}" destId="{A6A5CDAE-0525-4159-AD9F-995841608531}" srcOrd="0" destOrd="0" presId="urn:microsoft.com/office/officeart/2005/8/layout/list1"/>
    <dgm:cxn modelId="{BEA81057-DDE1-4EF9-836E-8AA6149DEB97}" srcId="{BFC3B489-A93E-43D6-B2D2-B5FCC28B2ED1}" destId="{ECD4858E-C653-44E5-A6E7-F51D00045D40}" srcOrd="2" destOrd="0" parTransId="{F3647811-3E99-4E94-B728-282972E65540}" sibTransId="{D666D37B-52DB-491D-9297-61B8E1D7BFD8}"/>
    <dgm:cxn modelId="{B78AA17C-8EE8-4A5D-B19A-FF827DB7DF93}" type="presOf" srcId="{68675B7F-85DC-463C-9AED-55ECF4A162BD}" destId="{4A8422E9-740B-4D92-807F-9D501859FB83}" srcOrd="0" destOrd="0" presId="urn:microsoft.com/office/officeart/2005/8/layout/list1"/>
    <dgm:cxn modelId="{A7F15A82-F2ED-4586-A758-231DED2184BE}" srcId="{BFC3B489-A93E-43D6-B2D2-B5FCC28B2ED1}" destId="{87B1FA76-F3E9-4957-9AD1-F89562417CAA}" srcOrd="0" destOrd="0" parTransId="{134B44A1-49FA-4737-B355-68A633DE0097}" sibTransId="{1D643D53-375E-48AF-A0EC-E289907D5A7C}"/>
    <dgm:cxn modelId="{A4A33B85-0F3D-4EAB-BA4F-2E1391ADEF66}" type="presOf" srcId="{ECD4858E-C653-44E5-A6E7-F51D00045D40}" destId="{D85919C5-3F34-4D5F-8ADC-9A40E7C50941}" srcOrd="0" destOrd="0" presId="urn:microsoft.com/office/officeart/2005/8/layout/list1"/>
    <dgm:cxn modelId="{970BC187-33AE-4B1A-96A0-D34465340BD5}" type="presOf" srcId="{60EAB130-D450-45DA-AFA9-85DDD45F074B}" destId="{98DBAD15-149B-4203-A376-092E81125E5F}" srcOrd="0" destOrd="0" presId="urn:microsoft.com/office/officeart/2005/8/layout/list1"/>
    <dgm:cxn modelId="{90614B90-F293-42C5-BD05-97E9DCC6A790}" type="presOf" srcId="{6E242156-9036-4F0E-9F61-6C2867B10A21}" destId="{9C08D7D4-6566-48EA-B7BD-69A2760E1916}" srcOrd="0" destOrd="0" presId="urn:microsoft.com/office/officeart/2005/8/layout/list1"/>
    <dgm:cxn modelId="{9458789B-E714-49EE-9B44-7610604E47EF}" type="presOf" srcId="{87B1FA76-F3E9-4957-9AD1-F89562417CAA}" destId="{2D3C23AE-5722-430D-91BF-18A29E4FA0A1}" srcOrd="0" destOrd="0" presId="urn:microsoft.com/office/officeart/2005/8/layout/list1"/>
    <dgm:cxn modelId="{09216CB0-CEBA-4551-BC8C-AF04B31CAC32}" srcId="{BFC3B489-A93E-43D6-B2D2-B5FCC28B2ED1}" destId="{68675B7F-85DC-463C-9AED-55ECF4A162BD}" srcOrd="4" destOrd="0" parTransId="{4849EFE5-F4B0-4669-8251-0CA64D306BBA}" sibTransId="{62ED52EF-DD37-4ACC-A932-E4AD09E76888}"/>
    <dgm:cxn modelId="{3569ACB9-63F3-4510-A424-CC7179882A50}" type="presOf" srcId="{87B1FA76-F3E9-4957-9AD1-F89562417CAA}" destId="{A73F0274-3299-465C-89C7-9A5B663E24FC}" srcOrd="1" destOrd="0" presId="urn:microsoft.com/office/officeart/2005/8/layout/list1"/>
    <dgm:cxn modelId="{8058D7D3-C37D-472D-92DA-517E2560C69E}" type="presOf" srcId="{6E242156-9036-4F0E-9F61-6C2867B10A21}" destId="{4323C66E-C686-45FE-8315-0C83F08EC06D}" srcOrd="1" destOrd="0" presId="urn:microsoft.com/office/officeart/2005/8/layout/list1"/>
    <dgm:cxn modelId="{137D4EE1-D02A-4730-A3C8-EDD360AADF05}" srcId="{BFC3B489-A93E-43D6-B2D2-B5FCC28B2ED1}" destId="{5D1D108C-D39D-4FC3-AE56-65C1EA4D5552}" srcOrd="3" destOrd="0" parTransId="{10BCEC37-D4DC-499C-9BF6-9EF213F05276}" sibTransId="{7FE8664B-5DDC-4DCF-8679-D59AD4AC68AE}"/>
    <dgm:cxn modelId="{2787CCEB-7AD7-469B-BA5A-8DD8E15EEA67}" type="presOf" srcId="{60EAB130-D450-45DA-AFA9-85DDD45F074B}" destId="{40CD0812-D12A-454F-B843-CB6826094112}" srcOrd="1" destOrd="0" presId="urn:microsoft.com/office/officeart/2005/8/layout/list1"/>
    <dgm:cxn modelId="{8CA25240-3134-4381-9E82-84370DB8E599}" type="presParOf" srcId="{A6A5CDAE-0525-4159-AD9F-995841608531}" destId="{B3552D33-B2FE-4045-9E32-98E3101815F1}" srcOrd="0" destOrd="0" presId="urn:microsoft.com/office/officeart/2005/8/layout/list1"/>
    <dgm:cxn modelId="{73496DB6-36D8-4D7E-91F3-4C8BD1BEE788}" type="presParOf" srcId="{B3552D33-B2FE-4045-9E32-98E3101815F1}" destId="{2D3C23AE-5722-430D-91BF-18A29E4FA0A1}" srcOrd="0" destOrd="0" presId="urn:microsoft.com/office/officeart/2005/8/layout/list1"/>
    <dgm:cxn modelId="{540744FA-9263-47BC-A5E7-2E5FD8CFF4D1}" type="presParOf" srcId="{B3552D33-B2FE-4045-9E32-98E3101815F1}" destId="{A73F0274-3299-465C-89C7-9A5B663E24FC}" srcOrd="1" destOrd="0" presId="urn:microsoft.com/office/officeart/2005/8/layout/list1"/>
    <dgm:cxn modelId="{745E406A-321E-476D-AB3D-576EF3B1795F}" type="presParOf" srcId="{A6A5CDAE-0525-4159-AD9F-995841608531}" destId="{2E293A50-D288-489D-8176-921C9783CD0B}" srcOrd="1" destOrd="0" presId="urn:microsoft.com/office/officeart/2005/8/layout/list1"/>
    <dgm:cxn modelId="{1003192A-B997-4C78-9E06-0B5E461E3D65}" type="presParOf" srcId="{A6A5CDAE-0525-4159-AD9F-995841608531}" destId="{3C0E0F08-B6AB-4C39-A6F5-E6AE55D94FEE}" srcOrd="2" destOrd="0" presId="urn:microsoft.com/office/officeart/2005/8/layout/list1"/>
    <dgm:cxn modelId="{153C19B4-6D15-40FF-91B1-1F51C288F1A3}" type="presParOf" srcId="{A6A5CDAE-0525-4159-AD9F-995841608531}" destId="{332545C1-C37E-4190-9672-53C06AE089E7}" srcOrd="3" destOrd="0" presId="urn:microsoft.com/office/officeart/2005/8/layout/list1"/>
    <dgm:cxn modelId="{0E9B720C-07F3-4800-9511-8E994A8C62CE}" type="presParOf" srcId="{A6A5CDAE-0525-4159-AD9F-995841608531}" destId="{FF4FFA02-9279-45CA-B1E8-CA354761B383}" srcOrd="4" destOrd="0" presId="urn:microsoft.com/office/officeart/2005/8/layout/list1"/>
    <dgm:cxn modelId="{5BC7D6D4-7711-48B5-AB66-B588FD78554B}" type="presParOf" srcId="{FF4FFA02-9279-45CA-B1E8-CA354761B383}" destId="{98DBAD15-149B-4203-A376-092E81125E5F}" srcOrd="0" destOrd="0" presId="urn:microsoft.com/office/officeart/2005/8/layout/list1"/>
    <dgm:cxn modelId="{D2FB3E45-6754-4CA6-8022-4316373B7EB7}" type="presParOf" srcId="{FF4FFA02-9279-45CA-B1E8-CA354761B383}" destId="{40CD0812-D12A-454F-B843-CB6826094112}" srcOrd="1" destOrd="0" presId="urn:microsoft.com/office/officeart/2005/8/layout/list1"/>
    <dgm:cxn modelId="{8058E850-C30A-42F6-A0EC-6DAA28D9BA8D}" type="presParOf" srcId="{A6A5CDAE-0525-4159-AD9F-995841608531}" destId="{19E6BF84-333E-4035-A72A-E5BFB0B4BE5C}" srcOrd="5" destOrd="0" presId="urn:microsoft.com/office/officeart/2005/8/layout/list1"/>
    <dgm:cxn modelId="{B2A46CD4-038A-4C52-9A47-962F2E59522B}" type="presParOf" srcId="{A6A5CDAE-0525-4159-AD9F-995841608531}" destId="{86ABF10E-D356-488A-A94F-8452B8EFA661}" srcOrd="6" destOrd="0" presId="urn:microsoft.com/office/officeart/2005/8/layout/list1"/>
    <dgm:cxn modelId="{5D20DD95-3E96-4095-A874-4A8E57B6F901}" type="presParOf" srcId="{A6A5CDAE-0525-4159-AD9F-995841608531}" destId="{EAC20607-62DA-4792-81F6-683C54FFAD37}" srcOrd="7" destOrd="0" presId="urn:microsoft.com/office/officeart/2005/8/layout/list1"/>
    <dgm:cxn modelId="{EF989261-4EB3-4E08-B0E5-D01E6A3CA5B1}" type="presParOf" srcId="{A6A5CDAE-0525-4159-AD9F-995841608531}" destId="{59B8E265-7C8B-45E1-B52A-E3EE32D238D1}" srcOrd="8" destOrd="0" presId="urn:microsoft.com/office/officeart/2005/8/layout/list1"/>
    <dgm:cxn modelId="{B03BE36F-6CC5-4939-9D9C-1EB8752E60D6}" type="presParOf" srcId="{59B8E265-7C8B-45E1-B52A-E3EE32D238D1}" destId="{D85919C5-3F34-4D5F-8ADC-9A40E7C50941}" srcOrd="0" destOrd="0" presId="urn:microsoft.com/office/officeart/2005/8/layout/list1"/>
    <dgm:cxn modelId="{E16D6AAC-E561-4E07-A29A-93A1979EEC14}" type="presParOf" srcId="{59B8E265-7C8B-45E1-B52A-E3EE32D238D1}" destId="{FF7D45C3-18B3-4944-882B-787638DBBDE0}" srcOrd="1" destOrd="0" presId="urn:microsoft.com/office/officeart/2005/8/layout/list1"/>
    <dgm:cxn modelId="{B9422ADB-D5D0-4573-B3BB-D3882234BECD}" type="presParOf" srcId="{A6A5CDAE-0525-4159-AD9F-995841608531}" destId="{BA71D3E4-F1CE-4010-8756-6C533673D82F}" srcOrd="9" destOrd="0" presId="urn:microsoft.com/office/officeart/2005/8/layout/list1"/>
    <dgm:cxn modelId="{710409A3-CA76-4377-B4E3-08F893E081E7}" type="presParOf" srcId="{A6A5CDAE-0525-4159-AD9F-995841608531}" destId="{3F33B07F-7E02-4038-ADE1-66E44E163846}" srcOrd="10" destOrd="0" presId="urn:microsoft.com/office/officeart/2005/8/layout/list1"/>
    <dgm:cxn modelId="{36CA015B-CDA2-46E4-8FD6-B83DA0742AEF}" type="presParOf" srcId="{A6A5CDAE-0525-4159-AD9F-995841608531}" destId="{021A8B20-D892-4154-BA6D-6F9922914A10}" srcOrd="11" destOrd="0" presId="urn:microsoft.com/office/officeart/2005/8/layout/list1"/>
    <dgm:cxn modelId="{6F86BF15-8D0D-4774-A333-E705E0523445}" type="presParOf" srcId="{A6A5CDAE-0525-4159-AD9F-995841608531}" destId="{91B36361-EC4B-40BF-9FCB-66F4E7F9CC32}" srcOrd="12" destOrd="0" presId="urn:microsoft.com/office/officeart/2005/8/layout/list1"/>
    <dgm:cxn modelId="{244BC318-1FDE-4165-87DF-885745BB62BF}" type="presParOf" srcId="{91B36361-EC4B-40BF-9FCB-66F4E7F9CC32}" destId="{E263EF21-7756-4816-B020-9E51ACC9905B}" srcOrd="0" destOrd="0" presId="urn:microsoft.com/office/officeart/2005/8/layout/list1"/>
    <dgm:cxn modelId="{B6F2FCB7-5E68-45ED-81D7-BEEDF0A7EFF2}" type="presParOf" srcId="{91B36361-EC4B-40BF-9FCB-66F4E7F9CC32}" destId="{12AB4077-45EA-4AAE-B205-CF890EE0A977}" srcOrd="1" destOrd="0" presId="urn:microsoft.com/office/officeart/2005/8/layout/list1"/>
    <dgm:cxn modelId="{D573D97A-3B48-4A1C-887C-6478498258CA}" type="presParOf" srcId="{A6A5CDAE-0525-4159-AD9F-995841608531}" destId="{8860E0E2-1960-4DF7-BC7B-1FEA4C633ED3}" srcOrd="13" destOrd="0" presId="urn:microsoft.com/office/officeart/2005/8/layout/list1"/>
    <dgm:cxn modelId="{B7BBB84B-AFB7-4453-8C35-86D3F44343E4}" type="presParOf" srcId="{A6A5CDAE-0525-4159-AD9F-995841608531}" destId="{5961447D-CFDF-42A9-A7CC-42F14276D22C}" srcOrd="14" destOrd="0" presId="urn:microsoft.com/office/officeart/2005/8/layout/list1"/>
    <dgm:cxn modelId="{DC2E6306-308E-47BD-A236-AFE27CF0BE8A}" type="presParOf" srcId="{A6A5CDAE-0525-4159-AD9F-995841608531}" destId="{AE5DD6F9-818D-4B26-9C39-E09D97DB611F}" srcOrd="15" destOrd="0" presId="urn:microsoft.com/office/officeart/2005/8/layout/list1"/>
    <dgm:cxn modelId="{C457A6D1-2DF5-4E28-8CB3-DD276A004CF4}" type="presParOf" srcId="{A6A5CDAE-0525-4159-AD9F-995841608531}" destId="{E270CD70-E521-4A34-89CE-E6FD7F6D0314}" srcOrd="16" destOrd="0" presId="urn:microsoft.com/office/officeart/2005/8/layout/list1"/>
    <dgm:cxn modelId="{F8E44786-342B-441D-88C5-DC5FDD941C6A}" type="presParOf" srcId="{E270CD70-E521-4A34-89CE-E6FD7F6D0314}" destId="{4A8422E9-740B-4D92-807F-9D501859FB83}" srcOrd="0" destOrd="0" presId="urn:microsoft.com/office/officeart/2005/8/layout/list1"/>
    <dgm:cxn modelId="{4806A61C-3178-45D1-83F7-847ABC433659}" type="presParOf" srcId="{E270CD70-E521-4A34-89CE-E6FD7F6D0314}" destId="{5B7DA254-8931-4533-BD9D-E00B8B18ADFA}" srcOrd="1" destOrd="0" presId="urn:microsoft.com/office/officeart/2005/8/layout/list1"/>
    <dgm:cxn modelId="{1DD2C557-9466-487F-B348-953E307C4D7B}" type="presParOf" srcId="{A6A5CDAE-0525-4159-AD9F-995841608531}" destId="{20425AC9-20B1-4DA7-8684-765A27D444AE}" srcOrd="17" destOrd="0" presId="urn:microsoft.com/office/officeart/2005/8/layout/list1"/>
    <dgm:cxn modelId="{328F0265-FC50-49CE-A1C0-7D9CD8813E3D}" type="presParOf" srcId="{A6A5CDAE-0525-4159-AD9F-995841608531}" destId="{08D3867F-C837-4DAD-AF31-0F5A8EB148B6}" srcOrd="18" destOrd="0" presId="urn:microsoft.com/office/officeart/2005/8/layout/list1"/>
    <dgm:cxn modelId="{7C0558CC-DCBE-4DAF-9946-B13B6239099E}" type="presParOf" srcId="{A6A5CDAE-0525-4159-AD9F-995841608531}" destId="{A32A3B57-24FC-446A-9176-BD82E9E8DEA4}" srcOrd="19" destOrd="0" presId="urn:microsoft.com/office/officeart/2005/8/layout/list1"/>
    <dgm:cxn modelId="{9D81C6DA-49FE-49AE-8C7F-F2C8FC8FAABA}" type="presParOf" srcId="{A6A5CDAE-0525-4159-AD9F-995841608531}" destId="{D1411782-1381-4C0A-83A1-F476685EA4F2}" srcOrd="20" destOrd="0" presId="urn:microsoft.com/office/officeart/2005/8/layout/list1"/>
    <dgm:cxn modelId="{3441B439-E953-49AF-A051-28BFF6F5F33F}" type="presParOf" srcId="{D1411782-1381-4C0A-83A1-F476685EA4F2}" destId="{9C08D7D4-6566-48EA-B7BD-69A2760E1916}" srcOrd="0" destOrd="0" presId="urn:microsoft.com/office/officeart/2005/8/layout/list1"/>
    <dgm:cxn modelId="{CD3B737C-A10E-4262-A3EC-AB020AEC21A3}" type="presParOf" srcId="{D1411782-1381-4C0A-83A1-F476685EA4F2}" destId="{4323C66E-C686-45FE-8315-0C83F08EC06D}" srcOrd="1" destOrd="0" presId="urn:microsoft.com/office/officeart/2005/8/layout/list1"/>
    <dgm:cxn modelId="{1F1BD7C4-7A2D-42BB-8C50-6F7091C23680}" type="presParOf" srcId="{A6A5CDAE-0525-4159-AD9F-995841608531}" destId="{78ADDAEC-676B-441C-A1BE-4CE0EC0D7D2B}" srcOrd="21" destOrd="0" presId="urn:microsoft.com/office/officeart/2005/8/layout/list1"/>
    <dgm:cxn modelId="{6BF6E0CB-7F28-4698-B44E-CAD3FE4A8669}" type="presParOf" srcId="{A6A5CDAE-0525-4159-AD9F-995841608531}" destId="{0F09FFDB-5A7A-4428-988D-79FBEACBB7B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3D62D2-557F-4A52-9260-0943F191C1F3}"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GB"/>
        </a:p>
      </dgm:t>
    </dgm:pt>
    <dgm:pt modelId="{20AAC47F-4016-448B-A16B-ACDCB760D839}">
      <dgm:prSet custT="1"/>
      <dgm:spPr/>
      <dgm:t>
        <a:bodyPr/>
        <a:lstStyle/>
        <a:p>
          <a:r>
            <a:rPr lang="en-GB" sz="1400" b="0" i="0"/>
            <a:t>zajistit důkladnou přípravu a nácvik provedení rozhovoru;</a:t>
          </a:r>
          <a:endParaRPr lang="en-GB" sz="1400"/>
        </a:p>
      </dgm:t>
    </dgm:pt>
    <dgm:pt modelId="{9899EB71-AFAC-48D0-82B7-D62EBCC4AC45}" type="parTrans" cxnId="{B93E0256-E21C-4F54-9F8C-D4D0770A3FE3}">
      <dgm:prSet/>
      <dgm:spPr/>
      <dgm:t>
        <a:bodyPr/>
        <a:lstStyle/>
        <a:p>
          <a:endParaRPr lang="en-GB" sz="2000"/>
        </a:p>
      </dgm:t>
    </dgm:pt>
    <dgm:pt modelId="{BB5149D4-8120-4339-BA13-88F3E02ECED2}" type="sibTrans" cxnId="{B93E0256-E21C-4F54-9F8C-D4D0770A3FE3}">
      <dgm:prSet/>
      <dgm:spPr/>
      <dgm:t>
        <a:bodyPr/>
        <a:lstStyle/>
        <a:p>
          <a:endParaRPr lang="en-GB" sz="2000"/>
        </a:p>
      </dgm:t>
    </dgm:pt>
    <dgm:pt modelId="{4FB27F53-E7F3-46E4-A8F4-9D53E16D7A54}">
      <dgm:prSet custT="1"/>
      <dgm:spPr/>
      <dgm:t>
        <a:bodyPr/>
        <a:lstStyle/>
        <a:p>
          <a:r>
            <a:rPr lang="en-GB" sz="1400" b="0" i="0"/>
            <a:t>stanovit účel výzkumu, který následně určuje celý proces rozhovoru;</a:t>
          </a:r>
          <a:endParaRPr lang="en-GB" sz="1400"/>
        </a:p>
      </dgm:t>
    </dgm:pt>
    <dgm:pt modelId="{E3E38768-2598-4C2C-9AE1-C74206B0D41D}" type="parTrans" cxnId="{B79C9E6E-DEDC-4F8E-8F3C-26DAF2BABF57}">
      <dgm:prSet/>
      <dgm:spPr/>
      <dgm:t>
        <a:bodyPr/>
        <a:lstStyle/>
        <a:p>
          <a:endParaRPr lang="en-GB" sz="2000"/>
        </a:p>
      </dgm:t>
    </dgm:pt>
    <dgm:pt modelId="{25A714F1-8365-44FA-A0B0-A80FC66D59E3}" type="sibTrans" cxnId="{B79C9E6E-DEDC-4F8E-8F3C-26DAF2BABF57}">
      <dgm:prSet/>
      <dgm:spPr/>
      <dgm:t>
        <a:bodyPr/>
        <a:lstStyle/>
        <a:p>
          <a:endParaRPr lang="en-GB" sz="2000"/>
        </a:p>
      </dgm:t>
    </dgm:pt>
    <dgm:pt modelId="{9E1463A0-668F-4A70-A35D-D7C32C16FDF6}">
      <dgm:prSet custT="1"/>
      <dgm:spPr/>
      <dgm:t>
        <a:bodyPr/>
        <a:lstStyle/>
        <a:p>
          <a:r>
            <a:rPr lang="en-GB" sz="1400" b="0" i="0"/>
            <a:t>vytvořit rámec, ve kterém se bude moci dotazovaný vyjadřovat pomocí svých vlastních termínů a svým vlastním stylem;</a:t>
          </a:r>
          <a:endParaRPr lang="en-GB" sz="1400"/>
        </a:p>
      </dgm:t>
    </dgm:pt>
    <dgm:pt modelId="{951109AF-CAA8-4B21-B8A0-12467D0AA16C}" type="parTrans" cxnId="{D8A53F8B-480E-49EB-86F5-F4BE1ECBA1F7}">
      <dgm:prSet/>
      <dgm:spPr/>
      <dgm:t>
        <a:bodyPr/>
        <a:lstStyle/>
        <a:p>
          <a:endParaRPr lang="en-GB" sz="2000"/>
        </a:p>
      </dgm:t>
    </dgm:pt>
    <dgm:pt modelId="{9967448C-A2EB-4403-A853-52A70DDA349F}" type="sibTrans" cxnId="{D8A53F8B-480E-49EB-86F5-F4BE1ECBA1F7}">
      <dgm:prSet/>
      <dgm:spPr/>
      <dgm:t>
        <a:bodyPr/>
        <a:lstStyle/>
        <a:p>
          <a:endParaRPr lang="en-GB" sz="2000"/>
        </a:p>
      </dgm:t>
    </dgm:pt>
    <dgm:pt modelId="{902B617D-3B7C-4C7C-A627-6D71E39EB971}">
      <dgm:prSet custT="1"/>
      <dgm:spPr/>
      <dgm:t>
        <a:bodyPr/>
        <a:lstStyle/>
        <a:p>
          <a:r>
            <a:rPr lang="en-GB" sz="1400" b="0" i="0"/>
            <a:t>vytvořit vzájemný vztah důvěry, vstřícnosti a zájmu, být citliví k pohlaví, k věku a kulturním odlišnostem dotazovaného;</a:t>
          </a:r>
          <a:endParaRPr lang="en-GB" sz="1400"/>
        </a:p>
      </dgm:t>
    </dgm:pt>
    <dgm:pt modelId="{EEF3EF21-962B-4074-8C0E-650CA2C10507}" type="parTrans" cxnId="{9314673A-577C-421F-A7B7-0AE93EF2219C}">
      <dgm:prSet/>
      <dgm:spPr/>
      <dgm:t>
        <a:bodyPr/>
        <a:lstStyle/>
        <a:p>
          <a:endParaRPr lang="en-GB" sz="2000"/>
        </a:p>
      </dgm:t>
    </dgm:pt>
    <dgm:pt modelId="{12AC6A38-B3A7-430C-86D7-3A1E1B85BC48}" type="sibTrans" cxnId="{9314673A-577C-421F-A7B7-0AE93EF2219C}">
      <dgm:prSet/>
      <dgm:spPr/>
      <dgm:t>
        <a:bodyPr/>
        <a:lstStyle/>
        <a:p>
          <a:endParaRPr lang="en-GB" sz="2000"/>
        </a:p>
      </dgm:t>
    </dgm:pt>
    <dgm:pt modelId="{82613254-A31D-4564-9801-E8DC9AD3292B}">
      <dgm:prSet custT="1"/>
      <dgm:spPr/>
      <dgm:t>
        <a:bodyPr/>
        <a:lstStyle/>
        <a:p>
          <a:r>
            <a:rPr lang="en-GB" sz="1400" b="0" i="0"/>
            <a:t>uvědomit si, že při přípravě a provedení rozhovoru nejsou otázky v rozhovoru totožné s otázkami výzkumnými;</a:t>
          </a:r>
          <a:endParaRPr lang="en-GB" sz="1400"/>
        </a:p>
      </dgm:t>
    </dgm:pt>
    <dgm:pt modelId="{06FBEF0F-97B9-41B2-9B40-DC2354761D80}" type="parTrans" cxnId="{EAE6391A-A799-44BC-B811-8B8A02EECB63}">
      <dgm:prSet/>
      <dgm:spPr/>
      <dgm:t>
        <a:bodyPr/>
        <a:lstStyle/>
        <a:p>
          <a:endParaRPr lang="en-GB" sz="2000"/>
        </a:p>
      </dgm:t>
    </dgm:pt>
    <dgm:pt modelId="{C6C7E28A-82CF-4DD5-8C2F-0AF5CEE43C7F}" type="sibTrans" cxnId="{EAE6391A-A799-44BC-B811-8B8A02EECB63}">
      <dgm:prSet/>
      <dgm:spPr/>
      <dgm:t>
        <a:bodyPr/>
        <a:lstStyle/>
        <a:p>
          <a:endParaRPr lang="en-GB" sz="2000"/>
        </a:p>
      </dgm:t>
    </dgm:pt>
    <dgm:pt modelId="{5D767FE3-DFC2-49C2-9608-292DF329DF86}">
      <dgm:prSet custT="1"/>
      <dgm:spPr/>
      <dgm:t>
        <a:bodyPr/>
        <a:lstStyle/>
        <a:p>
          <a:r>
            <a:rPr lang="en-GB" sz="1400" b="0" i="0"/>
            <a:t>formulovat otázky jasným způsobem, kterému dotazovaný rozumí;</a:t>
          </a:r>
          <a:endParaRPr lang="en-GB" sz="1400"/>
        </a:p>
      </dgm:t>
    </dgm:pt>
    <dgm:pt modelId="{606226BF-E822-491A-89C7-20CDC345DDBE}" type="parTrans" cxnId="{157D87D2-5891-4351-B8D9-9FBCE62CB905}">
      <dgm:prSet/>
      <dgm:spPr/>
      <dgm:t>
        <a:bodyPr/>
        <a:lstStyle/>
        <a:p>
          <a:endParaRPr lang="en-GB" sz="2000"/>
        </a:p>
      </dgm:t>
    </dgm:pt>
    <dgm:pt modelId="{7A433CB9-E832-41C4-A115-448DC832115D}" type="sibTrans" cxnId="{157D87D2-5891-4351-B8D9-9FBCE62CB905}">
      <dgm:prSet/>
      <dgm:spPr/>
      <dgm:t>
        <a:bodyPr/>
        <a:lstStyle/>
        <a:p>
          <a:endParaRPr lang="en-GB" sz="2000"/>
        </a:p>
      </dgm:t>
    </dgm:pt>
    <dgm:pt modelId="{3B0B76D9-71A5-4741-A321-743520635E7E}">
      <dgm:prSet custT="1"/>
      <dgm:spPr/>
      <dgm:t>
        <a:bodyPr/>
        <a:lstStyle/>
        <a:p>
          <a:r>
            <a:rPr lang="en-GB" sz="1400" b="0" i="0"/>
            <a:t>klást vždy jen jednu otázku;</a:t>
          </a:r>
          <a:endParaRPr lang="en-GB" sz="1400"/>
        </a:p>
      </dgm:t>
    </dgm:pt>
    <dgm:pt modelId="{F95E66B3-661A-41CB-8B3B-AB152EC319DF}" type="parTrans" cxnId="{43AFBC78-F02F-4753-81D8-106AEDC6EA81}">
      <dgm:prSet/>
      <dgm:spPr/>
      <dgm:t>
        <a:bodyPr/>
        <a:lstStyle/>
        <a:p>
          <a:endParaRPr lang="en-GB" sz="2000"/>
        </a:p>
      </dgm:t>
    </dgm:pt>
    <dgm:pt modelId="{3D6E115C-7AF6-40FA-8FC3-2C4FC60019D4}" type="sibTrans" cxnId="{43AFBC78-F02F-4753-81D8-106AEDC6EA81}">
      <dgm:prSet/>
      <dgm:spPr/>
      <dgm:t>
        <a:bodyPr/>
        <a:lstStyle/>
        <a:p>
          <a:endParaRPr lang="en-GB" sz="2000"/>
        </a:p>
      </dgm:t>
    </dgm:pt>
    <dgm:pt modelId="{71B34A88-4361-43B6-97CE-A236749A162A}">
      <dgm:prSet/>
      <dgm:spPr/>
      <dgm:t>
        <a:bodyPr/>
        <a:lstStyle/>
        <a:p>
          <a:endParaRPr lang="cs-CZ"/>
        </a:p>
      </dgm:t>
    </dgm:pt>
    <dgm:pt modelId="{8EE87058-D7C9-414C-B898-9DD523B015BC}" type="parTrans" cxnId="{A33F217F-F446-400E-AFC5-1B2397CFA94E}">
      <dgm:prSet/>
      <dgm:spPr/>
      <dgm:t>
        <a:bodyPr/>
        <a:lstStyle/>
        <a:p>
          <a:endParaRPr lang="en-GB" sz="2000"/>
        </a:p>
      </dgm:t>
    </dgm:pt>
    <dgm:pt modelId="{1A75161E-502D-4960-B01F-E69CF6557CD8}" type="sibTrans" cxnId="{A33F217F-F446-400E-AFC5-1B2397CFA94E}">
      <dgm:prSet/>
      <dgm:spPr/>
      <dgm:t>
        <a:bodyPr/>
        <a:lstStyle/>
        <a:p>
          <a:endParaRPr lang="en-GB" sz="2000"/>
        </a:p>
      </dgm:t>
    </dgm:pt>
    <dgm:pt modelId="{6DF3EB90-7581-4787-A520-4030BF33DDC1}">
      <dgm:prSet/>
      <dgm:spPr/>
      <dgm:t>
        <a:bodyPr/>
        <a:lstStyle/>
        <a:p>
          <a:endParaRPr lang="cs-CZ"/>
        </a:p>
      </dgm:t>
    </dgm:pt>
    <dgm:pt modelId="{D706EC4D-228D-4111-9162-7C16E4E7708B}" type="parTrans" cxnId="{80C68763-15D8-4EB3-84EE-92970BA9C0A2}">
      <dgm:prSet/>
      <dgm:spPr/>
      <dgm:t>
        <a:bodyPr/>
        <a:lstStyle/>
        <a:p>
          <a:endParaRPr lang="en-GB" sz="2000"/>
        </a:p>
      </dgm:t>
    </dgm:pt>
    <dgm:pt modelId="{AEA6D0EF-079D-4F60-8876-2A0BFEAABE59}" type="sibTrans" cxnId="{80C68763-15D8-4EB3-84EE-92970BA9C0A2}">
      <dgm:prSet/>
      <dgm:spPr/>
      <dgm:t>
        <a:bodyPr/>
        <a:lstStyle/>
        <a:p>
          <a:endParaRPr lang="en-GB" sz="2000"/>
        </a:p>
      </dgm:t>
    </dgm:pt>
    <dgm:pt modelId="{4467D34A-5915-4CF1-9EED-2469306A1280}">
      <dgm:prSet/>
      <dgm:spPr/>
      <dgm:t>
        <a:bodyPr/>
        <a:lstStyle/>
        <a:p>
          <a:endParaRPr lang="cs-CZ"/>
        </a:p>
      </dgm:t>
    </dgm:pt>
    <dgm:pt modelId="{043F87F5-3695-4D2D-BDC3-7F71E2867EB6}" type="parTrans" cxnId="{D0B385BA-5BB7-4AC6-9F19-8790E69664AB}">
      <dgm:prSet/>
      <dgm:spPr/>
      <dgm:t>
        <a:bodyPr/>
        <a:lstStyle/>
        <a:p>
          <a:endParaRPr lang="en-GB" sz="2000"/>
        </a:p>
      </dgm:t>
    </dgm:pt>
    <dgm:pt modelId="{D4F39E81-BF08-4FED-9342-B3109EEAEFDC}" type="sibTrans" cxnId="{D0B385BA-5BB7-4AC6-9F19-8790E69664AB}">
      <dgm:prSet/>
      <dgm:spPr/>
      <dgm:t>
        <a:bodyPr/>
        <a:lstStyle/>
        <a:p>
          <a:endParaRPr lang="en-GB" sz="2000"/>
        </a:p>
      </dgm:t>
    </dgm:pt>
    <dgm:pt modelId="{3925E723-C33F-40CC-8938-8C006B8846BC}">
      <dgm:prSet/>
      <dgm:spPr/>
      <dgm:t>
        <a:bodyPr/>
        <a:lstStyle/>
        <a:p>
          <a:endParaRPr lang="cs-CZ"/>
        </a:p>
      </dgm:t>
    </dgm:pt>
    <dgm:pt modelId="{AB7DC59F-F98D-4467-8FE3-CCAE32012274}" type="parTrans" cxnId="{4A02D081-7325-4D82-A794-23F558F76E02}">
      <dgm:prSet/>
      <dgm:spPr/>
      <dgm:t>
        <a:bodyPr/>
        <a:lstStyle/>
        <a:p>
          <a:endParaRPr lang="en-GB" sz="2000"/>
        </a:p>
      </dgm:t>
    </dgm:pt>
    <dgm:pt modelId="{9A2412D1-3075-42B7-88F3-581FF96DC410}" type="sibTrans" cxnId="{4A02D081-7325-4D82-A794-23F558F76E02}">
      <dgm:prSet/>
      <dgm:spPr/>
      <dgm:t>
        <a:bodyPr/>
        <a:lstStyle/>
        <a:p>
          <a:endParaRPr lang="en-GB" sz="2000"/>
        </a:p>
      </dgm:t>
    </dgm:pt>
    <dgm:pt modelId="{848E50A2-53DE-42B6-BAAA-09D63BABB7C3}">
      <dgm:prSet/>
      <dgm:spPr/>
      <dgm:t>
        <a:bodyPr/>
        <a:lstStyle/>
        <a:p>
          <a:endParaRPr lang="cs-CZ"/>
        </a:p>
      </dgm:t>
    </dgm:pt>
    <dgm:pt modelId="{A9678054-3543-4D9B-8A47-B41D477E78A3}" type="parTrans" cxnId="{084C103C-99CF-41F3-BF1B-C6E7949BA44B}">
      <dgm:prSet/>
      <dgm:spPr/>
      <dgm:t>
        <a:bodyPr/>
        <a:lstStyle/>
        <a:p>
          <a:endParaRPr lang="en-GB" sz="2000"/>
        </a:p>
      </dgm:t>
    </dgm:pt>
    <dgm:pt modelId="{F2AA7035-EEE4-401C-A2DA-25FE4AFC0BCE}" type="sibTrans" cxnId="{084C103C-99CF-41F3-BF1B-C6E7949BA44B}">
      <dgm:prSet/>
      <dgm:spPr/>
      <dgm:t>
        <a:bodyPr/>
        <a:lstStyle/>
        <a:p>
          <a:endParaRPr lang="en-GB" sz="2000"/>
        </a:p>
      </dgm:t>
    </dgm:pt>
    <dgm:pt modelId="{649C005C-72FE-4F80-876A-34831C357D3C}">
      <dgm:prSet/>
      <dgm:spPr/>
      <dgm:t>
        <a:bodyPr/>
        <a:lstStyle/>
        <a:p>
          <a:endParaRPr lang="cs-CZ"/>
        </a:p>
      </dgm:t>
    </dgm:pt>
    <dgm:pt modelId="{14FC736B-9DF0-40C3-8518-CA26698C236F}" type="parTrans" cxnId="{67823395-A7DA-42AD-BBA3-7C2A2618C33B}">
      <dgm:prSet/>
      <dgm:spPr/>
      <dgm:t>
        <a:bodyPr/>
        <a:lstStyle/>
        <a:p>
          <a:endParaRPr lang="en-GB" sz="2000"/>
        </a:p>
      </dgm:t>
    </dgm:pt>
    <dgm:pt modelId="{00E6FB60-C702-4EC9-BFC2-6B71C237B120}" type="sibTrans" cxnId="{67823395-A7DA-42AD-BBA3-7C2A2618C33B}">
      <dgm:prSet/>
      <dgm:spPr/>
      <dgm:t>
        <a:bodyPr/>
        <a:lstStyle/>
        <a:p>
          <a:endParaRPr lang="en-GB" sz="2000"/>
        </a:p>
      </dgm:t>
    </dgm:pt>
    <dgm:pt modelId="{EEB91B5F-6CD9-4D75-91CD-A5BDDAEFF46A}">
      <dgm:prSet/>
      <dgm:spPr/>
      <dgm:t>
        <a:bodyPr/>
        <a:lstStyle/>
        <a:p>
          <a:endParaRPr lang="cs-CZ"/>
        </a:p>
      </dgm:t>
    </dgm:pt>
    <dgm:pt modelId="{9A349D52-00E1-4A13-8BA1-957DDBF3C4D7}" type="parTrans" cxnId="{1F05E2C4-F024-48B1-8C40-A95433DF3D9F}">
      <dgm:prSet/>
      <dgm:spPr/>
      <dgm:t>
        <a:bodyPr/>
        <a:lstStyle/>
        <a:p>
          <a:endParaRPr lang="en-GB" sz="2000"/>
        </a:p>
      </dgm:t>
    </dgm:pt>
    <dgm:pt modelId="{40DFAB5B-901A-43F4-B917-EBCF58B44AF9}" type="sibTrans" cxnId="{1F05E2C4-F024-48B1-8C40-A95433DF3D9F}">
      <dgm:prSet/>
      <dgm:spPr/>
      <dgm:t>
        <a:bodyPr/>
        <a:lstStyle/>
        <a:p>
          <a:endParaRPr lang="en-GB" sz="2000"/>
        </a:p>
      </dgm:t>
    </dgm:pt>
    <dgm:pt modelId="{5DE4082C-D8CA-4071-85EB-DFD856F864DF}">
      <dgm:prSet/>
      <dgm:spPr/>
      <dgm:t>
        <a:bodyPr/>
        <a:lstStyle/>
        <a:p>
          <a:endParaRPr lang="cs-CZ"/>
        </a:p>
      </dgm:t>
    </dgm:pt>
    <dgm:pt modelId="{0F70214D-83C1-4FE9-9090-B09224096312}" type="parTrans" cxnId="{79AEBC91-77A0-43C5-8E65-EEB6B1F3DB52}">
      <dgm:prSet/>
      <dgm:spPr/>
      <dgm:t>
        <a:bodyPr/>
        <a:lstStyle/>
        <a:p>
          <a:endParaRPr lang="en-GB" sz="2000"/>
        </a:p>
      </dgm:t>
    </dgm:pt>
    <dgm:pt modelId="{24430204-F0D4-4079-A4A3-C281C25CA740}" type="sibTrans" cxnId="{79AEBC91-77A0-43C5-8E65-EEB6B1F3DB52}">
      <dgm:prSet/>
      <dgm:spPr/>
      <dgm:t>
        <a:bodyPr/>
        <a:lstStyle/>
        <a:p>
          <a:endParaRPr lang="en-GB" sz="2000"/>
        </a:p>
      </dgm:t>
    </dgm:pt>
    <dgm:pt modelId="{3253D0D3-BC43-4E0D-AF71-754FEEDE260E}">
      <dgm:prSet/>
      <dgm:spPr/>
      <dgm:t>
        <a:bodyPr/>
        <a:lstStyle/>
        <a:p>
          <a:endParaRPr lang="cs-CZ"/>
        </a:p>
      </dgm:t>
    </dgm:pt>
    <dgm:pt modelId="{7ACE9D96-3670-4B42-9A97-3D8137E43CCD}" type="parTrans" cxnId="{5B109B2D-A6B3-4FEE-8F99-4FBD3224EB88}">
      <dgm:prSet/>
      <dgm:spPr/>
      <dgm:t>
        <a:bodyPr/>
        <a:lstStyle/>
        <a:p>
          <a:endParaRPr lang="en-GB" sz="2000"/>
        </a:p>
      </dgm:t>
    </dgm:pt>
    <dgm:pt modelId="{0DE6F54A-0323-4E53-B4B3-3ED69CE219AE}" type="sibTrans" cxnId="{5B109B2D-A6B3-4FEE-8F99-4FBD3224EB88}">
      <dgm:prSet/>
      <dgm:spPr/>
      <dgm:t>
        <a:bodyPr/>
        <a:lstStyle/>
        <a:p>
          <a:endParaRPr lang="en-GB" sz="2000"/>
        </a:p>
      </dgm:t>
    </dgm:pt>
    <dgm:pt modelId="{215179B9-DEC7-442C-9724-63D443CE7B6E}" type="pres">
      <dgm:prSet presAssocID="{2B3D62D2-557F-4A52-9260-0943F191C1F3}" presName="Name0" presStyleCnt="0">
        <dgm:presLayoutVars>
          <dgm:chMax val="7"/>
          <dgm:chPref val="7"/>
          <dgm:dir/>
        </dgm:presLayoutVars>
      </dgm:prSet>
      <dgm:spPr/>
    </dgm:pt>
    <dgm:pt modelId="{401F2FF7-8413-4DE1-935C-C6C2FC950766}" type="pres">
      <dgm:prSet presAssocID="{2B3D62D2-557F-4A52-9260-0943F191C1F3}" presName="Name1" presStyleCnt="0"/>
      <dgm:spPr/>
    </dgm:pt>
    <dgm:pt modelId="{0008C657-B578-4221-8B9B-D85567097B4C}" type="pres">
      <dgm:prSet presAssocID="{2B3D62D2-557F-4A52-9260-0943F191C1F3}" presName="cycle" presStyleCnt="0"/>
      <dgm:spPr/>
    </dgm:pt>
    <dgm:pt modelId="{8E1F220A-95B1-40A0-86B1-E45716A9977B}" type="pres">
      <dgm:prSet presAssocID="{2B3D62D2-557F-4A52-9260-0943F191C1F3}" presName="srcNode" presStyleLbl="node1" presStyleIdx="0" presStyleCnt="7"/>
      <dgm:spPr/>
    </dgm:pt>
    <dgm:pt modelId="{F255FBC3-5FCD-4367-9D0B-CC4402524512}" type="pres">
      <dgm:prSet presAssocID="{2B3D62D2-557F-4A52-9260-0943F191C1F3}" presName="conn" presStyleLbl="parChTrans1D2" presStyleIdx="0" presStyleCnt="1"/>
      <dgm:spPr/>
    </dgm:pt>
    <dgm:pt modelId="{047A2428-829B-4679-A7B3-0491BE072287}" type="pres">
      <dgm:prSet presAssocID="{2B3D62D2-557F-4A52-9260-0943F191C1F3}" presName="extraNode" presStyleLbl="node1" presStyleIdx="0" presStyleCnt="7"/>
      <dgm:spPr/>
    </dgm:pt>
    <dgm:pt modelId="{898B3347-0ADE-47A0-8666-D8BBFE983D8C}" type="pres">
      <dgm:prSet presAssocID="{2B3D62D2-557F-4A52-9260-0943F191C1F3}" presName="dstNode" presStyleLbl="node1" presStyleIdx="0" presStyleCnt="7"/>
      <dgm:spPr/>
    </dgm:pt>
    <dgm:pt modelId="{4F2B1194-59AD-4D4C-AE70-01493A24E81C}" type="pres">
      <dgm:prSet presAssocID="{20AAC47F-4016-448B-A16B-ACDCB760D839}" presName="text_1" presStyleLbl="node1" presStyleIdx="0" presStyleCnt="7">
        <dgm:presLayoutVars>
          <dgm:bulletEnabled val="1"/>
        </dgm:presLayoutVars>
      </dgm:prSet>
      <dgm:spPr/>
    </dgm:pt>
    <dgm:pt modelId="{1277F4A7-08E9-4A60-BCD1-6FC0B0C5EBCE}" type="pres">
      <dgm:prSet presAssocID="{20AAC47F-4016-448B-A16B-ACDCB760D839}" presName="accent_1" presStyleCnt="0"/>
      <dgm:spPr/>
    </dgm:pt>
    <dgm:pt modelId="{294E83C5-43EE-4338-BB64-246C4C8C5514}" type="pres">
      <dgm:prSet presAssocID="{20AAC47F-4016-448B-A16B-ACDCB760D839}" presName="accentRepeatNode" presStyleLbl="solidFgAcc1" presStyleIdx="0" presStyleCnt="7"/>
      <dgm:spPr/>
    </dgm:pt>
    <dgm:pt modelId="{5DA74655-84E8-47C3-8A0C-6A48D0B4ED00}" type="pres">
      <dgm:prSet presAssocID="{4FB27F53-E7F3-46E4-A8F4-9D53E16D7A54}" presName="text_2" presStyleLbl="node1" presStyleIdx="1" presStyleCnt="7">
        <dgm:presLayoutVars>
          <dgm:bulletEnabled val="1"/>
        </dgm:presLayoutVars>
      </dgm:prSet>
      <dgm:spPr/>
    </dgm:pt>
    <dgm:pt modelId="{2E3EC2F5-34D2-4A29-AD3A-583C43DAB18B}" type="pres">
      <dgm:prSet presAssocID="{4FB27F53-E7F3-46E4-A8F4-9D53E16D7A54}" presName="accent_2" presStyleCnt="0"/>
      <dgm:spPr/>
    </dgm:pt>
    <dgm:pt modelId="{ECA49AAC-6D67-478E-96B1-797F47BA74E9}" type="pres">
      <dgm:prSet presAssocID="{4FB27F53-E7F3-46E4-A8F4-9D53E16D7A54}" presName="accentRepeatNode" presStyleLbl="solidFgAcc1" presStyleIdx="1" presStyleCnt="7"/>
      <dgm:spPr/>
    </dgm:pt>
    <dgm:pt modelId="{3E787360-5792-45A6-8DBD-82866745D154}" type="pres">
      <dgm:prSet presAssocID="{9E1463A0-668F-4A70-A35D-D7C32C16FDF6}" presName="text_3" presStyleLbl="node1" presStyleIdx="2" presStyleCnt="7">
        <dgm:presLayoutVars>
          <dgm:bulletEnabled val="1"/>
        </dgm:presLayoutVars>
      </dgm:prSet>
      <dgm:spPr/>
    </dgm:pt>
    <dgm:pt modelId="{9C7A884B-14C8-4E25-91A6-9D291CF10619}" type="pres">
      <dgm:prSet presAssocID="{9E1463A0-668F-4A70-A35D-D7C32C16FDF6}" presName="accent_3" presStyleCnt="0"/>
      <dgm:spPr/>
    </dgm:pt>
    <dgm:pt modelId="{B074680C-3E2B-422D-A132-D39FAA74BBF3}" type="pres">
      <dgm:prSet presAssocID="{9E1463A0-668F-4A70-A35D-D7C32C16FDF6}" presName="accentRepeatNode" presStyleLbl="solidFgAcc1" presStyleIdx="2" presStyleCnt="7"/>
      <dgm:spPr/>
    </dgm:pt>
    <dgm:pt modelId="{A70D7EBA-1F3F-4104-949C-055282F781C9}" type="pres">
      <dgm:prSet presAssocID="{902B617D-3B7C-4C7C-A627-6D71E39EB971}" presName="text_4" presStyleLbl="node1" presStyleIdx="3" presStyleCnt="7">
        <dgm:presLayoutVars>
          <dgm:bulletEnabled val="1"/>
        </dgm:presLayoutVars>
      </dgm:prSet>
      <dgm:spPr/>
    </dgm:pt>
    <dgm:pt modelId="{29AF5555-F5B2-440D-9069-836D51B6E83F}" type="pres">
      <dgm:prSet presAssocID="{902B617D-3B7C-4C7C-A627-6D71E39EB971}" presName="accent_4" presStyleCnt="0"/>
      <dgm:spPr/>
    </dgm:pt>
    <dgm:pt modelId="{59784693-EE74-4F78-8062-A5F1A02D4750}" type="pres">
      <dgm:prSet presAssocID="{902B617D-3B7C-4C7C-A627-6D71E39EB971}" presName="accentRepeatNode" presStyleLbl="solidFgAcc1" presStyleIdx="3" presStyleCnt="7"/>
      <dgm:spPr/>
    </dgm:pt>
    <dgm:pt modelId="{5211F874-7509-4D23-B813-5A54021DCB3A}" type="pres">
      <dgm:prSet presAssocID="{82613254-A31D-4564-9801-E8DC9AD3292B}" presName="text_5" presStyleLbl="node1" presStyleIdx="4" presStyleCnt="7">
        <dgm:presLayoutVars>
          <dgm:bulletEnabled val="1"/>
        </dgm:presLayoutVars>
      </dgm:prSet>
      <dgm:spPr/>
    </dgm:pt>
    <dgm:pt modelId="{B193ECDD-A378-487C-A2C7-ACB79DE12378}" type="pres">
      <dgm:prSet presAssocID="{82613254-A31D-4564-9801-E8DC9AD3292B}" presName="accent_5" presStyleCnt="0"/>
      <dgm:spPr/>
    </dgm:pt>
    <dgm:pt modelId="{4320DD72-FA17-4BB0-A7C0-844CDC784BE3}" type="pres">
      <dgm:prSet presAssocID="{82613254-A31D-4564-9801-E8DC9AD3292B}" presName="accentRepeatNode" presStyleLbl="solidFgAcc1" presStyleIdx="4" presStyleCnt="7"/>
      <dgm:spPr/>
    </dgm:pt>
    <dgm:pt modelId="{61FE1EFF-F8F0-4A13-9FAA-706F2ACCC1FB}" type="pres">
      <dgm:prSet presAssocID="{5D767FE3-DFC2-49C2-9608-292DF329DF86}" presName="text_6" presStyleLbl="node1" presStyleIdx="5" presStyleCnt="7">
        <dgm:presLayoutVars>
          <dgm:bulletEnabled val="1"/>
        </dgm:presLayoutVars>
      </dgm:prSet>
      <dgm:spPr/>
    </dgm:pt>
    <dgm:pt modelId="{5A1A3E9D-9DFD-419D-A664-D9CA39969F08}" type="pres">
      <dgm:prSet presAssocID="{5D767FE3-DFC2-49C2-9608-292DF329DF86}" presName="accent_6" presStyleCnt="0"/>
      <dgm:spPr/>
    </dgm:pt>
    <dgm:pt modelId="{818CC5A7-0536-45AD-8947-9C27782AE3DF}" type="pres">
      <dgm:prSet presAssocID="{5D767FE3-DFC2-49C2-9608-292DF329DF86}" presName="accentRepeatNode" presStyleLbl="solidFgAcc1" presStyleIdx="5" presStyleCnt="7"/>
      <dgm:spPr/>
    </dgm:pt>
    <dgm:pt modelId="{1947AF31-672D-42B1-BC21-FCD06335061B}" type="pres">
      <dgm:prSet presAssocID="{3B0B76D9-71A5-4741-A321-743520635E7E}" presName="text_7" presStyleLbl="node1" presStyleIdx="6" presStyleCnt="7">
        <dgm:presLayoutVars>
          <dgm:bulletEnabled val="1"/>
        </dgm:presLayoutVars>
      </dgm:prSet>
      <dgm:spPr/>
    </dgm:pt>
    <dgm:pt modelId="{BC79FB93-257A-4B8C-824A-BB9A562528E4}" type="pres">
      <dgm:prSet presAssocID="{3B0B76D9-71A5-4741-A321-743520635E7E}" presName="accent_7" presStyleCnt="0"/>
      <dgm:spPr/>
    </dgm:pt>
    <dgm:pt modelId="{122ECE5C-7B0E-44AA-91E0-E9D79A92ECFF}" type="pres">
      <dgm:prSet presAssocID="{3B0B76D9-71A5-4741-A321-743520635E7E}" presName="accentRepeatNode" presStyleLbl="solidFgAcc1" presStyleIdx="6" presStyleCnt="7"/>
      <dgm:spPr/>
    </dgm:pt>
  </dgm:ptLst>
  <dgm:cxnLst>
    <dgm:cxn modelId="{EAE6391A-A799-44BC-B811-8B8A02EECB63}" srcId="{2B3D62D2-557F-4A52-9260-0943F191C1F3}" destId="{82613254-A31D-4564-9801-E8DC9AD3292B}" srcOrd="4" destOrd="0" parTransId="{06FBEF0F-97B9-41B2-9B40-DC2354761D80}" sibTransId="{C6C7E28A-82CF-4DD5-8C2F-0AF5CEE43C7F}"/>
    <dgm:cxn modelId="{2067BA26-B101-4AC0-B3B7-E21B62F64F86}" type="presOf" srcId="{3B0B76D9-71A5-4741-A321-743520635E7E}" destId="{1947AF31-672D-42B1-BC21-FCD06335061B}" srcOrd="0" destOrd="0" presId="urn:microsoft.com/office/officeart/2008/layout/VerticalCurvedList"/>
    <dgm:cxn modelId="{5B109B2D-A6B3-4FEE-8F99-4FBD3224EB88}" srcId="{2B3D62D2-557F-4A52-9260-0943F191C1F3}" destId="{3253D0D3-BC43-4E0D-AF71-754FEEDE260E}" srcOrd="15" destOrd="0" parTransId="{7ACE9D96-3670-4B42-9A97-3D8137E43CCD}" sibTransId="{0DE6F54A-0323-4E53-B4B3-3ED69CE219AE}"/>
    <dgm:cxn modelId="{9314673A-577C-421F-A7B7-0AE93EF2219C}" srcId="{2B3D62D2-557F-4A52-9260-0943F191C1F3}" destId="{902B617D-3B7C-4C7C-A627-6D71E39EB971}" srcOrd="3" destOrd="0" parTransId="{EEF3EF21-962B-4074-8C0E-650CA2C10507}" sibTransId="{12AC6A38-B3A7-430C-86D7-3A1E1B85BC48}"/>
    <dgm:cxn modelId="{084C103C-99CF-41F3-BF1B-C6E7949BA44B}" srcId="{2B3D62D2-557F-4A52-9260-0943F191C1F3}" destId="{848E50A2-53DE-42B6-BAAA-09D63BABB7C3}" srcOrd="11" destOrd="0" parTransId="{A9678054-3543-4D9B-8A47-B41D477E78A3}" sibTransId="{F2AA7035-EEE4-401C-A2DA-25FE4AFC0BCE}"/>
    <dgm:cxn modelId="{80C68763-15D8-4EB3-84EE-92970BA9C0A2}" srcId="{2B3D62D2-557F-4A52-9260-0943F191C1F3}" destId="{6DF3EB90-7581-4787-A520-4030BF33DDC1}" srcOrd="8" destOrd="0" parTransId="{D706EC4D-228D-4111-9162-7C16E4E7708B}" sibTransId="{AEA6D0EF-079D-4F60-8876-2A0BFEAABE59}"/>
    <dgm:cxn modelId="{2E4A2A45-7BDE-44A2-8250-C7CAFBED68E0}" type="presOf" srcId="{4FB27F53-E7F3-46E4-A8F4-9D53E16D7A54}" destId="{5DA74655-84E8-47C3-8A0C-6A48D0B4ED00}" srcOrd="0" destOrd="0" presId="urn:microsoft.com/office/officeart/2008/layout/VerticalCurvedList"/>
    <dgm:cxn modelId="{B79C9E6E-DEDC-4F8E-8F3C-26DAF2BABF57}" srcId="{2B3D62D2-557F-4A52-9260-0943F191C1F3}" destId="{4FB27F53-E7F3-46E4-A8F4-9D53E16D7A54}" srcOrd="1" destOrd="0" parTransId="{E3E38768-2598-4C2C-9AE1-C74206B0D41D}" sibTransId="{25A714F1-8365-44FA-A0B0-A80FC66D59E3}"/>
    <dgm:cxn modelId="{7C4BA74E-00CE-4128-9B9A-6235B2CF5CE5}" type="presOf" srcId="{82613254-A31D-4564-9801-E8DC9AD3292B}" destId="{5211F874-7509-4D23-B813-5A54021DCB3A}" srcOrd="0" destOrd="0" presId="urn:microsoft.com/office/officeart/2008/layout/VerticalCurvedList"/>
    <dgm:cxn modelId="{B93E0256-E21C-4F54-9F8C-D4D0770A3FE3}" srcId="{2B3D62D2-557F-4A52-9260-0943F191C1F3}" destId="{20AAC47F-4016-448B-A16B-ACDCB760D839}" srcOrd="0" destOrd="0" parTransId="{9899EB71-AFAC-48D0-82B7-D62EBCC4AC45}" sibTransId="{BB5149D4-8120-4339-BA13-88F3E02ECED2}"/>
    <dgm:cxn modelId="{43AFBC78-F02F-4753-81D8-106AEDC6EA81}" srcId="{2B3D62D2-557F-4A52-9260-0943F191C1F3}" destId="{3B0B76D9-71A5-4741-A321-743520635E7E}" srcOrd="6" destOrd="0" parTransId="{F95E66B3-661A-41CB-8B3B-AB152EC319DF}" sibTransId="{3D6E115C-7AF6-40FA-8FC3-2C4FC60019D4}"/>
    <dgm:cxn modelId="{A33F217F-F446-400E-AFC5-1B2397CFA94E}" srcId="{2B3D62D2-557F-4A52-9260-0943F191C1F3}" destId="{71B34A88-4361-43B6-97CE-A236749A162A}" srcOrd="7" destOrd="0" parTransId="{8EE87058-D7C9-414C-B898-9DD523B015BC}" sibTransId="{1A75161E-502D-4960-B01F-E69CF6557CD8}"/>
    <dgm:cxn modelId="{4A02D081-7325-4D82-A794-23F558F76E02}" srcId="{2B3D62D2-557F-4A52-9260-0943F191C1F3}" destId="{3925E723-C33F-40CC-8938-8C006B8846BC}" srcOrd="10" destOrd="0" parTransId="{AB7DC59F-F98D-4467-8FE3-CCAE32012274}" sibTransId="{9A2412D1-3075-42B7-88F3-581FF96DC410}"/>
    <dgm:cxn modelId="{C2063185-780A-4504-BB81-590884D72AD4}" type="presOf" srcId="{902B617D-3B7C-4C7C-A627-6D71E39EB971}" destId="{A70D7EBA-1F3F-4104-949C-055282F781C9}" srcOrd="0" destOrd="0" presId="urn:microsoft.com/office/officeart/2008/layout/VerticalCurvedList"/>
    <dgm:cxn modelId="{D8A53F8B-480E-49EB-86F5-F4BE1ECBA1F7}" srcId="{2B3D62D2-557F-4A52-9260-0943F191C1F3}" destId="{9E1463A0-668F-4A70-A35D-D7C32C16FDF6}" srcOrd="2" destOrd="0" parTransId="{951109AF-CAA8-4B21-B8A0-12467D0AA16C}" sibTransId="{9967448C-A2EB-4403-A853-52A70DDA349F}"/>
    <dgm:cxn modelId="{79AEBC91-77A0-43C5-8E65-EEB6B1F3DB52}" srcId="{2B3D62D2-557F-4A52-9260-0943F191C1F3}" destId="{5DE4082C-D8CA-4071-85EB-DFD856F864DF}" srcOrd="14" destOrd="0" parTransId="{0F70214D-83C1-4FE9-9090-B09224096312}" sibTransId="{24430204-F0D4-4079-A4A3-C281C25CA740}"/>
    <dgm:cxn modelId="{67823395-A7DA-42AD-BBA3-7C2A2618C33B}" srcId="{2B3D62D2-557F-4A52-9260-0943F191C1F3}" destId="{649C005C-72FE-4F80-876A-34831C357D3C}" srcOrd="12" destOrd="0" parTransId="{14FC736B-9DF0-40C3-8518-CA26698C236F}" sibTransId="{00E6FB60-C702-4EC9-BFC2-6B71C237B120}"/>
    <dgm:cxn modelId="{22C547B0-8AEA-4915-B337-640BBC13E7D4}" type="presOf" srcId="{20AAC47F-4016-448B-A16B-ACDCB760D839}" destId="{4F2B1194-59AD-4D4C-AE70-01493A24E81C}" srcOrd="0" destOrd="0" presId="urn:microsoft.com/office/officeart/2008/layout/VerticalCurvedList"/>
    <dgm:cxn modelId="{D0B385BA-5BB7-4AC6-9F19-8790E69664AB}" srcId="{2B3D62D2-557F-4A52-9260-0943F191C1F3}" destId="{4467D34A-5915-4CF1-9EED-2469306A1280}" srcOrd="9" destOrd="0" parTransId="{043F87F5-3695-4D2D-BDC3-7F71E2867EB6}" sibTransId="{D4F39E81-BF08-4FED-9342-B3109EEAEFDC}"/>
    <dgm:cxn modelId="{1F05E2C4-F024-48B1-8C40-A95433DF3D9F}" srcId="{2B3D62D2-557F-4A52-9260-0943F191C1F3}" destId="{EEB91B5F-6CD9-4D75-91CD-A5BDDAEFF46A}" srcOrd="13" destOrd="0" parTransId="{9A349D52-00E1-4A13-8BA1-957DDBF3C4D7}" sibTransId="{40DFAB5B-901A-43F4-B917-EBCF58B44AF9}"/>
    <dgm:cxn modelId="{874666C9-6C7F-4B50-BA06-620FCE890CB2}" type="presOf" srcId="{2B3D62D2-557F-4A52-9260-0943F191C1F3}" destId="{215179B9-DEC7-442C-9724-63D443CE7B6E}" srcOrd="0" destOrd="0" presId="urn:microsoft.com/office/officeart/2008/layout/VerticalCurvedList"/>
    <dgm:cxn modelId="{5C5491CA-F12C-4432-A665-28325A44907E}" type="presOf" srcId="{9E1463A0-668F-4A70-A35D-D7C32C16FDF6}" destId="{3E787360-5792-45A6-8DBD-82866745D154}" srcOrd="0" destOrd="0" presId="urn:microsoft.com/office/officeart/2008/layout/VerticalCurvedList"/>
    <dgm:cxn modelId="{157D87D2-5891-4351-B8D9-9FBCE62CB905}" srcId="{2B3D62D2-557F-4A52-9260-0943F191C1F3}" destId="{5D767FE3-DFC2-49C2-9608-292DF329DF86}" srcOrd="5" destOrd="0" parTransId="{606226BF-E822-491A-89C7-20CDC345DDBE}" sibTransId="{7A433CB9-E832-41C4-A115-448DC832115D}"/>
    <dgm:cxn modelId="{206EF3D7-939C-49E8-9575-297F9C1DA494}" type="presOf" srcId="{BB5149D4-8120-4339-BA13-88F3E02ECED2}" destId="{F255FBC3-5FCD-4367-9D0B-CC4402524512}" srcOrd="0" destOrd="0" presId="urn:microsoft.com/office/officeart/2008/layout/VerticalCurvedList"/>
    <dgm:cxn modelId="{D364E5EA-A9E4-4F3C-971E-8D5C8CC58688}" type="presOf" srcId="{5D767FE3-DFC2-49C2-9608-292DF329DF86}" destId="{61FE1EFF-F8F0-4A13-9FAA-706F2ACCC1FB}" srcOrd="0" destOrd="0" presId="urn:microsoft.com/office/officeart/2008/layout/VerticalCurvedList"/>
    <dgm:cxn modelId="{B4574EAE-EE66-4103-95DA-837D95195D7E}" type="presParOf" srcId="{215179B9-DEC7-442C-9724-63D443CE7B6E}" destId="{401F2FF7-8413-4DE1-935C-C6C2FC950766}" srcOrd="0" destOrd="0" presId="urn:microsoft.com/office/officeart/2008/layout/VerticalCurvedList"/>
    <dgm:cxn modelId="{A926C3EA-15C0-4B35-81C8-1A198CDF0EE6}" type="presParOf" srcId="{401F2FF7-8413-4DE1-935C-C6C2FC950766}" destId="{0008C657-B578-4221-8B9B-D85567097B4C}" srcOrd="0" destOrd="0" presId="urn:microsoft.com/office/officeart/2008/layout/VerticalCurvedList"/>
    <dgm:cxn modelId="{DFD98097-7E11-45C2-ADBB-8846590C8909}" type="presParOf" srcId="{0008C657-B578-4221-8B9B-D85567097B4C}" destId="{8E1F220A-95B1-40A0-86B1-E45716A9977B}" srcOrd="0" destOrd="0" presId="urn:microsoft.com/office/officeart/2008/layout/VerticalCurvedList"/>
    <dgm:cxn modelId="{219A63E1-4A82-4BC8-9D1F-18851132F770}" type="presParOf" srcId="{0008C657-B578-4221-8B9B-D85567097B4C}" destId="{F255FBC3-5FCD-4367-9D0B-CC4402524512}" srcOrd="1" destOrd="0" presId="urn:microsoft.com/office/officeart/2008/layout/VerticalCurvedList"/>
    <dgm:cxn modelId="{17065C6B-0104-452E-8B4D-F836CB674A20}" type="presParOf" srcId="{0008C657-B578-4221-8B9B-D85567097B4C}" destId="{047A2428-829B-4679-A7B3-0491BE072287}" srcOrd="2" destOrd="0" presId="urn:microsoft.com/office/officeart/2008/layout/VerticalCurvedList"/>
    <dgm:cxn modelId="{C6557189-2A3B-4C62-8D3E-8746DB01D4D7}" type="presParOf" srcId="{0008C657-B578-4221-8B9B-D85567097B4C}" destId="{898B3347-0ADE-47A0-8666-D8BBFE983D8C}" srcOrd="3" destOrd="0" presId="urn:microsoft.com/office/officeart/2008/layout/VerticalCurvedList"/>
    <dgm:cxn modelId="{07E1094A-08DE-49E1-9EF5-8D2A84D92A75}" type="presParOf" srcId="{401F2FF7-8413-4DE1-935C-C6C2FC950766}" destId="{4F2B1194-59AD-4D4C-AE70-01493A24E81C}" srcOrd="1" destOrd="0" presId="urn:microsoft.com/office/officeart/2008/layout/VerticalCurvedList"/>
    <dgm:cxn modelId="{DDD94B6B-3DBF-4BB8-9EC5-F8C31FA80BDA}" type="presParOf" srcId="{401F2FF7-8413-4DE1-935C-C6C2FC950766}" destId="{1277F4A7-08E9-4A60-BCD1-6FC0B0C5EBCE}" srcOrd="2" destOrd="0" presId="urn:microsoft.com/office/officeart/2008/layout/VerticalCurvedList"/>
    <dgm:cxn modelId="{691FDA7A-742F-4E8B-9A50-A145A10FF49F}" type="presParOf" srcId="{1277F4A7-08E9-4A60-BCD1-6FC0B0C5EBCE}" destId="{294E83C5-43EE-4338-BB64-246C4C8C5514}" srcOrd="0" destOrd="0" presId="urn:microsoft.com/office/officeart/2008/layout/VerticalCurvedList"/>
    <dgm:cxn modelId="{80E8F99B-B4D0-46E2-8585-CE420F510B15}" type="presParOf" srcId="{401F2FF7-8413-4DE1-935C-C6C2FC950766}" destId="{5DA74655-84E8-47C3-8A0C-6A48D0B4ED00}" srcOrd="3" destOrd="0" presId="urn:microsoft.com/office/officeart/2008/layout/VerticalCurvedList"/>
    <dgm:cxn modelId="{7ECA69E2-6439-4573-BFDF-79D9CDF1EE4D}" type="presParOf" srcId="{401F2FF7-8413-4DE1-935C-C6C2FC950766}" destId="{2E3EC2F5-34D2-4A29-AD3A-583C43DAB18B}" srcOrd="4" destOrd="0" presId="urn:microsoft.com/office/officeart/2008/layout/VerticalCurvedList"/>
    <dgm:cxn modelId="{8774597B-FBD0-463B-B82F-02BBDA95064E}" type="presParOf" srcId="{2E3EC2F5-34D2-4A29-AD3A-583C43DAB18B}" destId="{ECA49AAC-6D67-478E-96B1-797F47BA74E9}" srcOrd="0" destOrd="0" presId="urn:microsoft.com/office/officeart/2008/layout/VerticalCurvedList"/>
    <dgm:cxn modelId="{DB4A6760-77DD-4D62-8626-E4C7245AD56B}" type="presParOf" srcId="{401F2FF7-8413-4DE1-935C-C6C2FC950766}" destId="{3E787360-5792-45A6-8DBD-82866745D154}" srcOrd="5" destOrd="0" presId="urn:microsoft.com/office/officeart/2008/layout/VerticalCurvedList"/>
    <dgm:cxn modelId="{7695E0AC-3236-4C3E-A55E-9CE49035D45E}" type="presParOf" srcId="{401F2FF7-8413-4DE1-935C-C6C2FC950766}" destId="{9C7A884B-14C8-4E25-91A6-9D291CF10619}" srcOrd="6" destOrd="0" presId="urn:microsoft.com/office/officeart/2008/layout/VerticalCurvedList"/>
    <dgm:cxn modelId="{76245692-627C-4655-91C1-FD1211768CE0}" type="presParOf" srcId="{9C7A884B-14C8-4E25-91A6-9D291CF10619}" destId="{B074680C-3E2B-422D-A132-D39FAA74BBF3}" srcOrd="0" destOrd="0" presId="urn:microsoft.com/office/officeart/2008/layout/VerticalCurvedList"/>
    <dgm:cxn modelId="{078FC560-9B80-4658-A838-2C5382C3F673}" type="presParOf" srcId="{401F2FF7-8413-4DE1-935C-C6C2FC950766}" destId="{A70D7EBA-1F3F-4104-949C-055282F781C9}" srcOrd="7" destOrd="0" presId="urn:microsoft.com/office/officeart/2008/layout/VerticalCurvedList"/>
    <dgm:cxn modelId="{17AAFBA0-B718-4F90-903E-F2AD5DA076CC}" type="presParOf" srcId="{401F2FF7-8413-4DE1-935C-C6C2FC950766}" destId="{29AF5555-F5B2-440D-9069-836D51B6E83F}" srcOrd="8" destOrd="0" presId="urn:microsoft.com/office/officeart/2008/layout/VerticalCurvedList"/>
    <dgm:cxn modelId="{9D85D4B9-4025-40A2-BF66-C11EF2416A96}" type="presParOf" srcId="{29AF5555-F5B2-440D-9069-836D51B6E83F}" destId="{59784693-EE74-4F78-8062-A5F1A02D4750}" srcOrd="0" destOrd="0" presId="urn:microsoft.com/office/officeart/2008/layout/VerticalCurvedList"/>
    <dgm:cxn modelId="{E36792CC-3D33-4F3D-9068-87B8E3499B45}" type="presParOf" srcId="{401F2FF7-8413-4DE1-935C-C6C2FC950766}" destId="{5211F874-7509-4D23-B813-5A54021DCB3A}" srcOrd="9" destOrd="0" presId="urn:microsoft.com/office/officeart/2008/layout/VerticalCurvedList"/>
    <dgm:cxn modelId="{7819353C-0DB7-4AA0-B3B8-8A86CB24C26A}" type="presParOf" srcId="{401F2FF7-8413-4DE1-935C-C6C2FC950766}" destId="{B193ECDD-A378-487C-A2C7-ACB79DE12378}" srcOrd="10" destOrd="0" presId="urn:microsoft.com/office/officeart/2008/layout/VerticalCurvedList"/>
    <dgm:cxn modelId="{2A9FC1BA-C5F2-4386-8A3D-89FF3A5A46EC}" type="presParOf" srcId="{B193ECDD-A378-487C-A2C7-ACB79DE12378}" destId="{4320DD72-FA17-4BB0-A7C0-844CDC784BE3}" srcOrd="0" destOrd="0" presId="urn:microsoft.com/office/officeart/2008/layout/VerticalCurvedList"/>
    <dgm:cxn modelId="{6C7616DE-1ED5-43A3-8E80-D052543856F4}" type="presParOf" srcId="{401F2FF7-8413-4DE1-935C-C6C2FC950766}" destId="{61FE1EFF-F8F0-4A13-9FAA-706F2ACCC1FB}" srcOrd="11" destOrd="0" presId="urn:microsoft.com/office/officeart/2008/layout/VerticalCurvedList"/>
    <dgm:cxn modelId="{662FDF03-52D5-45CC-BE44-DEEEE0428934}" type="presParOf" srcId="{401F2FF7-8413-4DE1-935C-C6C2FC950766}" destId="{5A1A3E9D-9DFD-419D-A664-D9CA39969F08}" srcOrd="12" destOrd="0" presId="urn:microsoft.com/office/officeart/2008/layout/VerticalCurvedList"/>
    <dgm:cxn modelId="{76DFD36A-68A5-414F-997D-30897EE71161}" type="presParOf" srcId="{5A1A3E9D-9DFD-419D-A664-D9CA39969F08}" destId="{818CC5A7-0536-45AD-8947-9C27782AE3DF}" srcOrd="0" destOrd="0" presId="urn:microsoft.com/office/officeart/2008/layout/VerticalCurvedList"/>
    <dgm:cxn modelId="{43D4786B-2CB5-422B-B7C1-4C348D2EA795}" type="presParOf" srcId="{401F2FF7-8413-4DE1-935C-C6C2FC950766}" destId="{1947AF31-672D-42B1-BC21-FCD06335061B}" srcOrd="13" destOrd="0" presId="urn:microsoft.com/office/officeart/2008/layout/VerticalCurvedList"/>
    <dgm:cxn modelId="{182DDCE5-C66F-446A-A846-DDA6CB832033}" type="presParOf" srcId="{401F2FF7-8413-4DE1-935C-C6C2FC950766}" destId="{BC79FB93-257A-4B8C-824A-BB9A562528E4}" srcOrd="14" destOrd="0" presId="urn:microsoft.com/office/officeart/2008/layout/VerticalCurvedList"/>
    <dgm:cxn modelId="{00A4A824-97A3-44AF-A28A-719A58E087BD}" type="presParOf" srcId="{BC79FB93-257A-4B8C-824A-BB9A562528E4}" destId="{122ECE5C-7B0E-44AA-91E0-E9D79A92EC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3200FD-B42B-40A2-B3F2-B8EAFFABC5EA}"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GB"/>
        </a:p>
      </dgm:t>
    </dgm:pt>
    <dgm:pt modelId="{3501FC61-E1AE-4E32-A404-F617B0F3B849}">
      <dgm:prSet custT="1"/>
      <dgm:spPr/>
      <dgm:t>
        <a:bodyPr/>
        <a:lstStyle/>
        <a:p>
          <a:r>
            <a:rPr lang="en-GB" sz="1600" b="0" i="0"/>
            <a:t>otázky doplňovat otázkami sondážními;</a:t>
          </a:r>
          <a:endParaRPr lang="en-GB" sz="1600"/>
        </a:p>
      </dgm:t>
    </dgm:pt>
    <dgm:pt modelId="{9CAE50A2-20A1-4952-A66C-F979CF853125}" type="parTrans" cxnId="{84F0236A-51FC-4DA6-972A-9419F0125EFC}">
      <dgm:prSet/>
      <dgm:spPr/>
      <dgm:t>
        <a:bodyPr/>
        <a:lstStyle/>
        <a:p>
          <a:endParaRPr lang="en-GB" sz="2000"/>
        </a:p>
      </dgm:t>
    </dgm:pt>
    <dgm:pt modelId="{1C6A94CA-4FC3-4A52-B6B8-220B532AA047}" type="sibTrans" cxnId="{84F0236A-51FC-4DA6-972A-9419F0125EFC}">
      <dgm:prSet/>
      <dgm:spPr/>
      <dgm:t>
        <a:bodyPr/>
        <a:lstStyle/>
        <a:p>
          <a:endParaRPr lang="en-GB" sz="2000"/>
        </a:p>
      </dgm:t>
    </dgm:pt>
    <dgm:pt modelId="{B5C88F10-D9B7-4486-9575-365277D615B0}">
      <dgm:prSet custT="1"/>
      <dgm:spPr/>
      <dgm:t>
        <a:bodyPr/>
        <a:lstStyle/>
        <a:p>
          <a:r>
            <a:rPr lang="en-GB" sz="1600" b="0" i="0"/>
            <a:t>dávat dotazovanému jasně na vědomí, jaké informace jsou požadované, proč jsou důležité a jak rozhovor postupuje;</a:t>
          </a:r>
          <a:endParaRPr lang="en-GB" sz="1600"/>
        </a:p>
      </dgm:t>
    </dgm:pt>
    <dgm:pt modelId="{9E66B823-ABDC-4964-8F2B-1FBD200C12B3}" type="parTrans" cxnId="{14BC37A7-B591-40F1-BC97-979F52BAEF0E}">
      <dgm:prSet/>
      <dgm:spPr/>
      <dgm:t>
        <a:bodyPr/>
        <a:lstStyle/>
        <a:p>
          <a:endParaRPr lang="en-GB" sz="2000"/>
        </a:p>
      </dgm:t>
    </dgm:pt>
    <dgm:pt modelId="{1C52A67B-64D3-49F4-9BE4-D5C470D5BA85}" type="sibTrans" cxnId="{14BC37A7-B591-40F1-BC97-979F52BAEF0E}">
      <dgm:prSet/>
      <dgm:spPr/>
      <dgm:t>
        <a:bodyPr/>
        <a:lstStyle/>
        <a:p>
          <a:endParaRPr lang="en-GB" sz="2000"/>
        </a:p>
      </dgm:t>
    </dgm:pt>
    <dgm:pt modelId="{A8212860-0D32-440D-A131-2317FAF3DFE5}">
      <dgm:prSet custT="1"/>
      <dgm:spPr/>
      <dgm:t>
        <a:bodyPr/>
        <a:lstStyle/>
        <a:p>
          <a:r>
            <a:rPr lang="en-GB" sz="1600" b="0" i="0"/>
            <a:t>naslouchat pozorně a odpovídat tak, aby dotazovaný poznal, že o něj výzkumník má zájem;</a:t>
          </a:r>
          <a:endParaRPr lang="en-GB" sz="1600"/>
        </a:p>
      </dgm:t>
    </dgm:pt>
    <dgm:pt modelId="{F1ACA01A-4088-4F2A-8D47-63B0151F997F}" type="parTrans" cxnId="{F1AC1B3D-4565-4342-B305-912688DF80E0}">
      <dgm:prSet/>
      <dgm:spPr/>
      <dgm:t>
        <a:bodyPr/>
        <a:lstStyle/>
        <a:p>
          <a:endParaRPr lang="en-GB" sz="2000"/>
        </a:p>
      </dgm:t>
    </dgm:pt>
    <dgm:pt modelId="{3FFA0BC6-ACFE-40DE-8A38-46F9A7FCA262}" type="sibTrans" cxnId="{F1AC1B3D-4565-4342-B305-912688DF80E0}">
      <dgm:prSet/>
      <dgm:spPr/>
      <dgm:t>
        <a:bodyPr/>
        <a:lstStyle/>
        <a:p>
          <a:endParaRPr lang="en-GB" sz="2000"/>
        </a:p>
      </dgm:t>
    </dgm:pt>
    <dgm:pt modelId="{AE7246DD-A607-40BB-AD72-E8BD3684CEE1}">
      <dgm:prSet custT="1"/>
      <dgm:spPr/>
      <dgm:t>
        <a:bodyPr/>
        <a:lstStyle/>
        <a:p>
          <a:r>
            <a:rPr lang="en-GB" sz="1600" b="0" i="0"/>
            <a:t>nechat dotazovanému dostatek času na odpověď;</a:t>
          </a:r>
          <a:endParaRPr lang="en-GB" sz="1600"/>
        </a:p>
      </dgm:t>
    </dgm:pt>
    <dgm:pt modelId="{1FEFC40D-F4C8-45E0-8218-AE731354EC7F}" type="parTrans" cxnId="{A107CF9D-9F11-4A97-9D92-DAA8A33CAFF5}">
      <dgm:prSet/>
      <dgm:spPr/>
      <dgm:t>
        <a:bodyPr/>
        <a:lstStyle/>
        <a:p>
          <a:endParaRPr lang="en-GB" sz="2000"/>
        </a:p>
      </dgm:t>
    </dgm:pt>
    <dgm:pt modelId="{EA0B808F-ECDE-4617-B65B-C58A022FCE76}" type="sibTrans" cxnId="{A107CF9D-9F11-4A97-9D92-DAA8A33CAFF5}">
      <dgm:prSet/>
      <dgm:spPr/>
      <dgm:t>
        <a:bodyPr/>
        <a:lstStyle/>
        <a:p>
          <a:endParaRPr lang="en-GB" sz="2000"/>
        </a:p>
      </dgm:t>
    </dgm:pt>
    <dgm:pt modelId="{97A0C26F-42F3-40EC-B44B-B5DCD27EDA4E}">
      <dgm:prSet custT="1"/>
      <dgm:spPr/>
      <dgm:t>
        <a:bodyPr/>
        <a:lstStyle/>
        <a:p>
          <a:r>
            <a:rPr lang="en-GB" sz="1600" b="0" i="0"/>
            <a:t>udržovat neutrální postoj k obsahu sdělovaných dat, sbírat data, ale neposuzovat účastníka výzkumu;</a:t>
          </a:r>
          <a:endParaRPr lang="en-GB" sz="1600"/>
        </a:p>
      </dgm:t>
    </dgm:pt>
    <dgm:pt modelId="{02391C71-46A0-4F99-92E5-8C65860EFF2E}" type="parTrans" cxnId="{B75B1D79-2539-4127-A61B-549E65490275}">
      <dgm:prSet/>
      <dgm:spPr/>
      <dgm:t>
        <a:bodyPr/>
        <a:lstStyle/>
        <a:p>
          <a:endParaRPr lang="en-GB" sz="2000"/>
        </a:p>
      </dgm:t>
    </dgm:pt>
    <dgm:pt modelId="{40D0D738-87A1-4998-A2B5-B9036FC99AA1}" type="sibTrans" cxnId="{B75B1D79-2539-4127-A61B-549E65490275}">
      <dgm:prSet/>
      <dgm:spPr/>
      <dgm:t>
        <a:bodyPr/>
        <a:lstStyle/>
        <a:p>
          <a:endParaRPr lang="en-GB" sz="2000"/>
        </a:p>
      </dgm:t>
    </dgm:pt>
    <dgm:pt modelId="{A075EEBB-316F-4677-8CC0-9DFF504AB04B}">
      <dgm:prSet custT="1"/>
      <dgm:spPr/>
      <dgm:t>
        <a:bodyPr/>
        <a:lstStyle/>
        <a:p>
          <a:r>
            <a:rPr lang="en-GB" sz="1600" b="0" i="0"/>
            <a:t>být pozorný a citlivý k tomu, jak je dotazovaný rozhovorem ovlivněn a jak odpovídá na různé otázky;</a:t>
          </a:r>
          <a:endParaRPr lang="en-GB" sz="1600"/>
        </a:p>
      </dgm:t>
    </dgm:pt>
    <dgm:pt modelId="{E1F370D8-4C10-4A53-89C3-0DC8A9328AF2}" type="parTrans" cxnId="{B5A1A0AB-479E-436A-97EF-CA7BC5CD468F}">
      <dgm:prSet/>
      <dgm:spPr/>
      <dgm:t>
        <a:bodyPr/>
        <a:lstStyle/>
        <a:p>
          <a:endParaRPr lang="en-GB" sz="2000"/>
        </a:p>
      </dgm:t>
    </dgm:pt>
    <dgm:pt modelId="{0C56BD69-EDAC-477C-81E4-6132966A4AF5}" type="sibTrans" cxnId="{B5A1A0AB-479E-436A-97EF-CA7BC5CD468F}">
      <dgm:prSet/>
      <dgm:spPr/>
      <dgm:t>
        <a:bodyPr/>
        <a:lstStyle/>
        <a:p>
          <a:endParaRPr lang="en-GB" sz="2000"/>
        </a:p>
      </dgm:t>
    </dgm:pt>
    <dgm:pt modelId="{4DA37CDC-2953-449F-8332-927E0981B1F0}">
      <dgm:prSet custT="1"/>
      <dgm:spPr/>
      <dgm:t>
        <a:bodyPr/>
        <a:lstStyle/>
        <a:p>
          <a:r>
            <a:rPr lang="en-GB" sz="1600" b="0" i="0"/>
            <a:t>zohlednit časové možnosti dotazovaného;</a:t>
          </a:r>
          <a:endParaRPr lang="en-GB" sz="1600"/>
        </a:p>
      </dgm:t>
    </dgm:pt>
    <dgm:pt modelId="{FDBCBCEB-71C2-4CDA-98D7-55787942C2F6}" type="parTrans" cxnId="{3F078ADF-5F61-43D0-A6C6-B2CC0D726957}">
      <dgm:prSet/>
      <dgm:spPr/>
      <dgm:t>
        <a:bodyPr/>
        <a:lstStyle/>
        <a:p>
          <a:endParaRPr lang="en-GB" sz="2000"/>
        </a:p>
      </dgm:t>
    </dgm:pt>
    <dgm:pt modelId="{DC37DA23-4FB7-474B-AF49-68464F7D0C58}" type="sibTrans" cxnId="{3F078ADF-5F61-43D0-A6C6-B2CC0D726957}">
      <dgm:prSet/>
      <dgm:spPr/>
      <dgm:t>
        <a:bodyPr/>
        <a:lstStyle/>
        <a:p>
          <a:endParaRPr lang="en-GB" sz="2000"/>
        </a:p>
      </dgm:t>
    </dgm:pt>
    <dgm:pt modelId="{23953B17-3550-415A-B148-F802230CB539}">
      <dgm:prSet/>
      <dgm:spPr/>
      <dgm:t>
        <a:bodyPr/>
        <a:lstStyle/>
        <a:p>
          <a:endParaRPr lang="cs-CZ"/>
        </a:p>
      </dgm:t>
    </dgm:pt>
    <dgm:pt modelId="{371542A9-8C1E-4BCB-B2D7-20770B4D1EB4}" type="parTrans" cxnId="{BCAB5B7E-D512-408F-9F8F-DECFFC31151B}">
      <dgm:prSet/>
      <dgm:spPr/>
      <dgm:t>
        <a:bodyPr/>
        <a:lstStyle/>
        <a:p>
          <a:endParaRPr lang="en-GB" sz="2000"/>
        </a:p>
      </dgm:t>
    </dgm:pt>
    <dgm:pt modelId="{D2BB1A09-C749-498E-A00A-CEDF75B66CE2}" type="sibTrans" cxnId="{BCAB5B7E-D512-408F-9F8F-DECFFC31151B}">
      <dgm:prSet/>
      <dgm:spPr/>
      <dgm:t>
        <a:bodyPr/>
        <a:lstStyle/>
        <a:p>
          <a:endParaRPr lang="en-GB" sz="2000"/>
        </a:p>
      </dgm:t>
    </dgm:pt>
    <dgm:pt modelId="{2F0B7CD9-4161-4F0A-9566-996DD6E2EC3F}">
      <dgm:prSet/>
      <dgm:spPr/>
      <dgm:t>
        <a:bodyPr/>
        <a:lstStyle/>
        <a:p>
          <a:endParaRPr lang="cs-CZ"/>
        </a:p>
      </dgm:t>
    </dgm:pt>
    <dgm:pt modelId="{50B0942E-F253-4914-A127-475AFC4E78C0}" type="parTrans" cxnId="{3A55C3DB-5C02-40DF-9CDE-EDDC43D8BD5D}">
      <dgm:prSet/>
      <dgm:spPr/>
      <dgm:t>
        <a:bodyPr/>
        <a:lstStyle/>
        <a:p>
          <a:endParaRPr lang="en-GB" sz="2000"/>
        </a:p>
      </dgm:t>
    </dgm:pt>
    <dgm:pt modelId="{0F21F2A9-B967-45ED-998D-587FF913E947}" type="sibTrans" cxnId="{3A55C3DB-5C02-40DF-9CDE-EDDC43D8BD5D}">
      <dgm:prSet/>
      <dgm:spPr/>
      <dgm:t>
        <a:bodyPr/>
        <a:lstStyle/>
        <a:p>
          <a:endParaRPr lang="en-GB" sz="2000"/>
        </a:p>
      </dgm:t>
    </dgm:pt>
    <dgm:pt modelId="{3CB25ED4-88AB-4F4C-91E7-B2F8CE409CE6}" type="pres">
      <dgm:prSet presAssocID="{0E3200FD-B42B-40A2-B3F2-B8EAFFABC5EA}" presName="Name0" presStyleCnt="0">
        <dgm:presLayoutVars>
          <dgm:chMax val="7"/>
          <dgm:chPref val="7"/>
          <dgm:dir/>
        </dgm:presLayoutVars>
      </dgm:prSet>
      <dgm:spPr/>
    </dgm:pt>
    <dgm:pt modelId="{4C7527A4-89E9-48FE-A6BB-ECEB26B3C69E}" type="pres">
      <dgm:prSet presAssocID="{0E3200FD-B42B-40A2-B3F2-B8EAFFABC5EA}" presName="Name1" presStyleCnt="0"/>
      <dgm:spPr/>
    </dgm:pt>
    <dgm:pt modelId="{6FA8BAF6-CBAE-4368-A0CF-A2C795FEE11E}" type="pres">
      <dgm:prSet presAssocID="{0E3200FD-B42B-40A2-B3F2-B8EAFFABC5EA}" presName="cycle" presStyleCnt="0"/>
      <dgm:spPr/>
    </dgm:pt>
    <dgm:pt modelId="{41675839-3B18-4E4D-B187-8A97AE4B5E2C}" type="pres">
      <dgm:prSet presAssocID="{0E3200FD-B42B-40A2-B3F2-B8EAFFABC5EA}" presName="srcNode" presStyleLbl="node1" presStyleIdx="0" presStyleCnt="7"/>
      <dgm:spPr/>
    </dgm:pt>
    <dgm:pt modelId="{D417EEF4-D9FE-4BF8-894E-22F2F215F78F}" type="pres">
      <dgm:prSet presAssocID="{0E3200FD-B42B-40A2-B3F2-B8EAFFABC5EA}" presName="conn" presStyleLbl="parChTrans1D2" presStyleIdx="0" presStyleCnt="1"/>
      <dgm:spPr/>
    </dgm:pt>
    <dgm:pt modelId="{BFF9315F-9440-447F-AD90-7C52A48C2846}" type="pres">
      <dgm:prSet presAssocID="{0E3200FD-B42B-40A2-B3F2-B8EAFFABC5EA}" presName="extraNode" presStyleLbl="node1" presStyleIdx="0" presStyleCnt="7"/>
      <dgm:spPr/>
    </dgm:pt>
    <dgm:pt modelId="{9EDF7F4F-D0E7-4941-8D4B-6F90A7073354}" type="pres">
      <dgm:prSet presAssocID="{0E3200FD-B42B-40A2-B3F2-B8EAFFABC5EA}" presName="dstNode" presStyleLbl="node1" presStyleIdx="0" presStyleCnt="7"/>
      <dgm:spPr/>
    </dgm:pt>
    <dgm:pt modelId="{DB60A1E3-BF99-4AEA-BDC4-0D467C6472B6}" type="pres">
      <dgm:prSet presAssocID="{3501FC61-E1AE-4E32-A404-F617B0F3B849}" presName="text_1" presStyleLbl="node1" presStyleIdx="0" presStyleCnt="7">
        <dgm:presLayoutVars>
          <dgm:bulletEnabled val="1"/>
        </dgm:presLayoutVars>
      </dgm:prSet>
      <dgm:spPr/>
    </dgm:pt>
    <dgm:pt modelId="{DB747F97-2D07-4D3A-88F4-DAA9EFFAE5DF}" type="pres">
      <dgm:prSet presAssocID="{3501FC61-E1AE-4E32-A404-F617B0F3B849}" presName="accent_1" presStyleCnt="0"/>
      <dgm:spPr/>
    </dgm:pt>
    <dgm:pt modelId="{9CE6E9B2-F621-493B-834C-53AD48F2B35B}" type="pres">
      <dgm:prSet presAssocID="{3501FC61-E1AE-4E32-A404-F617B0F3B849}" presName="accentRepeatNode" presStyleLbl="solidFgAcc1" presStyleIdx="0" presStyleCnt="7"/>
      <dgm:spPr/>
    </dgm:pt>
    <dgm:pt modelId="{4BE76B63-8806-417E-B0AB-2EF1EB7C26A7}" type="pres">
      <dgm:prSet presAssocID="{B5C88F10-D9B7-4486-9575-365277D615B0}" presName="text_2" presStyleLbl="node1" presStyleIdx="1" presStyleCnt="7">
        <dgm:presLayoutVars>
          <dgm:bulletEnabled val="1"/>
        </dgm:presLayoutVars>
      </dgm:prSet>
      <dgm:spPr/>
    </dgm:pt>
    <dgm:pt modelId="{EA15DCA3-E6B1-4A2A-82D5-E67BBE715471}" type="pres">
      <dgm:prSet presAssocID="{B5C88F10-D9B7-4486-9575-365277D615B0}" presName="accent_2" presStyleCnt="0"/>
      <dgm:spPr/>
    </dgm:pt>
    <dgm:pt modelId="{738E131E-B3BA-4AE1-B038-9484767B8A4D}" type="pres">
      <dgm:prSet presAssocID="{B5C88F10-D9B7-4486-9575-365277D615B0}" presName="accentRepeatNode" presStyleLbl="solidFgAcc1" presStyleIdx="1" presStyleCnt="7"/>
      <dgm:spPr/>
    </dgm:pt>
    <dgm:pt modelId="{AB160D6F-22D7-424F-9E5D-2DFCE8419ABA}" type="pres">
      <dgm:prSet presAssocID="{A8212860-0D32-440D-A131-2317FAF3DFE5}" presName="text_3" presStyleLbl="node1" presStyleIdx="2" presStyleCnt="7">
        <dgm:presLayoutVars>
          <dgm:bulletEnabled val="1"/>
        </dgm:presLayoutVars>
      </dgm:prSet>
      <dgm:spPr/>
    </dgm:pt>
    <dgm:pt modelId="{885966E2-1798-4029-8367-56D2B006442B}" type="pres">
      <dgm:prSet presAssocID="{A8212860-0D32-440D-A131-2317FAF3DFE5}" presName="accent_3" presStyleCnt="0"/>
      <dgm:spPr/>
    </dgm:pt>
    <dgm:pt modelId="{637D1E7F-BD82-4F14-88DA-7CF20B047E30}" type="pres">
      <dgm:prSet presAssocID="{A8212860-0D32-440D-A131-2317FAF3DFE5}" presName="accentRepeatNode" presStyleLbl="solidFgAcc1" presStyleIdx="2" presStyleCnt="7"/>
      <dgm:spPr/>
    </dgm:pt>
    <dgm:pt modelId="{23DE561E-AB4A-460D-88E7-384D562EE389}" type="pres">
      <dgm:prSet presAssocID="{AE7246DD-A607-40BB-AD72-E8BD3684CEE1}" presName="text_4" presStyleLbl="node1" presStyleIdx="3" presStyleCnt="7">
        <dgm:presLayoutVars>
          <dgm:bulletEnabled val="1"/>
        </dgm:presLayoutVars>
      </dgm:prSet>
      <dgm:spPr/>
    </dgm:pt>
    <dgm:pt modelId="{65982D73-17A0-4299-A189-5D819634A2C7}" type="pres">
      <dgm:prSet presAssocID="{AE7246DD-A607-40BB-AD72-E8BD3684CEE1}" presName="accent_4" presStyleCnt="0"/>
      <dgm:spPr/>
    </dgm:pt>
    <dgm:pt modelId="{5DECCFA5-9A63-4AA4-AE9D-15AB92E6D05C}" type="pres">
      <dgm:prSet presAssocID="{AE7246DD-A607-40BB-AD72-E8BD3684CEE1}" presName="accentRepeatNode" presStyleLbl="solidFgAcc1" presStyleIdx="3" presStyleCnt="7"/>
      <dgm:spPr/>
    </dgm:pt>
    <dgm:pt modelId="{ABD3CD4B-5674-4631-B39B-54F798644B6E}" type="pres">
      <dgm:prSet presAssocID="{97A0C26F-42F3-40EC-B44B-B5DCD27EDA4E}" presName="text_5" presStyleLbl="node1" presStyleIdx="4" presStyleCnt="7">
        <dgm:presLayoutVars>
          <dgm:bulletEnabled val="1"/>
        </dgm:presLayoutVars>
      </dgm:prSet>
      <dgm:spPr/>
    </dgm:pt>
    <dgm:pt modelId="{C5076D98-22E1-4484-B17F-232EA600522E}" type="pres">
      <dgm:prSet presAssocID="{97A0C26F-42F3-40EC-B44B-B5DCD27EDA4E}" presName="accent_5" presStyleCnt="0"/>
      <dgm:spPr/>
    </dgm:pt>
    <dgm:pt modelId="{44D75813-6A40-49B2-84B2-83CFA890E09D}" type="pres">
      <dgm:prSet presAssocID="{97A0C26F-42F3-40EC-B44B-B5DCD27EDA4E}" presName="accentRepeatNode" presStyleLbl="solidFgAcc1" presStyleIdx="4" presStyleCnt="7"/>
      <dgm:spPr/>
    </dgm:pt>
    <dgm:pt modelId="{206B7A80-23BA-4515-84DF-11333851D56B}" type="pres">
      <dgm:prSet presAssocID="{A075EEBB-316F-4677-8CC0-9DFF504AB04B}" presName="text_6" presStyleLbl="node1" presStyleIdx="5" presStyleCnt="7">
        <dgm:presLayoutVars>
          <dgm:bulletEnabled val="1"/>
        </dgm:presLayoutVars>
      </dgm:prSet>
      <dgm:spPr/>
    </dgm:pt>
    <dgm:pt modelId="{AE240E32-CD4C-42D9-9040-15444E0006F1}" type="pres">
      <dgm:prSet presAssocID="{A075EEBB-316F-4677-8CC0-9DFF504AB04B}" presName="accent_6" presStyleCnt="0"/>
      <dgm:spPr/>
    </dgm:pt>
    <dgm:pt modelId="{05F3D34C-BDA9-4CC4-BBBA-49D04A7F135C}" type="pres">
      <dgm:prSet presAssocID="{A075EEBB-316F-4677-8CC0-9DFF504AB04B}" presName="accentRepeatNode" presStyleLbl="solidFgAcc1" presStyleIdx="5" presStyleCnt="7"/>
      <dgm:spPr/>
    </dgm:pt>
    <dgm:pt modelId="{E46F8652-3F4B-4AA5-AC32-46E4B524530A}" type="pres">
      <dgm:prSet presAssocID="{4DA37CDC-2953-449F-8332-927E0981B1F0}" presName="text_7" presStyleLbl="node1" presStyleIdx="6" presStyleCnt="7">
        <dgm:presLayoutVars>
          <dgm:bulletEnabled val="1"/>
        </dgm:presLayoutVars>
      </dgm:prSet>
      <dgm:spPr/>
    </dgm:pt>
    <dgm:pt modelId="{6E3BC1AB-757A-47B9-8620-D170A6A3ED15}" type="pres">
      <dgm:prSet presAssocID="{4DA37CDC-2953-449F-8332-927E0981B1F0}" presName="accent_7" presStyleCnt="0"/>
      <dgm:spPr/>
    </dgm:pt>
    <dgm:pt modelId="{1631CF1C-7577-468F-B72E-AA6B3D1D9BF8}" type="pres">
      <dgm:prSet presAssocID="{4DA37CDC-2953-449F-8332-927E0981B1F0}" presName="accentRepeatNode" presStyleLbl="solidFgAcc1" presStyleIdx="6" presStyleCnt="7"/>
      <dgm:spPr/>
    </dgm:pt>
  </dgm:ptLst>
  <dgm:cxnLst>
    <dgm:cxn modelId="{2948FB1B-9774-45FF-86D8-E06B3715A9ED}" type="presOf" srcId="{97A0C26F-42F3-40EC-B44B-B5DCD27EDA4E}" destId="{ABD3CD4B-5674-4631-B39B-54F798644B6E}" srcOrd="0" destOrd="0" presId="urn:microsoft.com/office/officeart/2008/layout/VerticalCurvedList"/>
    <dgm:cxn modelId="{4997F029-92A4-4048-A652-702A55CB96BA}" type="presOf" srcId="{AE7246DD-A607-40BB-AD72-E8BD3684CEE1}" destId="{23DE561E-AB4A-460D-88E7-384D562EE389}" srcOrd="0" destOrd="0" presId="urn:microsoft.com/office/officeart/2008/layout/VerticalCurvedList"/>
    <dgm:cxn modelId="{F1AC1B3D-4565-4342-B305-912688DF80E0}" srcId="{0E3200FD-B42B-40A2-B3F2-B8EAFFABC5EA}" destId="{A8212860-0D32-440D-A131-2317FAF3DFE5}" srcOrd="2" destOrd="0" parTransId="{F1ACA01A-4088-4F2A-8D47-63B0151F997F}" sibTransId="{3FFA0BC6-ACFE-40DE-8A38-46F9A7FCA262}"/>
    <dgm:cxn modelId="{F1242160-A399-46DB-BE95-685A8D30D2CC}" type="presOf" srcId="{A8212860-0D32-440D-A131-2317FAF3DFE5}" destId="{AB160D6F-22D7-424F-9E5D-2DFCE8419ABA}" srcOrd="0" destOrd="0" presId="urn:microsoft.com/office/officeart/2008/layout/VerticalCurvedList"/>
    <dgm:cxn modelId="{84F0236A-51FC-4DA6-972A-9419F0125EFC}" srcId="{0E3200FD-B42B-40A2-B3F2-B8EAFFABC5EA}" destId="{3501FC61-E1AE-4E32-A404-F617B0F3B849}" srcOrd="0" destOrd="0" parTransId="{9CAE50A2-20A1-4952-A66C-F979CF853125}" sibTransId="{1C6A94CA-4FC3-4A52-B6B8-220B532AA047}"/>
    <dgm:cxn modelId="{BD533F75-A9EE-4357-AF5C-F0E672E265D0}" type="presOf" srcId="{A075EEBB-316F-4677-8CC0-9DFF504AB04B}" destId="{206B7A80-23BA-4515-84DF-11333851D56B}" srcOrd="0" destOrd="0" presId="urn:microsoft.com/office/officeart/2008/layout/VerticalCurvedList"/>
    <dgm:cxn modelId="{B75B1D79-2539-4127-A61B-549E65490275}" srcId="{0E3200FD-B42B-40A2-B3F2-B8EAFFABC5EA}" destId="{97A0C26F-42F3-40EC-B44B-B5DCD27EDA4E}" srcOrd="4" destOrd="0" parTransId="{02391C71-46A0-4F99-92E5-8C65860EFF2E}" sibTransId="{40D0D738-87A1-4998-A2B5-B9036FC99AA1}"/>
    <dgm:cxn modelId="{BCAB5B7E-D512-408F-9F8F-DECFFC31151B}" srcId="{0E3200FD-B42B-40A2-B3F2-B8EAFFABC5EA}" destId="{23953B17-3550-415A-B148-F802230CB539}" srcOrd="7" destOrd="0" parTransId="{371542A9-8C1E-4BCB-B2D7-20770B4D1EB4}" sibTransId="{D2BB1A09-C749-498E-A00A-CEDF75B66CE2}"/>
    <dgm:cxn modelId="{B9AD1497-849F-49AC-BC59-BAE45BADFC10}" type="presOf" srcId="{3501FC61-E1AE-4E32-A404-F617B0F3B849}" destId="{DB60A1E3-BF99-4AEA-BDC4-0D467C6472B6}" srcOrd="0" destOrd="0" presId="urn:microsoft.com/office/officeart/2008/layout/VerticalCurvedList"/>
    <dgm:cxn modelId="{A107CF9D-9F11-4A97-9D92-DAA8A33CAFF5}" srcId="{0E3200FD-B42B-40A2-B3F2-B8EAFFABC5EA}" destId="{AE7246DD-A607-40BB-AD72-E8BD3684CEE1}" srcOrd="3" destOrd="0" parTransId="{1FEFC40D-F4C8-45E0-8218-AE731354EC7F}" sibTransId="{EA0B808F-ECDE-4617-B65B-C58A022FCE76}"/>
    <dgm:cxn modelId="{14BC37A7-B591-40F1-BC97-979F52BAEF0E}" srcId="{0E3200FD-B42B-40A2-B3F2-B8EAFFABC5EA}" destId="{B5C88F10-D9B7-4486-9575-365277D615B0}" srcOrd="1" destOrd="0" parTransId="{9E66B823-ABDC-4964-8F2B-1FBD200C12B3}" sibTransId="{1C52A67B-64D3-49F4-9BE4-D5C470D5BA85}"/>
    <dgm:cxn modelId="{B5A1A0AB-479E-436A-97EF-CA7BC5CD468F}" srcId="{0E3200FD-B42B-40A2-B3F2-B8EAFFABC5EA}" destId="{A075EEBB-316F-4677-8CC0-9DFF504AB04B}" srcOrd="5" destOrd="0" parTransId="{E1F370D8-4C10-4A53-89C3-0DC8A9328AF2}" sibTransId="{0C56BD69-EDAC-477C-81E4-6132966A4AF5}"/>
    <dgm:cxn modelId="{98334AB6-F246-4A06-94EF-B8F381602116}" type="presOf" srcId="{B5C88F10-D9B7-4486-9575-365277D615B0}" destId="{4BE76B63-8806-417E-B0AB-2EF1EB7C26A7}" srcOrd="0" destOrd="0" presId="urn:microsoft.com/office/officeart/2008/layout/VerticalCurvedList"/>
    <dgm:cxn modelId="{05EFF6C9-21BF-47F7-A09D-3A19BD76E6C5}" type="presOf" srcId="{1C6A94CA-4FC3-4A52-B6B8-220B532AA047}" destId="{D417EEF4-D9FE-4BF8-894E-22F2F215F78F}" srcOrd="0" destOrd="0" presId="urn:microsoft.com/office/officeart/2008/layout/VerticalCurvedList"/>
    <dgm:cxn modelId="{1F4BC6D9-2C3C-4DF4-B181-217E2136D9F6}" type="presOf" srcId="{4DA37CDC-2953-449F-8332-927E0981B1F0}" destId="{E46F8652-3F4B-4AA5-AC32-46E4B524530A}" srcOrd="0" destOrd="0" presId="urn:microsoft.com/office/officeart/2008/layout/VerticalCurvedList"/>
    <dgm:cxn modelId="{3A55C3DB-5C02-40DF-9CDE-EDDC43D8BD5D}" srcId="{0E3200FD-B42B-40A2-B3F2-B8EAFFABC5EA}" destId="{2F0B7CD9-4161-4F0A-9566-996DD6E2EC3F}" srcOrd="8" destOrd="0" parTransId="{50B0942E-F253-4914-A127-475AFC4E78C0}" sibTransId="{0F21F2A9-B967-45ED-998D-587FF913E947}"/>
    <dgm:cxn modelId="{3F078ADF-5F61-43D0-A6C6-B2CC0D726957}" srcId="{0E3200FD-B42B-40A2-B3F2-B8EAFFABC5EA}" destId="{4DA37CDC-2953-449F-8332-927E0981B1F0}" srcOrd="6" destOrd="0" parTransId="{FDBCBCEB-71C2-4CDA-98D7-55787942C2F6}" sibTransId="{DC37DA23-4FB7-474B-AF49-68464F7D0C58}"/>
    <dgm:cxn modelId="{2DA905F1-B23C-4A82-B6CB-5F2FC0C83EF3}" type="presOf" srcId="{0E3200FD-B42B-40A2-B3F2-B8EAFFABC5EA}" destId="{3CB25ED4-88AB-4F4C-91E7-B2F8CE409CE6}" srcOrd="0" destOrd="0" presId="urn:microsoft.com/office/officeart/2008/layout/VerticalCurvedList"/>
    <dgm:cxn modelId="{C7A847F1-A5A6-409B-945C-221B789CB3DF}" type="presParOf" srcId="{3CB25ED4-88AB-4F4C-91E7-B2F8CE409CE6}" destId="{4C7527A4-89E9-48FE-A6BB-ECEB26B3C69E}" srcOrd="0" destOrd="0" presId="urn:microsoft.com/office/officeart/2008/layout/VerticalCurvedList"/>
    <dgm:cxn modelId="{DA409356-783B-44CF-8327-D49352B72514}" type="presParOf" srcId="{4C7527A4-89E9-48FE-A6BB-ECEB26B3C69E}" destId="{6FA8BAF6-CBAE-4368-A0CF-A2C795FEE11E}" srcOrd="0" destOrd="0" presId="urn:microsoft.com/office/officeart/2008/layout/VerticalCurvedList"/>
    <dgm:cxn modelId="{382FDAED-5E35-4BFA-8E6E-64CBA9953764}" type="presParOf" srcId="{6FA8BAF6-CBAE-4368-A0CF-A2C795FEE11E}" destId="{41675839-3B18-4E4D-B187-8A97AE4B5E2C}" srcOrd="0" destOrd="0" presId="urn:microsoft.com/office/officeart/2008/layout/VerticalCurvedList"/>
    <dgm:cxn modelId="{ABFCF970-4727-47EE-939A-3FFCF3664057}" type="presParOf" srcId="{6FA8BAF6-CBAE-4368-A0CF-A2C795FEE11E}" destId="{D417EEF4-D9FE-4BF8-894E-22F2F215F78F}" srcOrd="1" destOrd="0" presId="urn:microsoft.com/office/officeart/2008/layout/VerticalCurvedList"/>
    <dgm:cxn modelId="{DC1B0F8D-2CBD-4256-BF55-DE89368E05A6}" type="presParOf" srcId="{6FA8BAF6-CBAE-4368-A0CF-A2C795FEE11E}" destId="{BFF9315F-9440-447F-AD90-7C52A48C2846}" srcOrd="2" destOrd="0" presId="urn:microsoft.com/office/officeart/2008/layout/VerticalCurvedList"/>
    <dgm:cxn modelId="{1F8440C4-1530-4F0C-9DD7-266A2CA8DDA7}" type="presParOf" srcId="{6FA8BAF6-CBAE-4368-A0CF-A2C795FEE11E}" destId="{9EDF7F4F-D0E7-4941-8D4B-6F90A7073354}" srcOrd="3" destOrd="0" presId="urn:microsoft.com/office/officeart/2008/layout/VerticalCurvedList"/>
    <dgm:cxn modelId="{1A029C27-7D1F-4563-9418-1C5F5BFAB48C}" type="presParOf" srcId="{4C7527A4-89E9-48FE-A6BB-ECEB26B3C69E}" destId="{DB60A1E3-BF99-4AEA-BDC4-0D467C6472B6}" srcOrd="1" destOrd="0" presId="urn:microsoft.com/office/officeart/2008/layout/VerticalCurvedList"/>
    <dgm:cxn modelId="{C8376AA3-974C-484E-901E-C0CADC3FB985}" type="presParOf" srcId="{4C7527A4-89E9-48FE-A6BB-ECEB26B3C69E}" destId="{DB747F97-2D07-4D3A-88F4-DAA9EFFAE5DF}" srcOrd="2" destOrd="0" presId="urn:microsoft.com/office/officeart/2008/layout/VerticalCurvedList"/>
    <dgm:cxn modelId="{DD3A5964-8C35-45D3-9ABE-D629E8DE28B2}" type="presParOf" srcId="{DB747F97-2D07-4D3A-88F4-DAA9EFFAE5DF}" destId="{9CE6E9B2-F621-493B-834C-53AD48F2B35B}" srcOrd="0" destOrd="0" presId="urn:microsoft.com/office/officeart/2008/layout/VerticalCurvedList"/>
    <dgm:cxn modelId="{561E043D-B7B3-4B88-B60E-3FA951A18CC1}" type="presParOf" srcId="{4C7527A4-89E9-48FE-A6BB-ECEB26B3C69E}" destId="{4BE76B63-8806-417E-B0AB-2EF1EB7C26A7}" srcOrd="3" destOrd="0" presId="urn:microsoft.com/office/officeart/2008/layout/VerticalCurvedList"/>
    <dgm:cxn modelId="{DECBA0D9-5D99-4236-9E01-307D180DA8AC}" type="presParOf" srcId="{4C7527A4-89E9-48FE-A6BB-ECEB26B3C69E}" destId="{EA15DCA3-E6B1-4A2A-82D5-E67BBE715471}" srcOrd="4" destOrd="0" presId="urn:microsoft.com/office/officeart/2008/layout/VerticalCurvedList"/>
    <dgm:cxn modelId="{5225BC96-D584-4287-B5EA-70B2663DD687}" type="presParOf" srcId="{EA15DCA3-E6B1-4A2A-82D5-E67BBE715471}" destId="{738E131E-B3BA-4AE1-B038-9484767B8A4D}" srcOrd="0" destOrd="0" presId="urn:microsoft.com/office/officeart/2008/layout/VerticalCurvedList"/>
    <dgm:cxn modelId="{83B9E57F-2610-4899-B2ED-57C52843A8A4}" type="presParOf" srcId="{4C7527A4-89E9-48FE-A6BB-ECEB26B3C69E}" destId="{AB160D6F-22D7-424F-9E5D-2DFCE8419ABA}" srcOrd="5" destOrd="0" presId="urn:microsoft.com/office/officeart/2008/layout/VerticalCurvedList"/>
    <dgm:cxn modelId="{7B025E1E-E07E-4F0A-B675-BB563D663263}" type="presParOf" srcId="{4C7527A4-89E9-48FE-A6BB-ECEB26B3C69E}" destId="{885966E2-1798-4029-8367-56D2B006442B}" srcOrd="6" destOrd="0" presId="urn:microsoft.com/office/officeart/2008/layout/VerticalCurvedList"/>
    <dgm:cxn modelId="{45C21026-CB0A-4FF7-AA24-AC1C155787A7}" type="presParOf" srcId="{885966E2-1798-4029-8367-56D2B006442B}" destId="{637D1E7F-BD82-4F14-88DA-7CF20B047E30}" srcOrd="0" destOrd="0" presId="urn:microsoft.com/office/officeart/2008/layout/VerticalCurvedList"/>
    <dgm:cxn modelId="{401E8D70-5D40-4704-8E12-683FF1AA2793}" type="presParOf" srcId="{4C7527A4-89E9-48FE-A6BB-ECEB26B3C69E}" destId="{23DE561E-AB4A-460D-88E7-384D562EE389}" srcOrd="7" destOrd="0" presId="urn:microsoft.com/office/officeart/2008/layout/VerticalCurvedList"/>
    <dgm:cxn modelId="{55E332E8-FEFF-4BDF-B9F4-DC48503FC516}" type="presParOf" srcId="{4C7527A4-89E9-48FE-A6BB-ECEB26B3C69E}" destId="{65982D73-17A0-4299-A189-5D819634A2C7}" srcOrd="8" destOrd="0" presId="urn:microsoft.com/office/officeart/2008/layout/VerticalCurvedList"/>
    <dgm:cxn modelId="{DA478C79-8C27-4848-A519-DE6794F5D02F}" type="presParOf" srcId="{65982D73-17A0-4299-A189-5D819634A2C7}" destId="{5DECCFA5-9A63-4AA4-AE9D-15AB92E6D05C}" srcOrd="0" destOrd="0" presId="urn:microsoft.com/office/officeart/2008/layout/VerticalCurvedList"/>
    <dgm:cxn modelId="{FCAA435A-0DF6-40B1-890E-4A220C61690F}" type="presParOf" srcId="{4C7527A4-89E9-48FE-A6BB-ECEB26B3C69E}" destId="{ABD3CD4B-5674-4631-B39B-54F798644B6E}" srcOrd="9" destOrd="0" presId="urn:microsoft.com/office/officeart/2008/layout/VerticalCurvedList"/>
    <dgm:cxn modelId="{E3F06B8E-884F-4C78-9FC5-86FE55C4C4E9}" type="presParOf" srcId="{4C7527A4-89E9-48FE-A6BB-ECEB26B3C69E}" destId="{C5076D98-22E1-4484-B17F-232EA600522E}" srcOrd="10" destOrd="0" presId="urn:microsoft.com/office/officeart/2008/layout/VerticalCurvedList"/>
    <dgm:cxn modelId="{7A9C549F-5BE2-419C-BA1B-97D61068E55A}" type="presParOf" srcId="{C5076D98-22E1-4484-B17F-232EA600522E}" destId="{44D75813-6A40-49B2-84B2-83CFA890E09D}" srcOrd="0" destOrd="0" presId="urn:microsoft.com/office/officeart/2008/layout/VerticalCurvedList"/>
    <dgm:cxn modelId="{DAD2EFCE-EA9C-4B35-A8D3-64B7ADEADEA7}" type="presParOf" srcId="{4C7527A4-89E9-48FE-A6BB-ECEB26B3C69E}" destId="{206B7A80-23BA-4515-84DF-11333851D56B}" srcOrd="11" destOrd="0" presId="urn:microsoft.com/office/officeart/2008/layout/VerticalCurvedList"/>
    <dgm:cxn modelId="{E6D7430C-4AB5-4557-AC4D-FF48B1ED0F90}" type="presParOf" srcId="{4C7527A4-89E9-48FE-A6BB-ECEB26B3C69E}" destId="{AE240E32-CD4C-42D9-9040-15444E0006F1}" srcOrd="12" destOrd="0" presId="urn:microsoft.com/office/officeart/2008/layout/VerticalCurvedList"/>
    <dgm:cxn modelId="{7752B71C-D7C1-4998-AFDF-39B00DB43D95}" type="presParOf" srcId="{AE240E32-CD4C-42D9-9040-15444E0006F1}" destId="{05F3D34C-BDA9-4CC4-BBBA-49D04A7F135C}" srcOrd="0" destOrd="0" presId="urn:microsoft.com/office/officeart/2008/layout/VerticalCurvedList"/>
    <dgm:cxn modelId="{25EF362F-9DB7-4772-B21F-AA841B0A1DC4}" type="presParOf" srcId="{4C7527A4-89E9-48FE-A6BB-ECEB26B3C69E}" destId="{E46F8652-3F4B-4AA5-AC32-46E4B524530A}" srcOrd="13" destOrd="0" presId="urn:microsoft.com/office/officeart/2008/layout/VerticalCurvedList"/>
    <dgm:cxn modelId="{D33C033A-2DC3-4393-956B-BA0F4E2F0A3D}" type="presParOf" srcId="{4C7527A4-89E9-48FE-A6BB-ECEB26B3C69E}" destId="{6E3BC1AB-757A-47B9-8620-D170A6A3ED15}" srcOrd="14" destOrd="0" presId="urn:microsoft.com/office/officeart/2008/layout/VerticalCurvedList"/>
    <dgm:cxn modelId="{2B874671-1B5F-409D-B588-8FDDBA42029B}" type="presParOf" srcId="{6E3BC1AB-757A-47B9-8620-D170A6A3ED15}" destId="{1631CF1C-7577-468F-B72E-AA6B3D1D9B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5BBCD-274F-4D50-8751-E74AA9C4E82F}">
      <dsp:nvSpPr>
        <dsp:cNvPr id="0" name=""/>
        <dsp:cNvSpPr/>
      </dsp:nvSpPr>
      <dsp:spPr>
        <a:xfrm>
          <a:off x="22440" y="236080"/>
          <a:ext cx="765107" cy="7651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78BC5-E56D-4883-AFC4-857B97B4DA4D}">
      <dsp:nvSpPr>
        <dsp:cNvPr id="0" name=""/>
        <dsp:cNvSpPr/>
      </dsp:nvSpPr>
      <dsp:spPr>
        <a:xfrm>
          <a:off x="183113" y="396753"/>
          <a:ext cx="443762" cy="443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E726CF-4E6C-4865-A139-D73AF3FD5E81}">
      <dsp:nvSpPr>
        <dsp:cNvPr id="0" name=""/>
        <dsp:cNvSpPr/>
      </dsp:nvSpPr>
      <dsp:spPr>
        <a:xfrm>
          <a:off x="951500" y="236080"/>
          <a:ext cx="1803468" cy="7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řeč/jazyk při jeho užívání;</a:t>
          </a:r>
          <a:endParaRPr lang="en-US" sz="1200" kern="1200"/>
        </a:p>
      </dsp:txBody>
      <dsp:txXfrm>
        <a:off x="951500" y="236080"/>
        <a:ext cx="1803468" cy="765107"/>
      </dsp:txXfrm>
    </dsp:sp>
    <dsp:sp modelId="{EBFAA654-515B-47AC-8F81-518E7C937E9D}">
      <dsp:nvSpPr>
        <dsp:cNvPr id="0" name=""/>
        <dsp:cNvSpPr/>
      </dsp:nvSpPr>
      <dsp:spPr>
        <a:xfrm>
          <a:off x="3069209" y="236080"/>
          <a:ext cx="765107" cy="7651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6A92F-813F-417D-B812-5A6666951A30}">
      <dsp:nvSpPr>
        <dsp:cNvPr id="0" name=""/>
        <dsp:cNvSpPr/>
      </dsp:nvSpPr>
      <dsp:spPr>
        <a:xfrm>
          <a:off x="3229881" y="396753"/>
          <a:ext cx="443762" cy="443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E527BD-8547-422C-B259-D59A85E53240}">
      <dsp:nvSpPr>
        <dsp:cNvPr id="0" name=""/>
        <dsp:cNvSpPr/>
      </dsp:nvSpPr>
      <dsp:spPr>
        <a:xfrm>
          <a:off x="3998268" y="236080"/>
          <a:ext cx="1803468" cy="7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užívání jazyka jako formu sociální praxe;</a:t>
          </a:r>
          <a:endParaRPr lang="en-US" sz="1200" kern="1200"/>
        </a:p>
      </dsp:txBody>
      <dsp:txXfrm>
        <a:off x="3998268" y="236080"/>
        <a:ext cx="1803468" cy="765107"/>
      </dsp:txXfrm>
    </dsp:sp>
    <dsp:sp modelId="{24A0617A-228D-4DFE-BDA8-3F62AD2CC3C1}">
      <dsp:nvSpPr>
        <dsp:cNvPr id="0" name=""/>
        <dsp:cNvSpPr/>
      </dsp:nvSpPr>
      <dsp:spPr>
        <a:xfrm>
          <a:off x="22440" y="1411313"/>
          <a:ext cx="765107" cy="7651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358A57-F1EF-4CDB-9CF9-6D9E75BC6020}">
      <dsp:nvSpPr>
        <dsp:cNvPr id="0" name=""/>
        <dsp:cNvSpPr/>
      </dsp:nvSpPr>
      <dsp:spPr>
        <a:xfrm>
          <a:off x="183113" y="1571986"/>
          <a:ext cx="443762" cy="4437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11AA7E-B2BD-404A-AA65-322170AC6632}">
      <dsp:nvSpPr>
        <dsp:cNvPr id="0" name=""/>
        <dsp:cNvSpPr/>
      </dsp:nvSpPr>
      <dsp:spPr>
        <a:xfrm>
          <a:off x="951500" y="1411313"/>
          <a:ext cx="1803468" cy="7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fungování textů v rámci sociokulturní praxe;</a:t>
          </a:r>
          <a:endParaRPr lang="en-US" sz="1200" kern="1200"/>
        </a:p>
      </dsp:txBody>
      <dsp:txXfrm>
        <a:off x="951500" y="1411313"/>
        <a:ext cx="1803468" cy="765107"/>
      </dsp:txXfrm>
    </dsp:sp>
    <dsp:sp modelId="{B3B683D1-B3C5-483C-AE9E-4B3811CEC112}">
      <dsp:nvSpPr>
        <dsp:cNvPr id="0" name=""/>
        <dsp:cNvSpPr/>
      </dsp:nvSpPr>
      <dsp:spPr>
        <a:xfrm>
          <a:off x="3069209" y="1411313"/>
          <a:ext cx="765107" cy="76510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3ACFC-C9E4-460C-81F1-B5BD714A900F}">
      <dsp:nvSpPr>
        <dsp:cNvPr id="0" name=""/>
        <dsp:cNvSpPr/>
      </dsp:nvSpPr>
      <dsp:spPr>
        <a:xfrm>
          <a:off x="3229881" y="1571986"/>
          <a:ext cx="443762" cy="4437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69EE5-D88A-4D3E-A2DE-0123914A3C3F}">
      <dsp:nvSpPr>
        <dsp:cNvPr id="0" name=""/>
        <dsp:cNvSpPr/>
      </dsp:nvSpPr>
      <dsp:spPr>
        <a:xfrm>
          <a:off x="3998268" y="1411313"/>
          <a:ext cx="1803468" cy="7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cs-CZ" sz="1200" b="0" i="0" kern="1200"/>
            <a:t>jak jazyk a symboly utvářejí interpretace identit, instrumentální činnosti a vztahy jednajících</a:t>
          </a:r>
          <a:endParaRPr lang="en-US" sz="1200" kern="1200"/>
        </a:p>
      </dsp:txBody>
      <dsp:txXfrm>
        <a:off x="3998268" y="1411313"/>
        <a:ext cx="1803468" cy="765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DC771-1429-4241-9B46-74414E84846B}">
      <dsp:nvSpPr>
        <dsp:cNvPr id="0" name=""/>
        <dsp:cNvSpPr/>
      </dsp:nvSpPr>
      <dsp:spPr>
        <a:xfrm rot="5400000">
          <a:off x="2623794" y="-706775"/>
          <a:ext cx="1354633" cy="31069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b="0" i="0" kern="1200" dirty="0" err="1"/>
            <a:t>popis</a:t>
          </a:r>
          <a:r>
            <a:rPr lang="en-GB" sz="1300" b="0" i="0" kern="1200" dirty="0"/>
            <a:t>, </a:t>
          </a:r>
          <a:r>
            <a:rPr lang="en-GB" sz="1300" b="0" i="0" kern="1200" dirty="0" err="1"/>
            <a:t>vycházející</a:t>
          </a:r>
          <a:r>
            <a:rPr lang="en-GB" sz="1300" b="0" i="0" kern="1200" dirty="0"/>
            <a:t> z </a:t>
          </a:r>
          <a:r>
            <a:rPr lang="en-GB" sz="1300" b="0" i="0" kern="1200" dirty="0" err="1"/>
            <a:t>kategorií</a:t>
          </a:r>
          <a:r>
            <a:rPr lang="en-GB" sz="1300" b="0" i="0" kern="1200" dirty="0"/>
            <a:t> a </a:t>
          </a:r>
          <a:r>
            <a:rPr lang="en-GB" sz="1300" b="0" i="0" kern="1200" dirty="0" err="1"/>
            <a:t>představ</a:t>
          </a:r>
          <a:r>
            <a:rPr lang="en-GB" sz="1300" b="0" i="0" kern="1200" dirty="0"/>
            <a:t> </a:t>
          </a:r>
          <a:r>
            <a:rPr lang="en-GB" sz="1300" b="0" i="0" kern="1200" dirty="0" err="1"/>
            <a:t>aktérů</a:t>
          </a:r>
          <a:r>
            <a:rPr lang="en-GB" sz="1300" b="0" i="0" kern="1200" dirty="0"/>
            <a:t> </a:t>
          </a:r>
          <a:r>
            <a:rPr lang="en-GB" sz="1300" b="0" i="0" kern="1200" dirty="0" err="1"/>
            <a:t>jednání</a:t>
          </a:r>
          <a:r>
            <a:rPr lang="en-GB" sz="1300" b="0" i="0" kern="1200" dirty="0"/>
            <a:t>, </a:t>
          </a:r>
          <a:r>
            <a:rPr lang="en-GB" sz="1300" b="0" i="0" kern="1200" dirty="0" err="1"/>
            <a:t>příslušníků</a:t>
          </a:r>
          <a:r>
            <a:rPr lang="en-GB" sz="1300" b="0" i="0" kern="1200" dirty="0"/>
            <a:t> </a:t>
          </a:r>
          <a:r>
            <a:rPr lang="en-GB" sz="1300" b="0" i="0" kern="1200" dirty="0" err="1"/>
            <a:t>daného</a:t>
          </a:r>
          <a:r>
            <a:rPr lang="en-GB" sz="1300" b="0" i="0" kern="1200" dirty="0"/>
            <a:t> </a:t>
          </a:r>
          <a:r>
            <a:rPr lang="en-GB" sz="1300" b="0" i="0" kern="1200" dirty="0" err="1"/>
            <a:t>společenství</a:t>
          </a:r>
          <a:r>
            <a:rPr lang="en-GB" sz="1300" b="0" i="0" kern="1200" dirty="0"/>
            <a:t>, z </a:t>
          </a:r>
          <a:r>
            <a:rPr lang="en-GB" sz="1300" b="0" i="0" kern="1200" dirty="0" err="1"/>
            <a:t>jejich</a:t>
          </a:r>
          <a:r>
            <a:rPr lang="en-GB" sz="1300" b="0" i="0" kern="1200" dirty="0"/>
            <a:t> </a:t>
          </a:r>
          <a:r>
            <a:rPr lang="en-GB" sz="1300" b="0" i="0" kern="1200" dirty="0" err="1"/>
            <a:t>vlastního</a:t>
          </a:r>
          <a:r>
            <a:rPr lang="en-GB" sz="1300" b="0" i="0" kern="1200" dirty="0"/>
            <a:t> </a:t>
          </a:r>
          <a:r>
            <a:rPr lang="en-GB" sz="1300" b="0" i="0" kern="1200" dirty="0" err="1"/>
            <a:t>chápání</a:t>
          </a:r>
          <a:r>
            <a:rPr lang="en-GB" sz="1300" b="0" i="0" kern="1200" dirty="0"/>
            <a:t> a </a:t>
          </a:r>
          <a:r>
            <a:rPr lang="en-GB" sz="1300" b="0" i="0" kern="1200" dirty="0" err="1"/>
            <a:t>rozlišování</a:t>
          </a:r>
          <a:r>
            <a:rPr lang="en-GB" sz="1300" b="0" i="0" kern="1200" dirty="0"/>
            <a:t>. Je </a:t>
          </a:r>
          <a:r>
            <a:rPr lang="en-GB" sz="1300" b="0" i="0" kern="1200" dirty="0" err="1"/>
            <a:t>tedy</a:t>
          </a:r>
          <a:r>
            <a:rPr lang="en-GB" sz="1300" b="0" i="0" kern="1200" dirty="0"/>
            <a:t> </a:t>
          </a:r>
          <a:r>
            <a:rPr lang="en-GB" sz="1300" b="0" i="0" kern="1200" dirty="0" err="1"/>
            <a:t>závislý</a:t>
          </a:r>
          <a:r>
            <a:rPr lang="en-GB" sz="1300" b="0" i="0" kern="1200" dirty="0"/>
            <a:t> </a:t>
          </a:r>
          <a:r>
            <a:rPr lang="en-GB" sz="1300" b="0" i="0" kern="1200" dirty="0" err="1"/>
            <a:t>na</a:t>
          </a:r>
          <a:r>
            <a:rPr lang="en-GB" sz="1300" b="0" i="0" kern="1200" dirty="0"/>
            <a:t> </a:t>
          </a:r>
          <a:r>
            <a:rPr lang="en-GB" sz="1300" b="0" i="0" kern="1200" dirty="0" err="1"/>
            <a:t>kontextu</a:t>
          </a:r>
          <a:r>
            <a:rPr lang="en-GB" sz="1300" b="0" i="0" kern="1200" dirty="0"/>
            <a:t> </a:t>
          </a:r>
          <a:r>
            <a:rPr lang="en-GB" sz="1300" b="0" i="0" kern="1200" dirty="0" err="1"/>
            <a:t>dané</a:t>
          </a:r>
          <a:r>
            <a:rPr lang="en-GB" sz="1300" b="0" i="0" kern="1200" dirty="0"/>
            <a:t> </a:t>
          </a:r>
          <a:r>
            <a:rPr lang="en-GB" sz="1300" b="0" i="0" kern="1200" dirty="0" err="1"/>
            <a:t>kultury</a:t>
          </a:r>
          <a:r>
            <a:rPr lang="en-GB" sz="1300" b="0" i="0" kern="1200" dirty="0"/>
            <a:t>.;</a:t>
          </a:r>
          <a:endParaRPr lang="en-GB" sz="1300" kern="1200" dirty="0"/>
        </a:p>
      </dsp:txBody>
      <dsp:txXfrm rot="-5400000">
        <a:off x="1747647" y="235500"/>
        <a:ext cx="3040800" cy="1222377"/>
      </dsp:txXfrm>
    </dsp:sp>
    <dsp:sp modelId="{6DEE0985-501A-429F-B456-CADB00DE80D2}">
      <dsp:nvSpPr>
        <dsp:cNvPr id="0" name=""/>
        <dsp:cNvSpPr/>
      </dsp:nvSpPr>
      <dsp:spPr>
        <a:xfrm>
          <a:off x="0" y="42"/>
          <a:ext cx="1747647" cy="1693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cs-CZ" sz="2400" kern="1200" dirty="0"/>
            <a:t>EMIC</a:t>
          </a:r>
          <a:endParaRPr lang="cs-CZ" sz="4900" kern="1200" dirty="0"/>
        </a:p>
        <a:p>
          <a:pPr marL="0" lvl="0" indent="0" algn="ctr" defTabSz="1066800">
            <a:lnSpc>
              <a:spcPct val="90000"/>
            </a:lnSpc>
            <a:spcBef>
              <a:spcPct val="0"/>
            </a:spcBef>
            <a:spcAft>
              <a:spcPct val="35000"/>
            </a:spcAft>
            <a:buNone/>
          </a:pPr>
          <a:r>
            <a:rPr lang="cs-CZ" sz="1200" kern="1200" dirty="0"/>
            <a:t>přístup zevnitř</a:t>
          </a:r>
          <a:endParaRPr lang="en-GB" sz="1200" kern="1200" dirty="0"/>
        </a:p>
      </dsp:txBody>
      <dsp:txXfrm>
        <a:off x="82660" y="82702"/>
        <a:ext cx="1582327" cy="1527972"/>
      </dsp:txXfrm>
    </dsp:sp>
    <dsp:sp modelId="{89384BF5-0068-4B3E-8AF7-81C11A281A86}">
      <dsp:nvSpPr>
        <dsp:cNvPr id="0" name=""/>
        <dsp:cNvSpPr/>
      </dsp:nvSpPr>
      <dsp:spPr>
        <a:xfrm rot="5400000">
          <a:off x="2623794" y="1071181"/>
          <a:ext cx="1354633" cy="31069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b="0" i="0" kern="1200" dirty="0" err="1"/>
            <a:t>popis</a:t>
          </a:r>
          <a:r>
            <a:rPr lang="en-GB" sz="1300" b="0" i="0" kern="1200" dirty="0"/>
            <a:t> z </a:t>
          </a:r>
          <a:r>
            <a:rPr lang="en-GB" sz="1300" b="0" i="0" kern="1200" dirty="0" err="1"/>
            <a:t>hlediska</a:t>
          </a:r>
          <a:r>
            <a:rPr lang="en-GB" sz="1300" b="0" i="0" kern="1200" dirty="0"/>
            <a:t> (</a:t>
          </a:r>
          <a:r>
            <a:rPr lang="en-GB" sz="1300" b="0" i="0" kern="1200" dirty="0" err="1"/>
            <a:t>vnějšího</a:t>
          </a:r>
          <a:r>
            <a:rPr lang="en-GB" sz="1300" b="0" i="0" kern="1200" dirty="0"/>
            <a:t>) </a:t>
          </a:r>
          <a:r>
            <a:rPr lang="en-GB" sz="1300" b="0" i="0" kern="1200" dirty="0" err="1"/>
            <a:t>pozorovatele</a:t>
          </a:r>
          <a:r>
            <a:rPr lang="en-GB" sz="1300" b="0" i="0" kern="1200" dirty="0"/>
            <a:t> a </a:t>
          </a:r>
          <a:r>
            <a:rPr lang="en-GB" sz="1300" b="0" i="0" kern="1200" dirty="0" err="1"/>
            <a:t>objektivizující</a:t>
          </a:r>
          <a:r>
            <a:rPr lang="en-GB" sz="1300" b="0" i="0" kern="1200" dirty="0"/>
            <a:t> </a:t>
          </a:r>
          <a:r>
            <a:rPr lang="en-GB" sz="1300" b="0" i="0" kern="1200" dirty="0" err="1"/>
            <a:t>vědy</a:t>
          </a:r>
          <a:r>
            <a:rPr lang="en-GB" sz="1300" b="0" i="0" kern="1200" dirty="0"/>
            <a:t>, </a:t>
          </a:r>
          <a:r>
            <a:rPr lang="en-GB" sz="1300" b="0" i="0" kern="1200" dirty="0" err="1"/>
            <a:t>jež</a:t>
          </a:r>
          <a:r>
            <a:rPr lang="en-GB" sz="1300" b="0" i="0" kern="1200" dirty="0"/>
            <a:t> </a:t>
          </a:r>
          <a:r>
            <a:rPr lang="en-GB" sz="1300" b="0" i="0" kern="1200" dirty="0" err="1"/>
            <a:t>hledá</a:t>
          </a:r>
          <a:r>
            <a:rPr lang="en-GB" sz="1300" b="0" i="0" kern="1200" dirty="0"/>
            <a:t> </a:t>
          </a:r>
          <a:r>
            <a:rPr lang="en-GB" sz="1300" b="0" i="0" kern="1200" dirty="0" err="1"/>
            <a:t>společné</a:t>
          </a:r>
          <a:r>
            <a:rPr lang="en-GB" sz="1300" b="0" i="0" kern="1200" dirty="0"/>
            <a:t> a </a:t>
          </a:r>
          <a:r>
            <a:rPr lang="en-GB" sz="1300" b="0" i="0" kern="1200" dirty="0" err="1"/>
            <a:t>nebere</a:t>
          </a:r>
          <a:r>
            <a:rPr lang="en-GB" sz="1300" b="0" i="0" kern="1200" dirty="0"/>
            <a:t> </a:t>
          </a:r>
          <a:r>
            <a:rPr lang="en-GB" sz="1300" b="0" i="0" kern="1200" dirty="0" err="1"/>
            <a:t>důsledně</a:t>
          </a:r>
          <a:r>
            <a:rPr lang="en-GB" sz="1300" b="0" i="0" kern="1200" dirty="0"/>
            <a:t> </a:t>
          </a:r>
          <a:r>
            <a:rPr lang="en-GB" sz="1300" b="0" i="0" kern="1200" dirty="0" err="1"/>
            <a:t>ohled</a:t>
          </a:r>
          <a:r>
            <a:rPr lang="en-GB" sz="1300" b="0" i="0" kern="1200" dirty="0"/>
            <a:t> </a:t>
          </a:r>
          <a:r>
            <a:rPr lang="en-GB" sz="1300" b="0" i="0" kern="1200" dirty="0" err="1"/>
            <a:t>na</a:t>
          </a:r>
          <a:r>
            <a:rPr lang="en-GB" sz="1300" b="0" i="0" kern="1200" dirty="0"/>
            <a:t> </a:t>
          </a:r>
          <a:r>
            <a:rPr lang="en-GB" sz="1300" b="0" i="0" kern="1200" dirty="0" err="1"/>
            <a:t>kulturní</a:t>
          </a:r>
          <a:r>
            <a:rPr lang="en-GB" sz="1300" b="0" i="0" kern="1200" dirty="0"/>
            <a:t>, </a:t>
          </a:r>
          <a:r>
            <a:rPr lang="en-GB" sz="1300" b="0" i="0" kern="1200" dirty="0" err="1"/>
            <a:t>společenské</a:t>
          </a:r>
          <a:r>
            <a:rPr lang="en-GB" sz="1300" b="0" i="0" kern="1200" dirty="0"/>
            <a:t> </a:t>
          </a:r>
          <a:r>
            <a:rPr lang="en-GB" sz="1300" b="0" i="0" kern="1200" dirty="0" err="1"/>
            <a:t>či</a:t>
          </a:r>
          <a:r>
            <a:rPr lang="en-GB" sz="1300" b="0" i="0" kern="1200" dirty="0"/>
            <a:t> </a:t>
          </a:r>
          <a:r>
            <a:rPr lang="en-GB" sz="1300" b="0" i="0" kern="1200" dirty="0" err="1"/>
            <a:t>jazykové</a:t>
          </a:r>
          <a:r>
            <a:rPr lang="en-GB" sz="1300" b="0" i="0" kern="1200" dirty="0"/>
            <a:t> </a:t>
          </a:r>
          <a:r>
            <a:rPr lang="en-GB" sz="1300" b="0" i="0" kern="1200" dirty="0" err="1"/>
            <a:t>odlišnosti</a:t>
          </a:r>
          <a:r>
            <a:rPr lang="en-GB" sz="1300" b="0" i="0" kern="1200" dirty="0"/>
            <a:t> </a:t>
          </a:r>
          <a:r>
            <a:rPr lang="en-GB" sz="1300" b="0" i="0" kern="1200" dirty="0" err="1"/>
            <a:t>zkoumané</a:t>
          </a:r>
          <a:r>
            <a:rPr lang="en-GB" sz="1300" b="0" i="0" kern="1200" dirty="0"/>
            <a:t> </a:t>
          </a:r>
          <a:r>
            <a:rPr lang="en-GB" sz="1300" b="0" i="0" kern="1200" dirty="0" err="1"/>
            <a:t>společnosti</a:t>
          </a:r>
          <a:r>
            <a:rPr lang="en-GB" sz="1300" b="0" i="0" kern="1200" dirty="0"/>
            <a:t>;</a:t>
          </a:r>
          <a:endParaRPr lang="en-GB" sz="1300" kern="1200" dirty="0"/>
        </a:p>
      </dsp:txBody>
      <dsp:txXfrm rot="-5400000">
        <a:off x="1747647" y="2013456"/>
        <a:ext cx="3040800" cy="1222377"/>
      </dsp:txXfrm>
    </dsp:sp>
    <dsp:sp modelId="{678C50C3-8E44-4F2F-A2F9-A765E09D6898}">
      <dsp:nvSpPr>
        <dsp:cNvPr id="0" name=""/>
        <dsp:cNvSpPr/>
      </dsp:nvSpPr>
      <dsp:spPr>
        <a:xfrm>
          <a:off x="0" y="1777999"/>
          <a:ext cx="1747647" cy="1693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cs-CZ" sz="3200" kern="1200" dirty="0"/>
            <a:t>ETIC</a:t>
          </a:r>
        </a:p>
        <a:p>
          <a:pPr marL="0" lvl="0" indent="0" algn="ctr" defTabSz="1422400">
            <a:lnSpc>
              <a:spcPct val="90000"/>
            </a:lnSpc>
            <a:spcBef>
              <a:spcPct val="0"/>
            </a:spcBef>
            <a:spcAft>
              <a:spcPct val="35000"/>
            </a:spcAft>
            <a:buNone/>
          </a:pPr>
          <a:r>
            <a:rPr lang="cs-CZ" sz="1200" kern="1200" dirty="0"/>
            <a:t>přístup zvenčí</a:t>
          </a:r>
          <a:endParaRPr lang="en-GB" sz="1200" kern="1200" dirty="0"/>
        </a:p>
      </dsp:txBody>
      <dsp:txXfrm>
        <a:off x="82660" y="1860659"/>
        <a:ext cx="1582327" cy="1527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789B0-5920-4084-8E7A-FFA375F5EFD5}">
      <dsp:nvSpPr>
        <dsp:cNvPr id="0" name=""/>
        <dsp:cNvSpPr/>
      </dsp:nvSpPr>
      <dsp:spPr>
        <a:xfrm>
          <a:off x="0" y="19045"/>
          <a:ext cx="5597525" cy="190071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4A67E-346B-4319-A4FF-3DD95F6682BE}">
      <dsp:nvSpPr>
        <dsp:cNvPr id="0" name=""/>
        <dsp:cNvSpPr/>
      </dsp:nvSpPr>
      <dsp:spPr>
        <a:xfrm>
          <a:off x="137371" y="238786"/>
          <a:ext cx="1800937" cy="13938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D8FD0-3517-459D-8CC1-362EB7497BF6}">
      <dsp:nvSpPr>
        <dsp:cNvPr id="0" name=""/>
        <dsp:cNvSpPr/>
      </dsp:nvSpPr>
      <dsp:spPr>
        <a:xfrm rot="10800000">
          <a:off x="283024" y="1900713"/>
          <a:ext cx="1572336" cy="23230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cs-CZ" sz="2100" kern="1200" dirty="0"/>
            <a:t>Kulturní chování</a:t>
          </a:r>
        </a:p>
        <a:p>
          <a:pPr marL="0" lvl="0" indent="0" algn="ctr" defTabSz="933450">
            <a:lnSpc>
              <a:spcPct val="90000"/>
            </a:lnSpc>
            <a:spcBef>
              <a:spcPct val="0"/>
            </a:spcBef>
            <a:spcAft>
              <a:spcPct val="35000"/>
            </a:spcAft>
            <a:buNone/>
          </a:pPr>
          <a:r>
            <a:rPr lang="cs-CZ" sz="1800" kern="1200" dirty="0"/>
            <a:t>(co členové kultury dělají)</a:t>
          </a:r>
          <a:endParaRPr lang="en-GB" sz="1800" kern="1200" dirty="0"/>
        </a:p>
      </dsp:txBody>
      <dsp:txXfrm rot="10800000">
        <a:off x="331379" y="1900713"/>
        <a:ext cx="1475626" cy="2274739"/>
      </dsp:txXfrm>
    </dsp:sp>
    <dsp:sp modelId="{B09D22E8-D0DE-46A9-97A7-27409CF62F88}">
      <dsp:nvSpPr>
        <dsp:cNvPr id="0" name=""/>
        <dsp:cNvSpPr/>
      </dsp:nvSpPr>
      <dsp:spPr>
        <a:xfrm>
          <a:off x="2126895" y="253428"/>
          <a:ext cx="1572336" cy="139385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A0E45-6D35-44CB-BC03-599F470BE753}">
      <dsp:nvSpPr>
        <dsp:cNvPr id="0" name=""/>
        <dsp:cNvSpPr/>
      </dsp:nvSpPr>
      <dsp:spPr>
        <a:xfrm rot="10800000">
          <a:off x="2126895" y="1900713"/>
          <a:ext cx="1572336" cy="23230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cs-CZ" sz="2100" kern="1200" dirty="0"/>
            <a:t>Kulturní artefakty</a:t>
          </a:r>
        </a:p>
        <a:p>
          <a:pPr marL="0" lvl="0" indent="0" algn="ctr" defTabSz="933450">
            <a:lnSpc>
              <a:spcPct val="90000"/>
            </a:lnSpc>
            <a:spcBef>
              <a:spcPct val="0"/>
            </a:spcBef>
            <a:spcAft>
              <a:spcPct val="35000"/>
            </a:spcAft>
            <a:buNone/>
          </a:pPr>
          <a:r>
            <a:rPr lang="cs-CZ" sz="1800" kern="1200" dirty="0"/>
            <a:t>(co lidé mají a používají)</a:t>
          </a:r>
          <a:endParaRPr lang="en-GB" sz="1800" kern="1200" dirty="0"/>
        </a:p>
      </dsp:txBody>
      <dsp:txXfrm rot="10800000">
        <a:off x="2175250" y="1900713"/>
        <a:ext cx="1475626" cy="2274739"/>
      </dsp:txXfrm>
    </dsp:sp>
    <dsp:sp modelId="{0AB38833-9E91-4812-8151-678F8FFB2FA0}">
      <dsp:nvSpPr>
        <dsp:cNvPr id="0" name=""/>
        <dsp:cNvSpPr/>
      </dsp:nvSpPr>
      <dsp:spPr>
        <a:xfrm>
          <a:off x="3856465" y="253428"/>
          <a:ext cx="1572336" cy="139385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C00B2-3815-4A5B-8EDE-4EE09866B0B3}">
      <dsp:nvSpPr>
        <dsp:cNvPr id="0" name=""/>
        <dsp:cNvSpPr/>
      </dsp:nvSpPr>
      <dsp:spPr>
        <a:xfrm rot="10800000">
          <a:off x="3856465" y="1900713"/>
          <a:ext cx="1572336" cy="23230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cs-CZ" sz="2500" b="0" i="0" kern="1200" dirty="0"/>
            <a:t>K</a:t>
          </a:r>
          <a:r>
            <a:rPr lang="en-GB" sz="2500" b="0" i="0" kern="1200" dirty="0" err="1"/>
            <a:t>ulturní</a:t>
          </a:r>
          <a:r>
            <a:rPr lang="en-GB" sz="2500" b="0" i="0" kern="1200" dirty="0"/>
            <a:t> </a:t>
          </a:r>
          <a:r>
            <a:rPr lang="en-GB" sz="2500" b="0" i="0" kern="1200" dirty="0" err="1"/>
            <a:t>řeč</a:t>
          </a:r>
          <a:r>
            <a:rPr lang="en-GB" sz="2500" b="0" i="0" kern="1200" dirty="0"/>
            <a:t> </a:t>
          </a:r>
          <a:endParaRPr lang="cs-CZ" sz="2500" b="0" i="0" kern="1200" dirty="0"/>
        </a:p>
        <a:p>
          <a:pPr marL="0" lvl="0" indent="0" algn="ctr" defTabSz="1111250">
            <a:lnSpc>
              <a:spcPct val="90000"/>
            </a:lnSpc>
            <a:spcBef>
              <a:spcPct val="0"/>
            </a:spcBef>
            <a:spcAft>
              <a:spcPct val="35000"/>
            </a:spcAft>
            <a:buNone/>
          </a:pPr>
          <a:r>
            <a:rPr lang="en-GB" sz="2000" b="0" i="0" kern="1200" dirty="0"/>
            <a:t>(co </a:t>
          </a:r>
          <a:r>
            <a:rPr lang="en-GB" sz="2000" b="0" i="0" kern="1200" dirty="0" err="1"/>
            <a:t>lidé</a:t>
          </a:r>
          <a:r>
            <a:rPr lang="en-GB" sz="2000" b="0" i="0" kern="1200" dirty="0"/>
            <a:t> </a:t>
          </a:r>
          <a:r>
            <a:rPr lang="en-GB" sz="2000" b="0" i="0" kern="1200" dirty="0" err="1"/>
            <a:t>říkají</a:t>
          </a:r>
          <a:r>
            <a:rPr lang="en-GB" sz="2000" b="0" i="0" kern="1200" dirty="0"/>
            <a:t>)</a:t>
          </a:r>
          <a:endParaRPr lang="en-GB" sz="2000" kern="1200" dirty="0"/>
        </a:p>
      </dsp:txBody>
      <dsp:txXfrm rot="10800000">
        <a:off x="3904820" y="1900713"/>
        <a:ext cx="1475626" cy="2274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E0F08-B6AB-4C39-A6F5-E6AE55D94FEE}">
      <dsp:nvSpPr>
        <dsp:cNvPr id="0" name=""/>
        <dsp:cNvSpPr/>
      </dsp:nvSpPr>
      <dsp:spPr>
        <a:xfrm>
          <a:off x="0" y="37583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3F0274-3299-465C-89C7-9A5B663E24FC}">
      <dsp:nvSpPr>
        <dsp:cNvPr id="0" name=""/>
        <dsp:cNvSpPr/>
      </dsp:nvSpPr>
      <dsp:spPr>
        <a:xfrm>
          <a:off x="537660" y="11015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a:t>Provádět individuální nebo skupinové rozhovory a vytvářet z nich záznamy (přepisy).</a:t>
          </a:r>
          <a:endParaRPr lang="en-GB" sz="1800" kern="1200"/>
        </a:p>
      </dsp:txBody>
      <dsp:txXfrm>
        <a:off x="563599" y="136098"/>
        <a:ext cx="7475362" cy="479482"/>
      </dsp:txXfrm>
    </dsp:sp>
    <dsp:sp modelId="{86ABF10E-D356-488A-A94F-8452B8EFA661}">
      <dsp:nvSpPr>
        <dsp:cNvPr id="0" name=""/>
        <dsp:cNvSpPr/>
      </dsp:nvSpPr>
      <dsp:spPr>
        <a:xfrm>
          <a:off x="0" y="119231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D0812-D12A-454F-B843-CB6826094112}">
      <dsp:nvSpPr>
        <dsp:cNvPr id="0" name=""/>
        <dsp:cNvSpPr/>
      </dsp:nvSpPr>
      <dsp:spPr>
        <a:xfrm>
          <a:off x="537660" y="92663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dirty="0" err="1"/>
            <a:t>Přečíst</a:t>
          </a:r>
          <a:r>
            <a:rPr lang="en-GB" sz="1800" b="0" i="0" kern="1200" dirty="0"/>
            <a:t> </a:t>
          </a:r>
          <a:r>
            <a:rPr lang="en-GB" sz="1800" b="0" i="0" kern="1200" dirty="0" err="1"/>
            <a:t>si</a:t>
          </a:r>
          <a:r>
            <a:rPr lang="en-GB" sz="1800" b="0" i="0" kern="1200" dirty="0"/>
            <a:t> </a:t>
          </a:r>
          <a:r>
            <a:rPr lang="en-GB" sz="1800" b="0" i="0" kern="1200" dirty="0" err="1"/>
            <a:t>přepisy</a:t>
          </a:r>
          <a:r>
            <a:rPr lang="en-GB" sz="1800" b="0" i="0" kern="1200" dirty="0"/>
            <a:t> (</a:t>
          </a:r>
          <a:r>
            <a:rPr lang="en-GB" sz="1800" b="0" i="0" kern="1200" dirty="0" err="1"/>
            <a:t>několikrát</a:t>
          </a:r>
          <a:r>
            <a:rPr lang="en-GB" sz="1800" b="0" i="0" kern="1200" dirty="0"/>
            <a:t>, aby se </a:t>
          </a:r>
          <a:r>
            <a:rPr lang="cs-CZ" sz="1800" b="0" i="0" kern="1200" dirty="0"/>
            <a:t>výzkumník </a:t>
          </a:r>
          <a:r>
            <a:rPr lang="en-GB" sz="1800" b="0" i="0" kern="1200" dirty="0"/>
            <a:t>v </a:t>
          </a:r>
          <a:r>
            <a:rPr lang="en-GB" sz="1800" b="0" i="0" kern="1200" dirty="0" err="1"/>
            <a:t>textu</a:t>
          </a:r>
          <a:r>
            <a:rPr lang="en-GB" sz="1800" b="0" i="0" kern="1200" dirty="0"/>
            <a:t> </a:t>
          </a:r>
          <a:r>
            <a:rPr lang="en-GB" sz="1800" b="0" i="0" kern="1200" dirty="0" err="1"/>
            <a:t>skutečně</a:t>
          </a:r>
          <a:r>
            <a:rPr lang="en-GB" sz="1800" b="0" i="0" kern="1200" dirty="0"/>
            <a:t> </a:t>
          </a:r>
          <a:r>
            <a:rPr lang="en-GB" sz="1800" b="0" i="0" kern="1200" dirty="0" err="1"/>
            <a:t>zorientoval</a:t>
          </a:r>
          <a:r>
            <a:rPr lang="en-GB" sz="1800" b="0" i="0" kern="1200" dirty="0"/>
            <a:t>).</a:t>
          </a:r>
          <a:endParaRPr lang="en-GB" sz="1800" kern="1200" dirty="0"/>
        </a:p>
      </dsp:txBody>
      <dsp:txXfrm>
        <a:off x="563599" y="952578"/>
        <a:ext cx="7475362" cy="479482"/>
      </dsp:txXfrm>
    </dsp:sp>
    <dsp:sp modelId="{3F33B07F-7E02-4038-ADE1-66E44E163846}">
      <dsp:nvSpPr>
        <dsp:cNvPr id="0" name=""/>
        <dsp:cNvSpPr/>
      </dsp:nvSpPr>
      <dsp:spPr>
        <a:xfrm>
          <a:off x="0" y="200879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7D45C3-18B3-4944-882B-787638DBBDE0}">
      <dsp:nvSpPr>
        <dsp:cNvPr id="0" name=""/>
        <dsp:cNvSpPr/>
      </dsp:nvSpPr>
      <dsp:spPr>
        <a:xfrm>
          <a:off x="537660" y="174311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a:t>Určit kategorie, které z údajů vyplývají (např. Existují skutečnosti, na které se všichni různí lidé zaměřují?).</a:t>
          </a:r>
          <a:endParaRPr lang="en-GB" sz="1800" kern="1200"/>
        </a:p>
      </dsp:txBody>
      <dsp:txXfrm>
        <a:off x="563599" y="1769058"/>
        <a:ext cx="7475362" cy="479482"/>
      </dsp:txXfrm>
    </dsp:sp>
    <dsp:sp modelId="{5961447D-CFDF-42A9-A7CC-42F14276D22C}">
      <dsp:nvSpPr>
        <dsp:cNvPr id="0" name=""/>
        <dsp:cNvSpPr/>
      </dsp:nvSpPr>
      <dsp:spPr>
        <a:xfrm>
          <a:off x="0" y="282527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B4077-45EA-4AAE-B205-CF890EE0A977}">
      <dsp:nvSpPr>
        <dsp:cNvPr id="0" name=""/>
        <dsp:cNvSpPr/>
      </dsp:nvSpPr>
      <dsp:spPr>
        <a:xfrm>
          <a:off x="537660" y="255959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dirty="0" err="1"/>
            <a:t>Zamyslet</a:t>
          </a:r>
          <a:r>
            <a:rPr lang="en-GB" sz="1800" b="0" i="0" kern="1200" dirty="0"/>
            <a:t> se </a:t>
          </a:r>
          <a:r>
            <a:rPr lang="en-GB" sz="1800" b="0" i="0" kern="1200" dirty="0" err="1"/>
            <a:t>nad</a:t>
          </a:r>
          <a:r>
            <a:rPr lang="en-GB" sz="1800" b="0" i="0" kern="1200" dirty="0"/>
            <a:t> </a:t>
          </a:r>
          <a:r>
            <a:rPr lang="en-GB" sz="1800" b="0" i="0" kern="1200" dirty="0" err="1"/>
            <a:t>tím</a:t>
          </a:r>
          <a:r>
            <a:rPr lang="en-GB" sz="1800" b="0" i="0" kern="1200" dirty="0"/>
            <a:t>, jak </a:t>
          </a:r>
          <a:r>
            <a:rPr lang="en-GB" sz="1800" b="0" i="0" kern="1200" dirty="0" err="1"/>
            <a:t>spolu</a:t>
          </a:r>
          <a:r>
            <a:rPr lang="en-GB" sz="1800" b="0" i="0" kern="1200" dirty="0"/>
            <a:t> </a:t>
          </a:r>
          <a:r>
            <a:rPr lang="en-GB" sz="1800" b="0" i="0" kern="1200" dirty="0" err="1"/>
            <a:t>mohou</a:t>
          </a:r>
          <a:r>
            <a:rPr lang="en-GB" sz="1800" b="0" i="0" kern="1200" dirty="0"/>
            <a:t> </a:t>
          </a:r>
          <a:r>
            <a:rPr lang="en-GB" sz="1800" b="0" i="0" kern="1200" dirty="0" err="1"/>
            <a:t>tyto</a:t>
          </a:r>
          <a:r>
            <a:rPr lang="en-GB" sz="1800" b="0" i="0" kern="1200" dirty="0"/>
            <a:t> </a:t>
          </a:r>
          <a:r>
            <a:rPr lang="en-GB" sz="1800" b="0" i="0" kern="1200" dirty="0" err="1"/>
            <a:t>kategorie</a:t>
          </a:r>
          <a:r>
            <a:rPr lang="en-GB" sz="1800" b="0" i="0" kern="1200" dirty="0"/>
            <a:t> </a:t>
          </a:r>
          <a:r>
            <a:rPr lang="en-GB" sz="1800" b="0" i="0" kern="1200" dirty="0" err="1"/>
            <a:t>souviset</a:t>
          </a:r>
          <a:r>
            <a:rPr lang="en-GB" sz="1800" b="0" i="0" kern="1200" dirty="0"/>
            <a:t>.</a:t>
          </a:r>
          <a:endParaRPr lang="en-GB" sz="1800" kern="1200" dirty="0"/>
        </a:p>
      </dsp:txBody>
      <dsp:txXfrm>
        <a:off x="563599" y="2585538"/>
        <a:ext cx="7475362" cy="479482"/>
      </dsp:txXfrm>
    </dsp:sp>
    <dsp:sp modelId="{08D3867F-C837-4DAD-AF31-0F5A8EB148B6}">
      <dsp:nvSpPr>
        <dsp:cNvPr id="0" name=""/>
        <dsp:cNvSpPr/>
      </dsp:nvSpPr>
      <dsp:spPr>
        <a:xfrm>
          <a:off x="0" y="364175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DA254-8931-4533-BD9D-E00B8B18ADFA}">
      <dsp:nvSpPr>
        <dsp:cNvPr id="0" name=""/>
        <dsp:cNvSpPr/>
      </dsp:nvSpPr>
      <dsp:spPr>
        <a:xfrm>
          <a:off x="537660" y="337607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a:t>Využít porozumění těmto vztahům k sestavení teoretického modelu tak, že se model porovná s ostatními údaji.</a:t>
          </a:r>
          <a:endParaRPr lang="en-GB" sz="1800" kern="1200"/>
        </a:p>
      </dsp:txBody>
      <dsp:txXfrm>
        <a:off x="563599" y="3402018"/>
        <a:ext cx="7475362" cy="479482"/>
      </dsp:txXfrm>
    </dsp:sp>
    <dsp:sp modelId="{0F09FFDB-5A7A-4428-988D-79FBEACBB7B4}">
      <dsp:nvSpPr>
        <dsp:cNvPr id="0" name=""/>
        <dsp:cNvSpPr/>
      </dsp:nvSpPr>
      <dsp:spPr>
        <a:xfrm>
          <a:off x="0" y="4458239"/>
          <a:ext cx="107532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3C66E-C686-45FE-8315-0C83F08EC06D}">
      <dsp:nvSpPr>
        <dsp:cNvPr id="0" name=""/>
        <dsp:cNvSpPr/>
      </dsp:nvSpPr>
      <dsp:spPr>
        <a:xfrm>
          <a:off x="537660" y="4192559"/>
          <a:ext cx="752724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512" tIns="0" rIns="284512" bIns="0" numCol="1" spcCol="1270" anchor="ctr" anchorCtr="0">
          <a:noAutofit/>
        </a:bodyPr>
        <a:lstStyle/>
        <a:p>
          <a:pPr marL="0" lvl="0" indent="0" algn="l" defTabSz="800100">
            <a:lnSpc>
              <a:spcPct val="90000"/>
            </a:lnSpc>
            <a:spcBef>
              <a:spcPct val="0"/>
            </a:spcBef>
            <a:spcAft>
              <a:spcPct val="35000"/>
            </a:spcAft>
            <a:buNone/>
          </a:pPr>
          <a:r>
            <a:rPr lang="en-GB" sz="1800" b="0" i="0" kern="1200"/>
            <a:t>Prezentovat výsledky analýzy pomocí citací z přepisů na podporu jednotlivých kategorií a zastřešujících témat</a:t>
          </a:r>
          <a:endParaRPr lang="en-GB" sz="1800" kern="1200"/>
        </a:p>
      </dsp:txBody>
      <dsp:txXfrm>
        <a:off x="563599" y="4218498"/>
        <a:ext cx="747536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FBC3-5FCD-4367-9D0B-CC4402524512}">
      <dsp:nvSpPr>
        <dsp:cNvPr id="0" name=""/>
        <dsp:cNvSpPr/>
      </dsp:nvSpPr>
      <dsp:spPr>
        <a:xfrm>
          <a:off x="-5703295" y="-873506"/>
          <a:ext cx="6794141" cy="6794141"/>
        </a:xfrm>
        <a:prstGeom prst="blockArc">
          <a:avLst>
            <a:gd name="adj1" fmla="val 18900000"/>
            <a:gd name="adj2" fmla="val 2700000"/>
            <a:gd name="adj3" fmla="val 3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2B1194-59AD-4D4C-AE70-01493A24E81C}">
      <dsp:nvSpPr>
        <dsp:cNvPr id="0" name=""/>
        <dsp:cNvSpPr/>
      </dsp:nvSpPr>
      <dsp:spPr>
        <a:xfrm>
          <a:off x="354056" y="229442"/>
          <a:ext cx="10709905"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zajistit důkladnou přípravu a nácvik provedení rozhovoru;</a:t>
          </a:r>
          <a:endParaRPr lang="en-GB" sz="1400" kern="1200"/>
        </a:p>
      </dsp:txBody>
      <dsp:txXfrm>
        <a:off x="354056" y="229442"/>
        <a:ext cx="10709905" cy="458683"/>
      </dsp:txXfrm>
    </dsp:sp>
    <dsp:sp modelId="{294E83C5-43EE-4338-BB64-246C4C8C5514}">
      <dsp:nvSpPr>
        <dsp:cNvPr id="0" name=""/>
        <dsp:cNvSpPr/>
      </dsp:nvSpPr>
      <dsp:spPr>
        <a:xfrm>
          <a:off x="67379" y="172107"/>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A74655-84E8-47C3-8A0C-6A48D0B4ED00}">
      <dsp:nvSpPr>
        <dsp:cNvPr id="0" name=""/>
        <dsp:cNvSpPr/>
      </dsp:nvSpPr>
      <dsp:spPr>
        <a:xfrm>
          <a:off x="769434" y="917870"/>
          <a:ext cx="10294527"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stanovit účel výzkumu, který následně určuje celý proces rozhovoru;</a:t>
          </a:r>
          <a:endParaRPr lang="en-GB" sz="1400" kern="1200"/>
        </a:p>
      </dsp:txBody>
      <dsp:txXfrm>
        <a:off x="769434" y="917870"/>
        <a:ext cx="10294527" cy="458683"/>
      </dsp:txXfrm>
    </dsp:sp>
    <dsp:sp modelId="{ECA49AAC-6D67-478E-96B1-797F47BA74E9}">
      <dsp:nvSpPr>
        <dsp:cNvPr id="0" name=""/>
        <dsp:cNvSpPr/>
      </dsp:nvSpPr>
      <dsp:spPr>
        <a:xfrm>
          <a:off x="482757" y="860535"/>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87360-5792-45A6-8DBD-82866745D154}">
      <dsp:nvSpPr>
        <dsp:cNvPr id="0" name=""/>
        <dsp:cNvSpPr/>
      </dsp:nvSpPr>
      <dsp:spPr>
        <a:xfrm>
          <a:off x="997060" y="1605794"/>
          <a:ext cx="10066901"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vytvořit rámec, ve kterém se bude moci dotazovaný vyjadřovat pomocí svých vlastních termínů a svým vlastním stylem;</a:t>
          </a:r>
          <a:endParaRPr lang="en-GB" sz="1400" kern="1200"/>
        </a:p>
      </dsp:txBody>
      <dsp:txXfrm>
        <a:off x="997060" y="1605794"/>
        <a:ext cx="10066901" cy="458683"/>
      </dsp:txXfrm>
    </dsp:sp>
    <dsp:sp modelId="{B074680C-3E2B-422D-A132-D39FAA74BBF3}">
      <dsp:nvSpPr>
        <dsp:cNvPr id="0" name=""/>
        <dsp:cNvSpPr/>
      </dsp:nvSpPr>
      <dsp:spPr>
        <a:xfrm>
          <a:off x="710383" y="1548459"/>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D7EBA-1F3F-4104-949C-055282F781C9}">
      <dsp:nvSpPr>
        <dsp:cNvPr id="0" name=""/>
        <dsp:cNvSpPr/>
      </dsp:nvSpPr>
      <dsp:spPr>
        <a:xfrm>
          <a:off x="1069738" y="2294222"/>
          <a:ext cx="9994222"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vytvořit vzájemný vztah důvěry, vstřícnosti a zájmu, být citliví k pohlaví, k věku a kulturním odlišnostem dotazovaného;</a:t>
          </a:r>
          <a:endParaRPr lang="en-GB" sz="1400" kern="1200"/>
        </a:p>
      </dsp:txBody>
      <dsp:txXfrm>
        <a:off x="1069738" y="2294222"/>
        <a:ext cx="9994222" cy="458683"/>
      </dsp:txXfrm>
    </dsp:sp>
    <dsp:sp modelId="{59784693-EE74-4F78-8062-A5F1A02D4750}">
      <dsp:nvSpPr>
        <dsp:cNvPr id="0" name=""/>
        <dsp:cNvSpPr/>
      </dsp:nvSpPr>
      <dsp:spPr>
        <a:xfrm>
          <a:off x="783062" y="2236887"/>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1F874-7509-4D23-B813-5A54021DCB3A}">
      <dsp:nvSpPr>
        <dsp:cNvPr id="0" name=""/>
        <dsp:cNvSpPr/>
      </dsp:nvSpPr>
      <dsp:spPr>
        <a:xfrm>
          <a:off x="997060" y="2982651"/>
          <a:ext cx="10066901"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uvědomit si, že při přípravě a provedení rozhovoru nejsou otázky v rozhovoru totožné s otázkami výzkumnými;</a:t>
          </a:r>
          <a:endParaRPr lang="en-GB" sz="1400" kern="1200"/>
        </a:p>
      </dsp:txBody>
      <dsp:txXfrm>
        <a:off x="997060" y="2982651"/>
        <a:ext cx="10066901" cy="458683"/>
      </dsp:txXfrm>
    </dsp:sp>
    <dsp:sp modelId="{4320DD72-FA17-4BB0-A7C0-844CDC784BE3}">
      <dsp:nvSpPr>
        <dsp:cNvPr id="0" name=""/>
        <dsp:cNvSpPr/>
      </dsp:nvSpPr>
      <dsp:spPr>
        <a:xfrm>
          <a:off x="710383" y="2925315"/>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E1EFF-F8F0-4A13-9FAA-706F2ACCC1FB}">
      <dsp:nvSpPr>
        <dsp:cNvPr id="0" name=""/>
        <dsp:cNvSpPr/>
      </dsp:nvSpPr>
      <dsp:spPr>
        <a:xfrm>
          <a:off x="769434" y="3670575"/>
          <a:ext cx="10294527"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formulovat otázky jasným způsobem, kterému dotazovaný rozumí;</a:t>
          </a:r>
          <a:endParaRPr lang="en-GB" sz="1400" kern="1200"/>
        </a:p>
      </dsp:txBody>
      <dsp:txXfrm>
        <a:off x="769434" y="3670575"/>
        <a:ext cx="10294527" cy="458683"/>
      </dsp:txXfrm>
    </dsp:sp>
    <dsp:sp modelId="{818CC5A7-0536-45AD-8947-9C27782AE3DF}">
      <dsp:nvSpPr>
        <dsp:cNvPr id="0" name=""/>
        <dsp:cNvSpPr/>
      </dsp:nvSpPr>
      <dsp:spPr>
        <a:xfrm>
          <a:off x="482757" y="3613239"/>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47AF31-672D-42B1-BC21-FCD06335061B}">
      <dsp:nvSpPr>
        <dsp:cNvPr id="0" name=""/>
        <dsp:cNvSpPr/>
      </dsp:nvSpPr>
      <dsp:spPr>
        <a:xfrm>
          <a:off x="354056" y="4359003"/>
          <a:ext cx="10709905" cy="458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0"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i="0" kern="1200"/>
            <a:t>klást vždy jen jednu otázku;</a:t>
          </a:r>
          <a:endParaRPr lang="en-GB" sz="1400" kern="1200"/>
        </a:p>
      </dsp:txBody>
      <dsp:txXfrm>
        <a:off x="354056" y="4359003"/>
        <a:ext cx="10709905" cy="458683"/>
      </dsp:txXfrm>
    </dsp:sp>
    <dsp:sp modelId="{122ECE5C-7B0E-44AA-91E0-E9D79A92ECFF}">
      <dsp:nvSpPr>
        <dsp:cNvPr id="0" name=""/>
        <dsp:cNvSpPr/>
      </dsp:nvSpPr>
      <dsp:spPr>
        <a:xfrm>
          <a:off x="67379" y="4301668"/>
          <a:ext cx="573353" cy="5733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7EEF4-D9FE-4BF8-894E-22F2F215F78F}">
      <dsp:nvSpPr>
        <dsp:cNvPr id="0" name=""/>
        <dsp:cNvSpPr/>
      </dsp:nvSpPr>
      <dsp:spPr>
        <a:xfrm>
          <a:off x="-5463561" y="-836981"/>
          <a:ext cx="6508738" cy="6508738"/>
        </a:xfrm>
        <a:prstGeom prst="blockArc">
          <a:avLst>
            <a:gd name="adj1" fmla="val 18900000"/>
            <a:gd name="adj2" fmla="val 2700000"/>
            <a:gd name="adj3" fmla="val 3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60A1E3-BF99-4AEA-BDC4-0D467C6472B6}">
      <dsp:nvSpPr>
        <dsp:cNvPr id="0" name=""/>
        <dsp:cNvSpPr/>
      </dsp:nvSpPr>
      <dsp:spPr>
        <a:xfrm>
          <a:off x="339159" y="219788"/>
          <a:ext cx="11383686"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otázky doplňovat otázkami sondážními;</a:t>
          </a:r>
          <a:endParaRPr lang="en-GB" sz="1600" kern="1200"/>
        </a:p>
      </dsp:txBody>
      <dsp:txXfrm>
        <a:off x="339159" y="219788"/>
        <a:ext cx="11383686" cy="439384"/>
      </dsp:txXfrm>
    </dsp:sp>
    <dsp:sp modelId="{9CE6E9B2-F621-493B-834C-53AD48F2B35B}">
      <dsp:nvSpPr>
        <dsp:cNvPr id="0" name=""/>
        <dsp:cNvSpPr/>
      </dsp:nvSpPr>
      <dsp:spPr>
        <a:xfrm>
          <a:off x="64544" y="164865"/>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E76B63-8806-417E-B0AB-2EF1EB7C26A7}">
      <dsp:nvSpPr>
        <dsp:cNvPr id="0" name=""/>
        <dsp:cNvSpPr/>
      </dsp:nvSpPr>
      <dsp:spPr>
        <a:xfrm>
          <a:off x="737061" y="879252"/>
          <a:ext cx="10985784"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dávat dotazovanému jasně na vědomí, jaké informace jsou požadované, proč jsou důležité a jak rozhovor postupuje;</a:t>
          </a:r>
          <a:endParaRPr lang="en-GB" sz="1600" kern="1200"/>
        </a:p>
      </dsp:txBody>
      <dsp:txXfrm>
        <a:off x="737061" y="879252"/>
        <a:ext cx="10985784" cy="439384"/>
      </dsp:txXfrm>
    </dsp:sp>
    <dsp:sp modelId="{738E131E-B3BA-4AE1-B038-9484767B8A4D}">
      <dsp:nvSpPr>
        <dsp:cNvPr id="0" name=""/>
        <dsp:cNvSpPr/>
      </dsp:nvSpPr>
      <dsp:spPr>
        <a:xfrm>
          <a:off x="462446" y="824329"/>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160D6F-22D7-424F-9E5D-2DFCE8419ABA}">
      <dsp:nvSpPr>
        <dsp:cNvPr id="0" name=""/>
        <dsp:cNvSpPr/>
      </dsp:nvSpPr>
      <dsp:spPr>
        <a:xfrm>
          <a:off x="955109" y="1538232"/>
          <a:ext cx="10767735"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naslouchat pozorně a odpovídat tak, aby dotazovaný poznal, že o něj výzkumník má zájem;</a:t>
          </a:r>
          <a:endParaRPr lang="en-GB" sz="1600" kern="1200"/>
        </a:p>
      </dsp:txBody>
      <dsp:txXfrm>
        <a:off x="955109" y="1538232"/>
        <a:ext cx="10767735" cy="439384"/>
      </dsp:txXfrm>
    </dsp:sp>
    <dsp:sp modelId="{637D1E7F-BD82-4F14-88DA-7CF20B047E30}">
      <dsp:nvSpPr>
        <dsp:cNvPr id="0" name=""/>
        <dsp:cNvSpPr/>
      </dsp:nvSpPr>
      <dsp:spPr>
        <a:xfrm>
          <a:off x="680494" y="1483309"/>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E561E-AB4A-460D-88E7-384D562EE389}">
      <dsp:nvSpPr>
        <dsp:cNvPr id="0" name=""/>
        <dsp:cNvSpPr/>
      </dsp:nvSpPr>
      <dsp:spPr>
        <a:xfrm>
          <a:off x="1024730" y="2197695"/>
          <a:ext cx="10698114"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nechat dotazovanému dostatek času na odpověď;</a:t>
          </a:r>
          <a:endParaRPr lang="en-GB" sz="1600" kern="1200"/>
        </a:p>
      </dsp:txBody>
      <dsp:txXfrm>
        <a:off x="1024730" y="2197695"/>
        <a:ext cx="10698114" cy="439384"/>
      </dsp:txXfrm>
    </dsp:sp>
    <dsp:sp modelId="{5DECCFA5-9A63-4AA4-AE9D-15AB92E6D05C}">
      <dsp:nvSpPr>
        <dsp:cNvPr id="0" name=""/>
        <dsp:cNvSpPr/>
      </dsp:nvSpPr>
      <dsp:spPr>
        <a:xfrm>
          <a:off x="750115" y="2142772"/>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3CD4B-5674-4631-B39B-54F798644B6E}">
      <dsp:nvSpPr>
        <dsp:cNvPr id="0" name=""/>
        <dsp:cNvSpPr/>
      </dsp:nvSpPr>
      <dsp:spPr>
        <a:xfrm>
          <a:off x="955109" y="2857159"/>
          <a:ext cx="10767735"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udržovat neutrální postoj k obsahu sdělovaných dat, sbírat data, ale neposuzovat účastníka výzkumu;</a:t>
          </a:r>
          <a:endParaRPr lang="en-GB" sz="1600" kern="1200"/>
        </a:p>
      </dsp:txBody>
      <dsp:txXfrm>
        <a:off x="955109" y="2857159"/>
        <a:ext cx="10767735" cy="439384"/>
      </dsp:txXfrm>
    </dsp:sp>
    <dsp:sp modelId="{44D75813-6A40-49B2-84B2-83CFA890E09D}">
      <dsp:nvSpPr>
        <dsp:cNvPr id="0" name=""/>
        <dsp:cNvSpPr/>
      </dsp:nvSpPr>
      <dsp:spPr>
        <a:xfrm>
          <a:off x="680494" y="2802236"/>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B7A80-23BA-4515-84DF-11333851D56B}">
      <dsp:nvSpPr>
        <dsp:cNvPr id="0" name=""/>
        <dsp:cNvSpPr/>
      </dsp:nvSpPr>
      <dsp:spPr>
        <a:xfrm>
          <a:off x="737061" y="3516139"/>
          <a:ext cx="10985784"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být pozorný a citlivý k tomu, jak je dotazovaný rozhovorem ovlivněn a jak odpovídá na různé otázky;</a:t>
          </a:r>
          <a:endParaRPr lang="en-GB" sz="1600" kern="1200"/>
        </a:p>
      </dsp:txBody>
      <dsp:txXfrm>
        <a:off x="737061" y="3516139"/>
        <a:ext cx="10985784" cy="439384"/>
      </dsp:txXfrm>
    </dsp:sp>
    <dsp:sp modelId="{05F3D34C-BDA9-4CC4-BBBA-49D04A7F135C}">
      <dsp:nvSpPr>
        <dsp:cNvPr id="0" name=""/>
        <dsp:cNvSpPr/>
      </dsp:nvSpPr>
      <dsp:spPr>
        <a:xfrm>
          <a:off x="462446" y="3461216"/>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F8652-3F4B-4AA5-AC32-46E4B524530A}">
      <dsp:nvSpPr>
        <dsp:cNvPr id="0" name=""/>
        <dsp:cNvSpPr/>
      </dsp:nvSpPr>
      <dsp:spPr>
        <a:xfrm>
          <a:off x="339159" y="4175602"/>
          <a:ext cx="11383686" cy="439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76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i="0" kern="1200"/>
            <a:t>zohlednit časové možnosti dotazovaného;</a:t>
          </a:r>
          <a:endParaRPr lang="en-GB" sz="1600" kern="1200"/>
        </a:p>
      </dsp:txBody>
      <dsp:txXfrm>
        <a:off x="339159" y="4175602"/>
        <a:ext cx="11383686" cy="439384"/>
      </dsp:txXfrm>
    </dsp:sp>
    <dsp:sp modelId="{1631CF1C-7577-468F-B72E-AA6B3D1D9BF8}">
      <dsp:nvSpPr>
        <dsp:cNvPr id="0" name=""/>
        <dsp:cNvSpPr/>
      </dsp:nvSpPr>
      <dsp:spPr>
        <a:xfrm>
          <a:off x="64544" y="4120679"/>
          <a:ext cx="549230" cy="54923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ing.com/ck/a?!&amp;&amp;p=cbf6be7d284469bdJmltdHM9MTcyOTcyODAwMCZpZ3VpZD0yMTZhNWFhNy1jZTI5LTZiNmQtMzhiNi00ZTdkY2Y2YjZhZWYmaW5zaWQ9NTA0NA&amp;ptn=3&amp;ver=2&amp;hsh=3&amp;fclid=216a5aa7-ce29-6b6d-38b6-4e7dcf6b6aef&amp;u=a1aHR0cHM6Ly93d3cuY2VzdGluYXZlc2xvdm5pa3UuY3ovZGlza3Vyei8&amp;ntb=1" TargetMode="External"/><Relationship Id="rId13" Type="http://schemas.openxmlformats.org/officeDocument/2006/relationships/hyperlink" Target="https://www.bing.com/ck/a?!&amp;&amp;p=81c35f19d87c17b0JmltdHM9MTcyOTcyODAwMCZpZ3VpZD0yMTZhNWFhNy1jZTI5LTZiNmQtMzhiNi00ZTdkY2Y2YjZhZWYmaW5zaWQ9NTAyNw&amp;ptn=3&amp;ver=2&amp;hsh=3&amp;fclid=216a5aa7-ce29-6b6d-38b6-4e7dcf6b6aef&amp;u=a1aHR0cHM6Ly93d3cuY2VzdGluYXZlc2xvdm5pa3UuY3ovZGlza3Vyei8&amp;ntb=1" TargetMode="External"/><Relationship Id="rId3" Type="http://schemas.openxmlformats.org/officeDocument/2006/relationships/hyperlink" Target="https://www.bing.com/ck/a?!&amp;&amp;p=26cad259435736fbJmltdHM9MTcyOTcyODAwMCZpZ3VpZD0yMTZhNWFhNy1jZTI5LTZiNmQtMzhiNi00ZTdkY2Y2YjZhZWYmaW5zaWQ9NTAzOQ&amp;ptn=3&amp;ver=2&amp;hsh=3&amp;fclid=216a5aa7-ce29-6b6d-38b6-4e7dcf6b6aef&amp;u=a1aHR0cHM6Ly9zbG92bmlrLWNpemljaC1zbG92LmFiei5jei93ZWIucGhwL3Nsb3ZvL2Rpc2t1cnNpdm5pLWRpc2t1cnppdm5p&amp;ntb=1" TargetMode="External"/><Relationship Id="rId7" Type="http://schemas.openxmlformats.org/officeDocument/2006/relationships/hyperlink" Target="https://www.bing.com/ck/a?!&amp;&amp;p=272ab03d1cfa8a4dJmltdHM9MTcyOTcyODAwMCZpZ3VpZD0yMTZhNWFhNy1jZTI5LTZiNmQtMzhiNi00ZTdkY2Y2YjZhZWYmaW5zaWQ9NTA0Mw&amp;ptn=3&amp;ver=2&amp;hsh=3&amp;fclid=216a5aa7-ce29-6b6d-38b6-4e7dcf6b6aef&amp;u=a1aHR0cHM6Ly9zbG92bmlrLWNpemljaC1zbG92LmFiei5jei93ZWIucGhwL3Nsb3ZvL2Rpc2t1cnotZGlza3Vycy1kaXNrdXJz&amp;ntb=1" TargetMode="External"/><Relationship Id="rId12" Type="http://schemas.openxmlformats.org/officeDocument/2006/relationships/hyperlink" Target="https://www.bing.com/ck/a?!&amp;&amp;p=c849abeda90c3009JmltdHM9MTcyOTcyODAwMCZpZ3VpZD0yMTZhNWFhNy1jZTI5LTZiNmQtMzhiNi00ZTdkY2Y2YjZhZWYmaW5zaWQ9NTAyNQ&amp;ptn=3&amp;ver=2&amp;hsh=3&amp;fclid=216a5aa7-ce29-6b6d-38b6-4e7dcf6b6aef&amp;u=a1aHR0cHM6Ly9zbG92bmlrLWNpemljaC1zbG92LmFiei5jei93ZWIucGhwL3Nsb3ZvL2Rpc2t1cnotZGlza3Vycy1kaXNrdXJz&amp;ntb=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ing.com/ck/a?!&amp;&amp;p=60cb57c757450042JmltdHM9MTcyOTcyODAwMCZpZ3VpZD0yMTZhNWFhNy1jZTI5LTZiNmQtMzhiNi00ZTdkY2Y2YjZhZWYmaW5zaWQ9NTA0Mg&amp;ptn=3&amp;ver=2&amp;hsh=3&amp;fclid=216a5aa7-ce29-6b6d-38b6-4e7dcf6b6aef&amp;u=a1aHR0cHM6Ly9jb3puYW1lbmEuY3ovZGlza3Vyeml2bmk&amp;ntb=1" TargetMode="External"/><Relationship Id="rId11" Type="http://schemas.openxmlformats.org/officeDocument/2006/relationships/hyperlink" Target="https://www.bing.com/ck/a?!&amp;&amp;p=9d1b1e5ec73adbe5JmltdHM9MTcyOTcyODAwMCZpZ3VpZD0yMTZhNWFhNy1jZTI5LTZiNmQtMzhiNi00ZTdkY2Y2YjZhZWYmaW5zaWQ9NTAyMw&amp;ptn=3&amp;ver=2&amp;hsh=3&amp;fclid=216a5aa7-ce29-6b6d-38b6-4e7dcf6b6aef&amp;u=a1aHR0cHM6Ly9jb3puYW1lbmEuY3ovZGlza3Vyeml2bmk&amp;ntb=1" TargetMode="External"/><Relationship Id="rId5" Type="http://schemas.openxmlformats.org/officeDocument/2006/relationships/hyperlink" Target="https://www.bing.com/ck/a?!&amp;&amp;p=eee22066c23c99a8JmltdHM9MTcyOTcyODAwMCZpZ3VpZD0yMTZhNWFhNy1jZTI5LTZiNmQtMzhiNi00ZTdkY2Y2YjZhZWYmaW5zaWQ9NTA0MQ&amp;ptn=3&amp;ver=2&amp;hsh=3&amp;fclid=216a5aa7-ce29-6b6d-38b6-4e7dcf6b6aef&amp;u=a1aHR0cHM6Ly9zbG92bmlrLWNpemljaC1zbG92LmFiei5jei93ZWIucGhwL3Nsb3ZvL2Rpc2t1cnppdm5pLW15c2xlbmk&amp;ntb=1" TargetMode="External"/><Relationship Id="rId10" Type="http://schemas.openxmlformats.org/officeDocument/2006/relationships/hyperlink" Target="https://www.bing.com/ck/a?!&amp;&amp;p=17b129a6bcc7fdd0JmltdHM9MTcyOTcyODAwMCZpZ3VpZD0yMTZhNWFhNy1jZTI5LTZiNmQtMzhiNi00ZTdkY2Y2YjZhZWYmaW5zaWQ9NTAyMQ&amp;ptn=3&amp;ver=2&amp;hsh=3&amp;fclid=216a5aa7-ce29-6b6d-38b6-4e7dcf6b6aef&amp;u=a1aHR0cHM6Ly9zbG92bmlrLWNpemljaC1zbG92LmFiei5jei93ZWIucGhwL3Nsb3ZvL2Rpc2t1cnppdm5pLW15c2xlbmk&amp;ntb=1" TargetMode="External"/><Relationship Id="rId4" Type="http://schemas.openxmlformats.org/officeDocument/2006/relationships/hyperlink" Target="https://www.bing.com/ck/a?!&amp;&amp;p=671e754f7c80ceffJmltdHM9MTcyOTcyODAwMCZpZ3VpZD0yMTZhNWFhNy1jZTI5LTZiNmQtMzhiNi00ZTdkY2Y2YjZhZWYmaW5zaWQ9NTA0MA&amp;ptn=3&amp;ver=2&amp;hsh=3&amp;fclid=216a5aa7-ce29-6b6d-38b6-4e7dcf6b6aef&amp;u=a1aHR0cHM6Ly9zbG92bmlrLWNpemljaC1zbG92LmFiei5jei93ZWIucGhwL3Nsb3ZvL2Rpc2t1cnNpdm5pLWRpc2t1cnppdm5p&amp;ntb=1" TargetMode="External"/><Relationship Id="rId9" Type="http://schemas.openxmlformats.org/officeDocument/2006/relationships/hyperlink" Target="https://www.bing.com/ck/a?!&amp;&amp;p=dc24901aa000a31bJmltdHM9MTcyOTcyODAwMCZpZ3VpZD0yMTZhNWFhNy1jZTI5LTZiNmQtMzhiNi00ZTdkY2Y2YjZhZWYmaW5zaWQ9NTAxOQ&amp;ptn=3&amp;ver=2&amp;hsh=3&amp;fclid=216a5aa7-ce29-6b6d-38b6-4e7dcf6b6aef&amp;u=a1aHR0cHM6Ly9zbG92bmlrLWNpemljaC1zbG92LmFiei5jei93ZWIucGhwL3Nsb3ZvL2Rpc2t1cnNpdm5pLWRpc2t1cnppdm5p&amp;ntb=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l1.cuni.cz/pluginfile.php/1172048/mod_resource/content/1/Narativn%C3%AD%20anal%C3%BDza.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ezi.com/p/k50iwipqf6rd/narativni-analyz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dirty="0">
                <a:solidFill>
                  <a:srgbClr val="4007A2"/>
                </a:solidFill>
                <a:effectLst/>
                <a:latin typeface="-apple-system"/>
                <a:hlinkClick r:id="rId3"/>
              </a:rPr>
              <a:t>Slovo "diskurzivní" má několik významů. Může znamenat rozbíhavý, pojmový nebo vykládající a odvozující. V logicko-deduktivním myšlení se používá k získávání poznatků a závěrů úsudkem. Diskurzivní výraz také může znamenat postupující racionálně.</a:t>
            </a:r>
            <a:r>
              <a:rPr lang="cs-CZ" b="1" i="0" u="none" strike="noStrike" baseline="30000" dirty="0">
                <a:solidFill>
                  <a:srgbClr val="123BB6"/>
                </a:solidFill>
                <a:effectLst/>
                <a:latin typeface="-apple-system"/>
                <a:hlinkClick r:id="rId4"/>
              </a:rPr>
              <a:t>1</a:t>
            </a:r>
            <a:r>
              <a:rPr lang="cs-CZ" b="1" i="0" u="none" strike="noStrike" baseline="30000" dirty="0">
                <a:solidFill>
                  <a:srgbClr val="123BB6"/>
                </a:solidFill>
                <a:effectLst/>
                <a:latin typeface="-apple-system"/>
                <a:hlinkClick r:id="rId5"/>
              </a:rPr>
              <a:t>2</a:t>
            </a:r>
            <a:r>
              <a:rPr lang="cs-CZ" b="1" i="0" u="none" strike="noStrike" baseline="30000" dirty="0">
                <a:solidFill>
                  <a:srgbClr val="123BB6"/>
                </a:solidFill>
                <a:effectLst/>
                <a:latin typeface="-apple-system"/>
                <a:hlinkClick r:id="rId6"/>
              </a:rPr>
              <a:t>3</a:t>
            </a:r>
            <a:r>
              <a:rPr lang="cs-CZ" b="1" i="0" u="none" strike="noStrike" baseline="30000" dirty="0">
                <a:solidFill>
                  <a:srgbClr val="123BB6"/>
                </a:solidFill>
                <a:effectLst/>
                <a:latin typeface="-apple-system"/>
                <a:hlinkClick r:id="rId7"/>
              </a:rPr>
              <a:t>4</a:t>
            </a:r>
            <a:r>
              <a:rPr lang="cs-CZ" b="1" i="0" u="none" strike="noStrike" baseline="30000" dirty="0">
                <a:solidFill>
                  <a:srgbClr val="123BB6"/>
                </a:solidFill>
                <a:effectLst/>
                <a:latin typeface="-apple-system"/>
                <a:hlinkClick r:id="rId8"/>
              </a:rPr>
              <a:t>5</a:t>
            </a:r>
            <a:r>
              <a:rPr lang="cs-CZ" b="0" i="0" dirty="0">
                <a:solidFill>
                  <a:srgbClr val="111111"/>
                </a:solidFill>
                <a:effectLst/>
                <a:latin typeface="-apple-system"/>
              </a:rPr>
              <a:t>.</a:t>
            </a:r>
          </a:p>
          <a:p>
            <a:pPr algn="l"/>
            <a:r>
              <a:rPr lang="cs-CZ" b="1" i="0" dirty="0">
                <a:solidFill>
                  <a:srgbClr val="444444"/>
                </a:solidFill>
                <a:effectLst/>
                <a:latin typeface="-apple-system"/>
              </a:rPr>
              <a:t>Další informace:</a:t>
            </a:r>
          </a:p>
          <a:p>
            <a:pPr algn="l" fontAlgn="t"/>
            <a:r>
              <a:rPr lang="cs-CZ" b="0" i="0" dirty="0">
                <a:solidFill>
                  <a:srgbClr val="123BB6"/>
                </a:solidFill>
                <a:effectLst/>
                <a:latin typeface="-apple-system"/>
              </a:rPr>
              <a:t>1</a:t>
            </a:r>
            <a:r>
              <a:rPr lang="cs-CZ" b="0" i="0" u="none" strike="noStrike" dirty="0">
                <a:solidFill>
                  <a:srgbClr val="111111"/>
                </a:solidFill>
                <a:effectLst/>
                <a:latin typeface="-apple-system"/>
                <a:hlinkClick r:id="rId9"/>
              </a:rPr>
              <a:t>diskursivní, diskurzivní - ABZ.cz: slovník cizích </a:t>
            </a:r>
            <a:r>
              <a:rPr lang="cs-CZ" b="0" i="0" u="none" strike="noStrike" dirty="0" err="1">
                <a:solidFill>
                  <a:srgbClr val="111111"/>
                </a:solidFill>
                <a:effectLst/>
                <a:latin typeface="-apple-system"/>
                <a:hlinkClick r:id="rId9"/>
              </a:rPr>
              <a:t>sl</a:t>
            </a:r>
            <a:r>
              <a:rPr lang="cs-CZ" b="0" i="0" u="none" strike="noStrike" dirty="0">
                <a:solidFill>
                  <a:srgbClr val="111111"/>
                </a:solidFill>
                <a:effectLst/>
                <a:latin typeface="-apple-system"/>
                <a:hlinkClick r:id="rId9"/>
              </a:rPr>
              <a:t>…</a:t>
            </a:r>
          </a:p>
          <a:p>
            <a:pPr algn="l" fontAlgn="t"/>
            <a:r>
              <a:rPr lang="cs-CZ" b="0" i="0" u="none" strike="noStrike" dirty="0" err="1">
                <a:solidFill>
                  <a:srgbClr val="666666"/>
                </a:solidFill>
                <a:effectLst/>
                <a:latin typeface="-apple-system"/>
                <a:hlinkClick r:id="rId9"/>
              </a:rPr>
              <a:t>slovnik-cizich-slov.a</a:t>
            </a:r>
            <a:r>
              <a:rPr lang="cs-CZ" b="0" i="0" u="none" strike="noStrike" dirty="0">
                <a:solidFill>
                  <a:srgbClr val="666666"/>
                </a:solidFill>
                <a:effectLst/>
                <a:latin typeface="-apple-system"/>
                <a:hlinkClick r:id="rId9"/>
              </a:rPr>
              <a:t>…</a:t>
            </a:r>
          </a:p>
          <a:p>
            <a:pPr algn="l" fontAlgn="t"/>
            <a:r>
              <a:rPr lang="cs-CZ" b="0" i="0" dirty="0">
                <a:solidFill>
                  <a:srgbClr val="123BB6"/>
                </a:solidFill>
                <a:effectLst/>
                <a:latin typeface="-apple-system"/>
              </a:rPr>
              <a:t>2</a:t>
            </a:r>
            <a:r>
              <a:rPr lang="cs-CZ" b="0" i="0" u="none" strike="noStrike" dirty="0">
                <a:solidFill>
                  <a:srgbClr val="111111"/>
                </a:solidFill>
                <a:effectLst/>
                <a:latin typeface="-apple-system"/>
                <a:hlinkClick r:id="rId10"/>
              </a:rPr>
              <a:t>diskurzivní myšlení - ABZ.cz: slovník cizích </a:t>
            </a:r>
            <a:r>
              <a:rPr lang="cs-CZ" b="0" i="0" u="none" strike="noStrike" dirty="0" err="1">
                <a:solidFill>
                  <a:srgbClr val="111111"/>
                </a:solidFill>
                <a:effectLst/>
                <a:latin typeface="-apple-system"/>
                <a:hlinkClick r:id="rId10"/>
              </a:rPr>
              <a:t>sl</a:t>
            </a:r>
            <a:r>
              <a:rPr lang="cs-CZ" b="0" i="0" u="none" strike="noStrike" dirty="0">
                <a:solidFill>
                  <a:srgbClr val="111111"/>
                </a:solidFill>
                <a:effectLst/>
                <a:latin typeface="-apple-system"/>
                <a:hlinkClick r:id="rId10"/>
              </a:rPr>
              <a:t>…</a:t>
            </a:r>
          </a:p>
          <a:p>
            <a:pPr algn="l" fontAlgn="t"/>
            <a:r>
              <a:rPr lang="cs-CZ" b="0" i="0" u="none" strike="noStrike" dirty="0" err="1">
                <a:solidFill>
                  <a:srgbClr val="666666"/>
                </a:solidFill>
                <a:effectLst/>
                <a:latin typeface="-apple-system"/>
                <a:hlinkClick r:id="rId10"/>
              </a:rPr>
              <a:t>slovnik-cizich-slov.a</a:t>
            </a:r>
            <a:r>
              <a:rPr lang="cs-CZ" b="0" i="0" u="none" strike="noStrike" dirty="0">
                <a:solidFill>
                  <a:srgbClr val="666666"/>
                </a:solidFill>
                <a:effectLst/>
                <a:latin typeface="-apple-system"/>
                <a:hlinkClick r:id="rId10"/>
              </a:rPr>
              <a:t>…</a:t>
            </a:r>
          </a:p>
          <a:p>
            <a:pPr algn="l" fontAlgn="t"/>
            <a:r>
              <a:rPr lang="cs-CZ" b="0" i="0" dirty="0">
                <a:solidFill>
                  <a:srgbClr val="123BB6"/>
                </a:solidFill>
                <a:effectLst/>
                <a:latin typeface="-apple-system"/>
              </a:rPr>
              <a:t>3</a:t>
            </a:r>
            <a:r>
              <a:rPr lang="cs-CZ" b="0" i="0" u="none" strike="noStrike" dirty="0">
                <a:solidFill>
                  <a:srgbClr val="111111"/>
                </a:solidFill>
                <a:effectLst/>
                <a:latin typeface="-apple-system"/>
                <a:hlinkClick r:id="rId11"/>
              </a:rPr>
              <a:t>Co znamená diskurzivní | Slovník cizích slov</a:t>
            </a:r>
          </a:p>
          <a:p>
            <a:pPr algn="l" fontAlgn="t"/>
            <a:r>
              <a:rPr lang="cs-CZ" b="0" i="0" u="none" strike="noStrike" dirty="0">
                <a:solidFill>
                  <a:srgbClr val="666666"/>
                </a:solidFill>
                <a:effectLst/>
                <a:latin typeface="-apple-system"/>
                <a:hlinkClick r:id="rId11"/>
              </a:rPr>
              <a:t>coznamena.cz</a:t>
            </a:r>
          </a:p>
          <a:p>
            <a:pPr algn="l" fontAlgn="t"/>
            <a:r>
              <a:rPr lang="cs-CZ" b="0" i="0" dirty="0">
                <a:solidFill>
                  <a:srgbClr val="123BB6"/>
                </a:solidFill>
                <a:effectLst/>
                <a:latin typeface="-apple-system"/>
              </a:rPr>
              <a:t>4</a:t>
            </a:r>
            <a:r>
              <a:rPr lang="cs-CZ" b="0" i="0" u="none" strike="noStrike" dirty="0">
                <a:solidFill>
                  <a:srgbClr val="111111"/>
                </a:solidFill>
                <a:effectLst/>
                <a:latin typeface="-apple-system"/>
                <a:hlinkClick r:id="rId12"/>
              </a:rPr>
              <a:t>diskurz, diskurs, </a:t>
            </a:r>
            <a:r>
              <a:rPr lang="cs-CZ" b="0" i="0" u="none" strike="noStrike" dirty="0" err="1">
                <a:solidFill>
                  <a:srgbClr val="111111"/>
                </a:solidFill>
                <a:effectLst/>
                <a:latin typeface="-apple-system"/>
                <a:hlinkClick r:id="rId12"/>
              </a:rPr>
              <a:t>diškurs</a:t>
            </a:r>
            <a:r>
              <a:rPr lang="cs-CZ" b="0" i="0" u="none" strike="noStrike" dirty="0">
                <a:solidFill>
                  <a:srgbClr val="111111"/>
                </a:solidFill>
                <a:effectLst/>
                <a:latin typeface="-apple-system"/>
                <a:hlinkClick r:id="rId12"/>
              </a:rPr>
              <a:t> - ABZ.cz: slovník cizích </a:t>
            </a:r>
            <a:r>
              <a:rPr lang="cs-CZ" b="0" i="0" u="none" strike="noStrike" dirty="0" err="1">
                <a:solidFill>
                  <a:srgbClr val="111111"/>
                </a:solidFill>
                <a:effectLst/>
                <a:latin typeface="-apple-system"/>
                <a:hlinkClick r:id="rId12"/>
              </a:rPr>
              <a:t>sl</a:t>
            </a:r>
            <a:r>
              <a:rPr lang="cs-CZ" b="0" i="0" u="none" strike="noStrike" dirty="0">
                <a:solidFill>
                  <a:srgbClr val="111111"/>
                </a:solidFill>
                <a:effectLst/>
                <a:latin typeface="-apple-system"/>
                <a:hlinkClick r:id="rId12"/>
              </a:rPr>
              <a:t>…</a:t>
            </a:r>
          </a:p>
          <a:p>
            <a:pPr algn="l" fontAlgn="t"/>
            <a:r>
              <a:rPr lang="cs-CZ" b="0" i="0" u="none" strike="noStrike" dirty="0" err="1">
                <a:solidFill>
                  <a:srgbClr val="666666"/>
                </a:solidFill>
                <a:effectLst/>
                <a:latin typeface="-apple-system"/>
                <a:hlinkClick r:id="rId12"/>
              </a:rPr>
              <a:t>slovnik-cizich-slov.a</a:t>
            </a:r>
            <a:r>
              <a:rPr lang="cs-CZ" b="0" i="0" u="none" strike="noStrike" dirty="0">
                <a:solidFill>
                  <a:srgbClr val="666666"/>
                </a:solidFill>
                <a:effectLst/>
                <a:latin typeface="-apple-system"/>
                <a:hlinkClick r:id="rId12"/>
              </a:rPr>
              <a:t>…</a:t>
            </a:r>
          </a:p>
          <a:p>
            <a:pPr algn="l" fontAlgn="t"/>
            <a:r>
              <a:rPr lang="cs-CZ" b="0" i="0" dirty="0">
                <a:solidFill>
                  <a:srgbClr val="123BB6"/>
                </a:solidFill>
                <a:effectLst/>
                <a:latin typeface="-apple-system"/>
              </a:rPr>
              <a:t>5</a:t>
            </a:r>
            <a:r>
              <a:rPr lang="cs-CZ" b="0" i="0" u="none" strike="noStrike" dirty="0">
                <a:solidFill>
                  <a:srgbClr val="111111"/>
                </a:solidFill>
                <a:effectLst/>
                <a:latin typeface="-apple-system"/>
                <a:hlinkClick r:id="rId13"/>
              </a:rPr>
              <a:t>Diskurz - Češtinaveslovníku.cz</a:t>
            </a:r>
          </a:p>
          <a:p>
            <a:pPr algn="l" fontAlgn="t"/>
            <a:r>
              <a:rPr lang="cs-CZ" b="0" i="0" u="none" strike="noStrike" dirty="0">
                <a:solidFill>
                  <a:srgbClr val="666666"/>
                </a:solidFill>
                <a:effectLst/>
                <a:latin typeface="-apple-system"/>
                <a:hlinkClick r:id="rId13"/>
              </a:rPr>
              <a:t>cestinaveslovniku.cz</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37780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Narativní analýza.pdf</a:t>
            </a:r>
            <a:endParaRPr lang="cs-CZ" dirty="0"/>
          </a:p>
          <a:p>
            <a:r>
              <a:rPr lang="cs-CZ" dirty="0">
                <a:hlinkClick r:id="rId3"/>
              </a:rPr>
              <a:t>Narativní analýza.pdf</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34976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Narativní analýza by Martin </a:t>
            </a:r>
            <a:r>
              <a:rPr lang="cs-CZ" dirty="0" err="1">
                <a:hlinkClick r:id="rId3"/>
              </a:rPr>
              <a:t>Hajek</a:t>
            </a:r>
            <a:r>
              <a:rPr lang="cs-CZ" dirty="0">
                <a:hlinkClick r:id="rId3"/>
              </a:rPr>
              <a:t> on </a:t>
            </a:r>
            <a:r>
              <a:rPr lang="cs-CZ" dirty="0" err="1">
                <a:hlinkClick r:id="rId3"/>
              </a:rPr>
              <a:t>Prezi</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921280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is.muni.cz/do/rect/el/estud/lf/js23/metodika_prace/web/pages/07_kvalitativni.html" TargetMode="Externa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R-fMj-8j9mE" TargetMode="External"/><Relationship Id="rId2" Type="http://schemas.openxmlformats.org/officeDocument/2006/relationships/hyperlink" Target="https://www.youtube.com/watch?v=ej_srENb-qA"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khcoder.net/en/" TargetMode="External"/><Relationship Id="rId13" Type="http://schemas.openxmlformats.org/officeDocument/2006/relationships/hyperlink" Target="https://www.dedoose.com/" TargetMode="External"/><Relationship Id="rId18" Type="http://schemas.openxmlformats.org/officeDocument/2006/relationships/hyperlink" Target="https://www.quirkos.com/" TargetMode="External"/><Relationship Id="rId3" Type="http://schemas.openxmlformats.org/officeDocument/2006/relationships/hyperlink" Target="http://www.cassandre.ulg.ac.be/" TargetMode="External"/><Relationship Id="rId7" Type="http://schemas.openxmlformats.org/officeDocument/2006/relationships/hyperlink" Target="https://archive.mpi.nl/tla/elan" TargetMode="External"/><Relationship Id="rId12" Type="http://schemas.openxmlformats.org/officeDocument/2006/relationships/hyperlink" Target="https://atlasti.com/" TargetMode="External"/><Relationship Id="rId17" Type="http://schemas.openxmlformats.org/officeDocument/2006/relationships/hyperlink" Target="https://provalisresearch.com/" TargetMode="External"/><Relationship Id="rId2" Type="http://schemas.openxmlformats.org/officeDocument/2006/relationships/hyperlink" Target="http://aquad.de/" TargetMode="External"/><Relationship Id="rId16" Type="http://schemas.openxmlformats.org/officeDocument/2006/relationships/hyperlink" Target="https://www.qsrinternational.com/nvivo-qualitative-data-analysis-software/home" TargetMode="External"/><Relationship Id="rId20" Type="http://schemas.openxmlformats.org/officeDocument/2006/relationships/hyperlink" Target="#_msoanchor_1"/><Relationship Id="rId1" Type="http://schemas.openxmlformats.org/officeDocument/2006/relationships/slideLayout" Target="../slideLayouts/slideLayout2.xml"/><Relationship Id="rId6" Type="http://schemas.openxmlformats.org/officeDocument/2006/relationships/hyperlink" Target="http://projects.buckinghamshum.net/compendiuminstitute/download/download.htm" TargetMode="External"/><Relationship Id="rId11" Type="http://schemas.openxmlformats.org/officeDocument/2006/relationships/hyperlink" Target="http://rqda.r-forge.r-project.org/" TargetMode="External"/><Relationship Id="rId5" Type="http://schemas.openxmlformats.org/officeDocument/2006/relationships/hyperlink" Target="http://cat.texifter.com/" TargetMode="External"/><Relationship Id="rId15" Type="http://schemas.openxmlformats.org/officeDocument/2006/relationships/hyperlink" Target="https://www.maxqda.com/" TargetMode="External"/><Relationship Id="rId10" Type="http://schemas.openxmlformats.org/officeDocument/2006/relationships/hyperlink" Target="https://cran.r-project.org/web/packages/qdap/index.html" TargetMode="External"/><Relationship Id="rId19" Type="http://schemas.openxmlformats.org/officeDocument/2006/relationships/hyperlink" Target="https://www.transana.com/" TargetMode="External"/><Relationship Id="rId4" Type="http://schemas.openxmlformats.org/officeDocument/2006/relationships/hyperlink" Target="http://dali.talkbank.org/clan/" TargetMode="External"/><Relationship Id="rId9" Type="http://schemas.openxmlformats.org/officeDocument/2006/relationships/hyperlink" Target="https://jimmejardine.github.io/qiqqa-open-source-website/" TargetMode="External"/><Relationship Id="rId14" Type="http://schemas.openxmlformats.org/officeDocument/2006/relationships/hyperlink" Target="https://delvetool.com/guid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cademic.oup.com/intqhc/article/19/6/349/1791966?login=true" TargetMode="External"/><Relationship Id="rId2" Type="http://schemas.openxmlformats.org/officeDocument/2006/relationships/hyperlink" Target="https://academic.oup.com/view-large/2721773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journals.lww.com/academicmedicine/Fulltext/2014/09000/Standards_for_Reporting_Qualitative_Research__A.21.aspx" TargetMode="External"/><Relationship Id="rId2" Type="http://schemas.openxmlformats.org/officeDocument/2006/relationships/hyperlink" Target="https://journals.lww.com/academicmedicine/_layouts/15/oaks.journals/ImageView.aspx?k=academicmedicine:2014:09000:00021&amp;i=T1-21&amp;year=2014&amp;issue=09000&amp;article=00021&amp;type=Fulltex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bmcmedresmethodol.biomedcentral.com/articles/10.1186/1471-2288-12-181" TargetMode="External"/><Relationship Id="rId2" Type="http://schemas.openxmlformats.org/officeDocument/2006/relationships/hyperlink" Target="https://bmcmedresmethodol.biomedcentral.com/articles/10.1186/1471-2288-12-181/tables/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equator-network.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93902" y="2843210"/>
            <a:ext cx="7440573" cy="1171580"/>
          </a:xfrm>
        </p:spPr>
        <p:txBody>
          <a:bodyPr/>
          <a:lstStyle/>
          <a:p>
            <a:r>
              <a:rPr lang="cs-CZ" dirty="0"/>
              <a:t>Výzkum v ošetřovatelství </a:t>
            </a:r>
            <a:br>
              <a:rPr lang="cs-CZ" dirty="0"/>
            </a:br>
            <a:r>
              <a:rPr lang="cs-CZ" dirty="0"/>
              <a:t>- kvalitativní výzkum</a:t>
            </a:r>
          </a:p>
        </p:txBody>
      </p:sp>
      <p:sp>
        <p:nvSpPr>
          <p:cNvPr id="3" name="Podnadpis 2"/>
          <p:cNvSpPr>
            <a:spLocks noGrp="1"/>
          </p:cNvSpPr>
          <p:nvPr>
            <p:ph type="subTitle" idx="1"/>
          </p:nvPr>
        </p:nvSpPr>
        <p:spPr>
          <a:xfrm>
            <a:off x="8983769" y="5754926"/>
            <a:ext cx="3007814" cy="802535"/>
          </a:xfrm>
        </p:spPr>
        <p:txBody>
          <a:bodyPr>
            <a:normAutofit fontScale="92500"/>
          </a:bodyPr>
          <a:lstStyle/>
          <a:p>
            <a:r>
              <a:rPr lang="cs-CZ" sz="1800" dirty="0"/>
              <a:t>Mgr. Dana Dolanová, Ph.D.</a:t>
            </a:r>
          </a:p>
          <a:p>
            <a:r>
              <a:rPr lang="cs-CZ" sz="1800" dirty="0"/>
              <a:t>dana.dolanova@med.muni.cz</a:t>
            </a:r>
          </a:p>
        </p:txBody>
      </p:sp>
      <p:sp>
        <p:nvSpPr>
          <p:cNvPr id="7" name="TextovéPole 6">
            <a:extLst>
              <a:ext uri="{FF2B5EF4-FFF2-40B4-BE49-F238E27FC236}">
                <a16:creationId xmlns:a16="http://schemas.microsoft.com/office/drawing/2014/main" id="{D371132C-B171-3B34-58A3-B73B857F6FFF}"/>
              </a:ext>
            </a:extLst>
          </p:cNvPr>
          <p:cNvSpPr txBox="1"/>
          <p:nvPr/>
        </p:nvSpPr>
        <p:spPr>
          <a:xfrm>
            <a:off x="1595718" y="4014790"/>
            <a:ext cx="7010399" cy="430887"/>
          </a:xfrm>
          <a:prstGeom prst="rect">
            <a:avLst/>
          </a:prstGeom>
          <a:noFill/>
        </p:spPr>
        <p:txBody>
          <a:bodyPr wrap="square">
            <a:spAutoFit/>
          </a:bodyPr>
          <a:lstStyle/>
          <a:p>
            <a:r>
              <a:rPr lang="en-GB" sz="1100" dirty="0" err="1">
                <a:hlinkClick r:id="rId3"/>
              </a:rPr>
              <a:t>Principy</a:t>
            </a:r>
            <a:r>
              <a:rPr lang="en-GB" sz="1100" dirty="0">
                <a:hlinkClick r:id="rId3"/>
              </a:rPr>
              <a:t> </a:t>
            </a:r>
            <a:r>
              <a:rPr lang="en-GB" sz="1100" dirty="0" err="1">
                <a:hlinkClick r:id="rId3"/>
              </a:rPr>
              <a:t>kvalitativního</a:t>
            </a:r>
            <a:r>
              <a:rPr lang="en-GB" sz="1100" dirty="0">
                <a:hlinkClick r:id="rId3"/>
              </a:rPr>
              <a:t> </a:t>
            </a:r>
            <a:r>
              <a:rPr lang="en-GB" sz="1100" dirty="0" err="1">
                <a:hlinkClick r:id="rId3"/>
              </a:rPr>
              <a:t>výzkumu</a:t>
            </a:r>
            <a:r>
              <a:rPr lang="en-GB" sz="1100" dirty="0">
                <a:hlinkClick r:id="rId3"/>
              </a:rPr>
              <a:t> – </a:t>
            </a:r>
            <a:r>
              <a:rPr lang="en-GB" sz="1100" dirty="0" err="1">
                <a:hlinkClick r:id="rId3"/>
              </a:rPr>
              <a:t>úvod</a:t>
            </a:r>
            <a:r>
              <a:rPr lang="en-GB" sz="1100" dirty="0">
                <a:hlinkClick r:id="rId3"/>
              </a:rPr>
              <a:t> | </a:t>
            </a:r>
            <a:r>
              <a:rPr lang="en-GB" sz="1100" dirty="0" err="1">
                <a:hlinkClick r:id="rId3"/>
              </a:rPr>
              <a:t>Principy</a:t>
            </a:r>
            <a:r>
              <a:rPr lang="en-GB" sz="1100" dirty="0">
                <a:hlinkClick r:id="rId3"/>
              </a:rPr>
              <a:t> </a:t>
            </a:r>
            <a:r>
              <a:rPr lang="en-GB" sz="1100" dirty="0" err="1">
                <a:hlinkClick r:id="rId3"/>
              </a:rPr>
              <a:t>kvalitativního</a:t>
            </a:r>
            <a:r>
              <a:rPr lang="en-GB" sz="1100" dirty="0">
                <a:hlinkClick r:id="rId3"/>
              </a:rPr>
              <a:t> </a:t>
            </a:r>
            <a:r>
              <a:rPr lang="en-GB" sz="1100" dirty="0" err="1">
                <a:hlinkClick r:id="rId3"/>
              </a:rPr>
              <a:t>výzkumu</a:t>
            </a:r>
            <a:r>
              <a:rPr lang="en-GB" sz="1100" dirty="0">
                <a:hlinkClick r:id="rId3"/>
              </a:rPr>
              <a:t> | </a:t>
            </a:r>
            <a:r>
              <a:rPr lang="en-GB" sz="1100" dirty="0" err="1">
                <a:hlinkClick r:id="rId3"/>
              </a:rPr>
              <a:t>Metodika</a:t>
            </a:r>
            <a:r>
              <a:rPr lang="en-GB" sz="1100" dirty="0">
                <a:hlinkClick r:id="rId3"/>
              </a:rPr>
              <a:t> </a:t>
            </a:r>
            <a:r>
              <a:rPr lang="en-GB" sz="1100" dirty="0" err="1">
                <a:hlinkClick r:id="rId3"/>
              </a:rPr>
              <a:t>ke</a:t>
            </a:r>
            <a:r>
              <a:rPr lang="en-GB" sz="1100" dirty="0">
                <a:hlinkClick r:id="rId3"/>
              </a:rPr>
              <a:t> </a:t>
            </a:r>
            <a:r>
              <a:rPr lang="en-GB" sz="1100" dirty="0" err="1">
                <a:hlinkClick r:id="rId3"/>
              </a:rPr>
              <a:t>zpracování</a:t>
            </a:r>
            <a:r>
              <a:rPr lang="en-GB" sz="1100" dirty="0">
                <a:hlinkClick r:id="rId3"/>
              </a:rPr>
              <a:t> </a:t>
            </a:r>
            <a:r>
              <a:rPr lang="en-GB" sz="1100" dirty="0" err="1">
                <a:hlinkClick r:id="rId3"/>
              </a:rPr>
              <a:t>závěrečné</a:t>
            </a:r>
            <a:r>
              <a:rPr lang="en-GB" sz="1100" dirty="0">
                <a:hlinkClick r:id="rId3"/>
              </a:rPr>
              <a:t> </a:t>
            </a:r>
            <a:r>
              <a:rPr lang="en-GB" sz="1100" dirty="0" err="1">
                <a:hlinkClick r:id="rId3"/>
              </a:rPr>
              <a:t>práce</a:t>
            </a:r>
            <a:r>
              <a:rPr lang="en-GB" sz="1100" dirty="0">
                <a:hlinkClick r:id="rId3"/>
              </a:rPr>
              <a:t> pro </a:t>
            </a:r>
            <a:r>
              <a:rPr lang="en-GB" sz="1100" dirty="0" err="1">
                <a:hlinkClick r:id="rId3"/>
              </a:rPr>
              <a:t>vybrané</a:t>
            </a:r>
            <a:r>
              <a:rPr lang="en-GB" sz="1100" dirty="0">
                <a:hlinkClick r:id="rId3"/>
              </a:rPr>
              <a:t> </a:t>
            </a:r>
            <a:r>
              <a:rPr lang="en-GB" sz="1100" dirty="0" err="1">
                <a:hlinkClick r:id="rId3"/>
              </a:rPr>
              <a:t>nelékařské</a:t>
            </a:r>
            <a:r>
              <a:rPr lang="en-GB" sz="1100" dirty="0">
                <a:hlinkClick r:id="rId3"/>
              </a:rPr>
              <a:t> </a:t>
            </a:r>
            <a:r>
              <a:rPr lang="en-GB" sz="1100" dirty="0" err="1">
                <a:hlinkClick r:id="rId3"/>
              </a:rPr>
              <a:t>zdravotnické</a:t>
            </a:r>
            <a:r>
              <a:rPr lang="en-GB" sz="1100" dirty="0">
                <a:hlinkClick r:id="rId3"/>
              </a:rPr>
              <a:t> </a:t>
            </a:r>
            <a:r>
              <a:rPr lang="en-GB" sz="1100" dirty="0" err="1">
                <a:hlinkClick r:id="rId3"/>
              </a:rPr>
              <a:t>obory</a:t>
            </a:r>
            <a:r>
              <a:rPr lang="en-GB" sz="1100" dirty="0">
                <a:hlinkClick r:id="rId3"/>
              </a:rPr>
              <a:t> | </a:t>
            </a:r>
            <a:r>
              <a:rPr lang="en-GB" sz="1100" dirty="0" err="1">
                <a:hlinkClick r:id="rId3"/>
              </a:rPr>
              <a:t>Lékařská</a:t>
            </a:r>
            <a:r>
              <a:rPr lang="en-GB" sz="1100" dirty="0">
                <a:hlinkClick r:id="rId3"/>
              </a:rPr>
              <a:t> </a:t>
            </a:r>
            <a:r>
              <a:rPr lang="en-GB" sz="1100" dirty="0" err="1">
                <a:hlinkClick r:id="rId3"/>
              </a:rPr>
              <a:t>fakulta</a:t>
            </a:r>
            <a:r>
              <a:rPr lang="en-GB" sz="1100" dirty="0">
                <a:hlinkClick r:id="rId3"/>
              </a:rPr>
              <a:t> </a:t>
            </a:r>
            <a:r>
              <a:rPr lang="en-GB" sz="1100" dirty="0" err="1">
                <a:hlinkClick r:id="rId3"/>
              </a:rPr>
              <a:t>Masarykovy</a:t>
            </a:r>
            <a:r>
              <a:rPr lang="en-GB" sz="1100" dirty="0">
                <a:hlinkClick r:id="rId3"/>
              </a:rPr>
              <a:t> </a:t>
            </a:r>
            <a:r>
              <a:rPr lang="en-GB" sz="1100" dirty="0" err="1">
                <a:hlinkClick r:id="rId3"/>
              </a:rPr>
              <a:t>univerzity</a:t>
            </a:r>
            <a:r>
              <a:rPr lang="en-GB" sz="1100" dirty="0">
                <a:hlinkClick r:id="rId3"/>
              </a:rPr>
              <a:t> (muni.cz)</a:t>
            </a:r>
            <a:endParaRPr lang="en-GB" sz="1100" dirty="0"/>
          </a:p>
        </p:txBody>
      </p:sp>
    </p:spTree>
    <p:custDataLst>
      <p:tags r:id="rId1"/>
    </p:custDataLst>
    <p:extLst>
      <p:ext uri="{BB962C8B-B14F-4D97-AF65-F5344CB8AC3E}">
        <p14:creationId xmlns:p14="http://schemas.microsoft.com/office/powerpoint/2010/main" val="188721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91F4BD2-D907-2D71-D4AB-7E302AFCAC4D}"/>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01EB1A4C-9821-2620-A730-2C0934DFBF3A}"/>
              </a:ext>
            </a:extLst>
          </p:cNvPr>
          <p:cNvSpPr>
            <a:spLocks noGrp="1"/>
          </p:cNvSpPr>
          <p:nvPr>
            <p:ph type="title"/>
          </p:nvPr>
        </p:nvSpPr>
        <p:spPr>
          <a:xfrm>
            <a:off x="539999" y="257628"/>
            <a:ext cx="10753200" cy="451576"/>
          </a:xfrm>
        </p:spPr>
        <p:txBody>
          <a:bodyPr/>
          <a:lstStyle/>
          <a:p>
            <a:r>
              <a:rPr lang="en-GB" dirty="0" err="1"/>
              <a:t>Situační</a:t>
            </a:r>
            <a:r>
              <a:rPr lang="en-GB" dirty="0"/>
              <a:t> </a:t>
            </a:r>
            <a:r>
              <a:rPr lang="en-GB" dirty="0" err="1"/>
              <a:t>analýza</a:t>
            </a:r>
            <a:r>
              <a:rPr lang="en-GB" dirty="0"/>
              <a:t> </a:t>
            </a:r>
            <a:br>
              <a:rPr lang="cs-CZ" dirty="0"/>
            </a:br>
            <a:r>
              <a:rPr lang="en-GB" dirty="0"/>
              <a:t>(Situational analysis, SA)</a:t>
            </a:r>
          </a:p>
        </p:txBody>
      </p:sp>
      <p:sp>
        <p:nvSpPr>
          <p:cNvPr id="5" name="Zástupný obsah 4">
            <a:extLst>
              <a:ext uri="{FF2B5EF4-FFF2-40B4-BE49-F238E27FC236}">
                <a16:creationId xmlns:a16="http://schemas.microsoft.com/office/drawing/2014/main" id="{78751719-2FF7-5F92-8FE8-BC3714D8F54F}"/>
              </a:ext>
            </a:extLst>
          </p:cNvPr>
          <p:cNvSpPr>
            <a:spLocks noGrp="1"/>
          </p:cNvSpPr>
          <p:nvPr>
            <p:ph idx="1"/>
          </p:nvPr>
        </p:nvSpPr>
        <p:spPr>
          <a:xfrm>
            <a:off x="720000" y="2143113"/>
            <a:ext cx="10753200" cy="1514487"/>
          </a:xfrm>
        </p:spPr>
        <p:txBody>
          <a:bodyPr/>
          <a:lstStyle/>
          <a:p>
            <a:r>
              <a:rPr lang="en-GB" sz="2400" b="0" i="0" dirty="0" err="1">
                <a:solidFill>
                  <a:srgbClr val="3A3A3A"/>
                </a:solidFill>
                <a:effectLst/>
                <a:latin typeface="Open Sans" panose="020B0606030504020204" pitchFamily="34" charset="0"/>
              </a:rPr>
              <a:t>kvalitativní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přístup</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který</a:t>
            </a:r>
            <a:r>
              <a:rPr lang="en-GB" sz="2400" b="0" i="0" dirty="0">
                <a:solidFill>
                  <a:srgbClr val="3A3A3A"/>
                </a:solidFill>
                <a:effectLst/>
                <a:latin typeface="Open Sans" panose="020B0606030504020204" pitchFamily="34" charset="0"/>
              </a:rPr>
              <a:t> je </a:t>
            </a:r>
            <a:r>
              <a:rPr lang="en-GB" sz="2400" b="0" i="0" dirty="0" err="1">
                <a:solidFill>
                  <a:srgbClr val="3A3A3A"/>
                </a:solidFill>
                <a:effectLst/>
                <a:latin typeface="Open Sans" panose="020B0606030504020204" pitchFamily="34" charset="0"/>
              </a:rPr>
              <a:t>možné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využít</a:t>
            </a:r>
            <a:r>
              <a:rPr lang="en-GB" sz="2400" b="0" i="0" dirty="0">
                <a:solidFill>
                  <a:srgbClr val="3A3A3A"/>
                </a:solidFill>
                <a:effectLst/>
                <a:latin typeface="Open Sans" panose="020B0606030504020204" pitchFamily="34" charset="0"/>
              </a:rPr>
              <a:t> v </a:t>
            </a:r>
            <a:r>
              <a:rPr lang="en-GB" sz="2400" b="0" i="0" dirty="0" err="1">
                <a:solidFill>
                  <a:srgbClr val="3A3A3A"/>
                </a:solidFill>
                <a:effectLst/>
                <a:latin typeface="Open Sans" panose="020B0606030504020204" pitchFamily="34" charset="0"/>
              </a:rPr>
              <a:t>široké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škále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typů</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výzkumů</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opírajících</a:t>
            </a:r>
            <a:r>
              <a:rPr lang="en-GB" sz="2400" b="0" i="0" dirty="0">
                <a:solidFill>
                  <a:srgbClr val="3A3A3A"/>
                </a:solidFill>
                <a:effectLst/>
                <a:latin typeface="Open Sans" panose="020B0606030504020204" pitchFamily="34" charset="0"/>
              </a:rPr>
              <a:t> se o </a:t>
            </a:r>
            <a:r>
              <a:rPr lang="en-GB" sz="2400" b="0" i="0" dirty="0" err="1">
                <a:solidFill>
                  <a:srgbClr val="3A3A3A"/>
                </a:solidFill>
                <a:effectLst/>
                <a:latin typeface="Open Sans" panose="020B0606030504020204" pitchFamily="34" charset="0"/>
              </a:rPr>
              <a:t>etnografii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rozhovor</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historické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diskurzivní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materiály</a:t>
            </a:r>
            <a:endParaRPr lang="cs-CZ" sz="2400" b="0" i="0" dirty="0">
              <a:solidFill>
                <a:srgbClr val="3A3A3A"/>
              </a:solidFill>
              <a:effectLst/>
              <a:latin typeface="Open Sans" panose="020B0606030504020204" pitchFamily="34" charset="0"/>
            </a:endParaRPr>
          </a:p>
          <a:p>
            <a:r>
              <a:rPr lang="cs-CZ" sz="2400" dirty="0">
                <a:solidFill>
                  <a:srgbClr val="3A3A3A"/>
                </a:solidFill>
                <a:latin typeface="Open Sans" panose="020B0606030504020204" pitchFamily="34" charset="0"/>
              </a:rPr>
              <a:t>v ošetřovatelství využívána výjimečně</a:t>
            </a:r>
          </a:p>
        </p:txBody>
      </p:sp>
      <p:sp>
        <p:nvSpPr>
          <p:cNvPr id="7" name="TextovéPole 6">
            <a:extLst>
              <a:ext uri="{FF2B5EF4-FFF2-40B4-BE49-F238E27FC236}">
                <a16:creationId xmlns:a16="http://schemas.microsoft.com/office/drawing/2014/main" id="{9104611D-DBE4-B872-EF70-9E3DB7274112}"/>
              </a:ext>
            </a:extLst>
          </p:cNvPr>
          <p:cNvSpPr txBox="1"/>
          <p:nvPr/>
        </p:nvSpPr>
        <p:spPr>
          <a:xfrm>
            <a:off x="539999" y="3657601"/>
            <a:ext cx="11248589" cy="2154436"/>
          </a:xfrm>
          <a:prstGeom prst="rect">
            <a:avLst/>
          </a:prstGeom>
          <a:solidFill>
            <a:schemeClr val="accent4">
              <a:lumMod val="20000"/>
              <a:lumOff val="80000"/>
            </a:schemeClr>
          </a:solidFill>
        </p:spPr>
        <p:txBody>
          <a:bodyPr wrap="square">
            <a:spAutoFit/>
          </a:bodyPr>
          <a:lstStyle/>
          <a:p>
            <a:pPr marL="72000" indent="0">
              <a:buNone/>
            </a:pPr>
            <a:r>
              <a:rPr lang="cs-CZ" sz="1800" u="sng" dirty="0">
                <a:solidFill>
                  <a:srgbClr val="3A3A3A"/>
                </a:solidFill>
                <a:latin typeface="Open Sans" panose="020B0606030504020204" pitchFamily="34" charset="0"/>
              </a:rPr>
              <a:t>V situační analýze je nejčastěji využíváno:</a:t>
            </a:r>
          </a:p>
          <a:p>
            <a:pPr marL="72000" indent="0">
              <a:buNone/>
            </a:pPr>
            <a:endParaRPr lang="cs-CZ" sz="1800" u="sng" dirty="0">
              <a:solidFill>
                <a:srgbClr val="3A3A3A"/>
              </a:solidFill>
              <a:latin typeface="Open Sans" panose="020B0606030504020204" pitchFamily="34" charset="0"/>
            </a:endParaRPr>
          </a:p>
          <a:p>
            <a:pPr algn="l">
              <a:buFont typeface="+mj-lt"/>
              <a:buAutoNum type="arabicPeriod"/>
            </a:pPr>
            <a:r>
              <a:rPr lang="cs-CZ"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situační</a:t>
            </a:r>
            <a:r>
              <a:rPr lang="en-GB"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mapy</a:t>
            </a:r>
            <a:r>
              <a:rPr lang="en-GB" sz="1600" b="0" i="0" dirty="0">
                <a:solidFill>
                  <a:srgbClr val="3A3A3A"/>
                </a:solidFill>
                <a:effectLst/>
                <a:latin typeface="Open Sans" panose="020B0606030504020204" pitchFamily="34" charset="0"/>
              </a:rPr>
              <a:t> – </a:t>
            </a:r>
            <a:r>
              <a:rPr lang="en-GB" sz="1600" b="0" i="0" dirty="0" err="1">
                <a:solidFill>
                  <a:srgbClr val="3A3A3A"/>
                </a:solidFill>
                <a:effectLst/>
                <a:latin typeface="Open Sans" panose="020B0606030504020204" pitchFamily="34" charset="0"/>
              </a:rPr>
              <a:t>rozvrhují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lidské</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nelidské</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diskurzivní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prvky</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jevu</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snaží</a:t>
            </a:r>
            <a:r>
              <a:rPr lang="en-GB" sz="1600" b="0" i="0" dirty="0">
                <a:solidFill>
                  <a:srgbClr val="3A3A3A"/>
                </a:solidFill>
                <a:effectLst/>
                <a:latin typeface="Open Sans" panose="020B0606030504020204" pitchFamily="34" charset="0"/>
              </a:rPr>
              <a:t> se </a:t>
            </a:r>
            <a:r>
              <a:rPr lang="en-GB" sz="1600" b="0" i="0" dirty="0" err="1">
                <a:solidFill>
                  <a:srgbClr val="3A3A3A"/>
                </a:solidFill>
                <a:effectLst/>
                <a:latin typeface="Open Sans" panose="020B0606030504020204" pitchFamily="34" charset="0"/>
              </a:rPr>
              <a:t>zkoumat</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vztahy</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mezi</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nimi</a:t>
            </a:r>
            <a:r>
              <a:rPr lang="en-GB" sz="1600" b="0" i="0" dirty="0">
                <a:solidFill>
                  <a:srgbClr val="3A3A3A"/>
                </a:solidFill>
                <a:effectLst/>
                <a:latin typeface="Open Sans" panose="020B0606030504020204" pitchFamily="34" charset="0"/>
              </a:rPr>
              <a:t>;</a:t>
            </a:r>
            <a:endParaRPr lang="cs-CZ" sz="1600" b="0" i="0" dirty="0">
              <a:solidFill>
                <a:srgbClr val="3A3A3A"/>
              </a:solidFill>
              <a:effectLst/>
              <a:latin typeface="Open Sans" panose="020B0606030504020204" pitchFamily="34" charset="0"/>
            </a:endParaRPr>
          </a:p>
          <a:p>
            <a:pPr algn="l">
              <a:buFont typeface="+mj-lt"/>
              <a:buAutoNum type="arabicPeriod"/>
            </a:pPr>
            <a:endParaRPr lang="en-GB" sz="1600" b="0" i="0" dirty="0">
              <a:solidFill>
                <a:srgbClr val="3A3A3A"/>
              </a:solidFill>
              <a:effectLst/>
              <a:latin typeface="Open Sans" panose="020B0606030504020204" pitchFamily="34" charset="0"/>
            </a:endParaRPr>
          </a:p>
          <a:p>
            <a:pPr algn="l">
              <a:buFont typeface="+mj-lt"/>
              <a:buAutoNum type="arabicPeriod"/>
            </a:pPr>
            <a:r>
              <a:rPr lang="cs-CZ"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mapy</a:t>
            </a:r>
            <a:r>
              <a:rPr lang="en-GB"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sociálních</a:t>
            </a:r>
            <a:r>
              <a:rPr lang="en-GB"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světů</a:t>
            </a:r>
            <a:r>
              <a:rPr lang="en-GB" sz="1600" b="0" i="0" dirty="0">
                <a:solidFill>
                  <a:srgbClr val="3A3A3A"/>
                </a:solidFill>
                <a:effectLst/>
                <a:latin typeface="Open Sans" panose="020B0606030504020204" pitchFamily="34" charset="0"/>
              </a:rPr>
              <a:t> – </a:t>
            </a:r>
            <a:r>
              <a:rPr lang="en-GB" sz="1600" b="0" i="0" dirty="0" err="1">
                <a:solidFill>
                  <a:srgbClr val="3A3A3A"/>
                </a:solidFill>
                <a:effectLst/>
                <a:latin typeface="Open Sans" panose="020B0606030504020204" pitchFamily="34" charset="0"/>
              </a:rPr>
              <a:t>ohraničují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prvky</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jevu</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situují</a:t>
            </a:r>
            <a:r>
              <a:rPr lang="en-GB" sz="1600" b="0" i="0" dirty="0">
                <a:solidFill>
                  <a:srgbClr val="3A3A3A"/>
                </a:solidFill>
                <a:effectLst/>
                <a:latin typeface="Open Sans" panose="020B0606030504020204" pitchFamily="34" charset="0"/>
              </a:rPr>
              <a:t> je do </a:t>
            </a:r>
            <a:r>
              <a:rPr lang="en-GB" sz="1600" b="0" i="0" dirty="0" err="1">
                <a:solidFill>
                  <a:srgbClr val="3A3A3A"/>
                </a:solidFill>
                <a:effectLst/>
                <a:latin typeface="Open Sans" panose="020B0606030504020204" pitchFamily="34" charset="0"/>
              </a:rPr>
              <a:t>oblasti</a:t>
            </a:r>
            <a:r>
              <a:rPr lang="en-GB" sz="1600" b="0" i="0" dirty="0">
                <a:solidFill>
                  <a:srgbClr val="3A3A3A"/>
                </a:solidFill>
                <a:effectLst/>
                <a:latin typeface="Open Sans" panose="020B0606030504020204" pitchFamily="34" charset="0"/>
              </a:rPr>
              <a:t>, v </a:t>
            </a:r>
            <a:r>
              <a:rPr lang="en-GB" sz="1600" b="0" i="0" dirty="0" err="1">
                <a:solidFill>
                  <a:srgbClr val="3A3A3A"/>
                </a:solidFill>
                <a:effectLst/>
                <a:latin typeface="Open Sans" panose="020B0606030504020204" pitchFamily="34" charset="0"/>
              </a:rPr>
              <a:t>níž</a:t>
            </a:r>
            <a:r>
              <a:rPr lang="en-GB" sz="1600" b="0" i="0" dirty="0">
                <a:solidFill>
                  <a:srgbClr val="3A3A3A"/>
                </a:solidFill>
                <a:effectLst/>
                <a:latin typeface="Open Sans" panose="020B0606030504020204" pitchFamily="34" charset="0"/>
              </a:rPr>
              <a:t> se </a:t>
            </a:r>
            <a:r>
              <a:rPr lang="en-GB" sz="1600" b="0" i="0" dirty="0" err="1">
                <a:solidFill>
                  <a:srgbClr val="3A3A3A"/>
                </a:solidFill>
                <a:effectLst/>
                <a:latin typeface="Open Sans" panose="020B0606030504020204" pitchFamily="34" charset="0"/>
              </a:rPr>
              <a:t>jev</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vyskytuje</a:t>
            </a:r>
            <a:r>
              <a:rPr lang="en-GB" sz="1600" b="0" i="0" dirty="0">
                <a:solidFill>
                  <a:srgbClr val="3A3A3A"/>
                </a:solidFill>
                <a:effectLst/>
                <a:latin typeface="Open Sans" panose="020B0606030504020204" pitchFamily="34" charset="0"/>
              </a:rPr>
              <a:t>;</a:t>
            </a:r>
            <a:endParaRPr lang="cs-CZ" sz="1600" b="0" i="0" dirty="0">
              <a:solidFill>
                <a:srgbClr val="3A3A3A"/>
              </a:solidFill>
              <a:effectLst/>
              <a:latin typeface="Open Sans" panose="020B0606030504020204" pitchFamily="34" charset="0"/>
            </a:endParaRPr>
          </a:p>
          <a:p>
            <a:pPr algn="l">
              <a:buFont typeface="+mj-lt"/>
              <a:buAutoNum type="arabicPeriod"/>
            </a:pPr>
            <a:endParaRPr lang="en-GB" sz="1600" b="0" i="0" dirty="0">
              <a:solidFill>
                <a:srgbClr val="3A3A3A"/>
              </a:solidFill>
              <a:effectLst/>
              <a:latin typeface="Open Sans" panose="020B0606030504020204" pitchFamily="34" charset="0"/>
            </a:endParaRPr>
          </a:p>
          <a:p>
            <a:pPr algn="l">
              <a:buFont typeface="+mj-lt"/>
              <a:buAutoNum type="arabicPeriod"/>
            </a:pPr>
            <a:r>
              <a:rPr lang="cs-CZ"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poziční</a:t>
            </a:r>
            <a:r>
              <a:rPr lang="en-GB" sz="1600" b="1" i="0" dirty="0">
                <a:solidFill>
                  <a:srgbClr val="3A3A3A"/>
                </a:solidFill>
                <a:effectLst/>
                <a:latin typeface="Open Sans" panose="020B0606030504020204" pitchFamily="34" charset="0"/>
              </a:rPr>
              <a:t> </a:t>
            </a:r>
            <a:r>
              <a:rPr lang="en-GB" sz="1600" b="1" i="0" dirty="0" err="1">
                <a:solidFill>
                  <a:srgbClr val="3A3A3A"/>
                </a:solidFill>
                <a:effectLst/>
                <a:latin typeface="Open Sans" panose="020B0606030504020204" pitchFamily="34" charset="0"/>
              </a:rPr>
              <a:t>mapy</a:t>
            </a:r>
            <a:r>
              <a:rPr lang="en-GB" sz="1600" b="0" i="0" dirty="0">
                <a:solidFill>
                  <a:srgbClr val="3A3A3A"/>
                </a:solidFill>
                <a:effectLst/>
                <a:latin typeface="Open Sans" panose="020B0606030504020204" pitchFamily="34" charset="0"/>
              </a:rPr>
              <a:t> – </a:t>
            </a:r>
            <a:r>
              <a:rPr lang="en-GB" sz="1600" b="0" i="0" dirty="0" err="1">
                <a:solidFill>
                  <a:srgbClr val="3A3A3A"/>
                </a:solidFill>
                <a:effectLst/>
                <a:latin typeface="Open Sans" panose="020B0606030504020204" pitchFamily="34" charset="0"/>
              </a:rPr>
              <a:t>rozvrhují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zaujaté</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nezaujaté</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pozice</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kolem</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okolností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jevu</a:t>
            </a:r>
            <a:r>
              <a:rPr lang="en-GB" sz="1600" b="0" i="0" dirty="0">
                <a:solidFill>
                  <a:srgbClr val="3A3A3A"/>
                </a:solidFill>
                <a:effectLst/>
                <a:latin typeface="Open Sans" panose="020B0606030504020204" pitchFamily="34" charset="0"/>
              </a:rPr>
              <a:t> a </a:t>
            </a:r>
            <a:r>
              <a:rPr lang="en-GB" sz="1600" b="0" i="0" dirty="0" err="1">
                <a:solidFill>
                  <a:srgbClr val="3A3A3A"/>
                </a:solidFill>
                <a:effectLst/>
                <a:latin typeface="Open Sans" panose="020B0606030504020204" pitchFamily="34" charset="0"/>
              </a:rPr>
              <a:t>identifikují</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místa</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mlčení</a:t>
            </a:r>
            <a:r>
              <a:rPr lang="en-GB" sz="1600" b="0" i="0" dirty="0">
                <a:solidFill>
                  <a:srgbClr val="3A3A3A"/>
                </a:solidFill>
                <a:effectLst/>
                <a:latin typeface="Open Sans" panose="020B0606030504020204" pitchFamily="34" charset="0"/>
              </a:rPr>
              <a:t> (silent points).</a:t>
            </a:r>
          </a:p>
          <a:p>
            <a:pPr marL="72000" indent="0">
              <a:buNone/>
            </a:pPr>
            <a:endParaRPr lang="en-GB" sz="1800" dirty="0"/>
          </a:p>
        </p:txBody>
      </p:sp>
      <p:pic>
        <p:nvPicPr>
          <p:cNvPr id="3074" name="Picture 2" descr="Jak získat podklady pro individuální plán pomocí metody MAPA_Český Brod -  Akreditované kurzy Rytmus">
            <a:extLst>
              <a:ext uri="{FF2B5EF4-FFF2-40B4-BE49-F238E27FC236}">
                <a16:creationId xmlns:a16="http://schemas.microsoft.com/office/drawing/2014/main" id="{CE9E4E3D-70C4-C184-4010-387DE7778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116" y="107576"/>
            <a:ext cx="4706473" cy="1882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590C6547-3BD8-11A5-0558-6871A3F8461F}"/>
              </a:ext>
            </a:extLst>
          </p:cNvPr>
          <p:cNvSpPr txBox="1"/>
          <p:nvPr/>
        </p:nvSpPr>
        <p:spPr>
          <a:xfrm>
            <a:off x="9610942" y="1927669"/>
            <a:ext cx="2401763" cy="215444"/>
          </a:xfrm>
          <a:prstGeom prst="rect">
            <a:avLst/>
          </a:prstGeom>
          <a:noFill/>
        </p:spPr>
        <p:txBody>
          <a:bodyPr wrap="square">
            <a:spAutoFit/>
          </a:bodyPr>
          <a:lstStyle/>
          <a:p>
            <a:r>
              <a:rPr lang="cs-CZ" sz="800" dirty="0"/>
              <a:t>https://images.app.goo.gl/gYPQssS4SxLCR5Li8</a:t>
            </a:r>
          </a:p>
        </p:txBody>
      </p:sp>
    </p:spTree>
    <p:extLst>
      <p:ext uri="{BB962C8B-B14F-4D97-AF65-F5344CB8AC3E}">
        <p14:creationId xmlns:p14="http://schemas.microsoft.com/office/powerpoint/2010/main" val="276150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D4E0545-729A-132C-973D-39B1553A4614}"/>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53B602B5-5E7D-30F8-3D08-E4FBA07B1CDD}"/>
              </a:ext>
            </a:extLst>
          </p:cNvPr>
          <p:cNvSpPr>
            <a:spLocks noGrp="1"/>
          </p:cNvSpPr>
          <p:nvPr>
            <p:ph type="title"/>
          </p:nvPr>
        </p:nvSpPr>
        <p:spPr>
          <a:xfrm>
            <a:off x="414000" y="152212"/>
            <a:ext cx="10753200" cy="451576"/>
          </a:xfrm>
        </p:spPr>
        <p:txBody>
          <a:bodyPr/>
          <a:lstStyle/>
          <a:p>
            <a:r>
              <a:rPr lang="en-GB" sz="2800" dirty="0" err="1"/>
              <a:t>Fenomenologie</a:t>
            </a:r>
            <a:r>
              <a:rPr lang="en-GB" sz="2800" dirty="0"/>
              <a:t> (</a:t>
            </a:r>
            <a:r>
              <a:rPr lang="en-GB" sz="2800" dirty="0" err="1"/>
              <a:t>fenomenologické</a:t>
            </a:r>
            <a:r>
              <a:rPr lang="en-GB" sz="2800" dirty="0"/>
              <a:t> </a:t>
            </a:r>
            <a:r>
              <a:rPr lang="en-GB" sz="2800" dirty="0" err="1"/>
              <a:t>zkoumání</a:t>
            </a:r>
            <a:r>
              <a:rPr lang="en-GB" sz="2800" dirty="0"/>
              <a:t>, Phenomenology)</a:t>
            </a:r>
          </a:p>
        </p:txBody>
      </p:sp>
      <p:sp>
        <p:nvSpPr>
          <p:cNvPr id="5" name="Zástupný obsah 4">
            <a:extLst>
              <a:ext uri="{FF2B5EF4-FFF2-40B4-BE49-F238E27FC236}">
                <a16:creationId xmlns:a16="http://schemas.microsoft.com/office/drawing/2014/main" id="{BF7E646C-F0BB-89AB-C27B-9CB4009E52CC}"/>
              </a:ext>
            </a:extLst>
          </p:cNvPr>
          <p:cNvSpPr>
            <a:spLocks noGrp="1"/>
          </p:cNvSpPr>
          <p:nvPr>
            <p:ph idx="1"/>
          </p:nvPr>
        </p:nvSpPr>
        <p:spPr>
          <a:xfrm>
            <a:off x="666000" y="814894"/>
            <a:ext cx="10753200" cy="4139998"/>
          </a:xfrm>
        </p:spPr>
        <p:txBody>
          <a:bodyPr/>
          <a:lstStyle/>
          <a:p>
            <a:r>
              <a:rPr lang="en-GB" b="0" i="0" dirty="0" err="1">
                <a:solidFill>
                  <a:srgbClr val="3A3A3A"/>
                </a:solidFill>
                <a:effectLst/>
                <a:latin typeface="Open Sans" panose="020B0606030504020204" pitchFamily="34" charset="0"/>
              </a:rPr>
              <a:t>využívána</a:t>
            </a:r>
            <a:r>
              <a:rPr lang="en-GB" b="0" i="0" dirty="0">
                <a:solidFill>
                  <a:srgbClr val="3A3A3A"/>
                </a:solidFill>
                <a:effectLst/>
                <a:latin typeface="Open Sans" panose="020B0606030504020204" pitchFamily="34" charset="0"/>
              </a:rPr>
              <a:t> k </a:t>
            </a:r>
            <a:r>
              <a:rPr lang="en-GB" b="0" i="0" dirty="0" err="1">
                <a:solidFill>
                  <a:srgbClr val="3A3A3A"/>
                </a:solidFill>
                <a:effectLst/>
                <a:latin typeface="Open Sans" panose="020B0606030504020204" pitchFamily="34" charset="0"/>
              </a:rPr>
              <a:t>pochopení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lidských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jevů</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ošetřovatelství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porodní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asistenci</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metod</a:t>
            </a:r>
            <a:r>
              <a:rPr lang="cs-CZ" b="0" i="0" dirty="0">
                <a:solidFill>
                  <a:srgbClr val="3A3A3A"/>
                </a:solidFill>
                <a:effectLst/>
                <a:latin typeface="Open Sans" panose="020B0606030504020204" pitchFamily="34" charset="0"/>
              </a:rPr>
              <a:t>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zabývající</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studiem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fenoménů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jako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celku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částí</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kladen</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velký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důraz</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prožívané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zkušenosti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protože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fenomenologie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zkoumá</a:t>
            </a:r>
            <a:r>
              <a:rPr lang="en-GB" b="0" i="0" dirty="0">
                <a:solidFill>
                  <a:srgbClr val="3A3A3A"/>
                </a:solidFill>
                <a:effectLst/>
                <a:latin typeface="Open Sans" panose="020B0606030504020204" pitchFamily="34" charset="0"/>
              </a:rPr>
              <a:t>, jak </a:t>
            </a:r>
            <a:r>
              <a:rPr lang="en-GB" b="0" i="0" dirty="0" err="1">
                <a:solidFill>
                  <a:srgbClr val="3A3A3A"/>
                </a:solidFill>
                <a:effectLst/>
                <a:latin typeface="Open Sans" panose="020B0606030504020204" pitchFamily="34" charset="0"/>
              </a:rPr>
              <a:t>člověk</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určité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jevy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prožívá</a:t>
            </a:r>
            <a:r>
              <a:rPr lang="en-GB" b="0" i="0" dirty="0">
                <a:solidFill>
                  <a:srgbClr val="3A3A3A"/>
                </a:solidFill>
                <a:effectLst/>
                <a:latin typeface="Open Sans" panose="020B0606030504020204" pitchFamily="34" charset="0"/>
              </a:rPr>
              <a:t> a jak se </a:t>
            </a:r>
            <a:r>
              <a:rPr lang="en-GB" b="0" i="0" dirty="0" err="1">
                <a:solidFill>
                  <a:srgbClr val="3A3A3A"/>
                </a:solidFill>
                <a:effectLst/>
                <a:latin typeface="Open Sans" panose="020B0606030504020204" pitchFamily="34" charset="0"/>
              </a:rPr>
              <a:t>prožité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odráží</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jeho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zkušenostech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interpretaci</a:t>
            </a:r>
            <a:endParaRPr lang="en-GB" dirty="0"/>
          </a:p>
        </p:txBody>
      </p:sp>
      <p:sp>
        <p:nvSpPr>
          <p:cNvPr id="6" name="TextovéPole 5">
            <a:extLst>
              <a:ext uri="{FF2B5EF4-FFF2-40B4-BE49-F238E27FC236}">
                <a16:creationId xmlns:a16="http://schemas.microsoft.com/office/drawing/2014/main" id="{96833A1A-0C39-F3EF-E8B3-EFB09192551A}"/>
              </a:ext>
            </a:extLst>
          </p:cNvPr>
          <p:cNvSpPr txBox="1"/>
          <p:nvPr/>
        </p:nvSpPr>
        <p:spPr>
          <a:xfrm>
            <a:off x="110226" y="5122894"/>
            <a:ext cx="11971548" cy="1231106"/>
          </a:xfrm>
          <a:prstGeom prst="rect">
            <a:avLst/>
          </a:prstGeom>
          <a:solidFill>
            <a:schemeClr val="accent4">
              <a:lumMod val="20000"/>
              <a:lumOff val="80000"/>
            </a:schemeClr>
          </a:solidFill>
        </p:spPr>
        <p:txBody>
          <a:bodyPr wrap="square" rtlCol="0">
            <a:spAutoFit/>
          </a:bodyPr>
          <a:lstStyle/>
          <a:p>
            <a:pPr algn="l"/>
            <a:r>
              <a:rPr lang="en-GB" sz="2000" b="1" i="0" dirty="0" err="1">
                <a:solidFill>
                  <a:srgbClr val="3A3A3A"/>
                </a:solidFill>
                <a:effectLst/>
                <a:latin typeface="Open Sans" panose="020B0606030504020204" pitchFamily="34" charset="0"/>
              </a:rPr>
              <a:t>Interpretativní</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fenomenologická</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analýza</a:t>
            </a:r>
            <a:r>
              <a:rPr lang="en-GB" sz="2000" b="1" i="0" dirty="0">
                <a:solidFill>
                  <a:srgbClr val="3A3A3A"/>
                </a:solidFill>
                <a:effectLst/>
                <a:latin typeface="Open Sans" panose="020B0606030504020204" pitchFamily="34" charset="0"/>
              </a:rPr>
              <a:t> (Interpretative phenomenological analysis – IPA) </a:t>
            </a:r>
            <a:br>
              <a:rPr lang="cs-CZ" sz="2000" b="1" i="0" dirty="0">
                <a:solidFill>
                  <a:srgbClr val="3A3A3A"/>
                </a:solidFill>
                <a:effectLst/>
                <a:latin typeface="Open Sans" panose="020B0606030504020204" pitchFamily="34" charset="0"/>
              </a:rPr>
            </a:br>
            <a:r>
              <a:rPr lang="en-GB" sz="1800" b="0" i="0" dirty="0">
                <a:solidFill>
                  <a:srgbClr val="3A3A3A"/>
                </a:solidFill>
                <a:effectLst/>
                <a:latin typeface="Open Sans" panose="020B0606030504020204" pitchFamily="34" charset="0"/>
              </a:rPr>
              <a:t>je </a:t>
            </a:r>
            <a:r>
              <a:rPr lang="en-GB" sz="1800" b="0" i="0" dirty="0" err="1">
                <a:solidFill>
                  <a:srgbClr val="3A3A3A"/>
                </a:solidFill>
                <a:effectLst/>
                <a:latin typeface="Open Sans" panose="020B0606030504020204" pitchFamily="34" charset="0"/>
              </a:rPr>
              <a:t>kvalitativní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přístup</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kterého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cílem</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detailní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zkoumání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osobní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životní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zkušenosti</a:t>
            </a:r>
            <a:r>
              <a:rPr lang="en-GB" sz="1800" b="0" i="1" dirty="0">
                <a:solidFill>
                  <a:srgbClr val="3A3A3A"/>
                </a:solidFill>
                <a:effectLst/>
                <a:latin typeface="Open Sans" panose="020B0606030504020204" pitchFamily="34" charset="0"/>
              </a:rPr>
              <a: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vychází</a:t>
            </a:r>
            <a:r>
              <a:rPr lang="en-GB" sz="1800" b="0" i="0" dirty="0">
                <a:solidFill>
                  <a:srgbClr val="3A3A3A"/>
                </a:solidFill>
                <a:effectLst/>
                <a:latin typeface="Open Sans" panose="020B0606030504020204" pitchFamily="34" charset="0"/>
              </a:rPr>
              <a:t> z </a:t>
            </a:r>
            <a:r>
              <a:rPr lang="en-GB" sz="1800" b="0" i="0" dirty="0" err="1">
                <a:solidFill>
                  <a:srgbClr val="3A3A3A"/>
                </a:solidFill>
                <a:effectLst/>
                <a:latin typeface="Open Sans" panose="020B0606030504020204" pitchFamily="34" charset="0"/>
              </a:rPr>
              <a:t>prožité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zkušenosti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která</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kognitivně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zpracována</a:t>
            </a:r>
            <a:r>
              <a:rPr lang="en-GB" sz="1800" b="0" i="0" dirty="0">
                <a:solidFill>
                  <a:srgbClr val="3A3A3A"/>
                </a:solidFill>
                <a:effectLst/>
                <a:latin typeface="Open Sans" panose="020B0606030504020204" pitchFamily="34" charset="0"/>
              </a:rPr>
              <a:t> a </a:t>
            </a:r>
            <a:r>
              <a:rPr lang="en-GB" sz="1800" b="0" i="0" dirty="0" err="1">
                <a:solidFill>
                  <a:srgbClr val="3A3A3A"/>
                </a:solidFill>
                <a:effectLst/>
                <a:latin typeface="Open Sans" panose="020B0606030504020204" pitchFamily="34" charset="0"/>
              </a:rPr>
              <a:t>její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význam</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vytvářen</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základě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individuálních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kolektivně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vytvářených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zkušeností</a:t>
            </a:r>
            <a:r>
              <a:rPr lang="en-GB" sz="1800" b="0" i="0" dirty="0">
                <a:solidFill>
                  <a:srgbClr val="3A3A3A"/>
                </a:solidFill>
                <a:effectLst/>
                <a:latin typeface="Open Sans" panose="020B0606030504020204" pitchFamily="34" charset="0"/>
              </a:rPr>
              <a:t>.</a:t>
            </a:r>
            <a:endParaRPr lang="en-GB" sz="2800" dirty="0">
              <a:latin typeface="+mn-lt"/>
            </a:endParaRPr>
          </a:p>
        </p:txBody>
      </p:sp>
    </p:spTree>
    <p:extLst>
      <p:ext uri="{BB962C8B-B14F-4D97-AF65-F5344CB8AC3E}">
        <p14:creationId xmlns:p14="http://schemas.microsoft.com/office/powerpoint/2010/main" val="190678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4E5959A-BD93-ADD4-763E-EDC9CF6C631B}"/>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CD4412C5-C2FA-9F1F-DA9C-BEAFDD419B90}"/>
              </a:ext>
            </a:extLst>
          </p:cNvPr>
          <p:cNvSpPr>
            <a:spLocks noGrp="1"/>
          </p:cNvSpPr>
          <p:nvPr>
            <p:ph type="title"/>
          </p:nvPr>
        </p:nvSpPr>
        <p:spPr>
          <a:xfrm>
            <a:off x="719400" y="415200"/>
            <a:ext cx="10753200" cy="451576"/>
          </a:xfrm>
        </p:spPr>
        <p:txBody>
          <a:bodyPr/>
          <a:lstStyle/>
          <a:p>
            <a:r>
              <a:rPr lang="en-GB" dirty="0" err="1"/>
              <a:t>Tematická</a:t>
            </a:r>
            <a:r>
              <a:rPr lang="en-GB" dirty="0"/>
              <a:t> </a:t>
            </a:r>
            <a:r>
              <a:rPr lang="en-GB" dirty="0" err="1"/>
              <a:t>analýza</a:t>
            </a:r>
            <a:r>
              <a:rPr lang="en-GB" dirty="0"/>
              <a:t> (Thematic analysis)</a:t>
            </a:r>
          </a:p>
        </p:txBody>
      </p:sp>
      <p:sp>
        <p:nvSpPr>
          <p:cNvPr id="5" name="Zástupný obsah 4">
            <a:extLst>
              <a:ext uri="{FF2B5EF4-FFF2-40B4-BE49-F238E27FC236}">
                <a16:creationId xmlns:a16="http://schemas.microsoft.com/office/drawing/2014/main" id="{B8596247-6ADA-5533-3FCE-FEB31913B1CA}"/>
              </a:ext>
            </a:extLst>
          </p:cNvPr>
          <p:cNvSpPr>
            <a:spLocks noGrp="1"/>
          </p:cNvSpPr>
          <p:nvPr>
            <p:ph idx="1"/>
          </p:nvPr>
        </p:nvSpPr>
        <p:spPr>
          <a:xfrm>
            <a:off x="561706" y="1171576"/>
            <a:ext cx="11068588" cy="4139998"/>
          </a:xfrm>
        </p:spPr>
        <p:txBody>
          <a:bodyPr/>
          <a:lstStyle/>
          <a:p>
            <a:r>
              <a:rPr lang="cs-CZ" sz="2400" b="0" i="0" dirty="0">
                <a:solidFill>
                  <a:srgbClr val="3A3A3A"/>
                </a:solidFill>
                <a:effectLst/>
                <a:latin typeface="Open Sans" panose="020B0606030504020204" pitchFamily="34" charset="0"/>
              </a:rPr>
              <a:t>metoda </a:t>
            </a:r>
            <a:r>
              <a:rPr lang="en-GB" sz="2400" b="0" i="0" dirty="0" err="1">
                <a:solidFill>
                  <a:srgbClr val="3A3A3A"/>
                </a:solidFill>
                <a:effectLst/>
                <a:latin typeface="Open Sans" panose="020B0606030504020204" pitchFamily="34" charset="0"/>
              </a:rPr>
              <a:t>spočívající</a:t>
            </a:r>
            <a:r>
              <a:rPr lang="en-GB" sz="2400" b="0" i="0" dirty="0">
                <a:solidFill>
                  <a:srgbClr val="3A3A3A"/>
                </a:solidFill>
                <a:effectLst/>
                <a:latin typeface="Open Sans" panose="020B0606030504020204" pitchFamily="34" charset="0"/>
              </a:rPr>
              <a:t> v </a:t>
            </a:r>
            <a:r>
              <a:rPr lang="en-GB" sz="2400" b="0" i="0" dirty="0" err="1">
                <a:solidFill>
                  <a:srgbClr val="3A3A3A"/>
                </a:solidFill>
                <a:effectLst/>
                <a:latin typeface="Open Sans" panose="020B0606030504020204" pitchFamily="34" charset="0"/>
              </a:rPr>
              <a:t>prohledávání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souboru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dat</a:t>
            </a:r>
            <a:r>
              <a:rPr lang="en-GB" sz="2400" b="0" i="0" dirty="0">
                <a:solidFill>
                  <a:srgbClr val="3A3A3A"/>
                </a:solidFill>
                <a:effectLst/>
                <a:latin typeface="Open Sans" panose="020B0606030504020204" pitchFamily="34" charset="0"/>
              </a:rPr>
              <a:t> s </a:t>
            </a:r>
            <a:r>
              <a:rPr lang="en-GB" sz="2400" b="0" i="0" dirty="0" err="1">
                <a:solidFill>
                  <a:srgbClr val="3A3A3A"/>
                </a:solidFill>
                <a:effectLst/>
                <a:latin typeface="Open Sans" panose="020B0606030504020204" pitchFamily="34" charset="0"/>
              </a:rPr>
              <a:t>cílem</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rozpoznat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identifikovat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analyzovat</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uvádět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opakující</a:t>
            </a:r>
            <a:r>
              <a:rPr lang="en-GB" sz="2400" b="0" i="0" dirty="0">
                <a:solidFill>
                  <a:srgbClr val="3A3A3A"/>
                </a:solidFill>
                <a:effectLst/>
                <a:latin typeface="Open Sans" panose="020B0606030504020204" pitchFamily="34" charset="0"/>
              </a:rPr>
              <a:t> se </a:t>
            </a:r>
            <a:r>
              <a:rPr lang="en-GB" sz="2400" b="0" i="0" dirty="0" err="1">
                <a:solidFill>
                  <a:srgbClr val="3A3A3A"/>
                </a:solidFill>
                <a:effectLst/>
                <a:latin typeface="Open Sans" panose="020B0606030504020204" pitchFamily="34" charset="0"/>
              </a:rPr>
              <a:t>vzorce</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endParaRPr lang="cs-CZ" sz="2400" b="0" i="0" dirty="0">
              <a:solidFill>
                <a:srgbClr val="3A3A3A"/>
              </a:solidFill>
              <a:effectLst/>
              <a:latin typeface="Open Sans" panose="020B0606030504020204" pitchFamily="34" charset="0"/>
            </a:endParaRPr>
          </a:p>
          <a:p>
            <a:r>
              <a:rPr lang="cs-CZ" sz="2400" dirty="0">
                <a:solidFill>
                  <a:srgbClr val="3A3A3A"/>
                </a:solidFill>
                <a:latin typeface="Open Sans" panose="020B0606030504020204" pitchFamily="34" charset="0"/>
              </a:rPr>
              <a:t>t</a:t>
            </a:r>
            <a:r>
              <a:rPr lang="en-GB" sz="2400" b="0" i="0" dirty="0" err="1">
                <a:solidFill>
                  <a:srgbClr val="3A3A3A"/>
                </a:solidFill>
                <a:effectLst/>
                <a:latin typeface="Open Sans" panose="020B0606030504020204" pitchFamily="34" charset="0"/>
              </a:rPr>
              <a:t>ematická</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analýza</a:t>
            </a:r>
            <a:r>
              <a:rPr lang="en-GB" sz="2400" b="0" i="0" dirty="0">
                <a:solidFill>
                  <a:srgbClr val="3A3A3A"/>
                </a:solidFill>
                <a:effectLst/>
                <a:latin typeface="Open Sans" panose="020B0606030504020204" pitchFamily="34" charset="0"/>
              </a:rPr>
              <a:t> by </a:t>
            </a:r>
            <a:r>
              <a:rPr lang="en-GB" sz="2400" b="0" i="0" dirty="0" err="1">
                <a:solidFill>
                  <a:srgbClr val="3A3A3A"/>
                </a:solidFill>
                <a:effectLst/>
                <a:latin typeface="Open Sans" panose="020B0606030504020204" pitchFamily="34" charset="0"/>
              </a:rPr>
              <a:t>měla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být</a:t>
            </a:r>
            <a:r>
              <a:rPr lang="en-GB" sz="2400" b="0" i="0" dirty="0">
                <a:solidFill>
                  <a:srgbClr val="3A3A3A"/>
                </a:solidFill>
                <a:effectLst/>
                <a:latin typeface="Open Sans" panose="020B0606030504020204" pitchFamily="34" charset="0"/>
              </a:rPr>
              <a:t> pro </a:t>
            </a:r>
            <a:r>
              <a:rPr lang="en-GB" sz="2400" b="0" i="0" dirty="0" err="1">
                <a:solidFill>
                  <a:srgbClr val="3A3A3A"/>
                </a:solidFill>
                <a:effectLst/>
                <a:latin typeface="Open Sans" panose="020B0606030504020204" pitchFamily="34" charset="0"/>
              </a:rPr>
              <a:t>kvalitativní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analýzu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považována</a:t>
            </a:r>
            <a:r>
              <a:rPr lang="en-GB" sz="2400" b="0" i="0" dirty="0">
                <a:solidFill>
                  <a:srgbClr val="3A3A3A"/>
                </a:solidFill>
                <a:effectLst/>
                <a:latin typeface="Open Sans" panose="020B0606030504020204" pitchFamily="34" charset="0"/>
              </a:rPr>
              <a:t> za </a:t>
            </a:r>
            <a:r>
              <a:rPr lang="en-GB" sz="2400" b="0" i="0" dirty="0" err="1">
                <a:solidFill>
                  <a:srgbClr val="3A3A3A"/>
                </a:solidFill>
                <a:effectLst/>
                <a:latin typeface="Open Sans" panose="020B0606030504020204" pitchFamily="34" charset="0"/>
              </a:rPr>
              <a:t>základní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metodu</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endParaRPr lang="cs-CZ" sz="2400" b="0" i="0" dirty="0">
              <a:solidFill>
                <a:srgbClr val="3A3A3A"/>
              </a:solidFill>
              <a:effectLst/>
              <a:latin typeface="Open Sans" panose="020B0606030504020204" pitchFamily="34" charset="0"/>
            </a:endParaRPr>
          </a:p>
          <a:p>
            <a:r>
              <a:rPr lang="en-GB" sz="2400" b="0" i="0" dirty="0" err="1">
                <a:solidFill>
                  <a:srgbClr val="3A3A3A"/>
                </a:solidFill>
                <a:effectLst/>
                <a:latin typeface="Open Sans" panose="020B0606030504020204" pitchFamily="34" charset="0"/>
              </a:rPr>
              <a:t>poskytuje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základní</a:t>
            </a:r>
            <a:r>
              <a:rPr lang="en-GB" sz="2400" b="0" i="0" dirty="0">
                <a:solidFill>
                  <a:srgbClr val="3A3A3A"/>
                </a:solidFill>
                <a:effectLst/>
                <a:latin typeface="Open Sans" panose="020B0606030504020204" pitchFamily="34" charset="0"/>
              </a:rPr>
              <a:t> (core) </a:t>
            </a:r>
            <a:r>
              <a:rPr lang="en-GB" sz="2400" b="0" i="0" dirty="0" err="1">
                <a:solidFill>
                  <a:srgbClr val="3A3A3A"/>
                </a:solidFill>
                <a:effectLst/>
                <a:latin typeface="Open Sans" panose="020B0606030504020204" pitchFamily="34" charset="0"/>
              </a:rPr>
              <a:t>dovednosti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které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budou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užitečné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provádění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mnoha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dalších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forem</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kvalitativní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analýzy</a:t>
            </a:r>
            <a:endParaRPr lang="cs-CZ" sz="2400" b="0" i="0" dirty="0">
              <a:solidFill>
                <a:srgbClr val="3A3A3A"/>
              </a:solidFill>
              <a:effectLst/>
              <a:latin typeface="Open Sans" panose="020B0606030504020204" pitchFamily="34" charset="0"/>
            </a:endParaRPr>
          </a:p>
          <a:p>
            <a:endParaRPr lang="cs-CZ" sz="2400" dirty="0">
              <a:solidFill>
                <a:srgbClr val="3A3A3A"/>
              </a:solidFill>
              <a:latin typeface="Open Sans" panose="020B0606030504020204" pitchFamily="34" charset="0"/>
            </a:endParaRPr>
          </a:p>
          <a:p>
            <a:r>
              <a:rPr lang="en-GB" sz="2400" b="0" i="0" dirty="0" err="1">
                <a:solidFill>
                  <a:srgbClr val="3A3A3A"/>
                </a:solidFill>
                <a:effectLst/>
                <a:latin typeface="Open Sans" panose="020B0606030504020204" pitchFamily="34" charset="0"/>
              </a:rPr>
              <a:t>metod</a:t>
            </a:r>
            <a:r>
              <a:rPr lang="cs-CZ" sz="2400" b="0" i="0" dirty="0">
                <a:solidFill>
                  <a:srgbClr val="3A3A3A"/>
                </a:solidFill>
                <a:effectLst/>
                <a:latin typeface="Open Sans" panose="020B0606030504020204" pitchFamily="34" charset="0"/>
              </a:rPr>
              <a:t>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popisu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dat</a:t>
            </a:r>
            <a:r>
              <a:rPr lang="en-GB" sz="2400" b="0" i="0" dirty="0">
                <a:solidFill>
                  <a:srgbClr val="3A3A3A"/>
                </a:solidFill>
                <a:effectLst/>
                <a:latin typeface="Open Sans" panose="020B0606030504020204" pitchFamily="34" charset="0"/>
              </a:rPr>
              <a:t>, ale </a:t>
            </a:r>
            <a:r>
              <a:rPr lang="en-GB" sz="2400" b="0" i="0" dirty="0" err="1">
                <a:solidFill>
                  <a:srgbClr val="3A3A3A"/>
                </a:solidFill>
                <a:effectLst/>
                <a:latin typeface="Open Sans" panose="020B0606030504020204" pitchFamily="34" charset="0"/>
              </a:rPr>
              <a:t>zároveň</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a:t>
            </a:r>
            <a:r>
              <a:rPr lang="en-GB" sz="2400" b="0" i="0" dirty="0">
                <a:solidFill>
                  <a:srgbClr val="3A3A3A"/>
                </a:solidFill>
                <a:effectLst/>
                <a:latin typeface="Open Sans" panose="020B0606030504020204" pitchFamily="34" charset="0"/>
              </a:rPr>
              <a:t> o </a:t>
            </a:r>
            <a:r>
              <a:rPr lang="en-GB" sz="2400" b="0" i="0" dirty="0" err="1">
                <a:solidFill>
                  <a:srgbClr val="3A3A3A"/>
                </a:solidFill>
                <a:effectLst/>
                <a:latin typeface="Open Sans" panose="020B0606030504020204" pitchFamily="34" charset="0"/>
              </a:rPr>
              <a:t>metod</a:t>
            </a:r>
            <a:r>
              <a:rPr lang="cs-CZ" sz="2400" b="0" i="0" dirty="0">
                <a:solidFill>
                  <a:srgbClr val="3A3A3A"/>
                </a:solidFill>
                <a:effectLst/>
                <a:latin typeface="Open Sans" panose="020B0606030504020204" pitchFamily="34" charset="0"/>
              </a:rPr>
              <a:t>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zahrnující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interpretaci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kódů</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konstrukci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témat</a:t>
            </a:r>
            <a:endParaRPr lang="en-GB" sz="2400" dirty="0"/>
          </a:p>
        </p:txBody>
      </p:sp>
    </p:spTree>
    <p:extLst>
      <p:ext uri="{BB962C8B-B14F-4D97-AF65-F5344CB8AC3E}">
        <p14:creationId xmlns:p14="http://schemas.microsoft.com/office/powerpoint/2010/main" val="164447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7BD0FFA-E7D8-D8E6-1071-CCCBB464D633}"/>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02C44E43-156F-CC45-F21D-0B0751692AC5}"/>
              </a:ext>
            </a:extLst>
          </p:cNvPr>
          <p:cNvSpPr>
            <a:spLocks noGrp="1"/>
          </p:cNvSpPr>
          <p:nvPr>
            <p:ph type="title"/>
          </p:nvPr>
        </p:nvSpPr>
        <p:spPr>
          <a:xfrm>
            <a:off x="631731" y="321542"/>
            <a:ext cx="10753200" cy="451576"/>
          </a:xfrm>
        </p:spPr>
        <p:txBody>
          <a:bodyPr/>
          <a:lstStyle/>
          <a:p>
            <a:r>
              <a:rPr lang="en-GB" dirty="0" err="1"/>
              <a:t>Narativní</a:t>
            </a:r>
            <a:r>
              <a:rPr lang="en-GB" dirty="0"/>
              <a:t> </a:t>
            </a:r>
            <a:r>
              <a:rPr lang="en-GB" dirty="0" err="1"/>
              <a:t>analýza</a:t>
            </a:r>
            <a:r>
              <a:rPr lang="en-GB" dirty="0"/>
              <a:t>/</a:t>
            </a:r>
            <a:r>
              <a:rPr lang="en-GB" dirty="0" err="1"/>
              <a:t>výzkum</a:t>
            </a:r>
            <a:br>
              <a:rPr lang="en-GB" dirty="0"/>
            </a:br>
            <a:endParaRPr lang="en-GB" dirty="0"/>
          </a:p>
        </p:txBody>
      </p:sp>
      <p:sp>
        <p:nvSpPr>
          <p:cNvPr id="5" name="Zástupný obsah 4">
            <a:extLst>
              <a:ext uri="{FF2B5EF4-FFF2-40B4-BE49-F238E27FC236}">
                <a16:creationId xmlns:a16="http://schemas.microsoft.com/office/drawing/2014/main" id="{1C6318D3-72A9-74DE-FFDF-EE8280D4E107}"/>
              </a:ext>
            </a:extLst>
          </p:cNvPr>
          <p:cNvSpPr>
            <a:spLocks noGrp="1"/>
          </p:cNvSpPr>
          <p:nvPr>
            <p:ph idx="1"/>
          </p:nvPr>
        </p:nvSpPr>
        <p:spPr>
          <a:xfrm>
            <a:off x="631731" y="3614648"/>
            <a:ext cx="7033093" cy="3028200"/>
          </a:xfrm>
        </p:spPr>
        <p:txBody>
          <a:bodyPr/>
          <a:lstStyle/>
          <a:p>
            <a:endParaRPr lang="cs-CZ" b="0" i="0" dirty="0">
              <a:solidFill>
                <a:srgbClr val="3A3A3A"/>
              </a:solidFill>
              <a:effectLst/>
              <a:latin typeface="Open Sans" panose="020B0606030504020204" pitchFamily="34" charset="0"/>
            </a:endParaRPr>
          </a:p>
          <a:p>
            <a:r>
              <a:rPr lang="cs-CZ" dirty="0">
                <a:solidFill>
                  <a:srgbClr val="3A3A3A"/>
                </a:solidFill>
                <a:latin typeface="Open Sans" panose="020B0606030504020204" pitchFamily="34" charset="0"/>
              </a:rPr>
              <a:t>s</a:t>
            </a:r>
            <a:r>
              <a:rPr lang="en-GB" b="0" i="0" dirty="0" err="1">
                <a:solidFill>
                  <a:srgbClr val="3A3A3A"/>
                </a:solidFill>
                <a:effectLst/>
                <a:latin typeface="Open Sans" panose="020B0606030504020204" pitchFamily="34" charset="0"/>
              </a:rPr>
              <a:t>běr</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narativních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je v </a:t>
            </a:r>
            <a:r>
              <a:rPr lang="en-GB" b="0" i="0" dirty="0" err="1">
                <a:solidFill>
                  <a:srgbClr val="3A3A3A"/>
                </a:solidFill>
                <a:effectLst/>
                <a:latin typeface="Open Sans" panose="020B0606030504020204" pitchFamily="34" charset="0"/>
              </a:rPr>
              <a:t>ošetřovatelském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důležitým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typem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sběru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protože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usnadňuje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péči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zaměřenou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člověka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tzv</a:t>
            </a:r>
            <a:r>
              <a:rPr lang="en-GB" b="0" i="0" dirty="0">
                <a:solidFill>
                  <a:srgbClr val="3A3A3A"/>
                </a:solidFill>
                <a:effectLst/>
                <a:latin typeface="Open Sans" panose="020B0606030504020204" pitchFamily="34" charset="0"/>
              </a:rPr>
              <a:t>. person </a:t>
            </a:r>
            <a:r>
              <a:rPr lang="en-GB" b="0" i="0" dirty="0" err="1">
                <a:solidFill>
                  <a:srgbClr val="3A3A3A"/>
                </a:solidFill>
                <a:effectLst/>
                <a:latin typeface="Open Sans" panose="020B0606030504020204" pitchFamily="34" charset="0"/>
              </a:rPr>
              <a:t>centered</a:t>
            </a:r>
            <a:r>
              <a:rPr lang="en-GB" b="0" i="0" dirty="0">
                <a:solidFill>
                  <a:srgbClr val="3A3A3A"/>
                </a:solidFill>
                <a:effectLst/>
                <a:latin typeface="Open Sans" panose="020B0606030504020204" pitchFamily="34" charset="0"/>
              </a:rPr>
              <a:t> care)</a:t>
            </a:r>
            <a:endParaRPr lang="en-GB" dirty="0"/>
          </a:p>
        </p:txBody>
      </p:sp>
      <p:pic>
        <p:nvPicPr>
          <p:cNvPr id="1026" name="Picture 2" descr="Nalezený obrázek pro příběh">
            <a:extLst>
              <a:ext uri="{FF2B5EF4-FFF2-40B4-BE49-F238E27FC236}">
                <a16:creationId xmlns:a16="http://schemas.microsoft.com/office/drawing/2014/main" id="{E2B2AADA-AB35-E50C-07B8-C0E31F071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106" y="3737770"/>
            <a:ext cx="3984130" cy="2274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3BBB5B08-AAB1-DEAA-027E-B82317362C4B}"/>
              </a:ext>
            </a:extLst>
          </p:cNvPr>
          <p:cNvSpPr txBox="1"/>
          <p:nvPr/>
        </p:nvSpPr>
        <p:spPr>
          <a:xfrm>
            <a:off x="5298141" y="835632"/>
            <a:ext cx="6893859" cy="2839624"/>
          </a:xfrm>
          <a:prstGeom prst="rect">
            <a:avLst/>
          </a:prstGeom>
          <a:noFill/>
        </p:spPr>
        <p:txBody>
          <a:bodyPr wrap="square">
            <a:spAutoFit/>
          </a:bodyPr>
          <a:lstStyle/>
          <a:p>
            <a:pPr marL="252000" marR="0" lvl="0" indent="-180000" algn="l" defTabSz="914400" rtl="0" eaLnBrk="1" fontAlgn="base" latinLnBrk="0" hangingPunct="1">
              <a:lnSpc>
                <a:spcPts val="3600"/>
              </a:lnSpc>
              <a:spcBef>
                <a:spcPts val="0"/>
              </a:spcBef>
              <a:spcAft>
                <a:spcPct val="0"/>
              </a:spcAft>
              <a:buClr>
                <a:srgbClr val="0000DC"/>
              </a:buClr>
              <a:buSzPct val="100000"/>
              <a:buFont typeface="Arial" panose="020B0604020202020204" pitchFamily="34" charset="0"/>
              <a:buChar char="̶"/>
              <a:tabLst/>
              <a:defRPr/>
            </a:pP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technika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obcházející</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omezení</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kvantitativního</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výzkumu</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ve</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smyslu</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vyloučení</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eliminace</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zkreslených</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vzorků</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chybějících</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nebo</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neúplných</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údajů</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nezachycených</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proměnných</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nebo</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ztráty</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 </a:t>
            </a:r>
            <a:r>
              <a:rPr kumimoji="0" lang="en-GB" sz="2800" b="0" i="0" u="none" strike="noStrike" kern="0" cap="none" spc="0" normalizeH="0" baseline="0" noProof="0" dirty="0" err="1">
                <a:ln>
                  <a:noFill/>
                </a:ln>
                <a:solidFill>
                  <a:srgbClr val="3A3A3A"/>
                </a:solidFill>
                <a:effectLst/>
                <a:uLnTx/>
                <a:uFillTx/>
                <a:latin typeface="Open Sans" panose="020B0606030504020204" pitchFamily="34" charset="0"/>
                <a:ea typeface="+mn-ea"/>
                <a:cs typeface="+mn-cs"/>
              </a:rPr>
              <a:t>údajů</a:t>
            </a:r>
            <a:r>
              <a:rPr kumimoji="0" lang="en-GB"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rPr>
              <a:t>.</a:t>
            </a:r>
            <a:endParaRPr kumimoji="0" lang="cs-CZ" sz="2800" b="0" i="0" u="none" strike="noStrike" kern="0" cap="none" spc="0" normalizeH="0" baseline="0" noProof="0" dirty="0">
              <a:ln>
                <a:noFill/>
              </a:ln>
              <a:solidFill>
                <a:srgbClr val="3A3A3A"/>
              </a:solidFill>
              <a:effectLst/>
              <a:uLnTx/>
              <a:uFillTx/>
              <a:latin typeface="Open Sans" panose="020B0606030504020204" pitchFamily="34" charset="0"/>
              <a:ea typeface="+mn-ea"/>
              <a:cs typeface="+mn-cs"/>
            </a:endParaRPr>
          </a:p>
        </p:txBody>
      </p:sp>
      <p:pic>
        <p:nvPicPr>
          <p:cNvPr id="1030" name="Picture 6" descr="Nalezený obrázek pro vyprávění příběhů">
            <a:extLst>
              <a:ext uri="{FF2B5EF4-FFF2-40B4-BE49-F238E27FC236}">
                <a16:creationId xmlns:a16="http://schemas.microsoft.com/office/drawing/2014/main" id="{D52AF959-8E03-D92B-8FBF-C7DD2CFC7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31" y="1126731"/>
            <a:ext cx="451485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5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C1CA415-544A-3FF5-38A8-FD62089303E2}"/>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68ADA90F-E825-D356-5264-86FAA73B3C46}"/>
              </a:ext>
            </a:extLst>
          </p:cNvPr>
          <p:cNvSpPr>
            <a:spLocks noGrp="1"/>
          </p:cNvSpPr>
          <p:nvPr>
            <p:ph type="title"/>
          </p:nvPr>
        </p:nvSpPr>
        <p:spPr>
          <a:xfrm>
            <a:off x="540000" y="378000"/>
            <a:ext cx="4937817" cy="451576"/>
          </a:xfrm>
        </p:spPr>
        <p:txBody>
          <a:bodyPr/>
          <a:lstStyle/>
          <a:p>
            <a:r>
              <a:rPr lang="cs-CZ" dirty="0"/>
              <a:t>Narativní analýza(2)</a:t>
            </a:r>
            <a:endParaRPr lang="en-GB" dirty="0"/>
          </a:p>
        </p:txBody>
      </p:sp>
      <p:sp>
        <p:nvSpPr>
          <p:cNvPr id="5" name="Zástupný obsah 4">
            <a:extLst>
              <a:ext uri="{FF2B5EF4-FFF2-40B4-BE49-F238E27FC236}">
                <a16:creationId xmlns:a16="http://schemas.microsoft.com/office/drawing/2014/main" id="{43930F78-13A8-3ED5-C18A-79FEA11CB3CF}"/>
              </a:ext>
            </a:extLst>
          </p:cNvPr>
          <p:cNvSpPr>
            <a:spLocks noGrp="1"/>
          </p:cNvSpPr>
          <p:nvPr>
            <p:ph idx="1"/>
          </p:nvPr>
        </p:nvSpPr>
        <p:spPr>
          <a:xfrm>
            <a:off x="781863" y="1053394"/>
            <a:ext cx="8153760" cy="4751211"/>
          </a:xfrm>
        </p:spPr>
        <p:txBody>
          <a:bodyPr/>
          <a:lstStyle/>
          <a:p>
            <a:pPr>
              <a:lnSpc>
                <a:spcPct val="100000"/>
              </a:lnSpc>
            </a:pPr>
            <a:r>
              <a:rPr lang="en-GB" sz="2000" b="0" i="0" dirty="0" err="1">
                <a:solidFill>
                  <a:srgbClr val="3A3A3A"/>
                </a:solidFill>
                <a:effectLst/>
                <a:latin typeface="Open Sans" panose="020B0606030504020204" pitchFamily="34" charset="0"/>
              </a:rPr>
              <a:t>skupin</a:t>
            </a:r>
            <a:r>
              <a:rPr lang="cs-CZ" sz="2000" b="0" i="0" dirty="0">
                <a:solidFill>
                  <a:srgbClr val="3A3A3A"/>
                </a:solidFill>
                <a:effectLst/>
                <a:latin typeface="Open Sans" panose="020B0606030504020204" pitchFamily="34" charset="0"/>
              </a:rPr>
              <a:t>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příbuzných</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metod</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zaměřených</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pochopení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obsahu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struktury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nebo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funkci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příběhu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člověka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který</a:t>
            </a:r>
            <a:r>
              <a:rPr lang="en-GB" sz="2000" b="0" i="0" dirty="0">
                <a:solidFill>
                  <a:srgbClr val="3A3A3A"/>
                </a:solidFill>
                <a:effectLst/>
                <a:latin typeface="Open Sans" panose="020B0606030504020204" pitchFamily="34" charset="0"/>
              </a:rPr>
              <a:t> je </a:t>
            </a:r>
            <a:r>
              <a:rPr lang="en-GB" sz="2000" b="0" i="0" dirty="0" err="1">
                <a:solidFill>
                  <a:srgbClr val="3A3A3A"/>
                </a:solidFill>
                <a:effectLst/>
                <a:latin typeface="Open Sans" panose="020B0606030504020204" pitchFamily="34" charset="0"/>
              </a:rPr>
              <a:t>hlavním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předmětem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výzkumného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zájmu</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r>
              <a:rPr lang="en-GB" sz="2000" b="0" i="0" dirty="0" err="1">
                <a:solidFill>
                  <a:srgbClr val="3A3A3A"/>
                </a:solidFill>
                <a:effectLst/>
                <a:latin typeface="Open Sans" panose="020B0606030504020204" pitchFamily="34" charset="0"/>
              </a:rPr>
              <a:t>Vyprávění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např</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životního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příběhu</a:t>
            </a:r>
            <a:r>
              <a:rPr lang="en-GB" sz="2000" b="0" i="0" dirty="0">
                <a:solidFill>
                  <a:srgbClr val="3A3A3A"/>
                </a:solidFill>
                <a:effectLst/>
                <a:latin typeface="Open Sans" panose="020B0606030504020204" pitchFamily="34" charset="0"/>
              </a:rPr>
              <a:t>) je </a:t>
            </a:r>
            <a:r>
              <a:rPr lang="en-GB" sz="2000" b="0" i="0" dirty="0" err="1">
                <a:solidFill>
                  <a:srgbClr val="3A3A3A"/>
                </a:solidFill>
                <a:effectLst/>
                <a:latin typeface="Open Sans" panose="020B0606030504020204" pitchFamily="34" charset="0"/>
              </a:rPr>
              <a:t>psychosociální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aktivita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zahrnující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vjemy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aktéry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interpretace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kauzální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řetězce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smysluplnou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posloupnost</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významný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závěr</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r>
              <a:rPr lang="en-GB" sz="2000" b="0" i="0" dirty="0" err="1">
                <a:solidFill>
                  <a:srgbClr val="3A3A3A"/>
                </a:solidFill>
                <a:effectLst/>
                <a:latin typeface="Open Sans" panose="020B0606030504020204" pitchFamily="34" charset="0"/>
              </a:rPr>
              <a:t>Třídí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jednotlivé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vazby</a:t>
            </a:r>
            <a:r>
              <a:rPr lang="en-GB" sz="2000" b="0" i="0" dirty="0">
                <a:solidFill>
                  <a:srgbClr val="3A3A3A"/>
                </a:solidFill>
                <a:effectLst/>
                <a:latin typeface="Open Sans" panose="020B0606030504020204" pitchFamily="34" charset="0"/>
              </a:rPr>
              <a:t> k </a:t>
            </a:r>
            <a:r>
              <a:rPr lang="en-GB" sz="2000" b="0" i="0" dirty="0" err="1">
                <a:solidFill>
                  <a:srgbClr val="3A3A3A"/>
                </a:solidFill>
                <a:effectLst/>
                <a:latin typeface="Open Sans" panose="020B0606030504020204" pitchFamily="34" charset="0"/>
              </a:rPr>
              <a:t>sobě</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samému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vztahy</a:t>
            </a:r>
            <a:r>
              <a:rPr lang="en-GB" sz="2000" b="0" i="0" dirty="0">
                <a:solidFill>
                  <a:srgbClr val="3A3A3A"/>
                </a:solidFill>
                <a:effectLst/>
                <a:latin typeface="Open Sans" panose="020B0606030504020204" pitchFamily="34" charset="0"/>
              </a:rPr>
              <a:t> s </a:t>
            </a:r>
            <a:r>
              <a:rPr lang="en-GB" sz="2000" b="0" i="0" dirty="0" err="1">
                <a:solidFill>
                  <a:srgbClr val="3A3A3A"/>
                </a:solidFill>
                <a:effectLst/>
                <a:latin typeface="Open Sans" panose="020B0606030504020204" pitchFamily="34" charset="0"/>
              </a:rPr>
              <a:t>ostatními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vztah</a:t>
            </a:r>
            <a:r>
              <a:rPr lang="en-GB" sz="2000" b="0" i="0" dirty="0">
                <a:solidFill>
                  <a:srgbClr val="3A3A3A"/>
                </a:solidFill>
                <a:effectLst/>
                <a:latin typeface="Open Sans" panose="020B0606030504020204" pitchFamily="34" charset="0"/>
              </a:rPr>
              <a:t> k </a:t>
            </a:r>
            <a:r>
              <a:rPr lang="en-GB" sz="2000" b="0" i="0" dirty="0" err="1">
                <a:solidFill>
                  <a:srgbClr val="3A3A3A"/>
                </a:solidFill>
                <a:effectLst/>
                <a:latin typeface="Open Sans" panose="020B0606030504020204" pitchFamily="34" charset="0"/>
              </a:rPr>
              <a:t>časové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linii</a:t>
            </a:r>
            <a:r>
              <a:rPr lang="en-GB" sz="2000" b="0" i="0" dirty="0">
                <a:solidFill>
                  <a:srgbClr val="3A3A3A"/>
                </a:solidFill>
                <a:effectLst/>
                <a:latin typeface="Open Sans" panose="020B0606030504020204" pitchFamily="34" charset="0"/>
              </a:rPr>
              <a:t> a k </a:t>
            </a:r>
            <a:r>
              <a:rPr lang="en-GB" sz="2000" b="0" i="0" dirty="0" err="1">
                <a:solidFill>
                  <a:srgbClr val="3A3A3A"/>
                </a:solidFill>
                <a:effectLst/>
                <a:latin typeface="Open Sans" panose="020B0606030504020204" pitchFamily="34" charset="0"/>
              </a:rPr>
              <a:t>morálce</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r>
              <a:rPr lang="en-GB" sz="2000" b="0" i="0" dirty="0" err="1">
                <a:solidFill>
                  <a:srgbClr val="3A3A3A"/>
                </a:solidFill>
                <a:effectLst/>
                <a:latin typeface="Open Sans" panose="020B0606030504020204" pitchFamily="34" charset="0"/>
              </a:rPr>
              <a:t>Všechny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zmíněné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vazby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jsou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podstatnou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součástí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sociální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interakce</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poskytují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náhled</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způsoby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validace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ověřování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vzájemných</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vztahů</a:t>
            </a:r>
            <a:r>
              <a:rPr lang="en-GB" sz="2000" b="0" i="0" dirty="0">
                <a:solidFill>
                  <a:srgbClr val="3A3A3A"/>
                </a:solidFill>
                <a:effectLst/>
                <a:latin typeface="Open Sans" panose="020B0606030504020204" pitchFamily="34" charset="0"/>
              </a:rPr>
              <a:t>.</a:t>
            </a:r>
            <a:endParaRPr lang="en-GB" sz="2000" dirty="0"/>
          </a:p>
        </p:txBody>
      </p:sp>
      <p:pic>
        <p:nvPicPr>
          <p:cNvPr id="5124" name="Picture 4" descr="Životní příběhy">
            <a:extLst>
              <a:ext uri="{FF2B5EF4-FFF2-40B4-BE49-F238E27FC236}">
                <a16:creationId xmlns:a16="http://schemas.microsoft.com/office/drawing/2014/main" id="{8617D588-F4EB-5CDA-7B5F-D6BB8FDDA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275" y="5292013"/>
            <a:ext cx="3930336" cy="14485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lezený obrázek pro vyprávění příběhů">
            <a:extLst>
              <a:ext uri="{FF2B5EF4-FFF2-40B4-BE49-F238E27FC236}">
                <a16:creationId xmlns:a16="http://schemas.microsoft.com/office/drawing/2014/main" id="{8FC60F0E-0CEC-1CF3-6F9B-7CB48A5D7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760" y="220031"/>
            <a:ext cx="3131930" cy="21035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lezený obrázek pro vyprávění příběhů">
            <a:extLst>
              <a:ext uri="{FF2B5EF4-FFF2-40B4-BE49-F238E27FC236}">
                <a16:creationId xmlns:a16="http://schemas.microsoft.com/office/drawing/2014/main" id="{77A55434-D543-2C83-C3CF-E392D735BE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2707" y="2521914"/>
            <a:ext cx="30099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CEEBA81-5565-D8AD-3190-7692EA9AD71D}"/>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392D561B-D1EB-98F4-A746-DE50C78DEA00}"/>
              </a:ext>
            </a:extLst>
          </p:cNvPr>
          <p:cNvSpPr>
            <a:spLocks noGrp="1"/>
          </p:cNvSpPr>
          <p:nvPr>
            <p:ph type="title"/>
          </p:nvPr>
        </p:nvSpPr>
        <p:spPr/>
        <p:txBody>
          <a:bodyPr/>
          <a:lstStyle/>
          <a:p>
            <a:r>
              <a:rPr lang="en-GB" dirty="0" err="1"/>
              <a:t>Metody</a:t>
            </a:r>
            <a:r>
              <a:rPr lang="en-GB" dirty="0"/>
              <a:t> </a:t>
            </a:r>
            <a:r>
              <a:rPr lang="en-GB" dirty="0" err="1"/>
              <a:t>sběru</a:t>
            </a:r>
            <a:r>
              <a:rPr lang="en-GB" dirty="0"/>
              <a:t> </a:t>
            </a:r>
            <a:r>
              <a:rPr lang="en-GB" dirty="0" err="1"/>
              <a:t>dat</a:t>
            </a:r>
            <a:r>
              <a:rPr lang="en-GB" dirty="0"/>
              <a:t> v </a:t>
            </a:r>
            <a:r>
              <a:rPr lang="en-GB" dirty="0" err="1"/>
              <a:t>kvalitativním</a:t>
            </a:r>
            <a:r>
              <a:rPr lang="en-GB" dirty="0"/>
              <a:t> </a:t>
            </a:r>
            <a:r>
              <a:rPr lang="en-GB" dirty="0" err="1"/>
              <a:t>výzkumu</a:t>
            </a:r>
            <a:endParaRPr lang="en-GB" dirty="0"/>
          </a:p>
        </p:txBody>
      </p:sp>
      <p:sp>
        <p:nvSpPr>
          <p:cNvPr id="5" name="Zástupný obsah 4">
            <a:extLst>
              <a:ext uri="{FF2B5EF4-FFF2-40B4-BE49-F238E27FC236}">
                <a16:creationId xmlns:a16="http://schemas.microsoft.com/office/drawing/2014/main" id="{45375CCC-D594-7908-1E25-CC01DAF759A3}"/>
              </a:ext>
            </a:extLst>
          </p:cNvPr>
          <p:cNvSpPr>
            <a:spLocks noGrp="1"/>
          </p:cNvSpPr>
          <p:nvPr>
            <p:ph idx="1"/>
          </p:nvPr>
        </p:nvSpPr>
        <p:spPr/>
        <p:txBody>
          <a:bodyPr/>
          <a:lstStyle/>
          <a:p>
            <a:r>
              <a:rPr lang="en-GB" b="0" i="0" dirty="0">
                <a:solidFill>
                  <a:srgbClr val="3A3A3A"/>
                </a:solidFill>
                <a:effectLst/>
                <a:latin typeface="Open Sans" panose="020B0606030504020204" pitchFamily="34" charset="0"/>
              </a:rPr>
              <a:t>je </a:t>
            </a:r>
            <a:r>
              <a:rPr lang="en-GB" b="0" i="0" dirty="0" err="1">
                <a:solidFill>
                  <a:srgbClr val="3A3A3A"/>
                </a:solidFill>
                <a:effectLst/>
                <a:latin typeface="Open Sans" panose="020B0606030504020204" pitchFamily="34" charset="0"/>
              </a:rPr>
              <a:t>důležité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ujasnit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jaký</a:t>
            </a:r>
            <a:r>
              <a:rPr lang="en-GB" b="0"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typ</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informace</a:t>
            </a:r>
            <a:r>
              <a:rPr lang="en-GB" b="1"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potřebuje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výzkumník</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získat</a:t>
            </a:r>
            <a:r>
              <a:rPr lang="en-GB" b="0"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kdo</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bude</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probandem</a:t>
            </a:r>
            <a:r>
              <a:rPr lang="en-GB" b="0" i="0" dirty="0">
                <a:solidFill>
                  <a:srgbClr val="3A3A3A"/>
                </a:solidFill>
                <a:effectLst/>
                <a:latin typeface="Open Sans" panose="020B0606030504020204" pitchFamily="34" charset="0"/>
              </a:rPr>
              <a:t>, a za </a:t>
            </a:r>
            <a:r>
              <a:rPr lang="en-GB" b="0" i="0" dirty="0" err="1">
                <a:solidFill>
                  <a:srgbClr val="3A3A3A"/>
                </a:solidFill>
                <a:effectLst/>
                <a:latin typeface="Open Sans" panose="020B0606030504020204" pitchFamily="34" charset="0"/>
              </a:rPr>
              <a:t>jakých</a:t>
            </a:r>
            <a:r>
              <a:rPr lang="en-GB" b="0"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okolností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bude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sběr</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probíhat</a:t>
            </a:r>
            <a:r>
              <a:rPr lang="en-GB" b="0" i="0" dirty="0">
                <a:solidFill>
                  <a:srgbClr val="3A3A3A"/>
                </a:solidFill>
                <a:effectLst/>
                <a:latin typeface="Open Sans" panose="020B0606030504020204" pitchFamily="34" charset="0"/>
              </a:rPr>
              <a:t>. </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Vybraná</a:t>
            </a:r>
            <a:r>
              <a:rPr lang="en-GB" b="0" i="0" dirty="0">
                <a:solidFill>
                  <a:srgbClr val="3A3A3A"/>
                </a:solidFill>
                <a:effectLst/>
                <a:latin typeface="Open Sans" panose="020B0606030504020204" pitchFamily="34" charset="0"/>
              </a:rPr>
              <a:t> technika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musí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zajistit</a:t>
            </a:r>
            <a:r>
              <a:rPr lang="en-GB" b="0"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objektivnost</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jasnost</a:t>
            </a:r>
            <a:r>
              <a:rPr lang="en-GB" b="1" i="0" dirty="0">
                <a:solidFill>
                  <a:srgbClr val="3A3A3A"/>
                </a:solidFill>
                <a:effectLst/>
                <a:latin typeface="Open Sans" panose="020B0606030504020204" pitchFamily="34" charset="0"/>
              </a:rPr>
              <a:t> a </a:t>
            </a:r>
            <a:r>
              <a:rPr lang="en-GB" b="1" i="0" dirty="0" err="1">
                <a:solidFill>
                  <a:srgbClr val="3A3A3A"/>
                </a:solidFill>
                <a:effectLst/>
                <a:latin typeface="Open Sans" panose="020B0606030504020204" pitchFamily="34" charset="0"/>
              </a:rPr>
              <a:t>přesnost</a:t>
            </a:r>
            <a:r>
              <a:rPr lang="en-GB" b="1"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Volbu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samozřejmě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ovlivňují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také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možnosti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výzkumníka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Výběr</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úzce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spojen</a:t>
            </a:r>
            <a:r>
              <a:rPr lang="en-GB" b="0" i="0" dirty="0">
                <a:solidFill>
                  <a:srgbClr val="3A3A3A"/>
                </a:solidFill>
                <a:effectLst/>
                <a:latin typeface="Open Sans" panose="020B0606030504020204" pitchFamily="34" charset="0"/>
              </a:rPr>
              <a:t> s </a:t>
            </a:r>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cs-CZ" b="0" i="0" dirty="0">
                <a:solidFill>
                  <a:srgbClr val="3A3A3A"/>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218187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6F8A50A-ADBA-01D5-886F-05DEBDC36EED}"/>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450574CB-6036-65DE-D56C-AC947BA38421}"/>
              </a:ext>
            </a:extLst>
          </p:cNvPr>
          <p:cNvSpPr>
            <a:spLocks noGrp="1"/>
          </p:cNvSpPr>
          <p:nvPr>
            <p:ph type="title"/>
          </p:nvPr>
        </p:nvSpPr>
        <p:spPr/>
        <p:txBody>
          <a:bodyPr/>
          <a:lstStyle/>
          <a:p>
            <a:r>
              <a:rPr lang="en-GB" dirty="0" err="1"/>
              <a:t>Pozorování</a:t>
            </a:r>
            <a:r>
              <a:rPr lang="en-GB" dirty="0"/>
              <a:t> v </a:t>
            </a:r>
            <a:r>
              <a:rPr lang="en-GB" dirty="0" err="1"/>
              <a:t>kvalitativním</a:t>
            </a:r>
            <a:r>
              <a:rPr lang="en-GB" dirty="0"/>
              <a:t> </a:t>
            </a:r>
            <a:r>
              <a:rPr lang="en-GB" dirty="0" err="1"/>
              <a:t>výzkumu</a:t>
            </a:r>
            <a:endParaRPr lang="en-GB" dirty="0"/>
          </a:p>
        </p:txBody>
      </p:sp>
      <p:sp>
        <p:nvSpPr>
          <p:cNvPr id="5" name="Zástupný obsah 4">
            <a:extLst>
              <a:ext uri="{FF2B5EF4-FFF2-40B4-BE49-F238E27FC236}">
                <a16:creationId xmlns:a16="http://schemas.microsoft.com/office/drawing/2014/main" id="{A792CCAB-C5D8-2052-B29E-C88CF937B888}"/>
              </a:ext>
            </a:extLst>
          </p:cNvPr>
          <p:cNvSpPr>
            <a:spLocks noGrp="1"/>
          </p:cNvSpPr>
          <p:nvPr>
            <p:ph idx="1"/>
          </p:nvPr>
        </p:nvSpPr>
        <p:spPr>
          <a:xfrm>
            <a:off x="719999" y="1692002"/>
            <a:ext cx="10952047" cy="4139998"/>
          </a:xfrm>
        </p:spPr>
        <p:txBody>
          <a:bodyPr/>
          <a:lstStyle/>
          <a:p>
            <a:r>
              <a:rPr lang="en-GB" b="0" i="0" dirty="0">
                <a:solidFill>
                  <a:srgbClr val="3A3A3A"/>
                </a:solidFill>
                <a:effectLst/>
                <a:latin typeface="Open Sans" panose="020B0606030504020204" pitchFamily="34" charset="0"/>
              </a:rPr>
              <a:t>je </a:t>
            </a:r>
            <a:r>
              <a:rPr lang="en-GB" b="0" i="0" dirty="0" err="1">
                <a:solidFill>
                  <a:srgbClr val="3A3A3A"/>
                </a:solidFill>
                <a:effectLst/>
                <a:latin typeface="Open Sans" panose="020B0606030504020204" pitchFamily="34" charset="0"/>
              </a:rPr>
              <a:t>pokládáno</a:t>
            </a:r>
            <a:r>
              <a:rPr lang="en-GB" b="0" i="0" dirty="0">
                <a:solidFill>
                  <a:srgbClr val="3A3A3A"/>
                </a:solidFill>
                <a:effectLst/>
                <a:latin typeface="Open Sans" panose="020B0606030504020204" pitchFamily="34" charset="0"/>
              </a:rPr>
              <a:t> za </a:t>
            </a:r>
            <a:r>
              <a:rPr lang="en-GB" b="0" i="0" dirty="0" err="1">
                <a:solidFill>
                  <a:srgbClr val="3A3A3A"/>
                </a:solidFill>
                <a:effectLst/>
                <a:latin typeface="Open Sans" panose="020B0606030504020204" pitchFamily="34" charset="0"/>
              </a:rPr>
              <a:t>jednu</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nejnáročnějších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sběru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kvalitativním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cs-CZ" b="0" i="0" dirty="0">
                <a:solidFill>
                  <a:srgbClr val="3A3A3A"/>
                </a:solidFill>
                <a:effectLst/>
                <a:latin typeface="Open Sans" panose="020B0606030504020204" pitchFamily="34" charset="0"/>
              </a:rPr>
              <a:t>u</a:t>
            </a:r>
            <a:r>
              <a:rPr lang="en-GB" b="0" i="0" dirty="0" err="1">
                <a:solidFill>
                  <a:srgbClr val="3A3A3A"/>
                </a:solidFill>
                <a:effectLst/>
                <a:latin typeface="Open Sans" panose="020B0606030504020204" pitchFamily="34" charset="0"/>
              </a:rPr>
              <a:t>možňuje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zkoumat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projevy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jedinců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skupin</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určitých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situacích</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má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dospět</a:t>
            </a:r>
            <a:r>
              <a:rPr lang="en-GB" b="0" i="0" dirty="0">
                <a:solidFill>
                  <a:srgbClr val="3A3A3A"/>
                </a:solidFill>
                <a:effectLst/>
                <a:latin typeface="Open Sans" panose="020B0606030504020204" pitchFamily="34" charset="0"/>
              </a:rPr>
              <a:t> k </a:t>
            </a:r>
            <a:r>
              <a:rPr lang="en-GB" b="0" i="0" dirty="0" err="1">
                <a:solidFill>
                  <a:srgbClr val="3A3A3A"/>
                </a:solidFill>
                <a:effectLst/>
                <a:latin typeface="Open Sans" panose="020B0606030504020204" pitchFamily="34" charset="0"/>
              </a:rPr>
              <a:t>objektivnímu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popisu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jevu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tak</a:t>
            </a:r>
            <a:r>
              <a:rPr lang="en-GB" b="0" i="0" dirty="0">
                <a:solidFill>
                  <a:srgbClr val="3A3A3A"/>
                </a:solidFill>
                <a:effectLst/>
                <a:latin typeface="Open Sans" panose="020B0606030504020204" pitchFamily="34" charset="0"/>
              </a:rPr>
              <a:t>, aby </a:t>
            </a:r>
            <a:r>
              <a:rPr lang="en-GB" b="0" i="0" dirty="0" err="1">
                <a:solidFill>
                  <a:srgbClr val="3A3A3A"/>
                </a:solidFill>
                <a:effectLst/>
                <a:latin typeface="Open Sans" panose="020B0606030504020204" pitchFamily="34" charset="0"/>
              </a:rPr>
              <a:t>byla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umožněna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následná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analýza</a:t>
            </a:r>
            <a:endParaRPr lang="en-GB" dirty="0"/>
          </a:p>
        </p:txBody>
      </p:sp>
    </p:spTree>
    <p:extLst>
      <p:ext uri="{BB962C8B-B14F-4D97-AF65-F5344CB8AC3E}">
        <p14:creationId xmlns:p14="http://schemas.microsoft.com/office/powerpoint/2010/main" val="216007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180B1AE-96D7-47FC-4449-C4480FCD6AC3}"/>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7" name="Zástupný text 6">
            <a:extLst>
              <a:ext uri="{FF2B5EF4-FFF2-40B4-BE49-F238E27FC236}">
                <a16:creationId xmlns:a16="http://schemas.microsoft.com/office/drawing/2014/main" id="{FC28BBE3-6740-EAA0-AA39-AAAD8A563B1D}"/>
              </a:ext>
            </a:extLst>
          </p:cNvPr>
          <p:cNvSpPr>
            <a:spLocks noGrp="1"/>
          </p:cNvSpPr>
          <p:nvPr>
            <p:ph type="body" sz="quarter" idx="26"/>
          </p:nvPr>
        </p:nvSpPr>
        <p:spPr>
          <a:xfrm>
            <a:off x="719998" y="534001"/>
            <a:ext cx="8468825" cy="271576"/>
          </a:xfrm>
        </p:spPr>
        <p:txBody>
          <a:bodyPr/>
          <a:lstStyle/>
          <a:p>
            <a:r>
              <a:rPr lang="cs-CZ" sz="3200" b="1" dirty="0"/>
              <a:t>Z</a:t>
            </a:r>
            <a:r>
              <a:rPr lang="en-GB" sz="3200" b="1" dirty="0" err="1"/>
              <a:t>ákladní</a:t>
            </a:r>
            <a:r>
              <a:rPr lang="en-GB" sz="3200" b="1" dirty="0"/>
              <a:t> </a:t>
            </a:r>
            <a:r>
              <a:rPr lang="en-GB" sz="3200" b="1" dirty="0" err="1"/>
              <a:t>varianty</a:t>
            </a:r>
            <a:r>
              <a:rPr lang="en-GB" sz="3200" b="1" dirty="0"/>
              <a:t> </a:t>
            </a:r>
            <a:r>
              <a:rPr lang="en-GB" sz="3200" b="1" dirty="0" err="1"/>
              <a:t>vědeckého</a:t>
            </a:r>
            <a:r>
              <a:rPr lang="en-GB" sz="3200" b="1" dirty="0"/>
              <a:t> </a:t>
            </a:r>
            <a:r>
              <a:rPr lang="en-GB" sz="3200" b="1" dirty="0" err="1"/>
              <a:t>pozorování</a:t>
            </a:r>
            <a:endParaRPr lang="en-GB" sz="3200" b="1" dirty="0"/>
          </a:p>
        </p:txBody>
      </p:sp>
      <p:sp>
        <p:nvSpPr>
          <p:cNvPr id="9" name="Zástupný obsah 8">
            <a:extLst>
              <a:ext uri="{FF2B5EF4-FFF2-40B4-BE49-F238E27FC236}">
                <a16:creationId xmlns:a16="http://schemas.microsoft.com/office/drawing/2014/main" id="{00A8C1A6-DF4D-3A65-4C93-C3EED286EA48}"/>
              </a:ext>
            </a:extLst>
          </p:cNvPr>
          <p:cNvSpPr>
            <a:spLocks noGrp="1"/>
          </p:cNvSpPr>
          <p:nvPr>
            <p:ph idx="29"/>
          </p:nvPr>
        </p:nvSpPr>
        <p:spPr>
          <a:xfrm>
            <a:off x="719999" y="1359001"/>
            <a:ext cx="10360377" cy="4139998"/>
          </a:xfrm>
        </p:spPr>
        <p:txBody>
          <a:bodyPr/>
          <a:lstStyle/>
          <a:p>
            <a:pPr>
              <a:lnSpc>
                <a:spcPct val="100000"/>
              </a:lnSpc>
              <a:buFont typeface="Arial" panose="020B0604020202020204" pitchFamily="34" charset="0"/>
              <a:buChar char="•"/>
            </a:pPr>
            <a:r>
              <a:rPr lang="en-GB" sz="2000" b="1" i="0" dirty="0" err="1">
                <a:solidFill>
                  <a:srgbClr val="3A3A3A"/>
                </a:solidFill>
                <a:effectLst/>
                <a:latin typeface="Open Sans" panose="020B0606030504020204" pitchFamily="34" charset="0"/>
              </a:rPr>
              <a:t>Zúčastněné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nezúčastněné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 </a:t>
            </a:r>
            <a:r>
              <a:rPr lang="en-GB" sz="2000" b="0" i="0" dirty="0" err="1">
                <a:solidFill>
                  <a:srgbClr val="3A3A3A"/>
                </a:solidFill>
                <a:effectLst/>
                <a:latin typeface="Open Sans" panose="020B0606030504020204" pitchFamily="34" charset="0"/>
              </a:rPr>
              <a:t>zda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pozorovatel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participuje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dění</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endParaRPr lang="en-GB"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r>
              <a:rPr lang="en-GB" sz="2000" b="1" i="0" dirty="0" err="1">
                <a:solidFill>
                  <a:srgbClr val="3A3A3A"/>
                </a:solidFill>
                <a:effectLst/>
                <a:latin typeface="Open Sans" panose="020B0606030504020204" pitchFamily="34" charset="0"/>
              </a:rPr>
              <a:t>Přímé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nepřímé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 </a:t>
            </a:r>
            <a:r>
              <a:rPr lang="en-GB" sz="2000" b="0" i="0" dirty="0" err="1">
                <a:solidFill>
                  <a:srgbClr val="3A3A3A"/>
                </a:solidFill>
                <a:effectLst/>
                <a:latin typeface="Open Sans" panose="020B0606030504020204" pitchFamily="34" charset="0"/>
              </a:rPr>
              <a:t>zda</a:t>
            </a:r>
            <a:r>
              <a:rPr lang="en-GB" sz="2000" b="0" i="0" dirty="0">
                <a:solidFill>
                  <a:srgbClr val="3A3A3A"/>
                </a:solidFill>
                <a:effectLst/>
                <a:latin typeface="Open Sans" panose="020B0606030504020204" pitchFamily="34" charset="0"/>
              </a:rPr>
              <a:t> je </a:t>
            </a:r>
            <a:r>
              <a:rPr lang="en-GB" sz="2000" b="0" i="0" dirty="0" err="1">
                <a:solidFill>
                  <a:srgbClr val="3A3A3A"/>
                </a:solidFill>
                <a:effectLst/>
                <a:latin typeface="Open Sans" panose="020B0606030504020204" pitchFamily="34" charset="0"/>
              </a:rPr>
              <a:t>pozorovatel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přímým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účastníkem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sledované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situace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nikoliv</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endParaRPr lang="en-GB"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r>
              <a:rPr lang="en-GB" sz="2000" b="1" i="0" dirty="0" err="1">
                <a:solidFill>
                  <a:srgbClr val="3A3A3A"/>
                </a:solidFill>
                <a:effectLst/>
                <a:latin typeface="Open Sans" panose="020B0606030504020204" pitchFamily="34" charset="0"/>
              </a:rPr>
              <a:t>Strukturované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nestrukturované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 </a:t>
            </a:r>
            <a:r>
              <a:rPr lang="en-GB" sz="2000" b="0" i="0" dirty="0" err="1">
                <a:solidFill>
                  <a:srgbClr val="3A3A3A"/>
                </a:solidFill>
                <a:effectLst/>
                <a:latin typeface="Open Sans" panose="020B0606030504020204" pitchFamily="34" charset="0"/>
              </a:rPr>
              <a:t>zda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pozorovatel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provádí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dle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předem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daného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protokolu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záznamu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nikoliv</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endParaRPr lang="en-GB"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r>
              <a:rPr lang="en-GB" sz="2000" b="1" i="0" dirty="0" err="1">
                <a:solidFill>
                  <a:srgbClr val="3A3A3A"/>
                </a:solidFill>
                <a:effectLst/>
                <a:latin typeface="Open Sans" panose="020B0606030504020204" pitchFamily="34" charset="0"/>
              </a:rPr>
              <a:t>Otevřené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skryté</a:t>
            </a:r>
            <a:r>
              <a:rPr lang="en-GB" sz="2000" b="0"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 </a:t>
            </a:r>
            <a:r>
              <a:rPr lang="en-GB" sz="2000" b="0" i="0" dirty="0" err="1">
                <a:solidFill>
                  <a:srgbClr val="3A3A3A"/>
                </a:solidFill>
                <a:effectLst/>
                <a:latin typeface="Open Sans" panose="020B0606030504020204" pitchFamily="34" charset="0"/>
              </a:rPr>
              <a:t>zda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pozorovatel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informoval</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účastníky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průzkumu</a:t>
            </a:r>
            <a:r>
              <a:rPr lang="en-GB" sz="2000" b="0" i="0" dirty="0">
                <a:solidFill>
                  <a:srgbClr val="3A3A3A"/>
                </a:solidFill>
                <a:effectLst/>
                <a:latin typeface="Open Sans" panose="020B0606030504020204" pitchFamily="34" charset="0"/>
              </a:rPr>
              <a:t> o </a:t>
            </a:r>
            <a:r>
              <a:rPr lang="en-GB" sz="2000" b="0" i="0" dirty="0" err="1">
                <a:solidFill>
                  <a:srgbClr val="3A3A3A"/>
                </a:solidFill>
                <a:effectLst/>
                <a:latin typeface="Open Sans" panose="020B0606030504020204" pitchFamily="34" charset="0"/>
              </a:rPr>
              <a:t>své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činnosti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nikoliv</a:t>
            </a:r>
            <a:r>
              <a:rPr lang="en-GB" sz="2000" b="0" i="0" dirty="0">
                <a:solidFill>
                  <a:srgbClr val="3A3A3A"/>
                </a:solidFill>
                <a:effectLst/>
                <a:latin typeface="Open Sans" panose="020B0606030504020204" pitchFamily="34" charset="0"/>
              </a:rPr>
              <a:t>.</a:t>
            </a:r>
            <a:endParaRPr lang="cs-CZ"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endParaRPr lang="en-GB" sz="2000" b="0" i="0" dirty="0">
              <a:solidFill>
                <a:srgbClr val="3A3A3A"/>
              </a:solidFill>
              <a:effectLst/>
              <a:latin typeface="Open Sans" panose="020B0606030504020204" pitchFamily="34" charset="0"/>
            </a:endParaRPr>
          </a:p>
          <a:p>
            <a:pPr>
              <a:lnSpc>
                <a:spcPct val="100000"/>
              </a:lnSpc>
              <a:buFont typeface="Arial" panose="020B0604020202020204" pitchFamily="34" charset="0"/>
              <a:buChar char="•"/>
            </a:pPr>
            <a:r>
              <a:rPr lang="en-GB" sz="2000" b="1" i="0" dirty="0">
                <a:solidFill>
                  <a:srgbClr val="3A3A3A"/>
                </a:solidFill>
                <a:effectLst/>
                <a:latin typeface="Open Sans" panose="020B0606030504020204" pitchFamily="34" charset="0"/>
              </a:rPr>
              <a:t>V</a:t>
            </a:r>
            <a:r>
              <a:rPr lang="cs-CZ"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přirozených</a:t>
            </a:r>
            <a:r>
              <a:rPr lang="cs-CZ" sz="2000" b="1" dirty="0">
                <a:solidFill>
                  <a:srgbClr val="3A3A3A"/>
                </a:solidFill>
                <a:latin typeface="Open Sans" panose="020B0606030504020204" pitchFamily="34" charset="0"/>
              </a:rPr>
              <a:t> </a:t>
            </a:r>
            <a:r>
              <a:rPr lang="en-GB" sz="2000" b="1" i="0" dirty="0" err="1">
                <a:solidFill>
                  <a:srgbClr val="3A3A3A"/>
                </a:solidFill>
                <a:effectLst/>
                <a:latin typeface="Open Sans" panose="020B0606030504020204" pitchFamily="34" charset="0"/>
              </a:rPr>
              <a:t>podmínkách</a:t>
            </a:r>
            <a:r>
              <a:rPr lang="en-GB" sz="2000" b="1" i="0" dirty="0">
                <a:solidFill>
                  <a:srgbClr val="3A3A3A"/>
                </a:solidFill>
                <a:effectLst/>
                <a:latin typeface="Open Sans" panose="020B0606030504020204" pitchFamily="34" charset="0"/>
              </a:rPr>
              <a:t> a/</a:t>
            </a:r>
            <a:r>
              <a:rPr lang="en-GB" sz="2000" b="1" i="0" dirty="0" err="1">
                <a:solidFill>
                  <a:srgbClr val="3A3A3A"/>
                </a:solidFill>
                <a:effectLst/>
                <a:latin typeface="Open Sans" panose="020B0606030504020204" pitchFamily="34" charset="0"/>
              </a:rPr>
              <a:t>nebo</a:t>
            </a:r>
            <a:r>
              <a:rPr lang="en-GB" sz="2000" b="1" i="0" dirty="0">
                <a:solidFill>
                  <a:srgbClr val="3A3A3A"/>
                </a:solidFill>
                <a:effectLst/>
                <a:latin typeface="Open Sans" panose="020B0606030504020204" pitchFamily="34" charset="0"/>
              </a:rPr>
              <a:t> v </a:t>
            </a:r>
            <a:r>
              <a:rPr lang="en-GB" sz="2000" b="1" i="0" dirty="0" err="1">
                <a:solidFill>
                  <a:srgbClr val="3A3A3A"/>
                </a:solidFill>
                <a:effectLst/>
                <a:latin typeface="Open Sans" panose="020B0606030504020204" pitchFamily="34" charset="0"/>
              </a:rPr>
              <a:t>nepřirozeném</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prostředí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pokus</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zátěžová</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situace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např</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simulace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výuka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cvičení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aktivace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záchranného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systému</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evakuace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pozorovaní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jsou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vystaveni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určité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situaci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aniž</a:t>
            </a:r>
            <a:r>
              <a:rPr lang="en-GB" sz="2000" b="0" i="0" dirty="0">
                <a:solidFill>
                  <a:srgbClr val="3A3A3A"/>
                </a:solidFill>
                <a:effectLst/>
                <a:latin typeface="Open Sans" panose="020B0606030504020204" pitchFamily="34" charset="0"/>
              </a:rPr>
              <a:t> by </a:t>
            </a:r>
            <a:r>
              <a:rPr lang="en-GB" sz="2000" b="0" i="0" dirty="0" err="1">
                <a:solidFill>
                  <a:srgbClr val="3A3A3A"/>
                </a:solidFill>
                <a:effectLst/>
                <a:latin typeface="Open Sans" panose="020B0606030504020204" pitchFamily="34" charset="0"/>
              </a:rPr>
              <a:t>reálně</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nastala</a:t>
            </a:r>
            <a:r>
              <a:rPr lang="en-GB" sz="2000" b="0" i="0" dirty="0">
                <a:solidFill>
                  <a:srgbClr val="3A3A3A"/>
                </a:solidFill>
                <a:effectLst/>
                <a:latin typeface="Open Sans" panose="020B0606030504020204" pitchFamily="34" charset="0"/>
              </a:rPr>
              <a:t> v </a:t>
            </a:r>
            <a:r>
              <a:rPr lang="en-GB" sz="2000" b="0" i="0" dirty="0" err="1">
                <a:solidFill>
                  <a:srgbClr val="3A3A3A"/>
                </a:solidFill>
                <a:effectLst/>
                <a:latin typeface="Open Sans" panose="020B0606030504020204" pitchFamily="34" charset="0"/>
              </a:rPr>
              <a:t>klinické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praxi</a:t>
            </a:r>
            <a:r>
              <a:rPr lang="en-GB" sz="2000" b="0" i="0" dirty="0">
                <a:solidFill>
                  <a:srgbClr val="3A3A3A"/>
                </a:solidFill>
                <a:effectLst/>
                <a:latin typeface="Open Sans" panose="020B0606030504020204" pitchFamily="34" charset="0"/>
              </a:rPr>
              <a:t>).</a:t>
            </a:r>
          </a:p>
        </p:txBody>
      </p:sp>
    </p:spTree>
    <p:extLst>
      <p:ext uri="{BB962C8B-B14F-4D97-AF65-F5344CB8AC3E}">
        <p14:creationId xmlns:p14="http://schemas.microsoft.com/office/powerpoint/2010/main" val="52360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2B5DD1-E5EF-7D99-8EFE-61AA01E6728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BF62795-1851-68CF-C125-48365E25473F}"/>
              </a:ext>
            </a:extLst>
          </p:cNvPr>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5" name="Nadpis 4">
            <a:extLst>
              <a:ext uri="{FF2B5EF4-FFF2-40B4-BE49-F238E27FC236}">
                <a16:creationId xmlns:a16="http://schemas.microsoft.com/office/drawing/2014/main" id="{6525EF94-1136-64FC-4A9A-E23E88602381}"/>
              </a:ext>
            </a:extLst>
          </p:cNvPr>
          <p:cNvSpPr>
            <a:spLocks noGrp="1"/>
          </p:cNvSpPr>
          <p:nvPr>
            <p:ph type="title"/>
          </p:nvPr>
        </p:nvSpPr>
        <p:spPr>
          <a:xfrm>
            <a:off x="719400" y="378000"/>
            <a:ext cx="10753200" cy="451576"/>
          </a:xfrm>
        </p:spPr>
        <p:txBody>
          <a:bodyPr/>
          <a:lstStyle/>
          <a:p>
            <a:r>
              <a:rPr lang="pl-PL" sz="4000" b="1" dirty="0"/>
              <a:t>Míra účasti pozorovatele na dění</a:t>
            </a:r>
            <a:br>
              <a:rPr lang="en-GB" sz="4000" b="1" dirty="0"/>
            </a:br>
            <a:endParaRPr lang="en-GB" dirty="0"/>
          </a:p>
        </p:txBody>
      </p:sp>
      <p:sp>
        <p:nvSpPr>
          <p:cNvPr id="9" name="Zástupný obsah 8">
            <a:extLst>
              <a:ext uri="{FF2B5EF4-FFF2-40B4-BE49-F238E27FC236}">
                <a16:creationId xmlns:a16="http://schemas.microsoft.com/office/drawing/2014/main" id="{19F19996-F2A5-A2C9-FCB9-D42C261C87B1}"/>
              </a:ext>
            </a:extLst>
          </p:cNvPr>
          <p:cNvSpPr>
            <a:spLocks noGrp="1"/>
          </p:cNvSpPr>
          <p:nvPr>
            <p:ph idx="1"/>
          </p:nvPr>
        </p:nvSpPr>
        <p:spPr>
          <a:xfrm>
            <a:off x="325553" y="1001720"/>
            <a:ext cx="9392188" cy="4139998"/>
          </a:xfrm>
        </p:spPr>
        <p:txBody>
          <a:bodyPr/>
          <a:lstStyle/>
          <a:p>
            <a:pPr algn="just">
              <a:lnSpc>
                <a:spcPct val="100000"/>
              </a:lnSpc>
              <a:buFont typeface="Arial" panose="020B0604020202020204" pitchFamily="34" charset="0"/>
              <a:buChar char="•"/>
            </a:pPr>
            <a:r>
              <a:rPr lang="en-GB" sz="1800" b="1" i="0" dirty="0" err="1">
                <a:solidFill>
                  <a:srgbClr val="3A3A3A"/>
                </a:solidFill>
                <a:effectLst/>
                <a:latin typeface="Open Sans" panose="020B0606030504020204" pitchFamily="34" charset="0"/>
              </a:rPr>
              <a:t>Úplný</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účastník</a:t>
            </a:r>
            <a:r>
              <a:rPr lang="en-GB" sz="1800" b="0" i="0" dirty="0">
                <a:solidFill>
                  <a:srgbClr val="3A3A3A"/>
                </a:solidFill>
                <a:effectLst/>
                <a:latin typeface="Open Sans" panose="020B0606030504020204" pitchFamily="34" charset="0"/>
              </a:rPr>
              <a:t> → </a:t>
            </a:r>
            <a:r>
              <a:rPr lang="en-GB" sz="1800" b="0" i="0" dirty="0" err="1">
                <a:solidFill>
                  <a:srgbClr val="3A3A3A"/>
                </a:solidFill>
                <a:effectLst/>
                <a:latin typeface="Open Sans" panose="020B0606030504020204" pitchFamily="34" charset="0"/>
              </a:rPr>
              <a:t>výzkumník</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rovnoprávný</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člen</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skupiny</a:t>
            </a:r>
            <a:r>
              <a:rPr lang="en-GB" sz="1800" b="0" i="0" dirty="0">
                <a:solidFill>
                  <a:srgbClr val="3A3A3A"/>
                </a:solidFill>
                <a:effectLst/>
                <a:latin typeface="Open Sans" panose="020B0606030504020204" pitchFamily="34" charset="0"/>
              </a:rPr>
              <a:t>, se </a:t>
            </a:r>
            <a:r>
              <a:rPr lang="en-GB" sz="1800" b="0" i="0" dirty="0" err="1">
                <a:solidFill>
                  <a:srgbClr val="3A3A3A"/>
                </a:solidFill>
                <a:effectLst/>
                <a:latin typeface="Open Sans" panose="020B0606030504020204" pitchFamily="34" charset="0"/>
              </a:rPr>
              <a:t>kterou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tráví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většinu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času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osoby</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neinformuje</a:t>
            </a:r>
            <a:r>
              <a:rPr lang="en-GB" sz="1800" b="0" i="0" dirty="0">
                <a:solidFill>
                  <a:srgbClr val="3A3A3A"/>
                </a:solidFill>
                <a:effectLst/>
                <a:latin typeface="Open Sans" panose="020B0606030504020204" pitchFamily="34" charset="0"/>
              </a:rPr>
              <a:t> o </a:t>
            </a:r>
            <a:r>
              <a:rPr lang="en-GB" sz="1800" b="0" i="0" dirty="0" err="1">
                <a:solidFill>
                  <a:srgbClr val="3A3A3A"/>
                </a:solidFill>
                <a:effectLst/>
                <a:latin typeface="Open Sans" panose="020B0606030504020204" pitchFamily="34" charset="0"/>
              </a:rPr>
              <a:t>své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pravé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totožnosti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například</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pracuje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jako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staniční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sestra</a:t>
            </a:r>
            <a:r>
              <a:rPr lang="en-GB" sz="1800" b="0" i="0" dirty="0">
                <a:solidFill>
                  <a:srgbClr val="3A3A3A"/>
                </a:solidFill>
                <a:effectLst/>
                <a:latin typeface="Open Sans" panose="020B0606030504020204" pitchFamily="34" charset="0"/>
              </a:rPr>
              <a:t> a </a:t>
            </a:r>
            <a:r>
              <a:rPr lang="en-GB" sz="1800" b="0" i="0" dirty="0" err="1">
                <a:solidFill>
                  <a:srgbClr val="3A3A3A"/>
                </a:solidFill>
                <a:effectLst/>
                <a:latin typeface="Open Sans" panose="020B0606030504020204" pitchFamily="34" charset="0"/>
              </a:rPr>
              <a:t>zkoumá</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dění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pracovišti</a:t>
            </a:r>
            <a:r>
              <a:rPr lang="en-GB" sz="1800" b="0" i="0" dirty="0">
                <a:solidFill>
                  <a:srgbClr val="3A3A3A"/>
                </a:solidFill>
                <a:effectLst/>
                <a:latin typeface="Open Sans" panose="020B0606030504020204" pitchFamily="34" charset="0"/>
              </a:rPr>
              <a:t>.</a:t>
            </a:r>
            <a:endParaRPr lang="cs-CZ"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endParaRPr lang="en-GB"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r>
              <a:rPr lang="en-GB" sz="1800" b="1" i="0" dirty="0" err="1">
                <a:solidFill>
                  <a:srgbClr val="3A3A3A"/>
                </a:solidFill>
                <a:effectLst/>
                <a:latin typeface="Open Sans" panose="020B0606030504020204" pitchFamily="34" charset="0"/>
              </a:rPr>
              <a:t>Účastník</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jako</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pozorovatel</a:t>
            </a:r>
            <a:r>
              <a:rPr lang="en-GB" sz="1800" b="0" i="0" dirty="0">
                <a:solidFill>
                  <a:srgbClr val="3A3A3A"/>
                </a:solidFill>
                <a:effectLst/>
                <a:latin typeface="Open Sans" panose="020B0606030504020204" pitchFamily="34" charset="0"/>
              </a:rPr>
              <a:t> → </a:t>
            </a:r>
            <a:r>
              <a:rPr lang="en-GB" sz="1800" b="0" i="0" dirty="0" err="1">
                <a:solidFill>
                  <a:srgbClr val="3A3A3A"/>
                </a:solidFill>
                <a:effectLst/>
                <a:latin typeface="Open Sans" panose="020B0606030504020204" pitchFamily="34" charset="0"/>
              </a:rPr>
              <a:t>výzkumník</a:t>
            </a:r>
            <a:r>
              <a:rPr lang="en-GB" sz="1800" b="0" i="0" dirty="0">
                <a:solidFill>
                  <a:srgbClr val="3A3A3A"/>
                </a:solidFill>
                <a:effectLst/>
                <a:latin typeface="Open Sans" panose="020B0606030504020204" pitchFamily="34" charset="0"/>
              </a:rPr>
              <a:t> je </a:t>
            </a:r>
            <a:r>
              <a:rPr lang="en-GB" sz="1800" b="0" i="0" dirty="0" err="1">
                <a:solidFill>
                  <a:srgbClr val="3A3A3A"/>
                </a:solidFill>
                <a:effectLst/>
                <a:latin typeface="Open Sans" panose="020B0606030504020204" pitchFamily="34" charset="0"/>
              </a:rPr>
              <a:t>taktéž</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rovnoprávný</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člen</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skupiny</a:t>
            </a:r>
            <a:r>
              <a:rPr lang="en-GB" sz="1800" b="0" i="0" dirty="0">
                <a:solidFill>
                  <a:srgbClr val="3A3A3A"/>
                </a:solidFill>
                <a:effectLst/>
                <a:latin typeface="Open Sans" panose="020B0606030504020204" pitchFamily="34" charset="0"/>
              </a:rPr>
              <a:t>, ale </a:t>
            </a:r>
            <a:r>
              <a:rPr lang="en-GB" sz="1800" b="0" i="0" dirty="0" err="1">
                <a:solidFill>
                  <a:srgbClr val="3A3A3A"/>
                </a:solidFill>
                <a:effectLst/>
                <a:latin typeface="Open Sans" panose="020B0606030504020204" pitchFamily="34" charset="0"/>
              </a:rPr>
              <a:t>pozorované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osoby</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jsou</a:t>
            </a:r>
            <a:r>
              <a:rPr lang="en-GB" sz="1800" b="0" i="0" dirty="0">
                <a:solidFill>
                  <a:srgbClr val="3A3A3A"/>
                </a:solidFill>
                <a:effectLst/>
                <a:latin typeface="Open Sans" panose="020B0606030504020204" pitchFamily="34" charset="0"/>
              </a:rPr>
              <a:t> v </a:t>
            </a:r>
            <a:r>
              <a:rPr lang="en-GB" sz="1800" b="0" i="0" dirty="0" err="1">
                <a:solidFill>
                  <a:srgbClr val="3A3A3A"/>
                </a:solidFill>
                <a:effectLst/>
                <a:latin typeface="Open Sans" panose="020B0606030504020204" pitchFamily="34" charset="0"/>
              </a:rPr>
              <a:t>tomto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modelu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informovány</a:t>
            </a:r>
            <a:r>
              <a:rPr lang="en-GB" sz="1800" b="0" i="0" dirty="0">
                <a:solidFill>
                  <a:srgbClr val="3A3A3A"/>
                </a:solidFill>
                <a:effectLst/>
                <a:latin typeface="Open Sans" panose="020B0606030504020204" pitchFamily="34" charset="0"/>
              </a:rPr>
              <a:t> o </a:t>
            </a:r>
            <a:r>
              <a:rPr lang="en-GB" sz="1800" b="0" i="0" dirty="0" err="1">
                <a:solidFill>
                  <a:srgbClr val="3A3A3A"/>
                </a:solidFill>
                <a:effectLst/>
                <a:latin typeface="Open Sans" panose="020B0606030504020204" pitchFamily="34" charset="0"/>
              </a:rPr>
              <a:t>jeho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totožnosti</a:t>
            </a:r>
            <a:r>
              <a:rPr lang="en-GB" sz="1800" b="0" i="0" dirty="0">
                <a:solidFill>
                  <a:srgbClr val="3A3A3A"/>
                </a:solidFill>
                <a:effectLst/>
                <a:latin typeface="Open Sans" panose="020B0606030504020204" pitchFamily="34" charset="0"/>
              </a:rPr>
              <a:t>. Z </a:t>
            </a:r>
            <a:r>
              <a:rPr lang="en-GB" sz="1800" b="0" i="0" dirty="0" err="1">
                <a:solidFill>
                  <a:srgbClr val="3A3A3A"/>
                </a:solidFill>
                <a:effectLst/>
                <a:latin typeface="Open Sans" panose="020B0606030504020204" pitchFamily="34" charset="0"/>
              </a:rPr>
              <a:t>předchozího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příkladu</a:t>
            </a:r>
            <a:r>
              <a:rPr lang="en-GB" sz="1800" b="0" i="0" dirty="0">
                <a:solidFill>
                  <a:srgbClr val="3A3A3A"/>
                </a:solidFill>
                <a:effectLst/>
                <a:latin typeface="Open Sans" panose="020B0606030504020204" pitchFamily="34" charset="0"/>
              </a:rPr>
              <a:t> by </a:t>
            </a:r>
            <a:r>
              <a:rPr lang="en-GB" sz="1800" b="0" i="0" dirty="0" err="1">
                <a:solidFill>
                  <a:srgbClr val="3A3A3A"/>
                </a:solidFill>
                <a:effectLst/>
                <a:latin typeface="Open Sans" panose="020B0606030504020204" pitchFamily="34" charset="0"/>
              </a:rPr>
              <a:t>výzkumník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pracující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jako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staniční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sestra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informoval</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že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provádí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výzkum</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určité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téma</a:t>
            </a:r>
            <a:r>
              <a:rPr lang="en-GB" sz="1800" b="0" i="0" dirty="0">
                <a:solidFill>
                  <a:srgbClr val="3A3A3A"/>
                </a:solidFill>
                <a:effectLst/>
                <a:latin typeface="Open Sans" panose="020B0606030504020204" pitchFamily="34" charset="0"/>
              </a:rPr>
              <a:t>.</a:t>
            </a:r>
            <a:endParaRPr lang="cs-CZ"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endParaRPr lang="en-GB"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r>
              <a:rPr lang="en-GB" sz="1800" b="1" i="0" dirty="0" err="1">
                <a:solidFill>
                  <a:srgbClr val="3A3A3A"/>
                </a:solidFill>
                <a:effectLst/>
                <a:latin typeface="Open Sans" panose="020B0606030504020204" pitchFamily="34" charset="0"/>
              </a:rPr>
              <a:t>Pozorovatel</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jako</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účastník</a:t>
            </a:r>
            <a:r>
              <a:rPr lang="en-GB" sz="1800" b="0" i="0" dirty="0">
                <a:solidFill>
                  <a:srgbClr val="3A3A3A"/>
                </a:solidFill>
                <a:effectLst/>
                <a:latin typeface="Open Sans" panose="020B0606030504020204" pitchFamily="34" charset="0"/>
              </a:rPr>
              <a:t> → </a:t>
            </a:r>
            <a:r>
              <a:rPr lang="en-GB" sz="1800" b="0" i="0" dirty="0" err="1">
                <a:solidFill>
                  <a:srgbClr val="3A3A3A"/>
                </a:solidFill>
                <a:effectLst/>
                <a:latin typeface="Open Sans" panose="020B0606030504020204" pitchFamily="34" charset="0"/>
              </a:rPr>
              <a:t>provádí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pozorování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plní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spíše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roli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tazatele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dění</a:t>
            </a:r>
            <a:r>
              <a:rPr lang="en-GB" sz="1800" b="0" i="0" dirty="0">
                <a:solidFill>
                  <a:srgbClr val="3A3A3A"/>
                </a:solidFill>
                <a:effectLst/>
                <a:latin typeface="Open Sans" panose="020B0606030504020204" pitchFamily="34" charset="0"/>
              </a:rPr>
              <a:t> se </a:t>
            </a:r>
            <a:r>
              <a:rPr lang="en-GB" sz="1800" b="0" i="0" dirty="0" err="1">
                <a:solidFill>
                  <a:srgbClr val="3A3A3A"/>
                </a:solidFill>
                <a:effectLst/>
                <a:latin typeface="Open Sans" panose="020B0606030504020204" pitchFamily="34" charset="0"/>
              </a:rPr>
              <a:t>zúčastňuje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jen</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okrajově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Tak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jako</a:t>
            </a:r>
            <a:r>
              <a:rPr lang="en-GB" sz="1800" b="0" i="0" dirty="0">
                <a:solidFill>
                  <a:srgbClr val="3A3A3A"/>
                </a:solidFill>
                <a:effectLst/>
                <a:latin typeface="Open Sans" panose="020B0606030504020204" pitchFamily="34" charset="0"/>
              </a:rPr>
              <a:t> v </a:t>
            </a:r>
            <a:r>
              <a:rPr lang="en-GB" sz="1800" b="0" i="0" dirty="0" err="1">
                <a:solidFill>
                  <a:srgbClr val="3A3A3A"/>
                </a:solidFill>
                <a:effectLst/>
                <a:latin typeface="Open Sans" panose="020B0606030504020204" pitchFamily="34" charset="0"/>
              </a:rPr>
              <a:t>předchozím</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případě</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jsou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osoby</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informovány</a:t>
            </a:r>
            <a:r>
              <a:rPr lang="en-GB" sz="1800" b="0" i="0" dirty="0">
                <a:solidFill>
                  <a:srgbClr val="3A3A3A"/>
                </a:solidFill>
                <a:effectLst/>
                <a:latin typeface="Open Sans" panose="020B0606030504020204" pitchFamily="34" charset="0"/>
              </a:rPr>
              <a:t> o </a:t>
            </a:r>
            <a:r>
              <a:rPr lang="en-GB" sz="1800" b="0" i="0" dirty="0" err="1">
                <a:solidFill>
                  <a:srgbClr val="3A3A3A"/>
                </a:solidFill>
                <a:effectLst/>
                <a:latin typeface="Open Sans" panose="020B0606030504020204" pitchFamily="34" charset="0"/>
              </a:rPr>
              <a:t>totožnosti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pozorovatele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Příkladem</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může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být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staniční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sestra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která</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přechází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jiné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pracoviště</a:t>
            </a:r>
            <a:r>
              <a:rPr lang="en-GB" sz="1800" b="0" i="0" dirty="0">
                <a:solidFill>
                  <a:srgbClr val="3A3A3A"/>
                </a:solidFill>
                <a:effectLst/>
                <a:latin typeface="Open Sans" panose="020B0606030504020204" pitchFamily="34" charset="0"/>
              </a:rPr>
              <a:t> a tam </a:t>
            </a:r>
            <a:r>
              <a:rPr lang="en-GB" sz="1800" b="0" i="0" dirty="0" err="1">
                <a:solidFill>
                  <a:srgbClr val="3A3A3A"/>
                </a:solidFill>
                <a:effectLst/>
                <a:latin typeface="Open Sans" panose="020B0606030504020204" pitchFamily="34" charset="0"/>
              </a:rPr>
              <a:t>provádí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krátké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pozorování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může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uskutečnit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několik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rozhovorů</a:t>
            </a:r>
            <a:r>
              <a:rPr lang="en-GB" sz="1800" b="0" i="0" dirty="0">
                <a:solidFill>
                  <a:srgbClr val="3A3A3A"/>
                </a:solidFill>
                <a:effectLst/>
                <a:latin typeface="Open Sans" panose="020B0606030504020204" pitchFamily="34" charset="0"/>
              </a:rPr>
              <a:t>, ale </a:t>
            </a:r>
            <a:r>
              <a:rPr lang="en-GB" sz="1800" b="0" i="0" dirty="0" err="1">
                <a:solidFill>
                  <a:srgbClr val="3A3A3A"/>
                </a:solidFill>
                <a:effectLst/>
                <a:latin typeface="Open Sans" panose="020B0606030504020204" pitchFamily="34" charset="0"/>
              </a:rPr>
              <a:t>ve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srovnání</a:t>
            </a:r>
            <a:r>
              <a:rPr lang="en-GB" sz="1800" b="0" i="0" dirty="0">
                <a:solidFill>
                  <a:srgbClr val="3A3A3A"/>
                </a:solidFill>
                <a:effectLst/>
                <a:latin typeface="Open Sans" panose="020B0606030504020204" pitchFamily="34" charset="0"/>
              </a:rPr>
              <a:t> s </a:t>
            </a:r>
            <a:r>
              <a:rPr lang="en-GB" sz="1800" b="0" i="0" dirty="0" err="1">
                <a:solidFill>
                  <a:srgbClr val="3A3A3A"/>
                </a:solidFill>
                <a:effectLst/>
                <a:latin typeface="Open Sans" panose="020B0606030504020204" pitchFamily="34" charset="0"/>
              </a:rPr>
              <a:t>předchozími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rolemi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má</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ztíženou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možnost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proniknout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hlouběji</a:t>
            </a:r>
            <a:r>
              <a:rPr lang="en-GB" sz="1800" b="0" i="0" dirty="0">
                <a:solidFill>
                  <a:srgbClr val="3A3A3A"/>
                </a:solidFill>
                <a:effectLst/>
                <a:latin typeface="Open Sans" panose="020B0606030504020204" pitchFamily="34" charset="0"/>
              </a:rPr>
              <a:t> do </a:t>
            </a:r>
            <a:r>
              <a:rPr lang="en-GB" sz="1800" b="0" i="0" dirty="0" err="1">
                <a:solidFill>
                  <a:srgbClr val="3A3A3A"/>
                </a:solidFill>
                <a:effectLst/>
                <a:latin typeface="Open Sans" panose="020B0606030504020204" pitchFamily="34" charset="0"/>
              </a:rPr>
              <a:t>dění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sledované</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skupině</a:t>
            </a:r>
            <a:r>
              <a:rPr lang="en-GB" sz="1800" b="0" i="0" dirty="0">
                <a:solidFill>
                  <a:srgbClr val="3A3A3A"/>
                </a:solidFill>
                <a:effectLst/>
                <a:latin typeface="Open Sans" panose="020B0606030504020204" pitchFamily="34" charset="0"/>
              </a:rPr>
              <a:t>.</a:t>
            </a:r>
            <a:endParaRPr lang="cs-CZ"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endParaRPr lang="en-GB" sz="1800" b="0" i="0" dirty="0">
              <a:solidFill>
                <a:srgbClr val="3A3A3A"/>
              </a:solidFill>
              <a:effectLst/>
              <a:latin typeface="Open Sans" panose="020B0606030504020204" pitchFamily="34" charset="0"/>
            </a:endParaRPr>
          </a:p>
          <a:p>
            <a:pPr algn="just">
              <a:lnSpc>
                <a:spcPct val="100000"/>
              </a:lnSpc>
              <a:buFont typeface="Arial" panose="020B0604020202020204" pitchFamily="34" charset="0"/>
              <a:buChar char="•"/>
            </a:pPr>
            <a:r>
              <a:rPr lang="en-GB" sz="1800" b="1" i="0" dirty="0" err="1">
                <a:solidFill>
                  <a:srgbClr val="3A3A3A"/>
                </a:solidFill>
                <a:effectLst/>
                <a:latin typeface="Open Sans" panose="020B0606030504020204" pitchFamily="34" charset="0"/>
              </a:rPr>
              <a:t>Úplný</a:t>
            </a:r>
            <a:r>
              <a:rPr lang="en-GB" sz="1800" b="1" i="0" dirty="0">
                <a:solidFill>
                  <a:srgbClr val="3A3A3A"/>
                </a:solidFill>
                <a:effectLst/>
                <a:latin typeface="Open Sans" panose="020B0606030504020204" pitchFamily="34" charset="0"/>
              </a:rPr>
              <a:t> </a:t>
            </a:r>
            <a:r>
              <a:rPr lang="en-GB" sz="1800" b="1" i="0" dirty="0" err="1">
                <a:solidFill>
                  <a:srgbClr val="3A3A3A"/>
                </a:solidFill>
                <a:effectLst/>
                <a:latin typeface="Open Sans" panose="020B0606030504020204" pitchFamily="34" charset="0"/>
              </a:rPr>
              <a:t>pozorovatel</a:t>
            </a:r>
            <a:r>
              <a:rPr lang="en-GB" sz="1800" b="0" i="0" dirty="0">
                <a:solidFill>
                  <a:srgbClr val="3A3A3A"/>
                </a:solidFill>
                <a:effectLst/>
                <a:latin typeface="Open Sans" panose="020B0606030504020204" pitchFamily="34" charset="0"/>
              </a:rPr>
              <a:t> → </a:t>
            </a:r>
            <a:r>
              <a:rPr lang="en-GB" sz="1800" b="0" i="0" dirty="0" err="1">
                <a:solidFill>
                  <a:srgbClr val="3A3A3A"/>
                </a:solidFill>
                <a:effectLst/>
                <a:latin typeface="Open Sans" panose="020B0606030504020204" pitchFamily="34" charset="0"/>
              </a:rPr>
              <a:t>výzkumník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přijímá</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roli</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vnějšího</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pozorovatele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Pozorovaní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obvykle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nevědí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že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jsou</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pozorováni</a:t>
            </a:r>
            <a:r>
              <a:rPr lang="en-GB" sz="1800" b="0" i="0" dirty="0">
                <a:solidFill>
                  <a:srgbClr val="3A3A3A"/>
                </a:solidFill>
                <a:effectLst/>
                <a:latin typeface="Open Sans" panose="020B0606030504020204" pitchFamily="34" charset="0"/>
              </a:rPr>
              <a:t> a </a:t>
            </a:r>
            <a:r>
              <a:rPr lang="en-GB" sz="1800" b="0" i="0" dirty="0" err="1">
                <a:solidFill>
                  <a:srgbClr val="3A3A3A"/>
                </a:solidFill>
                <a:effectLst/>
                <a:latin typeface="Open Sans" panose="020B0606030504020204" pitchFamily="34" charset="0"/>
              </a:rPr>
              <a:t>neovlivňuje</a:t>
            </a:r>
            <a:r>
              <a:rPr lang="en-GB" sz="1800" b="0" i="0" dirty="0">
                <a:solidFill>
                  <a:srgbClr val="3A3A3A"/>
                </a:solidFill>
                <a:effectLst/>
                <a:latin typeface="Open Sans" panose="020B0606030504020204" pitchFamily="34" charset="0"/>
              </a:rPr>
              <a:t> to </a:t>
            </a:r>
            <a:r>
              <a:rPr lang="en-GB" sz="1800" b="0" i="0" dirty="0" err="1">
                <a:solidFill>
                  <a:srgbClr val="3A3A3A"/>
                </a:solidFill>
                <a:effectLst/>
                <a:latin typeface="Open Sans" panose="020B0606030504020204" pitchFamily="34" charset="0"/>
              </a:rPr>
              <a:t>tak</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jejich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chování</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ovšem</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tento</a:t>
            </a:r>
            <a:r>
              <a:rPr lang="en-GB" sz="1800" b="0" i="0" dirty="0">
                <a:solidFill>
                  <a:srgbClr val="3A3A3A"/>
                </a:solidFill>
                <a:effectLst/>
                <a:latin typeface="Open Sans" panose="020B0606030504020204" pitchFamily="34" charset="0"/>
              </a:rPr>
              <a:t> model </a:t>
            </a:r>
            <a:r>
              <a:rPr lang="en-GB" sz="1800" b="0" i="0" dirty="0" err="1">
                <a:solidFill>
                  <a:srgbClr val="3A3A3A"/>
                </a:solidFill>
                <a:effectLst/>
                <a:latin typeface="Open Sans" panose="020B0606030504020204" pitchFamily="34" charset="0"/>
              </a:rPr>
              <a:t>lze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použít</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pouze</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na</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veřejných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místech</a:t>
            </a:r>
            <a:r>
              <a:rPr lang="en-GB" sz="1800" b="0" i="0" dirty="0">
                <a:solidFill>
                  <a:srgbClr val="3A3A3A"/>
                </a:solidFill>
                <a:effectLst/>
                <a:latin typeface="Open Sans" panose="020B0606030504020204" pitchFamily="34" charset="0"/>
              </a:rPr>
              <a:t>, a ne v </a:t>
            </a:r>
            <a:r>
              <a:rPr lang="en-GB" sz="1800" b="0" i="0" dirty="0" err="1">
                <a:solidFill>
                  <a:srgbClr val="3A3A3A"/>
                </a:solidFill>
                <a:effectLst/>
                <a:latin typeface="Open Sans" panose="020B0606030504020204" pitchFamily="34" charset="0"/>
              </a:rPr>
              <a:t>uzavřených</a:t>
            </a:r>
            <a:r>
              <a:rPr lang="en-GB" sz="1800" b="0" i="0" dirty="0">
                <a:solidFill>
                  <a:srgbClr val="3A3A3A"/>
                </a:solidFill>
                <a:effectLst/>
                <a:latin typeface="Open Sans" panose="020B0606030504020204" pitchFamily="34" charset="0"/>
              </a:rPr>
              <a:t> </a:t>
            </a:r>
            <a:r>
              <a:rPr lang="en-GB" sz="1800" b="0" i="0" dirty="0" err="1">
                <a:solidFill>
                  <a:srgbClr val="3A3A3A"/>
                </a:solidFill>
                <a:effectLst/>
                <a:latin typeface="Open Sans" panose="020B0606030504020204" pitchFamily="34" charset="0"/>
              </a:rPr>
              <a:t>komunitách</a:t>
            </a:r>
            <a:r>
              <a:rPr lang="en-GB" sz="1800" b="0" i="0" dirty="0">
                <a:solidFill>
                  <a:srgbClr val="3A3A3A"/>
                </a:solidFill>
                <a:effectLst/>
                <a:latin typeface="Open Sans" panose="020B0606030504020204" pitchFamily="34" charset="0"/>
              </a:rPr>
              <a:t>.</a:t>
            </a:r>
          </a:p>
          <a:p>
            <a:endParaRPr lang="en-GB" sz="1800" dirty="0"/>
          </a:p>
        </p:txBody>
      </p:sp>
      <p:pic>
        <p:nvPicPr>
          <p:cNvPr id="6146" name="Picture 2" descr="Plakát Dalekohledy vyhledávání hledáte pozorování satelitu psa - PIXERS.CZ">
            <a:extLst>
              <a:ext uri="{FF2B5EF4-FFF2-40B4-BE49-F238E27FC236}">
                <a16:creationId xmlns:a16="http://schemas.microsoft.com/office/drawing/2014/main" id="{3B5D6217-ED35-8CAA-2E02-4038F0C4A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415"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ozorování ptáků – Wikipedie">
            <a:extLst>
              <a:ext uri="{FF2B5EF4-FFF2-40B4-BE49-F238E27FC236}">
                <a16:creationId xmlns:a16="http://schemas.microsoft.com/office/drawing/2014/main" id="{41C6618D-5810-52B9-EBE5-020ED80DE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4040" y="2261627"/>
            <a:ext cx="20955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ČLA Trutnov - Pozorování ptactva na Bohdanečském rybníku">
            <a:extLst>
              <a:ext uri="{FF2B5EF4-FFF2-40B4-BE49-F238E27FC236}">
                <a16:creationId xmlns:a16="http://schemas.microsoft.com/office/drawing/2014/main" id="{4896F299-0676-06EA-D4E9-87EA90BB6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405" y="4381908"/>
            <a:ext cx="2028770" cy="151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4368195-134A-F889-20E1-ABFB13AEC728}"/>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E30EDB0D-7AF7-AEEF-A991-6FC434FEB41D}"/>
              </a:ext>
            </a:extLst>
          </p:cNvPr>
          <p:cNvSpPr>
            <a:spLocks noGrp="1"/>
          </p:cNvSpPr>
          <p:nvPr>
            <p:ph type="title"/>
          </p:nvPr>
        </p:nvSpPr>
        <p:spPr>
          <a:xfrm>
            <a:off x="588600" y="445435"/>
            <a:ext cx="11014800" cy="451576"/>
          </a:xfrm>
        </p:spPr>
        <p:txBody>
          <a:bodyPr/>
          <a:lstStyle/>
          <a:p>
            <a:r>
              <a:rPr lang="en-GB" dirty="0" err="1"/>
              <a:t>Rozhovor</a:t>
            </a:r>
            <a:r>
              <a:rPr lang="cs-CZ" dirty="0"/>
              <a:t> (interview)</a:t>
            </a:r>
            <a:r>
              <a:rPr lang="en-GB" dirty="0"/>
              <a:t> v </a:t>
            </a:r>
            <a:r>
              <a:rPr lang="en-GB" dirty="0" err="1"/>
              <a:t>kvalitativním</a:t>
            </a:r>
            <a:r>
              <a:rPr lang="en-GB" dirty="0"/>
              <a:t> </a:t>
            </a:r>
            <a:r>
              <a:rPr lang="en-GB" dirty="0" err="1"/>
              <a:t>výzkumu</a:t>
            </a:r>
            <a:endParaRPr lang="en-GB" dirty="0"/>
          </a:p>
        </p:txBody>
      </p:sp>
      <p:sp>
        <p:nvSpPr>
          <p:cNvPr id="5" name="Zástupný obsah 4">
            <a:extLst>
              <a:ext uri="{FF2B5EF4-FFF2-40B4-BE49-F238E27FC236}">
                <a16:creationId xmlns:a16="http://schemas.microsoft.com/office/drawing/2014/main" id="{A62E60EB-DEDA-19A5-0AB7-23F3096463C3}"/>
              </a:ext>
            </a:extLst>
          </p:cNvPr>
          <p:cNvSpPr>
            <a:spLocks noGrp="1"/>
          </p:cNvSpPr>
          <p:nvPr>
            <p:ph idx="1"/>
          </p:nvPr>
        </p:nvSpPr>
        <p:spPr>
          <a:xfrm>
            <a:off x="719400" y="1262623"/>
            <a:ext cx="10753200" cy="3337198"/>
          </a:xfrm>
        </p:spPr>
        <p:txBody>
          <a:bodyPr/>
          <a:lstStyle/>
          <a:p>
            <a:pPr>
              <a:lnSpc>
                <a:spcPct val="100000"/>
              </a:lnSpc>
            </a:pPr>
            <a:r>
              <a:rPr lang="en-GB" sz="2400" b="0" i="0" dirty="0" err="1">
                <a:solidFill>
                  <a:srgbClr val="3A3A3A"/>
                </a:solidFill>
                <a:effectLst/>
                <a:latin typeface="Open Sans" panose="020B0606030504020204" pitchFamily="34" charset="0"/>
              </a:rPr>
              <a:t>nejobtížnější</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současně</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nejvýhodnější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metod</a:t>
            </a:r>
            <a:r>
              <a:rPr lang="cs-CZ" sz="2400" b="0" i="0" dirty="0">
                <a:solidFill>
                  <a:srgbClr val="3A3A3A"/>
                </a:solidFill>
                <a:effectLst/>
                <a:latin typeface="Open Sans" panose="020B0606030504020204" pitchFamily="34" charset="0"/>
              </a:rPr>
              <a:t>a</a:t>
            </a:r>
            <a:r>
              <a:rPr lang="en-GB" sz="2400" b="0" i="0" dirty="0">
                <a:solidFill>
                  <a:srgbClr val="3A3A3A"/>
                </a:solidFill>
                <a:effectLst/>
                <a:latin typeface="Open Sans" panose="020B0606030504020204" pitchFamily="34" charset="0"/>
              </a:rPr>
              <a:t> pro </a:t>
            </a:r>
            <a:r>
              <a:rPr lang="en-GB" sz="2400" b="0" i="0" dirty="0" err="1">
                <a:solidFill>
                  <a:srgbClr val="3A3A3A"/>
                </a:solidFill>
                <a:effectLst/>
                <a:latin typeface="Open Sans" panose="020B0606030504020204" pitchFamily="34" charset="0"/>
              </a:rPr>
              <a:t>získávání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kvalitativních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dat</a:t>
            </a:r>
            <a:endParaRPr lang="cs-CZ" sz="2400" b="0" i="0" dirty="0">
              <a:solidFill>
                <a:srgbClr val="3A3A3A"/>
              </a:solidFill>
              <a:effectLst/>
              <a:latin typeface="Open Sans" panose="020B0606030504020204" pitchFamily="34" charset="0"/>
            </a:endParaRP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vyžaduje</a:t>
            </a:r>
            <a:r>
              <a:rPr lang="en-GB" sz="2400" b="0" i="0" dirty="0">
                <a:solidFill>
                  <a:srgbClr val="3A3A3A"/>
                </a:solidFill>
                <a:effectLst/>
                <a:latin typeface="Open Sans" panose="020B0606030504020204" pitchFamily="34" charset="0"/>
              </a:rPr>
              <a:t> od </a:t>
            </a:r>
            <a:r>
              <a:rPr lang="en-GB" sz="2400" b="0" i="0" dirty="0" err="1">
                <a:solidFill>
                  <a:srgbClr val="3A3A3A"/>
                </a:solidFill>
                <a:effectLst/>
                <a:latin typeface="Open Sans" panose="020B0606030504020204" pitchFamily="34" charset="0"/>
              </a:rPr>
              <a:t>výzkumníka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specifické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dovednosti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citlivost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koncentraci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interpersonální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porozumění</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disciplínu</a:t>
            </a:r>
            <a:r>
              <a:rPr lang="cs-CZ" sz="2400" dirty="0">
                <a:solidFill>
                  <a:srgbClr val="3A3A3A"/>
                </a:solidFill>
                <a:latin typeface="Open Sans" panose="020B0606030504020204" pitchFamily="34" charset="0"/>
              </a:rPr>
              <a:t>.</a:t>
            </a:r>
          </a:p>
          <a:p>
            <a:pPr>
              <a:lnSpc>
                <a:spcPct val="100000"/>
              </a:lnSpc>
            </a:pPr>
            <a:endParaRPr lang="cs-CZ" sz="2400" dirty="0">
              <a:solidFill>
                <a:srgbClr val="3A3A3A"/>
              </a:solidFill>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důležitá</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důsledná</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příprava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setkání</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rozhovor</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vedení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vlastního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dotazování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přepis</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reflexe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rozhovoru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analýza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dat</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vypracování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výzkumné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zprávy</a:t>
            </a:r>
            <a:r>
              <a:rPr lang="cs-CZ" sz="2400" b="0" i="0" dirty="0">
                <a:solidFill>
                  <a:srgbClr val="3A3A3A"/>
                </a:solidFill>
                <a:effectLst/>
                <a:latin typeface="Open Sans" panose="020B0606030504020204" pitchFamily="34" charset="0"/>
              </a:rPr>
              <a:t>.</a:t>
            </a: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cs-CZ" sz="2400" dirty="0">
                <a:solidFill>
                  <a:srgbClr val="3A3A3A"/>
                </a:solidFill>
                <a:latin typeface="Open Sans" panose="020B0606030504020204" pitchFamily="34" charset="0"/>
              </a:rPr>
              <a:t>obvykle audio(vizuální) záznam.</a:t>
            </a:r>
            <a:endParaRPr lang="en-GB" sz="2400" dirty="0"/>
          </a:p>
        </p:txBody>
      </p:sp>
      <p:sp>
        <p:nvSpPr>
          <p:cNvPr id="7" name="TextovéPole 6">
            <a:extLst>
              <a:ext uri="{FF2B5EF4-FFF2-40B4-BE49-F238E27FC236}">
                <a16:creationId xmlns:a16="http://schemas.microsoft.com/office/drawing/2014/main" id="{16F740E4-6161-3503-91E5-4A450848B7C0}"/>
              </a:ext>
            </a:extLst>
          </p:cNvPr>
          <p:cNvSpPr txBox="1"/>
          <p:nvPr/>
        </p:nvSpPr>
        <p:spPr>
          <a:xfrm>
            <a:off x="5334000" y="5417009"/>
            <a:ext cx="5199530" cy="1323439"/>
          </a:xfrm>
          <a:prstGeom prst="rect">
            <a:avLst/>
          </a:prstGeom>
          <a:solidFill>
            <a:schemeClr val="accent4">
              <a:lumMod val="20000"/>
              <a:lumOff val="80000"/>
            </a:schemeClr>
          </a:solidFill>
        </p:spPr>
        <p:txBody>
          <a:bodyPr wrap="square">
            <a:spAutoFit/>
          </a:bodyPr>
          <a:lstStyle/>
          <a:p>
            <a:pPr algn="just"/>
            <a:r>
              <a:rPr lang="cs-CZ" sz="2000" b="1" i="0" dirty="0">
                <a:solidFill>
                  <a:srgbClr val="3A3A3A"/>
                </a:solidFill>
                <a:effectLst/>
                <a:latin typeface="Open Sans" panose="020B0606030504020204" pitchFamily="34" charset="0"/>
              </a:rPr>
              <a:t>Dělení rozhovorů d</a:t>
            </a:r>
            <a:r>
              <a:rPr lang="en-GB" sz="2000" b="1" i="0" dirty="0">
                <a:solidFill>
                  <a:srgbClr val="3A3A3A"/>
                </a:solidFill>
                <a:effectLst/>
                <a:latin typeface="Open Sans" panose="020B0606030504020204" pitchFamily="34" charset="0"/>
              </a:rPr>
              <a:t>le </a:t>
            </a:r>
            <a:r>
              <a:rPr lang="en-GB" sz="2000" b="1" i="0" dirty="0" err="1">
                <a:solidFill>
                  <a:srgbClr val="3A3A3A"/>
                </a:solidFill>
                <a:effectLst/>
                <a:latin typeface="Open Sans" panose="020B0606030504020204" pitchFamily="34" charset="0"/>
              </a:rPr>
              <a:t>míry</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strukturace</a:t>
            </a:r>
            <a:r>
              <a:rPr lang="en-GB" sz="2000" b="1" i="0" dirty="0">
                <a:solidFill>
                  <a:srgbClr val="3A3A3A"/>
                </a:solidFill>
                <a:effectLst/>
                <a:latin typeface="Open Sans" panose="020B0606030504020204" pitchFamily="34" charset="0"/>
              </a:rPr>
              <a:t>:</a:t>
            </a:r>
          </a:p>
          <a:p>
            <a:pPr algn="just">
              <a:buFont typeface="Arial" panose="020B0604020202020204" pitchFamily="34" charset="0"/>
              <a:buChar char="•"/>
            </a:pPr>
            <a:r>
              <a:rPr lang="en-GB" sz="2000" b="0" i="0" dirty="0" err="1">
                <a:solidFill>
                  <a:srgbClr val="3A3A3A"/>
                </a:solidFill>
                <a:effectLst/>
                <a:latin typeface="Open Sans" panose="020B0606030504020204" pitchFamily="34" charset="0"/>
              </a:rPr>
              <a:t>nestrukturovaný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rozhovor</a:t>
            </a:r>
            <a:r>
              <a:rPr lang="en-GB" sz="2000" b="0" i="0" dirty="0">
                <a:solidFill>
                  <a:srgbClr val="3A3A3A"/>
                </a:solidFill>
                <a:effectLst/>
                <a:latin typeface="Open Sans" panose="020B0606030504020204" pitchFamily="34" charset="0"/>
              </a:rPr>
              <a:t>;</a:t>
            </a:r>
          </a:p>
          <a:p>
            <a:pPr algn="just">
              <a:buFont typeface="Arial" panose="020B0604020202020204" pitchFamily="34" charset="0"/>
              <a:buChar char="•"/>
            </a:pPr>
            <a:r>
              <a:rPr lang="en-GB" sz="2000" b="0" i="0" dirty="0" err="1">
                <a:solidFill>
                  <a:srgbClr val="3A3A3A"/>
                </a:solidFill>
                <a:effectLst/>
                <a:latin typeface="Open Sans" panose="020B0606030504020204" pitchFamily="34" charset="0"/>
              </a:rPr>
              <a:t>polostrukturovaný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rozhovor</a:t>
            </a:r>
            <a:r>
              <a:rPr lang="en-GB" sz="2000" b="0" i="0" dirty="0">
                <a:solidFill>
                  <a:srgbClr val="3A3A3A"/>
                </a:solidFill>
                <a:effectLst/>
                <a:latin typeface="Open Sans" panose="020B0606030504020204" pitchFamily="34" charset="0"/>
              </a:rPr>
              <a:t>;</a:t>
            </a:r>
          </a:p>
          <a:p>
            <a:pPr algn="just">
              <a:buFont typeface="Arial" panose="020B0604020202020204" pitchFamily="34" charset="0"/>
              <a:buChar char="•"/>
            </a:pPr>
            <a:r>
              <a:rPr lang="en-GB" sz="2000" b="0" i="0" dirty="0" err="1">
                <a:solidFill>
                  <a:srgbClr val="3A3A3A"/>
                </a:solidFill>
                <a:effectLst/>
                <a:latin typeface="Open Sans" panose="020B0606030504020204" pitchFamily="34" charset="0"/>
              </a:rPr>
              <a:t>strukturovaný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rozhovor</a:t>
            </a:r>
            <a:r>
              <a:rPr lang="en-GB" sz="2000" b="0" i="0" dirty="0">
                <a:solidFill>
                  <a:srgbClr val="3A3A3A"/>
                </a:solidFill>
                <a:effectLst/>
                <a:latin typeface="Open Sans" panose="020B0606030504020204" pitchFamily="34" charset="0"/>
              </a:rPr>
              <a:t>.</a:t>
            </a:r>
          </a:p>
        </p:txBody>
      </p:sp>
    </p:spTree>
    <p:extLst>
      <p:ext uri="{BB962C8B-B14F-4D97-AF65-F5344CB8AC3E}">
        <p14:creationId xmlns:p14="http://schemas.microsoft.com/office/powerpoint/2010/main" val="232652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3E4035F-F95E-6158-6091-A2AD80E6CBDE}"/>
              </a:ext>
            </a:extLst>
          </p:cNvPr>
          <p:cNvSpPr>
            <a:spLocks noGrp="1"/>
          </p:cNvSpPr>
          <p:nvPr>
            <p:ph type="ftr" sz="quarter" idx="10"/>
          </p:nvPr>
        </p:nvSpPr>
        <p:spPr/>
        <p:txBody>
          <a:bodyPr/>
          <a:lstStyle/>
          <a:p>
            <a:r>
              <a:rPr lang="cs-CZ" dirty="0"/>
              <a:t>Kvalitativní výzkum</a:t>
            </a:r>
          </a:p>
        </p:txBody>
      </p:sp>
      <p:sp>
        <p:nvSpPr>
          <p:cNvPr id="3" name="Zástupný symbol pro číslo snímku 2">
            <a:extLst>
              <a:ext uri="{FF2B5EF4-FFF2-40B4-BE49-F238E27FC236}">
                <a16:creationId xmlns:a16="http://schemas.microsoft.com/office/drawing/2014/main" id="{EFA3AC59-1972-CF3A-FB6F-0B6FBCF5CA85}"/>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7EE9D21F-6274-EE8E-37A6-395CC33258F9}"/>
              </a:ext>
            </a:extLst>
          </p:cNvPr>
          <p:cNvSpPr>
            <a:spLocks noGrp="1"/>
          </p:cNvSpPr>
          <p:nvPr>
            <p:ph type="title"/>
          </p:nvPr>
        </p:nvSpPr>
        <p:spPr/>
        <p:txBody>
          <a:bodyPr/>
          <a:lstStyle/>
          <a:p>
            <a:r>
              <a:rPr lang="cs-CZ" dirty="0"/>
              <a:t>Kvalitativní výzkum</a:t>
            </a:r>
            <a:endParaRPr lang="en-GB" dirty="0"/>
          </a:p>
        </p:txBody>
      </p:sp>
      <p:sp>
        <p:nvSpPr>
          <p:cNvPr id="5" name="Zástupný obsah 4">
            <a:extLst>
              <a:ext uri="{FF2B5EF4-FFF2-40B4-BE49-F238E27FC236}">
                <a16:creationId xmlns:a16="http://schemas.microsoft.com/office/drawing/2014/main" id="{9D170340-9E2C-E8D2-0B75-9FE3F32452A1}"/>
              </a:ext>
            </a:extLst>
          </p:cNvPr>
          <p:cNvSpPr>
            <a:spLocks noGrp="1"/>
          </p:cNvSpPr>
          <p:nvPr>
            <p:ph idx="1"/>
          </p:nvPr>
        </p:nvSpPr>
        <p:spPr>
          <a:xfrm>
            <a:off x="719999" y="1692002"/>
            <a:ext cx="11024325" cy="4194448"/>
          </a:xfrm>
        </p:spPr>
        <p:txBody>
          <a:bodyPr/>
          <a:lstStyle/>
          <a:p>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zkoumat</a:t>
            </a:r>
            <a:r>
              <a:rPr lang="cs-CZ" dirty="0">
                <a:solidFill>
                  <a:srgbClr val="3A3A3A"/>
                </a:solidFill>
                <a:latin typeface="Open Sans" panose="020B0606030504020204" pitchFamily="34" charset="0"/>
              </a:rPr>
              <a:t>:</a:t>
            </a:r>
            <a:endParaRPr lang="cs-CZ" b="0" i="0" dirty="0">
              <a:solidFill>
                <a:srgbClr val="3A3A3A"/>
              </a:solidFill>
              <a:effectLst/>
              <a:latin typeface="Open Sans" panose="020B0606030504020204" pitchFamily="34" charset="0"/>
            </a:endParaRPr>
          </a:p>
          <a:p>
            <a:pPr marL="266700" indent="0">
              <a:buNone/>
            </a:pPr>
            <a:r>
              <a:rPr lang="en-GB" b="0" i="0" dirty="0" err="1">
                <a:solidFill>
                  <a:srgbClr val="3A3A3A"/>
                </a:solidFill>
                <a:effectLst/>
                <a:latin typeface="Open Sans" panose="020B0606030504020204" pitchFamily="34" charset="0"/>
              </a:rPr>
              <a:t>znaky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chování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pocity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emoce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postoje</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metafory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zkoumaného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souboru</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72000" indent="0">
              <a:buNone/>
            </a:pPr>
            <a:endParaRPr lang="cs-CZ" dirty="0">
              <a:solidFill>
                <a:srgbClr val="3A3A3A"/>
              </a:solidFill>
              <a:latin typeface="Open Sans" panose="020B0606030504020204" pitchFamily="34" charset="0"/>
            </a:endParaRPr>
          </a:p>
          <a:p>
            <a:r>
              <a:rPr lang="en-GB" b="0" i="0" dirty="0" err="1">
                <a:solidFill>
                  <a:srgbClr val="3A3A3A"/>
                </a:solidFill>
                <a:effectLst/>
                <a:latin typeface="Open Sans" panose="020B0606030504020204" pitchFamily="34" charset="0"/>
              </a:rPr>
              <a:t>Častěji</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kvalitativní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spojován</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studiem</a:t>
            </a:r>
            <a:r>
              <a:rPr lang="en-GB" b="0"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lidského</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chování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čehož</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dosahuje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prostřednictvím</a:t>
            </a:r>
            <a:r>
              <a:rPr lang="en-GB" b="0"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pozorování</a:t>
            </a:r>
            <a:r>
              <a:rPr lang="en-GB" b="0" i="0" dirty="0">
                <a:solidFill>
                  <a:srgbClr val="3A3A3A"/>
                </a:solidFill>
                <a:effectLst/>
                <a:latin typeface="Open Sans" panose="020B0606030504020204" pitchFamily="34" charset="0"/>
              </a:rPr>
              <a:t> a </a:t>
            </a:r>
            <a:r>
              <a:rPr lang="en-GB" b="1" i="0" dirty="0" err="1">
                <a:solidFill>
                  <a:srgbClr val="3A3A3A"/>
                </a:solidFill>
                <a:effectLst/>
                <a:latin typeface="Open Sans" panose="020B0606030504020204" pitchFamily="34" charset="0"/>
              </a:rPr>
              <a:t>shromažďování</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nečíselných</a:t>
            </a:r>
            <a:r>
              <a:rPr lang="en-GB" b="1" i="0" dirty="0">
                <a:solidFill>
                  <a:srgbClr val="3A3A3A"/>
                </a:solidFill>
                <a:effectLst/>
                <a:latin typeface="Open Sans" panose="020B0606030504020204" pitchFamily="34" charset="0"/>
              </a:rPr>
              <a:t>/</a:t>
            </a:r>
            <a:r>
              <a:rPr lang="en-GB" b="1" i="0" dirty="0" err="1">
                <a:solidFill>
                  <a:srgbClr val="3A3A3A"/>
                </a:solidFill>
                <a:effectLst/>
                <a:latin typeface="Open Sans" panose="020B0606030504020204" pitchFamily="34" charset="0"/>
              </a:rPr>
              <a:t>nenumerických</a:t>
            </a:r>
            <a:r>
              <a:rPr lang="en-GB" b="1" i="0" dirty="0">
                <a:solidFill>
                  <a:srgbClr val="3A3A3A"/>
                </a:solidFill>
                <a:effectLst/>
                <a:latin typeface="Open Sans" panose="020B0606030504020204" pitchFamily="34" charset="0"/>
              </a:rPr>
              <a:t>“ </a:t>
            </a:r>
            <a:r>
              <a:rPr lang="en-GB" b="1" i="0" dirty="0" err="1">
                <a:solidFill>
                  <a:srgbClr val="3A3A3A"/>
                </a:solidFill>
                <a:effectLst/>
                <a:latin typeface="Open Sans" panose="020B0606030504020204" pitchFamily="34" charset="0"/>
              </a:rPr>
              <a:t>údajů</a:t>
            </a:r>
            <a:r>
              <a:rPr lang="cs-CZ" b="1" i="0" dirty="0">
                <a:solidFill>
                  <a:srgbClr val="3A3A3A"/>
                </a:solidFill>
                <a:effectLst/>
                <a:latin typeface="Open Sans" panose="020B0606030504020204" pitchFamily="34" charset="0"/>
              </a:rPr>
              <a:t>.</a:t>
            </a:r>
            <a:endParaRPr lang="en-GB" b="1" dirty="0"/>
          </a:p>
        </p:txBody>
      </p:sp>
      <p:pic>
        <p:nvPicPr>
          <p:cNvPr id="1026" name="Picture 2" descr="7. Vyhodnocení diskuze - Nautie – Nástroj pro kvalitativní výzkum přes  internet">
            <a:extLst>
              <a:ext uri="{FF2B5EF4-FFF2-40B4-BE49-F238E27FC236}">
                <a16:creationId xmlns:a16="http://schemas.microsoft.com/office/drawing/2014/main" id="{59208F08-F8BF-A0AD-6119-33EAD900A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178202"/>
            <a:ext cx="33909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93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A87F81A-EFDB-AFC4-B017-4BE3D63EBE79}"/>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032C5FC-5E88-2AA0-C0DC-D752BAE9D919}"/>
              </a:ext>
            </a:extLst>
          </p:cNvPr>
          <p:cNvSpPr>
            <a:spLocks noGrp="1"/>
          </p:cNvSpPr>
          <p:nvPr>
            <p:ph type="title"/>
          </p:nvPr>
        </p:nvSpPr>
        <p:spPr>
          <a:xfrm>
            <a:off x="316589" y="152212"/>
            <a:ext cx="10753200" cy="451576"/>
          </a:xfrm>
        </p:spPr>
        <p:txBody>
          <a:bodyPr/>
          <a:lstStyle/>
          <a:p>
            <a:r>
              <a:rPr lang="en-GB" dirty="0" err="1"/>
              <a:t>Fáze</a:t>
            </a:r>
            <a:r>
              <a:rPr lang="en-GB" dirty="0"/>
              <a:t> </a:t>
            </a:r>
            <a:r>
              <a:rPr lang="en-GB" dirty="0" err="1"/>
              <a:t>rozhovoru</a:t>
            </a:r>
            <a:endParaRPr lang="en-GB" dirty="0"/>
          </a:p>
        </p:txBody>
      </p:sp>
      <p:graphicFrame>
        <p:nvGraphicFramePr>
          <p:cNvPr id="9" name="Zástupný obsah 8">
            <a:extLst>
              <a:ext uri="{FF2B5EF4-FFF2-40B4-BE49-F238E27FC236}">
                <a16:creationId xmlns:a16="http://schemas.microsoft.com/office/drawing/2014/main" id="{F221B401-F1F4-69F1-20F8-6E0CAA1A031A}"/>
              </a:ext>
            </a:extLst>
          </p:cNvPr>
          <p:cNvGraphicFramePr>
            <a:graphicFrameLocks noGrp="1"/>
          </p:cNvGraphicFramePr>
          <p:nvPr>
            <p:ph idx="1"/>
            <p:extLst>
              <p:ext uri="{D42A27DB-BD31-4B8C-83A1-F6EECF244321}">
                <p14:modId xmlns:p14="http://schemas.microsoft.com/office/powerpoint/2010/main" val="2216839826"/>
              </p:ext>
            </p:extLst>
          </p:nvPr>
        </p:nvGraphicFramePr>
        <p:xfrm>
          <a:off x="537882" y="770972"/>
          <a:ext cx="11240118" cy="5506115"/>
        </p:xfrm>
        <a:graphic>
          <a:graphicData uri="http://schemas.openxmlformats.org/drawingml/2006/table">
            <a:tbl>
              <a:tblPr firstRow="1" firstCol="1" bandRow="1">
                <a:tableStyleId>{5C22544A-7EE6-4342-B048-85BDC9FD1C3A}</a:tableStyleId>
              </a:tblPr>
              <a:tblGrid>
                <a:gridCol w="1525101">
                  <a:extLst>
                    <a:ext uri="{9D8B030D-6E8A-4147-A177-3AD203B41FA5}">
                      <a16:colId xmlns:a16="http://schemas.microsoft.com/office/drawing/2014/main" val="2966152278"/>
                    </a:ext>
                  </a:extLst>
                </a:gridCol>
                <a:gridCol w="9715017">
                  <a:extLst>
                    <a:ext uri="{9D8B030D-6E8A-4147-A177-3AD203B41FA5}">
                      <a16:colId xmlns:a16="http://schemas.microsoft.com/office/drawing/2014/main" val="2852430689"/>
                    </a:ext>
                  </a:extLst>
                </a:gridCol>
              </a:tblGrid>
              <a:tr h="268316">
                <a:tc>
                  <a:txBody>
                    <a:bodyPr/>
                    <a:lstStyle/>
                    <a:p>
                      <a:pPr algn="ctr">
                        <a:lnSpc>
                          <a:spcPct val="100000"/>
                        </a:lnSpc>
                        <a:spcAft>
                          <a:spcPts val="0"/>
                        </a:spcAft>
                      </a:pPr>
                      <a:r>
                        <a:rPr lang="cs-CZ" sz="1600" dirty="0">
                          <a:effectLst/>
                          <a:latin typeface="Calibri" panose="020F0502020204030204" pitchFamily="34" charset="0"/>
                          <a:cs typeface="Calibri" panose="020F0502020204030204" pitchFamily="34" charset="0"/>
                        </a:rPr>
                        <a:t>Fáze rozhovoru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algn="ctr">
                        <a:lnSpc>
                          <a:spcPct val="100000"/>
                        </a:lnSpc>
                        <a:spcAft>
                          <a:spcPts val="0"/>
                        </a:spcAft>
                      </a:pPr>
                      <a:r>
                        <a:rPr lang="cs-CZ" sz="1600" dirty="0">
                          <a:effectLst/>
                          <a:latin typeface="Calibri" panose="020F0502020204030204" pitchFamily="34" charset="0"/>
                          <a:cs typeface="Calibri" panose="020F0502020204030204" pitchFamily="34" charset="0"/>
                        </a:rPr>
                        <a:t>Činnosti</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1879918891"/>
                  </a:ext>
                </a:extLst>
              </a:tr>
              <a:tr h="1340982">
                <a:tc>
                  <a:txBody>
                    <a:bodyPr/>
                    <a:lstStyle/>
                    <a:p>
                      <a:pPr marL="71755" marR="71755" algn="ctr">
                        <a:lnSpc>
                          <a:spcPct val="100000"/>
                        </a:lnSpc>
                        <a:spcAft>
                          <a:spcPts val="0"/>
                        </a:spcAft>
                      </a:pPr>
                      <a:endParaRPr lang="cs-CZ" sz="1600" dirty="0">
                        <a:effectLst/>
                        <a:latin typeface="Calibri" panose="020F0502020204030204" pitchFamily="34" charset="0"/>
                        <a:cs typeface="Calibri" panose="020F0502020204030204" pitchFamily="34" charset="0"/>
                      </a:endParaRPr>
                    </a:p>
                    <a:p>
                      <a:pPr marL="71755" marR="71755" algn="ctr">
                        <a:lnSpc>
                          <a:spcPct val="100000"/>
                        </a:lnSpc>
                        <a:spcAft>
                          <a:spcPts val="0"/>
                        </a:spcAft>
                      </a:pPr>
                      <a:r>
                        <a:rPr lang="cs-CZ" sz="1600" dirty="0">
                          <a:effectLst/>
                          <a:latin typeface="Calibri" panose="020F0502020204030204" pitchFamily="34" charset="0"/>
                          <a:cs typeface="Calibri" panose="020F0502020204030204" pitchFamily="34" charset="0"/>
                        </a:rPr>
                        <a:t>Přípravná </a:t>
                      </a:r>
                      <a:br>
                        <a:rPr lang="cs-CZ" sz="1600" dirty="0">
                          <a:effectLst/>
                          <a:latin typeface="Calibri" panose="020F0502020204030204" pitchFamily="34" charset="0"/>
                          <a:cs typeface="Calibri" panose="020F0502020204030204" pitchFamily="34" charset="0"/>
                        </a:rPr>
                      </a:br>
                      <a:r>
                        <a:rPr lang="cs-CZ" sz="1600" dirty="0">
                          <a:effectLst/>
                          <a:latin typeface="Calibri" panose="020F0502020204030204" pitchFamily="34" charset="0"/>
                          <a:cs typeface="Calibri" panose="020F0502020204030204" pitchFamily="34" charset="0"/>
                        </a:rPr>
                        <a:t>a úvodní část rozhovoru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Příprava otázek.</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Vyhledání vhodných účastníků studie. </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Informování potenciálně zkoumaných jedinců o výzkumu (účel, délka trvání, místo, podmínky výzkumu).</a:t>
                      </a:r>
                      <a:r>
                        <a:rPr lang="cs-CZ" sz="1600" dirty="0">
                          <a:effectLst/>
                          <a:latin typeface="Calibri" panose="020F0502020204030204" pitchFamily="34" charset="0"/>
                          <a:cs typeface="Calibri" panose="020F0502020204030204" pitchFamily="34" charset="0"/>
                          <a:sym typeface="Symbol" panose="05050102010706020507" pitchFamily="18" charset="2"/>
                        </a:rPr>
                        <a:t></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Zajištění pomůcek (diktafon, záznamový arch atd.).</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Získání souhlasu dotazovaného s provedením rozhovoru.</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Navození atmosféry důvěry a motivování jedince k účasti na výzkumu.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1608627828"/>
                  </a:ext>
                </a:extLst>
              </a:tr>
              <a:tr h="1098662">
                <a:tc>
                  <a:txBody>
                    <a:bodyPr/>
                    <a:lstStyle/>
                    <a:p>
                      <a:pPr marL="71755" marR="71755" algn="ctr">
                        <a:lnSpc>
                          <a:spcPct val="100000"/>
                        </a:lnSpc>
                        <a:spcAft>
                          <a:spcPts val="0"/>
                        </a:spcAft>
                      </a:pPr>
                      <a:endParaRPr lang="cs-CZ" sz="1600" dirty="0">
                        <a:effectLst/>
                        <a:latin typeface="Calibri" panose="020F0502020204030204" pitchFamily="34" charset="0"/>
                        <a:cs typeface="Calibri" panose="020F0502020204030204" pitchFamily="34" charset="0"/>
                      </a:endParaRPr>
                    </a:p>
                    <a:p>
                      <a:pPr marL="71755" marR="71755" algn="ctr">
                        <a:lnSpc>
                          <a:spcPct val="100000"/>
                        </a:lnSpc>
                        <a:spcAft>
                          <a:spcPts val="0"/>
                        </a:spcAft>
                      </a:pPr>
                      <a:r>
                        <a:rPr lang="cs-CZ" sz="1600" dirty="0">
                          <a:effectLst/>
                          <a:latin typeface="Calibri" panose="020F0502020204030204" pitchFamily="34" charset="0"/>
                          <a:cs typeface="Calibri" panose="020F0502020204030204" pitchFamily="34" charset="0"/>
                        </a:rPr>
                        <a:t>Vzestup </a:t>
                      </a:r>
                      <a:br>
                        <a:rPr lang="cs-CZ" sz="1600" dirty="0">
                          <a:effectLst/>
                          <a:latin typeface="Calibri" panose="020F0502020204030204" pitchFamily="34" charset="0"/>
                          <a:cs typeface="Calibri" panose="020F0502020204030204" pitchFamily="34" charset="0"/>
                        </a:rPr>
                      </a:br>
                      <a:r>
                        <a:rPr lang="cs-CZ" sz="1600" dirty="0">
                          <a:effectLst/>
                          <a:latin typeface="Calibri" panose="020F0502020204030204" pitchFamily="34" charset="0"/>
                          <a:cs typeface="Calibri" panose="020F0502020204030204" pitchFamily="34" charset="0"/>
                        </a:rPr>
                        <a:t>a upevnění kontaktu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Aktivní vytváření vhodných podmínek pro následující rozhovor a jeho účelný průběh.</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Sledování verbálních i nonverbálních projevů a jejich interpretace.</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„Naladění se“ na komunikační úroveň → přijatelnou pro všechny zúčastněné.</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Snaha o motivační působení tazatele.</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Plynulý, nenásilný a vhodně načasovaný přechod k jádru rozhovoru.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1688919148"/>
                  </a:ext>
                </a:extLst>
              </a:tr>
              <a:tr h="1092519">
                <a:tc>
                  <a:txBody>
                    <a:bodyPr/>
                    <a:lstStyle/>
                    <a:p>
                      <a:pPr marL="71755" marR="71755" algn="ctr">
                        <a:lnSpc>
                          <a:spcPct val="100000"/>
                        </a:lnSpc>
                        <a:spcAft>
                          <a:spcPts val="0"/>
                        </a:spcAft>
                      </a:pPr>
                      <a:endParaRPr lang="cs-CZ" sz="1600" dirty="0">
                        <a:effectLst/>
                        <a:latin typeface="Calibri" panose="020F0502020204030204" pitchFamily="34" charset="0"/>
                        <a:cs typeface="Calibri" panose="020F0502020204030204" pitchFamily="34" charset="0"/>
                      </a:endParaRPr>
                    </a:p>
                    <a:p>
                      <a:pPr marL="71755" marR="71755" algn="ctr">
                        <a:lnSpc>
                          <a:spcPct val="100000"/>
                        </a:lnSpc>
                        <a:spcAft>
                          <a:spcPts val="0"/>
                        </a:spcAft>
                      </a:pPr>
                      <a:r>
                        <a:rPr lang="cs-CZ" sz="1600" dirty="0">
                          <a:effectLst/>
                          <a:latin typeface="Calibri" panose="020F0502020204030204" pitchFamily="34" charset="0"/>
                          <a:cs typeface="Calibri" panose="020F0502020204030204" pitchFamily="34" charset="0"/>
                        </a:rPr>
                        <a:t>Jádro rozhovoru</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Tvoří tematické okruhy spojené s cíli výzkumu a s výzkumnými otázkami.</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Intenzivní sledování účastníka studie (projevy únavy, napětí apod.) – zařazení preventivních a nápravných opatření – krátká změna tématu, přestávka, nabídnutí nápoje, dotaz na uspokojení biologických potřeb aj.</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Vhodné rozložení různých témat.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1454559963"/>
                  </a:ext>
                </a:extLst>
              </a:tr>
              <a:tr h="1107651">
                <a:tc>
                  <a:txBody>
                    <a:bodyPr/>
                    <a:lstStyle/>
                    <a:p>
                      <a:pPr marL="71755" marR="71755" algn="ctr">
                        <a:lnSpc>
                          <a:spcPct val="100000"/>
                        </a:lnSpc>
                        <a:spcAft>
                          <a:spcPts val="0"/>
                        </a:spcAft>
                      </a:pPr>
                      <a:endParaRPr lang="cs-CZ" sz="1600" dirty="0">
                        <a:effectLst/>
                        <a:latin typeface="Calibri" panose="020F0502020204030204" pitchFamily="34" charset="0"/>
                        <a:cs typeface="Calibri" panose="020F0502020204030204" pitchFamily="34" charset="0"/>
                      </a:endParaRPr>
                    </a:p>
                    <a:p>
                      <a:pPr marL="71755" marR="71755" algn="ctr">
                        <a:lnSpc>
                          <a:spcPct val="100000"/>
                        </a:lnSpc>
                        <a:spcAft>
                          <a:spcPts val="0"/>
                        </a:spcAft>
                      </a:pPr>
                      <a:r>
                        <a:rPr lang="cs-CZ" sz="1600" dirty="0">
                          <a:effectLst/>
                          <a:latin typeface="Calibri" panose="020F0502020204030204" pitchFamily="34" charset="0"/>
                          <a:cs typeface="Calibri" panose="020F0502020204030204" pitchFamily="34" charset="0"/>
                        </a:rPr>
                        <a:t>Závěr </a:t>
                      </a:r>
                      <a:br>
                        <a:rPr lang="cs-CZ" sz="1600" dirty="0">
                          <a:effectLst/>
                          <a:latin typeface="Calibri" panose="020F0502020204030204" pitchFamily="34" charset="0"/>
                          <a:cs typeface="Calibri" panose="020F0502020204030204" pitchFamily="34" charset="0"/>
                        </a:rPr>
                      </a:br>
                      <a:r>
                        <a:rPr lang="cs-CZ" sz="1600" dirty="0">
                          <a:effectLst/>
                          <a:latin typeface="Calibri" panose="020F0502020204030204" pitchFamily="34" charset="0"/>
                          <a:cs typeface="Calibri" panose="020F0502020204030204" pitchFamily="34" charset="0"/>
                        </a:rPr>
                        <a:t>a ukončení</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tc>
                  <a:txBody>
                    <a:bodyPr/>
                    <a:lstStyle/>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V praxi bývá někdy podceňováno vhodné ukončení rozhovoru (překotné ukončení nebo tzv. „hluché“ ukončení (např. bez rozloučení, shrnutí), vede k negativním pocitům. </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K ukončení započatých témat a uzavření kontaktu s účastníkem důstojnou formou vyhradit dostatečný časový prostor.</a:t>
                      </a:r>
                      <a:endParaRPr lang="en-GB" sz="160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Calibri" panose="020F0502020204030204" pitchFamily="34" charset="0"/>
                        <a:buChar char="−"/>
                      </a:pPr>
                      <a:r>
                        <a:rPr lang="cs-CZ" sz="1600" dirty="0">
                          <a:effectLst/>
                          <a:latin typeface="Calibri" panose="020F0502020204030204" pitchFamily="34" charset="0"/>
                          <a:cs typeface="Calibri" panose="020F0502020204030204" pitchFamily="34" charset="0"/>
                        </a:rPr>
                        <a:t>Ověření, zda otázky a průběh rozhovoru nebyly příčinou negativní změny prožívání dotazované osoby.</a:t>
                      </a:r>
                      <a:endParaRPr lang="en-GB" sz="1600" dirty="0">
                        <a:effectLst/>
                        <a:latin typeface="Calibri" panose="020F0502020204030204" pitchFamily="34" charset="0"/>
                        <a:cs typeface="Calibri" panose="020F0502020204030204" pitchFamily="34" charset="0"/>
                      </a:endParaRPr>
                    </a:p>
                    <a:p>
                      <a:pPr marL="198755" algn="just">
                        <a:lnSpc>
                          <a:spcPct val="100000"/>
                        </a:lnSpc>
                        <a:spcAft>
                          <a:spcPts val="0"/>
                        </a:spcAft>
                      </a:pPr>
                      <a:r>
                        <a:rPr lang="cs-CZ" sz="1600" dirty="0">
                          <a:effectLst/>
                          <a:latin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46792" marR="46792" marT="0" marB="0"/>
                </a:tc>
                <a:extLst>
                  <a:ext uri="{0D108BD9-81ED-4DB2-BD59-A6C34878D82A}">
                    <a16:rowId xmlns:a16="http://schemas.microsoft.com/office/drawing/2014/main" val="4205507336"/>
                  </a:ext>
                </a:extLst>
              </a:tr>
            </a:tbl>
          </a:graphicData>
        </a:graphic>
      </p:graphicFrame>
      <p:sp>
        <p:nvSpPr>
          <p:cNvPr id="10" name="Rectangle 1">
            <a:extLst>
              <a:ext uri="{FF2B5EF4-FFF2-40B4-BE49-F238E27FC236}">
                <a16:creationId xmlns:a16="http://schemas.microsoft.com/office/drawing/2014/main" id="{2DB8FE1F-A1C7-BE5A-8F65-29AB005BD20B}"/>
              </a:ext>
            </a:extLst>
          </p:cNvPr>
          <p:cNvSpPr>
            <a:spLocks noChangeArrowheads="1"/>
          </p:cNvSpPr>
          <p:nvPr/>
        </p:nvSpPr>
        <p:spPr bwMode="auto">
          <a:xfrm>
            <a:off x="1383291" y="13512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805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31E7239-1CA4-FB68-C36E-91E40C104D47}"/>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513A7C39-5359-853E-DA31-C240BA6EB679}"/>
              </a:ext>
            </a:extLst>
          </p:cNvPr>
          <p:cNvSpPr>
            <a:spLocks noGrp="1"/>
          </p:cNvSpPr>
          <p:nvPr>
            <p:ph type="title"/>
          </p:nvPr>
        </p:nvSpPr>
        <p:spPr>
          <a:xfrm>
            <a:off x="720000" y="262800"/>
            <a:ext cx="10753200" cy="451576"/>
          </a:xfrm>
        </p:spPr>
        <p:txBody>
          <a:bodyPr/>
          <a:lstStyle/>
          <a:p>
            <a:r>
              <a:rPr lang="en-GB" dirty="0" err="1"/>
              <a:t>Zásady</a:t>
            </a:r>
            <a:r>
              <a:rPr lang="en-GB" dirty="0"/>
              <a:t> pro </a:t>
            </a:r>
            <a:r>
              <a:rPr lang="en-GB" dirty="0" err="1"/>
              <a:t>vedení</a:t>
            </a:r>
            <a:r>
              <a:rPr lang="en-GB" dirty="0"/>
              <a:t> </a:t>
            </a:r>
            <a:r>
              <a:rPr lang="en-GB" dirty="0" err="1"/>
              <a:t>rozhovoru</a:t>
            </a:r>
            <a:r>
              <a:rPr lang="cs-CZ" dirty="0"/>
              <a:t> (1)</a:t>
            </a:r>
            <a:endParaRPr lang="en-GB" dirty="0"/>
          </a:p>
        </p:txBody>
      </p:sp>
      <p:graphicFrame>
        <p:nvGraphicFramePr>
          <p:cNvPr id="6" name="Zástupný obsah 5">
            <a:extLst>
              <a:ext uri="{FF2B5EF4-FFF2-40B4-BE49-F238E27FC236}">
                <a16:creationId xmlns:a16="http://schemas.microsoft.com/office/drawing/2014/main" id="{2F023BA5-11AA-31B3-F83B-351DCE776D73}"/>
              </a:ext>
            </a:extLst>
          </p:cNvPr>
          <p:cNvGraphicFramePr>
            <a:graphicFrameLocks noGrp="1"/>
          </p:cNvGraphicFramePr>
          <p:nvPr>
            <p:ph idx="1"/>
            <p:extLst>
              <p:ext uri="{D42A27DB-BD31-4B8C-83A1-F6EECF244321}">
                <p14:modId xmlns:p14="http://schemas.microsoft.com/office/powerpoint/2010/main" val="3979249193"/>
              </p:ext>
            </p:extLst>
          </p:nvPr>
        </p:nvGraphicFramePr>
        <p:xfrm>
          <a:off x="719999" y="1039905"/>
          <a:ext cx="11131341" cy="5047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57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D085DBC-8648-C6A3-40E4-3A4E3AE13AEE}"/>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653D9D8A-0BE4-0F7A-A3B3-9EDD5C10457F}"/>
              </a:ext>
            </a:extLst>
          </p:cNvPr>
          <p:cNvSpPr>
            <a:spLocks noGrp="1"/>
          </p:cNvSpPr>
          <p:nvPr>
            <p:ph type="title"/>
          </p:nvPr>
        </p:nvSpPr>
        <p:spPr>
          <a:xfrm>
            <a:off x="720000" y="498354"/>
            <a:ext cx="10753200" cy="451576"/>
          </a:xfrm>
        </p:spPr>
        <p:txBody>
          <a:bodyPr/>
          <a:lstStyle/>
          <a:p>
            <a:r>
              <a:rPr lang="cs-CZ" dirty="0"/>
              <a:t>Zásady pro vedení </a:t>
            </a:r>
            <a:r>
              <a:rPr lang="cs-CZ"/>
              <a:t>rozhovoru (2)</a:t>
            </a:r>
            <a:endParaRPr lang="en-GB" dirty="0"/>
          </a:p>
        </p:txBody>
      </p:sp>
      <p:graphicFrame>
        <p:nvGraphicFramePr>
          <p:cNvPr id="7" name="Zástupný obsah 6">
            <a:extLst>
              <a:ext uri="{FF2B5EF4-FFF2-40B4-BE49-F238E27FC236}">
                <a16:creationId xmlns:a16="http://schemas.microsoft.com/office/drawing/2014/main" id="{628E1288-594D-1CEB-450E-28B3F2F6C586}"/>
              </a:ext>
            </a:extLst>
          </p:cNvPr>
          <p:cNvGraphicFramePr>
            <a:graphicFrameLocks noGrp="1"/>
          </p:cNvGraphicFramePr>
          <p:nvPr>
            <p:ph idx="1"/>
            <p:extLst>
              <p:ext uri="{D42A27DB-BD31-4B8C-83A1-F6EECF244321}">
                <p14:modId xmlns:p14="http://schemas.microsoft.com/office/powerpoint/2010/main" val="2342330759"/>
              </p:ext>
            </p:extLst>
          </p:nvPr>
        </p:nvGraphicFramePr>
        <p:xfrm>
          <a:off x="261175" y="1171577"/>
          <a:ext cx="11787390" cy="483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59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59920F7-45BC-0A0D-C0CB-6F82553E8A84}"/>
              </a:ext>
            </a:extLst>
          </p:cNvPr>
          <p:cNvSpPr>
            <a:spLocks noGrp="1"/>
          </p:cNvSpPr>
          <p:nvPr>
            <p:ph type="ftr" sz="quarter" idx="10"/>
          </p:nvPr>
        </p:nvSpPr>
        <p:spPr/>
        <p:txBody>
          <a:bodyPr/>
          <a:lstStyle/>
          <a:p>
            <a:r>
              <a:rPr lang="cs-CZ" dirty="0"/>
              <a:t>Zápatí prezentace</a:t>
            </a:r>
          </a:p>
        </p:txBody>
      </p:sp>
      <p:sp>
        <p:nvSpPr>
          <p:cNvPr id="3" name="Zástupný symbol pro číslo snímku 2">
            <a:extLst>
              <a:ext uri="{FF2B5EF4-FFF2-40B4-BE49-F238E27FC236}">
                <a16:creationId xmlns:a16="http://schemas.microsoft.com/office/drawing/2014/main" id="{4BDC5AB3-E10C-9139-B215-21F9D4C9463F}"/>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9C29D552-D27F-074A-E442-001C420421D3}"/>
              </a:ext>
            </a:extLst>
          </p:cNvPr>
          <p:cNvSpPr>
            <a:spLocks noGrp="1"/>
          </p:cNvSpPr>
          <p:nvPr>
            <p:ph type="title"/>
          </p:nvPr>
        </p:nvSpPr>
        <p:spPr/>
        <p:txBody>
          <a:bodyPr/>
          <a:lstStyle/>
          <a:p>
            <a:r>
              <a:rPr lang="cs-CZ" dirty="0"/>
              <a:t>Průvodce </a:t>
            </a:r>
            <a:r>
              <a:rPr lang="cs-CZ"/>
              <a:t>tvorbou rozhovoru</a:t>
            </a:r>
            <a:endParaRPr lang="cs-CZ" dirty="0"/>
          </a:p>
        </p:txBody>
      </p:sp>
      <p:sp>
        <p:nvSpPr>
          <p:cNvPr id="5" name="Zástupný obsah 4">
            <a:extLst>
              <a:ext uri="{FF2B5EF4-FFF2-40B4-BE49-F238E27FC236}">
                <a16:creationId xmlns:a16="http://schemas.microsoft.com/office/drawing/2014/main" id="{CC8D5474-322A-E739-AD3C-A546DB23CD08}"/>
              </a:ext>
            </a:extLst>
          </p:cNvPr>
          <p:cNvSpPr>
            <a:spLocks noGrp="1"/>
          </p:cNvSpPr>
          <p:nvPr>
            <p:ph idx="1"/>
          </p:nvPr>
        </p:nvSpPr>
        <p:spPr>
          <a:xfrm>
            <a:off x="540000" y="1937989"/>
            <a:ext cx="7920000" cy="4139998"/>
          </a:xfrm>
        </p:spPr>
        <p:txBody>
          <a:bodyPr/>
          <a:lstStyle/>
          <a:p>
            <a:r>
              <a:rPr lang="en-US" dirty="0">
                <a:hlinkClick r:id="rId2"/>
              </a:rPr>
              <a:t>How to Develop an Interview Guide for Qualitative Research (Real Examples) 🎤📄</a:t>
            </a:r>
            <a:r>
              <a:rPr lang="cs-CZ" dirty="0"/>
              <a:t> </a:t>
            </a:r>
          </a:p>
          <a:p>
            <a:endParaRPr lang="cs-CZ" dirty="0"/>
          </a:p>
          <a:p>
            <a:r>
              <a:rPr lang="en-US" dirty="0" err="1">
                <a:hlinkClick r:id="rId3"/>
              </a:rPr>
              <a:t>Implenting</a:t>
            </a:r>
            <a:r>
              <a:rPr lang="en-US" dirty="0">
                <a:hlinkClick r:id="rId3"/>
              </a:rPr>
              <a:t> In-Depth Interviews (IDIs) Well: Qualitative Research Methods</a:t>
            </a:r>
            <a:endParaRPr lang="cs-CZ" dirty="0"/>
          </a:p>
        </p:txBody>
      </p:sp>
      <p:pic>
        <p:nvPicPr>
          <p:cNvPr id="7" name="Obrázek 6">
            <a:extLst>
              <a:ext uri="{FF2B5EF4-FFF2-40B4-BE49-F238E27FC236}">
                <a16:creationId xmlns:a16="http://schemas.microsoft.com/office/drawing/2014/main" id="{55ECBA3B-51B6-F90D-674E-98EECD63D65C}"/>
              </a:ext>
            </a:extLst>
          </p:cNvPr>
          <p:cNvPicPr>
            <a:picLocks noChangeAspect="1"/>
          </p:cNvPicPr>
          <p:nvPr/>
        </p:nvPicPr>
        <p:blipFill rotWithShape="1">
          <a:blip r:embed="rId4"/>
          <a:srcRect b="2494"/>
          <a:stretch/>
        </p:blipFill>
        <p:spPr>
          <a:xfrm>
            <a:off x="7869306" y="202399"/>
            <a:ext cx="4177245" cy="2458781"/>
          </a:xfrm>
          <a:prstGeom prst="rect">
            <a:avLst/>
          </a:prstGeom>
        </p:spPr>
      </p:pic>
      <p:pic>
        <p:nvPicPr>
          <p:cNvPr id="9" name="Obrázek 8">
            <a:extLst>
              <a:ext uri="{FF2B5EF4-FFF2-40B4-BE49-F238E27FC236}">
                <a16:creationId xmlns:a16="http://schemas.microsoft.com/office/drawing/2014/main" id="{7C3F661D-BC49-CBE0-36F0-9D3548BB62F3}"/>
              </a:ext>
            </a:extLst>
          </p:cNvPr>
          <p:cNvPicPr>
            <a:picLocks noChangeAspect="1"/>
          </p:cNvPicPr>
          <p:nvPr/>
        </p:nvPicPr>
        <p:blipFill>
          <a:blip r:embed="rId5"/>
          <a:stretch>
            <a:fillRect/>
          </a:stretch>
        </p:blipFill>
        <p:spPr>
          <a:xfrm>
            <a:off x="6284683" y="4007988"/>
            <a:ext cx="3887299" cy="2220012"/>
          </a:xfrm>
          <a:prstGeom prst="rect">
            <a:avLst/>
          </a:prstGeom>
        </p:spPr>
      </p:pic>
    </p:spTree>
    <p:extLst>
      <p:ext uri="{BB962C8B-B14F-4D97-AF65-F5344CB8AC3E}">
        <p14:creationId xmlns:p14="http://schemas.microsoft.com/office/powerpoint/2010/main" val="3847468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214F336-8797-1011-4BFD-412AE079C9F2}"/>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1AFFEF1F-4567-8575-8E05-4BEEAEC83A50}"/>
              </a:ext>
            </a:extLst>
          </p:cNvPr>
          <p:cNvSpPr>
            <a:spLocks noGrp="1"/>
          </p:cNvSpPr>
          <p:nvPr>
            <p:ph type="title"/>
          </p:nvPr>
        </p:nvSpPr>
        <p:spPr>
          <a:xfrm>
            <a:off x="719400" y="404212"/>
            <a:ext cx="10753200" cy="451576"/>
          </a:xfrm>
        </p:spPr>
        <p:txBody>
          <a:bodyPr/>
          <a:lstStyle/>
          <a:p>
            <a:r>
              <a:rPr lang="en-GB" dirty="0"/>
              <a:t>Focus group</a:t>
            </a:r>
          </a:p>
        </p:txBody>
      </p:sp>
      <p:sp>
        <p:nvSpPr>
          <p:cNvPr id="5" name="Zástupný obsah 4">
            <a:extLst>
              <a:ext uri="{FF2B5EF4-FFF2-40B4-BE49-F238E27FC236}">
                <a16:creationId xmlns:a16="http://schemas.microsoft.com/office/drawing/2014/main" id="{28A21ECB-C516-CF61-3E1F-5F1B8EC1DB66}"/>
              </a:ext>
            </a:extLst>
          </p:cNvPr>
          <p:cNvSpPr>
            <a:spLocks noGrp="1"/>
          </p:cNvSpPr>
          <p:nvPr>
            <p:ph idx="1"/>
          </p:nvPr>
        </p:nvSpPr>
        <p:spPr>
          <a:xfrm>
            <a:off x="447395" y="1095861"/>
            <a:ext cx="11025205" cy="4862505"/>
          </a:xfrm>
        </p:spPr>
        <p:txBody>
          <a:bodyPr/>
          <a:lstStyle/>
          <a:p>
            <a:pPr>
              <a:lnSpc>
                <a:spcPct val="100000"/>
              </a:lnSpc>
            </a:pPr>
            <a:r>
              <a:rPr lang="en-GB" sz="2000" b="0" i="0" dirty="0" err="1">
                <a:solidFill>
                  <a:srgbClr val="3A3A3A"/>
                </a:solidFill>
                <a:effectLst/>
                <a:latin typeface="Open Sans" panose="020B0606030504020204" pitchFamily="34" charset="0"/>
              </a:rPr>
              <a:t>Diskuze</a:t>
            </a:r>
            <a:r>
              <a:rPr lang="en-GB" sz="2000" b="0" i="0" dirty="0">
                <a:solidFill>
                  <a:srgbClr val="3A3A3A"/>
                </a:solidFill>
                <a:effectLst/>
                <a:latin typeface="Open Sans" panose="020B0606030504020204" pitchFamily="34" charset="0"/>
              </a:rPr>
              <a:t> v </a:t>
            </a:r>
            <a:r>
              <a:rPr lang="en-GB" sz="2000" b="0" i="0" dirty="0" err="1">
                <a:solidFill>
                  <a:srgbClr val="3A3A3A"/>
                </a:solidFill>
                <a:effectLst/>
                <a:latin typeface="Open Sans" panose="020B0606030504020204" pitchFamily="34" charset="0"/>
              </a:rPr>
              <a:t>ohniskové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skupině</a:t>
            </a:r>
            <a:r>
              <a:rPr lang="en-GB" sz="2000" b="0" i="0" dirty="0">
                <a:solidFill>
                  <a:srgbClr val="3A3A3A"/>
                </a:solidFill>
                <a:effectLst/>
                <a:latin typeface="Open Sans" panose="020B0606030504020204" pitchFamily="34" charset="0"/>
              </a:rPr>
              <a:t> je </a:t>
            </a:r>
            <a:r>
              <a:rPr lang="en-GB" sz="2000" b="0" i="0" dirty="0" err="1">
                <a:solidFill>
                  <a:srgbClr val="3A3A3A"/>
                </a:solidFill>
                <a:effectLst/>
                <a:latin typeface="Open Sans" panose="020B0606030504020204" pitchFamily="34" charset="0"/>
              </a:rPr>
              <a:t>způsob</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kterým</a:t>
            </a:r>
            <a:r>
              <a:rPr lang="en-GB" sz="2000" b="0" i="0" dirty="0">
                <a:solidFill>
                  <a:srgbClr val="3A3A3A"/>
                </a:solidFill>
                <a:effectLst/>
                <a:latin typeface="Open Sans" panose="020B0606030504020204" pitchFamily="34" charset="0"/>
              </a:rPr>
              <a:t> se </a:t>
            </a:r>
            <a:r>
              <a:rPr lang="en-GB" sz="2000" b="0" i="0" dirty="0" err="1">
                <a:solidFill>
                  <a:srgbClr val="3A3A3A"/>
                </a:solidFill>
                <a:effectLst/>
                <a:latin typeface="Open Sans" panose="020B0606030504020204" pitchFamily="34" charset="0"/>
              </a:rPr>
              <a:t>tazatel</a:t>
            </a:r>
            <a:br>
              <a:rPr lang="cs-CZ" sz="2000" b="0" i="0" dirty="0">
                <a:solidFill>
                  <a:srgbClr val="3A3A3A"/>
                </a:solidFill>
                <a:effectLst/>
                <a:latin typeface="Open Sans" panose="020B0606030504020204" pitchFamily="34" charset="0"/>
              </a:rPr>
            </a:b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tzv</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moderátor</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zaměřuje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účastníky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sdílející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určité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společné</a:t>
            </a:r>
            <a:r>
              <a:rPr lang="en-GB" sz="2000" b="0" i="0" dirty="0">
                <a:solidFill>
                  <a:srgbClr val="3A3A3A"/>
                </a:solidFill>
                <a:effectLst/>
                <a:latin typeface="Open Sans" panose="020B0606030504020204" pitchFamily="34" charset="0"/>
              </a:rPr>
              <a:t> </a:t>
            </a:r>
            <a:br>
              <a:rPr lang="cs-CZ" sz="2000" b="0" i="0" dirty="0">
                <a:solidFill>
                  <a:srgbClr val="3A3A3A"/>
                </a:solidFill>
                <a:effectLst/>
                <a:latin typeface="Open Sans" panose="020B0606030504020204" pitchFamily="34" charset="0"/>
              </a:rPr>
            </a:br>
            <a:r>
              <a:rPr lang="en-GB" sz="2000" b="0" i="0" dirty="0" err="1">
                <a:solidFill>
                  <a:srgbClr val="3A3A3A"/>
                </a:solidFill>
                <a:effectLst/>
                <a:latin typeface="Open Sans" panose="020B0606030504020204" pitchFamily="34" charset="0"/>
              </a:rPr>
              <a:t>charakteristiky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např</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profesi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nebo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zkušenost</a:t>
            </a:r>
            <a:r>
              <a:rPr lang="en-GB" sz="2000" b="0" i="0" dirty="0">
                <a:solidFill>
                  <a:srgbClr val="3A3A3A"/>
                </a:solidFill>
                <a:effectLst/>
                <a:latin typeface="Open Sans" panose="020B0606030504020204" pitchFamily="34" charset="0"/>
              </a:rPr>
              <a:t>/</a:t>
            </a:r>
            <a:r>
              <a:rPr lang="en-GB" sz="2000" b="0" i="0" dirty="0" err="1">
                <a:solidFill>
                  <a:srgbClr val="3A3A3A"/>
                </a:solidFill>
                <a:effectLst/>
                <a:latin typeface="Open Sans" panose="020B0606030504020204" pitchFamily="34" charset="0"/>
              </a:rPr>
              <a:t>pacienti</a:t>
            </a:r>
            <a:r>
              <a:rPr lang="en-GB" sz="2000" b="0" i="0" dirty="0">
                <a:solidFill>
                  <a:srgbClr val="3A3A3A"/>
                </a:solidFill>
                <a:effectLst/>
                <a:latin typeface="Open Sans" panose="020B0606030504020204" pitchFamily="34" charset="0"/>
              </a:rPr>
              <a:t> se </a:t>
            </a:r>
            <a:r>
              <a:rPr lang="en-GB" sz="2000" b="0" i="0" dirty="0" err="1">
                <a:solidFill>
                  <a:srgbClr val="3A3A3A"/>
                </a:solidFill>
                <a:effectLst/>
                <a:latin typeface="Open Sans" panose="020B0606030504020204" pitchFamily="34" charset="0"/>
              </a:rPr>
              <a:t>stomií</a:t>
            </a:r>
            <a:r>
              <a:rPr lang="en-GB" sz="2000" b="0" i="0" dirty="0">
                <a:solidFill>
                  <a:srgbClr val="3A3A3A"/>
                </a:solidFill>
                <a:effectLst/>
                <a:latin typeface="Open Sans" panose="020B0606030504020204" pitchFamily="34" charset="0"/>
              </a:rPr>
              <a:t>). </a:t>
            </a:r>
            <a:endParaRPr lang="cs-CZ" sz="2000" b="0" i="0" dirty="0">
              <a:solidFill>
                <a:srgbClr val="3A3A3A"/>
              </a:solidFill>
              <a:effectLst/>
              <a:latin typeface="Open Sans" panose="020B0606030504020204" pitchFamily="34" charset="0"/>
            </a:endParaRPr>
          </a:p>
          <a:p>
            <a:pPr>
              <a:lnSpc>
                <a:spcPct val="100000"/>
              </a:lnSpc>
            </a:pPr>
            <a:endParaRPr lang="cs-CZ" sz="2000" b="0" i="0" dirty="0">
              <a:solidFill>
                <a:srgbClr val="3A3A3A"/>
              </a:solidFill>
              <a:effectLst/>
              <a:latin typeface="Open Sans" panose="020B0606030504020204" pitchFamily="34" charset="0"/>
            </a:endParaRPr>
          </a:p>
          <a:p>
            <a:pPr>
              <a:lnSpc>
                <a:spcPct val="100000"/>
              </a:lnSpc>
            </a:pPr>
            <a:r>
              <a:rPr lang="en-GB" sz="2000" b="0" i="0" dirty="0" err="1">
                <a:solidFill>
                  <a:srgbClr val="3A3A3A"/>
                </a:solidFill>
                <a:effectLst/>
                <a:latin typeface="Open Sans" panose="020B0606030504020204" pitchFamily="34" charset="0"/>
              </a:rPr>
              <a:t>Interakcí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osob</a:t>
            </a:r>
            <a:r>
              <a:rPr lang="en-GB" sz="2000" b="0" i="0" dirty="0">
                <a:solidFill>
                  <a:srgbClr val="3A3A3A"/>
                </a:solidFill>
                <a:effectLst/>
                <a:latin typeface="Open Sans" panose="020B0606030504020204" pitchFamily="34" charset="0"/>
              </a:rPr>
              <a:t> se </a:t>
            </a:r>
            <a:r>
              <a:rPr lang="en-GB" sz="2000" b="0" i="0" dirty="0" err="1">
                <a:solidFill>
                  <a:srgbClr val="3A3A3A"/>
                </a:solidFill>
                <a:effectLst/>
                <a:latin typeface="Open Sans" panose="020B0606030504020204" pitchFamily="34" charset="0"/>
              </a:rPr>
              <a:t>společnými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rysy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skupině</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lze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získat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informace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požadované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téma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tzv</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ohnisko</a:t>
            </a:r>
            <a:r>
              <a:rPr lang="en-GB" sz="2000" b="0" i="0" dirty="0">
                <a:solidFill>
                  <a:srgbClr val="3A3A3A"/>
                </a:solidFill>
                <a:effectLst/>
                <a:latin typeface="Open Sans" panose="020B0606030504020204" pitchFamily="34" charset="0"/>
              </a:rPr>
              <a:t>). </a:t>
            </a:r>
            <a:endParaRPr lang="cs-CZ" sz="2000" b="0" i="0" dirty="0">
              <a:solidFill>
                <a:srgbClr val="3A3A3A"/>
              </a:solidFill>
              <a:effectLst/>
              <a:latin typeface="Open Sans" panose="020B0606030504020204" pitchFamily="34" charset="0"/>
            </a:endParaRPr>
          </a:p>
          <a:p>
            <a:pPr>
              <a:lnSpc>
                <a:spcPct val="100000"/>
              </a:lnSpc>
            </a:pPr>
            <a:endParaRPr lang="cs-CZ" sz="2000" b="0" i="0" dirty="0">
              <a:solidFill>
                <a:srgbClr val="3A3A3A"/>
              </a:solidFill>
              <a:effectLst/>
              <a:latin typeface="Open Sans" panose="020B0606030504020204" pitchFamily="34" charset="0"/>
            </a:endParaRPr>
          </a:p>
          <a:p>
            <a:pPr>
              <a:lnSpc>
                <a:spcPct val="100000"/>
              </a:lnSpc>
            </a:pPr>
            <a:r>
              <a:rPr lang="en-GB" sz="2000" b="0" i="0" dirty="0" err="1">
                <a:solidFill>
                  <a:srgbClr val="3A3A3A"/>
                </a:solidFill>
                <a:effectLst/>
                <a:latin typeface="Open Sans" panose="020B0606030504020204" pitchFamily="34" charset="0"/>
              </a:rPr>
              <a:t>Diskuse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fokusní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skupině</a:t>
            </a:r>
            <a:r>
              <a:rPr lang="en-GB" sz="2000" b="0" i="0" dirty="0">
                <a:solidFill>
                  <a:srgbClr val="3A3A3A"/>
                </a:solidFill>
                <a:effectLst/>
                <a:latin typeface="Open Sans" panose="020B0606030504020204" pitchFamily="34" charset="0"/>
              </a:rPr>
              <a:t> (6-12 </a:t>
            </a:r>
            <a:r>
              <a:rPr lang="en-GB" sz="2000" b="0" i="0" dirty="0" err="1">
                <a:solidFill>
                  <a:srgbClr val="3A3A3A"/>
                </a:solidFill>
                <a:effectLst/>
                <a:latin typeface="Open Sans" panose="020B0606030504020204" pitchFamily="34" charset="0"/>
              </a:rPr>
              <a:t>účastníků</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obvykle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trvá</a:t>
            </a:r>
            <a:r>
              <a:rPr lang="en-GB" sz="2000" b="0" i="0" dirty="0">
                <a:solidFill>
                  <a:srgbClr val="3A3A3A"/>
                </a:solidFill>
                <a:effectLst/>
                <a:latin typeface="Open Sans" panose="020B0606030504020204" pitchFamily="34" charset="0"/>
              </a:rPr>
              <a:t> 90–120 </a:t>
            </a:r>
            <a:r>
              <a:rPr lang="en-GB" sz="2000" b="0" i="0" dirty="0" err="1">
                <a:solidFill>
                  <a:srgbClr val="3A3A3A"/>
                </a:solidFill>
                <a:effectLst/>
                <a:latin typeface="Open Sans" panose="020B0606030504020204" pitchFamily="34" charset="0"/>
              </a:rPr>
              <a:t>minut</a:t>
            </a:r>
            <a:r>
              <a:rPr lang="en-GB" sz="2000" b="0" i="0" dirty="0">
                <a:solidFill>
                  <a:srgbClr val="3A3A3A"/>
                </a:solidFill>
                <a:effectLst/>
                <a:latin typeface="Open Sans" panose="020B0606030504020204" pitchFamily="34" charset="0"/>
              </a:rPr>
              <a:t>. </a:t>
            </a:r>
            <a:endParaRPr lang="cs-CZ" sz="2000" b="0" i="0" dirty="0">
              <a:solidFill>
                <a:srgbClr val="3A3A3A"/>
              </a:solidFill>
              <a:effectLst/>
              <a:latin typeface="Open Sans" panose="020B0606030504020204" pitchFamily="34" charset="0"/>
            </a:endParaRPr>
          </a:p>
          <a:p>
            <a:pPr>
              <a:lnSpc>
                <a:spcPct val="100000"/>
              </a:lnSpc>
            </a:pPr>
            <a:endParaRPr lang="cs-CZ" sz="2000" b="0" i="0" dirty="0">
              <a:solidFill>
                <a:srgbClr val="3A3A3A"/>
              </a:solidFill>
              <a:effectLst/>
              <a:latin typeface="Open Sans" panose="020B0606030504020204" pitchFamily="34" charset="0"/>
            </a:endParaRPr>
          </a:p>
          <a:p>
            <a:pPr>
              <a:lnSpc>
                <a:spcPct val="100000"/>
              </a:lnSpc>
            </a:pPr>
            <a:r>
              <a:rPr lang="en-GB" sz="2000" b="0" i="0" dirty="0" err="1">
                <a:solidFill>
                  <a:srgbClr val="3A3A3A"/>
                </a:solidFill>
                <a:effectLst/>
                <a:latin typeface="Open Sans" panose="020B0606030504020204" pitchFamily="34" charset="0"/>
              </a:rPr>
              <a:t>Menší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jsou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výhodnější</a:t>
            </a:r>
            <a:r>
              <a:rPr lang="en-GB" sz="2000" b="0" i="0" dirty="0">
                <a:solidFill>
                  <a:srgbClr val="3A3A3A"/>
                </a:solidFill>
                <a:effectLst/>
                <a:latin typeface="Open Sans" panose="020B0606030504020204" pitchFamily="34" charset="0"/>
              </a:rPr>
              <a:t> pro </a:t>
            </a:r>
            <a:r>
              <a:rPr lang="en-GB" sz="2000" b="0" i="0" dirty="0" err="1">
                <a:solidFill>
                  <a:srgbClr val="3A3A3A"/>
                </a:solidFill>
                <a:effectLst/>
                <a:latin typeface="Open Sans" panose="020B0606030504020204" pitchFamily="34" charset="0"/>
              </a:rPr>
              <a:t>komplexní</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někdy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kontroverzní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témata</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Menší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ohniskové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také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dávají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účastníkům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více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času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vyjádřit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názory</a:t>
            </a:r>
            <a:r>
              <a:rPr lang="en-GB" sz="2000" b="0" i="0" dirty="0">
                <a:solidFill>
                  <a:srgbClr val="3A3A3A"/>
                </a:solidFill>
                <a:effectLst/>
                <a:latin typeface="Open Sans" panose="020B0606030504020204" pitchFamily="34" charset="0"/>
              </a:rPr>
              <a:t> a </a:t>
            </a:r>
            <a:r>
              <a:rPr lang="en-GB" sz="2000" b="0" i="0" dirty="0" err="1">
                <a:solidFill>
                  <a:srgbClr val="3A3A3A"/>
                </a:solidFill>
                <a:effectLst/>
                <a:latin typeface="Open Sans" panose="020B0606030504020204" pitchFamily="34" charset="0"/>
              </a:rPr>
              <a:t>poskytnout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podrobnější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informace</a:t>
            </a:r>
            <a:r>
              <a:rPr lang="en-GB" sz="2000" b="0" i="0" dirty="0">
                <a:solidFill>
                  <a:srgbClr val="3A3A3A"/>
                </a:solidFill>
                <a:effectLst/>
                <a:latin typeface="Open Sans" panose="020B0606030504020204" pitchFamily="34" charset="0"/>
              </a:rPr>
              <a:t>. </a:t>
            </a:r>
            <a:endParaRPr lang="cs-CZ" sz="2000" b="0" i="0" dirty="0">
              <a:solidFill>
                <a:srgbClr val="3A3A3A"/>
              </a:solidFill>
              <a:effectLst/>
              <a:latin typeface="Open Sans" panose="020B0606030504020204" pitchFamily="34" charset="0"/>
            </a:endParaRPr>
          </a:p>
          <a:p>
            <a:pPr>
              <a:lnSpc>
                <a:spcPct val="100000"/>
              </a:lnSpc>
            </a:pPr>
            <a:endParaRPr lang="cs-CZ" sz="2000" b="0" i="0" dirty="0">
              <a:solidFill>
                <a:srgbClr val="3A3A3A"/>
              </a:solidFill>
              <a:effectLst/>
              <a:latin typeface="Open Sans" panose="020B0606030504020204" pitchFamily="34" charset="0"/>
            </a:endParaRPr>
          </a:p>
          <a:p>
            <a:pPr>
              <a:lnSpc>
                <a:spcPct val="100000"/>
              </a:lnSpc>
            </a:pPr>
            <a:r>
              <a:rPr lang="en-GB" sz="2000" b="0" i="0" dirty="0" err="1">
                <a:solidFill>
                  <a:srgbClr val="3A3A3A"/>
                </a:solidFill>
                <a:effectLst/>
                <a:latin typeface="Open Sans" panose="020B0606030504020204" pitchFamily="34" charset="0"/>
              </a:rPr>
              <a:t>Účastníci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větší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ohniskové</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skupině</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přinášejí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výhodu</a:t>
            </a:r>
            <a:r>
              <a:rPr lang="en-GB" sz="2000" b="0" i="0" dirty="0">
                <a:solidFill>
                  <a:srgbClr val="3A3A3A"/>
                </a:solidFill>
                <a:effectLst/>
                <a:latin typeface="Open Sans" panose="020B0606030504020204" pitchFamily="34" charset="0"/>
              </a:rPr>
              <a:t> v </a:t>
            </a:r>
            <a:r>
              <a:rPr lang="en-GB" sz="2000" b="0" i="0" dirty="0" err="1">
                <a:solidFill>
                  <a:srgbClr val="3A3A3A"/>
                </a:solidFill>
                <a:effectLst/>
                <a:latin typeface="Open Sans" panose="020B0606030504020204" pitchFamily="34" charset="0"/>
              </a:rPr>
              <a:t>rozmanitosti</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informací</a:t>
            </a:r>
            <a:r>
              <a:rPr lang="en-GB" sz="2000" b="0" i="0" dirty="0">
                <a:solidFill>
                  <a:srgbClr val="3A3A3A"/>
                </a:solidFill>
                <a:effectLst/>
                <a:latin typeface="Open Sans" panose="020B0606030504020204" pitchFamily="34" charset="0"/>
              </a:rPr>
              <a:t>, ale </a:t>
            </a:r>
            <a:r>
              <a:rPr lang="en-GB" sz="2000" b="0" i="0" dirty="0" err="1">
                <a:solidFill>
                  <a:srgbClr val="3A3A3A"/>
                </a:solidFill>
                <a:effectLst/>
                <a:latin typeface="Open Sans" panose="020B0606030504020204" pitchFamily="34" charset="0"/>
              </a:rPr>
              <a:t>často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menší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časový</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prostor</a:t>
            </a:r>
            <a:r>
              <a:rPr lang="en-GB" sz="2000" b="0" i="0" dirty="0">
                <a:solidFill>
                  <a:srgbClr val="3A3A3A"/>
                </a:solidFill>
                <a:effectLst/>
                <a:latin typeface="Open Sans" panose="020B0606030504020204" pitchFamily="34" charset="0"/>
              </a:rPr>
              <a:t> pro </a:t>
            </a:r>
            <a:r>
              <a:rPr lang="en-GB" sz="2000" b="0" i="0" dirty="0" err="1">
                <a:solidFill>
                  <a:srgbClr val="3A3A3A"/>
                </a:solidFill>
                <a:effectLst/>
                <a:latin typeface="Open Sans" panose="020B0606030504020204" pitchFamily="34" charset="0"/>
              </a:rPr>
              <a:t>vyjádření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jednotlivce</a:t>
            </a:r>
            <a:r>
              <a:rPr lang="en-GB" sz="2000" b="0" i="0" dirty="0">
                <a:solidFill>
                  <a:srgbClr val="3A3A3A"/>
                </a:solidFill>
                <a:effectLst/>
                <a:latin typeface="Open Sans" panose="020B0606030504020204" pitchFamily="34" charset="0"/>
              </a:rPr>
              <a:t>.</a:t>
            </a:r>
            <a:endParaRPr lang="en-GB" sz="2000" dirty="0"/>
          </a:p>
        </p:txBody>
      </p:sp>
      <p:pic>
        <p:nvPicPr>
          <p:cNvPr id="7170" name="Picture 2" descr="How to Reach Your Target Audience through Focus Groups">
            <a:extLst>
              <a:ext uri="{FF2B5EF4-FFF2-40B4-BE49-F238E27FC236}">
                <a16:creationId xmlns:a16="http://schemas.microsoft.com/office/drawing/2014/main" id="{BC8B0D0E-95CC-CFB4-B726-014C802C1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260" y="164139"/>
            <a:ext cx="3174346" cy="211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167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4B1FB19-1F5B-A291-7EDA-0826E361CCC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5342410-C219-8463-AEA7-DBCBE89441D3}"/>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6F19615F-420B-F10E-B074-D1F93C37B7B1}"/>
              </a:ext>
            </a:extLst>
          </p:cNvPr>
          <p:cNvSpPr>
            <a:spLocks noGrp="1"/>
          </p:cNvSpPr>
          <p:nvPr>
            <p:ph type="title"/>
          </p:nvPr>
        </p:nvSpPr>
        <p:spPr/>
        <p:txBody>
          <a:bodyPr/>
          <a:lstStyle/>
          <a:p>
            <a:r>
              <a:rPr lang="en-GB" dirty="0" err="1"/>
              <a:t>Základní</a:t>
            </a:r>
            <a:r>
              <a:rPr lang="en-GB" dirty="0"/>
              <a:t> </a:t>
            </a:r>
            <a:r>
              <a:rPr lang="en-GB" dirty="0" err="1"/>
              <a:t>pravidla</a:t>
            </a:r>
            <a:r>
              <a:rPr lang="en-GB" dirty="0"/>
              <a:t> </a:t>
            </a:r>
            <a:r>
              <a:rPr lang="en-GB" dirty="0" err="1"/>
              <a:t>při</a:t>
            </a:r>
            <a:r>
              <a:rPr lang="en-GB" dirty="0"/>
              <a:t> </a:t>
            </a:r>
            <a:r>
              <a:rPr lang="en-GB" dirty="0" err="1"/>
              <a:t>vedení</a:t>
            </a:r>
            <a:r>
              <a:rPr lang="en-GB" dirty="0"/>
              <a:t> focus group</a:t>
            </a:r>
          </a:p>
        </p:txBody>
      </p:sp>
      <p:sp>
        <p:nvSpPr>
          <p:cNvPr id="5" name="Zástupný obsah 4">
            <a:extLst>
              <a:ext uri="{FF2B5EF4-FFF2-40B4-BE49-F238E27FC236}">
                <a16:creationId xmlns:a16="http://schemas.microsoft.com/office/drawing/2014/main" id="{07391912-B0D9-1912-0715-33BF9F3D4AB4}"/>
              </a:ext>
            </a:extLst>
          </p:cNvPr>
          <p:cNvSpPr>
            <a:spLocks noGrp="1"/>
          </p:cNvSpPr>
          <p:nvPr>
            <p:ph idx="1"/>
          </p:nvPr>
        </p:nvSpPr>
        <p:spPr>
          <a:xfrm>
            <a:off x="540000" y="1476848"/>
            <a:ext cx="10199718" cy="4661151"/>
          </a:xfrm>
        </p:spPr>
        <p:txBody>
          <a:bodyPr/>
          <a:lstStyle/>
          <a:p>
            <a:pPr algn="just">
              <a:buFont typeface="Arial" panose="020B0604020202020204" pitchFamily="34" charset="0"/>
              <a:buChar char="•"/>
            </a:pPr>
            <a:r>
              <a:rPr lang="en-GB" sz="2400" b="1" i="0" dirty="0" err="1">
                <a:solidFill>
                  <a:srgbClr val="3A3A3A"/>
                </a:solidFill>
                <a:effectLst/>
                <a:latin typeface="Open Sans" panose="020B0606030504020204" pitchFamily="34" charset="0"/>
              </a:rPr>
              <a:t>posloupnost</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dotazů</a:t>
            </a:r>
            <a:r>
              <a:rPr lang="en-GB" sz="2400" b="1" i="0" dirty="0">
                <a:solidFill>
                  <a:srgbClr val="3A3A3A"/>
                </a:solidFill>
                <a:effectLst/>
                <a:latin typeface="Open Sans" panose="020B0606030504020204" pitchFamily="34" charset="0"/>
              </a:rPr>
              <a:t>: </a:t>
            </a:r>
            <a:r>
              <a:rPr lang="en-GB" sz="2400" b="0" i="0" dirty="0">
                <a:solidFill>
                  <a:srgbClr val="3A3A3A"/>
                </a:solidFill>
                <a:effectLst/>
                <a:latin typeface="Open Sans" panose="020B0606030504020204" pitchFamily="34" charset="0"/>
              </a:rPr>
              <a:t>od </a:t>
            </a:r>
            <a:r>
              <a:rPr lang="en-GB" sz="2400" b="0" i="0" dirty="0" err="1">
                <a:solidFill>
                  <a:srgbClr val="3A3A3A"/>
                </a:solidFill>
                <a:effectLst/>
                <a:latin typeface="Open Sans" panose="020B0606030504020204" pitchFamily="34" charset="0"/>
              </a:rPr>
              <a:t>obecných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otázek</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konkrétnějším</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pPr algn="just">
              <a:buFont typeface="Arial" panose="020B0604020202020204" pitchFamily="34" charset="0"/>
              <a:buChar char="•"/>
            </a:pPr>
            <a:endParaRPr lang="en-GB" sz="2400" b="0" i="0" dirty="0">
              <a:solidFill>
                <a:srgbClr val="3A3A3A"/>
              </a:solidFill>
              <a:effectLst/>
              <a:latin typeface="Open Sans" panose="020B0606030504020204" pitchFamily="34" charset="0"/>
            </a:endParaRPr>
          </a:p>
          <a:p>
            <a:pPr algn="just">
              <a:buFont typeface="Arial" panose="020B0604020202020204" pitchFamily="34" charset="0"/>
              <a:buChar char="•"/>
            </a:pPr>
            <a:r>
              <a:rPr lang="en-GB" sz="2400" b="1" i="0" dirty="0" err="1">
                <a:solidFill>
                  <a:srgbClr val="3A3A3A"/>
                </a:solidFill>
                <a:effectLst/>
                <a:latin typeface="Open Sans" panose="020B0606030504020204" pitchFamily="34" charset="0"/>
              </a:rPr>
              <a:t>formulace</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otázek</a:t>
            </a:r>
            <a:r>
              <a:rPr lang="en-GB" sz="2400" b="1" i="0" dirty="0">
                <a:solidFill>
                  <a:srgbClr val="3A3A3A"/>
                </a:solidFill>
                <a:effectLst/>
                <a:latin typeface="Open Sans" panose="020B0606030504020204" pitchFamily="34" charset="0"/>
              </a:rPr>
              <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používat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otevřené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pPr algn="just">
              <a:buFont typeface="Arial" panose="020B0604020202020204" pitchFamily="34" charset="0"/>
              <a:buChar char="•"/>
            </a:pPr>
            <a:endParaRPr lang="en-GB" sz="2400" b="0" i="0" dirty="0">
              <a:solidFill>
                <a:srgbClr val="3A3A3A"/>
              </a:solidFill>
              <a:effectLst/>
              <a:latin typeface="Open Sans" panose="020B0606030504020204" pitchFamily="34" charset="0"/>
            </a:endParaRPr>
          </a:p>
          <a:p>
            <a:pPr algn="just">
              <a:buFont typeface="Arial" panose="020B0604020202020204" pitchFamily="34" charset="0"/>
              <a:buChar char="•"/>
            </a:pPr>
            <a:r>
              <a:rPr lang="en-GB" sz="2400" b="1" i="0" dirty="0" err="1">
                <a:solidFill>
                  <a:srgbClr val="3A3A3A"/>
                </a:solidFill>
                <a:effectLst/>
                <a:latin typeface="Open Sans" panose="020B0606030504020204" pitchFamily="34" charset="0"/>
              </a:rPr>
              <a:t>složitost</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otázek</a:t>
            </a:r>
            <a:r>
              <a:rPr lang="en-GB" sz="2400" b="1" i="0" dirty="0">
                <a:solidFill>
                  <a:srgbClr val="3A3A3A"/>
                </a:solidFill>
                <a:effectLst/>
                <a:latin typeface="Open Sans" panose="020B0606030504020204" pitchFamily="34" charset="0"/>
              </a:rPr>
              <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pokládat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jednoduché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které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působí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konverzačně</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vystihují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úroveň</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odbornosti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účastníků</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zohlednit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velikost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ohniskové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skupiny</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pPr algn="just">
              <a:buFont typeface="Arial" panose="020B0604020202020204" pitchFamily="34" charset="0"/>
              <a:buChar char="•"/>
            </a:pPr>
            <a:endParaRPr lang="en-GB" sz="2400" b="0" i="0" dirty="0">
              <a:solidFill>
                <a:srgbClr val="3A3A3A"/>
              </a:solidFill>
              <a:effectLst/>
              <a:latin typeface="Open Sans" panose="020B0606030504020204" pitchFamily="34" charset="0"/>
            </a:endParaRPr>
          </a:p>
          <a:p>
            <a:pPr algn="just">
              <a:buFont typeface="Arial" panose="020B0604020202020204" pitchFamily="34" charset="0"/>
              <a:buChar char="•"/>
            </a:pPr>
            <a:r>
              <a:rPr lang="en-GB" sz="2400" b="1" i="0" dirty="0" err="1">
                <a:solidFill>
                  <a:srgbClr val="3A3A3A"/>
                </a:solidFill>
                <a:effectLst/>
                <a:latin typeface="Open Sans" panose="020B0606030504020204" pitchFamily="34" charset="0"/>
              </a:rPr>
              <a:t>zpětná</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vazba</a:t>
            </a:r>
            <a:r>
              <a:rPr lang="en-GB" sz="2400" b="1" i="0" dirty="0">
                <a:solidFill>
                  <a:srgbClr val="3A3A3A"/>
                </a:solidFill>
                <a:effectLst/>
                <a:latin typeface="Open Sans" panose="020B0606030504020204" pitchFamily="34" charset="0"/>
              </a:rPr>
              <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revidovat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základě</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zpětné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vazby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otestovat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zda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účastnící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odpovídají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shodně</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i</a:t>
            </a:r>
            <a:r>
              <a:rPr lang="en-GB" sz="2400" b="0" i="0" dirty="0">
                <a:solidFill>
                  <a:srgbClr val="3A3A3A"/>
                </a:solidFill>
                <a:effectLst/>
                <a:latin typeface="Open Sans" panose="020B0606030504020204" pitchFamily="34" charset="0"/>
              </a:rPr>
              <a:t> po </a:t>
            </a:r>
            <a:r>
              <a:rPr lang="en-GB" sz="2400" b="0" i="0" dirty="0" err="1">
                <a:solidFill>
                  <a:srgbClr val="3A3A3A"/>
                </a:solidFill>
                <a:effectLst/>
                <a:latin typeface="Open Sans" panose="020B0606030504020204" pitchFamily="34" charset="0"/>
              </a:rPr>
              <a:t>jiné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formulaci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otázky</a:t>
            </a:r>
            <a:r>
              <a:rPr lang="en-GB" sz="2400" b="0" i="0" dirty="0">
                <a:solidFill>
                  <a:srgbClr val="3A3A3A"/>
                </a:solidFill>
                <a:effectLst/>
                <a:latin typeface="Open Sans" panose="020B0606030504020204" pitchFamily="34" charset="0"/>
              </a:rPr>
              <a:t>.</a:t>
            </a:r>
          </a:p>
          <a:p>
            <a:endParaRPr lang="en-GB" sz="2400" dirty="0"/>
          </a:p>
        </p:txBody>
      </p:sp>
    </p:spTree>
    <p:extLst>
      <p:ext uri="{BB962C8B-B14F-4D97-AF65-F5344CB8AC3E}">
        <p14:creationId xmlns:p14="http://schemas.microsoft.com/office/powerpoint/2010/main" val="301587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C05CE48-BE36-2CB1-6233-2E687546A04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BDF61FB-510E-AF11-AD0D-3C5A6EEA650C}"/>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5DCAB733-3501-7246-4809-4D6C96B0D5C8}"/>
              </a:ext>
            </a:extLst>
          </p:cNvPr>
          <p:cNvSpPr>
            <a:spLocks noGrp="1"/>
          </p:cNvSpPr>
          <p:nvPr>
            <p:ph type="title"/>
          </p:nvPr>
        </p:nvSpPr>
        <p:spPr>
          <a:xfrm>
            <a:off x="143763" y="184890"/>
            <a:ext cx="12048237" cy="823271"/>
          </a:xfrm>
        </p:spPr>
        <p:txBody>
          <a:bodyPr/>
          <a:lstStyle/>
          <a:p>
            <a:pPr>
              <a:lnSpc>
                <a:spcPct val="100000"/>
              </a:lnSpc>
            </a:pPr>
            <a:r>
              <a:rPr lang="en-GB" sz="3200" dirty="0" err="1"/>
              <a:t>Příprava</a:t>
            </a:r>
            <a:r>
              <a:rPr lang="en-GB" sz="3200" dirty="0"/>
              <a:t>, </a:t>
            </a:r>
            <a:r>
              <a:rPr lang="en-GB" sz="3200" dirty="0" err="1"/>
              <a:t>kódování</a:t>
            </a:r>
            <a:r>
              <a:rPr lang="en-GB" sz="3200" dirty="0"/>
              <a:t> a </a:t>
            </a:r>
            <a:r>
              <a:rPr lang="en-GB" sz="3200" dirty="0" err="1"/>
              <a:t>zobrazování</a:t>
            </a:r>
            <a:r>
              <a:rPr lang="en-GB" sz="3200" dirty="0"/>
              <a:t> </a:t>
            </a:r>
            <a:r>
              <a:rPr lang="en-GB" sz="3200" dirty="0" err="1"/>
              <a:t>dat</a:t>
            </a:r>
            <a:r>
              <a:rPr lang="en-GB" sz="3200" dirty="0"/>
              <a:t> v</a:t>
            </a:r>
            <a:r>
              <a:rPr lang="cs-CZ" sz="3200" dirty="0"/>
              <a:t> kvalitativním výzkumu</a:t>
            </a:r>
            <a:br>
              <a:rPr lang="en-GB" sz="3200" dirty="0"/>
            </a:br>
            <a:endParaRPr lang="en-GB" sz="3200" dirty="0"/>
          </a:p>
        </p:txBody>
      </p:sp>
      <p:sp>
        <p:nvSpPr>
          <p:cNvPr id="5" name="Zástupný obsah 4">
            <a:extLst>
              <a:ext uri="{FF2B5EF4-FFF2-40B4-BE49-F238E27FC236}">
                <a16:creationId xmlns:a16="http://schemas.microsoft.com/office/drawing/2014/main" id="{C8A1AC4C-8F16-AA95-4445-0527D44F16B6}"/>
              </a:ext>
            </a:extLst>
          </p:cNvPr>
          <p:cNvSpPr>
            <a:spLocks noGrp="1"/>
          </p:cNvSpPr>
          <p:nvPr>
            <p:ph idx="1"/>
          </p:nvPr>
        </p:nvSpPr>
        <p:spPr/>
        <p:txBody>
          <a:bodyPr/>
          <a:lstStyle/>
          <a:p>
            <a:endParaRPr lang="en-GB" dirty="0"/>
          </a:p>
        </p:txBody>
      </p:sp>
      <p:pic>
        <p:nvPicPr>
          <p:cNvPr id="5122" name="Picture 2" descr="Schéma postupu přípravy, kódování a analýzy dat">
            <a:extLst>
              <a:ext uri="{FF2B5EF4-FFF2-40B4-BE49-F238E27FC236}">
                <a16:creationId xmlns:a16="http://schemas.microsoft.com/office/drawing/2014/main" id="{4AA48702-E267-E2ED-18CA-3A33DFC62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51" y="909637"/>
            <a:ext cx="11401425"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41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1FCE66-28B0-8810-5ABF-CAF72482D9A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1DA0440-1A14-5028-3908-6AD165548A01}"/>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C6C0294A-CDDF-4771-2530-089C0263A982}"/>
              </a:ext>
            </a:extLst>
          </p:cNvPr>
          <p:cNvSpPr>
            <a:spLocks noGrp="1"/>
          </p:cNvSpPr>
          <p:nvPr>
            <p:ph type="title"/>
          </p:nvPr>
        </p:nvSpPr>
        <p:spPr>
          <a:xfrm>
            <a:off x="666000" y="378000"/>
            <a:ext cx="10753200" cy="451576"/>
          </a:xfrm>
        </p:spPr>
        <p:txBody>
          <a:bodyPr/>
          <a:lstStyle/>
          <a:p>
            <a:r>
              <a:rPr lang="en-GB" sz="3600" dirty="0" err="1"/>
              <a:t>Příprava</a:t>
            </a:r>
            <a:r>
              <a:rPr lang="en-GB" sz="3600" dirty="0"/>
              <a:t>, </a:t>
            </a:r>
            <a:r>
              <a:rPr lang="en-GB" sz="3600" dirty="0" err="1"/>
              <a:t>kódování</a:t>
            </a:r>
            <a:r>
              <a:rPr lang="en-GB" sz="3600" dirty="0"/>
              <a:t> a </a:t>
            </a:r>
            <a:r>
              <a:rPr lang="en-GB" sz="3600" dirty="0" err="1"/>
              <a:t>zobrazování</a:t>
            </a:r>
            <a:r>
              <a:rPr lang="en-GB" sz="3600" dirty="0"/>
              <a:t> </a:t>
            </a:r>
            <a:r>
              <a:rPr lang="en-GB" sz="3600" dirty="0" err="1"/>
              <a:t>dat</a:t>
            </a:r>
            <a:r>
              <a:rPr lang="en-GB" sz="3600" dirty="0"/>
              <a:t> v</a:t>
            </a:r>
            <a:r>
              <a:rPr lang="cs-CZ" sz="3600" dirty="0"/>
              <a:t> kvalitativním výzkumu (2)</a:t>
            </a:r>
            <a:endParaRPr lang="en-GB" sz="3600" dirty="0"/>
          </a:p>
        </p:txBody>
      </p:sp>
      <p:sp>
        <p:nvSpPr>
          <p:cNvPr id="5" name="Zástupný obsah 4">
            <a:extLst>
              <a:ext uri="{FF2B5EF4-FFF2-40B4-BE49-F238E27FC236}">
                <a16:creationId xmlns:a16="http://schemas.microsoft.com/office/drawing/2014/main" id="{14DF6570-AB73-D892-B2E7-07CB4396B507}"/>
              </a:ext>
            </a:extLst>
          </p:cNvPr>
          <p:cNvSpPr>
            <a:spLocks noGrp="1"/>
          </p:cNvSpPr>
          <p:nvPr>
            <p:ph idx="1"/>
          </p:nvPr>
        </p:nvSpPr>
        <p:spPr>
          <a:xfrm>
            <a:off x="720000" y="1692002"/>
            <a:ext cx="10889294" cy="4139998"/>
          </a:xfrm>
        </p:spPr>
        <p:txBody>
          <a:bodyPr/>
          <a:lstStyle/>
          <a:p>
            <a:r>
              <a:rPr lang="cs-CZ" b="0" i="0" dirty="0">
                <a:solidFill>
                  <a:srgbClr val="3A3A3A"/>
                </a:solidFill>
                <a:effectLst/>
                <a:latin typeface="Open Sans" panose="020B0606030504020204" pitchFamily="34" charset="0"/>
              </a:rPr>
              <a:t>Cílem je </a:t>
            </a:r>
            <a:r>
              <a:rPr lang="en-GB" b="0" i="0" dirty="0" err="1">
                <a:solidFill>
                  <a:srgbClr val="3A3A3A"/>
                </a:solidFill>
                <a:effectLst/>
                <a:latin typeface="Open Sans" panose="020B0606030504020204" pitchFamily="34" charset="0"/>
              </a:rPr>
              <a:t>získaná</a:t>
            </a:r>
            <a:r>
              <a:rPr lang="en-GB" b="0" i="0" dirty="0">
                <a:solidFill>
                  <a:srgbClr val="3A3A3A"/>
                </a:solidFill>
                <a:effectLst/>
                <a:latin typeface="Open Sans" panose="020B0606030504020204" pitchFamily="34" charset="0"/>
              </a:rPr>
              <a:t> data </a:t>
            </a:r>
            <a:r>
              <a:rPr lang="en-GB" b="0" i="0" dirty="0" err="1">
                <a:solidFill>
                  <a:srgbClr val="3A3A3A"/>
                </a:solidFill>
                <a:effectLst/>
                <a:latin typeface="Open Sans" panose="020B0606030504020204" pitchFamily="34" charset="0"/>
              </a:rPr>
              <a:t>uspořádat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strukturovat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dekódovat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význam</a:t>
            </a:r>
            <a:r>
              <a:rPr lang="cs-CZ" b="0" i="0" dirty="0">
                <a:solidFill>
                  <a:srgbClr val="3A3A3A"/>
                </a:solidFill>
                <a:effectLst/>
                <a:latin typeface="Open Sans" panose="020B0606030504020204" pitchFamily="34" charset="0"/>
              </a:rPr>
              <a:t>.</a:t>
            </a:r>
          </a:p>
          <a:p>
            <a:r>
              <a:rPr lang="cs-CZ" b="0" i="0" dirty="0">
                <a:solidFill>
                  <a:srgbClr val="3A3A3A"/>
                </a:solidFill>
                <a:effectLst/>
                <a:latin typeface="Open Sans" panose="020B0606030504020204" pitchFamily="34" charset="0"/>
              </a:rPr>
              <a:t>J</a:t>
            </a:r>
            <a:r>
              <a:rPr lang="en-GB" b="0" i="0" dirty="0">
                <a:solidFill>
                  <a:srgbClr val="3A3A3A"/>
                </a:solidFill>
                <a:effectLst/>
                <a:latin typeface="Open Sans" panose="020B0606030504020204" pitchFamily="34" charset="0"/>
              </a:rPr>
              <a:t>e </a:t>
            </a:r>
            <a:r>
              <a:rPr lang="en-GB" b="0" i="0" dirty="0" err="1">
                <a:solidFill>
                  <a:srgbClr val="3A3A3A"/>
                </a:solidFill>
                <a:effectLst/>
                <a:latin typeface="Open Sans" panose="020B0606030504020204" pitchFamily="34" charset="0"/>
              </a:rPr>
              <a:t>třeba</a:t>
            </a:r>
            <a:r>
              <a:rPr lang="en-GB" b="0" i="0" dirty="0">
                <a:solidFill>
                  <a:srgbClr val="3A3A3A"/>
                </a:solidFill>
                <a:effectLst/>
                <a:latin typeface="Open Sans" panose="020B0606030504020204" pitchFamily="34" charset="0"/>
              </a:rPr>
              <a:t> data </a:t>
            </a:r>
            <a:r>
              <a:rPr lang="en-GB" b="0" i="0" dirty="0" err="1">
                <a:solidFill>
                  <a:srgbClr val="3A3A3A"/>
                </a:solidFill>
                <a:effectLst/>
                <a:latin typeface="Open Sans" panose="020B0606030504020204" pitchFamily="34" charset="0"/>
              </a:rPr>
              <a:t>zkoumat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obezřetně</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rozvážně</a:t>
            </a:r>
            <a:r>
              <a:rPr lang="en-GB" b="0" i="0" dirty="0">
                <a:solidFill>
                  <a:srgbClr val="3A3A3A"/>
                </a:solidFill>
                <a:effectLst/>
                <a:latin typeface="Open Sans" panose="020B0606030504020204" pitchFamily="34" charset="0"/>
              </a:rPr>
              <a:t> s </a:t>
            </a:r>
            <a:r>
              <a:rPr lang="en-GB" b="0" i="0" dirty="0" err="1">
                <a:solidFill>
                  <a:srgbClr val="3A3A3A"/>
                </a:solidFill>
                <a:effectLst/>
                <a:latin typeface="Open Sans" panose="020B0606030504020204" pitchFamily="34" charset="0"/>
              </a:rPr>
              <a:t>ohledem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enormní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množství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materiálů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často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nutné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číst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opakovaně</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snahou</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uspořádat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nalézt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pochopit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význam</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poté</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srozumitelně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interpretovat</a:t>
            </a:r>
            <a:r>
              <a:rPr lang="cs-CZ" b="0" i="0" dirty="0">
                <a:solidFill>
                  <a:srgbClr val="3A3A3A"/>
                </a:solidFill>
                <a:effectLst/>
                <a:latin typeface="Open Sans" panose="020B0606030504020204" pitchFamily="34" charset="0"/>
              </a:rPr>
              <a:t>.</a:t>
            </a:r>
            <a:endParaRPr lang="cs-CZ" dirty="0">
              <a:solidFill>
                <a:srgbClr val="3A3A3A"/>
              </a:solidFill>
              <a:latin typeface="Open Sans" panose="020B0606030504020204" pitchFamily="34" charset="0"/>
            </a:endParaRPr>
          </a:p>
          <a:p>
            <a:r>
              <a:rPr lang="en-GB" b="0" i="0" dirty="0" err="1">
                <a:solidFill>
                  <a:srgbClr val="3A3A3A"/>
                </a:solidFill>
                <a:effectLst/>
                <a:latin typeface="Open Sans" panose="020B0606030504020204" pitchFamily="34" charset="0"/>
              </a:rPr>
              <a:t>Badatel</a:t>
            </a:r>
            <a:r>
              <a:rPr lang="en-GB" b="0" i="0" dirty="0">
                <a:solidFill>
                  <a:srgbClr val="3A3A3A"/>
                </a:solidFill>
                <a:effectLst/>
                <a:latin typeface="Open Sans" panose="020B0606030504020204" pitchFamily="34" charset="0"/>
              </a:rPr>
              <a:t> by se </a:t>
            </a:r>
            <a:r>
              <a:rPr lang="en-GB" b="0" i="0" dirty="0" err="1">
                <a:solidFill>
                  <a:srgbClr val="3A3A3A"/>
                </a:solidFill>
                <a:effectLst/>
                <a:latin typeface="Open Sans" panose="020B0606030504020204" pitchFamily="34" charset="0"/>
              </a:rPr>
              <a:t>měl</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maximálně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snažit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omezit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vnášení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vlastních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názorů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mohou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ovlivnit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výsledky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318360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996D76-A1F3-1776-C5A7-04ECA3BF2D6F}"/>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A8F8E4E-8D54-A0EA-8E53-A637A2AAB566}"/>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5D645354-E128-1B1C-EA76-B63DF4FC5125}"/>
              </a:ext>
            </a:extLst>
          </p:cNvPr>
          <p:cNvSpPr>
            <a:spLocks noGrp="1"/>
          </p:cNvSpPr>
          <p:nvPr>
            <p:ph type="title"/>
          </p:nvPr>
        </p:nvSpPr>
        <p:spPr>
          <a:xfrm>
            <a:off x="720000" y="378000"/>
            <a:ext cx="10753200" cy="451576"/>
          </a:xfrm>
        </p:spPr>
        <p:txBody>
          <a:bodyPr/>
          <a:lstStyle/>
          <a:p>
            <a:r>
              <a:rPr lang="cs-CZ" dirty="0"/>
              <a:t>Pomocné kroky v procesu zpracování kvalitativních dat</a:t>
            </a:r>
            <a:endParaRPr lang="en-GB" dirty="0"/>
          </a:p>
        </p:txBody>
      </p:sp>
      <p:sp>
        <p:nvSpPr>
          <p:cNvPr id="5" name="Zástupný obsah 4">
            <a:extLst>
              <a:ext uri="{FF2B5EF4-FFF2-40B4-BE49-F238E27FC236}">
                <a16:creationId xmlns:a16="http://schemas.microsoft.com/office/drawing/2014/main" id="{22A3FF32-939A-07D4-444D-4818065E59E6}"/>
              </a:ext>
            </a:extLst>
          </p:cNvPr>
          <p:cNvSpPr>
            <a:spLocks noGrp="1"/>
          </p:cNvSpPr>
          <p:nvPr>
            <p:ph idx="1"/>
          </p:nvPr>
        </p:nvSpPr>
        <p:spPr>
          <a:xfrm>
            <a:off x="720000" y="1862331"/>
            <a:ext cx="10753200" cy="4139998"/>
          </a:xfrm>
        </p:spPr>
        <p:txBody>
          <a:bodyPr/>
          <a:lstStyle/>
          <a:p>
            <a:pPr algn="l">
              <a:buFont typeface="+mj-lt"/>
              <a:buAutoNum type="arabicPeriod"/>
            </a:pP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pročtení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vytvoření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příběhu</a:t>
            </a:r>
            <a:r>
              <a:rPr lang="en-GB" b="0" i="0" dirty="0">
                <a:solidFill>
                  <a:srgbClr val="3A3A3A"/>
                </a:solidFill>
                <a:effectLst/>
                <a:latin typeface="Open Sans" panose="020B0606030504020204" pitchFamily="34" charset="0"/>
              </a:rPr>
              <a:t>;</a:t>
            </a:r>
          </a:p>
          <a:p>
            <a:pPr algn="l">
              <a:buFont typeface="+mj-lt"/>
              <a:buAutoNum type="arabicPeriod"/>
            </a:pP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kategorizace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do </a:t>
            </a:r>
            <a:r>
              <a:rPr lang="en-GB" b="0" i="0" dirty="0" err="1">
                <a:solidFill>
                  <a:srgbClr val="3A3A3A"/>
                </a:solidFill>
                <a:effectLst/>
                <a:latin typeface="Open Sans" panose="020B0606030504020204" pitchFamily="34" charset="0"/>
              </a:rPr>
              <a:t>kódů</a:t>
            </a:r>
            <a:r>
              <a:rPr lang="en-GB" b="0" i="0" dirty="0">
                <a:solidFill>
                  <a:srgbClr val="3A3A3A"/>
                </a:solidFill>
                <a:effectLst/>
                <a:latin typeface="Open Sans" panose="020B0606030504020204" pitchFamily="34" charset="0"/>
              </a:rPr>
              <a:t>;</a:t>
            </a:r>
          </a:p>
          <a:p>
            <a:pPr algn="l">
              <a:buFont typeface="+mj-lt"/>
              <a:buAutoNum type="arabicPeriod"/>
            </a:pP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použití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poznámek</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objasnění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interpretaci</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447675" indent="-358775" algn="l">
              <a:buFont typeface="+mj-lt"/>
              <a:buAutoNum type="arabicPeriod"/>
            </a:pPr>
            <a:r>
              <a:rPr lang="cs-CZ" b="0" i="0" dirty="0">
                <a:solidFill>
                  <a:srgbClr val="3A3A3A"/>
                </a:solidFill>
                <a:effectLst/>
                <a:latin typeface="Open Sans" panose="020B0606030504020204" pitchFamily="34" charset="0"/>
              </a:rPr>
              <a:t>pamatujte na </a:t>
            </a:r>
            <a:r>
              <a:rPr lang="en-GB" b="0" i="0" dirty="0" err="1">
                <a:solidFill>
                  <a:srgbClr val="3A3A3A"/>
                </a:solidFill>
                <a:effectLst/>
                <a:latin typeface="Open Sans" panose="020B0606030504020204" pitchFamily="34" charset="0"/>
              </a:rPr>
              <a:t>výzkumnou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otázku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dějovou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linii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pomáhají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soustředit</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relevantní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kódy</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358775" indent="-287338">
              <a:buFont typeface="+mj-lt"/>
              <a:buAutoNum type="arabicPeriod"/>
            </a:pPr>
            <a:r>
              <a:rPr lang="cs-CZ" dirty="0">
                <a:solidFill>
                  <a:srgbClr val="3A3A3A"/>
                </a:solidFill>
                <a:latin typeface="Open Sans" panose="020B0606030504020204" pitchFamily="34" charset="0"/>
              </a:rPr>
              <a:t> používejte datový slovník, dle </a:t>
            </a:r>
            <a:r>
              <a:rPr lang="en-GB" dirty="0" err="1">
                <a:solidFill>
                  <a:srgbClr val="3A3A3A"/>
                </a:solidFill>
                <a:latin typeface="Open Sans" panose="020B0606030504020204" pitchFamily="34" charset="0"/>
              </a:rPr>
              <a:t>apriorních</a:t>
            </a:r>
            <a:r>
              <a:rPr lang="cs-CZ" dirty="0">
                <a:solidFill>
                  <a:srgbClr val="3A3A3A"/>
                </a:solidFill>
                <a:latin typeface="Open Sans" panose="020B0606030504020204" pitchFamily="34" charset="0"/>
              </a:rPr>
              <a:t> </a:t>
            </a:r>
            <a:r>
              <a:rPr lang="en-GB" sz="2000" b="0" i="0" dirty="0">
                <a:solidFill>
                  <a:srgbClr val="3A3A3A"/>
                </a:solidFill>
                <a:effectLst/>
                <a:latin typeface="Open Sans" panose="020B0606030504020204" pitchFamily="34" charset="0"/>
              </a:rPr>
              <a:t>(</a:t>
            </a:r>
            <a:r>
              <a:rPr lang="en-GB" sz="2000" dirty="0" err="1">
                <a:solidFill>
                  <a:srgbClr val="3A3A3A"/>
                </a:solidFill>
                <a:latin typeface="Open Sans" panose="020B0606030504020204" pitchFamily="34" charset="0"/>
              </a:rPr>
              <a:t>předem</a:t>
            </a:r>
            <a:r>
              <a:rPr lang="en-GB" sz="2000" dirty="0">
                <a:solidFill>
                  <a:srgbClr val="3A3A3A"/>
                </a:solidFill>
                <a:latin typeface="Open Sans" panose="020B0606030504020204" pitchFamily="34" charset="0"/>
              </a:rPr>
              <a:t> </a:t>
            </a:r>
            <a:r>
              <a:rPr lang="en-GB" sz="2000" dirty="0" err="1">
                <a:solidFill>
                  <a:srgbClr val="3A3A3A"/>
                </a:solidFill>
                <a:latin typeface="Open Sans" panose="020B0606030504020204" pitchFamily="34" charset="0"/>
              </a:rPr>
              <a:t>stanoven</a:t>
            </a:r>
            <a:r>
              <a:rPr lang="cs-CZ" sz="2000" dirty="0">
                <a:solidFill>
                  <a:srgbClr val="3A3A3A"/>
                </a:solidFill>
                <a:latin typeface="Open Sans" panose="020B0606030504020204" pitchFamily="34" charset="0"/>
              </a:rPr>
              <a:t>é</a:t>
            </a:r>
            <a:r>
              <a:rPr lang="en-GB" sz="2000" dirty="0">
                <a:solidFill>
                  <a:srgbClr val="3A3A3A"/>
                </a:solidFill>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emergentních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kódů</a:t>
            </a:r>
            <a:r>
              <a:rPr lang="en-GB" b="0" i="0" dirty="0">
                <a:solidFill>
                  <a:srgbClr val="3A3A3A"/>
                </a:solidFill>
                <a:effectLst/>
                <a:latin typeface="Open Sans" panose="020B0606030504020204" pitchFamily="34" charset="0"/>
              </a:rPr>
              <a:t> </a:t>
            </a:r>
            <a:r>
              <a:rPr lang="en-GB" sz="1600" b="0" i="0" dirty="0">
                <a:solidFill>
                  <a:srgbClr val="3A3A3A"/>
                </a:solidFill>
                <a:effectLst/>
                <a:latin typeface="Open Sans" panose="020B0606030504020204" pitchFamily="34" charset="0"/>
              </a:rPr>
              <a:t>(</a:t>
            </a:r>
            <a:r>
              <a:rPr lang="en-GB" sz="1600" b="0" i="0" dirty="0" err="1">
                <a:solidFill>
                  <a:srgbClr val="3A3A3A"/>
                </a:solidFill>
                <a:effectLst/>
                <a:latin typeface="Open Sans" panose="020B0606030504020204" pitchFamily="34" charset="0"/>
              </a:rPr>
              <a:t>těch</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které</a:t>
            </a:r>
            <a:r>
              <a:rPr lang="en-GB" sz="1600" b="0" i="0" dirty="0">
                <a:solidFill>
                  <a:srgbClr val="3A3A3A"/>
                </a:solidFill>
                <a:effectLst/>
                <a:latin typeface="Open Sans" panose="020B0606030504020204" pitchFamily="34" charset="0"/>
              </a:rPr>
              <a:t> se </a:t>
            </a:r>
            <a:r>
              <a:rPr lang="en-GB" sz="1600" b="0" i="0" dirty="0" err="1">
                <a:solidFill>
                  <a:srgbClr val="3A3A3A"/>
                </a:solidFill>
                <a:effectLst/>
                <a:latin typeface="Open Sans" panose="020B0606030504020204" pitchFamily="34" charset="0"/>
              </a:rPr>
              <a:t>objevují</a:t>
            </a:r>
            <a:r>
              <a:rPr lang="en-GB" sz="1600" b="0" i="0" dirty="0">
                <a:solidFill>
                  <a:srgbClr val="3A3A3A"/>
                </a:solidFill>
                <a:effectLst/>
                <a:latin typeface="Open Sans" panose="020B0606030504020204" pitchFamily="34" charset="0"/>
              </a:rPr>
              <a:t>/</a:t>
            </a:r>
            <a:r>
              <a:rPr lang="en-GB" sz="1600" b="0" i="0" dirty="0" err="1">
                <a:solidFill>
                  <a:srgbClr val="3A3A3A"/>
                </a:solidFill>
                <a:effectLst/>
                <a:latin typeface="Open Sans" panose="020B0606030504020204" pitchFamily="34" charset="0"/>
              </a:rPr>
              <a:t>vynořují</a:t>
            </a:r>
            <a:r>
              <a:rPr lang="en-GB" sz="1600" b="0" i="0" dirty="0">
                <a:solidFill>
                  <a:srgbClr val="3A3A3A"/>
                </a:solidFill>
                <a:effectLst/>
                <a:latin typeface="Open Sans" panose="020B0606030504020204" pitchFamily="34" charset="0"/>
              </a:rPr>
              <a:t> v </a:t>
            </a:r>
            <a:r>
              <a:rPr lang="en-GB" sz="1600" b="0" i="0" dirty="0" err="1">
                <a:solidFill>
                  <a:srgbClr val="3A3A3A"/>
                </a:solidFill>
                <a:effectLst/>
                <a:latin typeface="Open Sans" panose="020B0606030504020204" pitchFamily="34" charset="0"/>
              </a:rPr>
              <a:t>průběhu</a:t>
            </a:r>
            <a:r>
              <a:rPr lang="en-GB" sz="1600" b="0" i="0" dirty="0">
                <a:solidFill>
                  <a:srgbClr val="3A3A3A"/>
                </a:solidFill>
                <a:effectLst/>
                <a:latin typeface="Open Sans" panose="020B0606030504020204" pitchFamily="34" charset="0"/>
              </a:rPr>
              <a:t> </a:t>
            </a:r>
            <a:r>
              <a:rPr lang="en-GB" sz="1600" b="0" i="0" dirty="0" err="1">
                <a:solidFill>
                  <a:srgbClr val="3A3A3A"/>
                </a:solidFill>
                <a:effectLst/>
                <a:latin typeface="Open Sans" panose="020B0606030504020204" pitchFamily="34" charset="0"/>
              </a:rPr>
              <a:t>analýzy</a:t>
            </a:r>
            <a:r>
              <a:rPr lang="en-GB" sz="1600" b="0" i="0" dirty="0">
                <a:solidFill>
                  <a:srgbClr val="3A3A3A"/>
                </a:solidFill>
                <a:effectLst/>
                <a:latin typeface="Open Sans" panose="020B0606030504020204" pitchFamily="34" charset="0"/>
              </a:rPr>
              <a:t>)</a:t>
            </a:r>
            <a:endParaRPr lang="cs-CZ" sz="1600" dirty="0">
              <a:solidFill>
                <a:srgbClr val="3A3A3A"/>
              </a:solidFill>
              <a:latin typeface="Open Sans" panose="020B0606030504020204" pitchFamily="34" charset="0"/>
            </a:endParaRPr>
          </a:p>
          <a:p>
            <a:pPr marL="72000" indent="0" algn="l">
              <a:buNone/>
            </a:pPr>
            <a:endParaRPr lang="en-GB" b="0" i="0" dirty="0">
              <a:solidFill>
                <a:srgbClr val="3A3A3A"/>
              </a:solidFill>
              <a:effectLst/>
              <a:latin typeface="Open Sans" panose="020B0606030504020204" pitchFamily="34" charset="0"/>
            </a:endParaRPr>
          </a:p>
          <a:p>
            <a:pPr marL="72000" indent="0">
              <a:buNone/>
            </a:pPr>
            <a:endParaRPr lang="en-GB" dirty="0"/>
          </a:p>
        </p:txBody>
      </p:sp>
      <p:pic>
        <p:nvPicPr>
          <p:cNvPr id="8194" name="Picture 2" descr="Dřevěné dubové schody – Schody Bystrý">
            <a:extLst>
              <a:ext uri="{FF2B5EF4-FFF2-40B4-BE49-F238E27FC236}">
                <a16:creationId xmlns:a16="http://schemas.microsoft.com/office/drawing/2014/main" id="{D6DA50F6-D29C-81DB-620A-FC75F6CA8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606" y="993980"/>
            <a:ext cx="3411574" cy="160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5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3ABECBD-95AB-3791-2C05-A53C7D25223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2DF279C-F878-FC48-C2BE-6ED4A8EBB521}"/>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4936CBAD-0A8E-10B7-92AF-8C34B61F508E}"/>
              </a:ext>
            </a:extLst>
          </p:cNvPr>
          <p:cNvSpPr>
            <a:spLocks noGrp="1"/>
          </p:cNvSpPr>
          <p:nvPr>
            <p:ph type="title"/>
          </p:nvPr>
        </p:nvSpPr>
        <p:spPr/>
        <p:txBody>
          <a:bodyPr/>
          <a:lstStyle/>
          <a:p>
            <a:r>
              <a:rPr lang="en-GB" dirty="0" err="1"/>
              <a:t>Přepis</a:t>
            </a:r>
            <a:r>
              <a:rPr lang="en-GB" dirty="0"/>
              <a:t> </a:t>
            </a:r>
            <a:r>
              <a:rPr lang="en-GB" dirty="0" err="1"/>
              <a:t>dat</a:t>
            </a:r>
            <a:endParaRPr lang="en-GB" dirty="0"/>
          </a:p>
        </p:txBody>
      </p:sp>
      <p:sp>
        <p:nvSpPr>
          <p:cNvPr id="5" name="Zástupný obsah 4">
            <a:extLst>
              <a:ext uri="{FF2B5EF4-FFF2-40B4-BE49-F238E27FC236}">
                <a16:creationId xmlns:a16="http://schemas.microsoft.com/office/drawing/2014/main" id="{73630C65-AF7A-4177-4C1E-6A0B302C5FF6}"/>
              </a:ext>
            </a:extLst>
          </p:cNvPr>
          <p:cNvSpPr>
            <a:spLocks noGrp="1"/>
          </p:cNvSpPr>
          <p:nvPr>
            <p:ph idx="1"/>
          </p:nvPr>
        </p:nvSpPr>
        <p:spPr>
          <a:xfrm>
            <a:off x="666000" y="1359001"/>
            <a:ext cx="10753200" cy="4139998"/>
          </a:xfrm>
        </p:spPr>
        <p:txBody>
          <a:bodyPr/>
          <a:lstStyle/>
          <a:p>
            <a:r>
              <a:rPr lang="en-GB" b="0" i="0" dirty="0" err="1">
                <a:solidFill>
                  <a:srgbClr val="3A3A3A"/>
                </a:solidFill>
                <a:effectLst/>
                <a:latin typeface="Open Sans" panose="020B0606030504020204" pitchFamily="34" charset="0"/>
              </a:rPr>
              <a:t>časově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náročný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interpretační</a:t>
            </a:r>
            <a:r>
              <a:rPr lang="en-GB" b="0" i="0" dirty="0">
                <a:solidFill>
                  <a:srgbClr val="3A3A3A"/>
                </a:solidFill>
                <a:effectLst/>
                <a:latin typeface="Open Sans" panose="020B0606030504020204" pitchFamily="34" charset="0"/>
              </a:rPr>
              <a:t> process</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zahrnuje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odvozování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závěrů</a:t>
            </a:r>
            <a:endParaRPr lang="cs-CZ" b="0" i="0" dirty="0">
              <a:solidFill>
                <a:srgbClr val="3A3A3A"/>
              </a:solidFill>
              <a:effectLst/>
              <a:latin typeface="Open Sans" panose="020B0606030504020204" pitchFamily="34" charset="0"/>
            </a:endParaRPr>
          </a:p>
          <a:p>
            <a:endParaRPr lang="cs-CZ" dirty="0">
              <a:solidFill>
                <a:srgbClr val="3A3A3A"/>
              </a:solidFill>
              <a:latin typeface="Open Sans" panose="020B0606030504020204" pitchFamily="34" charset="0"/>
            </a:endParaRPr>
          </a:p>
          <a:p>
            <a:r>
              <a:rPr lang="cs-CZ" dirty="0">
                <a:solidFill>
                  <a:srgbClr val="3A3A3A"/>
                </a:solidFill>
                <a:latin typeface="Open Sans" panose="020B0606030504020204" pitchFamily="34" charset="0"/>
              </a:rPr>
              <a:t>výzkumník sám na základě předem stanovených kritérií určí, jaká data bude přepisovat</a:t>
            </a:r>
          </a:p>
          <a:p>
            <a:endParaRPr lang="cs-CZ" dirty="0">
              <a:solidFill>
                <a:srgbClr val="3A3A3A"/>
              </a:solidFill>
              <a:latin typeface="Open Sans" panose="020B0606030504020204" pitchFamily="34" charset="0"/>
            </a:endParaRPr>
          </a:p>
          <a:p>
            <a:r>
              <a:rPr lang="cs-CZ" dirty="0">
                <a:solidFill>
                  <a:srgbClr val="3A3A3A"/>
                </a:solidFill>
                <a:latin typeface="Open Sans" panose="020B0606030504020204" pitchFamily="34" charset="0"/>
              </a:rPr>
              <a:t>j</a:t>
            </a:r>
            <a:r>
              <a:rPr lang="cs-CZ" b="0" i="0" dirty="0">
                <a:solidFill>
                  <a:srgbClr val="3A3A3A"/>
                </a:solidFill>
                <a:effectLst/>
                <a:latin typeface="Open Sans" panose="020B0606030504020204" pitchFamily="34" charset="0"/>
              </a:rPr>
              <a:t>e </a:t>
            </a:r>
            <a:r>
              <a:rPr lang="en-GB" b="0" i="0" dirty="0" err="1">
                <a:solidFill>
                  <a:srgbClr val="3A3A3A"/>
                </a:solidFill>
                <a:effectLst/>
                <a:latin typeface="Open Sans" panose="020B0606030504020204" pitchFamily="34" charset="0"/>
              </a:rPr>
              <a:t>považován</a:t>
            </a:r>
            <a:r>
              <a:rPr lang="en-GB" b="0" i="0" dirty="0">
                <a:solidFill>
                  <a:srgbClr val="3A3A3A"/>
                </a:solidFill>
                <a:effectLst/>
                <a:latin typeface="Open Sans" panose="020B0606030504020204" pitchFamily="34" charset="0"/>
              </a:rPr>
              <a:t> za </a:t>
            </a:r>
            <a:r>
              <a:rPr lang="en-GB" b="0" i="0" dirty="0" err="1">
                <a:solidFill>
                  <a:srgbClr val="3A3A3A"/>
                </a:solidFill>
                <a:effectLst/>
                <a:latin typeface="Open Sans" panose="020B0606030504020204" pitchFamily="34" charset="0"/>
              </a:rPr>
              <a:t>subjektivní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zobrazovací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proces</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protože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přepisovatel</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musí</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průběhu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celého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procesu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činit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subjektivní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rozhodnutí</a:t>
            </a:r>
            <a:r>
              <a:rPr lang="en-GB" b="0" i="0" dirty="0">
                <a:solidFill>
                  <a:srgbClr val="3A3A3A"/>
                </a:solidFill>
                <a:effectLst/>
                <a:latin typeface="Open Sans" panose="020B0606030504020204" pitchFamily="34" charset="0"/>
              </a:rPr>
              <a:t> o tom, co do </a:t>
            </a:r>
            <a:r>
              <a:rPr lang="en-GB" b="0" i="0" dirty="0" err="1">
                <a:solidFill>
                  <a:srgbClr val="3A3A3A"/>
                </a:solidFill>
                <a:effectLst/>
                <a:latin typeface="Open Sans" panose="020B0606030504020204" pitchFamily="34" charset="0"/>
              </a:rPr>
              <a:t>textu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zahrnout</a:t>
            </a:r>
            <a:r>
              <a:rPr lang="en-GB" b="0" i="0" dirty="0">
                <a:solidFill>
                  <a:srgbClr val="3A3A3A"/>
                </a:solidFill>
                <a:effectLst/>
                <a:latin typeface="Open Sans" panose="020B0606030504020204" pitchFamily="34" charset="0"/>
              </a:rPr>
              <a:t> </a:t>
            </a:r>
            <a:r>
              <a:rPr lang="cs-CZ"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nezahrnout</a:t>
            </a:r>
            <a:endParaRPr lang="en-GB" dirty="0"/>
          </a:p>
        </p:txBody>
      </p:sp>
      <p:pic>
        <p:nvPicPr>
          <p:cNvPr id="9218" name="Picture 2" descr="Prepisto.cz - Digitalizace, přepisy, zpracování dat">
            <a:extLst>
              <a:ext uri="{FF2B5EF4-FFF2-40B4-BE49-F238E27FC236}">
                <a16:creationId xmlns:a16="http://schemas.microsoft.com/office/drawing/2014/main" id="{1B8A308F-9526-22DC-C981-E61242314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671" y="230836"/>
            <a:ext cx="4353530" cy="139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2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EC0D942-F93F-912A-4A13-24B93528E12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D68B797-73CA-E269-D994-3FB385D1E179}"/>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32A2D7E5-C75F-B393-BA50-561DDE995598}"/>
              </a:ext>
            </a:extLst>
          </p:cNvPr>
          <p:cNvSpPr>
            <a:spLocks noGrp="1"/>
          </p:cNvSpPr>
          <p:nvPr>
            <p:ph type="title"/>
          </p:nvPr>
        </p:nvSpPr>
        <p:spPr>
          <a:xfrm>
            <a:off x="666000" y="378000"/>
            <a:ext cx="10753200" cy="451576"/>
          </a:xfrm>
        </p:spPr>
        <p:txBody>
          <a:bodyPr/>
          <a:lstStyle/>
          <a:p>
            <a:r>
              <a:rPr lang="cs-CZ" dirty="0"/>
              <a:t>Nejčastější metody v kvalitativního výzkumu</a:t>
            </a:r>
            <a:endParaRPr lang="en-GB" dirty="0"/>
          </a:p>
        </p:txBody>
      </p:sp>
      <p:sp>
        <p:nvSpPr>
          <p:cNvPr id="5" name="Zástupný obsah 4">
            <a:extLst>
              <a:ext uri="{FF2B5EF4-FFF2-40B4-BE49-F238E27FC236}">
                <a16:creationId xmlns:a16="http://schemas.microsoft.com/office/drawing/2014/main" id="{30E36B32-4937-4A85-C252-8B0CF955216F}"/>
              </a:ext>
            </a:extLst>
          </p:cNvPr>
          <p:cNvSpPr>
            <a:spLocks noGrp="1"/>
          </p:cNvSpPr>
          <p:nvPr>
            <p:ph idx="1"/>
          </p:nvPr>
        </p:nvSpPr>
        <p:spPr/>
        <p:txBody>
          <a:bodyPr/>
          <a:lstStyle/>
          <a:p>
            <a:endParaRPr lang="en-GB"/>
          </a:p>
        </p:txBody>
      </p:sp>
      <p:grpSp>
        <p:nvGrpSpPr>
          <p:cNvPr id="7" name="Skupina 6">
            <a:extLst>
              <a:ext uri="{FF2B5EF4-FFF2-40B4-BE49-F238E27FC236}">
                <a16:creationId xmlns:a16="http://schemas.microsoft.com/office/drawing/2014/main" id="{B661B7E4-FFFE-726E-0CA9-0F9BFFCA9E03}"/>
              </a:ext>
            </a:extLst>
          </p:cNvPr>
          <p:cNvGrpSpPr/>
          <p:nvPr/>
        </p:nvGrpSpPr>
        <p:grpSpPr>
          <a:xfrm>
            <a:off x="100012" y="1162611"/>
            <a:ext cx="11991975" cy="5610225"/>
            <a:chOff x="100012" y="1162611"/>
            <a:chExt cx="11991975" cy="5610225"/>
          </a:xfrm>
        </p:grpSpPr>
        <p:pic>
          <p:nvPicPr>
            <p:cNvPr id="2050" name="Picture 2" descr="Nejčastější metody v kvalitativním výzkumu">
              <a:extLst>
                <a:ext uri="{FF2B5EF4-FFF2-40B4-BE49-F238E27FC236}">
                  <a16:creationId xmlns:a16="http://schemas.microsoft.com/office/drawing/2014/main" id="{B02E7F28-743C-8610-F120-C3CD09F91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1162611"/>
              <a:ext cx="11991975" cy="561022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41BA37CA-8EFB-0CBC-85A1-3EB04A25C319}"/>
                </a:ext>
              </a:extLst>
            </p:cNvPr>
            <p:cNvSpPr/>
            <p:nvPr/>
          </p:nvSpPr>
          <p:spPr bwMode="auto">
            <a:xfrm>
              <a:off x="5917324" y="1250731"/>
              <a:ext cx="3226676" cy="231228"/>
            </a:xfrm>
            <a:prstGeom prst="rect">
              <a:avLst/>
            </a:prstGeom>
            <a:solidFill>
              <a:srgbClr val="4472C4"/>
            </a:solidFill>
            <a:ln w="9525" cap="flat" cmpd="sng" algn="ctr">
              <a:solidFill>
                <a:srgbClr val="4472C4"/>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grpSp>
    </p:spTree>
    <p:extLst>
      <p:ext uri="{BB962C8B-B14F-4D97-AF65-F5344CB8AC3E}">
        <p14:creationId xmlns:p14="http://schemas.microsoft.com/office/powerpoint/2010/main" val="2280941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CFCFF56-CC14-46D3-C04F-82314A19DF9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BC6FAAF-BD32-E309-5E81-74FE0376D8CC}"/>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89D8E88D-ECD6-B88E-310D-8F77A70C4C04}"/>
              </a:ext>
            </a:extLst>
          </p:cNvPr>
          <p:cNvSpPr>
            <a:spLocks noGrp="1"/>
          </p:cNvSpPr>
          <p:nvPr>
            <p:ph type="title"/>
          </p:nvPr>
        </p:nvSpPr>
        <p:spPr/>
        <p:txBody>
          <a:bodyPr/>
          <a:lstStyle/>
          <a:p>
            <a:r>
              <a:rPr lang="cs-CZ" dirty="0"/>
              <a:t>Jak tedy postupovat, při přepisu dat? </a:t>
            </a:r>
            <a:endParaRPr lang="en-GB" dirty="0"/>
          </a:p>
        </p:txBody>
      </p:sp>
      <p:sp>
        <p:nvSpPr>
          <p:cNvPr id="5" name="Zástupný obsah 4">
            <a:extLst>
              <a:ext uri="{FF2B5EF4-FFF2-40B4-BE49-F238E27FC236}">
                <a16:creationId xmlns:a16="http://schemas.microsoft.com/office/drawing/2014/main" id="{A5C16051-FB0C-6D85-C6B9-6A3ABB67B784}"/>
              </a:ext>
            </a:extLst>
          </p:cNvPr>
          <p:cNvSpPr>
            <a:spLocks noGrp="1"/>
          </p:cNvSpPr>
          <p:nvPr>
            <p:ph idx="1"/>
          </p:nvPr>
        </p:nvSpPr>
        <p:spPr/>
        <p:txBody>
          <a:bodyPr/>
          <a:lstStyle/>
          <a:p>
            <a:pPr marL="447675" indent="-376238" algn="l">
              <a:buFont typeface="+mj-lt"/>
              <a:buAutoNum type="arabicPeriod"/>
            </a:pPr>
            <a:r>
              <a:rPr lang="en-GB" b="0" i="0" dirty="0" err="1">
                <a:solidFill>
                  <a:srgbClr val="3A3A3A"/>
                </a:solidFill>
                <a:effectLst/>
                <a:latin typeface="Open Sans" panose="020B0606030504020204" pitchFamily="34" charset="0"/>
              </a:rPr>
              <a:t>pozorně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poslouchat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nahrávky</a:t>
            </a:r>
            <a:r>
              <a:rPr lang="en-GB" b="0" i="0" dirty="0">
                <a:solidFill>
                  <a:srgbClr val="3A3A3A"/>
                </a:solidFill>
                <a:effectLst/>
                <a:latin typeface="Open Sans" panose="020B0606030504020204" pitchFamily="34" charset="0"/>
              </a:rPr>
              <a:t>, aby </a:t>
            </a:r>
            <a:r>
              <a:rPr lang="en-GB" b="0" i="0" dirty="0" err="1">
                <a:solidFill>
                  <a:srgbClr val="3A3A3A"/>
                </a:solidFill>
                <a:effectLst/>
                <a:latin typeface="Open Sans" panose="020B0606030504020204" pitchFamily="34" charset="0"/>
              </a:rPr>
              <a:t>následně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mohli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neverbální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náznaky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kódovat</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447675" indent="-376238" algn="l">
              <a:buFont typeface="+mj-lt"/>
              <a:buAutoNum type="arabicPeriod"/>
            </a:pPr>
            <a:endParaRPr lang="en-GB" b="0" i="0" dirty="0">
              <a:solidFill>
                <a:srgbClr val="3A3A3A"/>
              </a:solidFill>
              <a:effectLst/>
              <a:latin typeface="Open Sans" panose="020B0606030504020204" pitchFamily="34" charset="0"/>
            </a:endParaRPr>
          </a:p>
          <a:p>
            <a:pPr marL="447675" indent="-376238" algn="l">
              <a:buFont typeface="+mj-lt"/>
              <a:buAutoNum type="arabicPeriod"/>
            </a:pPr>
            <a:r>
              <a:rPr lang="en-GB" b="0" i="0" dirty="0" err="1">
                <a:solidFill>
                  <a:srgbClr val="3A3A3A"/>
                </a:solidFill>
                <a:effectLst/>
                <a:latin typeface="Open Sans" panose="020B0606030504020204" pitchFamily="34" charset="0"/>
              </a:rPr>
              <a:t>poté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následuje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fáze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zaznamenávání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základě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předem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definovaných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témat</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přiřazování</a:t>
            </a:r>
            <a:r>
              <a:rPr lang="en-GB" b="0" i="0" dirty="0">
                <a:solidFill>
                  <a:srgbClr val="3A3A3A"/>
                </a:solidFill>
                <a:effectLst/>
                <a:latin typeface="Open Sans" panose="020B0606030504020204" pitchFamily="34" charset="0"/>
              </a:rPr>
              <a:t> k </a:t>
            </a:r>
            <a:r>
              <a:rPr lang="en-GB" b="0" i="0" dirty="0" err="1">
                <a:solidFill>
                  <a:srgbClr val="3A3A3A"/>
                </a:solidFill>
                <a:effectLst/>
                <a:latin typeface="Open Sans" panose="020B0606030504020204" pitchFamily="34" charset="0"/>
              </a:rPr>
              <a:t>časovým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kódům</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neverbálním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náznakům</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marL="447675" indent="-376238" algn="l">
              <a:buFont typeface="+mj-lt"/>
              <a:buAutoNum type="arabicPeriod"/>
            </a:pPr>
            <a:endParaRPr lang="en-GB" b="0" i="0" dirty="0">
              <a:solidFill>
                <a:srgbClr val="3A3A3A"/>
              </a:solidFill>
              <a:effectLst/>
              <a:latin typeface="Open Sans" panose="020B0606030504020204" pitchFamily="34" charset="0"/>
            </a:endParaRPr>
          </a:p>
          <a:p>
            <a:pPr marL="447675" indent="-376238" algn="l">
              <a:buFont typeface="+mj-lt"/>
              <a:buAutoNum type="arabicPeriod"/>
            </a:pPr>
            <a:r>
              <a:rPr lang="en-GB" b="0" i="0" dirty="0">
                <a:solidFill>
                  <a:srgbClr val="3A3A3A"/>
                </a:solidFill>
                <a:effectLst/>
                <a:latin typeface="Open Sans" panose="020B0606030504020204" pitchFamily="34" charset="0"/>
              </a:rPr>
              <a:t>a </a:t>
            </a:r>
            <a:r>
              <a:rPr lang="en-GB" b="0" i="0" dirty="0" err="1">
                <a:solidFill>
                  <a:srgbClr val="3A3A3A"/>
                </a:solidFill>
                <a:effectLst/>
                <a:latin typeface="Open Sans" panose="020B0606030504020204" pitchFamily="34" charset="0"/>
              </a:rPr>
              <a:t>nakonec</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pak</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výzkumníci</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nahrávky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přepisují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konkrétní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citáty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zajímají</a:t>
            </a:r>
            <a:r>
              <a:rPr lang="cs-CZ" b="0" i="0" dirty="0">
                <a:solidFill>
                  <a:srgbClr val="3A3A3A"/>
                </a:solidFill>
                <a:effectLst/>
                <a:latin typeface="Open Sans" panose="020B0606030504020204" pitchFamily="34" charset="0"/>
              </a:rPr>
              <a:t>.</a:t>
            </a:r>
            <a:endParaRPr lang="en-GB" b="0" i="0" dirty="0">
              <a:solidFill>
                <a:srgbClr val="3A3A3A"/>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378413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3AA4E8A-8A7A-73B0-105C-A93E0718A4AA}"/>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FA0341E2-6BD8-BA2E-669C-48A5B67A5BA5}"/>
              </a:ext>
            </a:extLst>
          </p:cNvPr>
          <p:cNvSpPr>
            <a:spLocks noGrp="1"/>
          </p:cNvSpPr>
          <p:nvPr>
            <p:ph type="title"/>
          </p:nvPr>
        </p:nvSpPr>
        <p:spPr>
          <a:xfrm>
            <a:off x="719400" y="317137"/>
            <a:ext cx="10753200" cy="451576"/>
          </a:xfrm>
        </p:spPr>
        <p:txBody>
          <a:bodyPr/>
          <a:lstStyle/>
          <a:p>
            <a:r>
              <a:rPr lang="en-GB" dirty="0" err="1"/>
              <a:t>Tvorba</a:t>
            </a:r>
            <a:r>
              <a:rPr lang="en-GB" dirty="0"/>
              <a:t> </a:t>
            </a:r>
            <a:r>
              <a:rPr lang="en-GB" dirty="0" err="1"/>
              <a:t>kategorií</a:t>
            </a:r>
            <a:r>
              <a:rPr lang="en-GB" dirty="0"/>
              <a:t> </a:t>
            </a:r>
            <a:r>
              <a:rPr lang="en-GB" dirty="0" err="1"/>
              <a:t>dat</a:t>
            </a:r>
            <a:endParaRPr lang="en-GB" dirty="0"/>
          </a:p>
        </p:txBody>
      </p:sp>
      <p:sp>
        <p:nvSpPr>
          <p:cNvPr id="5" name="Zástupný obsah 4">
            <a:extLst>
              <a:ext uri="{FF2B5EF4-FFF2-40B4-BE49-F238E27FC236}">
                <a16:creationId xmlns:a16="http://schemas.microsoft.com/office/drawing/2014/main" id="{1C26F2FF-DDA7-DDC2-AE1F-069C05E24689}"/>
              </a:ext>
            </a:extLst>
          </p:cNvPr>
          <p:cNvSpPr>
            <a:spLocks noGrp="1"/>
          </p:cNvSpPr>
          <p:nvPr>
            <p:ph idx="1"/>
          </p:nvPr>
        </p:nvSpPr>
        <p:spPr>
          <a:xfrm>
            <a:off x="666000" y="856978"/>
            <a:ext cx="10753200" cy="4934222"/>
          </a:xfrm>
        </p:spPr>
        <p:txBody>
          <a:bodyPr/>
          <a:lstStyle/>
          <a:p>
            <a:pPr>
              <a:lnSpc>
                <a:spcPct val="100000"/>
              </a:lnSpc>
            </a:pPr>
            <a:r>
              <a:rPr lang="en-GB" sz="2400" b="0" i="0" dirty="0" err="1">
                <a:solidFill>
                  <a:srgbClr val="3A3A3A"/>
                </a:solidFill>
                <a:effectLst/>
                <a:latin typeface="Open Sans" panose="020B0606030504020204" pitchFamily="34" charset="0"/>
              </a:rPr>
              <a:t>Účelem</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tvorby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jednotlivých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kategorií</a:t>
            </a:r>
            <a:r>
              <a:rPr lang="en-GB" sz="2400" b="0" i="0" dirty="0">
                <a:solidFill>
                  <a:srgbClr val="3A3A3A"/>
                </a:solidFill>
                <a:effectLst/>
                <a:latin typeface="Open Sans" panose="020B0606030504020204" pitchFamily="34" charset="0"/>
              </a:rPr>
              <a:t> je </a:t>
            </a:r>
            <a:r>
              <a:rPr lang="en-GB" sz="2400" b="1" i="0" dirty="0" err="1">
                <a:solidFill>
                  <a:srgbClr val="3A3A3A"/>
                </a:solidFill>
                <a:effectLst/>
                <a:latin typeface="Open Sans" panose="020B0606030504020204" pitchFamily="34" charset="0"/>
              </a:rPr>
              <a:t>redukce</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dat</a:t>
            </a:r>
            <a:r>
              <a:rPr lang="en-GB" sz="2400" b="1"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menší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jednotky</a:t>
            </a:r>
            <a:r>
              <a:rPr lang="cs-CZ" sz="2400" b="0" i="0" dirty="0">
                <a:solidFill>
                  <a:srgbClr val="3A3A3A"/>
                </a:solidFill>
                <a:effectLst/>
                <a:latin typeface="Open Sans" panose="020B0606030504020204" pitchFamily="34" charset="0"/>
              </a:rPr>
              <a:t>.</a:t>
            </a: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lze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využít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většinu</a:t>
            </a:r>
            <a:r>
              <a:rPr lang="en-GB" sz="2400" b="0" i="0" dirty="0">
                <a:solidFill>
                  <a:srgbClr val="3A3A3A"/>
                </a:solidFill>
                <a:effectLst/>
                <a:latin typeface="Open Sans" panose="020B0606030504020204" pitchFamily="34" charset="0"/>
              </a:rPr>
              <a:t> </a:t>
            </a:r>
            <a:r>
              <a:rPr lang="en-GB" sz="2400" b="1" i="0" dirty="0">
                <a:solidFill>
                  <a:srgbClr val="3A3A3A"/>
                </a:solidFill>
                <a:effectLst/>
                <a:latin typeface="Open Sans" panose="020B0606030504020204" pitchFamily="34" charset="0"/>
              </a:rPr>
              <a:t>software pro </a:t>
            </a:r>
            <a:r>
              <a:rPr lang="en-GB" sz="2400" b="1" i="0" dirty="0" err="1">
                <a:solidFill>
                  <a:srgbClr val="3A3A3A"/>
                </a:solidFill>
                <a:effectLst/>
                <a:latin typeface="Open Sans" panose="020B0606030504020204" pitchFamily="34" charset="0"/>
              </a:rPr>
              <a:t>kvalitativní</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analýzu</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dat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dále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jako</a:t>
            </a:r>
            <a:r>
              <a:rPr lang="en-GB" sz="2400" b="0" i="0" dirty="0">
                <a:solidFill>
                  <a:srgbClr val="3A3A3A"/>
                </a:solidFill>
                <a:effectLst/>
                <a:latin typeface="Open Sans" panose="020B0606030504020204" pitchFamily="34" charset="0"/>
              </a:rPr>
              <a:t> QDA – Qualitative Data Analysis), </a:t>
            </a:r>
            <a:r>
              <a:rPr lang="en-GB" sz="2400" b="0" i="0" dirty="0" err="1">
                <a:solidFill>
                  <a:srgbClr val="3A3A3A"/>
                </a:solidFill>
                <a:effectLst/>
                <a:latin typeface="Open Sans" panose="020B0606030504020204" pitchFamily="34" charset="0"/>
              </a:rPr>
              <a:t>který</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nabízí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možnost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jednoduchého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či</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kombinovaného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uspořádání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souborů</a:t>
            </a:r>
            <a:r>
              <a:rPr lang="en-GB" sz="2400" b="0" i="0" dirty="0">
                <a:solidFill>
                  <a:srgbClr val="3A3A3A"/>
                </a:solidFill>
                <a:effectLst/>
                <a:latin typeface="Open Sans" panose="020B0606030504020204" pitchFamily="34" charset="0"/>
              </a:rPr>
              <a:t>. </a:t>
            </a:r>
            <a:endParaRPr lang="cs-CZ" sz="2400" b="0" i="0" dirty="0">
              <a:solidFill>
                <a:srgbClr val="3A3A3A"/>
              </a:solidFill>
              <a:effectLst/>
              <a:latin typeface="Open Sans" panose="020B0606030504020204" pitchFamily="34" charset="0"/>
            </a:endParaRP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Každý</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způsob</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uspořádání</a:t>
            </a:r>
            <a:r>
              <a:rPr lang="en-GB" sz="2400" b="0" i="0" dirty="0">
                <a:solidFill>
                  <a:srgbClr val="3A3A3A"/>
                </a:solidFill>
                <a:effectLst/>
                <a:latin typeface="Open Sans" panose="020B0606030504020204" pitchFamily="34" charset="0"/>
              </a:rPr>
              <a:t> se </a:t>
            </a:r>
            <a:r>
              <a:rPr lang="en-GB" sz="2400" b="0" i="0" dirty="0" err="1">
                <a:solidFill>
                  <a:srgbClr val="3A3A3A"/>
                </a:solidFill>
                <a:effectLst/>
                <a:latin typeface="Open Sans" panose="020B0606030504020204" pitchFamily="34" charset="0"/>
              </a:rPr>
              <a:t>tak</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stává</a:t>
            </a:r>
            <a:r>
              <a:rPr lang="en-GB" sz="2400" b="0"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nový</a:t>
            </a:r>
            <a:r>
              <a:rPr lang="en-GB" sz="2400" b="0" i="0" dirty="0" err="1">
                <a:solidFill>
                  <a:srgbClr val="3A3A3A"/>
                </a:solidFill>
                <a:effectLst/>
                <a:latin typeface="Open Sans" panose="020B0606030504020204" pitchFamily="34" charset="0"/>
              </a:rPr>
              <a:t>m</a:t>
            </a:r>
            <a:r>
              <a:rPr lang="en-GB" sz="2400" b="0"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způsob</a:t>
            </a:r>
            <a:r>
              <a:rPr lang="en-GB" sz="2400" b="0" i="0" dirty="0" err="1">
                <a:solidFill>
                  <a:srgbClr val="3A3A3A"/>
                </a:solidFill>
                <a:effectLst/>
                <a:latin typeface="Open Sans" panose="020B0606030504020204" pitchFamily="34" charset="0"/>
              </a:rPr>
              <a:t>em</a:t>
            </a:r>
            <a:r>
              <a:rPr lang="en-GB" sz="2400" b="0"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pohledu</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na</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získaná</a:t>
            </a:r>
            <a:r>
              <a:rPr lang="en-GB" sz="2400" b="1" i="0" dirty="0">
                <a:solidFill>
                  <a:srgbClr val="3A3A3A"/>
                </a:solidFill>
                <a:effectLst/>
                <a:latin typeface="Open Sans" panose="020B0606030504020204" pitchFamily="34" charset="0"/>
              </a:rPr>
              <a:t> data</a:t>
            </a:r>
            <a:r>
              <a:rPr lang="en-GB" sz="2400" b="0" i="0" dirty="0">
                <a:solidFill>
                  <a:srgbClr val="3A3A3A"/>
                </a:solidFill>
                <a:effectLst/>
                <a:latin typeface="Open Sans" panose="020B0606030504020204" pitchFamily="34" charset="0"/>
              </a:rPr>
              <a:t>.</a:t>
            </a:r>
            <a:endParaRPr lang="cs-CZ" sz="2400" b="0" i="0" dirty="0">
              <a:solidFill>
                <a:srgbClr val="3A3A3A"/>
              </a:solidFill>
              <a:effectLst/>
              <a:latin typeface="Open Sans" panose="020B0606030504020204" pitchFamily="34" charset="0"/>
            </a:endParaRP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Výzkumník</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má</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možnost</a:t>
            </a:r>
            <a:r>
              <a:rPr lang="en-GB" sz="2400" b="0"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třídit</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soubory</a:t>
            </a:r>
            <a:r>
              <a:rPr lang="en-GB" sz="2400" b="1"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podle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místa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výzkumu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nebo</a:t>
            </a:r>
            <a:r>
              <a:rPr lang="en-GB" sz="2400" b="0" i="0" dirty="0">
                <a:solidFill>
                  <a:srgbClr val="3A3A3A"/>
                </a:solidFill>
                <a:effectLst/>
                <a:latin typeface="Open Sans" panose="020B0606030504020204" pitchFamily="34" charset="0"/>
              </a:rPr>
              <a:t> data </a:t>
            </a:r>
            <a:r>
              <a:rPr lang="en-GB" sz="2400" b="0" i="0" dirty="0" err="1">
                <a:solidFill>
                  <a:srgbClr val="3A3A3A"/>
                </a:solidFill>
                <a:effectLst/>
                <a:latin typeface="Open Sans" panose="020B0606030504020204" pitchFamily="34" charset="0"/>
              </a:rPr>
              <a:t>pořízení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apod</a:t>
            </a:r>
            <a:r>
              <a:rPr lang="en-GB" sz="2400" b="0" i="0" dirty="0">
                <a:solidFill>
                  <a:srgbClr val="3A3A3A"/>
                </a:solidFill>
                <a:effectLst/>
                <a:latin typeface="Open Sans" panose="020B0606030504020204" pitchFamily="34" charset="0"/>
              </a:rPr>
              <a:t>. </a:t>
            </a:r>
            <a:endParaRPr lang="cs-CZ" sz="2400" b="0" i="0" dirty="0">
              <a:solidFill>
                <a:srgbClr val="3A3A3A"/>
              </a:solidFill>
              <a:effectLst/>
              <a:latin typeface="Open Sans" panose="020B0606030504020204" pitchFamily="34" charset="0"/>
            </a:endParaRPr>
          </a:p>
          <a:p>
            <a:pPr>
              <a:lnSpc>
                <a:spcPct val="100000"/>
              </a:lnSpc>
            </a:pPr>
            <a:endParaRPr lang="cs-CZ" sz="2400" b="0" i="0" dirty="0">
              <a:solidFill>
                <a:srgbClr val="3A3A3A"/>
              </a:solidFill>
              <a:effectLst/>
              <a:latin typeface="Open Sans" panose="020B0606030504020204" pitchFamily="34" charset="0"/>
            </a:endParaRPr>
          </a:p>
          <a:p>
            <a:pPr>
              <a:lnSpc>
                <a:spcPct val="100000"/>
              </a:lnSpc>
            </a:pPr>
            <a:r>
              <a:rPr lang="en-GB" sz="2400" b="0" i="0" dirty="0" err="1">
                <a:solidFill>
                  <a:srgbClr val="3A3A3A"/>
                </a:solidFill>
                <a:effectLst/>
                <a:latin typeface="Open Sans" panose="020B0606030504020204" pitchFamily="34" charset="0"/>
              </a:rPr>
              <a:t>Jakmile</a:t>
            </a:r>
            <a:r>
              <a:rPr lang="en-GB" sz="2400" b="0" i="0" dirty="0">
                <a:solidFill>
                  <a:srgbClr val="3A3A3A"/>
                </a:solidFill>
                <a:effectLst/>
                <a:latin typeface="Open Sans" panose="020B0606030504020204" pitchFamily="34" charset="0"/>
              </a:rPr>
              <a:t> se </a:t>
            </a:r>
            <a:r>
              <a:rPr lang="en-GB" sz="2400" b="0" i="0" dirty="0" err="1">
                <a:solidFill>
                  <a:srgbClr val="3A3A3A"/>
                </a:solidFill>
                <a:effectLst/>
                <a:latin typeface="Open Sans" panose="020B0606030504020204" pitchFamily="34" charset="0"/>
              </a:rPr>
              <a:t>výzkumník</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dostane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hlouběji</a:t>
            </a:r>
            <a:r>
              <a:rPr lang="en-GB" sz="2400" b="0" i="0" dirty="0">
                <a:solidFill>
                  <a:srgbClr val="3A3A3A"/>
                </a:solidFill>
                <a:effectLst/>
                <a:latin typeface="Open Sans" panose="020B0606030504020204" pitchFamily="34" charset="0"/>
              </a:rPr>
              <a:t> do </a:t>
            </a:r>
            <a:r>
              <a:rPr lang="en-GB" sz="2400" b="0" i="0" dirty="0" err="1">
                <a:solidFill>
                  <a:srgbClr val="3A3A3A"/>
                </a:solidFill>
                <a:effectLst/>
                <a:latin typeface="Open Sans" panose="020B0606030504020204" pitchFamily="34" charset="0"/>
              </a:rPr>
              <a:t>analýzy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otevírají</a:t>
            </a:r>
            <a:r>
              <a:rPr lang="en-GB" sz="2400" b="0" i="0" dirty="0">
                <a:solidFill>
                  <a:srgbClr val="3A3A3A"/>
                </a:solidFill>
                <a:effectLst/>
                <a:latin typeface="Open Sans" panose="020B0606030504020204" pitchFamily="34" charset="0"/>
              </a:rPr>
              <a:t> se mu </a:t>
            </a:r>
            <a:r>
              <a:rPr lang="en-GB" sz="2400" b="1" i="0" dirty="0" err="1">
                <a:solidFill>
                  <a:srgbClr val="3A3A3A"/>
                </a:solidFill>
                <a:effectLst/>
                <a:latin typeface="Open Sans" panose="020B0606030504020204" pitchFamily="34" charset="0"/>
              </a:rPr>
              <a:t>další</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možnosti</a:t>
            </a:r>
            <a:r>
              <a:rPr lang="en-GB" sz="2400" b="1" i="0" dirty="0">
                <a:solidFill>
                  <a:srgbClr val="3A3A3A"/>
                </a:solidFill>
                <a:effectLst/>
                <a:latin typeface="Open Sans" panose="020B0606030504020204" pitchFamily="34" charset="0"/>
              </a:rPr>
              <a:t> a </a:t>
            </a:r>
            <a:r>
              <a:rPr lang="en-GB" sz="2400" b="1" i="0" dirty="0" err="1">
                <a:solidFill>
                  <a:srgbClr val="3A3A3A"/>
                </a:solidFill>
                <a:effectLst/>
                <a:latin typeface="Open Sans" panose="020B0606030504020204" pitchFamily="34" charset="0"/>
              </a:rPr>
              <a:t>vidí</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existenci</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dalších</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organizačních</a:t>
            </a:r>
            <a:r>
              <a:rPr lang="en-GB" sz="2400" b="1" i="0" dirty="0">
                <a:solidFill>
                  <a:srgbClr val="3A3A3A"/>
                </a:solidFill>
                <a:effectLst/>
                <a:latin typeface="Open Sans" panose="020B0606030504020204" pitchFamily="34" charset="0"/>
              </a:rPr>
              <a:t> </a:t>
            </a:r>
            <a:r>
              <a:rPr lang="en-GB" sz="2400" b="1" i="0" dirty="0" err="1">
                <a:solidFill>
                  <a:srgbClr val="3A3A3A"/>
                </a:solidFill>
                <a:effectLst/>
                <a:latin typeface="Open Sans" panose="020B0606030504020204" pitchFamily="34" charset="0"/>
              </a:rPr>
              <a:t>přístupů</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které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mohou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poskytnout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přehled</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například</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podle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statusu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rodičů</a:t>
            </a:r>
            <a:r>
              <a:rPr lang="en-GB" sz="2400" b="0" i="0" dirty="0">
                <a:solidFill>
                  <a:srgbClr val="3A3A3A"/>
                </a:solidFill>
                <a:effectLst/>
                <a:latin typeface="Open Sans" panose="020B0606030504020204" pitchFamily="34" charset="0"/>
              </a:rPr>
              <a:t>).</a:t>
            </a:r>
            <a:endParaRPr lang="en-GB" sz="2400" dirty="0"/>
          </a:p>
        </p:txBody>
      </p:sp>
    </p:spTree>
    <p:extLst>
      <p:ext uri="{BB962C8B-B14F-4D97-AF65-F5344CB8AC3E}">
        <p14:creationId xmlns:p14="http://schemas.microsoft.com/office/powerpoint/2010/main" val="147650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63F1AF4-4A21-D33D-7213-2B00A4A6E4F4}"/>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48841753-7C74-C317-9872-32B09D22473B}"/>
              </a:ext>
            </a:extLst>
          </p:cNvPr>
          <p:cNvSpPr>
            <a:spLocks noGrp="1"/>
          </p:cNvSpPr>
          <p:nvPr>
            <p:ph type="title"/>
          </p:nvPr>
        </p:nvSpPr>
        <p:spPr/>
        <p:txBody>
          <a:bodyPr/>
          <a:lstStyle/>
          <a:p>
            <a:r>
              <a:rPr lang="cs-CZ" dirty="0"/>
              <a:t>Kódování</a:t>
            </a:r>
            <a:endParaRPr lang="en-GB" dirty="0"/>
          </a:p>
        </p:txBody>
      </p:sp>
      <p:sp>
        <p:nvSpPr>
          <p:cNvPr id="5" name="Zástupný obsah 4">
            <a:extLst>
              <a:ext uri="{FF2B5EF4-FFF2-40B4-BE49-F238E27FC236}">
                <a16:creationId xmlns:a16="http://schemas.microsoft.com/office/drawing/2014/main" id="{0F6C66ED-E2FC-8DC1-D207-CF5288509E67}"/>
              </a:ext>
            </a:extLst>
          </p:cNvPr>
          <p:cNvSpPr>
            <a:spLocks noGrp="1"/>
          </p:cNvSpPr>
          <p:nvPr>
            <p:ph idx="1"/>
          </p:nvPr>
        </p:nvSpPr>
        <p:spPr/>
        <p:txBody>
          <a:bodyPr/>
          <a:lstStyle/>
          <a:p>
            <a:r>
              <a:rPr lang="en-GB" b="0" i="0" dirty="0" err="1">
                <a:solidFill>
                  <a:srgbClr val="3A3A3A"/>
                </a:solidFill>
                <a:effectLst/>
                <a:latin typeface="Open Sans" panose="020B0606030504020204" pitchFamily="34" charset="0"/>
              </a:rPr>
              <a:t>označování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vytváření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kategorií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jednotlivé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části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fragmenty</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souboru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endParaRPr lang="cs-CZ" b="0" i="0" dirty="0">
              <a:solidFill>
                <a:srgbClr val="3A3A3A"/>
              </a:solidFill>
              <a:effectLst/>
              <a:latin typeface="Open Sans" panose="020B0606030504020204" pitchFamily="34" charset="0"/>
            </a:endParaRPr>
          </a:p>
          <a:p>
            <a:r>
              <a:rPr lang="en-GB" b="0" i="0" dirty="0">
                <a:solidFill>
                  <a:srgbClr val="3A3A3A"/>
                </a:solidFill>
                <a:effectLst/>
                <a:latin typeface="Open Sans" panose="020B0606030504020204" pitchFamily="34" charset="0"/>
              </a:rPr>
              <a:t>strategi</a:t>
            </a:r>
            <a:r>
              <a:rPr lang="cs-CZ" b="0" i="0" dirty="0">
                <a:solidFill>
                  <a:srgbClr val="3A3A3A"/>
                </a:solidFill>
                <a:effectLst/>
                <a:latin typeface="Open Sans" panose="020B0606030504020204" pitchFamily="34" charset="0"/>
              </a:rPr>
              <a:t>e</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analýzu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jejímž</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identifikovat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související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obsah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napříč</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prostřednictvím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přiřazování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popisného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označení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jednotlivým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jejich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aspektům</a:t>
            </a:r>
            <a:endParaRPr lang="cs-CZ" b="0" i="0" dirty="0">
              <a:solidFill>
                <a:srgbClr val="3A3A3A"/>
              </a:solidFill>
              <a:effectLst/>
              <a:latin typeface="Open Sans" panose="020B0606030504020204" pitchFamily="34" charset="0"/>
            </a:endParaRPr>
          </a:p>
          <a:p>
            <a:endParaRPr lang="en-GB" dirty="0"/>
          </a:p>
        </p:txBody>
      </p:sp>
      <p:pic>
        <p:nvPicPr>
          <p:cNvPr id="10242" name="Picture 2" descr="Vizuální kódování dat – Procvičování online – Umíme informatiku">
            <a:extLst>
              <a:ext uri="{FF2B5EF4-FFF2-40B4-BE49-F238E27FC236}">
                <a16:creationId xmlns:a16="http://schemas.microsoft.com/office/drawing/2014/main" id="{E9457CC0-A5DF-1CF8-93A1-CE8643DE9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736" y="4487646"/>
            <a:ext cx="9110220" cy="174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02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20C9A7C-29FF-3195-ED4E-0165AD7E879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69F3B8E-0A04-6D8F-E6AB-F5294E60ED9C}"/>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3324320F-9D5C-29C7-B3E4-6062C90F5C11}"/>
              </a:ext>
            </a:extLst>
          </p:cNvPr>
          <p:cNvSpPr>
            <a:spLocks noGrp="1"/>
          </p:cNvSpPr>
          <p:nvPr>
            <p:ph type="title"/>
          </p:nvPr>
        </p:nvSpPr>
        <p:spPr/>
        <p:txBody>
          <a:bodyPr/>
          <a:lstStyle/>
          <a:p>
            <a:endParaRPr lang="en-GB"/>
          </a:p>
        </p:txBody>
      </p:sp>
      <p:graphicFrame>
        <p:nvGraphicFramePr>
          <p:cNvPr id="6" name="Zástupný obsah 5">
            <a:extLst>
              <a:ext uri="{FF2B5EF4-FFF2-40B4-BE49-F238E27FC236}">
                <a16:creationId xmlns:a16="http://schemas.microsoft.com/office/drawing/2014/main" id="{2B110BA5-C783-56A0-820D-0BE572F63095}"/>
              </a:ext>
            </a:extLst>
          </p:cNvPr>
          <p:cNvGraphicFramePr>
            <a:graphicFrameLocks noGrp="1"/>
          </p:cNvGraphicFramePr>
          <p:nvPr>
            <p:ph idx="1"/>
            <p:extLst>
              <p:ext uri="{D42A27DB-BD31-4B8C-83A1-F6EECF244321}">
                <p14:modId xmlns:p14="http://schemas.microsoft.com/office/powerpoint/2010/main" val="3249430203"/>
              </p:ext>
            </p:extLst>
          </p:nvPr>
        </p:nvGraphicFramePr>
        <p:xfrm>
          <a:off x="222733" y="106870"/>
          <a:ext cx="11655501" cy="6565798"/>
        </p:xfrm>
        <a:graphic>
          <a:graphicData uri="http://schemas.openxmlformats.org/drawingml/2006/table">
            <a:tbl>
              <a:tblPr firstRow="1" bandRow="1">
                <a:tableStyleId>{5C22544A-7EE6-4342-B048-85BDC9FD1C3A}</a:tableStyleId>
              </a:tblPr>
              <a:tblGrid>
                <a:gridCol w="2890601">
                  <a:extLst>
                    <a:ext uri="{9D8B030D-6E8A-4147-A177-3AD203B41FA5}">
                      <a16:colId xmlns:a16="http://schemas.microsoft.com/office/drawing/2014/main" val="3753096247"/>
                    </a:ext>
                  </a:extLst>
                </a:gridCol>
                <a:gridCol w="3091344">
                  <a:extLst>
                    <a:ext uri="{9D8B030D-6E8A-4147-A177-3AD203B41FA5}">
                      <a16:colId xmlns:a16="http://schemas.microsoft.com/office/drawing/2014/main" val="1040793055"/>
                    </a:ext>
                  </a:extLst>
                </a:gridCol>
                <a:gridCol w="5673556">
                  <a:extLst>
                    <a:ext uri="{9D8B030D-6E8A-4147-A177-3AD203B41FA5}">
                      <a16:colId xmlns:a16="http://schemas.microsoft.com/office/drawing/2014/main" val="2881897832"/>
                    </a:ext>
                  </a:extLst>
                </a:gridCol>
              </a:tblGrid>
              <a:tr h="211592">
                <a:tc gridSpan="3">
                  <a:txBody>
                    <a:bodyPr/>
                    <a:lstStyle/>
                    <a:p>
                      <a:pPr>
                        <a:lnSpc>
                          <a:spcPct val="107000"/>
                        </a:lnSpc>
                        <a:spcAft>
                          <a:spcPts val="800"/>
                        </a:spcAft>
                      </a:pPr>
                      <a:r>
                        <a:rPr lang="cs-CZ" sz="1600" kern="1200" dirty="0">
                          <a:effectLst/>
                        </a:rPr>
                        <a:t>Na co nezapomenout při rozhodování, jak kódovat data</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7402079"/>
                  </a:ext>
                </a:extLst>
              </a:tr>
              <a:tr h="713454">
                <a:tc>
                  <a:txBody>
                    <a:bodyPr/>
                    <a:lstStyle/>
                    <a:p>
                      <a:pPr>
                        <a:lnSpc>
                          <a:spcPct val="107000"/>
                        </a:lnSpc>
                        <a:spcAft>
                          <a:spcPts val="800"/>
                        </a:spcAft>
                      </a:pPr>
                      <a:r>
                        <a:rPr lang="cs-CZ" sz="1200" b="1" kern="1200" dirty="0">
                          <a:effectLst/>
                        </a:rPr>
                        <a:t>Co budete kódovat?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en-GB" sz="1050" kern="1200" dirty="0" err="1">
                          <a:effectLst/>
                        </a:rPr>
                        <a:t>Jaké</a:t>
                      </a:r>
                      <a:r>
                        <a:rPr lang="en-GB" sz="1050" kern="1200" dirty="0">
                          <a:effectLst/>
                        </a:rPr>
                        <a:t> </a:t>
                      </a:r>
                      <a:r>
                        <a:rPr lang="en-GB" sz="1050" kern="1200" dirty="0" err="1">
                          <a:effectLst/>
                        </a:rPr>
                        <a:t>aspekty</a:t>
                      </a:r>
                      <a:r>
                        <a:rPr lang="en-GB" sz="1050" kern="1200" dirty="0">
                          <a:effectLst/>
                        </a:rPr>
                        <a:t> </a:t>
                      </a:r>
                      <a:r>
                        <a:rPr lang="en-GB" sz="1050" kern="1200" dirty="0" err="1">
                          <a:effectLst/>
                        </a:rPr>
                        <a:t>dat</a:t>
                      </a:r>
                      <a:r>
                        <a:rPr lang="en-GB" sz="1050" kern="1200" dirty="0">
                          <a:effectLst/>
                        </a:rPr>
                        <a:t> je </a:t>
                      </a:r>
                      <a:r>
                        <a:rPr lang="en-GB" sz="1050" kern="1200" dirty="0" err="1">
                          <a:effectLst/>
                        </a:rPr>
                        <a:t>třeba</a:t>
                      </a:r>
                      <a:r>
                        <a:rPr lang="en-GB" sz="1050" kern="1200" dirty="0">
                          <a:effectLst/>
                        </a:rPr>
                        <a:t> </a:t>
                      </a:r>
                      <a:r>
                        <a:rPr lang="en-GB" sz="1050" kern="1200" dirty="0" err="1">
                          <a:effectLst/>
                        </a:rPr>
                        <a:t>kódovat</a:t>
                      </a:r>
                      <a:r>
                        <a:rPr lang="en-GB" sz="1050" kern="1200" dirty="0">
                          <a:effectLst/>
                        </a:rPr>
                        <a:t>? V </a:t>
                      </a:r>
                      <a:r>
                        <a:rPr lang="en-GB" sz="1050" kern="1200" dirty="0" err="1">
                          <a:effectLst/>
                        </a:rPr>
                        <a:t>případě</a:t>
                      </a:r>
                      <a:r>
                        <a:rPr lang="en-GB" sz="1050" kern="1200" dirty="0">
                          <a:effectLst/>
                        </a:rPr>
                        <a:t>, </a:t>
                      </a:r>
                      <a:r>
                        <a:rPr lang="en-GB" sz="1050" kern="1200" dirty="0" err="1">
                          <a:effectLst/>
                        </a:rPr>
                        <a:t>že</a:t>
                      </a:r>
                      <a:r>
                        <a:rPr lang="en-GB" sz="1050" kern="1200" dirty="0">
                          <a:effectLst/>
                        </a:rPr>
                        <a:t> </a:t>
                      </a:r>
                      <a:r>
                        <a:rPr lang="en-GB" sz="1050" kern="1200" dirty="0" err="1">
                          <a:effectLst/>
                        </a:rPr>
                        <a:t>není</a:t>
                      </a:r>
                      <a:r>
                        <a:rPr lang="en-GB" sz="1050" kern="1200" dirty="0">
                          <a:effectLst/>
                        </a:rPr>
                        <a:t> </a:t>
                      </a:r>
                      <a:r>
                        <a:rPr lang="en-GB" sz="1050" kern="1200" dirty="0" err="1">
                          <a:effectLst/>
                        </a:rPr>
                        <a:t>potřeba</a:t>
                      </a:r>
                      <a:r>
                        <a:rPr lang="en-GB" sz="1050" kern="1200" dirty="0">
                          <a:effectLst/>
                        </a:rPr>
                        <a:t> </a:t>
                      </a:r>
                      <a:r>
                        <a:rPr lang="en-GB" sz="1050" kern="1200" dirty="0" err="1">
                          <a:effectLst/>
                        </a:rPr>
                        <a:t>kódovat</a:t>
                      </a:r>
                      <a:r>
                        <a:rPr lang="en-GB" sz="1050" kern="1200" dirty="0">
                          <a:effectLst/>
                        </a:rPr>
                        <a:t> </a:t>
                      </a:r>
                      <a:r>
                        <a:rPr lang="en-GB" sz="1050" kern="1200" dirty="0" err="1">
                          <a:effectLst/>
                        </a:rPr>
                        <a:t>všechna</a:t>
                      </a:r>
                      <a:r>
                        <a:rPr lang="en-GB" sz="1050" kern="1200" dirty="0">
                          <a:effectLst/>
                        </a:rPr>
                        <a:t> </a:t>
                      </a:r>
                      <a:r>
                        <a:rPr lang="en-GB" sz="1050" kern="1200" dirty="0" err="1">
                          <a:effectLst/>
                        </a:rPr>
                        <a:t>dostupná</a:t>
                      </a:r>
                      <a:r>
                        <a:rPr lang="en-GB" sz="1050" kern="1200" dirty="0">
                          <a:effectLst/>
                        </a:rPr>
                        <a:t> data, </a:t>
                      </a:r>
                      <a:r>
                        <a:rPr lang="en-GB" sz="1050" kern="1200" dirty="0" err="1">
                          <a:effectLst/>
                        </a:rPr>
                        <a:t>dle</a:t>
                      </a:r>
                      <a:r>
                        <a:rPr lang="en-GB" sz="1050" kern="1200" dirty="0">
                          <a:effectLst/>
                        </a:rPr>
                        <a:t> </a:t>
                      </a:r>
                      <a:r>
                        <a:rPr lang="en-GB" sz="1050" kern="1200" dirty="0" err="1">
                          <a:effectLst/>
                        </a:rPr>
                        <a:t>čeho</a:t>
                      </a:r>
                      <a:r>
                        <a:rPr lang="en-GB" sz="1050" kern="1200" dirty="0">
                          <a:effectLst/>
                        </a:rPr>
                        <a:t> se </a:t>
                      </a:r>
                      <a:r>
                        <a:rPr lang="en-GB" sz="1050" kern="1200" dirty="0" err="1">
                          <a:effectLst/>
                        </a:rPr>
                        <a:t>výzkumník</a:t>
                      </a:r>
                      <a:r>
                        <a:rPr lang="en-GB" sz="1050" kern="1200" dirty="0">
                          <a:effectLst/>
                        </a:rPr>
                        <a:t> </a:t>
                      </a:r>
                      <a:r>
                        <a:rPr lang="en-GB" sz="1050" kern="1200" dirty="0" err="1">
                          <a:effectLst/>
                        </a:rPr>
                        <a:t>rozhodne</a:t>
                      </a:r>
                      <a:r>
                        <a:rPr lang="en-GB" sz="1050" kern="1200" dirty="0">
                          <a:effectLst/>
                        </a:rPr>
                        <a:t>, </a:t>
                      </a:r>
                      <a:r>
                        <a:rPr lang="en-GB" sz="1050" kern="1200" dirty="0" err="1">
                          <a:effectLst/>
                        </a:rPr>
                        <a:t>které</a:t>
                      </a:r>
                      <a:r>
                        <a:rPr lang="en-GB" sz="1050" kern="1200" dirty="0">
                          <a:effectLst/>
                        </a:rPr>
                        <a:t> </a:t>
                      </a:r>
                      <a:r>
                        <a:rPr lang="en-GB" sz="1050" kern="1200" dirty="0" err="1">
                          <a:effectLst/>
                        </a:rPr>
                        <a:t>prvky</a:t>
                      </a:r>
                      <a:r>
                        <a:rPr lang="en-GB" sz="1050" kern="1200" dirty="0">
                          <a:effectLst/>
                        </a:rPr>
                        <a:t> je </a:t>
                      </a:r>
                      <a:r>
                        <a:rPr lang="en-GB" sz="1050" kern="1200" dirty="0" err="1">
                          <a:effectLst/>
                        </a:rPr>
                        <a:t>třeba</a:t>
                      </a:r>
                      <a:r>
                        <a:rPr lang="en-GB" sz="1050" kern="1200" dirty="0">
                          <a:effectLst/>
                        </a:rPr>
                        <a:t> </a:t>
                      </a:r>
                      <a:r>
                        <a:rPr lang="en-GB" sz="1050" kern="1200" dirty="0" err="1">
                          <a:effectLst/>
                        </a:rPr>
                        <a:t>kódovat</a:t>
                      </a:r>
                      <a:r>
                        <a:rPr lang="en-GB" sz="1050" kern="1200" dirty="0">
                          <a:effectLst/>
                        </a:rPr>
                        <a:t>? </a:t>
                      </a:r>
                      <a:r>
                        <a:rPr lang="en-GB" sz="1050" kern="1200" dirty="0" err="1">
                          <a:effectLst/>
                        </a:rPr>
                        <a:t>Pokud</a:t>
                      </a:r>
                      <a:r>
                        <a:rPr lang="en-GB" sz="1050" kern="1200" dirty="0">
                          <a:effectLst/>
                        </a:rPr>
                        <a:t> </a:t>
                      </a:r>
                      <a:r>
                        <a:rPr lang="en-GB" sz="1050" kern="1200" dirty="0" err="1">
                          <a:effectLst/>
                        </a:rPr>
                        <a:t>jsou</a:t>
                      </a:r>
                      <a:r>
                        <a:rPr lang="en-GB" sz="1050" kern="1200" dirty="0">
                          <a:effectLst/>
                        </a:rPr>
                        <a:t> k </a:t>
                      </a:r>
                      <a:r>
                        <a:rPr lang="en-GB" sz="1050" kern="1200" dirty="0" err="1">
                          <a:effectLst/>
                        </a:rPr>
                        <a:t>dispozici</a:t>
                      </a:r>
                      <a:r>
                        <a:rPr lang="en-GB" sz="1050" kern="1200" dirty="0">
                          <a:effectLst/>
                        </a:rPr>
                        <a:t> </a:t>
                      </a:r>
                      <a:r>
                        <a:rPr lang="en-GB" sz="1050" kern="1200" dirty="0" err="1">
                          <a:effectLst/>
                        </a:rPr>
                        <a:t>nahrávky</a:t>
                      </a:r>
                      <a:r>
                        <a:rPr lang="en-GB" sz="1050" kern="1200" dirty="0">
                          <a:effectLst/>
                        </a:rPr>
                        <a:t> </a:t>
                      </a:r>
                      <a:r>
                        <a:rPr lang="en-GB" sz="1050" kern="1200" dirty="0" err="1">
                          <a:effectLst/>
                        </a:rPr>
                        <a:t>rozhovorů</a:t>
                      </a:r>
                      <a:r>
                        <a:rPr lang="en-GB" sz="1050" kern="1200" dirty="0">
                          <a:effectLst/>
                        </a:rPr>
                        <a:t> </a:t>
                      </a:r>
                      <a:r>
                        <a:rPr lang="en-GB" sz="1050" kern="1200" dirty="0" err="1">
                          <a:effectLst/>
                        </a:rPr>
                        <a:t>nebo</a:t>
                      </a:r>
                      <a:r>
                        <a:rPr lang="en-GB" sz="1050" kern="1200" dirty="0">
                          <a:effectLst/>
                        </a:rPr>
                        <a:t> </a:t>
                      </a:r>
                      <a:r>
                        <a:rPr lang="en-GB" sz="1050" kern="1200" dirty="0" err="1">
                          <a:effectLst/>
                        </a:rPr>
                        <a:t>ohniskových</a:t>
                      </a:r>
                      <a:r>
                        <a:rPr lang="en-GB" sz="1050" kern="1200" dirty="0">
                          <a:effectLst/>
                        </a:rPr>
                        <a:t> </a:t>
                      </a:r>
                      <a:r>
                        <a:rPr lang="en-GB" sz="1050" kern="1200" dirty="0" err="1">
                          <a:effectLst/>
                        </a:rPr>
                        <a:t>skupin</a:t>
                      </a:r>
                      <a:r>
                        <a:rPr lang="en-GB" sz="1050" kern="1200" dirty="0">
                          <a:effectLst/>
                        </a:rPr>
                        <a:t> </a:t>
                      </a:r>
                      <a:r>
                        <a:rPr lang="en-GB" sz="1050" kern="1200" dirty="0" err="1">
                          <a:effectLst/>
                        </a:rPr>
                        <a:t>nebo</a:t>
                      </a:r>
                      <a:r>
                        <a:rPr lang="en-GB" sz="1050" kern="1200" dirty="0">
                          <a:effectLst/>
                        </a:rPr>
                        <a:t> </a:t>
                      </a:r>
                      <a:r>
                        <a:rPr lang="en-GB" sz="1050" kern="1200" dirty="0" err="1">
                          <a:effectLst/>
                        </a:rPr>
                        <a:t>jiné</a:t>
                      </a:r>
                      <a:r>
                        <a:rPr lang="en-GB" sz="1050" kern="1200" dirty="0">
                          <a:effectLst/>
                        </a:rPr>
                        <a:t> </a:t>
                      </a:r>
                      <a:r>
                        <a:rPr lang="en-GB" sz="1050" kern="1200" dirty="0" err="1">
                          <a:effectLst/>
                        </a:rPr>
                        <a:t>typy</a:t>
                      </a:r>
                      <a:r>
                        <a:rPr lang="en-GB" sz="1050" kern="1200" dirty="0">
                          <a:effectLst/>
                        </a:rPr>
                        <a:t> </a:t>
                      </a:r>
                      <a:r>
                        <a:rPr lang="en-GB" sz="1050" kern="1200" dirty="0" err="1">
                          <a:effectLst/>
                        </a:rPr>
                        <a:t>multimediálních</a:t>
                      </a:r>
                      <a:r>
                        <a:rPr lang="en-GB" sz="1050" kern="1200" dirty="0">
                          <a:effectLst/>
                        </a:rPr>
                        <a:t> </a:t>
                      </a:r>
                      <a:r>
                        <a:rPr lang="en-GB" sz="1050" kern="1200" dirty="0" err="1">
                          <a:effectLst/>
                        </a:rPr>
                        <a:t>dat</a:t>
                      </a:r>
                      <a:r>
                        <a:rPr lang="en-GB" sz="1050" kern="1200" dirty="0">
                          <a:effectLst/>
                        </a:rPr>
                        <a:t>, je </a:t>
                      </a:r>
                      <a:r>
                        <a:rPr lang="en-GB" sz="1050" kern="1200" dirty="0" err="1">
                          <a:effectLst/>
                        </a:rPr>
                        <a:t>třeba</a:t>
                      </a:r>
                      <a:r>
                        <a:rPr lang="en-GB" sz="1050" kern="1200" dirty="0">
                          <a:effectLst/>
                        </a:rPr>
                        <a:t> </a:t>
                      </a:r>
                      <a:r>
                        <a:rPr lang="en-GB" sz="1050" kern="1200" dirty="0" err="1">
                          <a:effectLst/>
                        </a:rPr>
                        <a:t>vytvářet</a:t>
                      </a:r>
                      <a:r>
                        <a:rPr lang="en-GB" sz="1050" kern="1200" dirty="0">
                          <a:effectLst/>
                        </a:rPr>
                        <a:t> </a:t>
                      </a:r>
                      <a:r>
                        <a:rPr lang="en-GB" sz="1050" kern="1200" dirty="0" err="1">
                          <a:effectLst/>
                        </a:rPr>
                        <a:t>přepisy</a:t>
                      </a:r>
                      <a:r>
                        <a:rPr lang="en-GB" sz="1050" kern="1200" dirty="0">
                          <a:effectLst/>
                        </a:rPr>
                        <a:t>, </a:t>
                      </a:r>
                      <a:r>
                        <a:rPr lang="en-GB" sz="1050" kern="1200" dirty="0" err="1">
                          <a:effectLst/>
                        </a:rPr>
                        <a:t>které</a:t>
                      </a:r>
                      <a:r>
                        <a:rPr lang="en-GB" sz="1050" kern="1200" dirty="0">
                          <a:effectLst/>
                        </a:rPr>
                        <a:t> </a:t>
                      </a:r>
                      <a:r>
                        <a:rPr lang="en-GB" sz="1050" kern="1200" dirty="0" err="1">
                          <a:effectLst/>
                        </a:rPr>
                        <a:t>budou</a:t>
                      </a:r>
                      <a:r>
                        <a:rPr lang="en-GB" sz="1050" kern="1200" dirty="0">
                          <a:effectLst/>
                        </a:rPr>
                        <a:t> </a:t>
                      </a:r>
                      <a:r>
                        <a:rPr lang="en-GB" sz="1050" kern="1200" dirty="0" err="1">
                          <a:effectLst/>
                        </a:rPr>
                        <a:t>analyzovány</a:t>
                      </a:r>
                      <a:r>
                        <a:rPr lang="en-GB" sz="1050" kern="1200" dirty="0">
                          <a:effectLst/>
                        </a:rPr>
                        <a:t> a </a:t>
                      </a:r>
                      <a:r>
                        <a:rPr lang="en-GB" sz="1050" kern="1200" dirty="0" err="1">
                          <a:effectLst/>
                        </a:rPr>
                        <a:t>kódovány</a:t>
                      </a:r>
                      <a:r>
                        <a:rPr lang="en-GB" sz="1050" kern="1200" dirty="0">
                          <a:effectLst/>
                        </a:rPr>
                        <a:t>? Nebo je </a:t>
                      </a:r>
                      <a:r>
                        <a:rPr lang="en-GB" sz="1050" kern="1200" dirty="0" err="1">
                          <a:effectLst/>
                        </a:rPr>
                        <a:t>možné</a:t>
                      </a:r>
                      <a:r>
                        <a:rPr lang="en-GB" sz="1050" kern="1200" dirty="0">
                          <a:effectLst/>
                        </a:rPr>
                        <a:t> </a:t>
                      </a:r>
                      <a:r>
                        <a:rPr lang="en-GB" sz="1050" kern="1200" dirty="0" err="1">
                          <a:effectLst/>
                        </a:rPr>
                        <a:t>kódovat</a:t>
                      </a:r>
                      <a:r>
                        <a:rPr lang="en-GB" sz="1050" kern="1200" dirty="0">
                          <a:effectLst/>
                        </a:rPr>
                        <a:t> </a:t>
                      </a:r>
                      <a:r>
                        <a:rPr lang="en-GB" sz="1050" kern="1200" dirty="0" err="1">
                          <a:effectLst/>
                        </a:rPr>
                        <a:t>samotná</a:t>
                      </a:r>
                      <a:r>
                        <a:rPr lang="en-GB" sz="1050" kern="1200" dirty="0">
                          <a:effectLst/>
                        </a:rPr>
                        <a:t> </a:t>
                      </a:r>
                      <a:r>
                        <a:rPr lang="en-GB" sz="1050" kern="1200" dirty="0" err="1">
                          <a:effectLst/>
                        </a:rPr>
                        <a:t>média</a:t>
                      </a:r>
                      <a:r>
                        <a:rPr lang="en-GB" sz="1050" kern="1200" dirty="0">
                          <a:effectLst/>
                        </a:rPr>
                        <a:t>?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1456598859"/>
                  </a:ext>
                </a:extLst>
              </a:tr>
              <a:tr h="546350">
                <a:tc>
                  <a:txBody>
                    <a:bodyPr/>
                    <a:lstStyle/>
                    <a:p>
                      <a:pPr>
                        <a:lnSpc>
                          <a:spcPct val="107000"/>
                        </a:lnSpc>
                        <a:spcAft>
                          <a:spcPts val="800"/>
                        </a:spcAft>
                      </a:pPr>
                      <a:r>
                        <a:rPr lang="cs-CZ" sz="1200" b="1" kern="1200" dirty="0">
                          <a:effectLst/>
                        </a:rPr>
                        <a:t>Odkud budou vaše kódy pocházet?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en-GB" sz="1050" kern="1200" dirty="0">
                          <a:effectLst/>
                        </a:rPr>
                        <a:t>V </a:t>
                      </a:r>
                      <a:r>
                        <a:rPr lang="en-GB" sz="1050" kern="1200" dirty="0" err="1">
                          <a:effectLst/>
                        </a:rPr>
                        <a:t>závislosti</a:t>
                      </a:r>
                      <a:r>
                        <a:rPr lang="en-GB" sz="1050" kern="1200" dirty="0">
                          <a:effectLst/>
                        </a:rPr>
                        <a:t> </a:t>
                      </a:r>
                      <a:r>
                        <a:rPr lang="en-GB" sz="1050" kern="1200" dirty="0" err="1">
                          <a:effectLst/>
                        </a:rPr>
                        <a:t>na</a:t>
                      </a:r>
                      <a:r>
                        <a:rPr lang="en-GB" sz="1050" kern="1200" dirty="0">
                          <a:effectLst/>
                        </a:rPr>
                        <a:t> </a:t>
                      </a:r>
                      <a:r>
                        <a:rPr lang="en-GB" sz="1050" kern="1200" dirty="0" err="1">
                          <a:effectLst/>
                        </a:rPr>
                        <a:t>metodice</a:t>
                      </a:r>
                      <a:r>
                        <a:rPr lang="en-GB" sz="1050" kern="1200" dirty="0">
                          <a:effectLst/>
                        </a:rPr>
                        <a:t> </a:t>
                      </a:r>
                      <a:r>
                        <a:rPr lang="en-GB" sz="1050" kern="1200" dirty="0" err="1">
                          <a:effectLst/>
                        </a:rPr>
                        <a:t>výzkumu</a:t>
                      </a:r>
                      <a:r>
                        <a:rPr lang="en-GB" sz="1050" kern="1200" dirty="0">
                          <a:effectLst/>
                        </a:rPr>
                        <a:t> </a:t>
                      </a:r>
                      <a:r>
                        <a:rPr lang="en-GB" sz="1050" kern="1200" dirty="0" err="1">
                          <a:effectLst/>
                        </a:rPr>
                        <a:t>může</a:t>
                      </a:r>
                      <a:r>
                        <a:rPr lang="en-GB" sz="1050" kern="1200" dirty="0">
                          <a:effectLst/>
                        </a:rPr>
                        <a:t> </a:t>
                      </a:r>
                      <a:r>
                        <a:rPr lang="en-GB" sz="1050" kern="1200" dirty="0" err="1">
                          <a:effectLst/>
                        </a:rPr>
                        <a:t>kódovací</a:t>
                      </a:r>
                      <a:r>
                        <a:rPr lang="en-GB" sz="1050" kern="1200" dirty="0">
                          <a:effectLst/>
                        </a:rPr>
                        <a:t> </a:t>
                      </a:r>
                      <a:r>
                        <a:rPr lang="en-GB" sz="1050" kern="1200" dirty="0" err="1">
                          <a:effectLst/>
                        </a:rPr>
                        <a:t>schéma</a:t>
                      </a:r>
                      <a:r>
                        <a:rPr lang="en-GB" sz="1050" kern="1200" dirty="0">
                          <a:effectLst/>
                        </a:rPr>
                        <a:t> </a:t>
                      </a:r>
                      <a:r>
                        <a:rPr lang="en-GB" sz="1050" kern="1200" dirty="0" err="1">
                          <a:effectLst/>
                        </a:rPr>
                        <a:t>vycházet</a:t>
                      </a:r>
                      <a:r>
                        <a:rPr lang="en-GB" sz="1050" kern="1200" dirty="0">
                          <a:effectLst/>
                        </a:rPr>
                        <a:t> z </a:t>
                      </a:r>
                      <a:r>
                        <a:rPr lang="en-GB" sz="1050" kern="1200" dirty="0" err="1">
                          <a:effectLst/>
                        </a:rPr>
                        <a:t>předchozího</a:t>
                      </a:r>
                      <a:r>
                        <a:rPr lang="en-GB" sz="1050" kern="1200" dirty="0">
                          <a:effectLst/>
                        </a:rPr>
                        <a:t> </a:t>
                      </a:r>
                      <a:r>
                        <a:rPr lang="en-GB" sz="1050" kern="1200" dirty="0" err="1">
                          <a:effectLst/>
                        </a:rPr>
                        <a:t>výzkumu</a:t>
                      </a:r>
                      <a:r>
                        <a:rPr lang="en-GB" sz="1050" kern="1200" dirty="0">
                          <a:effectLst/>
                        </a:rPr>
                        <a:t> a </a:t>
                      </a:r>
                      <a:r>
                        <a:rPr lang="en-GB" sz="1050" kern="1200" dirty="0" err="1">
                          <a:effectLst/>
                        </a:rPr>
                        <a:t>být</a:t>
                      </a:r>
                      <a:r>
                        <a:rPr lang="en-GB" sz="1050" kern="1200" dirty="0">
                          <a:effectLst/>
                        </a:rPr>
                        <a:t> </a:t>
                      </a:r>
                      <a:r>
                        <a:rPr lang="en-GB" sz="1050" kern="1200" dirty="0" err="1">
                          <a:effectLst/>
                        </a:rPr>
                        <a:t>aplikováno</a:t>
                      </a:r>
                      <a:r>
                        <a:rPr lang="en-GB" sz="1050" kern="1200" dirty="0">
                          <a:effectLst/>
                        </a:rPr>
                        <a:t> </a:t>
                      </a:r>
                      <a:r>
                        <a:rPr lang="en-GB" sz="1050" kern="1200" dirty="0" err="1">
                          <a:effectLst/>
                        </a:rPr>
                        <a:t>na</a:t>
                      </a:r>
                      <a:r>
                        <a:rPr lang="en-GB" sz="1050" kern="1200" dirty="0">
                          <a:effectLst/>
                        </a:rPr>
                        <a:t> </a:t>
                      </a:r>
                      <a:r>
                        <a:rPr lang="en-GB" sz="1050" kern="1200" dirty="0" err="1">
                          <a:effectLst/>
                        </a:rPr>
                        <a:t>stávající</a:t>
                      </a:r>
                      <a:r>
                        <a:rPr lang="en-GB" sz="1050" kern="1200" dirty="0">
                          <a:effectLst/>
                        </a:rPr>
                        <a:t> data (</a:t>
                      </a:r>
                      <a:r>
                        <a:rPr lang="en-GB" sz="1050" kern="1200" dirty="0" err="1">
                          <a:effectLst/>
                        </a:rPr>
                        <a:t>deduktivní</a:t>
                      </a:r>
                      <a:r>
                        <a:rPr lang="en-GB" sz="1050" kern="1200" dirty="0">
                          <a:effectLst/>
                        </a:rPr>
                        <a:t>). Nebo se </a:t>
                      </a:r>
                      <a:r>
                        <a:rPr lang="en-GB" sz="1050" kern="1200" dirty="0" err="1">
                          <a:effectLst/>
                        </a:rPr>
                        <a:t>výzkumník</a:t>
                      </a:r>
                      <a:r>
                        <a:rPr lang="en-GB" sz="1050" kern="1200" dirty="0">
                          <a:effectLst/>
                        </a:rPr>
                        <a:t> </a:t>
                      </a:r>
                      <a:r>
                        <a:rPr lang="en-GB" sz="1050" kern="1200" dirty="0" err="1">
                          <a:effectLst/>
                        </a:rPr>
                        <a:t>pokusí</a:t>
                      </a:r>
                      <a:r>
                        <a:rPr lang="en-GB" sz="1050" kern="1200" dirty="0">
                          <a:effectLst/>
                        </a:rPr>
                        <a:t> </a:t>
                      </a:r>
                      <a:r>
                        <a:rPr lang="en-GB" sz="1050" kern="1200" dirty="0" err="1">
                          <a:effectLst/>
                        </a:rPr>
                        <a:t>vytvořit</a:t>
                      </a:r>
                      <a:r>
                        <a:rPr lang="en-GB" sz="1050" kern="1200" dirty="0">
                          <a:effectLst/>
                        </a:rPr>
                        <a:t> </a:t>
                      </a:r>
                      <a:r>
                        <a:rPr lang="en-GB" sz="1050" kern="1200" dirty="0" err="1">
                          <a:effectLst/>
                        </a:rPr>
                        <a:t>kódy</a:t>
                      </a:r>
                      <a:r>
                        <a:rPr lang="en-GB" sz="1050" kern="1200" dirty="0">
                          <a:effectLst/>
                        </a:rPr>
                        <a:t> </a:t>
                      </a:r>
                      <a:r>
                        <a:rPr lang="en-GB" sz="1050" kern="1200" dirty="0" err="1">
                          <a:effectLst/>
                        </a:rPr>
                        <a:t>výhradně</a:t>
                      </a:r>
                      <a:r>
                        <a:rPr lang="en-GB" sz="1050" kern="1200" dirty="0">
                          <a:effectLst/>
                        </a:rPr>
                        <a:t> z </a:t>
                      </a:r>
                      <a:r>
                        <a:rPr lang="en-GB" sz="1050" kern="1200" dirty="0" err="1">
                          <a:effectLst/>
                        </a:rPr>
                        <a:t>dat</a:t>
                      </a:r>
                      <a:r>
                        <a:rPr lang="en-GB" sz="1050" kern="1200" dirty="0">
                          <a:effectLst/>
                        </a:rPr>
                        <a:t>, </a:t>
                      </a:r>
                      <a:r>
                        <a:rPr lang="en-GB" sz="1050" kern="1200" dirty="0" err="1">
                          <a:effectLst/>
                        </a:rPr>
                        <a:t>přičemž</a:t>
                      </a:r>
                      <a:r>
                        <a:rPr lang="en-GB" sz="1050" kern="1200" dirty="0">
                          <a:effectLst/>
                        </a:rPr>
                        <a:t> </a:t>
                      </a:r>
                      <a:r>
                        <a:rPr lang="en-GB" sz="1050" kern="1200" dirty="0" err="1">
                          <a:effectLst/>
                        </a:rPr>
                        <a:t>bude</a:t>
                      </a:r>
                      <a:r>
                        <a:rPr lang="en-GB" sz="1050" kern="1200" dirty="0">
                          <a:effectLst/>
                        </a:rPr>
                        <a:t> co </a:t>
                      </a:r>
                      <a:r>
                        <a:rPr lang="en-GB" sz="1050" kern="1200" dirty="0" err="1">
                          <a:effectLst/>
                        </a:rPr>
                        <a:t>nejvíce</a:t>
                      </a:r>
                      <a:r>
                        <a:rPr lang="en-GB" sz="1050" kern="1200" dirty="0">
                          <a:effectLst/>
                        </a:rPr>
                        <a:t> </a:t>
                      </a:r>
                      <a:r>
                        <a:rPr lang="en-GB" sz="1050" kern="1200" dirty="0" err="1">
                          <a:effectLst/>
                        </a:rPr>
                        <a:t>ignorovat</a:t>
                      </a:r>
                      <a:r>
                        <a:rPr lang="en-GB" sz="1050" kern="1200" dirty="0">
                          <a:effectLst/>
                        </a:rPr>
                        <a:t> </a:t>
                      </a:r>
                      <a:r>
                        <a:rPr lang="en-GB" sz="1050" kern="1200" dirty="0" err="1">
                          <a:effectLst/>
                        </a:rPr>
                        <a:t>předchozí</a:t>
                      </a:r>
                      <a:r>
                        <a:rPr lang="en-GB" sz="1050" kern="1200" dirty="0">
                          <a:effectLst/>
                        </a:rPr>
                        <a:t> </a:t>
                      </a:r>
                      <a:r>
                        <a:rPr lang="en-GB" sz="1050" kern="1200" dirty="0" err="1">
                          <a:effectLst/>
                        </a:rPr>
                        <a:t>znalosti</a:t>
                      </a:r>
                      <a:r>
                        <a:rPr lang="en-GB" sz="1050" kern="1200" dirty="0">
                          <a:effectLst/>
                        </a:rPr>
                        <a:t> o </a:t>
                      </a:r>
                      <a:r>
                        <a:rPr lang="en-GB" sz="1050" kern="1200" dirty="0" err="1">
                          <a:effectLst/>
                        </a:rPr>
                        <a:t>zkoumaném</a:t>
                      </a:r>
                      <a:r>
                        <a:rPr lang="en-GB" sz="1050" kern="1200" dirty="0">
                          <a:effectLst/>
                        </a:rPr>
                        <a:t> </a:t>
                      </a:r>
                      <a:r>
                        <a:rPr lang="en-GB" sz="1050" kern="1200" dirty="0" err="1">
                          <a:effectLst/>
                        </a:rPr>
                        <a:t>tématu</a:t>
                      </a:r>
                      <a:r>
                        <a:rPr lang="en-GB" sz="1050" kern="1200" dirty="0">
                          <a:effectLst/>
                        </a:rPr>
                        <a:t>, </a:t>
                      </a:r>
                      <a:r>
                        <a:rPr lang="en-GB" sz="1050" kern="1200" dirty="0" err="1">
                          <a:effectLst/>
                        </a:rPr>
                        <a:t>čímž</a:t>
                      </a:r>
                      <a:r>
                        <a:rPr lang="en-GB" sz="1050" kern="1200" dirty="0">
                          <a:effectLst/>
                        </a:rPr>
                        <a:t> </a:t>
                      </a:r>
                      <a:r>
                        <a:rPr lang="en-GB" sz="1050" kern="1200" dirty="0" err="1">
                          <a:effectLst/>
                        </a:rPr>
                        <a:t>vytvoří</a:t>
                      </a:r>
                      <a:r>
                        <a:rPr lang="en-GB" sz="1050" kern="1200" dirty="0">
                          <a:effectLst/>
                        </a:rPr>
                        <a:t> </a:t>
                      </a:r>
                      <a:r>
                        <a:rPr lang="en-GB" sz="1050" kern="1200" dirty="0" err="1">
                          <a:effectLst/>
                        </a:rPr>
                        <a:t>schéma</a:t>
                      </a:r>
                      <a:r>
                        <a:rPr lang="en-GB" sz="1050" kern="1200" dirty="0">
                          <a:effectLst/>
                        </a:rPr>
                        <a:t> </a:t>
                      </a:r>
                      <a:r>
                        <a:rPr lang="en-GB" sz="1050" kern="1200" dirty="0" err="1">
                          <a:effectLst/>
                        </a:rPr>
                        <a:t>založené</a:t>
                      </a:r>
                      <a:r>
                        <a:rPr lang="en-GB" sz="1050" kern="1200" dirty="0">
                          <a:effectLst/>
                        </a:rPr>
                        <a:t> </a:t>
                      </a:r>
                      <a:r>
                        <a:rPr lang="en-GB" sz="1050" kern="1200" dirty="0" err="1">
                          <a:effectLst/>
                        </a:rPr>
                        <a:t>na</a:t>
                      </a:r>
                      <a:r>
                        <a:rPr lang="en-GB" sz="1050" kern="1200" dirty="0">
                          <a:effectLst/>
                        </a:rPr>
                        <a:t> </a:t>
                      </a:r>
                      <a:r>
                        <a:rPr lang="en-GB" sz="1050" kern="1200" dirty="0" err="1">
                          <a:effectLst/>
                        </a:rPr>
                        <a:t>vlastních</a:t>
                      </a:r>
                      <a:r>
                        <a:rPr lang="en-GB" sz="1050" kern="1200" dirty="0">
                          <a:effectLst/>
                        </a:rPr>
                        <a:t> </a:t>
                      </a:r>
                      <a:r>
                        <a:rPr lang="en-GB" sz="1050" kern="1200" dirty="0" err="1">
                          <a:effectLst/>
                        </a:rPr>
                        <a:t>datech</a:t>
                      </a:r>
                      <a:r>
                        <a:rPr lang="en-GB" sz="1050" kern="1200" dirty="0">
                          <a:effectLst/>
                        </a:rPr>
                        <a:t> (</a:t>
                      </a:r>
                      <a:r>
                        <a:rPr lang="en-GB" sz="1050" kern="1200" dirty="0" err="1">
                          <a:effectLst/>
                        </a:rPr>
                        <a:t>induktivní</a:t>
                      </a:r>
                      <a:r>
                        <a:rPr lang="en-GB" sz="1050" kern="1200" dirty="0">
                          <a:effectLst/>
                        </a:rPr>
                        <a:t>). V </a:t>
                      </a:r>
                      <a:r>
                        <a:rPr lang="en-GB" sz="1050" kern="1200" dirty="0" err="1">
                          <a:effectLst/>
                        </a:rPr>
                        <a:t>praxi</a:t>
                      </a:r>
                      <a:r>
                        <a:rPr lang="en-GB" sz="1050" kern="1200" dirty="0">
                          <a:effectLst/>
                        </a:rPr>
                        <a:t> se </a:t>
                      </a:r>
                      <a:r>
                        <a:rPr lang="en-GB" sz="1050" kern="1200" dirty="0" err="1">
                          <a:effectLst/>
                        </a:rPr>
                        <a:t>bude</a:t>
                      </a:r>
                      <a:r>
                        <a:rPr lang="en-GB" sz="1050" kern="1200" dirty="0">
                          <a:effectLst/>
                        </a:rPr>
                        <a:t> </a:t>
                      </a:r>
                      <a:r>
                        <a:rPr lang="en-GB" sz="1050" kern="1200" dirty="0" err="1">
                          <a:effectLst/>
                        </a:rPr>
                        <a:t>mnoho</a:t>
                      </a:r>
                      <a:r>
                        <a:rPr lang="en-GB" sz="1050" kern="1200" dirty="0">
                          <a:effectLst/>
                        </a:rPr>
                        <a:t> </a:t>
                      </a:r>
                      <a:r>
                        <a:rPr lang="en-GB" sz="1050" kern="1200" dirty="0" err="1">
                          <a:effectLst/>
                        </a:rPr>
                        <a:t>postupů</a:t>
                      </a:r>
                      <a:r>
                        <a:rPr lang="en-GB" sz="1050" kern="1200" dirty="0">
                          <a:effectLst/>
                        </a:rPr>
                        <a:t> </a:t>
                      </a:r>
                      <a:r>
                        <a:rPr lang="en-GB" sz="1050" kern="1200" dirty="0" err="1">
                          <a:effectLst/>
                        </a:rPr>
                        <a:t>pohybovat</a:t>
                      </a:r>
                      <a:r>
                        <a:rPr lang="en-GB" sz="1050" kern="1200" dirty="0">
                          <a:effectLst/>
                        </a:rPr>
                        <a:t> </a:t>
                      </a:r>
                      <a:r>
                        <a:rPr lang="en-GB" sz="1050" kern="1200" dirty="0" err="1">
                          <a:effectLst/>
                        </a:rPr>
                        <a:t>mezi</a:t>
                      </a:r>
                      <a:r>
                        <a:rPr lang="en-GB" sz="1050" kern="1200" dirty="0">
                          <a:effectLst/>
                        </a:rPr>
                        <a:t> </a:t>
                      </a:r>
                      <a:r>
                        <a:rPr lang="en-GB" sz="1050" kern="1200" dirty="0" err="1">
                          <a:effectLst/>
                        </a:rPr>
                        <a:t>těmito</a:t>
                      </a:r>
                      <a:r>
                        <a:rPr lang="en-GB" sz="1050" kern="1200" dirty="0">
                          <a:effectLst/>
                        </a:rPr>
                        <a:t> </a:t>
                      </a:r>
                      <a:r>
                        <a:rPr lang="en-GB" sz="1050" kern="1200" dirty="0" err="1">
                          <a:effectLst/>
                        </a:rPr>
                        <a:t>dvěma</a:t>
                      </a:r>
                      <a:r>
                        <a:rPr lang="en-GB" sz="1050" kern="1200" dirty="0">
                          <a:effectLst/>
                        </a:rPr>
                        <a:t> </a:t>
                      </a:r>
                      <a:r>
                        <a:rPr lang="en-GB" sz="1050" kern="1200" dirty="0" err="1">
                          <a:effectLst/>
                        </a:rPr>
                        <a:t>přístupy</a:t>
                      </a:r>
                      <a:r>
                        <a:rPr lang="en-GB" sz="1050" kern="1200" dirty="0">
                          <a:effectLst/>
                        </a:rPr>
                        <a:t>.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1658726090"/>
                  </a:ext>
                </a:extLst>
              </a:tr>
              <a:tr h="713454">
                <a:tc rowSpan="4">
                  <a:txBody>
                    <a:bodyPr/>
                    <a:lstStyle/>
                    <a:p>
                      <a:pPr>
                        <a:lnSpc>
                          <a:spcPct val="107000"/>
                        </a:lnSpc>
                        <a:spcAft>
                          <a:spcPts val="800"/>
                        </a:spcAft>
                      </a:pPr>
                      <a:r>
                        <a:rPr lang="cs-CZ" sz="1200" b="1" kern="1200" dirty="0">
                          <a:effectLst/>
                        </a:rPr>
                        <a:t>Jak budete své kódy aplikovat na data?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rowSpan="4">
                  <a:txBody>
                    <a:bodyPr/>
                    <a:lstStyle/>
                    <a:p>
                      <a:pPr>
                        <a:lnSpc>
                          <a:spcPct val="107000"/>
                        </a:lnSpc>
                        <a:spcAft>
                          <a:spcPts val="800"/>
                        </a:spcAft>
                      </a:pPr>
                      <a:r>
                        <a:rPr lang="en-GB" sz="1050" kern="1200" dirty="0" err="1">
                          <a:effectLst/>
                        </a:rPr>
                        <a:t>Výzkumník</a:t>
                      </a:r>
                      <a:r>
                        <a:rPr lang="en-GB" sz="1050" kern="1200" dirty="0">
                          <a:effectLst/>
                        </a:rPr>
                        <a:t> se </a:t>
                      </a:r>
                      <a:r>
                        <a:rPr lang="en-GB" sz="1050" kern="1200" dirty="0" err="1">
                          <a:effectLst/>
                        </a:rPr>
                        <a:t>rozhodne</a:t>
                      </a:r>
                      <a:r>
                        <a:rPr lang="en-GB" sz="1050" kern="1200" dirty="0">
                          <a:effectLst/>
                        </a:rPr>
                        <a:t>, </a:t>
                      </a:r>
                      <a:r>
                        <a:rPr lang="en-GB" sz="1050" kern="1200" dirty="0" err="1">
                          <a:effectLst/>
                        </a:rPr>
                        <a:t>zda</a:t>
                      </a:r>
                      <a:r>
                        <a:rPr lang="en-GB" sz="1050" kern="1200" dirty="0">
                          <a:effectLst/>
                        </a:rPr>
                        <a:t> </a:t>
                      </a:r>
                      <a:r>
                        <a:rPr lang="en-GB" sz="1050" kern="1200" dirty="0" err="1">
                          <a:effectLst/>
                        </a:rPr>
                        <a:t>ke</a:t>
                      </a:r>
                      <a:r>
                        <a:rPr lang="en-GB" sz="1050" kern="1200" dirty="0">
                          <a:effectLst/>
                        </a:rPr>
                        <a:t> </a:t>
                      </a:r>
                      <a:r>
                        <a:rPr lang="en-GB" sz="1050" kern="1200" dirty="0" err="1">
                          <a:effectLst/>
                        </a:rPr>
                        <a:t>kódování</a:t>
                      </a:r>
                      <a:r>
                        <a:rPr lang="en-GB" sz="1050" kern="1200" dirty="0">
                          <a:effectLst/>
                        </a:rPr>
                        <a:t> </a:t>
                      </a:r>
                      <a:r>
                        <a:rPr lang="en-GB" sz="1050" kern="1200" dirty="0" err="1">
                          <a:effectLst/>
                        </a:rPr>
                        <a:t>svých</a:t>
                      </a:r>
                      <a:r>
                        <a:rPr lang="en-GB" sz="1050" kern="1200" dirty="0">
                          <a:effectLst/>
                        </a:rPr>
                        <a:t> </a:t>
                      </a:r>
                      <a:r>
                        <a:rPr lang="en-GB" sz="1050" kern="1200" dirty="0" err="1">
                          <a:effectLst/>
                        </a:rPr>
                        <a:t>kvalitativních</a:t>
                      </a:r>
                      <a:r>
                        <a:rPr lang="en-GB" sz="1050" kern="1200" dirty="0">
                          <a:effectLst/>
                        </a:rPr>
                        <a:t> </a:t>
                      </a:r>
                      <a:r>
                        <a:rPr lang="en-GB" sz="1050" kern="1200" dirty="0" err="1">
                          <a:effectLst/>
                        </a:rPr>
                        <a:t>dat</a:t>
                      </a:r>
                      <a:r>
                        <a:rPr lang="en-GB" sz="1050" kern="1200" dirty="0">
                          <a:effectLst/>
                        </a:rPr>
                        <a:t> </a:t>
                      </a:r>
                      <a:r>
                        <a:rPr lang="en-GB" sz="1050" kern="1200" dirty="0" err="1">
                          <a:effectLst/>
                        </a:rPr>
                        <a:t>použije</a:t>
                      </a:r>
                      <a:r>
                        <a:rPr lang="en-GB" sz="1050" kern="1200" dirty="0">
                          <a:effectLst/>
                        </a:rPr>
                        <a:t> software/</a:t>
                      </a:r>
                      <a:r>
                        <a:rPr lang="en-GB" sz="1050" kern="1200" dirty="0" err="1">
                          <a:effectLst/>
                        </a:rPr>
                        <a:t>softwarové</a:t>
                      </a:r>
                      <a:r>
                        <a:rPr lang="en-GB" sz="1050" kern="1200" dirty="0">
                          <a:effectLst/>
                        </a:rPr>
                        <a:t> </a:t>
                      </a:r>
                      <a:r>
                        <a:rPr lang="en-GB" sz="1050" kern="1200" dirty="0" err="1">
                          <a:effectLst/>
                        </a:rPr>
                        <a:t>nástroje</a:t>
                      </a:r>
                      <a:r>
                        <a:rPr lang="en-GB" sz="1050" kern="1200" dirty="0">
                          <a:effectLst/>
                        </a:rPr>
                        <a:t> (</a:t>
                      </a:r>
                      <a:r>
                        <a:rPr lang="en-GB" sz="1050" kern="1200" dirty="0" err="1">
                          <a:effectLst/>
                        </a:rPr>
                        <a:t>např</a:t>
                      </a:r>
                      <a:r>
                        <a:rPr lang="en-GB" sz="1050" kern="1200" dirty="0">
                          <a:effectLst/>
                        </a:rPr>
                        <a:t>. software Word </a:t>
                      </a:r>
                      <a:r>
                        <a:rPr lang="en-GB" sz="1050" kern="1200" dirty="0" err="1">
                          <a:effectLst/>
                        </a:rPr>
                        <a:t>nebo</a:t>
                      </a:r>
                      <a:r>
                        <a:rPr lang="en-GB" sz="1050" kern="1200" dirty="0">
                          <a:effectLst/>
                        </a:rPr>
                        <a:t> </a:t>
                      </a:r>
                      <a:r>
                        <a:rPr lang="en-GB" sz="1050" kern="1200" dirty="0" err="1">
                          <a:effectLst/>
                        </a:rPr>
                        <a:t>tabulkový</a:t>
                      </a:r>
                      <a:r>
                        <a:rPr lang="en-GB" sz="1050" kern="1200" dirty="0">
                          <a:effectLst/>
                        </a:rPr>
                        <a:t> </a:t>
                      </a:r>
                      <a:r>
                        <a:rPr lang="en-GB" sz="1050" kern="1200" dirty="0" err="1">
                          <a:effectLst/>
                        </a:rPr>
                        <a:t>procesor</a:t>
                      </a:r>
                      <a:r>
                        <a:rPr lang="en-GB" sz="1050" kern="1200" dirty="0">
                          <a:effectLst/>
                        </a:rPr>
                        <a:t>), </a:t>
                      </a:r>
                      <a:r>
                        <a:rPr lang="en-GB" sz="1050" kern="1200" dirty="0" err="1">
                          <a:effectLst/>
                        </a:rPr>
                        <a:t>nebo</a:t>
                      </a:r>
                      <a:r>
                        <a:rPr lang="en-GB" sz="1050" kern="1200" dirty="0">
                          <a:effectLst/>
                        </a:rPr>
                        <a:t> </a:t>
                      </a:r>
                      <a:r>
                        <a:rPr lang="en-GB" sz="1050" kern="1200" dirty="0" err="1">
                          <a:effectLst/>
                        </a:rPr>
                        <a:t>bude</a:t>
                      </a:r>
                      <a:r>
                        <a:rPr lang="en-GB" sz="1050" kern="1200" dirty="0">
                          <a:effectLst/>
                        </a:rPr>
                        <a:t> </a:t>
                      </a:r>
                      <a:r>
                        <a:rPr lang="en-GB" sz="1050" kern="1200" dirty="0" err="1">
                          <a:effectLst/>
                        </a:rPr>
                        <a:t>pracovat</a:t>
                      </a:r>
                      <a:r>
                        <a:rPr lang="en-GB" sz="1050" kern="1200" dirty="0">
                          <a:effectLst/>
                        </a:rPr>
                        <a:t> </a:t>
                      </a:r>
                      <a:r>
                        <a:rPr lang="en-GB" sz="1050" kern="1200" dirty="0" err="1">
                          <a:effectLst/>
                        </a:rPr>
                        <a:t>především</a:t>
                      </a:r>
                      <a:r>
                        <a:rPr lang="en-GB" sz="1050" kern="1200" dirty="0">
                          <a:effectLst/>
                        </a:rPr>
                        <a:t> s </a:t>
                      </a:r>
                      <a:r>
                        <a:rPr lang="en-GB" sz="1050" kern="1200" dirty="0" err="1">
                          <a:effectLst/>
                        </a:rPr>
                        <a:t>fyzickými</a:t>
                      </a:r>
                      <a:r>
                        <a:rPr lang="en-GB" sz="1050" kern="1200" dirty="0">
                          <a:effectLst/>
                        </a:rPr>
                        <a:t> </a:t>
                      </a:r>
                      <a:r>
                        <a:rPr lang="en-GB" sz="1050" kern="1200" dirty="0" err="1">
                          <a:effectLst/>
                        </a:rPr>
                        <a:t>verzemi</a:t>
                      </a:r>
                      <a:r>
                        <a:rPr lang="en-GB" sz="1050" kern="1200" dirty="0">
                          <a:effectLst/>
                        </a:rPr>
                        <a:t> </a:t>
                      </a:r>
                      <a:r>
                        <a:rPr lang="en-GB" sz="1050" kern="1200" dirty="0" err="1">
                          <a:effectLst/>
                        </a:rPr>
                        <a:t>svých</a:t>
                      </a:r>
                      <a:r>
                        <a:rPr lang="en-GB" sz="1050" kern="1200" dirty="0">
                          <a:effectLst/>
                        </a:rPr>
                        <a:t> dat. I </a:t>
                      </a:r>
                      <a:r>
                        <a:rPr lang="en-GB" sz="1050" kern="1200" dirty="0" err="1">
                          <a:effectLst/>
                        </a:rPr>
                        <a:t>když</a:t>
                      </a:r>
                      <a:r>
                        <a:rPr lang="en-GB" sz="1050" kern="1200" dirty="0">
                          <a:effectLst/>
                        </a:rPr>
                        <a:t> </a:t>
                      </a:r>
                      <a:r>
                        <a:rPr lang="en-GB" sz="1050" kern="1200" dirty="0" err="1">
                          <a:effectLst/>
                        </a:rPr>
                        <a:t>kvalitativní</a:t>
                      </a:r>
                      <a:r>
                        <a:rPr lang="en-GB" sz="1050" kern="1200" dirty="0">
                          <a:effectLst/>
                        </a:rPr>
                        <a:t> software </a:t>
                      </a:r>
                      <a:r>
                        <a:rPr lang="en-GB" sz="1050" kern="1200" dirty="0" err="1">
                          <a:effectLst/>
                        </a:rPr>
                        <a:t>nabízí</a:t>
                      </a:r>
                      <a:r>
                        <a:rPr lang="en-GB" sz="1050" kern="1200" dirty="0">
                          <a:effectLst/>
                        </a:rPr>
                        <a:t> </a:t>
                      </a:r>
                      <a:r>
                        <a:rPr lang="en-GB" sz="1050" kern="1200" dirty="0" err="1">
                          <a:effectLst/>
                        </a:rPr>
                        <a:t>některé</a:t>
                      </a:r>
                      <a:r>
                        <a:rPr lang="en-GB" sz="1050" kern="1200" dirty="0">
                          <a:effectLst/>
                        </a:rPr>
                        <a:t> </a:t>
                      </a:r>
                      <a:r>
                        <a:rPr lang="en-GB" sz="1050" kern="1200" dirty="0" err="1">
                          <a:effectLst/>
                        </a:rPr>
                        <a:t>výhody</a:t>
                      </a:r>
                      <a:r>
                        <a:rPr lang="en-GB" sz="1050" kern="1200" dirty="0">
                          <a:effectLst/>
                        </a:rPr>
                        <a:t>, </a:t>
                      </a:r>
                      <a:r>
                        <a:rPr lang="en-GB" sz="1050" kern="1200" dirty="0" err="1">
                          <a:effectLst/>
                        </a:rPr>
                        <a:t>není</a:t>
                      </a:r>
                      <a:r>
                        <a:rPr lang="en-GB" sz="1050" kern="1200" dirty="0">
                          <a:effectLst/>
                        </a:rPr>
                        <a:t> </a:t>
                      </a:r>
                      <a:r>
                        <a:rPr lang="en-GB" sz="1050" kern="1200" dirty="0" err="1">
                          <a:effectLst/>
                        </a:rPr>
                        <a:t>nezbytně</a:t>
                      </a:r>
                      <a:r>
                        <a:rPr lang="en-GB" sz="1050" kern="1200" dirty="0">
                          <a:effectLst/>
                        </a:rPr>
                        <a:t> </a:t>
                      </a:r>
                      <a:r>
                        <a:rPr lang="en-GB" sz="1050" kern="1200" dirty="0" err="1">
                          <a:effectLst/>
                        </a:rPr>
                        <a:t>nutný</a:t>
                      </a:r>
                      <a:r>
                        <a:rPr lang="en-GB" sz="1050" kern="1200" dirty="0">
                          <a:effectLst/>
                        </a:rPr>
                        <a:t>.</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a:txBody>
                    <a:bodyPr/>
                    <a:lstStyle/>
                    <a:p>
                      <a:pPr>
                        <a:lnSpc>
                          <a:spcPct val="107000"/>
                        </a:lnSpc>
                        <a:spcAft>
                          <a:spcPts val="800"/>
                        </a:spcAft>
                      </a:pPr>
                      <a:r>
                        <a:rPr lang="cs-CZ" sz="1050" kern="1200">
                          <a:effectLst/>
                        </a:rPr>
                        <a:t>Kódy lze snadno přeznačovat, slučovat nebo rozdělovat. Na stejná data je možné použít více kódovacích schémat, což znamená, že je možné zkoumat více způsobů porozumění stejným datům. Analýza tedy není omezena schopností výzkumníka pracovat s fyzickými daty, například s papírovými přepisy.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extLst>
                  <a:ext uri="{0D108BD9-81ED-4DB2-BD59-A6C34878D82A}">
                    <a16:rowId xmlns:a16="http://schemas.microsoft.com/office/drawing/2014/main" val="3562322655"/>
                  </a:ext>
                </a:extLst>
              </a:tr>
              <a:tr h="713454">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cs-CZ" sz="1050" kern="1200">
                          <a:effectLst/>
                        </a:rPr>
                        <a:t>Většina softwarových programů pro QDA obsahuje možnost exportu a importu kódovacích schémat. To znamená, že je možné vytvořit a znovu použít kódovací schéma z předchozí studie nebo které bylo vytvořeno mimo software, aniž by bylo potřeba každý kód vytvářet ručně.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extLst>
                  <a:ext uri="{0D108BD9-81ED-4DB2-BD59-A6C34878D82A}">
                    <a16:rowId xmlns:a16="http://schemas.microsoft.com/office/drawing/2014/main" val="2634923885"/>
                  </a:ext>
                </a:extLst>
              </a:tr>
              <a:tr h="546167">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cs-CZ" sz="1050" kern="1200">
                          <a:effectLst/>
                        </a:rPr>
                        <a:t>Některé softwary pro QDA obsahují možnost přímého kódování obrazových, video a audio souborů, což představuje úsporu času oproti vytváření přepisů a může být kódování obohaceno přístupem ke zprostředkovanému obsahu ve srovnání s přepisy.</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extLst>
                  <a:ext uri="{0D108BD9-81ED-4DB2-BD59-A6C34878D82A}">
                    <a16:rowId xmlns:a16="http://schemas.microsoft.com/office/drawing/2014/main" val="1982753036"/>
                  </a:ext>
                </a:extLst>
              </a:tr>
              <a:tr h="842844">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cs-CZ" sz="1050" kern="1200">
                          <a:effectLst/>
                        </a:rPr>
                        <a:t>Používání softwaru QDA umožňuje využití funkce automatického kódování, např. automatické kódování všech výroků podle mluvčího v přepisu fokusní skupiny nebo identifikace a kódování všech odstavců, které obsahují určitou frázi. </a:t>
                      </a:r>
                      <a:endParaRPr lang="en-GB" sz="105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extLst>
                  <a:ext uri="{0D108BD9-81ED-4DB2-BD59-A6C34878D82A}">
                    <a16:rowId xmlns:a16="http://schemas.microsoft.com/office/drawing/2014/main" val="3155383783"/>
                  </a:ext>
                </a:extLst>
              </a:tr>
              <a:tr h="546167">
                <a:tc>
                  <a:txBody>
                    <a:bodyPr/>
                    <a:lstStyle/>
                    <a:p>
                      <a:pPr>
                        <a:lnSpc>
                          <a:spcPct val="107000"/>
                        </a:lnSpc>
                        <a:spcAft>
                          <a:spcPts val="800"/>
                        </a:spcAft>
                      </a:pPr>
                      <a:r>
                        <a:rPr lang="cs-CZ" sz="1200" b="1" kern="1200" dirty="0">
                          <a:effectLst/>
                        </a:rPr>
                        <a:t>Co se bude kódovat?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en-GB" sz="1050" kern="1200" dirty="0" err="1">
                          <a:effectLst/>
                        </a:rPr>
                        <a:t>Výzkumník</a:t>
                      </a:r>
                      <a:r>
                        <a:rPr lang="en-GB" sz="1050" kern="1200" dirty="0">
                          <a:effectLst/>
                        </a:rPr>
                        <a:t> </a:t>
                      </a:r>
                      <a:r>
                        <a:rPr lang="en-GB" sz="1050" kern="1200" dirty="0" err="1">
                          <a:effectLst/>
                        </a:rPr>
                        <a:t>si</a:t>
                      </a:r>
                      <a:r>
                        <a:rPr lang="en-GB" sz="1050" kern="1200" dirty="0">
                          <a:effectLst/>
                        </a:rPr>
                        <a:t> </a:t>
                      </a:r>
                      <a:r>
                        <a:rPr lang="en-GB" sz="1050" kern="1200" dirty="0" err="1">
                          <a:effectLst/>
                        </a:rPr>
                        <a:t>klade</a:t>
                      </a:r>
                      <a:r>
                        <a:rPr lang="en-GB" sz="1050" kern="1200" dirty="0">
                          <a:effectLst/>
                        </a:rPr>
                        <a:t> </a:t>
                      </a:r>
                      <a:r>
                        <a:rPr lang="en-GB" sz="1050" kern="1200" dirty="0" err="1">
                          <a:effectLst/>
                        </a:rPr>
                        <a:t>otázku</a:t>
                      </a:r>
                      <a:r>
                        <a:rPr lang="en-GB" sz="1050" kern="1200" dirty="0">
                          <a:effectLst/>
                        </a:rPr>
                        <a:t>, </a:t>
                      </a:r>
                      <a:r>
                        <a:rPr lang="en-GB" sz="1050" kern="1200" dirty="0" err="1">
                          <a:effectLst/>
                        </a:rPr>
                        <a:t>jaký</a:t>
                      </a:r>
                      <a:r>
                        <a:rPr lang="en-GB" sz="1050" kern="1200" dirty="0">
                          <a:effectLst/>
                        </a:rPr>
                        <a:t> </a:t>
                      </a:r>
                      <a:r>
                        <a:rPr lang="en-GB" sz="1050" kern="1200" dirty="0" err="1">
                          <a:effectLst/>
                        </a:rPr>
                        <a:t>přístup</a:t>
                      </a:r>
                      <a:r>
                        <a:rPr lang="en-GB" sz="1050" kern="1200" dirty="0">
                          <a:effectLst/>
                        </a:rPr>
                        <a:t> </a:t>
                      </a:r>
                      <a:r>
                        <a:rPr lang="en-GB" sz="1050" kern="1200" dirty="0" err="1">
                          <a:effectLst/>
                        </a:rPr>
                        <a:t>ke</a:t>
                      </a:r>
                      <a:r>
                        <a:rPr lang="en-GB" sz="1050" kern="1200" dirty="0">
                          <a:effectLst/>
                        </a:rPr>
                        <a:t> </a:t>
                      </a:r>
                      <a:r>
                        <a:rPr lang="en-GB" sz="1050" kern="1200" dirty="0" err="1">
                          <a:effectLst/>
                        </a:rPr>
                        <a:t>kódování</a:t>
                      </a:r>
                      <a:r>
                        <a:rPr lang="en-GB" sz="1050" kern="1200" dirty="0">
                          <a:effectLst/>
                        </a:rPr>
                        <a:t> </a:t>
                      </a:r>
                      <a:r>
                        <a:rPr lang="en-GB" sz="1050" kern="1200" dirty="0" err="1">
                          <a:effectLst/>
                        </a:rPr>
                        <a:t>zvolí</a:t>
                      </a:r>
                      <a:r>
                        <a:rPr lang="en-GB" sz="1050" kern="1200" dirty="0">
                          <a:effectLst/>
                        </a:rPr>
                        <a:t>. </a:t>
                      </a:r>
                      <a:r>
                        <a:rPr lang="en-GB" sz="1050" kern="1200" dirty="0" err="1">
                          <a:effectLst/>
                        </a:rPr>
                        <a:t>Zda</a:t>
                      </a:r>
                      <a:r>
                        <a:rPr lang="en-GB" sz="1050" kern="1200" dirty="0">
                          <a:effectLst/>
                        </a:rPr>
                        <a:t> </a:t>
                      </a:r>
                      <a:r>
                        <a:rPr lang="en-GB" sz="1050" kern="1200" dirty="0" err="1">
                          <a:effectLst/>
                        </a:rPr>
                        <a:t>bude</a:t>
                      </a:r>
                      <a:r>
                        <a:rPr lang="en-GB" sz="1050" kern="1200" dirty="0">
                          <a:effectLst/>
                        </a:rPr>
                        <a:t> </a:t>
                      </a:r>
                      <a:r>
                        <a:rPr lang="en-GB" sz="1050" kern="1200" dirty="0" err="1">
                          <a:effectLst/>
                        </a:rPr>
                        <a:t>používat</a:t>
                      </a:r>
                      <a:r>
                        <a:rPr lang="en-GB" sz="1050" kern="1200" dirty="0">
                          <a:effectLst/>
                        </a:rPr>
                        <a:t> </a:t>
                      </a:r>
                      <a:r>
                        <a:rPr lang="en-GB" sz="1050" kern="1200" dirty="0" err="1">
                          <a:effectLst/>
                        </a:rPr>
                        <a:t>přístup</a:t>
                      </a:r>
                      <a:r>
                        <a:rPr lang="en-GB" sz="1050" kern="1200" dirty="0">
                          <a:effectLst/>
                        </a:rPr>
                        <a:t> </a:t>
                      </a:r>
                      <a:r>
                        <a:rPr lang="en-GB" sz="1050" kern="1200" dirty="0" err="1">
                          <a:effectLst/>
                        </a:rPr>
                        <a:t>kódování</a:t>
                      </a:r>
                      <a:r>
                        <a:rPr lang="en-GB" sz="1050" kern="1200" dirty="0">
                          <a:effectLst/>
                        </a:rPr>
                        <a:t> po </a:t>
                      </a:r>
                      <a:r>
                        <a:rPr lang="en-GB" sz="1050" kern="1200" dirty="0" err="1">
                          <a:effectLst/>
                        </a:rPr>
                        <a:t>řádcích</a:t>
                      </a:r>
                      <a:r>
                        <a:rPr lang="en-GB" sz="1050" kern="1200" dirty="0">
                          <a:effectLst/>
                        </a:rPr>
                        <a:t>, </a:t>
                      </a:r>
                      <a:r>
                        <a:rPr lang="en-GB" sz="1050" kern="1200" dirty="0" err="1">
                          <a:effectLst/>
                        </a:rPr>
                        <a:t>přičemž</a:t>
                      </a:r>
                      <a:r>
                        <a:rPr lang="en-GB" sz="1050" kern="1200" dirty="0">
                          <a:effectLst/>
                        </a:rPr>
                        <a:t> </a:t>
                      </a:r>
                      <a:r>
                        <a:rPr lang="en-GB" sz="1050" kern="1200" dirty="0" err="1">
                          <a:effectLst/>
                        </a:rPr>
                        <a:t>menší</a:t>
                      </a:r>
                      <a:r>
                        <a:rPr lang="en-GB" sz="1050" kern="1200" dirty="0">
                          <a:effectLst/>
                        </a:rPr>
                        <a:t> </a:t>
                      </a:r>
                      <a:r>
                        <a:rPr lang="en-GB" sz="1050" kern="1200" dirty="0" err="1">
                          <a:effectLst/>
                        </a:rPr>
                        <a:t>kódy</a:t>
                      </a:r>
                      <a:r>
                        <a:rPr lang="en-GB" sz="1050" kern="1200" dirty="0">
                          <a:effectLst/>
                        </a:rPr>
                        <a:t> </a:t>
                      </a:r>
                      <a:r>
                        <a:rPr lang="en-GB" sz="1050" kern="1200" dirty="0" err="1">
                          <a:effectLst/>
                        </a:rPr>
                        <a:t>budou</a:t>
                      </a:r>
                      <a:r>
                        <a:rPr lang="en-GB" sz="1050" kern="1200" dirty="0">
                          <a:effectLst/>
                        </a:rPr>
                        <a:t> </a:t>
                      </a:r>
                      <a:r>
                        <a:rPr lang="en-GB" sz="1050" kern="1200" dirty="0" err="1">
                          <a:effectLst/>
                        </a:rPr>
                        <a:t>nakonec</a:t>
                      </a:r>
                      <a:r>
                        <a:rPr lang="en-GB" sz="1050" kern="1200" dirty="0">
                          <a:effectLst/>
                        </a:rPr>
                        <a:t> </a:t>
                      </a:r>
                      <a:r>
                        <a:rPr lang="en-GB" sz="1050" kern="1200" dirty="0" err="1">
                          <a:effectLst/>
                        </a:rPr>
                        <a:t>zhuštěny</a:t>
                      </a:r>
                      <a:r>
                        <a:rPr lang="en-GB" sz="1050" kern="1200" dirty="0">
                          <a:effectLst/>
                        </a:rPr>
                        <a:t> do </a:t>
                      </a:r>
                      <a:r>
                        <a:rPr lang="en-GB" sz="1050" kern="1200" dirty="0" err="1">
                          <a:effectLst/>
                        </a:rPr>
                        <a:t>větších</a:t>
                      </a:r>
                      <a:r>
                        <a:rPr lang="en-GB" sz="1050" kern="1200" dirty="0">
                          <a:effectLst/>
                        </a:rPr>
                        <a:t> </a:t>
                      </a:r>
                      <a:r>
                        <a:rPr lang="en-GB" sz="1050" kern="1200" dirty="0" err="1">
                          <a:effectLst/>
                        </a:rPr>
                        <a:t>kategorií</a:t>
                      </a:r>
                      <a:r>
                        <a:rPr lang="en-GB" sz="1050" kern="1200" dirty="0">
                          <a:effectLst/>
                        </a:rPr>
                        <a:t> </a:t>
                      </a:r>
                      <a:r>
                        <a:rPr lang="en-GB" sz="1050" kern="1200" dirty="0" err="1">
                          <a:effectLst/>
                        </a:rPr>
                        <a:t>nebo</a:t>
                      </a:r>
                      <a:r>
                        <a:rPr lang="en-GB" sz="1050" kern="1200" dirty="0">
                          <a:effectLst/>
                        </a:rPr>
                        <a:t> </a:t>
                      </a:r>
                      <a:r>
                        <a:rPr lang="en-GB" sz="1050" kern="1200" dirty="0" err="1">
                          <a:effectLst/>
                        </a:rPr>
                        <a:t>pojmů</a:t>
                      </a:r>
                      <a:r>
                        <a:rPr lang="en-GB" sz="1050" kern="1200" dirty="0">
                          <a:effectLst/>
                        </a:rPr>
                        <a:t>, </a:t>
                      </a:r>
                      <a:r>
                        <a:rPr lang="en-GB" sz="1050" kern="1200" dirty="0" err="1">
                          <a:effectLst/>
                        </a:rPr>
                        <a:t>anebo</a:t>
                      </a:r>
                      <a:r>
                        <a:rPr lang="en-GB" sz="1050" kern="1200" dirty="0">
                          <a:effectLst/>
                        </a:rPr>
                        <a:t> </a:t>
                      </a:r>
                      <a:r>
                        <a:rPr lang="en-GB" sz="1050" kern="1200" dirty="0" err="1">
                          <a:effectLst/>
                        </a:rPr>
                        <a:t>začne</a:t>
                      </a:r>
                      <a:r>
                        <a:rPr lang="en-GB" sz="1050" kern="1200" dirty="0">
                          <a:effectLst/>
                        </a:rPr>
                        <a:t> s </a:t>
                      </a:r>
                      <a:r>
                        <a:rPr lang="en-GB" sz="1050" kern="1200" dirty="0" err="1">
                          <a:effectLst/>
                        </a:rPr>
                        <a:t>kódy</a:t>
                      </a:r>
                      <a:r>
                        <a:rPr lang="en-GB" sz="1050" kern="1200" dirty="0">
                          <a:effectLst/>
                        </a:rPr>
                        <a:t> </a:t>
                      </a:r>
                      <a:r>
                        <a:rPr lang="en-GB" sz="1050" kern="1200" dirty="0" err="1">
                          <a:effectLst/>
                        </a:rPr>
                        <a:t>aplikovanými</a:t>
                      </a:r>
                      <a:r>
                        <a:rPr lang="en-GB" sz="1050" kern="1200" dirty="0">
                          <a:effectLst/>
                        </a:rPr>
                        <a:t> </a:t>
                      </a:r>
                      <a:r>
                        <a:rPr lang="en-GB" sz="1050" kern="1200" dirty="0" err="1">
                          <a:effectLst/>
                        </a:rPr>
                        <a:t>na</a:t>
                      </a:r>
                      <a:r>
                        <a:rPr lang="en-GB" sz="1050" kern="1200" dirty="0">
                          <a:effectLst/>
                        </a:rPr>
                        <a:t> </a:t>
                      </a:r>
                      <a:r>
                        <a:rPr lang="en-GB" sz="1050" kern="1200" dirty="0" err="1">
                          <a:effectLst/>
                        </a:rPr>
                        <a:t>větší</a:t>
                      </a:r>
                      <a:r>
                        <a:rPr lang="en-GB" sz="1050" kern="1200" dirty="0">
                          <a:effectLst/>
                        </a:rPr>
                        <a:t> </a:t>
                      </a:r>
                      <a:r>
                        <a:rPr lang="en-GB" sz="1050" kern="1200" dirty="0" err="1">
                          <a:effectLst/>
                        </a:rPr>
                        <a:t>úseky</a:t>
                      </a:r>
                      <a:r>
                        <a:rPr lang="en-GB" sz="1050" kern="1200" dirty="0">
                          <a:effectLst/>
                        </a:rPr>
                        <a:t> </a:t>
                      </a:r>
                      <a:r>
                        <a:rPr lang="en-GB" sz="1050" kern="1200" dirty="0" err="1">
                          <a:effectLst/>
                        </a:rPr>
                        <a:t>textu</a:t>
                      </a:r>
                      <a:r>
                        <a:rPr lang="en-GB" sz="1050" kern="1200" dirty="0">
                          <a:effectLst/>
                        </a:rPr>
                        <a:t> a </a:t>
                      </a:r>
                      <a:r>
                        <a:rPr lang="en-GB" sz="1050" kern="1200" dirty="0" err="1">
                          <a:effectLst/>
                        </a:rPr>
                        <a:t>možná</a:t>
                      </a:r>
                      <a:r>
                        <a:rPr lang="en-GB" sz="1050" kern="1200" dirty="0">
                          <a:effectLst/>
                        </a:rPr>
                        <a:t> </a:t>
                      </a:r>
                      <a:r>
                        <a:rPr lang="en-GB" sz="1050" kern="1200" dirty="0" err="1">
                          <a:effectLst/>
                        </a:rPr>
                        <a:t>později</a:t>
                      </a:r>
                      <a:r>
                        <a:rPr lang="en-GB" sz="1050" kern="1200" dirty="0">
                          <a:effectLst/>
                        </a:rPr>
                        <a:t> </a:t>
                      </a:r>
                      <a:r>
                        <a:rPr lang="en-GB" sz="1050" kern="1200" dirty="0" err="1">
                          <a:effectLst/>
                        </a:rPr>
                        <a:t>projde</a:t>
                      </a:r>
                      <a:r>
                        <a:rPr lang="en-GB" sz="1050" kern="1200" dirty="0">
                          <a:effectLst/>
                        </a:rPr>
                        <a:t> </a:t>
                      </a:r>
                      <a:r>
                        <a:rPr lang="en-GB" sz="1050" kern="1200" dirty="0" err="1">
                          <a:effectLst/>
                        </a:rPr>
                        <a:t>příklady</a:t>
                      </a:r>
                      <a:r>
                        <a:rPr lang="en-GB" sz="1050" kern="1200" dirty="0">
                          <a:effectLst/>
                        </a:rPr>
                        <a:t>, aby </a:t>
                      </a:r>
                      <a:r>
                        <a:rPr lang="en-GB" sz="1050" kern="1200" dirty="0" err="1">
                          <a:effectLst/>
                        </a:rPr>
                        <a:t>prozkoumal</a:t>
                      </a:r>
                      <a:r>
                        <a:rPr lang="en-GB" sz="1050" kern="1200" dirty="0">
                          <a:effectLst/>
                        </a:rPr>
                        <a:t> a </a:t>
                      </a:r>
                      <a:r>
                        <a:rPr lang="en-GB" sz="1050" kern="1200" dirty="0" err="1">
                          <a:effectLst/>
                        </a:rPr>
                        <a:t>překódoval</a:t>
                      </a:r>
                      <a:r>
                        <a:rPr lang="en-GB" sz="1050" kern="1200" dirty="0">
                          <a:effectLst/>
                        </a:rPr>
                        <a:t> </a:t>
                      </a:r>
                      <a:r>
                        <a:rPr lang="en-GB" sz="1050" kern="1200" dirty="0" err="1">
                          <a:effectLst/>
                        </a:rPr>
                        <a:t>rozdíly</a:t>
                      </a:r>
                      <a:r>
                        <a:rPr lang="en-GB" sz="1050" kern="1200" dirty="0">
                          <a:effectLst/>
                        </a:rPr>
                        <a:t> </a:t>
                      </a:r>
                      <a:r>
                        <a:rPr lang="en-GB" sz="1050" kern="1200" dirty="0" err="1">
                          <a:effectLst/>
                        </a:rPr>
                        <a:t>mezi</a:t>
                      </a:r>
                      <a:r>
                        <a:rPr lang="en-GB" sz="1050" kern="1200" dirty="0">
                          <a:effectLst/>
                        </a:rPr>
                        <a:t> </a:t>
                      </a:r>
                      <a:r>
                        <a:rPr lang="en-GB" sz="1050" kern="1200" dirty="0" err="1">
                          <a:effectLst/>
                        </a:rPr>
                        <a:t>jednotlivými</a:t>
                      </a:r>
                      <a:r>
                        <a:rPr lang="en-GB" sz="1050" kern="1200" dirty="0">
                          <a:effectLst/>
                        </a:rPr>
                        <a:t> </a:t>
                      </a:r>
                      <a:r>
                        <a:rPr lang="en-GB" sz="1050" kern="1200" dirty="0" err="1">
                          <a:effectLst/>
                        </a:rPr>
                        <a:t>částmi</a:t>
                      </a:r>
                      <a:r>
                        <a:rPr lang="en-GB" sz="1050" kern="1200" dirty="0">
                          <a:effectLst/>
                        </a:rPr>
                        <a:t>?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602469366"/>
                  </a:ext>
                </a:extLst>
              </a:tr>
              <a:tr h="713454">
                <a:tc>
                  <a:txBody>
                    <a:bodyPr/>
                    <a:lstStyle/>
                    <a:p>
                      <a:pPr>
                        <a:lnSpc>
                          <a:spcPct val="107000"/>
                        </a:lnSpc>
                        <a:spcAft>
                          <a:spcPts val="800"/>
                        </a:spcAft>
                      </a:pPr>
                      <a:r>
                        <a:rPr lang="cs-CZ" sz="1200" b="1" kern="1200" dirty="0">
                          <a:effectLst/>
                        </a:rPr>
                        <a:t>Jak vysvětlíte proces kódování?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cs-CZ" sz="1050" kern="1200" dirty="0">
                          <a:effectLst/>
                        </a:rPr>
                        <a:t>Bez ohledu na to, jak výzkumník ke kódování přistoupí, měl by být tento proces jasně sdělen při podávání zprávy o výzkumu Je potřeba pečlivě zvážit používání frází typu „objevila se témata“, protože to evokuje situaci, ve které témata leží a pasivně čekají v datech, až je výzkumník vytrhne. V popisu tohoto typu chybí sdělení, jak výzkumník témata „viděl/vnímal“ a rozhodl se, která z nich jsou pro studii relevantní. Ryan a Bernard (2003) nabízejí skvělý návod, jak lze témata v datech identifikovat, a to jak pomocí vlastních pozorování, tak i manipulací s daty. </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1556185350"/>
                  </a:ext>
                </a:extLst>
              </a:tr>
              <a:tr h="425378">
                <a:tc>
                  <a:txBody>
                    <a:bodyPr/>
                    <a:lstStyle/>
                    <a:p>
                      <a:pPr>
                        <a:lnSpc>
                          <a:spcPct val="107000"/>
                        </a:lnSpc>
                        <a:spcAft>
                          <a:spcPts val="800"/>
                        </a:spcAft>
                      </a:pPr>
                      <a:r>
                        <a:rPr lang="cs-CZ" sz="1200" b="1" kern="1200" dirty="0">
                          <a:effectLst/>
                        </a:rPr>
                        <a:t>Jak budete informovat o výsledcích svého procesu kódování?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cs-CZ" sz="1050" kern="1200" dirty="0">
                          <a:effectLst/>
                        </a:rPr>
                        <a:t>V případě spolupráce vícero výzkumníků nebo výzkumných týmů, vyžaduje proces kódování pečlivé plánování a realizaci. Je vhodné vést pravidelné rozhovory o postupu výzkumu, zejména pokud je jeho cílem vytvoření a důsledné uplatňování kódovacích schémat napříč daty.</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2740686936"/>
                  </a:ext>
                </a:extLst>
              </a:tr>
              <a:tr h="425378">
                <a:tc>
                  <a:txBody>
                    <a:bodyPr/>
                    <a:lstStyle/>
                    <a:p>
                      <a:pPr>
                        <a:lnSpc>
                          <a:spcPct val="107000"/>
                        </a:lnSpc>
                        <a:spcAft>
                          <a:spcPts val="800"/>
                        </a:spcAft>
                      </a:pPr>
                      <a:r>
                        <a:rPr lang="cs-CZ" sz="1200" b="1" kern="1200" dirty="0">
                          <a:effectLst/>
                        </a:rPr>
                        <a:t>Jak budete kódovat ve spolupráci?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gridSpan="2">
                  <a:txBody>
                    <a:bodyPr/>
                    <a:lstStyle/>
                    <a:p>
                      <a:pPr>
                        <a:lnSpc>
                          <a:spcPct val="107000"/>
                        </a:lnSpc>
                        <a:spcAft>
                          <a:spcPts val="800"/>
                        </a:spcAft>
                      </a:pPr>
                      <a:r>
                        <a:rPr lang="cs-CZ" sz="1050" kern="1200" dirty="0">
                          <a:effectLst/>
                        </a:rPr>
                        <a:t>V případě spolupráce vícero výzkumníků nebo výzkumných týmů, vyžaduje proces kódování pečlivé plánování a realizaci. Je vhodné vést pravidelné rozhovory o postupu výzkumu, zejména pokud je jeho cílem vytvoření a důsledné uplatňování kódovacích schémat napříč daty.</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51442" marR="51442" marT="25721" marB="25721"/>
                </a:tc>
                <a:tc hMerge="1">
                  <a:txBody>
                    <a:bodyPr/>
                    <a:lstStyle/>
                    <a:p>
                      <a:endParaRPr lang="en-GB"/>
                    </a:p>
                  </a:txBody>
                  <a:tcPr/>
                </a:tc>
                <a:extLst>
                  <a:ext uri="{0D108BD9-81ED-4DB2-BD59-A6C34878D82A}">
                    <a16:rowId xmlns:a16="http://schemas.microsoft.com/office/drawing/2014/main" val="2544070089"/>
                  </a:ext>
                </a:extLst>
              </a:tr>
            </a:tbl>
          </a:graphicData>
        </a:graphic>
      </p:graphicFrame>
    </p:spTree>
    <p:extLst>
      <p:ext uri="{BB962C8B-B14F-4D97-AF65-F5344CB8AC3E}">
        <p14:creationId xmlns:p14="http://schemas.microsoft.com/office/powerpoint/2010/main" val="406799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E894FFB-3494-C501-8A3C-08764328CBBF}"/>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B7CEC690-793D-2B0B-2DB0-2EBBBBD1A23C}"/>
              </a:ext>
            </a:extLst>
          </p:cNvPr>
          <p:cNvSpPr>
            <a:spLocks noGrp="1"/>
          </p:cNvSpPr>
          <p:nvPr>
            <p:ph type="title"/>
          </p:nvPr>
        </p:nvSpPr>
        <p:spPr>
          <a:xfrm>
            <a:off x="540000" y="235906"/>
            <a:ext cx="10753200" cy="451576"/>
          </a:xfrm>
        </p:spPr>
        <p:txBody>
          <a:bodyPr/>
          <a:lstStyle/>
          <a:p>
            <a:r>
              <a:rPr lang="en-GB" dirty="0" err="1"/>
              <a:t>Metody</a:t>
            </a:r>
            <a:r>
              <a:rPr lang="en-GB" dirty="0"/>
              <a:t> </a:t>
            </a:r>
            <a:r>
              <a:rPr lang="en-GB" dirty="0" err="1"/>
              <a:t>vyhodnocení</a:t>
            </a:r>
            <a:r>
              <a:rPr lang="en-GB" dirty="0"/>
              <a:t> a </a:t>
            </a:r>
            <a:r>
              <a:rPr lang="en-GB" dirty="0" err="1"/>
              <a:t>interpretace</a:t>
            </a:r>
            <a:r>
              <a:rPr lang="en-GB" dirty="0"/>
              <a:t> </a:t>
            </a:r>
            <a:r>
              <a:rPr lang="en-GB" dirty="0" err="1"/>
              <a:t>kvalitativních</a:t>
            </a:r>
            <a:r>
              <a:rPr lang="en-GB" dirty="0"/>
              <a:t> </a:t>
            </a:r>
            <a:r>
              <a:rPr lang="en-GB" dirty="0" err="1"/>
              <a:t>dat</a:t>
            </a:r>
            <a:endParaRPr lang="en-GB" dirty="0"/>
          </a:p>
        </p:txBody>
      </p:sp>
      <p:sp>
        <p:nvSpPr>
          <p:cNvPr id="5" name="Zástupný obsah 4">
            <a:extLst>
              <a:ext uri="{FF2B5EF4-FFF2-40B4-BE49-F238E27FC236}">
                <a16:creationId xmlns:a16="http://schemas.microsoft.com/office/drawing/2014/main" id="{9589D19D-E15C-6F58-023B-F6C558BA87C6}"/>
              </a:ext>
            </a:extLst>
          </p:cNvPr>
          <p:cNvSpPr>
            <a:spLocks noGrp="1"/>
          </p:cNvSpPr>
          <p:nvPr>
            <p:ph idx="1"/>
          </p:nvPr>
        </p:nvSpPr>
        <p:spPr>
          <a:xfrm>
            <a:off x="666000" y="1467884"/>
            <a:ext cx="10753200" cy="4637080"/>
          </a:xfrm>
        </p:spPr>
        <p:txBody>
          <a:bodyPr/>
          <a:lstStyle/>
          <a:p>
            <a:r>
              <a:rPr lang="cs-CZ" sz="2400" dirty="0"/>
              <a:t>Interpretace dat je možná individuálně (dle kategorií) nebo souhrnně (vztažení k cílům práce)</a:t>
            </a:r>
          </a:p>
          <a:p>
            <a:r>
              <a:rPr lang="en-GB" sz="2400" dirty="0" err="1"/>
              <a:t>interpretace</a:t>
            </a:r>
            <a:r>
              <a:rPr lang="en-GB" sz="2400" dirty="0"/>
              <a:t> </a:t>
            </a:r>
            <a:r>
              <a:rPr lang="en-GB" sz="2400" dirty="0" err="1"/>
              <a:t>spočívá</a:t>
            </a:r>
            <a:r>
              <a:rPr lang="en-GB" sz="2400" dirty="0"/>
              <a:t> v </a:t>
            </a:r>
            <a:r>
              <a:rPr lang="en-GB" sz="2400" dirty="0" err="1"/>
              <a:t>systematickém</a:t>
            </a:r>
            <a:r>
              <a:rPr lang="en-GB" sz="2400" dirty="0"/>
              <a:t> </a:t>
            </a:r>
            <a:r>
              <a:rPr lang="en-GB" sz="2400" dirty="0" err="1"/>
              <a:t>označování</a:t>
            </a:r>
            <a:r>
              <a:rPr lang="en-GB" sz="2400" dirty="0"/>
              <a:t> </a:t>
            </a:r>
            <a:r>
              <a:rPr lang="en-GB" sz="2400" dirty="0" err="1"/>
              <a:t>důležitých</a:t>
            </a:r>
            <a:r>
              <a:rPr lang="en-GB" sz="2400" dirty="0"/>
              <a:t> (</a:t>
            </a:r>
            <a:r>
              <a:rPr lang="en-GB" sz="2400" dirty="0" err="1"/>
              <a:t>zajímavých</a:t>
            </a:r>
            <a:r>
              <a:rPr lang="en-GB" sz="2400" dirty="0"/>
              <a:t> </a:t>
            </a:r>
            <a:r>
              <a:rPr lang="en-GB" sz="2400" dirty="0" err="1"/>
              <a:t>nebo</a:t>
            </a:r>
            <a:r>
              <a:rPr lang="en-GB" sz="2400" dirty="0"/>
              <a:t> </a:t>
            </a:r>
            <a:r>
              <a:rPr lang="en-GB" sz="2400" dirty="0" err="1"/>
              <a:t>nesrozumitelných</a:t>
            </a:r>
            <a:r>
              <a:rPr lang="en-GB" sz="2400" dirty="0"/>
              <a:t>) </a:t>
            </a:r>
            <a:r>
              <a:rPr lang="en-GB" sz="2400" dirty="0" err="1"/>
              <a:t>míst</a:t>
            </a:r>
            <a:r>
              <a:rPr lang="en-GB" sz="2400" dirty="0"/>
              <a:t> v </a:t>
            </a:r>
            <a:r>
              <a:rPr lang="en-GB" sz="2400" dirty="0" err="1"/>
              <a:t>datovém</a:t>
            </a:r>
            <a:r>
              <a:rPr lang="en-GB" sz="2400" dirty="0"/>
              <a:t> </a:t>
            </a:r>
            <a:r>
              <a:rPr lang="en-GB" sz="2400" dirty="0" err="1"/>
              <a:t>materiálu</a:t>
            </a:r>
            <a:endParaRPr lang="cs-CZ" sz="2400" dirty="0"/>
          </a:p>
          <a:p>
            <a:r>
              <a:rPr lang="en-GB" sz="2400" dirty="0" err="1"/>
              <a:t>Následně</a:t>
            </a:r>
            <a:r>
              <a:rPr lang="en-GB" sz="2400" dirty="0"/>
              <a:t> </a:t>
            </a:r>
            <a:r>
              <a:rPr lang="en-GB" sz="2400" dirty="0" err="1"/>
              <a:t>výzkumník</a:t>
            </a:r>
            <a:r>
              <a:rPr lang="en-GB" sz="2400" dirty="0"/>
              <a:t> data </a:t>
            </a:r>
            <a:r>
              <a:rPr lang="en-GB" sz="2400" dirty="0" err="1"/>
              <a:t>komentuje</a:t>
            </a:r>
            <a:r>
              <a:rPr lang="en-GB" sz="2400" dirty="0"/>
              <a:t>, porovnává, </a:t>
            </a:r>
            <a:r>
              <a:rPr lang="en-GB" sz="2400" dirty="0" err="1"/>
              <a:t>třídí</a:t>
            </a:r>
            <a:r>
              <a:rPr lang="en-GB" sz="2400" dirty="0"/>
              <a:t>, </a:t>
            </a:r>
            <a:r>
              <a:rPr lang="en-GB" sz="2400" dirty="0" err="1"/>
              <a:t>propojuje</a:t>
            </a:r>
            <a:r>
              <a:rPr lang="en-GB" sz="2400" dirty="0"/>
              <a:t> a </a:t>
            </a:r>
            <a:r>
              <a:rPr lang="en-GB" sz="2400" dirty="0" err="1"/>
              <a:t>hledá</a:t>
            </a:r>
            <a:r>
              <a:rPr lang="en-GB" sz="2400" dirty="0"/>
              <a:t> </a:t>
            </a:r>
            <a:r>
              <a:rPr lang="en-GB" sz="2400" dirty="0" err="1"/>
              <a:t>souvislosti</a:t>
            </a:r>
            <a:r>
              <a:rPr lang="en-GB" sz="2400" dirty="0"/>
              <a:t>. </a:t>
            </a:r>
            <a:endParaRPr lang="cs-CZ" sz="2400" dirty="0"/>
          </a:p>
          <a:p>
            <a:r>
              <a:rPr lang="en-GB" sz="2400" dirty="0"/>
              <a:t>S </a:t>
            </a:r>
            <a:r>
              <a:rPr lang="en-GB" sz="2400" dirty="0" err="1"/>
              <a:t>časovým</a:t>
            </a:r>
            <a:r>
              <a:rPr lang="en-GB" sz="2400" dirty="0"/>
              <a:t> </a:t>
            </a:r>
            <a:r>
              <a:rPr lang="en-GB" sz="2400" dirty="0" err="1"/>
              <a:t>odstupem</a:t>
            </a:r>
            <a:r>
              <a:rPr lang="en-GB" sz="2400" dirty="0"/>
              <a:t> (</a:t>
            </a:r>
            <a:r>
              <a:rPr lang="en-GB" sz="2400" dirty="0" err="1"/>
              <a:t>např</a:t>
            </a:r>
            <a:r>
              <a:rPr lang="en-GB" sz="2400" dirty="0"/>
              <a:t>. </a:t>
            </a:r>
            <a:r>
              <a:rPr lang="en-GB" sz="2400" dirty="0" err="1"/>
              <a:t>několika</a:t>
            </a:r>
            <a:r>
              <a:rPr lang="en-GB" sz="2400" dirty="0"/>
              <a:t> </a:t>
            </a:r>
            <a:r>
              <a:rPr lang="en-GB" sz="2400" dirty="0" err="1"/>
              <a:t>týdnů</a:t>
            </a:r>
            <a:r>
              <a:rPr lang="en-GB" sz="2400" dirty="0"/>
              <a:t>) se k </a:t>
            </a:r>
            <a:r>
              <a:rPr lang="en-GB" sz="2400" dirty="0" err="1"/>
              <a:t>nim</a:t>
            </a:r>
            <a:r>
              <a:rPr lang="en-GB" sz="2400" dirty="0"/>
              <a:t> </a:t>
            </a:r>
            <a:r>
              <a:rPr lang="en-GB" sz="2400" dirty="0" err="1"/>
              <a:t>opět</a:t>
            </a:r>
            <a:r>
              <a:rPr lang="en-GB" sz="2400" dirty="0"/>
              <a:t> </a:t>
            </a:r>
            <a:r>
              <a:rPr lang="en-GB" sz="2400" dirty="0" err="1"/>
              <a:t>vrací</a:t>
            </a:r>
            <a:r>
              <a:rPr lang="en-GB" sz="2400" dirty="0"/>
              <a:t>, </a:t>
            </a:r>
            <a:r>
              <a:rPr lang="en-GB" sz="2400" dirty="0" err="1"/>
              <a:t>přezkoumává</a:t>
            </a:r>
            <a:r>
              <a:rPr lang="en-GB" sz="2400" dirty="0"/>
              <a:t> a </a:t>
            </a:r>
            <a:r>
              <a:rPr lang="en-GB" sz="2400" dirty="0" err="1"/>
              <a:t>pokračuje</a:t>
            </a:r>
            <a:r>
              <a:rPr lang="en-GB" sz="2400" dirty="0"/>
              <a:t> s </a:t>
            </a:r>
            <a:r>
              <a:rPr lang="en-GB" sz="2400" dirty="0" err="1"/>
              <a:t>následným</a:t>
            </a:r>
            <a:r>
              <a:rPr lang="en-GB" sz="2400" dirty="0"/>
              <a:t> </a:t>
            </a:r>
            <a:r>
              <a:rPr lang="en-GB" sz="2400" dirty="0" err="1"/>
              <a:t>zahušťováním</a:t>
            </a:r>
            <a:r>
              <a:rPr lang="en-GB" sz="2400" dirty="0"/>
              <a:t> </a:t>
            </a:r>
            <a:r>
              <a:rPr lang="en-GB" sz="2400" dirty="0" err="1"/>
              <a:t>dat</a:t>
            </a:r>
            <a:r>
              <a:rPr lang="en-GB" sz="2400" dirty="0"/>
              <a:t> a </a:t>
            </a:r>
            <a:r>
              <a:rPr lang="en-GB" sz="2400" dirty="0" err="1"/>
              <a:t>snahou</a:t>
            </a:r>
            <a:r>
              <a:rPr lang="en-GB" sz="2400" dirty="0"/>
              <a:t> o „</a:t>
            </a:r>
            <a:r>
              <a:rPr lang="en-GB" sz="2400" dirty="0" err="1"/>
              <a:t>vypíchnutí</a:t>
            </a:r>
            <a:r>
              <a:rPr lang="en-GB" sz="2400" dirty="0"/>
              <a:t>“ </a:t>
            </a:r>
            <a:r>
              <a:rPr lang="en-GB" sz="2400" dirty="0" err="1"/>
              <a:t>nejdůležitějších</a:t>
            </a:r>
            <a:r>
              <a:rPr lang="en-GB" sz="2400" dirty="0"/>
              <a:t> </a:t>
            </a:r>
            <a:r>
              <a:rPr lang="en-GB" sz="2400" dirty="0" err="1"/>
              <a:t>myšlenek</a:t>
            </a:r>
            <a:r>
              <a:rPr lang="en-GB" sz="2400" dirty="0"/>
              <a:t>, </a:t>
            </a:r>
            <a:r>
              <a:rPr lang="en-GB" sz="2400" dirty="0" err="1"/>
              <a:t>skládání</a:t>
            </a:r>
            <a:r>
              <a:rPr lang="en-GB" sz="2400" dirty="0"/>
              <a:t> „</a:t>
            </a:r>
            <a:r>
              <a:rPr lang="en-GB" sz="2400" dirty="0" err="1"/>
              <a:t>příběhů</a:t>
            </a:r>
            <a:r>
              <a:rPr lang="en-GB" sz="2400" dirty="0"/>
              <a:t>“ a </a:t>
            </a:r>
            <a:r>
              <a:rPr lang="en-GB" sz="2400" dirty="0" err="1"/>
              <a:t>opouštění</a:t>
            </a:r>
            <a:r>
              <a:rPr lang="en-GB" sz="2400" dirty="0"/>
              <a:t> </a:t>
            </a:r>
            <a:r>
              <a:rPr lang="en-GB" sz="2400" dirty="0" err="1"/>
              <a:t>nerelevantních</a:t>
            </a:r>
            <a:r>
              <a:rPr lang="en-GB" sz="2400" dirty="0"/>
              <a:t> dat.</a:t>
            </a:r>
          </a:p>
        </p:txBody>
      </p:sp>
    </p:spTree>
    <p:extLst>
      <p:ext uri="{BB962C8B-B14F-4D97-AF65-F5344CB8AC3E}">
        <p14:creationId xmlns:p14="http://schemas.microsoft.com/office/powerpoint/2010/main" val="2188837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5972D31-D8F1-47B7-E92E-BBD2BB14524B}"/>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B40A616C-D9E6-C268-88A8-99C8C343FA54}"/>
              </a:ext>
            </a:extLst>
          </p:cNvPr>
          <p:cNvSpPr>
            <a:spLocks noGrp="1"/>
          </p:cNvSpPr>
          <p:nvPr>
            <p:ph type="title"/>
          </p:nvPr>
        </p:nvSpPr>
        <p:spPr>
          <a:xfrm>
            <a:off x="719400" y="378000"/>
            <a:ext cx="11114012" cy="451576"/>
          </a:xfrm>
        </p:spPr>
        <p:txBody>
          <a:bodyPr/>
          <a:lstStyle/>
          <a:p>
            <a:r>
              <a:rPr lang="en-GB" dirty="0"/>
              <a:t>Software pro </a:t>
            </a:r>
            <a:r>
              <a:rPr lang="en-GB" dirty="0" err="1"/>
              <a:t>počítačovou</a:t>
            </a:r>
            <a:r>
              <a:rPr lang="en-GB" dirty="0"/>
              <a:t> </a:t>
            </a:r>
            <a:r>
              <a:rPr lang="en-GB" dirty="0" err="1"/>
              <a:t>analýzu</a:t>
            </a:r>
            <a:r>
              <a:rPr lang="en-GB" dirty="0"/>
              <a:t> </a:t>
            </a:r>
            <a:r>
              <a:rPr lang="en-GB" dirty="0" err="1"/>
              <a:t>kvalitativních</a:t>
            </a:r>
            <a:r>
              <a:rPr lang="en-GB" dirty="0"/>
              <a:t> </a:t>
            </a:r>
            <a:r>
              <a:rPr lang="en-GB" dirty="0" err="1"/>
              <a:t>dat</a:t>
            </a:r>
            <a:r>
              <a:rPr lang="en-GB" dirty="0"/>
              <a:t> </a:t>
            </a:r>
            <a:r>
              <a:rPr lang="cs-CZ" dirty="0"/>
              <a:t>- </a:t>
            </a:r>
            <a:r>
              <a:rPr lang="en-GB" dirty="0"/>
              <a:t>CAQDAS</a:t>
            </a:r>
            <a:r>
              <a:rPr lang="cs-CZ" dirty="0"/>
              <a:t> </a:t>
            </a:r>
            <a:r>
              <a:rPr lang="cs-CZ" sz="1200" dirty="0"/>
              <a:t>(</a:t>
            </a:r>
            <a:r>
              <a:rPr lang="en-GB" sz="1200" dirty="0"/>
              <a:t>Computer-Assisted Qualitative Data Analysis Software</a:t>
            </a:r>
            <a:r>
              <a:rPr lang="cs-CZ" sz="1200" dirty="0"/>
              <a:t>)</a:t>
            </a:r>
            <a:endParaRPr lang="en-GB" dirty="0"/>
          </a:p>
        </p:txBody>
      </p:sp>
      <p:sp>
        <p:nvSpPr>
          <p:cNvPr id="5" name="Zástupný obsah 4">
            <a:extLst>
              <a:ext uri="{FF2B5EF4-FFF2-40B4-BE49-F238E27FC236}">
                <a16:creationId xmlns:a16="http://schemas.microsoft.com/office/drawing/2014/main" id="{9B85ECC5-741C-0EFA-93F8-3B80B151F4E4}"/>
              </a:ext>
            </a:extLst>
          </p:cNvPr>
          <p:cNvSpPr>
            <a:spLocks noGrp="1"/>
          </p:cNvSpPr>
          <p:nvPr>
            <p:ph idx="1"/>
          </p:nvPr>
        </p:nvSpPr>
        <p:spPr>
          <a:xfrm>
            <a:off x="666000" y="1826473"/>
            <a:ext cx="10753200" cy="4139998"/>
          </a:xfrm>
        </p:spPr>
        <p:txBody>
          <a:bodyPr/>
          <a:lstStyle/>
          <a:p>
            <a:r>
              <a:rPr lang="en-GB" b="0" i="0" dirty="0" err="1">
                <a:solidFill>
                  <a:srgbClr val="3A3A3A"/>
                </a:solidFill>
                <a:effectLst/>
                <a:latin typeface="Open Sans" panose="020B0606030504020204" pitchFamily="34" charset="0"/>
              </a:rPr>
              <a:t>pomoc</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výzkumníkům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správě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organizaci</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analýze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cs-CZ" b="0" i="0" dirty="0">
                <a:solidFill>
                  <a:srgbClr val="3A3A3A"/>
                </a:solidFill>
                <a:effectLst/>
                <a:latin typeface="Open Sans" panose="020B0606030504020204" pitchFamily="34" charset="0"/>
              </a:rPr>
              <a:t> - </a:t>
            </a:r>
            <a:r>
              <a:rPr lang="en-GB" b="0" i="0" dirty="0">
                <a:solidFill>
                  <a:srgbClr val="3A3A3A"/>
                </a:solidFill>
                <a:effectLst/>
                <a:latin typeface="Open Sans" panose="020B0606030504020204" pitchFamily="34" charset="0"/>
              </a:rPr>
              <a:t>pro </a:t>
            </a:r>
            <a:r>
              <a:rPr lang="en-GB" b="0" i="0" dirty="0" err="1">
                <a:solidFill>
                  <a:srgbClr val="3A3A3A"/>
                </a:solidFill>
                <a:effectLst/>
                <a:latin typeface="Open Sans" panose="020B0606030504020204" pitchFamily="34" charset="0"/>
              </a:rPr>
              <a:t>vyhledávání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obsahu</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propojování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mapování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vytváření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sítí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dotazování</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psaní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anotaci</a:t>
            </a:r>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šechny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zmíněné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funkce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pomáhají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výzkumníkům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konstruovat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témata</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velkých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souborů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přesto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vyžadují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manuálně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Samotný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proces</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kódování</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stále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časově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náročný</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pracný</a:t>
            </a:r>
            <a:r>
              <a:rPr lang="en-GB" b="0" i="0" dirty="0">
                <a:solidFill>
                  <a:srgbClr val="3A3A3A"/>
                </a:solidFill>
                <a:effectLst/>
                <a:latin typeface="Open Sans" panose="020B0606030504020204" pitchFamily="34" charset="0"/>
              </a:rPr>
              <a:t>. </a:t>
            </a:r>
            <a:endParaRPr lang="en-GB" dirty="0"/>
          </a:p>
        </p:txBody>
      </p:sp>
    </p:spTree>
    <p:extLst>
      <p:ext uri="{BB962C8B-B14F-4D97-AF65-F5344CB8AC3E}">
        <p14:creationId xmlns:p14="http://schemas.microsoft.com/office/powerpoint/2010/main" val="616654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788D37-D7CF-5B21-C963-391906FA1FF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52C01DA-1605-66A4-6393-9DA1855A1E33}"/>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84249EB0-03F9-1FAB-377E-552011A8CC23}"/>
              </a:ext>
            </a:extLst>
          </p:cNvPr>
          <p:cNvSpPr>
            <a:spLocks noGrp="1"/>
          </p:cNvSpPr>
          <p:nvPr>
            <p:ph type="title"/>
          </p:nvPr>
        </p:nvSpPr>
        <p:spPr/>
        <p:txBody>
          <a:bodyPr/>
          <a:lstStyle/>
          <a:p>
            <a:r>
              <a:rPr lang="en-GB" dirty="0" err="1"/>
              <a:t>Přehled</a:t>
            </a:r>
            <a:r>
              <a:rPr lang="en-GB" dirty="0"/>
              <a:t> software pro </a:t>
            </a:r>
            <a:r>
              <a:rPr lang="en-GB" dirty="0" err="1"/>
              <a:t>počítačovou</a:t>
            </a:r>
            <a:r>
              <a:rPr lang="en-GB" dirty="0"/>
              <a:t> </a:t>
            </a:r>
            <a:r>
              <a:rPr lang="en-GB" dirty="0" err="1"/>
              <a:t>analýzu</a:t>
            </a:r>
            <a:r>
              <a:rPr lang="en-GB" dirty="0"/>
              <a:t> </a:t>
            </a:r>
            <a:r>
              <a:rPr lang="en-GB" dirty="0" err="1"/>
              <a:t>kvalitativních</a:t>
            </a:r>
            <a:r>
              <a:rPr lang="en-GB" dirty="0"/>
              <a:t> </a:t>
            </a:r>
            <a:r>
              <a:rPr lang="en-GB" dirty="0" err="1"/>
              <a:t>dat</a:t>
            </a:r>
            <a:endParaRPr lang="en-GB" dirty="0"/>
          </a:p>
        </p:txBody>
      </p:sp>
      <p:graphicFrame>
        <p:nvGraphicFramePr>
          <p:cNvPr id="6" name="Zástupný obsah 5">
            <a:extLst>
              <a:ext uri="{FF2B5EF4-FFF2-40B4-BE49-F238E27FC236}">
                <a16:creationId xmlns:a16="http://schemas.microsoft.com/office/drawing/2014/main" id="{0C2CDD5D-5DF4-91B5-A27B-FFEBCA29F54A}"/>
              </a:ext>
            </a:extLst>
          </p:cNvPr>
          <p:cNvGraphicFramePr>
            <a:graphicFrameLocks noGrp="1"/>
          </p:cNvGraphicFramePr>
          <p:nvPr>
            <p:ph idx="1"/>
            <p:extLst>
              <p:ext uri="{D42A27DB-BD31-4B8C-83A1-F6EECF244321}">
                <p14:modId xmlns:p14="http://schemas.microsoft.com/office/powerpoint/2010/main" val="1010052787"/>
              </p:ext>
            </p:extLst>
          </p:nvPr>
        </p:nvGraphicFramePr>
        <p:xfrm>
          <a:off x="1255058" y="2061883"/>
          <a:ext cx="8677836" cy="2165442"/>
        </p:xfrm>
        <a:graphic>
          <a:graphicData uri="http://schemas.openxmlformats.org/drawingml/2006/table">
            <a:tbl>
              <a:tblPr firstRow="1" firstCol="1" bandRow="1">
                <a:tableStyleId>{5C22544A-7EE6-4342-B048-85BDC9FD1C3A}</a:tableStyleId>
              </a:tblPr>
              <a:tblGrid>
                <a:gridCol w="2439025">
                  <a:extLst>
                    <a:ext uri="{9D8B030D-6E8A-4147-A177-3AD203B41FA5}">
                      <a16:colId xmlns:a16="http://schemas.microsoft.com/office/drawing/2014/main" val="2123430433"/>
                    </a:ext>
                  </a:extLst>
                </a:gridCol>
                <a:gridCol w="6238811">
                  <a:extLst>
                    <a:ext uri="{9D8B030D-6E8A-4147-A177-3AD203B41FA5}">
                      <a16:colId xmlns:a16="http://schemas.microsoft.com/office/drawing/2014/main" val="4080562964"/>
                    </a:ext>
                  </a:extLst>
                </a:gridCol>
              </a:tblGrid>
              <a:tr h="373516">
                <a:tc gridSpan="2">
                  <a:txBody>
                    <a:bodyPr/>
                    <a:lstStyle/>
                    <a:p>
                      <a:pPr>
                        <a:lnSpc>
                          <a:spcPct val="107000"/>
                        </a:lnSpc>
                        <a:spcAft>
                          <a:spcPts val="800"/>
                        </a:spcAft>
                      </a:pPr>
                      <a:r>
                        <a:rPr lang="cs-CZ" sz="1200" kern="1200">
                          <a:effectLst/>
                        </a:rPr>
                        <a:t>Software pro počítačovou analýzu kvalitativních dat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1241512754"/>
                  </a:ext>
                </a:extLst>
              </a:tr>
              <a:tr h="1024977">
                <a:tc>
                  <a:txBody>
                    <a:bodyPr/>
                    <a:lstStyle/>
                    <a:p>
                      <a:pPr fontAlgn="base">
                        <a:lnSpc>
                          <a:spcPct val="107000"/>
                        </a:lnSpc>
                        <a:spcAft>
                          <a:spcPts val="800"/>
                        </a:spcAft>
                      </a:pPr>
                      <a:r>
                        <a:rPr lang="en-GB" sz="1200">
                          <a:effectLst/>
                        </a:rPr>
                        <a:t>Otevřené zdroje software	</a:t>
                      </a:r>
                      <a:endParaRPr lang="en-GB" sz="1600">
                        <a:effectLst/>
                      </a:endParaRPr>
                    </a:p>
                    <a:p>
                      <a:pPr fontAlgn="base">
                        <a:lnSpc>
                          <a:spcPct val="107000"/>
                        </a:lnSpc>
                        <a:spcAft>
                          <a:spcPts val="800"/>
                        </a:spcAft>
                      </a:pPr>
                      <a:r>
                        <a:rPr lang="en-GB" sz="12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fontAlgn="base">
                        <a:lnSpc>
                          <a:spcPct val="107000"/>
                        </a:lnSpc>
                        <a:spcAft>
                          <a:spcPts val="800"/>
                        </a:spcAft>
                      </a:pPr>
                      <a:r>
                        <a:rPr lang="en-GB" sz="1800" b="0" i="0" u="sng" kern="1200" dirty="0" err="1">
                          <a:solidFill>
                            <a:schemeClr val="dk1"/>
                          </a:solidFill>
                          <a:effectLst/>
                          <a:latin typeface="+mn-lt"/>
                          <a:ea typeface="+mn-ea"/>
                          <a:cs typeface="+mn-cs"/>
                          <a:hlinkClick r:id="rId2"/>
                        </a:rPr>
                        <a:t>Aquad</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3"/>
                        </a:rPr>
                        <a:t>Cassandre</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4"/>
                        </a:rPr>
                        <a:t>CLAN</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5"/>
                        </a:rPr>
                        <a:t>Coding Analysis Toolkit</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6"/>
                        </a:rPr>
                        <a:t>Compendium</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7"/>
                        </a:rPr>
                        <a:t>ELAN</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8"/>
                        </a:rPr>
                        <a:t>KH Coder</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9"/>
                        </a:rPr>
                        <a:t>Qiqqa</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0"/>
                        </a:rPr>
                        <a:t>Quantitative Discourse Analysis Package (</a:t>
                      </a:r>
                      <a:r>
                        <a:rPr lang="en-GB" sz="1800" b="0" i="0" u="none" strike="noStrike" kern="1200" dirty="0" err="1">
                          <a:solidFill>
                            <a:schemeClr val="dk1"/>
                          </a:solidFill>
                          <a:effectLst/>
                          <a:latin typeface="+mn-lt"/>
                          <a:ea typeface="+mn-ea"/>
                          <a:cs typeface="+mn-cs"/>
                          <a:hlinkClick r:id="rId10"/>
                        </a:rPr>
                        <a:t>qdap</a:t>
                      </a:r>
                      <a:r>
                        <a:rPr lang="en-GB" sz="1800" b="0" i="0" u="none" strike="noStrike" kern="1200" dirty="0">
                          <a:solidFill>
                            <a:schemeClr val="dk1"/>
                          </a:solidFill>
                          <a:effectLst/>
                          <a:latin typeface="+mn-lt"/>
                          <a:ea typeface="+mn-ea"/>
                          <a:cs typeface="+mn-cs"/>
                          <a:hlinkClick r:id="rId10"/>
                        </a:rPr>
                        <a:t>)</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1"/>
                        </a:rPr>
                        <a:t>RQDA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2626463"/>
                  </a:ext>
                </a:extLst>
              </a:tr>
              <a:tr h="766949">
                <a:tc>
                  <a:txBody>
                    <a:bodyPr/>
                    <a:lstStyle/>
                    <a:p>
                      <a:pPr fontAlgn="base">
                        <a:lnSpc>
                          <a:spcPct val="107000"/>
                        </a:lnSpc>
                        <a:spcAft>
                          <a:spcPts val="800"/>
                        </a:spcAft>
                      </a:pPr>
                      <a:r>
                        <a:rPr lang="en-GB" sz="1200" dirty="0" err="1">
                          <a:effectLst/>
                        </a:rPr>
                        <a:t>Patentovaný</a:t>
                      </a:r>
                      <a:r>
                        <a:rPr lang="en-GB" sz="1200" dirty="0">
                          <a:effectLst/>
                        </a:rPr>
                        <a:t> software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fontAlgn="base">
                        <a:lnSpc>
                          <a:spcPct val="107000"/>
                        </a:lnSpc>
                        <a:spcAft>
                          <a:spcPts val="800"/>
                        </a:spcAft>
                      </a:pPr>
                      <a:r>
                        <a:rPr lang="en-GB" sz="1800" b="0" i="0" u="sng" kern="1200" dirty="0" err="1">
                          <a:solidFill>
                            <a:schemeClr val="dk1"/>
                          </a:solidFill>
                          <a:effectLst/>
                          <a:latin typeface="+mn-lt"/>
                          <a:ea typeface="+mn-ea"/>
                          <a:cs typeface="+mn-cs"/>
                          <a:hlinkClick r:id="rId12"/>
                        </a:rPr>
                        <a:t>ATLAS.ti</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13"/>
                        </a:rPr>
                        <a:t>Dedoose</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4"/>
                        </a:rPr>
                        <a:t>Delve</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5"/>
                        </a:rPr>
                        <a:t>MAXQDA</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6"/>
                        </a:rPr>
                        <a:t>NVivo</a:t>
                      </a:r>
                      <a:r>
                        <a:rPr lang="en-GB" sz="1800" b="0" i="0" kern="1200" dirty="0">
                          <a:solidFill>
                            <a:schemeClr val="dk1"/>
                          </a:solidFill>
                          <a:effectLst/>
                          <a:latin typeface="+mn-lt"/>
                          <a:ea typeface="+mn-ea"/>
                          <a:cs typeface="+mn-cs"/>
                        </a:rPr>
                        <a:t>; </a:t>
                      </a:r>
                      <a:r>
                        <a:rPr lang="en-GB" sz="1800" b="0" i="0" u="none" strike="noStrike" kern="1200" dirty="0">
                          <a:solidFill>
                            <a:schemeClr val="dk1"/>
                          </a:solidFill>
                          <a:effectLst/>
                          <a:latin typeface="+mn-lt"/>
                          <a:ea typeface="+mn-ea"/>
                          <a:cs typeface="+mn-cs"/>
                          <a:hlinkClick r:id="rId17"/>
                        </a:rPr>
                        <a:t>QDA Miner</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18"/>
                        </a:rPr>
                        <a:t>Quirkos</a:t>
                      </a:r>
                      <a:r>
                        <a:rPr lang="en-GB" sz="1800" b="0" i="0"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hlinkClick r:id="rId19"/>
                        </a:rPr>
                        <a:t>Transana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3254291"/>
                  </a:ext>
                </a:extLst>
              </a:tr>
            </a:tbl>
          </a:graphicData>
        </a:graphic>
      </p:graphicFrame>
      <p:sp>
        <p:nvSpPr>
          <p:cNvPr id="8" name="Rectangle 2">
            <a:extLst>
              <a:ext uri="{FF2B5EF4-FFF2-40B4-BE49-F238E27FC236}">
                <a16:creationId xmlns:a16="http://schemas.microsoft.com/office/drawing/2014/main" id="{DAE0787D-FA9D-BEF5-2C67-6B7321648104}"/>
              </a:ext>
            </a:extLst>
          </p:cNvPr>
          <p:cNvSpPr>
            <a:spLocks noChangeArrowheads="1"/>
          </p:cNvSpPr>
          <p:nvPr/>
        </p:nvSpPr>
        <p:spPr bwMode="auto">
          <a:xfrm>
            <a:off x="3219450" y="3132366"/>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cs-CZ"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20"/>
              </a:rPr>
              <a:t>[</a:t>
            </a:r>
            <a:endParaRPr kumimoji="0" lang="cs-CZ"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3899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5518EF-C875-5CCC-BA9A-FF96D63375E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C1E8A2C-C095-AD08-69DA-7E8C87F198AC}"/>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524607A7-7D23-F1B1-6301-39FAC0D29199}"/>
              </a:ext>
            </a:extLst>
          </p:cNvPr>
          <p:cNvSpPr>
            <a:spLocks noGrp="1"/>
          </p:cNvSpPr>
          <p:nvPr>
            <p:ph type="title"/>
          </p:nvPr>
        </p:nvSpPr>
        <p:spPr>
          <a:xfrm>
            <a:off x="666000" y="378000"/>
            <a:ext cx="10753200" cy="451576"/>
          </a:xfrm>
        </p:spPr>
        <p:txBody>
          <a:bodyPr/>
          <a:lstStyle/>
          <a:p>
            <a:r>
              <a:rPr lang="en-GB" dirty="0"/>
              <a:t>COREQ </a:t>
            </a:r>
            <a:r>
              <a:rPr lang="en-GB" sz="2400" dirty="0"/>
              <a:t>(Consolidated criteria for reporting qualitative research – </a:t>
            </a:r>
            <a:r>
              <a:rPr lang="en-GB" sz="2400" dirty="0" err="1"/>
              <a:t>Konsolidovaná</a:t>
            </a:r>
            <a:r>
              <a:rPr lang="en-GB" sz="2400" dirty="0"/>
              <a:t> </a:t>
            </a:r>
            <a:r>
              <a:rPr lang="en-GB" sz="2400" dirty="0" err="1"/>
              <a:t>kritéria</a:t>
            </a:r>
            <a:r>
              <a:rPr lang="en-GB" sz="2400" dirty="0"/>
              <a:t> pro </a:t>
            </a:r>
            <a:r>
              <a:rPr lang="en-GB" sz="2400" dirty="0" err="1"/>
              <a:t>vykazování</a:t>
            </a:r>
            <a:r>
              <a:rPr lang="en-GB" sz="2400" dirty="0"/>
              <a:t> </a:t>
            </a:r>
            <a:r>
              <a:rPr lang="en-GB" sz="2400" dirty="0" err="1"/>
              <a:t>kvalitativního</a:t>
            </a:r>
            <a:r>
              <a:rPr lang="en-GB" sz="2400" dirty="0"/>
              <a:t> </a:t>
            </a:r>
            <a:r>
              <a:rPr lang="en-GB" sz="2400" dirty="0" err="1"/>
              <a:t>výzkumu</a:t>
            </a:r>
            <a:r>
              <a:rPr lang="en-GB" sz="2400" dirty="0"/>
              <a:t>)</a:t>
            </a:r>
            <a:endParaRPr lang="en-GB" dirty="0"/>
          </a:p>
        </p:txBody>
      </p:sp>
      <p:sp>
        <p:nvSpPr>
          <p:cNvPr id="5" name="Zástupný obsah 4">
            <a:extLst>
              <a:ext uri="{FF2B5EF4-FFF2-40B4-BE49-F238E27FC236}">
                <a16:creationId xmlns:a16="http://schemas.microsoft.com/office/drawing/2014/main" id="{A219F6C8-38A0-7638-ECC5-8BF4DE5C39F6}"/>
              </a:ext>
            </a:extLst>
          </p:cNvPr>
          <p:cNvSpPr>
            <a:spLocks noGrp="1"/>
          </p:cNvSpPr>
          <p:nvPr>
            <p:ph idx="1"/>
          </p:nvPr>
        </p:nvSpPr>
        <p:spPr/>
        <p:txBody>
          <a:bodyPr/>
          <a:lstStyle/>
          <a:p>
            <a:r>
              <a:rPr lang="en-GB" b="0" i="0" dirty="0" err="1">
                <a:solidFill>
                  <a:srgbClr val="3A3A3A"/>
                </a:solidFill>
                <a:effectLst/>
                <a:latin typeface="Open Sans" panose="020B0606030504020204" pitchFamily="34" charset="0"/>
              </a:rPr>
              <a:t>nabízí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kontrolní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seznam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obsahující</a:t>
            </a:r>
            <a:r>
              <a:rPr lang="en-GB" b="0" i="0" dirty="0">
                <a:solidFill>
                  <a:srgbClr val="3A3A3A"/>
                </a:solidFill>
                <a:effectLst/>
                <a:latin typeface="Open Sans" panose="020B0606030504020204" pitchFamily="34" charset="0"/>
              </a:rPr>
              <a:t> 32 </a:t>
            </a:r>
            <a:r>
              <a:rPr lang="en-GB" b="0" i="0" dirty="0" err="1">
                <a:solidFill>
                  <a:srgbClr val="3A3A3A"/>
                </a:solidFill>
                <a:effectLst/>
                <a:latin typeface="Open Sans" panose="020B0606030504020204" pitchFamily="34" charset="0"/>
              </a:rPr>
              <a:t>položek</a:t>
            </a:r>
            <a:r>
              <a:rPr lang="en-GB" b="0" i="0" dirty="0">
                <a:solidFill>
                  <a:srgbClr val="3A3A3A"/>
                </a:solidFill>
                <a:effectLst/>
                <a:latin typeface="Open Sans" panose="020B0606030504020204" pitchFamily="34" charset="0"/>
              </a:rPr>
              <a:t>/</a:t>
            </a:r>
            <a:r>
              <a:rPr lang="en-GB" b="0" i="0" dirty="0" err="1">
                <a:solidFill>
                  <a:srgbClr val="3A3A3A"/>
                </a:solidFill>
                <a:effectLst/>
                <a:latin typeface="Open Sans" panose="020B0606030504020204" pitchFamily="34" charset="0"/>
              </a:rPr>
              <a:t>kritérií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můžou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pracovníkům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pomoci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uvést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důležité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aspekty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týkající</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výzkumného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týmu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studie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kontextu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studie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zjištění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analýzy</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interpretace</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užitečný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zejména</a:t>
            </a:r>
            <a:r>
              <a:rPr lang="en-GB" b="0" i="0" dirty="0">
                <a:solidFill>
                  <a:srgbClr val="3A3A3A"/>
                </a:solidFill>
                <a:effectLst/>
                <a:latin typeface="Open Sans" panose="020B0606030504020204" pitchFamily="34" charset="0"/>
              </a:rPr>
              <a:t> pro </a:t>
            </a:r>
            <a:r>
              <a:rPr lang="en-GB" b="0" i="0" dirty="0" err="1">
                <a:solidFill>
                  <a:srgbClr val="3A3A3A"/>
                </a:solidFill>
                <a:effectLst/>
                <a:latin typeface="Open Sans" panose="020B0606030504020204" pitchFamily="34" charset="0"/>
              </a:rPr>
              <a:t>kvalitativní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němž</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byly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provedeny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rozhovory</a:t>
            </a:r>
            <a:r>
              <a:rPr lang="en-GB" b="0" i="0" dirty="0">
                <a:solidFill>
                  <a:srgbClr val="3A3A3A"/>
                </a:solidFill>
                <a:effectLst/>
                <a:latin typeface="Open Sans" panose="020B0606030504020204" pitchFamily="34" charset="0"/>
              </a:rPr>
              <a:t> a/</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ohniskové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skupiny</a:t>
            </a:r>
            <a:r>
              <a:rPr lang="en-GB" b="0" i="0" dirty="0">
                <a:solidFill>
                  <a:srgbClr val="3A3A3A"/>
                </a:solidFill>
                <a:effectLst/>
                <a:latin typeface="Open Sans" panose="020B0606030504020204" pitchFamily="34" charset="0"/>
              </a:rPr>
              <a:t>. (</a:t>
            </a:r>
            <a:r>
              <a:rPr lang="en-GB" b="0" i="0" u="none" strike="noStrike" dirty="0">
                <a:solidFill>
                  <a:srgbClr val="002776"/>
                </a:solidFill>
                <a:effectLst/>
                <a:latin typeface="Open Sans" panose="020B0606030504020204" pitchFamily="34" charset="0"/>
                <a:hlinkClick r:id="rId2"/>
              </a:rPr>
              <a:t>COREQ </a:t>
            </a:r>
            <a:r>
              <a:rPr lang="en-GB" b="0" i="0" dirty="0">
                <a:solidFill>
                  <a:srgbClr val="3A3A3A"/>
                </a:solidFill>
                <a:effectLst/>
                <a:latin typeface="Open Sans" panose="020B0606030504020204" pitchFamily="34" charset="0"/>
              </a:rPr>
              <a:t>/ </a:t>
            </a:r>
            <a:r>
              <a:rPr lang="en-GB" b="0" i="0" u="none" strike="noStrike" dirty="0">
                <a:solidFill>
                  <a:srgbClr val="002776"/>
                </a:solidFill>
                <a:effectLst/>
                <a:latin typeface="Open Sans" panose="020B0606030504020204" pitchFamily="34" charset="0"/>
                <a:hlinkClick r:id="rId3"/>
              </a:rPr>
              <a:t>Full Text</a:t>
            </a:r>
            <a:r>
              <a:rPr lang="en-GB" b="0" i="0" dirty="0">
                <a:solidFill>
                  <a:srgbClr val="3A3A3A"/>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662609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B6F6637-D81B-DCFD-EDEB-82D12EC68A3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5F90ACB-F33D-8EB2-0785-0459719D6932}"/>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7ED1D61B-4E5F-38BC-7562-49402828C74F}"/>
              </a:ext>
            </a:extLst>
          </p:cNvPr>
          <p:cNvSpPr>
            <a:spLocks noGrp="1"/>
          </p:cNvSpPr>
          <p:nvPr>
            <p:ph type="title"/>
          </p:nvPr>
        </p:nvSpPr>
        <p:spPr>
          <a:xfrm>
            <a:off x="666000" y="271765"/>
            <a:ext cx="10753200" cy="451576"/>
          </a:xfrm>
        </p:spPr>
        <p:txBody>
          <a:bodyPr/>
          <a:lstStyle/>
          <a:p>
            <a:r>
              <a:rPr lang="en-GB" dirty="0"/>
              <a:t>SRQR </a:t>
            </a:r>
            <a:r>
              <a:rPr lang="en-GB" sz="2000" dirty="0"/>
              <a:t>(Standards for reporting qualitative research: a synthesis of recommendations – </a:t>
            </a:r>
            <a:r>
              <a:rPr lang="en-GB" sz="2000" dirty="0" err="1"/>
              <a:t>Standardy</a:t>
            </a:r>
            <a:r>
              <a:rPr lang="en-GB" sz="2000" dirty="0"/>
              <a:t> pro </a:t>
            </a:r>
            <a:r>
              <a:rPr lang="en-GB" sz="2000" dirty="0" err="1"/>
              <a:t>vykazování</a:t>
            </a:r>
            <a:r>
              <a:rPr lang="en-GB" sz="2000" dirty="0"/>
              <a:t> </a:t>
            </a:r>
            <a:r>
              <a:rPr lang="en-GB" sz="2000" dirty="0" err="1"/>
              <a:t>kvalitativního</a:t>
            </a:r>
            <a:r>
              <a:rPr lang="en-GB" sz="2000" dirty="0"/>
              <a:t> </a:t>
            </a:r>
            <a:r>
              <a:rPr lang="en-GB" sz="2000" dirty="0" err="1"/>
              <a:t>výzkumu</a:t>
            </a:r>
            <a:r>
              <a:rPr lang="cs-CZ" sz="2000" dirty="0"/>
              <a:t>)</a:t>
            </a:r>
            <a:endParaRPr lang="en-GB" dirty="0"/>
          </a:p>
        </p:txBody>
      </p:sp>
      <p:sp>
        <p:nvSpPr>
          <p:cNvPr id="5" name="Zástupný obsah 4">
            <a:extLst>
              <a:ext uri="{FF2B5EF4-FFF2-40B4-BE49-F238E27FC236}">
                <a16:creationId xmlns:a16="http://schemas.microsoft.com/office/drawing/2014/main" id="{CEE4FA7F-EB29-7997-F1F9-B353DD28B306}"/>
              </a:ext>
            </a:extLst>
          </p:cNvPr>
          <p:cNvSpPr>
            <a:spLocks noGrp="1"/>
          </p:cNvSpPr>
          <p:nvPr>
            <p:ph idx="1"/>
          </p:nvPr>
        </p:nvSpPr>
        <p:spPr/>
        <p:txBody>
          <a:bodyPr/>
          <a:lstStyle/>
          <a:p>
            <a:r>
              <a:rPr lang="en-GB" b="0" i="0" dirty="0" err="1">
                <a:solidFill>
                  <a:srgbClr val="3A3A3A"/>
                </a:solidFill>
                <a:effectLst/>
                <a:latin typeface="Open Sans" panose="020B0606030504020204" pitchFamily="34" charset="0"/>
              </a:rPr>
              <a:t>jde</a:t>
            </a:r>
            <a:r>
              <a:rPr lang="en-GB" b="0" i="0" dirty="0">
                <a:solidFill>
                  <a:srgbClr val="3A3A3A"/>
                </a:solidFill>
                <a:effectLst/>
                <a:latin typeface="Open Sans" panose="020B0606030504020204" pitchFamily="34" charset="0"/>
              </a:rPr>
              <a:t> o </a:t>
            </a:r>
            <a:r>
              <a:rPr lang="en-GB" b="0" i="0" dirty="0" err="1">
                <a:solidFill>
                  <a:srgbClr val="3A3A3A"/>
                </a:solidFill>
                <a:effectLst/>
                <a:latin typeface="Open Sans" panose="020B0606030504020204" pitchFamily="34" charset="0"/>
              </a:rPr>
              <a:t>kontrolní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seznam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pokrývající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širší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škálu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Nabízí</a:t>
            </a:r>
            <a:r>
              <a:rPr lang="en-GB" b="0" i="0" dirty="0">
                <a:solidFill>
                  <a:srgbClr val="3A3A3A"/>
                </a:solidFill>
                <a:effectLst/>
                <a:latin typeface="Open Sans" panose="020B0606030504020204" pitchFamily="34" charset="0"/>
              </a:rPr>
              <a:t> standard </a:t>
            </a:r>
            <a:r>
              <a:rPr lang="en-GB" b="0" i="0" dirty="0" err="1">
                <a:solidFill>
                  <a:srgbClr val="3A3A3A"/>
                </a:solidFill>
                <a:effectLst/>
                <a:latin typeface="Open Sans" panose="020B0606030504020204" pitchFamily="34" charset="0"/>
              </a:rPr>
              <a:t>reportování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který</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vychází</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přehledu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různých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pokynů</a:t>
            </a:r>
            <a:r>
              <a:rPr lang="en-GB" b="0" i="0" dirty="0">
                <a:solidFill>
                  <a:srgbClr val="3A3A3A"/>
                </a:solidFill>
                <a:effectLst/>
                <a:latin typeface="Open Sans" panose="020B0606030504020204" pitchFamily="34" charset="0"/>
              </a:rPr>
              <a:t>. </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Jeho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je </a:t>
            </a:r>
            <a:r>
              <a:rPr lang="en-GB" b="0" i="0" dirty="0" err="1">
                <a:solidFill>
                  <a:srgbClr val="3A3A3A"/>
                </a:solidFill>
                <a:effectLst/>
                <a:latin typeface="Open Sans" panose="020B0606030504020204" pitchFamily="34" charset="0"/>
              </a:rPr>
              <a:t>zlepšit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transparentnost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pomoci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autorům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přípravě</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rukopisu</a:t>
            </a:r>
            <a:r>
              <a:rPr lang="en-GB" b="0" i="0" dirty="0">
                <a:solidFill>
                  <a:srgbClr val="3A3A3A"/>
                </a:solidFill>
                <a:effectLst/>
                <a:latin typeface="Open Sans" panose="020B0606030504020204" pitchFamily="34" charset="0"/>
              </a:rPr>
              <a:t>. (</a:t>
            </a:r>
            <a:r>
              <a:rPr lang="en-GB" b="0" i="0" u="none" strike="noStrike" dirty="0">
                <a:solidFill>
                  <a:srgbClr val="002776"/>
                </a:solidFill>
                <a:effectLst/>
                <a:latin typeface="Open Sans" panose="020B0606030504020204" pitchFamily="34" charset="0"/>
                <a:hlinkClick r:id="rId2"/>
              </a:rPr>
              <a:t>SRQR</a:t>
            </a:r>
            <a:r>
              <a:rPr lang="en-GB" b="0" i="0" dirty="0">
                <a:solidFill>
                  <a:srgbClr val="3A3A3A"/>
                </a:solidFill>
                <a:effectLst/>
                <a:latin typeface="Open Sans" panose="020B0606030504020204" pitchFamily="34" charset="0"/>
              </a:rPr>
              <a:t> / </a:t>
            </a:r>
            <a:r>
              <a:rPr lang="en-GB" b="0" i="0" u="none" strike="noStrike" dirty="0">
                <a:solidFill>
                  <a:srgbClr val="002776"/>
                </a:solidFill>
                <a:effectLst/>
                <a:latin typeface="Open Sans" panose="020B0606030504020204" pitchFamily="34" charset="0"/>
                <a:hlinkClick r:id="rId3"/>
              </a:rPr>
              <a:t>Full Text</a:t>
            </a:r>
            <a:r>
              <a:rPr lang="en-GB" b="0" i="0" dirty="0">
                <a:solidFill>
                  <a:srgbClr val="3A3A3A"/>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3645817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7CAEDF4-46D9-C1D2-D1F7-35DEB783004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CB6AD7A-0EE8-9F6A-EC11-2C09CB245D5B}"/>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547E3374-2E87-619D-72C4-782AC32ED9BB}"/>
              </a:ext>
            </a:extLst>
          </p:cNvPr>
          <p:cNvSpPr>
            <a:spLocks noGrp="1"/>
          </p:cNvSpPr>
          <p:nvPr>
            <p:ph type="title"/>
          </p:nvPr>
        </p:nvSpPr>
        <p:spPr>
          <a:xfrm>
            <a:off x="540000" y="378000"/>
            <a:ext cx="10753200" cy="451576"/>
          </a:xfrm>
        </p:spPr>
        <p:txBody>
          <a:bodyPr/>
          <a:lstStyle/>
          <a:p>
            <a:r>
              <a:rPr lang="en-GB" dirty="0"/>
              <a:t>ENTREQ </a:t>
            </a:r>
            <a:r>
              <a:rPr lang="en-GB" sz="2000" dirty="0"/>
              <a:t>(Enhancing transparency in reporting the synthesis of qualitative research – </a:t>
            </a:r>
            <a:r>
              <a:rPr lang="en-GB" sz="2000" dirty="0" err="1"/>
              <a:t>Zvyšování</a:t>
            </a:r>
            <a:r>
              <a:rPr lang="en-GB" sz="2000" dirty="0"/>
              <a:t> </a:t>
            </a:r>
            <a:r>
              <a:rPr lang="en-GB" sz="2000" dirty="0" err="1"/>
              <a:t>transparentnosti</a:t>
            </a:r>
            <a:r>
              <a:rPr lang="en-GB" sz="2000" dirty="0"/>
              <a:t> </a:t>
            </a:r>
            <a:r>
              <a:rPr lang="en-GB" sz="2000" dirty="0" err="1"/>
              <a:t>při</a:t>
            </a:r>
            <a:r>
              <a:rPr lang="en-GB" sz="2000" dirty="0"/>
              <a:t> </a:t>
            </a:r>
            <a:r>
              <a:rPr lang="en-GB" sz="2000" dirty="0" err="1"/>
              <a:t>vykazování</a:t>
            </a:r>
            <a:r>
              <a:rPr lang="en-GB" sz="2000" dirty="0"/>
              <a:t> </a:t>
            </a:r>
            <a:r>
              <a:rPr lang="en-GB" sz="2000" dirty="0" err="1"/>
              <a:t>syntézy</a:t>
            </a:r>
            <a:r>
              <a:rPr lang="en-GB" sz="2000" dirty="0"/>
              <a:t> </a:t>
            </a:r>
            <a:r>
              <a:rPr lang="en-GB" sz="2000" dirty="0" err="1"/>
              <a:t>kvalitativního</a:t>
            </a:r>
            <a:r>
              <a:rPr lang="en-GB" sz="2000" dirty="0"/>
              <a:t> </a:t>
            </a:r>
            <a:r>
              <a:rPr lang="en-GB" sz="2000" dirty="0" err="1"/>
              <a:t>výzkumu</a:t>
            </a:r>
            <a:r>
              <a:rPr lang="en-GB" sz="2000" dirty="0"/>
              <a:t>)</a:t>
            </a:r>
            <a:endParaRPr lang="en-GB" dirty="0"/>
          </a:p>
        </p:txBody>
      </p:sp>
      <p:sp>
        <p:nvSpPr>
          <p:cNvPr id="5" name="Zástupný obsah 4">
            <a:extLst>
              <a:ext uri="{FF2B5EF4-FFF2-40B4-BE49-F238E27FC236}">
                <a16:creationId xmlns:a16="http://schemas.microsoft.com/office/drawing/2014/main" id="{BA5FAC2B-1F7D-5C8F-5C40-C380B88921FE}"/>
              </a:ext>
            </a:extLst>
          </p:cNvPr>
          <p:cNvSpPr>
            <a:spLocks noGrp="1"/>
          </p:cNvSpPr>
          <p:nvPr>
            <p:ph idx="1"/>
          </p:nvPr>
        </p:nvSpPr>
        <p:spPr/>
        <p:txBody>
          <a:bodyPr/>
          <a:lstStyle/>
          <a:p>
            <a:r>
              <a:rPr lang="en-GB" b="0" i="0" dirty="0" err="1">
                <a:solidFill>
                  <a:srgbClr val="3A3A3A"/>
                </a:solidFill>
                <a:effectLst/>
                <a:latin typeface="Open Sans" panose="020B0606030504020204" pitchFamily="34" charset="0"/>
              </a:rPr>
              <a:t>pomáhá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výzkumným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pracovníkům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uvádět</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syntézu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zjištění</a:t>
            </a:r>
            <a:r>
              <a:rPr lang="en-GB" b="0" i="0" dirty="0">
                <a:solidFill>
                  <a:srgbClr val="3A3A3A"/>
                </a:solidFill>
                <a:effectLst/>
                <a:latin typeface="Open Sans" panose="020B0606030504020204" pitchFamily="34" charset="0"/>
              </a:rPr>
              <a:t> z </a:t>
            </a:r>
            <a:r>
              <a:rPr lang="en-GB" b="0" i="0" dirty="0" err="1">
                <a:solidFill>
                  <a:srgbClr val="3A3A3A"/>
                </a:solidFill>
                <a:effectLst/>
                <a:latin typeface="Open Sans" panose="020B0606030504020204" pitchFamily="34" charset="0"/>
              </a:rPr>
              <a:t>více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studií</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endParaRPr lang="cs-CZ" b="0" i="0" dirty="0">
              <a:solidFill>
                <a:srgbClr val="3A3A3A"/>
              </a:solidFill>
              <a:effectLst/>
              <a:latin typeface="Open Sans" panose="020B0606030504020204" pitchFamily="34" charset="0"/>
            </a:endParaRPr>
          </a:p>
          <a:p>
            <a:r>
              <a:rPr lang="en-GB" b="0" i="0" dirty="0">
                <a:solidFill>
                  <a:srgbClr val="3A3A3A"/>
                </a:solidFill>
                <a:effectLst/>
                <a:latin typeface="Open Sans" panose="020B0606030504020204" pitchFamily="34" charset="0"/>
              </a:rPr>
              <a:t>ENTREQ </a:t>
            </a:r>
            <a:r>
              <a:rPr lang="en-GB" b="0" i="0" dirty="0" err="1">
                <a:solidFill>
                  <a:srgbClr val="3A3A3A"/>
                </a:solidFill>
                <a:effectLst/>
                <a:latin typeface="Open Sans" panose="020B0606030504020204" pitchFamily="34" charset="0"/>
              </a:rPr>
              <a:t>zahrnuje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několik</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fází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vyhledávání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výběr</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kvalitativního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výzkumu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hodnocení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kvality</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metody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syntézy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zjištění</a:t>
            </a:r>
            <a:r>
              <a:rPr lang="en-GB" b="0" i="0" dirty="0">
                <a:solidFill>
                  <a:srgbClr val="3A3A3A"/>
                </a:solidFill>
                <a:effectLst/>
                <a:latin typeface="Open Sans" panose="020B0606030504020204" pitchFamily="34" charset="0"/>
              </a:rPr>
              <a:t>. (</a:t>
            </a:r>
            <a:r>
              <a:rPr lang="en-GB" b="0" i="0" u="none" strike="noStrike" dirty="0">
                <a:solidFill>
                  <a:srgbClr val="002776"/>
                </a:solidFill>
                <a:effectLst/>
                <a:latin typeface="Open Sans" panose="020B0606030504020204" pitchFamily="34" charset="0"/>
                <a:hlinkClick r:id="rId2"/>
              </a:rPr>
              <a:t>ENTREQ</a:t>
            </a:r>
            <a:r>
              <a:rPr lang="en-GB" b="0" i="0" dirty="0">
                <a:solidFill>
                  <a:srgbClr val="3A3A3A"/>
                </a:solidFill>
                <a:effectLst/>
                <a:latin typeface="Open Sans" panose="020B0606030504020204" pitchFamily="34" charset="0"/>
              </a:rPr>
              <a:t> / </a:t>
            </a:r>
            <a:r>
              <a:rPr lang="en-GB" b="0" i="0" u="none" strike="noStrike" dirty="0">
                <a:solidFill>
                  <a:srgbClr val="002776"/>
                </a:solidFill>
                <a:effectLst/>
                <a:latin typeface="Open Sans" panose="020B0606030504020204" pitchFamily="34" charset="0"/>
                <a:hlinkClick r:id="rId3"/>
              </a:rPr>
              <a:t>Full Text</a:t>
            </a:r>
            <a:r>
              <a:rPr lang="en-GB" b="0" i="0" dirty="0">
                <a:solidFill>
                  <a:srgbClr val="3A3A3A"/>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310363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36E46B69-1192-03B9-75D7-CF66A86A5916}"/>
              </a:ext>
            </a:extLst>
          </p:cNvPr>
          <p:cNvSpPr>
            <a:spLocks noGrp="1"/>
          </p:cNvSpPr>
          <p:nvPr>
            <p:ph type="ftr" sz="quarter" idx="10"/>
          </p:nvPr>
        </p:nvSpPr>
        <p:spPr>
          <a:xfrm>
            <a:off x="720000" y="6228000"/>
            <a:ext cx="7920000" cy="252000"/>
          </a:xfrm>
        </p:spPr>
        <p:txBody>
          <a:bodyPr/>
          <a:lstStyle/>
          <a:p>
            <a:pPr>
              <a:spcAft>
                <a:spcPts val="600"/>
              </a:spcAft>
            </a:pPr>
            <a:r>
              <a:rPr lang="cs-CZ"/>
              <a:t>Zápatí prezentace</a:t>
            </a:r>
          </a:p>
        </p:txBody>
      </p:sp>
      <p:sp>
        <p:nvSpPr>
          <p:cNvPr id="3" name="Zástupný symbol pro číslo snímku 2">
            <a:extLst>
              <a:ext uri="{FF2B5EF4-FFF2-40B4-BE49-F238E27FC236}">
                <a16:creationId xmlns:a16="http://schemas.microsoft.com/office/drawing/2014/main" id="{5CCCC4EC-FDBF-DBF4-93B9-87348DFE0C83}"/>
              </a:ext>
            </a:extLst>
          </p:cNvPr>
          <p:cNvSpPr>
            <a:spLocks noGrp="1"/>
          </p:cNvSpPr>
          <p:nvPr>
            <p:ph type="sldNum" sz="quarter" idx="11"/>
          </p:nvPr>
        </p:nvSpPr>
        <p:spPr>
          <a:xfrm>
            <a:off x="414000" y="6228000"/>
            <a:ext cx="252000" cy="252000"/>
          </a:xfrm>
        </p:spPr>
        <p:txBody>
          <a:bodyPr vert="horz" wrap="none" lIns="0" tIns="0" rIns="0" bIns="0" numCol="1" anchor="ctr" anchorCtr="0" compatLnSpc="1">
            <a:prstTxWarp prst="textNoShape">
              <a:avLst/>
            </a:prstTxWarp>
            <a:normAutofit/>
          </a:bodyPr>
          <a:lstStyle/>
          <a:p>
            <a:pPr>
              <a:spcAft>
                <a:spcPts val="600"/>
              </a:spcAft>
            </a:pPr>
            <a:fld id="{0970407D-EE58-4A0B-824B-1D3AE42DD9CF}" type="slidenum">
              <a:rPr lang="cs-CZ" altLang="cs-CZ" b="0" kern="1200">
                <a:latin typeface="+mj-lt"/>
                <a:ea typeface="+mn-ea"/>
                <a:cs typeface="+mn-cs"/>
              </a:rPr>
              <a:pPr>
                <a:spcAft>
                  <a:spcPts val="600"/>
                </a:spcAft>
              </a:pPr>
              <a:t>4</a:t>
            </a:fld>
            <a:endParaRPr lang="cs-CZ" altLang="cs-CZ" b="0" kern="1200">
              <a:latin typeface="+mj-lt"/>
              <a:ea typeface="+mn-ea"/>
              <a:cs typeface="+mn-cs"/>
            </a:endParaRPr>
          </a:p>
        </p:txBody>
      </p:sp>
      <p:sp>
        <p:nvSpPr>
          <p:cNvPr id="15" name="Text Placeholder 3">
            <a:extLst>
              <a:ext uri="{FF2B5EF4-FFF2-40B4-BE49-F238E27FC236}">
                <a16:creationId xmlns:a16="http://schemas.microsoft.com/office/drawing/2014/main" id="{EFB1163F-88D9-ACFE-0B92-0A9C29BDBC71}"/>
              </a:ext>
            </a:extLst>
          </p:cNvPr>
          <p:cNvSpPr>
            <a:spLocks noGrp="1"/>
          </p:cNvSpPr>
          <p:nvPr>
            <p:ph type="body" sz="quarter" idx="26"/>
          </p:nvPr>
        </p:nvSpPr>
        <p:spPr>
          <a:xfrm>
            <a:off x="720725" y="1296001"/>
            <a:ext cx="5220000" cy="271576"/>
          </a:xfrm>
        </p:spPr>
        <p:txBody>
          <a:bodyPr/>
          <a:lstStyle/>
          <a:p>
            <a:endParaRPr lang="en-US"/>
          </a:p>
        </p:txBody>
      </p:sp>
      <p:sp>
        <p:nvSpPr>
          <p:cNvPr id="4" name="Nadpis 3">
            <a:extLst>
              <a:ext uri="{FF2B5EF4-FFF2-40B4-BE49-F238E27FC236}">
                <a16:creationId xmlns:a16="http://schemas.microsoft.com/office/drawing/2014/main" id="{75B02D59-D46E-7157-10B0-AF758205A41F}"/>
              </a:ext>
            </a:extLst>
          </p:cNvPr>
          <p:cNvSpPr>
            <a:spLocks noGrp="1"/>
          </p:cNvSpPr>
          <p:nvPr>
            <p:ph type="title"/>
          </p:nvPr>
        </p:nvSpPr>
        <p:spPr>
          <a:xfrm>
            <a:off x="720000" y="720000"/>
            <a:ext cx="10753200" cy="451576"/>
          </a:xfrm>
        </p:spPr>
        <p:txBody>
          <a:bodyPr vert="horz" lIns="0" tIns="0" rIns="0" bIns="0" rtlCol="0" anchor="t" anchorCtr="0">
            <a:normAutofit/>
          </a:bodyPr>
          <a:lstStyle/>
          <a:p>
            <a:r>
              <a:rPr lang="cs-CZ" sz="2400" dirty="0"/>
              <a:t>Diskurzivní analýza/analýza diskurzu (</a:t>
            </a:r>
            <a:r>
              <a:rPr lang="cs-CZ" sz="2400" dirty="0" err="1"/>
              <a:t>Discourse</a:t>
            </a:r>
            <a:r>
              <a:rPr lang="cs-CZ" sz="2400" dirty="0"/>
              <a:t> </a:t>
            </a:r>
            <a:r>
              <a:rPr lang="cs-CZ" sz="2400" dirty="0" err="1"/>
              <a:t>analysis</a:t>
            </a:r>
            <a:r>
              <a:rPr lang="cs-CZ" sz="2400" dirty="0"/>
              <a:t>, DA)</a:t>
            </a:r>
          </a:p>
        </p:txBody>
      </p:sp>
      <p:sp>
        <p:nvSpPr>
          <p:cNvPr id="17" name="Text Placeholder 5">
            <a:extLst>
              <a:ext uri="{FF2B5EF4-FFF2-40B4-BE49-F238E27FC236}">
                <a16:creationId xmlns:a16="http://schemas.microsoft.com/office/drawing/2014/main" id="{63E5E562-A839-A9D3-AA9A-3C6B05617812}"/>
              </a:ext>
            </a:extLst>
          </p:cNvPr>
          <p:cNvSpPr>
            <a:spLocks noGrp="1"/>
          </p:cNvSpPr>
          <p:nvPr>
            <p:ph type="body" sz="quarter" idx="27"/>
          </p:nvPr>
        </p:nvSpPr>
        <p:spPr>
          <a:xfrm>
            <a:off x="6251278" y="1290515"/>
            <a:ext cx="5220000" cy="271576"/>
          </a:xfrm>
        </p:spPr>
        <p:txBody>
          <a:bodyPr/>
          <a:lstStyle/>
          <a:p>
            <a:endParaRPr lang="en-US"/>
          </a:p>
        </p:txBody>
      </p:sp>
      <p:sp>
        <p:nvSpPr>
          <p:cNvPr id="5" name="Zástupný obsah 4">
            <a:extLst>
              <a:ext uri="{FF2B5EF4-FFF2-40B4-BE49-F238E27FC236}">
                <a16:creationId xmlns:a16="http://schemas.microsoft.com/office/drawing/2014/main" id="{01292E2C-5730-D458-1701-CCFBBF1F9256}"/>
              </a:ext>
            </a:extLst>
          </p:cNvPr>
          <p:cNvSpPr>
            <a:spLocks noGrp="1"/>
          </p:cNvSpPr>
          <p:nvPr>
            <p:ph idx="29"/>
          </p:nvPr>
        </p:nvSpPr>
        <p:spPr>
          <a:xfrm>
            <a:off x="720000" y="1701505"/>
            <a:ext cx="10934118" cy="4139998"/>
          </a:xfrm>
        </p:spPr>
        <p:txBody>
          <a:bodyPr vert="horz" lIns="0" tIns="0" rIns="0" bIns="0" rtlCol="0">
            <a:normAutofit/>
          </a:bodyPr>
          <a:lstStyle/>
          <a:p>
            <a:pPr>
              <a:lnSpc>
                <a:spcPct val="100000"/>
              </a:lnSpc>
              <a:spcAft>
                <a:spcPts val="0"/>
              </a:spcAft>
            </a:pPr>
            <a:r>
              <a:rPr lang="en-GB" sz="2400" i="0" dirty="0">
                <a:effectLst/>
              </a:rPr>
              <a:t>u </a:t>
            </a:r>
            <a:r>
              <a:rPr lang="en-GB" sz="2400" i="0" dirty="0" err="1">
                <a:effectLst/>
              </a:rPr>
              <a:t>mnoha</a:t>
            </a:r>
            <a:r>
              <a:rPr lang="en-GB" sz="2400" i="0" dirty="0">
                <a:effectLst/>
              </a:rPr>
              <a:t> </a:t>
            </a:r>
            <a:r>
              <a:rPr lang="en-GB" sz="2400" i="0" dirty="0" err="1">
                <a:effectLst/>
              </a:rPr>
              <a:t>výzkumníků</a:t>
            </a:r>
            <a:r>
              <a:rPr lang="en-GB" sz="2400" i="0" dirty="0">
                <a:effectLst/>
              </a:rPr>
              <a:t> </a:t>
            </a:r>
            <a:r>
              <a:rPr lang="en-GB" sz="2400" i="0" dirty="0" err="1">
                <a:effectLst/>
              </a:rPr>
              <a:t>různých</a:t>
            </a:r>
            <a:r>
              <a:rPr lang="en-GB" sz="2400" i="0" dirty="0">
                <a:effectLst/>
              </a:rPr>
              <a:t> </a:t>
            </a:r>
            <a:r>
              <a:rPr lang="en-GB" sz="2400" i="0" dirty="0" err="1">
                <a:effectLst/>
              </a:rPr>
              <a:t>oborů</a:t>
            </a:r>
            <a:r>
              <a:rPr lang="en-GB" sz="2400" i="0" dirty="0">
                <a:effectLst/>
              </a:rPr>
              <a:t> </a:t>
            </a:r>
            <a:r>
              <a:rPr lang="en-GB" sz="2400" i="0" dirty="0" err="1">
                <a:effectLst/>
              </a:rPr>
              <a:t>značně</a:t>
            </a:r>
            <a:r>
              <a:rPr lang="en-GB" sz="2400" i="0" dirty="0">
                <a:effectLst/>
              </a:rPr>
              <a:t> </a:t>
            </a:r>
            <a:r>
              <a:rPr lang="en-GB" sz="2400" i="0" dirty="0" err="1">
                <a:effectLst/>
              </a:rPr>
              <a:t>populární</a:t>
            </a:r>
            <a:r>
              <a:rPr lang="en-GB" sz="2400" i="0" dirty="0">
                <a:effectLst/>
              </a:rPr>
              <a:t> </a:t>
            </a:r>
            <a:r>
              <a:rPr lang="en-GB" sz="2400" i="0" dirty="0" err="1">
                <a:effectLst/>
              </a:rPr>
              <a:t>interdisciplinární</a:t>
            </a:r>
            <a:r>
              <a:rPr lang="en-GB" sz="2400" i="0" dirty="0">
                <a:effectLst/>
              </a:rPr>
              <a:t> strategi</a:t>
            </a:r>
            <a:r>
              <a:rPr lang="cs-CZ" sz="2400" i="0" dirty="0">
                <a:effectLst/>
              </a:rPr>
              <a:t>e</a:t>
            </a:r>
            <a:r>
              <a:rPr lang="en-GB" sz="2400" i="0" dirty="0">
                <a:effectLst/>
              </a:rPr>
              <a:t> </a:t>
            </a:r>
            <a:r>
              <a:rPr lang="en-GB" sz="2400" i="0" dirty="0" err="1">
                <a:effectLst/>
              </a:rPr>
              <a:t>výzkumu</a:t>
            </a:r>
            <a:r>
              <a:rPr lang="en-GB" sz="2400" i="0" dirty="0">
                <a:effectLst/>
              </a:rPr>
              <a:t>. </a:t>
            </a:r>
            <a:endParaRPr lang="cs-CZ" sz="2400" i="0" dirty="0">
              <a:effectLst/>
            </a:endParaRPr>
          </a:p>
          <a:p>
            <a:pPr>
              <a:lnSpc>
                <a:spcPct val="100000"/>
              </a:lnSpc>
              <a:spcAft>
                <a:spcPts val="0"/>
              </a:spcAft>
            </a:pPr>
            <a:endParaRPr lang="cs-CZ" sz="2400" i="0" dirty="0">
              <a:effectLst/>
            </a:endParaRPr>
          </a:p>
          <a:p>
            <a:pPr>
              <a:lnSpc>
                <a:spcPct val="100000"/>
              </a:lnSpc>
              <a:spcAft>
                <a:spcPts val="0"/>
              </a:spcAft>
            </a:pPr>
            <a:r>
              <a:rPr lang="cs-CZ" sz="2400" dirty="0"/>
              <a:t>v</a:t>
            </a:r>
            <a:r>
              <a:rPr lang="en-GB" sz="2400" i="0" dirty="0">
                <a:effectLst/>
              </a:rPr>
              <a:t> </a:t>
            </a:r>
            <a:r>
              <a:rPr lang="en-GB" sz="2400" i="0" dirty="0" err="1">
                <a:effectLst/>
              </a:rPr>
              <a:t>oblasti</a:t>
            </a:r>
            <a:r>
              <a:rPr lang="en-GB" sz="2400" i="0" dirty="0">
                <a:effectLst/>
              </a:rPr>
              <a:t> </a:t>
            </a:r>
            <a:r>
              <a:rPr lang="en-GB" sz="2400" i="0" dirty="0" err="1">
                <a:effectLst/>
              </a:rPr>
              <a:t>zdravotnictví</a:t>
            </a:r>
            <a:r>
              <a:rPr lang="en-GB" sz="2400" i="0" dirty="0">
                <a:effectLst/>
              </a:rPr>
              <a:t> je ale </a:t>
            </a:r>
            <a:r>
              <a:rPr lang="en-GB" sz="2400" i="0" dirty="0" err="1">
                <a:effectLst/>
              </a:rPr>
              <a:t>využívaná</a:t>
            </a:r>
            <a:r>
              <a:rPr lang="en-GB" sz="2400" i="0" dirty="0">
                <a:effectLst/>
              </a:rPr>
              <a:t> </a:t>
            </a:r>
            <a:r>
              <a:rPr lang="en-GB" sz="2400" i="0" dirty="0" err="1">
                <a:effectLst/>
              </a:rPr>
              <a:t>zřídka</a:t>
            </a:r>
            <a:r>
              <a:rPr lang="cs-CZ" sz="2400" i="0" dirty="0">
                <a:effectLst/>
              </a:rPr>
              <a:t>.</a:t>
            </a:r>
          </a:p>
          <a:p>
            <a:pPr>
              <a:lnSpc>
                <a:spcPct val="100000"/>
              </a:lnSpc>
              <a:spcAft>
                <a:spcPts val="0"/>
              </a:spcAft>
            </a:pPr>
            <a:endParaRPr lang="cs-CZ" sz="2400" i="0" dirty="0">
              <a:effectLst/>
            </a:endParaRPr>
          </a:p>
          <a:p>
            <a:pPr>
              <a:lnSpc>
                <a:spcPct val="100000"/>
              </a:lnSpc>
              <a:spcAft>
                <a:spcPts val="0"/>
              </a:spcAft>
            </a:pPr>
            <a:r>
              <a:rPr lang="en-GB" sz="2400" i="0" dirty="0" err="1">
                <a:effectLst/>
              </a:rPr>
              <a:t>široký</a:t>
            </a:r>
            <a:r>
              <a:rPr lang="en-GB" sz="2400" i="0" dirty="0">
                <a:effectLst/>
              </a:rPr>
              <a:t> a </a:t>
            </a:r>
            <a:r>
              <a:rPr lang="en-GB" sz="2400" i="0" dirty="0" err="1">
                <a:effectLst/>
              </a:rPr>
              <a:t>rozmanitý</a:t>
            </a:r>
            <a:r>
              <a:rPr lang="en-GB" sz="2400" i="0" dirty="0">
                <a:effectLst/>
              </a:rPr>
              <a:t> </a:t>
            </a:r>
            <a:r>
              <a:rPr lang="en-GB" sz="2400" i="0" dirty="0" err="1">
                <a:effectLst/>
              </a:rPr>
              <a:t>obor</a:t>
            </a:r>
            <a:r>
              <a:rPr lang="en-GB" sz="2400" i="0" dirty="0">
                <a:effectLst/>
              </a:rPr>
              <a:t> </a:t>
            </a:r>
            <a:r>
              <a:rPr lang="en-GB" sz="2400" i="0" dirty="0" err="1">
                <a:effectLst/>
              </a:rPr>
              <a:t>zahrnující</a:t>
            </a:r>
            <a:r>
              <a:rPr lang="en-GB" sz="2400" i="0" dirty="0">
                <a:effectLst/>
              </a:rPr>
              <a:t> </a:t>
            </a:r>
            <a:r>
              <a:rPr lang="en-GB" sz="2400" i="0" dirty="0" err="1">
                <a:effectLst/>
              </a:rPr>
              <a:t>různé</a:t>
            </a:r>
            <a:r>
              <a:rPr lang="en-GB" sz="2400" i="0" dirty="0">
                <a:effectLst/>
              </a:rPr>
              <a:t> </a:t>
            </a:r>
            <a:r>
              <a:rPr lang="en-GB" sz="2400" i="0" dirty="0" err="1">
                <a:effectLst/>
              </a:rPr>
              <a:t>přístupy</a:t>
            </a:r>
            <a:r>
              <a:rPr lang="en-GB" sz="2400" i="0" dirty="0">
                <a:effectLst/>
              </a:rPr>
              <a:t> </a:t>
            </a:r>
            <a:r>
              <a:rPr lang="en-GB" sz="2400" i="0" dirty="0" err="1">
                <a:effectLst/>
              </a:rPr>
              <a:t>ke</a:t>
            </a:r>
            <a:r>
              <a:rPr lang="en-GB" sz="2400" i="0" dirty="0">
                <a:effectLst/>
              </a:rPr>
              <a:t> </a:t>
            </a:r>
            <a:r>
              <a:rPr lang="en-GB" sz="2400" i="0" dirty="0" err="1">
                <a:effectLst/>
              </a:rPr>
              <a:t>studiu</a:t>
            </a:r>
            <a:r>
              <a:rPr lang="en-GB" sz="2400" i="0" dirty="0">
                <a:effectLst/>
              </a:rPr>
              <a:t> </a:t>
            </a:r>
            <a:r>
              <a:rPr lang="en-GB" sz="2400" i="0" dirty="0" err="1">
                <a:effectLst/>
              </a:rPr>
              <a:t>jazyka</a:t>
            </a:r>
            <a:r>
              <a:rPr lang="en-GB" sz="2400" i="0" dirty="0">
                <a:effectLst/>
              </a:rPr>
              <a:t>, </a:t>
            </a:r>
            <a:r>
              <a:rPr lang="en-GB" sz="2400" i="0" dirty="0" err="1">
                <a:effectLst/>
              </a:rPr>
              <a:t>které</a:t>
            </a:r>
            <a:r>
              <a:rPr lang="en-GB" sz="2400" i="0" dirty="0">
                <a:effectLst/>
              </a:rPr>
              <a:t> </a:t>
            </a:r>
            <a:r>
              <a:rPr lang="en-GB" sz="2400" i="0" dirty="0" err="1">
                <a:effectLst/>
              </a:rPr>
              <a:t>vycházejí</a:t>
            </a:r>
            <a:r>
              <a:rPr lang="en-GB" sz="2400" i="0" dirty="0">
                <a:effectLst/>
              </a:rPr>
              <a:t> z </a:t>
            </a:r>
            <a:r>
              <a:rPr lang="en-GB" sz="2400" i="0" dirty="0" err="1">
                <a:effectLst/>
              </a:rPr>
              <a:t>různých</a:t>
            </a:r>
            <a:r>
              <a:rPr lang="en-GB" sz="2400" i="0" dirty="0">
                <a:effectLst/>
              </a:rPr>
              <a:t> </a:t>
            </a:r>
            <a:r>
              <a:rPr lang="en-GB" sz="2400" i="0" dirty="0" err="1">
                <a:effectLst/>
              </a:rPr>
              <a:t>vědních</a:t>
            </a:r>
            <a:r>
              <a:rPr lang="en-GB" sz="2400" i="0" dirty="0">
                <a:effectLst/>
              </a:rPr>
              <a:t> </a:t>
            </a:r>
            <a:r>
              <a:rPr lang="en-GB" sz="2400" i="0" dirty="0" err="1">
                <a:effectLst/>
              </a:rPr>
              <a:t>disciplín</a:t>
            </a:r>
            <a:r>
              <a:rPr lang="en-GB" sz="2400" i="0" dirty="0">
                <a:effectLst/>
              </a:rPr>
              <a:t> a </a:t>
            </a:r>
            <a:r>
              <a:rPr lang="en-GB" sz="2400" i="0" dirty="0" err="1">
                <a:effectLst/>
              </a:rPr>
              <a:t>využívají</a:t>
            </a:r>
            <a:r>
              <a:rPr lang="en-GB" sz="2400" i="0" dirty="0">
                <a:effectLst/>
              </a:rPr>
              <a:t> </a:t>
            </a:r>
            <a:r>
              <a:rPr lang="en-GB" sz="2400" i="0" dirty="0" err="1">
                <a:effectLst/>
              </a:rPr>
              <a:t>různé</a:t>
            </a:r>
            <a:r>
              <a:rPr lang="en-GB" sz="2400" i="0" dirty="0">
                <a:effectLst/>
              </a:rPr>
              <a:t> </a:t>
            </a:r>
            <a:r>
              <a:rPr lang="en-GB" sz="2400" i="0" dirty="0" err="1">
                <a:effectLst/>
              </a:rPr>
              <a:t>analytické</a:t>
            </a:r>
            <a:r>
              <a:rPr lang="en-GB" sz="2400" i="0" dirty="0">
                <a:effectLst/>
              </a:rPr>
              <a:t> </a:t>
            </a:r>
            <a:r>
              <a:rPr lang="en-GB" sz="2400" i="0" dirty="0" err="1">
                <a:effectLst/>
              </a:rPr>
              <a:t>přístupy</a:t>
            </a:r>
            <a:r>
              <a:rPr lang="en-GB" sz="2400" i="0" dirty="0">
                <a:effectLst/>
              </a:rPr>
              <a:t> </a:t>
            </a:r>
            <a:r>
              <a:rPr lang="en-GB" sz="2400" i="0" dirty="0" err="1">
                <a:effectLst/>
              </a:rPr>
              <a:t>zkoumající</a:t>
            </a:r>
            <a:r>
              <a:rPr lang="en-GB" sz="2400" i="0" dirty="0">
                <a:effectLst/>
              </a:rPr>
              <a:t>:</a:t>
            </a:r>
          </a:p>
        </p:txBody>
      </p:sp>
      <p:graphicFrame>
        <p:nvGraphicFramePr>
          <p:cNvPr id="9" name="TextovéPole 6">
            <a:extLst>
              <a:ext uri="{FF2B5EF4-FFF2-40B4-BE49-F238E27FC236}">
                <a16:creationId xmlns:a16="http://schemas.microsoft.com/office/drawing/2014/main" id="{C30CA0CC-B631-5B0B-F608-4D80170E49A5}"/>
              </a:ext>
            </a:extLst>
          </p:cNvPr>
          <p:cNvGraphicFramePr/>
          <p:nvPr>
            <p:extLst>
              <p:ext uri="{D42A27DB-BD31-4B8C-83A1-F6EECF244321}">
                <p14:modId xmlns:p14="http://schemas.microsoft.com/office/powerpoint/2010/main" val="4117023742"/>
              </p:ext>
            </p:extLst>
          </p:nvPr>
        </p:nvGraphicFramePr>
        <p:xfrm>
          <a:off x="3274970" y="4213920"/>
          <a:ext cx="5824178" cy="2412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007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ADE2C3-C000-A6A9-2097-5C61FAE0F072}"/>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A21B3D6-2830-BE45-F59C-BA90C4410E24}"/>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37BDAACD-EB6B-E9FA-D976-C70E6357C9D7}"/>
              </a:ext>
            </a:extLst>
          </p:cNvPr>
          <p:cNvSpPr>
            <a:spLocks noGrp="1"/>
          </p:cNvSpPr>
          <p:nvPr>
            <p:ph type="title"/>
          </p:nvPr>
        </p:nvSpPr>
        <p:spPr>
          <a:xfrm>
            <a:off x="666000" y="235906"/>
            <a:ext cx="11095694" cy="451576"/>
          </a:xfrm>
        </p:spPr>
        <p:txBody>
          <a:bodyPr/>
          <a:lstStyle/>
          <a:p>
            <a:r>
              <a:rPr lang="en-GB" sz="3200" dirty="0" err="1"/>
              <a:t>Vztah</a:t>
            </a:r>
            <a:r>
              <a:rPr lang="en-GB" sz="3200" dirty="0"/>
              <a:t> </a:t>
            </a:r>
            <a:r>
              <a:rPr lang="en-GB" sz="3200" dirty="0" err="1"/>
              <a:t>mezi</a:t>
            </a:r>
            <a:r>
              <a:rPr lang="en-GB" sz="3200" dirty="0"/>
              <a:t> </a:t>
            </a:r>
            <a:r>
              <a:rPr lang="en-GB" sz="3200" dirty="0" err="1"/>
              <a:t>kvalitativním</a:t>
            </a:r>
            <a:r>
              <a:rPr lang="en-GB" sz="3200" dirty="0"/>
              <a:t> a </a:t>
            </a:r>
            <a:r>
              <a:rPr lang="en-GB" sz="3200" dirty="0" err="1"/>
              <a:t>kvantitativním</a:t>
            </a:r>
            <a:r>
              <a:rPr lang="en-GB" sz="3200" dirty="0"/>
              <a:t> </a:t>
            </a:r>
            <a:r>
              <a:rPr lang="en-GB" sz="3200" dirty="0" err="1"/>
              <a:t>výzkumem</a:t>
            </a:r>
            <a:endParaRPr lang="en-GB" sz="3200" dirty="0"/>
          </a:p>
        </p:txBody>
      </p:sp>
      <p:sp>
        <p:nvSpPr>
          <p:cNvPr id="7" name="TextovéPole 6">
            <a:extLst>
              <a:ext uri="{FF2B5EF4-FFF2-40B4-BE49-F238E27FC236}">
                <a16:creationId xmlns:a16="http://schemas.microsoft.com/office/drawing/2014/main" id="{A98C2F4B-8081-CEB9-E7D1-825ECCC06901}"/>
              </a:ext>
            </a:extLst>
          </p:cNvPr>
          <p:cNvSpPr txBox="1"/>
          <p:nvPr/>
        </p:nvSpPr>
        <p:spPr>
          <a:xfrm>
            <a:off x="315070" y="1460353"/>
            <a:ext cx="11561859" cy="4893647"/>
          </a:xfrm>
          <a:prstGeom prst="rect">
            <a:avLst/>
          </a:prstGeom>
          <a:noFill/>
        </p:spPr>
        <p:txBody>
          <a:bodyPr wrap="square">
            <a:spAutoFit/>
          </a:bodyPr>
          <a:lstStyle/>
          <a:p>
            <a:pPr algn="l"/>
            <a:r>
              <a:rPr lang="en-GB" b="1" i="0" dirty="0">
                <a:solidFill>
                  <a:srgbClr val="0A0A0A"/>
                </a:solidFill>
                <a:effectLst/>
                <a:latin typeface="Roboto" panose="02000000000000000000" pitchFamily="2" charset="0"/>
              </a:rPr>
              <a:t>Mixed methods studies (complementing quantitative studies)</a:t>
            </a:r>
          </a:p>
          <a:p>
            <a:pPr algn="just"/>
            <a:r>
              <a:rPr lang="en-GB" b="0" i="0" dirty="0" err="1">
                <a:solidFill>
                  <a:srgbClr val="3A3A3A"/>
                </a:solidFill>
                <a:effectLst/>
                <a:latin typeface="Open Sans" panose="020B0606030504020204" pitchFamily="34" charset="0"/>
              </a:rPr>
              <a:t>přístupy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smíšených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kombinující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kvalitativní</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kvantitativní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analýzu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dat</a:t>
            </a:r>
            <a:r>
              <a:rPr lang="cs-CZ" b="0" i="0" dirty="0">
                <a:solidFill>
                  <a:srgbClr val="3A3A3A"/>
                </a:solidFill>
                <a:effectLst/>
                <a:latin typeface="Open Sans" panose="020B0606030504020204" pitchFamily="34" charset="0"/>
              </a:rPr>
              <a:t> se ve zdravotnictví prosazují stále častěji</a:t>
            </a:r>
            <a:r>
              <a:rPr lang="en-GB" b="0" i="0" dirty="0">
                <a:solidFill>
                  <a:srgbClr val="3A3A3A"/>
                </a:solidFill>
                <a:effectLst/>
                <a:latin typeface="Open Sans" panose="020B0606030504020204" pitchFamily="34" charset="0"/>
              </a:rPr>
              <a:t>.</a:t>
            </a:r>
            <a:endParaRPr lang="cs-CZ" b="0" i="0" dirty="0">
              <a:solidFill>
                <a:srgbClr val="3A3A3A"/>
              </a:solidFill>
              <a:effectLst/>
              <a:latin typeface="Open Sans" panose="020B0606030504020204" pitchFamily="34" charset="0"/>
            </a:endParaRPr>
          </a:p>
          <a:p>
            <a:pPr algn="just"/>
            <a:endParaRPr lang="cs-CZ" b="0" i="0" dirty="0">
              <a:solidFill>
                <a:srgbClr val="3A3A3A"/>
              </a:solidFill>
              <a:effectLst/>
              <a:latin typeface="Open Sans" panose="020B0606030504020204" pitchFamily="34" charset="0"/>
            </a:endParaRPr>
          </a:p>
          <a:p>
            <a:pPr marL="342900" indent="-342900">
              <a:buFont typeface="Arial" panose="020B0604020202020204" pitchFamily="34" charset="0"/>
              <a:buChar char="•"/>
            </a:pPr>
            <a:r>
              <a:rPr lang="en-GB" dirty="0" err="1"/>
              <a:t>Smíšené</a:t>
            </a:r>
            <a:r>
              <a:rPr lang="en-GB" dirty="0"/>
              <a:t> </a:t>
            </a:r>
            <a:r>
              <a:rPr lang="en-GB" dirty="0" err="1"/>
              <a:t>metody</a:t>
            </a:r>
            <a:r>
              <a:rPr lang="en-GB" dirty="0"/>
              <a:t> </a:t>
            </a:r>
            <a:r>
              <a:rPr lang="en-GB" dirty="0" err="1"/>
              <a:t>vám</a:t>
            </a:r>
            <a:r>
              <a:rPr lang="en-GB" dirty="0"/>
              <a:t> </a:t>
            </a:r>
            <a:r>
              <a:rPr lang="en-GB" dirty="0" err="1"/>
              <a:t>mohou</a:t>
            </a:r>
            <a:r>
              <a:rPr lang="en-GB" dirty="0"/>
              <a:t> </a:t>
            </a:r>
            <a:r>
              <a:rPr lang="en-GB" dirty="0" err="1"/>
              <a:t>pomoci</a:t>
            </a:r>
            <a:r>
              <a:rPr lang="en-GB" dirty="0"/>
              <a:t> </a:t>
            </a:r>
            <a:r>
              <a:rPr lang="en-GB" dirty="0" err="1"/>
              <a:t>získat</a:t>
            </a:r>
            <a:r>
              <a:rPr lang="en-GB" dirty="0"/>
              <a:t> </a:t>
            </a:r>
            <a:r>
              <a:rPr lang="en-GB" dirty="0" err="1"/>
              <a:t>ucelenější</a:t>
            </a:r>
            <a:r>
              <a:rPr lang="en-GB" dirty="0"/>
              <a:t> </a:t>
            </a:r>
            <a:r>
              <a:rPr lang="en-GB" dirty="0" err="1"/>
              <a:t>obraz</a:t>
            </a:r>
            <a:r>
              <a:rPr lang="en-GB" dirty="0"/>
              <a:t> </a:t>
            </a:r>
            <a:r>
              <a:rPr lang="en-GB" dirty="0" err="1"/>
              <a:t>než</a:t>
            </a:r>
            <a:r>
              <a:rPr lang="en-GB" dirty="0"/>
              <a:t> </a:t>
            </a:r>
            <a:r>
              <a:rPr lang="en-GB" dirty="0" err="1"/>
              <a:t>samostatný</a:t>
            </a:r>
            <a:r>
              <a:rPr lang="en-GB" dirty="0"/>
              <a:t> </a:t>
            </a:r>
            <a:r>
              <a:rPr lang="en-GB" dirty="0" err="1"/>
              <a:t>kvantitativní</a:t>
            </a:r>
            <a:r>
              <a:rPr lang="en-GB" dirty="0"/>
              <a:t> </a:t>
            </a:r>
            <a:r>
              <a:rPr lang="en-GB" dirty="0" err="1"/>
              <a:t>nebo</a:t>
            </a:r>
            <a:r>
              <a:rPr lang="en-GB" dirty="0"/>
              <a:t> </a:t>
            </a:r>
            <a:r>
              <a:rPr lang="en-GB" dirty="0" err="1"/>
              <a:t>kvalitativní</a:t>
            </a:r>
            <a:r>
              <a:rPr lang="en-GB" dirty="0"/>
              <a:t> </a:t>
            </a:r>
            <a:r>
              <a:rPr lang="en-GB" dirty="0" err="1"/>
              <a:t>výzkum</a:t>
            </a:r>
            <a:r>
              <a:rPr lang="en-GB" dirty="0"/>
              <a:t>, </a:t>
            </a:r>
            <a:r>
              <a:rPr lang="en-GB" dirty="0" err="1"/>
              <a:t>protože</a:t>
            </a:r>
            <a:r>
              <a:rPr lang="en-GB" dirty="0"/>
              <a:t> </a:t>
            </a:r>
            <a:r>
              <a:rPr lang="en-GB" dirty="0" err="1"/>
              <a:t>integrují</a:t>
            </a:r>
            <a:r>
              <a:rPr lang="en-GB" dirty="0"/>
              <a:t> </a:t>
            </a:r>
            <a:r>
              <a:rPr lang="en-GB" dirty="0" err="1"/>
              <a:t>výhody</a:t>
            </a:r>
            <a:r>
              <a:rPr lang="en-GB" dirty="0"/>
              <a:t> </a:t>
            </a:r>
            <a:r>
              <a:rPr lang="en-GB" dirty="0" err="1"/>
              <a:t>obou</a:t>
            </a:r>
            <a:r>
              <a:rPr lang="en-GB" dirty="0"/>
              <a:t> </a:t>
            </a:r>
            <a:r>
              <a:rPr lang="en-GB" dirty="0" err="1"/>
              <a:t>metod</a:t>
            </a:r>
            <a:r>
              <a:rPr lang="cs-CZ" dirty="0"/>
              <a:t>.</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en-GB" dirty="0" err="1"/>
              <a:t>Výzkum</a:t>
            </a:r>
            <a:r>
              <a:rPr lang="en-GB" dirty="0"/>
              <a:t> </a:t>
            </a:r>
            <a:r>
              <a:rPr lang="en-GB" dirty="0" err="1"/>
              <a:t>smíšenými</a:t>
            </a:r>
            <a:r>
              <a:rPr lang="en-GB" dirty="0"/>
              <a:t> </a:t>
            </a:r>
            <a:r>
              <a:rPr lang="en-GB" dirty="0" err="1"/>
              <a:t>metodami</a:t>
            </a:r>
            <a:r>
              <a:rPr lang="en-GB" dirty="0"/>
              <a:t> se </a:t>
            </a:r>
            <a:r>
              <a:rPr lang="en-GB" dirty="0" err="1"/>
              <a:t>často</a:t>
            </a:r>
            <a:r>
              <a:rPr lang="en-GB" dirty="0"/>
              <a:t> </a:t>
            </a:r>
            <a:r>
              <a:rPr lang="en-GB" dirty="0" err="1"/>
              <a:t>používá</a:t>
            </a:r>
            <a:r>
              <a:rPr lang="en-GB" dirty="0"/>
              <a:t> v </a:t>
            </a:r>
            <a:r>
              <a:rPr lang="en-GB" dirty="0" err="1"/>
              <a:t>behaviorálních</a:t>
            </a:r>
            <a:r>
              <a:rPr lang="en-GB" dirty="0"/>
              <a:t>, </a:t>
            </a:r>
            <a:r>
              <a:rPr lang="en-GB" dirty="0" err="1"/>
              <a:t>zdravotnických</a:t>
            </a:r>
            <a:r>
              <a:rPr lang="en-GB" dirty="0"/>
              <a:t> a </a:t>
            </a:r>
            <a:r>
              <a:rPr lang="en-GB" dirty="0" err="1"/>
              <a:t>sociálních</a:t>
            </a:r>
            <a:r>
              <a:rPr lang="en-GB" dirty="0"/>
              <a:t> </a:t>
            </a:r>
            <a:r>
              <a:rPr lang="en-GB" dirty="0" err="1"/>
              <a:t>vědách</a:t>
            </a:r>
            <a:r>
              <a:rPr lang="en-GB" dirty="0"/>
              <a:t>, </a:t>
            </a:r>
            <a:r>
              <a:rPr lang="en-GB" dirty="0" err="1"/>
              <a:t>zejména</a:t>
            </a:r>
            <a:r>
              <a:rPr lang="en-GB" dirty="0"/>
              <a:t> v </a:t>
            </a:r>
            <a:r>
              <a:rPr lang="en-GB" dirty="0" err="1"/>
              <a:t>multidisciplinárním</a:t>
            </a:r>
            <a:r>
              <a:rPr lang="en-GB" dirty="0"/>
              <a:t> </a:t>
            </a:r>
            <a:r>
              <a:rPr lang="en-GB" dirty="0" err="1"/>
              <a:t>prostředí</a:t>
            </a:r>
            <a:r>
              <a:rPr lang="en-GB" dirty="0"/>
              <a:t> a v </a:t>
            </a:r>
            <a:r>
              <a:rPr lang="en-GB" dirty="0" err="1"/>
              <a:t>komplexním</a:t>
            </a:r>
            <a:r>
              <a:rPr lang="en-GB" dirty="0"/>
              <a:t> </a:t>
            </a:r>
            <a:r>
              <a:rPr lang="en-GB" dirty="0" err="1"/>
              <a:t>situačním</a:t>
            </a:r>
            <a:r>
              <a:rPr lang="en-GB" dirty="0"/>
              <a:t> </a:t>
            </a:r>
            <a:r>
              <a:rPr lang="en-GB" dirty="0" err="1"/>
              <a:t>nebo</a:t>
            </a:r>
            <a:r>
              <a:rPr lang="en-GB" dirty="0"/>
              <a:t> </a:t>
            </a:r>
            <a:r>
              <a:rPr lang="en-GB" dirty="0" err="1"/>
              <a:t>společenském</a:t>
            </a:r>
            <a:r>
              <a:rPr lang="en-GB" dirty="0"/>
              <a:t> </a:t>
            </a:r>
            <a:r>
              <a:rPr lang="en-GB" dirty="0" err="1"/>
              <a:t>výzkumu</a:t>
            </a:r>
            <a:r>
              <a:rPr lang="en-GB" dirty="0"/>
              <a:t>.</a:t>
            </a:r>
          </a:p>
          <a:p>
            <a:pPr algn="just"/>
            <a:endParaRPr lang="cs-CZ" b="0" i="0" dirty="0">
              <a:solidFill>
                <a:srgbClr val="3A3A3A"/>
              </a:solidFill>
              <a:effectLst/>
              <a:latin typeface="Open Sans" panose="020B0606030504020204" pitchFamily="34" charset="0"/>
            </a:endParaRPr>
          </a:p>
          <a:p>
            <a:pPr algn="just"/>
            <a:endParaRPr lang="cs-CZ" dirty="0">
              <a:solidFill>
                <a:srgbClr val="3A3A3A"/>
              </a:solidFill>
              <a:latin typeface="Open Sans" panose="020B0606030504020204" pitchFamily="34" charset="0"/>
            </a:endParaRPr>
          </a:p>
          <a:p>
            <a:pPr algn="just"/>
            <a:endParaRPr lang="en-GB" b="0" i="0" dirty="0">
              <a:solidFill>
                <a:srgbClr val="3A3A3A"/>
              </a:solidFill>
              <a:effectLst/>
              <a:latin typeface="Open Sans" panose="020B0606030504020204" pitchFamily="34" charset="0"/>
            </a:endParaRPr>
          </a:p>
        </p:txBody>
      </p:sp>
    </p:spTree>
    <p:extLst>
      <p:ext uri="{BB962C8B-B14F-4D97-AF65-F5344CB8AC3E}">
        <p14:creationId xmlns:p14="http://schemas.microsoft.com/office/powerpoint/2010/main" val="1700587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B8E8EE5-2600-76C4-05E1-03CBA2125DB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6A257FF-0163-0ACD-2B27-A20F9D107ED5}"/>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CDBF62F1-6C2E-C23A-2FEC-A9C61E1153BF}"/>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E07B52BF-C8A3-EB2F-2208-089F69E52B87}"/>
              </a:ext>
            </a:extLst>
          </p:cNvPr>
          <p:cNvSpPr>
            <a:spLocks noGrp="1"/>
          </p:cNvSpPr>
          <p:nvPr>
            <p:ph idx="1"/>
          </p:nvPr>
        </p:nvSpPr>
        <p:spPr/>
        <p:txBody>
          <a:bodyPr/>
          <a:lstStyle/>
          <a:p>
            <a:endParaRPr lang="en-GB" dirty="0"/>
          </a:p>
        </p:txBody>
      </p:sp>
      <p:graphicFrame>
        <p:nvGraphicFramePr>
          <p:cNvPr id="6" name="Tabulka 5">
            <a:extLst>
              <a:ext uri="{FF2B5EF4-FFF2-40B4-BE49-F238E27FC236}">
                <a16:creationId xmlns:a16="http://schemas.microsoft.com/office/drawing/2014/main" id="{E85718D0-1A61-C04C-152C-80BE60F0D718}"/>
              </a:ext>
            </a:extLst>
          </p:cNvPr>
          <p:cNvGraphicFramePr>
            <a:graphicFrameLocks noGrp="1"/>
          </p:cNvGraphicFramePr>
          <p:nvPr>
            <p:extLst>
              <p:ext uri="{D42A27DB-BD31-4B8C-83A1-F6EECF244321}">
                <p14:modId xmlns:p14="http://schemas.microsoft.com/office/powerpoint/2010/main" val="3813518726"/>
              </p:ext>
            </p:extLst>
          </p:nvPr>
        </p:nvGraphicFramePr>
        <p:xfrm>
          <a:off x="174565" y="629331"/>
          <a:ext cx="11544917" cy="5281619"/>
        </p:xfrm>
        <a:graphic>
          <a:graphicData uri="http://schemas.openxmlformats.org/drawingml/2006/table">
            <a:tbl>
              <a:tblPr firstRow="1" firstCol="1" bandRow="1">
                <a:tableStyleId>{5C22544A-7EE6-4342-B048-85BDC9FD1C3A}</a:tableStyleId>
              </a:tblPr>
              <a:tblGrid>
                <a:gridCol w="2137584">
                  <a:extLst>
                    <a:ext uri="{9D8B030D-6E8A-4147-A177-3AD203B41FA5}">
                      <a16:colId xmlns:a16="http://schemas.microsoft.com/office/drawing/2014/main" val="3751321866"/>
                    </a:ext>
                  </a:extLst>
                </a:gridCol>
                <a:gridCol w="5014628">
                  <a:extLst>
                    <a:ext uri="{9D8B030D-6E8A-4147-A177-3AD203B41FA5}">
                      <a16:colId xmlns:a16="http://schemas.microsoft.com/office/drawing/2014/main" val="266775001"/>
                    </a:ext>
                  </a:extLst>
                </a:gridCol>
                <a:gridCol w="4392705">
                  <a:extLst>
                    <a:ext uri="{9D8B030D-6E8A-4147-A177-3AD203B41FA5}">
                      <a16:colId xmlns:a16="http://schemas.microsoft.com/office/drawing/2014/main" val="3198013180"/>
                    </a:ext>
                  </a:extLst>
                </a:gridCol>
              </a:tblGrid>
              <a:tr h="232257">
                <a:tc>
                  <a:txBody>
                    <a:bodyPr/>
                    <a:lstStyle/>
                    <a:p>
                      <a:pPr algn="just">
                        <a:lnSpc>
                          <a:spcPct val="100000"/>
                        </a:lnSpc>
                        <a:spcAft>
                          <a:spcPts val="0"/>
                        </a:spcAft>
                      </a:pPr>
                      <a:r>
                        <a:rPr lang="cs-CZ" sz="1400" dirty="0">
                          <a:effectLst/>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gn="just">
                        <a:lnSpc>
                          <a:spcPct val="100000"/>
                        </a:lnSpc>
                        <a:spcAft>
                          <a:spcPts val="0"/>
                        </a:spcAft>
                      </a:pPr>
                      <a:r>
                        <a:rPr lang="cs-CZ" sz="1400">
                          <a:effectLst/>
                        </a:rPr>
                        <a:t>Kvalitativní výzkum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gn="just">
                        <a:lnSpc>
                          <a:spcPct val="100000"/>
                        </a:lnSpc>
                        <a:spcAft>
                          <a:spcPts val="0"/>
                        </a:spcAft>
                      </a:pPr>
                      <a:r>
                        <a:rPr lang="cs-CZ" sz="1400">
                          <a:effectLst/>
                        </a:rPr>
                        <a:t>Kvantitativní výzkum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2389983425"/>
                  </a:ext>
                </a:extLst>
              </a:tr>
              <a:tr h="243601">
                <a:tc>
                  <a:txBody>
                    <a:bodyPr/>
                    <a:lstStyle/>
                    <a:p>
                      <a:pPr algn="just">
                        <a:lnSpc>
                          <a:spcPct val="100000"/>
                        </a:lnSpc>
                        <a:spcAft>
                          <a:spcPts val="0"/>
                        </a:spcAft>
                      </a:pPr>
                      <a:r>
                        <a:rPr lang="cs-CZ" sz="1400">
                          <a:effectLst/>
                        </a:rPr>
                        <a:t>Epistemiologie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Konstruktivizmus (vytváření poznatků, objevování)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Objektivizmus (zaměření na objekt, fakta)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1721814481"/>
                  </a:ext>
                </a:extLst>
              </a:tr>
              <a:tr h="243601">
                <a:tc>
                  <a:txBody>
                    <a:bodyPr/>
                    <a:lstStyle/>
                    <a:p>
                      <a:pPr algn="just">
                        <a:lnSpc>
                          <a:spcPct val="100000"/>
                        </a:lnSpc>
                        <a:spcAft>
                          <a:spcPts val="0"/>
                        </a:spcAft>
                      </a:pPr>
                      <a:r>
                        <a:rPr lang="cs-CZ" sz="1400">
                          <a:effectLst/>
                        </a:rPr>
                        <a:t>Teorie poznání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postmodernismus, interakcionismus, kritická teorie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pozitivismus, postpozitivismus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1348044207"/>
                  </a:ext>
                </a:extLst>
              </a:tr>
              <a:tr h="608265">
                <a:tc>
                  <a:txBody>
                    <a:bodyPr/>
                    <a:lstStyle/>
                    <a:p>
                      <a:pPr>
                        <a:lnSpc>
                          <a:spcPct val="100000"/>
                        </a:lnSpc>
                        <a:spcAft>
                          <a:spcPts val="0"/>
                        </a:spcAft>
                      </a:pPr>
                      <a:r>
                        <a:rPr lang="cs-CZ" sz="1400" dirty="0">
                          <a:effectLst/>
                        </a:rPr>
                        <a:t>Cíl</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Porozumět chování, přesvědčení, motivaci v daném kontextu</a:t>
                      </a:r>
                      <a:endParaRPr lang="en-GB" sz="1400">
                        <a:effectLst/>
                      </a:endParaRPr>
                    </a:p>
                    <a:p>
                      <a:pPr>
                        <a:lnSpc>
                          <a:spcPct val="100000"/>
                        </a:lnSpc>
                        <a:spcAft>
                          <a:spcPts val="0"/>
                        </a:spcAft>
                      </a:pPr>
                      <a:r>
                        <a:rPr lang="cs-CZ" sz="1400">
                          <a:effectLst/>
                        </a:rPr>
                        <a:t>Porozumění jednotlivci a kontextu, induktivní, budování teorie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Kvantifikovat údaje a extrapolovat výsledky na širší populaci</a:t>
                      </a:r>
                      <a:endParaRPr lang="en-GB" sz="1400">
                        <a:effectLst/>
                      </a:endParaRPr>
                    </a:p>
                    <a:p>
                      <a:pPr>
                        <a:lnSpc>
                          <a:spcPct val="100000"/>
                        </a:lnSpc>
                        <a:spcAft>
                          <a:spcPts val="0"/>
                        </a:spcAft>
                      </a:pPr>
                      <a:r>
                        <a:rPr lang="cs-CZ" sz="1400">
                          <a:effectLst/>
                        </a:rPr>
                        <a:t>Korelace, příčina a následek, dedukce, testování teorie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2450647917"/>
                  </a:ext>
                </a:extLst>
              </a:tr>
              <a:tr h="868579">
                <a:tc>
                  <a:txBody>
                    <a:bodyPr/>
                    <a:lstStyle/>
                    <a:p>
                      <a:pPr algn="just">
                        <a:lnSpc>
                          <a:spcPct val="100000"/>
                        </a:lnSpc>
                        <a:spcAft>
                          <a:spcPts val="0"/>
                        </a:spcAft>
                      </a:pPr>
                      <a:r>
                        <a:rPr lang="cs-CZ" sz="1400">
                          <a:effectLst/>
                        </a:rPr>
                        <a:t>Účel/otázky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Pochopit proč, jak, jaký je proces, jaké jsou vlivy nebo souvislosti?</a:t>
                      </a:r>
                      <a:endParaRPr lang="en-GB" sz="1400">
                        <a:effectLst/>
                      </a:endParaRPr>
                    </a:p>
                    <a:p>
                      <a:pPr>
                        <a:lnSpc>
                          <a:spcPct val="100000"/>
                        </a:lnSpc>
                        <a:spcAft>
                          <a:spcPts val="0"/>
                        </a:spcAft>
                      </a:pPr>
                      <a:r>
                        <a:rPr lang="cs-CZ" sz="1400">
                          <a:effectLst/>
                        </a:rPr>
                        <a:t>Proč? (vysvětlení) Jak? (postup)</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Měřit, sčítat/počítat nebo kvantifikovat problém. Odpovědět na otázky: Kolik? Jak často? Jaký podíl? Jaké proměnné spolu korelují?</a:t>
                      </a:r>
                      <a:endParaRPr lang="en-GB" sz="1400">
                        <a:effectLst/>
                      </a:endParaRPr>
                    </a:p>
                    <a:p>
                      <a:pPr>
                        <a:lnSpc>
                          <a:spcPct val="100000"/>
                        </a:lnSpc>
                        <a:spcAft>
                          <a:spcPts val="0"/>
                        </a:spcAft>
                      </a:pPr>
                      <a:r>
                        <a:rPr lang="cs-CZ" sz="1400">
                          <a:effectLst/>
                        </a:rPr>
                        <a:t>Co? Proč? (příčina) Jak? (mechanismus)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1847410053"/>
                  </a:ext>
                </a:extLst>
              </a:tr>
              <a:tr h="232257">
                <a:tc>
                  <a:txBody>
                    <a:bodyPr/>
                    <a:lstStyle/>
                    <a:p>
                      <a:pPr algn="just">
                        <a:lnSpc>
                          <a:spcPct val="100000"/>
                        </a:lnSpc>
                        <a:spcAft>
                          <a:spcPts val="0"/>
                        </a:spcAft>
                      </a:pPr>
                      <a:r>
                        <a:rPr lang="cs-CZ" sz="1400" dirty="0">
                          <a:effectLst/>
                        </a:rPr>
                        <a:t>Data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gn="just">
                        <a:lnSpc>
                          <a:spcPct val="100000"/>
                        </a:lnSpc>
                        <a:spcAft>
                          <a:spcPts val="0"/>
                        </a:spcAft>
                      </a:pPr>
                      <a:r>
                        <a:rPr lang="cs-CZ" sz="1400">
                          <a:effectLst/>
                        </a:rPr>
                        <a:t>Data jsou slova (tzv. textová data)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gn="just">
                        <a:lnSpc>
                          <a:spcPct val="100000"/>
                        </a:lnSpc>
                        <a:spcAft>
                          <a:spcPts val="0"/>
                        </a:spcAft>
                      </a:pPr>
                      <a:r>
                        <a:rPr lang="cs-CZ" sz="1400">
                          <a:effectLst/>
                        </a:rPr>
                        <a:t>Data jsou čísla (tzv. statistická data)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691109342"/>
                  </a:ext>
                </a:extLst>
              </a:tr>
              <a:tr h="629646">
                <a:tc>
                  <a:txBody>
                    <a:bodyPr/>
                    <a:lstStyle/>
                    <a:p>
                      <a:pPr algn="just">
                        <a:lnSpc>
                          <a:spcPct val="100000"/>
                        </a:lnSpc>
                        <a:spcAft>
                          <a:spcPts val="0"/>
                        </a:spcAft>
                      </a:pPr>
                      <a:r>
                        <a:rPr lang="cs-CZ" sz="1400">
                          <a:effectLst/>
                        </a:rPr>
                        <a:t>Studovaná populace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Většinou malý počet účastníků; cílený výběr (nepravděpodobnostní výběr/non-probability), označováni jako účastníci nebo dotazovaní/probandi</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Většinou velký vzorek/soubor reprezentativních případů</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4115279171"/>
                  </a:ext>
                </a:extLst>
              </a:tr>
              <a:tr h="243601">
                <a:tc>
                  <a:txBody>
                    <a:bodyPr/>
                    <a:lstStyle/>
                    <a:p>
                      <a:pPr algn="just">
                        <a:lnSpc>
                          <a:spcPct val="100000"/>
                        </a:lnSpc>
                        <a:spcAft>
                          <a:spcPts val="0"/>
                        </a:spcAft>
                      </a:pPr>
                      <a:r>
                        <a:rPr lang="cs-CZ" sz="1400" dirty="0">
                          <a:effectLst/>
                        </a:rPr>
                        <a:t>Metodika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Zakotvená teorie, etnografie, fenomenologie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Experimentální nebo kvazi experimentální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2458693156"/>
                  </a:ext>
                </a:extLst>
              </a:tr>
              <a:tr h="758327">
                <a:tc>
                  <a:txBody>
                    <a:bodyPr/>
                    <a:lstStyle/>
                    <a:p>
                      <a:pPr algn="just">
                        <a:lnSpc>
                          <a:spcPct val="100000"/>
                        </a:lnSpc>
                        <a:spcAft>
                          <a:spcPts val="0"/>
                        </a:spcAft>
                      </a:pPr>
                      <a:r>
                        <a:rPr lang="cs-CZ" sz="1400">
                          <a:effectLst/>
                        </a:rPr>
                        <a:t>Metody sběru dat</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Hloubkové rozhovory, pozorování, skupinové diskuse pozorování, rozhovory, ohnisková skupina, vyprávění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Průzkumy obyvatelstva, průzkumy veřejného mínění, výstupní rozhovory (exit interviews) randomizované klinické studie (randomized clinical trials, RCT), průzkumy, statistická analýza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1855471138"/>
                  </a:ext>
                </a:extLst>
              </a:tr>
              <a:tr h="232257">
                <a:tc>
                  <a:txBody>
                    <a:bodyPr/>
                    <a:lstStyle/>
                    <a:p>
                      <a:pPr algn="just">
                        <a:lnSpc>
                          <a:spcPct val="100000"/>
                        </a:lnSpc>
                        <a:spcAft>
                          <a:spcPts val="0"/>
                        </a:spcAft>
                      </a:pPr>
                      <a:r>
                        <a:rPr lang="cs-CZ" sz="1400">
                          <a:effectLst/>
                        </a:rPr>
                        <a:t>Analýza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Interpretační charakter</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Statistický charakter</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2526150795"/>
                  </a:ext>
                </a:extLst>
              </a:tr>
              <a:tr h="608265">
                <a:tc>
                  <a:txBody>
                    <a:bodyPr/>
                    <a:lstStyle/>
                    <a:p>
                      <a:pPr algn="just">
                        <a:lnSpc>
                          <a:spcPct val="100000"/>
                        </a:lnSpc>
                        <a:spcAft>
                          <a:spcPts val="0"/>
                        </a:spcAft>
                      </a:pPr>
                      <a:r>
                        <a:rPr lang="cs-CZ" sz="1400">
                          <a:effectLst/>
                        </a:rPr>
                        <a:t>Výsledky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Rozvoj počátečního porozumění, identifikace a vysvětlení chování, přesvědčení nebo jednání</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a:effectLst/>
                        </a:rPr>
                        <a:t>Identifikace prevalence, průměrů a vzorců v údajích </a:t>
                      </a:r>
                      <a:endParaRPr lang="en-GB" sz="1400">
                        <a:effectLst/>
                      </a:endParaRPr>
                    </a:p>
                    <a:p>
                      <a:pPr>
                        <a:lnSpc>
                          <a:spcPct val="100000"/>
                        </a:lnSpc>
                        <a:spcAft>
                          <a:spcPts val="0"/>
                        </a:spcAft>
                      </a:pPr>
                      <a:r>
                        <a:rPr lang="cs-CZ" sz="1400">
                          <a:effectLst/>
                        </a:rPr>
                        <a:t>Zobecnění na širší populaci</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3695423930"/>
                  </a:ext>
                </a:extLst>
              </a:tr>
              <a:tr h="243601">
                <a:tc>
                  <a:txBody>
                    <a:bodyPr/>
                    <a:lstStyle/>
                    <a:p>
                      <a:pPr algn="just">
                        <a:lnSpc>
                          <a:spcPct val="100000"/>
                        </a:lnSpc>
                        <a:spcAft>
                          <a:spcPts val="0"/>
                        </a:spcAft>
                      </a:pPr>
                      <a:r>
                        <a:rPr lang="cs-CZ" sz="1400">
                          <a:effectLst/>
                        </a:rPr>
                        <a:t>Výzkumný pracovník</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dirty="0">
                          <a:effectLst/>
                        </a:rPr>
                        <a:t>Nestranný, nezaujatý, zaslepený (</a:t>
                      </a:r>
                      <a:r>
                        <a:rPr lang="cs-CZ" sz="1400" dirty="0" err="1">
                          <a:effectLst/>
                        </a:rPr>
                        <a:t>blinded</a:t>
                      </a:r>
                      <a:r>
                        <a:rPr lang="cs-CZ" sz="1400" dirty="0">
                          <a:effectLst/>
                        </a:rPr>
                        <a: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tc>
                  <a:txBody>
                    <a:bodyPr/>
                    <a:lstStyle/>
                    <a:p>
                      <a:pPr>
                        <a:lnSpc>
                          <a:spcPct val="100000"/>
                        </a:lnSpc>
                        <a:spcAft>
                          <a:spcPts val="0"/>
                        </a:spcAft>
                      </a:pPr>
                      <a:r>
                        <a:rPr lang="cs-CZ" sz="1400" dirty="0">
                          <a:effectLst/>
                        </a:rPr>
                        <a:t>Situovaný, ovlivňuje analýzu výzkumu, „reflexivity“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33901" marR="33901" marT="0" marB="0"/>
                </a:tc>
                <a:extLst>
                  <a:ext uri="{0D108BD9-81ED-4DB2-BD59-A6C34878D82A}">
                    <a16:rowId xmlns:a16="http://schemas.microsoft.com/office/drawing/2014/main" val="754703640"/>
                  </a:ext>
                </a:extLst>
              </a:tr>
            </a:tbl>
          </a:graphicData>
        </a:graphic>
      </p:graphicFrame>
      <p:sp>
        <p:nvSpPr>
          <p:cNvPr id="10" name="TextovéPole 9">
            <a:extLst>
              <a:ext uri="{FF2B5EF4-FFF2-40B4-BE49-F238E27FC236}">
                <a16:creationId xmlns:a16="http://schemas.microsoft.com/office/drawing/2014/main" id="{52D26799-0DE2-FBA9-48C0-AAA47B947E4E}"/>
              </a:ext>
            </a:extLst>
          </p:cNvPr>
          <p:cNvSpPr txBox="1"/>
          <p:nvPr/>
        </p:nvSpPr>
        <p:spPr>
          <a:xfrm>
            <a:off x="0" y="-779"/>
            <a:ext cx="10623176" cy="584775"/>
          </a:xfrm>
          <a:prstGeom prst="rect">
            <a:avLst/>
          </a:prstGeom>
          <a:noFill/>
        </p:spPr>
        <p:txBody>
          <a:bodyPr wrap="square">
            <a:spAutoFit/>
          </a:bodyPr>
          <a:lstStyle/>
          <a:p>
            <a:r>
              <a:rPr kumimoji="0" lang="en-GB" sz="3200" b="1" i="0" u="none" strike="noStrike" kern="0" cap="none" spc="0" normalizeH="0" baseline="0" noProof="0" dirty="0" err="1">
                <a:ln>
                  <a:noFill/>
                </a:ln>
                <a:solidFill>
                  <a:srgbClr val="0000DC"/>
                </a:solidFill>
                <a:effectLst/>
                <a:uLnTx/>
                <a:uFillTx/>
                <a:latin typeface="Arial"/>
                <a:ea typeface="+mj-ea"/>
                <a:cs typeface="+mj-cs"/>
              </a:rPr>
              <a:t>Vztah</a:t>
            </a:r>
            <a:r>
              <a:rPr kumimoji="0" lang="en-GB" sz="3200" b="1" i="0" u="none" strike="noStrike" kern="0" cap="none" spc="0" normalizeH="0" baseline="0" noProof="0" dirty="0">
                <a:ln>
                  <a:noFill/>
                </a:ln>
                <a:solidFill>
                  <a:srgbClr val="0000DC"/>
                </a:solidFill>
                <a:effectLst/>
                <a:uLnTx/>
                <a:uFillTx/>
                <a:latin typeface="Arial"/>
                <a:ea typeface="+mj-ea"/>
                <a:cs typeface="+mj-cs"/>
              </a:rPr>
              <a:t> </a:t>
            </a:r>
            <a:r>
              <a:rPr kumimoji="0" lang="en-GB" sz="3200" b="1" i="0" u="none" strike="noStrike" kern="0" cap="none" spc="0" normalizeH="0" baseline="0" noProof="0" dirty="0" err="1">
                <a:ln>
                  <a:noFill/>
                </a:ln>
                <a:solidFill>
                  <a:srgbClr val="0000DC"/>
                </a:solidFill>
                <a:effectLst/>
                <a:uLnTx/>
                <a:uFillTx/>
                <a:latin typeface="Arial"/>
                <a:ea typeface="+mj-ea"/>
                <a:cs typeface="+mj-cs"/>
              </a:rPr>
              <a:t>mezi</a:t>
            </a:r>
            <a:r>
              <a:rPr kumimoji="0" lang="en-GB" sz="3200" b="1" i="0" u="none" strike="noStrike" kern="0" cap="none" spc="0" normalizeH="0" baseline="0" noProof="0" dirty="0">
                <a:ln>
                  <a:noFill/>
                </a:ln>
                <a:solidFill>
                  <a:srgbClr val="0000DC"/>
                </a:solidFill>
                <a:effectLst/>
                <a:uLnTx/>
                <a:uFillTx/>
                <a:latin typeface="Arial"/>
                <a:ea typeface="+mj-ea"/>
                <a:cs typeface="+mj-cs"/>
              </a:rPr>
              <a:t> </a:t>
            </a:r>
            <a:r>
              <a:rPr kumimoji="0" lang="en-GB" sz="3200" b="1" i="0" u="none" strike="noStrike" kern="0" cap="none" spc="0" normalizeH="0" baseline="0" noProof="0" dirty="0" err="1">
                <a:ln>
                  <a:noFill/>
                </a:ln>
                <a:solidFill>
                  <a:srgbClr val="0000DC"/>
                </a:solidFill>
                <a:effectLst/>
                <a:uLnTx/>
                <a:uFillTx/>
                <a:latin typeface="Arial"/>
                <a:ea typeface="+mj-ea"/>
                <a:cs typeface="+mj-cs"/>
              </a:rPr>
              <a:t>kvalitativním</a:t>
            </a:r>
            <a:r>
              <a:rPr kumimoji="0" lang="en-GB" sz="3200" b="1" i="0" u="none" strike="noStrike" kern="0" cap="none" spc="0" normalizeH="0" baseline="0" noProof="0" dirty="0">
                <a:ln>
                  <a:noFill/>
                </a:ln>
                <a:solidFill>
                  <a:srgbClr val="0000DC"/>
                </a:solidFill>
                <a:effectLst/>
                <a:uLnTx/>
                <a:uFillTx/>
                <a:latin typeface="Arial"/>
                <a:ea typeface="+mj-ea"/>
                <a:cs typeface="+mj-cs"/>
              </a:rPr>
              <a:t> a </a:t>
            </a:r>
            <a:r>
              <a:rPr kumimoji="0" lang="en-GB" sz="3200" b="1" i="0" u="none" strike="noStrike" kern="0" cap="none" spc="0" normalizeH="0" baseline="0" noProof="0" dirty="0" err="1">
                <a:ln>
                  <a:noFill/>
                </a:ln>
                <a:solidFill>
                  <a:srgbClr val="0000DC"/>
                </a:solidFill>
                <a:effectLst/>
                <a:uLnTx/>
                <a:uFillTx/>
                <a:latin typeface="Arial"/>
                <a:ea typeface="+mj-ea"/>
                <a:cs typeface="+mj-cs"/>
              </a:rPr>
              <a:t>kvantitativním</a:t>
            </a:r>
            <a:r>
              <a:rPr kumimoji="0" lang="en-GB" sz="3200" b="1" i="0" u="none" strike="noStrike" kern="0" cap="none" spc="0" normalizeH="0" baseline="0" noProof="0" dirty="0">
                <a:ln>
                  <a:noFill/>
                </a:ln>
                <a:solidFill>
                  <a:srgbClr val="0000DC"/>
                </a:solidFill>
                <a:effectLst/>
                <a:uLnTx/>
                <a:uFillTx/>
                <a:latin typeface="Arial"/>
                <a:ea typeface="+mj-ea"/>
                <a:cs typeface="+mj-cs"/>
              </a:rPr>
              <a:t> </a:t>
            </a:r>
            <a:r>
              <a:rPr kumimoji="0" lang="en-GB" sz="3200" b="1" i="0" u="none" strike="noStrike" kern="0" cap="none" spc="0" normalizeH="0" baseline="0" noProof="0" dirty="0" err="1">
                <a:ln>
                  <a:noFill/>
                </a:ln>
                <a:solidFill>
                  <a:srgbClr val="0000DC"/>
                </a:solidFill>
                <a:effectLst/>
                <a:uLnTx/>
                <a:uFillTx/>
                <a:latin typeface="Arial"/>
                <a:ea typeface="+mj-ea"/>
                <a:cs typeface="+mj-cs"/>
              </a:rPr>
              <a:t>výzkumem</a:t>
            </a:r>
            <a:endParaRPr lang="en-GB" dirty="0"/>
          </a:p>
        </p:txBody>
      </p:sp>
    </p:spTree>
    <p:extLst>
      <p:ext uri="{BB962C8B-B14F-4D97-AF65-F5344CB8AC3E}">
        <p14:creationId xmlns:p14="http://schemas.microsoft.com/office/powerpoint/2010/main" val="2238428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3F7E9E2-E903-0557-5B20-AB5707EADAF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37E0331B-D456-CE39-F412-D0A7BDA16F23}"/>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5592CC16-0550-F51F-26D7-97C581620ADF}"/>
              </a:ext>
            </a:extLst>
          </p:cNvPr>
          <p:cNvSpPr>
            <a:spLocks noGrp="1"/>
          </p:cNvSpPr>
          <p:nvPr>
            <p:ph type="title"/>
          </p:nvPr>
        </p:nvSpPr>
        <p:spPr>
          <a:xfrm>
            <a:off x="719400" y="152212"/>
            <a:ext cx="10753200" cy="451576"/>
          </a:xfrm>
        </p:spPr>
        <p:txBody>
          <a:bodyPr/>
          <a:lstStyle/>
          <a:p>
            <a:r>
              <a:rPr lang="cs-CZ" dirty="0"/>
              <a:t>Příklady </a:t>
            </a:r>
            <a:endParaRPr lang="en-GB" dirty="0"/>
          </a:p>
        </p:txBody>
      </p:sp>
      <p:sp>
        <p:nvSpPr>
          <p:cNvPr id="5" name="Zástupný obsah 4">
            <a:extLst>
              <a:ext uri="{FF2B5EF4-FFF2-40B4-BE49-F238E27FC236}">
                <a16:creationId xmlns:a16="http://schemas.microsoft.com/office/drawing/2014/main" id="{15B5A2D5-6A0F-9845-0FFC-2238E3A24AD7}"/>
              </a:ext>
            </a:extLst>
          </p:cNvPr>
          <p:cNvSpPr>
            <a:spLocks noGrp="1"/>
          </p:cNvSpPr>
          <p:nvPr>
            <p:ph idx="1"/>
          </p:nvPr>
        </p:nvSpPr>
        <p:spPr>
          <a:xfrm>
            <a:off x="540000" y="721545"/>
            <a:ext cx="10753200" cy="4359174"/>
          </a:xfrm>
        </p:spPr>
        <p:txBody>
          <a:bodyPr/>
          <a:lstStyle/>
          <a:p>
            <a:pPr>
              <a:lnSpc>
                <a:spcPct val="100000"/>
              </a:lnSpc>
            </a:pPr>
            <a:r>
              <a:rPr lang="en-GB" sz="2400" dirty="0"/>
              <a:t>Do </a:t>
            </a:r>
            <a:r>
              <a:rPr lang="en-GB" sz="2400" dirty="0" err="1"/>
              <a:t>jaké</a:t>
            </a:r>
            <a:r>
              <a:rPr lang="en-GB" sz="2400" dirty="0"/>
              <a:t> </a:t>
            </a:r>
            <a:r>
              <a:rPr lang="en-GB" sz="2400" dirty="0" err="1"/>
              <a:t>míry</a:t>
            </a:r>
            <a:r>
              <a:rPr lang="en-GB" sz="2400" dirty="0"/>
              <a:t> </a:t>
            </a:r>
            <a:r>
              <a:rPr lang="en-GB" sz="2400" dirty="0" err="1"/>
              <a:t>odráží</a:t>
            </a:r>
            <a:r>
              <a:rPr lang="en-GB" sz="2400" dirty="0"/>
              <a:t> </a:t>
            </a:r>
            <a:r>
              <a:rPr lang="en-GB" sz="2400" dirty="0" err="1"/>
              <a:t>četnost</a:t>
            </a:r>
            <a:r>
              <a:rPr lang="en-GB" sz="2400" dirty="0"/>
              <a:t> </a:t>
            </a:r>
            <a:r>
              <a:rPr lang="en-GB" sz="2400" dirty="0" err="1"/>
              <a:t>dopravních</a:t>
            </a:r>
            <a:r>
              <a:rPr lang="en-GB" sz="2400" dirty="0"/>
              <a:t> </a:t>
            </a:r>
            <a:r>
              <a:rPr lang="en-GB" sz="2400" dirty="0" err="1"/>
              <a:t>nehod</a:t>
            </a:r>
            <a:r>
              <a:rPr lang="en-GB" sz="2400" dirty="0"/>
              <a:t> (</a:t>
            </a:r>
            <a:r>
              <a:rPr lang="en-GB" sz="2400" dirty="0" err="1">
                <a:solidFill>
                  <a:schemeClr val="tx2"/>
                </a:solidFill>
              </a:rPr>
              <a:t>kvantitativní</a:t>
            </a:r>
            <a:r>
              <a:rPr lang="en-GB" sz="2400" dirty="0"/>
              <a:t>) </a:t>
            </a:r>
            <a:r>
              <a:rPr lang="en-GB" sz="2400" dirty="0" err="1"/>
              <a:t>vnímání</a:t>
            </a:r>
            <a:r>
              <a:rPr lang="en-GB" sz="2400" dirty="0"/>
              <a:t> </a:t>
            </a:r>
            <a:r>
              <a:rPr lang="en-GB" sz="2400" dirty="0" err="1"/>
              <a:t>bezpečnosti</a:t>
            </a:r>
            <a:r>
              <a:rPr lang="en-GB" sz="2400" dirty="0"/>
              <a:t> </a:t>
            </a:r>
            <a:r>
              <a:rPr lang="en-GB" sz="2400" dirty="0" err="1"/>
              <a:t>silničního</a:t>
            </a:r>
            <a:r>
              <a:rPr lang="en-GB" sz="2400" dirty="0"/>
              <a:t> </a:t>
            </a:r>
            <a:r>
              <a:rPr lang="en-GB" sz="2400" dirty="0" err="1"/>
              <a:t>provozu</a:t>
            </a:r>
            <a:r>
              <a:rPr lang="en-GB" sz="2400" dirty="0"/>
              <a:t> </a:t>
            </a:r>
            <a:r>
              <a:rPr lang="en-GB" sz="2400" dirty="0" err="1"/>
              <a:t>cyklisty</a:t>
            </a:r>
            <a:r>
              <a:rPr lang="en-GB" sz="2400" dirty="0"/>
              <a:t> (</a:t>
            </a:r>
            <a:r>
              <a:rPr lang="en-GB" sz="2400" dirty="0" err="1">
                <a:solidFill>
                  <a:schemeClr val="accent3">
                    <a:lumMod val="75000"/>
                  </a:schemeClr>
                </a:solidFill>
              </a:rPr>
              <a:t>kvalitativní</a:t>
            </a:r>
            <a:r>
              <a:rPr lang="en-GB" sz="2400" dirty="0"/>
              <a:t>) v </a:t>
            </a:r>
            <a:r>
              <a:rPr lang="en-GB" sz="2400" dirty="0" err="1"/>
              <a:t>Amsterdamu</a:t>
            </a:r>
            <a:r>
              <a:rPr lang="en-GB" sz="2400" dirty="0"/>
              <a:t>?</a:t>
            </a:r>
            <a:endParaRPr lang="cs-CZ" sz="2400" dirty="0"/>
          </a:p>
          <a:p>
            <a:pPr>
              <a:lnSpc>
                <a:spcPct val="100000"/>
              </a:lnSpc>
            </a:pPr>
            <a:endParaRPr lang="cs-CZ" sz="2400" dirty="0"/>
          </a:p>
          <a:p>
            <a:pPr>
              <a:lnSpc>
                <a:spcPct val="100000"/>
              </a:lnSpc>
            </a:pPr>
            <a:r>
              <a:rPr lang="en-GB" sz="2400" dirty="0"/>
              <a:t>Jak </a:t>
            </a:r>
            <a:r>
              <a:rPr lang="en-GB" sz="2400" dirty="0" err="1"/>
              <a:t>souvisí</a:t>
            </a:r>
            <a:r>
              <a:rPr lang="en-GB" sz="2400" dirty="0"/>
              <a:t> </a:t>
            </a:r>
            <a:r>
              <a:rPr lang="en-GB" sz="2400" dirty="0" err="1"/>
              <a:t>vnímání</a:t>
            </a:r>
            <a:r>
              <a:rPr lang="en-GB" sz="2400" dirty="0"/>
              <a:t> </a:t>
            </a:r>
            <a:r>
              <a:rPr lang="en-GB" sz="2400" dirty="0" err="1"/>
              <a:t>školního</a:t>
            </a:r>
            <a:r>
              <a:rPr lang="en-GB" sz="2400" dirty="0"/>
              <a:t> </a:t>
            </a:r>
            <a:r>
              <a:rPr lang="en-GB" sz="2400" dirty="0" err="1"/>
              <a:t>prostředí</a:t>
            </a:r>
            <a:r>
              <a:rPr lang="en-GB" sz="2400" dirty="0"/>
              <a:t> studenty (</a:t>
            </a:r>
            <a:r>
              <a:rPr lang="en-GB" sz="2400" dirty="0" err="1">
                <a:solidFill>
                  <a:schemeClr val="accent3">
                    <a:lumMod val="75000"/>
                  </a:schemeClr>
                </a:solidFill>
              </a:rPr>
              <a:t>kvalitativní</a:t>
            </a:r>
            <a:r>
              <a:rPr lang="en-GB" sz="2400" dirty="0"/>
              <a:t>) s </a:t>
            </a:r>
            <a:r>
              <a:rPr lang="en-GB" sz="2400" dirty="0" err="1"/>
              <a:t>rozdíly</a:t>
            </a:r>
            <a:r>
              <a:rPr lang="en-GB" sz="2400" dirty="0"/>
              <a:t> </a:t>
            </a:r>
            <a:r>
              <a:rPr lang="en-GB" sz="2400" dirty="0" err="1"/>
              <a:t>ve</a:t>
            </a:r>
            <a:r>
              <a:rPr lang="en-GB" sz="2400" dirty="0"/>
              <a:t> </a:t>
            </a:r>
            <a:r>
              <a:rPr lang="en-GB" sz="2400" dirty="0" err="1"/>
              <a:t>výsledcích</a:t>
            </a:r>
            <a:r>
              <a:rPr lang="en-GB" sz="2400" dirty="0"/>
              <a:t> </a:t>
            </a:r>
            <a:r>
              <a:rPr lang="en-GB" sz="2400" dirty="0" err="1"/>
              <a:t>testů</a:t>
            </a:r>
            <a:r>
              <a:rPr lang="en-GB" sz="2400" dirty="0"/>
              <a:t> (</a:t>
            </a:r>
            <a:r>
              <a:rPr lang="en-GB" sz="2400" dirty="0" err="1">
                <a:solidFill>
                  <a:schemeClr val="tx2"/>
                </a:solidFill>
              </a:rPr>
              <a:t>kvantitativní</a:t>
            </a:r>
            <a:r>
              <a:rPr lang="en-GB" sz="2400" dirty="0"/>
              <a:t>)?</a:t>
            </a:r>
            <a:endParaRPr lang="cs-CZ" sz="2400" dirty="0"/>
          </a:p>
          <a:p>
            <a:pPr>
              <a:lnSpc>
                <a:spcPct val="100000"/>
              </a:lnSpc>
            </a:pPr>
            <a:endParaRPr lang="cs-CZ" sz="2400" dirty="0"/>
          </a:p>
          <a:p>
            <a:pPr>
              <a:lnSpc>
                <a:spcPct val="100000"/>
              </a:lnSpc>
            </a:pPr>
            <a:r>
              <a:rPr lang="en-GB" sz="2400" dirty="0"/>
              <a:t>Jak </a:t>
            </a:r>
            <a:r>
              <a:rPr lang="en-GB" sz="2400" dirty="0" err="1"/>
              <a:t>pomáhají</a:t>
            </a:r>
            <a:r>
              <a:rPr lang="en-GB" sz="2400" dirty="0"/>
              <a:t> </a:t>
            </a:r>
            <a:r>
              <a:rPr lang="en-GB" sz="2400" dirty="0" err="1"/>
              <a:t>rozhovory</a:t>
            </a:r>
            <a:r>
              <a:rPr lang="en-GB" sz="2400" dirty="0"/>
              <a:t> o </a:t>
            </a:r>
            <a:r>
              <a:rPr lang="en-GB" sz="2400" dirty="0" err="1"/>
              <a:t>spokojenosti</a:t>
            </a:r>
            <a:r>
              <a:rPr lang="en-GB" sz="2400" dirty="0"/>
              <a:t> s </a:t>
            </a:r>
            <a:r>
              <a:rPr lang="en-GB" sz="2400" dirty="0" err="1"/>
              <a:t>prací</a:t>
            </a:r>
            <a:r>
              <a:rPr lang="en-GB" sz="2400" dirty="0"/>
              <a:t> </a:t>
            </a:r>
            <a:r>
              <a:rPr lang="en-GB" sz="2400" dirty="0" err="1"/>
              <a:t>ve</a:t>
            </a:r>
            <a:r>
              <a:rPr lang="en-GB" sz="2400" dirty="0"/>
              <a:t> </a:t>
            </a:r>
            <a:r>
              <a:rPr lang="en-GB" sz="2400" dirty="0" err="1"/>
              <a:t>společnosti</a:t>
            </a:r>
            <a:r>
              <a:rPr lang="en-GB" sz="2400" dirty="0"/>
              <a:t> X</a:t>
            </a:r>
            <a:r>
              <a:rPr lang="cs-CZ" sz="2400" dirty="0"/>
              <a:t>Y</a:t>
            </a:r>
            <a:r>
              <a:rPr lang="en-GB" sz="2400" dirty="0"/>
              <a:t> (</a:t>
            </a:r>
            <a:r>
              <a:rPr lang="en-GB" sz="2400" dirty="0" err="1">
                <a:solidFill>
                  <a:schemeClr val="accent3">
                    <a:lumMod val="75000"/>
                  </a:schemeClr>
                </a:solidFill>
              </a:rPr>
              <a:t>kvalitativní</a:t>
            </a:r>
            <a:r>
              <a:rPr lang="en-GB" sz="2400" dirty="0"/>
              <a:t>) </a:t>
            </a:r>
            <a:r>
              <a:rPr lang="en-GB" sz="2400" dirty="0" err="1"/>
              <a:t>vysvětlit</a:t>
            </a:r>
            <a:r>
              <a:rPr lang="en-GB" sz="2400" dirty="0"/>
              <a:t> </a:t>
            </a:r>
            <a:r>
              <a:rPr lang="en-GB" sz="2400" dirty="0" err="1"/>
              <a:t>meziroční</a:t>
            </a:r>
            <a:r>
              <a:rPr lang="en-GB" sz="2400" dirty="0"/>
              <a:t> </a:t>
            </a:r>
            <a:r>
              <a:rPr lang="en-GB" sz="2400" dirty="0" err="1"/>
              <a:t>výsledky</a:t>
            </a:r>
            <a:r>
              <a:rPr lang="en-GB" sz="2400" dirty="0"/>
              <a:t> </a:t>
            </a:r>
            <a:r>
              <a:rPr lang="en-GB" sz="2400" dirty="0" err="1"/>
              <a:t>prodeje</a:t>
            </a:r>
            <a:r>
              <a:rPr lang="en-GB" sz="2400" dirty="0"/>
              <a:t> a </a:t>
            </a:r>
            <a:r>
              <a:rPr lang="en-GB" sz="2400" dirty="0" err="1"/>
              <a:t>další</a:t>
            </a:r>
            <a:r>
              <a:rPr lang="en-GB" sz="2400" dirty="0"/>
              <a:t> </a:t>
            </a:r>
            <a:r>
              <a:rPr lang="en-GB" sz="2400" dirty="0" err="1"/>
              <a:t>klíčové</a:t>
            </a:r>
            <a:r>
              <a:rPr lang="en-GB" sz="2400" dirty="0"/>
              <a:t> </a:t>
            </a:r>
            <a:r>
              <a:rPr lang="en-GB" sz="2400" dirty="0" err="1"/>
              <a:t>ukazatele</a:t>
            </a:r>
            <a:r>
              <a:rPr lang="en-GB" sz="2400" dirty="0"/>
              <a:t> </a:t>
            </a:r>
            <a:r>
              <a:rPr lang="en-GB" sz="2400" dirty="0" err="1"/>
              <a:t>výkonnosti</a:t>
            </a:r>
            <a:r>
              <a:rPr lang="en-GB" sz="2400" dirty="0"/>
              <a:t> (</a:t>
            </a:r>
            <a:r>
              <a:rPr lang="en-GB" sz="2400" dirty="0" err="1">
                <a:solidFill>
                  <a:schemeClr val="tx2"/>
                </a:solidFill>
              </a:rPr>
              <a:t>kvantitativní</a:t>
            </a:r>
            <a:r>
              <a:rPr lang="en-GB" sz="2400" dirty="0"/>
              <a:t>)?</a:t>
            </a:r>
            <a:endParaRPr lang="cs-CZ" sz="2400" dirty="0"/>
          </a:p>
          <a:p>
            <a:pPr>
              <a:lnSpc>
                <a:spcPct val="100000"/>
              </a:lnSpc>
            </a:pPr>
            <a:endParaRPr lang="cs-CZ" sz="2400" dirty="0"/>
          </a:p>
          <a:p>
            <a:pPr>
              <a:lnSpc>
                <a:spcPct val="100000"/>
              </a:lnSpc>
            </a:pPr>
            <a:r>
              <a:rPr lang="en-GB" sz="2400" dirty="0"/>
              <a:t>Jak </a:t>
            </a:r>
            <a:r>
              <a:rPr lang="en-GB" sz="2400" dirty="0" err="1"/>
              <a:t>mohou</a:t>
            </a:r>
            <a:r>
              <a:rPr lang="en-GB" sz="2400" dirty="0"/>
              <a:t> </a:t>
            </a:r>
            <a:r>
              <a:rPr lang="en-GB" sz="2400" dirty="0" err="1"/>
              <a:t>přesvědčení</a:t>
            </a:r>
            <a:r>
              <a:rPr lang="en-GB" sz="2400" dirty="0"/>
              <a:t> </a:t>
            </a:r>
            <a:r>
              <a:rPr lang="en-GB" sz="2400" dirty="0" err="1"/>
              <a:t>voličů</a:t>
            </a:r>
            <a:r>
              <a:rPr lang="en-GB" sz="2400" dirty="0"/>
              <a:t> a </a:t>
            </a:r>
            <a:r>
              <a:rPr lang="en-GB" sz="2400" dirty="0" err="1"/>
              <a:t>nevoličů</a:t>
            </a:r>
            <a:r>
              <a:rPr lang="en-GB" sz="2400" dirty="0"/>
              <a:t> o </a:t>
            </a:r>
            <a:r>
              <a:rPr lang="en-GB" sz="2400" dirty="0" err="1"/>
              <a:t>demokracii</a:t>
            </a:r>
            <a:r>
              <a:rPr lang="en-GB" sz="2400" dirty="0"/>
              <a:t> (</a:t>
            </a:r>
            <a:r>
              <a:rPr lang="en-GB" sz="2400" dirty="0" err="1">
                <a:solidFill>
                  <a:schemeClr val="accent3">
                    <a:lumMod val="75000"/>
                  </a:schemeClr>
                </a:solidFill>
              </a:rPr>
              <a:t>kvalitativní</a:t>
            </a:r>
            <a:r>
              <a:rPr lang="en-GB" sz="2400" dirty="0"/>
              <a:t>) </a:t>
            </a:r>
            <a:r>
              <a:rPr lang="en-GB" sz="2400" dirty="0" err="1"/>
              <a:t>pomoci</a:t>
            </a:r>
            <a:r>
              <a:rPr lang="en-GB" sz="2400" dirty="0"/>
              <a:t> </a:t>
            </a:r>
            <a:r>
              <a:rPr lang="en-GB" sz="2400" dirty="0" err="1"/>
              <a:t>vysvětlit</a:t>
            </a:r>
            <a:r>
              <a:rPr lang="en-GB" sz="2400" dirty="0"/>
              <a:t> </a:t>
            </a:r>
            <a:r>
              <a:rPr lang="en-GB" sz="2400" dirty="0" err="1"/>
              <a:t>vzorce</a:t>
            </a:r>
            <a:r>
              <a:rPr lang="en-GB" sz="2400" dirty="0"/>
              <a:t> </a:t>
            </a:r>
            <a:r>
              <a:rPr lang="en-GB" sz="2400" dirty="0" err="1"/>
              <a:t>volební</a:t>
            </a:r>
            <a:r>
              <a:rPr lang="en-GB" sz="2400" dirty="0"/>
              <a:t> </a:t>
            </a:r>
            <a:r>
              <a:rPr lang="en-GB" sz="2400" dirty="0" err="1"/>
              <a:t>účasti</a:t>
            </a:r>
            <a:r>
              <a:rPr lang="en-GB" sz="2400" dirty="0"/>
              <a:t> (</a:t>
            </a:r>
            <a:r>
              <a:rPr lang="en-GB" sz="2400" dirty="0" err="1">
                <a:solidFill>
                  <a:schemeClr val="tx2"/>
                </a:solidFill>
              </a:rPr>
              <a:t>kvantitativní</a:t>
            </a:r>
            <a:r>
              <a:rPr lang="en-GB" sz="2400" dirty="0"/>
              <a:t>) </a:t>
            </a:r>
            <a:r>
              <a:rPr lang="en-GB" sz="2400" dirty="0" err="1"/>
              <a:t>ve</a:t>
            </a:r>
            <a:r>
              <a:rPr lang="en-GB" sz="2400" dirty="0"/>
              <a:t> </a:t>
            </a:r>
            <a:r>
              <a:rPr lang="en-GB" sz="2400" dirty="0" err="1"/>
              <a:t>městě</a:t>
            </a:r>
            <a:r>
              <a:rPr lang="en-GB" sz="2400" dirty="0"/>
              <a:t> X</a:t>
            </a:r>
            <a:r>
              <a:rPr lang="cs-CZ" sz="2400" dirty="0"/>
              <a:t>Y</a:t>
            </a:r>
            <a:r>
              <a:rPr lang="en-GB" sz="2400" dirty="0"/>
              <a:t>?</a:t>
            </a:r>
            <a:endParaRPr lang="cs-CZ" sz="2400" dirty="0"/>
          </a:p>
          <a:p>
            <a:pPr>
              <a:lnSpc>
                <a:spcPct val="100000"/>
              </a:lnSpc>
            </a:pPr>
            <a:endParaRPr lang="cs-CZ" sz="2400" dirty="0"/>
          </a:p>
          <a:p>
            <a:pPr>
              <a:lnSpc>
                <a:spcPct val="100000"/>
              </a:lnSpc>
            </a:pPr>
            <a:r>
              <a:rPr lang="en-GB" sz="2400" dirty="0"/>
              <a:t>Jak </a:t>
            </a:r>
            <a:r>
              <a:rPr lang="en-GB" sz="2400" dirty="0" err="1"/>
              <a:t>pomáhá</a:t>
            </a:r>
            <a:r>
              <a:rPr lang="en-GB" sz="2400" dirty="0"/>
              <a:t> </a:t>
            </a:r>
            <a:r>
              <a:rPr lang="en-GB" sz="2400" dirty="0" err="1"/>
              <a:t>měření</a:t>
            </a:r>
            <a:r>
              <a:rPr lang="en-GB" sz="2400" dirty="0"/>
              <a:t> </a:t>
            </a:r>
            <a:r>
              <a:rPr lang="en-GB" sz="2400" dirty="0" err="1"/>
              <a:t>průměrného</a:t>
            </a:r>
            <a:r>
              <a:rPr lang="en-GB" sz="2400" dirty="0"/>
              <a:t> </a:t>
            </a:r>
            <a:r>
              <a:rPr lang="en-GB" sz="2400" dirty="0" err="1"/>
              <a:t>platu</a:t>
            </a:r>
            <a:r>
              <a:rPr lang="en-GB" sz="2400" dirty="0"/>
              <a:t> v </a:t>
            </a:r>
            <a:r>
              <a:rPr lang="en-GB" sz="2400" dirty="0" err="1"/>
              <a:t>nemocnici</a:t>
            </a:r>
            <a:r>
              <a:rPr lang="en-GB" sz="2400" dirty="0"/>
              <a:t> v </a:t>
            </a:r>
            <a:r>
              <a:rPr lang="en-GB" sz="2400" dirty="0" err="1"/>
              <a:t>čase</a:t>
            </a:r>
            <a:r>
              <a:rPr lang="en-GB" sz="2400" dirty="0"/>
              <a:t> (</a:t>
            </a:r>
            <a:r>
              <a:rPr lang="en-GB" sz="2400" dirty="0" err="1">
                <a:solidFill>
                  <a:schemeClr val="tx2"/>
                </a:solidFill>
              </a:rPr>
              <a:t>kvantitativní</a:t>
            </a:r>
            <a:r>
              <a:rPr lang="en-GB" sz="2400" dirty="0"/>
              <a:t>) </a:t>
            </a:r>
            <a:r>
              <a:rPr lang="en-GB" sz="2400" dirty="0" err="1"/>
              <a:t>vysvětlit</a:t>
            </a:r>
            <a:r>
              <a:rPr lang="en-GB" sz="2400" dirty="0"/>
              <a:t> </a:t>
            </a:r>
            <a:r>
              <a:rPr lang="en-GB" sz="2400" dirty="0" err="1"/>
              <a:t>výpovědi</a:t>
            </a:r>
            <a:r>
              <a:rPr lang="en-GB" sz="2400" dirty="0"/>
              <a:t> </a:t>
            </a:r>
            <a:r>
              <a:rPr lang="en-GB" sz="2400" dirty="0" err="1"/>
              <a:t>zdravotních</a:t>
            </a:r>
            <a:r>
              <a:rPr lang="en-GB" sz="2400" dirty="0"/>
              <a:t> </a:t>
            </a:r>
            <a:r>
              <a:rPr lang="en-GB" sz="2400" dirty="0" err="1"/>
              <a:t>sester</a:t>
            </a:r>
            <a:r>
              <a:rPr lang="en-GB" sz="2400" dirty="0"/>
              <a:t> o </a:t>
            </a:r>
            <a:r>
              <a:rPr lang="en-GB" sz="2400" dirty="0" err="1"/>
              <a:t>spokojenosti</a:t>
            </a:r>
            <a:r>
              <a:rPr lang="en-GB" sz="2400" dirty="0"/>
              <a:t> s </a:t>
            </a:r>
            <a:r>
              <a:rPr lang="en-GB" sz="2400" dirty="0" err="1"/>
              <a:t>prací</a:t>
            </a:r>
            <a:r>
              <a:rPr lang="en-GB" sz="2400" dirty="0"/>
              <a:t> (</a:t>
            </a:r>
            <a:r>
              <a:rPr lang="en-GB" sz="2400" dirty="0" err="1">
                <a:solidFill>
                  <a:schemeClr val="accent3">
                    <a:lumMod val="75000"/>
                  </a:schemeClr>
                </a:solidFill>
              </a:rPr>
              <a:t>kvalitativní</a:t>
            </a:r>
            <a:r>
              <a:rPr lang="en-GB" sz="2400" dirty="0"/>
              <a:t>)?</a:t>
            </a:r>
            <a:br>
              <a:rPr lang="en-GB" sz="2400" dirty="0"/>
            </a:br>
            <a:endParaRPr lang="en-GB" sz="2400" dirty="0"/>
          </a:p>
        </p:txBody>
      </p:sp>
    </p:spTree>
    <p:extLst>
      <p:ext uri="{BB962C8B-B14F-4D97-AF65-F5344CB8AC3E}">
        <p14:creationId xmlns:p14="http://schemas.microsoft.com/office/powerpoint/2010/main" val="1143312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65C48AC-11BC-7F20-4D5B-099B79C827B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E417AA8-BEC7-620C-97F0-E67BDC2BA5F4}"/>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BFEB8744-7EA3-7D68-9CDD-AA8D2AFF5E85}"/>
              </a:ext>
            </a:extLst>
          </p:cNvPr>
          <p:cNvSpPr>
            <a:spLocks noGrp="1"/>
          </p:cNvSpPr>
          <p:nvPr>
            <p:ph type="title"/>
          </p:nvPr>
        </p:nvSpPr>
        <p:spPr>
          <a:xfrm>
            <a:off x="720000" y="317137"/>
            <a:ext cx="10753200" cy="451576"/>
          </a:xfrm>
        </p:spPr>
        <p:txBody>
          <a:bodyPr/>
          <a:lstStyle/>
          <a:p>
            <a:r>
              <a:rPr lang="en-GB" dirty="0" err="1"/>
              <a:t>Kdy</a:t>
            </a:r>
            <a:r>
              <a:rPr lang="en-GB" dirty="0"/>
              <a:t> </a:t>
            </a:r>
            <a:r>
              <a:rPr lang="en-GB" dirty="0" err="1"/>
              <a:t>použít</a:t>
            </a:r>
            <a:r>
              <a:rPr lang="en-GB" dirty="0"/>
              <a:t> </a:t>
            </a:r>
            <a:r>
              <a:rPr lang="en-GB" dirty="0" err="1"/>
              <a:t>smíšené</a:t>
            </a:r>
            <a:r>
              <a:rPr lang="en-GB" dirty="0"/>
              <a:t> </a:t>
            </a:r>
            <a:r>
              <a:rPr lang="en-GB" dirty="0" err="1"/>
              <a:t>metody</a:t>
            </a:r>
            <a:r>
              <a:rPr lang="en-GB" dirty="0"/>
              <a:t> </a:t>
            </a:r>
            <a:r>
              <a:rPr lang="en-GB" dirty="0" err="1"/>
              <a:t>výzkumu</a:t>
            </a:r>
            <a:endParaRPr lang="en-GB" dirty="0"/>
          </a:p>
        </p:txBody>
      </p:sp>
      <p:sp>
        <p:nvSpPr>
          <p:cNvPr id="5" name="Zástupný obsah 4">
            <a:extLst>
              <a:ext uri="{FF2B5EF4-FFF2-40B4-BE49-F238E27FC236}">
                <a16:creationId xmlns:a16="http://schemas.microsoft.com/office/drawing/2014/main" id="{1DCA9041-235E-34F7-1765-73F1AF5F1E5F}"/>
              </a:ext>
            </a:extLst>
          </p:cNvPr>
          <p:cNvSpPr>
            <a:spLocks noGrp="1"/>
          </p:cNvSpPr>
          <p:nvPr>
            <p:ph idx="1"/>
          </p:nvPr>
        </p:nvSpPr>
        <p:spPr>
          <a:xfrm>
            <a:off x="414000" y="1081095"/>
            <a:ext cx="11059200" cy="4772858"/>
          </a:xfrm>
        </p:spPr>
        <p:txBody>
          <a:bodyPr/>
          <a:lstStyle/>
          <a:p>
            <a:pPr>
              <a:lnSpc>
                <a:spcPct val="100000"/>
              </a:lnSpc>
            </a:pPr>
            <a:r>
              <a:rPr lang="en-GB" sz="2400" dirty="0" err="1"/>
              <a:t>Výzkum</a:t>
            </a:r>
            <a:r>
              <a:rPr lang="en-GB" sz="2400" dirty="0"/>
              <a:t> </a:t>
            </a:r>
            <a:r>
              <a:rPr lang="en-GB" sz="2400" dirty="0" err="1"/>
              <a:t>smíšenými</a:t>
            </a:r>
            <a:r>
              <a:rPr lang="en-GB" sz="2400" dirty="0"/>
              <a:t> </a:t>
            </a:r>
            <a:r>
              <a:rPr lang="en-GB" sz="2400" dirty="0" err="1"/>
              <a:t>metodami</a:t>
            </a:r>
            <a:r>
              <a:rPr lang="en-GB" sz="2400" dirty="0"/>
              <a:t> </a:t>
            </a:r>
            <a:r>
              <a:rPr lang="en-GB" sz="2400" dirty="0" err="1"/>
              <a:t>může</a:t>
            </a:r>
            <a:r>
              <a:rPr lang="en-GB" sz="2400" dirty="0"/>
              <a:t> </a:t>
            </a:r>
            <a:r>
              <a:rPr lang="en-GB" sz="2400" dirty="0" err="1"/>
              <a:t>být</a:t>
            </a:r>
            <a:r>
              <a:rPr lang="en-GB" sz="2400" dirty="0"/>
              <a:t> </a:t>
            </a:r>
            <a:r>
              <a:rPr lang="en-GB" sz="2400" dirty="0" err="1"/>
              <a:t>správnou</a:t>
            </a:r>
            <a:r>
              <a:rPr lang="en-GB" sz="2400" dirty="0"/>
              <a:t> </a:t>
            </a:r>
            <a:r>
              <a:rPr lang="en-GB" sz="2400" dirty="0" err="1"/>
              <a:t>volbou</a:t>
            </a:r>
            <a:r>
              <a:rPr lang="en-GB" sz="2400" dirty="0"/>
              <a:t>, </a:t>
            </a:r>
            <a:r>
              <a:rPr lang="en-GB" sz="2400" dirty="0" err="1"/>
              <a:t>pokud</a:t>
            </a:r>
            <a:r>
              <a:rPr lang="en-GB" sz="2400" dirty="0"/>
              <a:t> </a:t>
            </a:r>
            <a:r>
              <a:rPr lang="en-GB" sz="2400" dirty="0" err="1"/>
              <a:t>váš</a:t>
            </a:r>
            <a:r>
              <a:rPr lang="en-GB" sz="2400" dirty="0"/>
              <a:t> </a:t>
            </a:r>
            <a:r>
              <a:rPr lang="en-GB" sz="2400" dirty="0" err="1"/>
              <a:t>výzkumný</a:t>
            </a:r>
            <a:r>
              <a:rPr lang="en-GB" sz="2400" dirty="0"/>
              <a:t> </a:t>
            </a:r>
            <a:r>
              <a:rPr lang="en-GB" sz="2400" dirty="0" err="1"/>
              <a:t>proces</a:t>
            </a:r>
            <a:r>
              <a:rPr lang="en-GB" sz="2400" dirty="0"/>
              <a:t> </a:t>
            </a:r>
            <a:r>
              <a:rPr lang="en-GB" sz="2400" dirty="0" err="1"/>
              <a:t>naznačuje</a:t>
            </a:r>
            <a:r>
              <a:rPr lang="en-GB" sz="2400" dirty="0"/>
              <a:t>, </a:t>
            </a:r>
            <a:r>
              <a:rPr lang="en-GB" sz="2400" dirty="0" err="1"/>
              <a:t>že</a:t>
            </a:r>
            <a:r>
              <a:rPr lang="en-GB" sz="2400" dirty="0"/>
              <a:t> </a:t>
            </a:r>
            <a:r>
              <a:rPr lang="en-GB" sz="2400" dirty="0" err="1"/>
              <a:t>kvantitativní</a:t>
            </a:r>
            <a:r>
              <a:rPr lang="en-GB" sz="2400" dirty="0"/>
              <a:t> </a:t>
            </a:r>
            <a:r>
              <a:rPr lang="en-GB" sz="2400" dirty="0" err="1"/>
              <a:t>nebo</a:t>
            </a:r>
            <a:r>
              <a:rPr lang="en-GB" sz="2400" dirty="0"/>
              <a:t> </a:t>
            </a:r>
            <a:r>
              <a:rPr lang="en-GB" sz="2400" dirty="0" err="1"/>
              <a:t>kvalitativní</a:t>
            </a:r>
            <a:r>
              <a:rPr lang="en-GB" sz="2400" dirty="0"/>
              <a:t> data </a:t>
            </a:r>
            <a:r>
              <a:rPr lang="en-GB" sz="2400" dirty="0" err="1"/>
              <a:t>sama</a:t>
            </a:r>
            <a:r>
              <a:rPr lang="en-GB" sz="2400" dirty="0"/>
              <a:t> o </a:t>
            </a:r>
            <a:r>
              <a:rPr lang="en-GB" sz="2400" dirty="0" err="1"/>
              <a:t>sobě</a:t>
            </a:r>
            <a:r>
              <a:rPr lang="en-GB" sz="2400" dirty="0"/>
              <a:t> </a:t>
            </a:r>
            <a:r>
              <a:rPr lang="en-GB" sz="2400" dirty="0" err="1"/>
              <a:t>nedokážou</a:t>
            </a:r>
            <a:r>
              <a:rPr lang="en-GB" sz="2400" dirty="0"/>
              <a:t> </a:t>
            </a:r>
            <a:r>
              <a:rPr lang="en-GB" sz="2400" dirty="0" err="1"/>
              <a:t>dostatečně</a:t>
            </a:r>
            <a:r>
              <a:rPr lang="en-GB" sz="2400" dirty="0"/>
              <a:t> </a:t>
            </a:r>
            <a:r>
              <a:rPr lang="en-GB" sz="2400" dirty="0" err="1"/>
              <a:t>odpovědět</a:t>
            </a:r>
            <a:r>
              <a:rPr lang="en-GB" sz="2400" dirty="0"/>
              <a:t> </a:t>
            </a:r>
            <a:r>
              <a:rPr lang="en-GB" sz="2400" dirty="0" err="1"/>
              <a:t>na</a:t>
            </a:r>
            <a:r>
              <a:rPr lang="en-GB" sz="2400" dirty="0"/>
              <a:t> </a:t>
            </a:r>
            <a:r>
              <a:rPr lang="en-GB" sz="2400" dirty="0" err="1"/>
              <a:t>vaši</a:t>
            </a:r>
            <a:r>
              <a:rPr lang="en-GB" sz="2400" dirty="0"/>
              <a:t> </a:t>
            </a:r>
            <a:r>
              <a:rPr lang="en-GB" sz="2400" dirty="0" err="1"/>
              <a:t>výzkumnou</a:t>
            </a:r>
            <a:r>
              <a:rPr lang="en-GB" sz="2400" dirty="0"/>
              <a:t> </a:t>
            </a:r>
            <a:r>
              <a:rPr lang="en-GB" sz="2400" dirty="0" err="1"/>
              <a:t>otázku</a:t>
            </a:r>
            <a:r>
              <a:rPr lang="en-GB" sz="2400" dirty="0"/>
              <a:t>. </a:t>
            </a:r>
            <a:endParaRPr lang="cs-CZ" sz="2400" dirty="0"/>
          </a:p>
          <a:p>
            <a:pPr>
              <a:lnSpc>
                <a:spcPct val="100000"/>
              </a:lnSpc>
            </a:pPr>
            <a:r>
              <a:rPr lang="en-GB" sz="2400" dirty="0" err="1"/>
              <a:t>Existuje</a:t>
            </a:r>
            <a:r>
              <a:rPr lang="en-GB" sz="2400" dirty="0"/>
              <a:t> </a:t>
            </a:r>
            <a:r>
              <a:rPr lang="en-GB" sz="2400" dirty="0" err="1"/>
              <a:t>několik</a:t>
            </a:r>
            <a:r>
              <a:rPr lang="en-GB" sz="2400" dirty="0"/>
              <a:t> </a:t>
            </a:r>
            <a:r>
              <a:rPr lang="en-GB" sz="2400" dirty="0" err="1"/>
              <a:t>běžných</a:t>
            </a:r>
            <a:r>
              <a:rPr lang="en-GB" sz="2400" dirty="0"/>
              <a:t> </a:t>
            </a:r>
            <a:r>
              <a:rPr lang="en-GB" sz="2400" dirty="0" err="1"/>
              <a:t>důvodů</a:t>
            </a:r>
            <a:r>
              <a:rPr lang="en-GB" sz="2400" dirty="0"/>
              <a:t> pro </a:t>
            </a:r>
            <a:r>
              <a:rPr lang="en-GB" sz="2400" dirty="0" err="1"/>
              <a:t>použití</a:t>
            </a:r>
            <a:r>
              <a:rPr lang="en-GB" sz="2400" dirty="0"/>
              <a:t> </a:t>
            </a:r>
            <a:r>
              <a:rPr lang="en-GB" sz="2400" dirty="0" err="1"/>
              <a:t>výzkumu</a:t>
            </a:r>
            <a:r>
              <a:rPr lang="en-GB" sz="2400" dirty="0"/>
              <a:t> </a:t>
            </a:r>
            <a:r>
              <a:rPr lang="en-GB" sz="2400" dirty="0" err="1"/>
              <a:t>smíšenými</a:t>
            </a:r>
            <a:r>
              <a:rPr lang="en-GB" sz="2400" dirty="0"/>
              <a:t> </a:t>
            </a:r>
            <a:r>
              <a:rPr lang="en-GB" sz="2400" dirty="0" err="1"/>
              <a:t>metodami</a:t>
            </a:r>
            <a:r>
              <a:rPr lang="en-GB" sz="2400" dirty="0"/>
              <a:t>:</a:t>
            </a:r>
            <a:br>
              <a:rPr lang="en-GB" sz="2400" dirty="0"/>
            </a:br>
            <a:endParaRPr lang="cs-CZ" sz="2400" dirty="0"/>
          </a:p>
          <a:p>
            <a:pPr>
              <a:lnSpc>
                <a:spcPct val="100000"/>
              </a:lnSpc>
            </a:pPr>
            <a:r>
              <a:rPr lang="en-GB" sz="2400" b="1" dirty="0" err="1"/>
              <a:t>Zobecnitelnost</a:t>
            </a:r>
            <a:r>
              <a:rPr lang="en-GB" sz="1600" b="1" dirty="0"/>
              <a:t>: </a:t>
            </a:r>
            <a:r>
              <a:rPr lang="en-GB" sz="1600" dirty="0" err="1"/>
              <a:t>Kvalitativní</a:t>
            </a:r>
            <a:r>
              <a:rPr lang="en-GB" sz="1600" dirty="0"/>
              <a:t> </a:t>
            </a:r>
            <a:r>
              <a:rPr lang="en-GB" sz="1600" dirty="0" err="1"/>
              <a:t>výzkum</a:t>
            </a:r>
            <a:r>
              <a:rPr lang="en-GB" sz="1600" dirty="0"/>
              <a:t> </a:t>
            </a:r>
            <a:r>
              <a:rPr lang="en-GB" sz="1600" dirty="0" err="1"/>
              <a:t>má</a:t>
            </a:r>
            <a:r>
              <a:rPr lang="en-GB" sz="1600" dirty="0"/>
              <a:t> </a:t>
            </a:r>
            <a:r>
              <a:rPr lang="en-GB" sz="1600" dirty="0" err="1"/>
              <a:t>obvykle</a:t>
            </a:r>
            <a:r>
              <a:rPr lang="en-GB" sz="1600" dirty="0"/>
              <a:t> </a:t>
            </a:r>
            <a:r>
              <a:rPr lang="en-GB" sz="1600" dirty="0" err="1"/>
              <a:t>menší</a:t>
            </a:r>
            <a:r>
              <a:rPr lang="en-GB" sz="1600" dirty="0"/>
              <a:t> </a:t>
            </a:r>
            <a:r>
              <a:rPr lang="en-GB" sz="1600" dirty="0" err="1"/>
              <a:t>velikost</a:t>
            </a:r>
            <a:r>
              <a:rPr lang="en-GB" sz="1600" dirty="0"/>
              <a:t> </a:t>
            </a:r>
            <a:r>
              <a:rPr lang="en-GB" sz="1600" dirty="0" err="1"/>
              <a:t>vzorku</a:t>
            </a:r>
            <a:r>
              <a:rPr lang="en-GB" sz="1600" dirty="0"/>
              <a:t>, a proto </a:t>
            </a:r>
            <a:r>
              <a:rPr lang="en-GB" sz="1600" dirty="0" err="1"/>
              <a:t>není</a:t>
            </a:r>
            <a:r>
              <a:rPr lang="en-GB" sz="1600" dirty="0"/>
              <a:t> </a:t>
            </a:r>
            <a:r>
              <a:rPr lang="en-GB" sz="1600" dirty="0" err="1"/>
              <a:t>zobecnitelný</a:t>
            </a:r>
            <a:r>
              <a:rPr lang="en-GB" sz="1600" dirty="0"/>
              <a:t>. </a:t>
            </a:r>
            <a:r>
              <a:rPr lang="en-GB" sz="1600" dirty="0" err="1"/>
              <a:t>Ve</a:t>
            </a:r>
            <a:r>
              <a:rPr lang="en-GB" sz="1600" dirty="0"/>
              <a:t> </a:t>
            </a:r>
            <a:r>
              <a:rPr lang="en-GB" sz="1600" dirty="0" err="1"/>
              <a:t>výzkumu</a:t>
            </a:r>
            <a:r>
              <a:rPr lang="en-GB" sz="1600" dirty="0"/>
              <a:t> </a:t>
            </a:r>
            <a:r>
              <a:rPr lang="en-GB" sz="1600" dirty="0" err="1"/>
              <a:t>smíšených</a:t>
            </a:r>
            <a:r>
              <a:rPr lang="en-GB" sz="1600" dirty="0"/>
              <a:t> </a:t>
            </a:r>
            <a:r>
              <a:rPr lang="en-GB" sz="1600" dirty="0" err="1"/>
              <a:t>metod</a:t>
            </a:r>
            <a:r>
              <a:rPr lang="en-GB" sz="1600" dirty="0"/>
              <a:t> je </a:t>
            </a:r>
            <a:r>
              <a:rPr lang="en-GB" sz="1600" dirty="0" err="1"/>
              <a:t>tato</a:t>
            </a:r>
            <a:r>
              <a:rPr lang="en-GB" sz="1600" dirty="0"/>
              <a:t> </a:t>
            </a:r>
            <a:r>
              <a:rPr lang="en-GB" sz="1600" dirty="0" err="1"/>
              <a:t>komparativní</a:t>
            </a:r>
            <a:r>
              <a:rPr lang="en-GB" sz="1600" dirty="0"/>
              <a:t> </a:t>
            </a:r>
            <a:r>
              <a:rPr lang="en-GB" sz="1600" dirty="0" err="1"/>
              <a:t>slabina</a:t>
            </a:r>
            <a:r>
              <a:rPr lang="en-GB" sz="1600" dirty="0"/>
              <a:t> </a:t>
            </a:r>
            <a:r>
              <a:rPr lang="en-GB" sz="1600" dirty="0" err="1"/>
              <a:t>zmírněna</a:t>
            </a:r>
            <a:r>
              <a:rPr lang="en-GB" sz="1600" dirty="0"/>
              <a:t> </a:t>
            </a:r>
            <a:r>
              <a:rPr lang="en-GB" sz="1600" dirty="0" err="1"/>
              <a:t>komparativní</a:t>
            </a:r>
            <a:r>
              <a:rPr lang="en-GB" sz="1600" dirty="0"/>
              <a:t> </a:t>
            </a:r>
            <a:r>
              <a:rPr lang="en-GB" sz="1600" dirty="0" err="1"/>
              <a:t>silou</a:t>
            </a:r>
            <a:r>
              <a:rPr lang="en-GB" sz="1600" dirty="0"/>
              <a:t> "</a:t>
            </a:r>
            <a:r>
              <a:rPr lang="en-GB" sz="1600" dirty="0" err="1"/>
              <a:t>velkého</a:t>
            </a:r>
            <a:r>
              <a:rPr lang="en-GB" sz="1600" dirty="0"/>
              <a:t> N", </a:t>
            </a:r>
            <a:r>
              <a:rPr lang="en-GB" sz="1600" dirty="0" err="1"/>
              <a:t>externě</a:t>
            </a:r>
            <a:r>
              <a:rPr lang="en-GB" sz="1600" dirty="0"/>
              <a:t> </a:t>
            </a:r>
            <a:r>
              <a:rPr lang="en-GB" sz="1600" dirty="0" err="1"/>
              <a:t>validního</a:t>
            </a:r>
            <a:r>
              <a:rPr lang="en-GB" sz="1600" dirty="0"/>
              <a:t> </a:t>
            </a:r>
            <a:r>
              <a:rPr lang="en-GB" sz="1600" dirty="0" err="1"/>
              <a:t>kvantitativního</a:t>
            </a:r>
            <a:r>
              <a:rPr lang="en-GB" sz="1600" dirty="0"/>
              <a:t> </a:t>
            </a:r>
            <a:r>
              <a:rPr lang="en-GB" sz="1600" dirty="0" err="1"/>
              <a:t>výzkumu</a:t>
            </a:r>
            <a:r>
              <a:rPr lang="en-GB" sz="1600" dirty="0"/>
              <a:t>.</a:t>
            </a:r>
            <a:br>
              <a:rPr lang="en-GB" sz="1600" dirty="0"/>
            </a:br>
            <a:endParaRPr lang="cs-CZ" sz="1600" dirty="0"/>
          </a:p>
          <a:p>
            <a:pPr>
              <a:lnSpc>
                <a:spcPct val="100000"/>
              </a:lnSpc>
            </a:pPr>
            <a:r>
              <a:rPr lang="en-GB" sz="2400" b="1" dirty="0" err="1"/>
              <a:t>Kontextualizace</a:t>
            </a:r>
            <a:r>
              <a:rPr lang="en-GB" sz="2400" b="1" dirty="0"/>
              <a:t>: </a:t>
            </a:r>
            <a:r>
              <a:rPr lang="en-GB" sz="1600" dirty="0" err="1"/>
              <a:t>Směs</a:t>
            </a:r>
            <a:r>
              <a:rPr lang="en-GB" sz="1600" dirty="0"/>
              <a:t> </a:t>
            </a:r>
            <a:r>
              <a:rPr lang="en-GB" sz="1600" dirty="0" err="1"/>
              <a:t>metod</a:t>
            </a:r>
            <a:r>
              <a:rPr lang="en-GB" sz="1600" dirty="0"/>
              <a:t> </a:t>
            </a:r>
            <a:r>
              <a:rPr lang="en-GB" sz="1600" dirty="0" err="1"/>
              <a:t>umožňuje</a:t>
            </a:r>
            <a:r>
              <a:rPr lang="en-GB" sz="1600" dirty="0"/>
              <a:t> </a:t>
            </a:r>
            <a:r>
              <a:rPr lang="en-GB" sz="1600" dirty="0" err="1"/>
              <a:t>zasadit</a:t>
            </a:r>
            <a:r>
              <a:rPr lang="en-GB" sz="1600" dirty="0"/>
              <a:t> </a:t>
            </a:r>
            <a:r>
              <a:rPr lang="en-GB" sz="1600" dirty="0" err="1"/>
              <a:t>zjištění</a:t>
            </a:r>
            <a:r>
              <a:rPr lang="en-GB" sz="1600" dirty="0"/>
              <a:t> do </a:t>
            </a:r>
            <a:r>
              <a:rPr lang="en-GB" sz="1600" dirty="0" err="1"/>
              <a:t>kontextu</a:t>
            </a:r>
            <a:r>
              <a:rPr lang="en-GB" sz="1600" dirty="0"/>
              <a:t> a </a:t>
            </a:r>
            <a:r>
              <a:rPr lang="en-GB" sz="1600" dirty="0" err="1"/>
              <a:t>doplnit</a:t>
            </a:r>
            <a:r>
              <a:rPr lang="en-GB" sz="1600" dirty="0"/>
              <a:t> </a:t>
            </a:r>
            <a:r>
              <a:rPr lang="en-GB" sz="1600" dirty="0" err="1"/>
              <a:t>závěry</a:t>
            </a:r>
            <a:r>
              <a:rPr lang="en-GB" sz="1600" dirty="0"/>
              <a:t> o </a:t>
            </a:r>
            <a:r>
              <a:rPr lang="en-GB" sz="1600" dirty="0" err="1"/>
              <a:t>bohatší</a:t>
            </a:r>
            <a:r>
              <a:rPr lang="en-GB" sz="1600" dirty="0"/>
              <a:t> </a:t>
            </a:r>
            <a:r>
              <a:rPr lang="en-GB" sz="1600" dirty="0" err="1"/>
              <a:t>detaily</a:t>
            </a:r>
            <a:r>
              <a:rPr lang="en-GB" sz="1600" dirty="0"/>
              <a:t>. </a:t>
            </a:r>
            <a:r>
              <a:rPr lang="en-GB" sz="1600" dirty="0" err="1"/>
              <a:t>Použití</a:t>
            </a:r>
            <a:r>
              <a:rPr lang="en-GB" sz="1600" dirty="0"/>
              <a:t> </a:t>
            </a:r>
            <a:r>
              <a:rPr lang="en-GB" sz="1600" dirty="0" err="1"/>
              <a:t>kvalitativních</a:t>
            </a:r>
            <a:r>
              <a:rPr lang="en-GB" sz="1600" dirty="0"/>
              <a:t> </a:t>
            </a:r>
            <a:r>
              <a:rPr lang="en-GB" sz="1600" dirty="0" err="1"/>
              <a:t>údajů</a:t>
            </a:r>
            <a:r>
              <a:rPr lang="en-GB" sz="1600" dirty="0"/>
              <a:t> k </a:t>
            </a:r>
            <a:r>
              <a:rPr lang="en-GB" sz="1600" dirty="0" err="1"/>
              <a:t>ilustraci</a:t>
            </a:r>
            <a:r>
              <a:rPr lang="en-GB" sz="1600" dirty="0"/>
              <a:t> </a:t>
            </a:r>
            <a:r>
              <a:rPr lang="en-GB" sz="1600" dirty="0" err="1"/>
              <a:t>kvantitativních</a:t>
            </a:r>
            <a:r>
              <a:rPr lang="en-GB" sz="1600" dirty="0"/>
              <a:t> </a:t>
            </a:r>
            <a:r>
              <a:rPr lang="en-GB" sz="1600" dirty="0" err="1"/>
              <a:t>zjištění</a:t>
            </a:r>
            <a:r>
              <a:rPr lang="en-GB" sz="1600" dirty="0"/>
              <a:t> </a:t>
            </a:r>
            <a:r>
              <a:rPr lang="en-GB" sz="1600" dirty="0" err="1"/>
              <a:t>může</a:t>
            </a:r>
            <a:r>
              <a:rPr lang="en-GB" sz="1600" dirty="0"/>
              <a:t> </a:t>
            </a:r>
            <a:r>
              <a:rPr lang="en-GB" sz="1600" dirty="0" err="1"/>
              <a:t>pomoci</a:t>
            </a:r>
            <a:r>
              <a:rPr lang="en-GB" sz="1600" dirty="0"/>
              <a:t> "</a:t>
            </a:r>
            <a:r>
              <a:rPr lang="en-GB" sz="1600" dirty="0" err="1"/>
              <a:t>přiložit</a:t>
            </a:r>
            <a:r>
              <a:rPr lang="en-GB" sz="1600" dirty="0"/>
              <a:t> </a:t>
            </a:r>
            <a:r>
              <a:rPr lang="en-GB" sz="1600" dirty="0" err="1"/>
              <a:t>maso</a:t>
            </a:r>
            <a:r>
              <a:rPr lang="en-GB" sz="1600" dirty="0"/>
              <a:t> </a:t>
            </a:r>
            <a:r>
              <a:rPr lang="en-GB" sz="1600" dirty="0" err="1"/>
              <a:t>na</a:t>
            </a:r>
            <a:r>
              <a:rPr lang="en-GB" sz="1600" dirty="0"/>
              <a:t> </a:t>
            </a:r>
            <a:r>
              <a:rPr lang="en-GB" sz="1600" dirty="0" err="1"/>
              <a:t>kost</a:t>
            </a:r>
            <a:r>
              <a:rPr lang="en-GB" sz="1600" dirty="0"/>
              <a:t>" </a:t>
            </a:r>
            <a:r>
              <a:rPr lang="en-GB" sz="1600" dirty="0" err="1"/>
              <a:t>vaší</a:t>
            </a:r>
            <a:r>
              <a:rPr lang="en-GB" sz="1600" dirty="0"/>
              <a:t> </a:t>
            </a:r>
            <a:r>
              <a:rPr lang="en-GB" sz="1600" dirty="0" err="1"/>
              <a:t>analýzy</a:t>
            </a:r>
            <a:r>
              <a:rPr lang="en-GB" sz="1600" dirty="0"/>
              <a:t>.</a:t>
            </a:r>
            <a:br>
              <a:rPr lang="en-GB" sz="1600" dirty="0"/>
            </a:br>
            <a:endParaRPr lang="cs-CZ" sz="1600" dirty="0"/>
          </a:p>
          <a:p>
            <a:pPr>
              <a:lnSpc>
                <a:spcPct val="100000"/>
              </a:lnSpc>
            </a:pPr>
            <a:r>
              <a:rPr lang="en-GB" sz="2400" b="1" dirty="0" err="1"/>
              <a:t>Důvěryhodnost</a:t>
            </a:r>
            <a:r>
              <a:rPr lang="en-GB" sz="2400" b="1" dirty="0"/>
              <a:t>: </a:t>
            </a:r>
            <a:r>
              <a:rPr lang="en-GB" sz="1800" dirty="0" err="1"/>
              <a:t>Použití</a:t>
            </a:r>
            <a:r>
              <a:rPr lang="en-GB" sz="1800" dirty="0"/>
              <a:t> </a:t>
            </a:r>
            <a:r>
              <a:rPr lang="en-GB" sz="1800" dirty="0" err="1"/>
              <a:t>různých</a:t>
            </a:r>
            <a:r>
              <a:rPr lang="en-GB" sz="1800" dirty="0"/>
              <a:t> </a:t>
            </a:r>
            <a:r>
              <a:rPr lang="en-GB" sz="1800" dirty="0" err="1"/>
              <a:t>metod</a:t>
            </a:r>
            <a:r>
              <a:rPr lang="en-GB" sz="1800" dirty="0"/>
              <a:t> </a:t>
            </a:r>
            <a:r>
              <a:rPr lang="en-GB" sz="1800" dirty="0" err="1"/>
              <a:t>ke</a:t>
            </a:r>
            <a:r>
              <a:rPr lang="en-GB" sz="1800" dirty="0"/>
              <a:t> </a:t>
            </a:r>
            <a:r>
              <a:rPr lang="en-GB" sz="1800" dirty="0" err="1"/>
              <a:t>shromažďování</a:t>
            </a:r>
            <a:r>
              <a:rPr lang="en-GB" sz="1800" dirty="0"/>
              <a:t> </a:t>
            </a:r>
            <a:r>
              <a:rPr lang="en-GB" sz="1800" dirty="0" err="1"/>
              <a:t>údajů</a:t>
            </a:r>
            <a:r>
              <a:rPr lang="en-GB" sz="1800" dirty="0"/>
              <a:t> o </a:t>
            </a:r>
            <a:r>
              <a:rPr lang="en-GB" sz="1800" dirty="0" err="1"/>
              <a:t>stejném</a:t>
            </a:r>
            <a:r>
              <a:rPr lang="en-GB" sz="1800" dirty="0"/>
              <a:t> </a:t>
            </a:r>
            <a:r>
              <a:rPr lang="en-GB" sz="1800" dirty="0" err="1"/>
              <a:t>předmětu</a:t>
            </a:r>
            <a:r>
              <a:rPr lang="en-GB" sz="1800" dirty="0"/>
              <a:t> </a:t>
            </a:r>
            <a:r>
              <a:rPr lang="en-GB" sz="1800" dirty="0" err="1"/>
              <a:t>může</a:t>
            </a:r>
            <a:r>
              <a:rPr lang="en-GB" sz="1800" dirty="0"/>
              <a:t> </a:t>
            </a:r>
            <a:r>
              <a:rPr lang="en-GB" sz="1800" dirty="0" err="1"/>
              <a:t>zvýšit</a:t>
            </a:r>
            <a:r>
              <a:rPr lang="en-GB" sz="1800" dirty="0"/>
              <a:t> </a:t>
            </a:r>
            <a:r>
              <a:rPr lang="en-GB" sz="1800" dirty="0" err="1"/>
              <a:t>důvěryhodnost</a:t>
            </a:r>
            <a:r>
              <a:rPr lang="en-GB" sz="1800" dirty="0"/>
              <a:t> </a:t>
            </a:r>
            <a:r>
              <a:rPr lang="en-GB" sz="1800" dirty="0" err="1"/>
              <a:t>vašich</a:t>
            </a:r>
            <a:r>
              <a:rPr lang="en-GB" sz="1800" dirty="0"/>
              <a:t> </a:t>
            </a:r>
            <a:r>
              <a:rPr lang="en-GB" sz="1800" dirty="0" err="1"/>
              <a:t>výsledků</a:t>
            </a:r>
            <a:r>
              <a:rPr lang="en-GB" sz="1800" dirty="0"/>
              <a:t>. </a:t>
            </a:r>
            <a:r>
              <a:rPr lang="en-GB" sz="1800" dirty="0" err="1"/>
              <a:t>Pokud</a:t>
            </a:r>
            <a:r>
              <a:rPr lang="en-GB" sz="1800" dirty="0"/>
              <a:t> se </a:t>
            </a:r>
            <a:r>
              <a:rPr lang="en-GB" sz="1800" dirty="0" err="1"/>
              <a:t>kvalitativní</a:t>
            </a:r>
            <a:r>
              <a:rPr lang="en-GB" sz="1800" dirty="0"/>
              <a:t> a </a:t>
            </a:r>
            <a:r>
              <a:rPr lang="en-GB" sz="1800" dirty="0" err="1"/>
              <a:t>kvantitativní</a:t>
            </a:r>
            <a:r>
              <a:rPr lang="en-GB" sz="1800" dirty="0"/>
              <a:t> </a:t>
            </a:r>
            <a:r>
              <a:rPr lang="en-GB" sz="1800" dirty="0" err="1"/>
              <a:t>údaje</a:t>
            </a:r>
            <a:r>
              <a:rPr lang="en-GB" sz="1800" dirty="0"/>
              <a:t> </a:t>
            </a:r>
            <a:r>
              <a:rPr lang="en-GB" sz="1800" dirty="0" err="1"/>
              <a:t>shodují</a:t>
            </a:r>
            <a:r>
              <a:rPr lang="en-GB" sz="1800" dirty="0"/>
              <a:t>, </a:t>
            </a:r>
            <a:r>
              <a:rPr lang="en-GB" sz="1800" dirty="0" err="1"/>
              <a:t>posiluje</a:t>
            </a:r>
            <a:r>
              <a:rPr lang="en-GB" sz="1800" dirty="0"/>
              <a:t> to </a:t>
            </a:r>
            <a:r>
              <a:rPr lang="en-GB" sz="1800" dirty="0" err="1"/>
              <a:t>platnost</a:t>
            </a:r>
            <a:r>
              <a:rPr lang="en-GB" sz="1800" dirty="0"/>
              <a:t> </a:t>
            </a:r>
            <a:r>
              <a:rPr lang="en-GB" sz="1800" dirty="0" err="1"/>
              <a:t>vašich</a:t>
            </a:r>
            <a:r>
              <a:rPr lang="en-GB" sz="1800" dirty="0"/>
              <a:t> </a:t>
            </a:r>
            <a:r>
              <a:rPr lang="en-GB" sz="1800" dirty="0" err="1"/>
              <a:t>závěrů</a:t>
            </a:r>
            <a:r>
              <a:rPr lang="en-GB" sz="1800" dirty="0"/>
              <a:t>. </a:t>
            </a:r>
            <a:r>
              <a:rPr lang="en-GB" sz="2400" dirty="0" err="1"/>
              <a:t>Tento</a:t>
            </a:r>
            <a:r>
              <a:rPr lang="en-GB" sz="2400" dirty="0"/>
              <a:t> </a:t>
            </a:r>
            <a:r>
              <a:rPr lang="en-GB" sz="2400" dirty="0" err="1"/>
              <a:t>proces</a:t>
            </a:r>
            <a:r>
              <a:rPr lang="en-GB" sz="2400" dirty="0"/>
              <a:t> se </a:t>
            </a:r>
            <a:r>
              <a:rPr lang="en-GB" sz="2400" dirty="0" err="1"/>
              <a:t>nazývá</a:t>
            </a:r>
            <a:r>
              <a:rPr lang="en-GB" sz="2400" dirty="0"/>
              <a:t> </a:t>
            </a:r>
            <a:r>
              <a:rPr lang="en-GB" sz="2400" dirty="0" err="1"/>
              <a:t>triangulace</a:t>
            </a:r>
            <a:r>
              <a:rPr lang="en-GB" sz="2400" dirty="0"/>
              <a:t>.</a:t>
            </a:r>
            <a:br>
              <a:rPr lang="en-GB" sz="2400" dirty="0"/>
            </a:br>
            <a:br>
              <a:rPr lang="en-GB" sz="2400" dirty="0"/>
            </a:br>
            <a:endParaRPr lang="en-GB" sz="2400" dirty="0"/>
          </a:p>
        </p:txBody>
      </p:sp>
    </p:spTree>
    <p:extLst>
      <p:ext uri="{BB962C8B-B14F-4D97-AF65-F5344CB8AC3E}">
        <p14:creationId xmlns:p14="http://schemas.microsoft.com/office/powerpoint/2010/main" val="2603915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4B55FC5-80E0-C9B2-0AC8-D3FD592413F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E5D414B-05EF-97DE-667E-8555E601E2C6}"/>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8A08B6E3-6881-77B4-29F6-ABB09DD13931}"/>
              </a:ext>
            </a:extLst>
          </p:cNvPr>
          <p:cNvSpPr>
            <a:spLocks noGrp="1"/>
          </p:cNvSpPr>
          <p:nvPr>
            <p:ph type="title"/>
          </p:nvPr>
        </p:nvSpPr>
        <p:spPr/>
        <p:txBody>
          <a:bodyPr/>
          <a:lstStyle/>
          <a:p>
            <a:r>
              <a:rPr lang="cs-CZ" dirty="0"/>
              <a:t>Smíšené metody výzkumu</a:t>
            </a:r>
            <a:endParaRPr lang="en-GB" dirty="0"/>
          </a:p>
        </p:txBody>
      </p:sp>
      <p:sp>
        <p:nvSpPr>
          <p:cNvPr id="5" name="Zástupný obsah 4">
            <a:extLst>
              <a:ext uri="{FF2B5EF4-FFF2-40B4-BE49-F238E27FC236}">
                <a16:creationId xmlns:a16="http://schemas.microsoft.com/office/drawing/2014/main" id="{B08CD92F-423F-F880-A498-222FCAEE2053}"/>
              </a:ext>
            </a:extLst>
          </p:cNvPr>
          <p:cNvSpPr>
            <a:spLocks noGrp="1"/>
          </p:cNvSpPr>
          <p:nvPr>
            <p:ph idx="1"/>
          </p:nvPr>
        </p:nvSpPr>
        <p:spPr>
          <a:xfrm>
            <a:off x="719400" y="1359000"/>
            <a:ext cx="10753200" cy="4869000"/>
          </a:xfrm>
        </p:spPr>
        <p:txBody>
          <a:bodyPr/>
          <a:lstStyle/>
          <a:p>
            <a:pPr>
              <a:lnSpc>
                <a:spcPct val="100000"/>
              </a:lnSpc>
            </a:pPr>
            <a:r>
              <a:rPr lang="en-GB" sz="2000" dirty="0" err="1"/>
              <a:t>výzkum</a:t>
            </a:r>
            <a:r>
              <a:rPr lang="en-GB" sz="2000" dirty="0"/>
              <a:t> </a:t>
            </a:r>
            <a:r>
              <a:rPr lang="en-GB" sz="2000" dirty="0" err="1"/>
              <a:t>smíšenými</a:t>
            </a:r>
            <a:r>
              <a:rPr lang="en-GB" sz="2000" dirty="0"/>
              <a:t> </a:t>
            </a:r>
            <a:r>
              <a:rPr lang="en-GB" sz="2000" dirty="0" err="1"/>
              <a:t>metodami</a:t>
            </a:r>
            <a:r>
              <a:rPr lang="en-GB" sz="2000" dirty="0"/>
              <a:t> </a:t>
            </a:r>
            <a:r>
              <a:rPr lang="en-GB" sz="2000" dirty="0" err="1"/>
              <a:t>neznamená</a:t>
            </a:r>
            <a:r>
              <a:rPr lang="en-GB" sz="2000" dirty="0"/>
              <a:t> </a:t>
            </a:r>
            <a:r>
              <a:rPr lang="en-GB" sz="2000" dirty="0" err="1"/>
              <a:t>pouze</a:t>
            </a:r>
            <a:r>
              <a:rPr lang="en-GB" sz="2000" dirty="0"/>
              <a:t> </a:t>
            </a:r>
            <a:r>
              <a:rPr lang="en-GB" sz="2000" dirty="0" err="1"/>
              <a:t>shromažďování</a:t>
            </a:r>
            <a:r>
              <a:rPr lang="en-GB" sz="2000" dirty="0"/>
              <a:t> </a:t>
            </a:r>
            <a:r>
              <a:rPr lang="en-GB" sz="2000" dirty="0" err="1"/>
              <a:t>obou</a:t>
            </a:r>
            <a:r>
              <a:rPr lang="en-GB" sz="2000" dirty="0"/>
              <a:t> </a:t>
            </a:r>
            <a:r>
              <a:rPr lang="en-GB" sz="2000" dirty="0" err="1"/>
              <a:t>typů</a:t>
            </a:r>
            <a:r>
              <a:rPr lang="en-GB" sz="2000" dirty="0"/>
              <a:t> </a:t>
            </a:r>
            <a:r>
              <a:rPr lang="en-GB" sz="2000" dirty="0" err="1"/>
              <a:t>dat</a:t>
            </a:r>
            <a:r>
              <a:rPr lang="en-GB" sz="2000" dirty="0"/>
              <a:t>; </a:t>
            </a:r>
            <a:r>
              <a:rPr lang="en-GB" sz="2000" dirty="0" err="1"/>
              <a:t>musíte</a:t>
            </a:r>
            <a:r>
              <a:rPr lang="en-GB" sz="2000" dirty="0"/>
              <a:t> </a:t>
            </a:r>
            <a:r>
              <a:rPr lang="en-GB" sz="2000" dirty="0" err="1"/>
              <a:t>pečlivě</a:t>
            </a:r>
            <a:r>
              <a:rPr lang="en-GB" sz="2000" dirty="0"/>
              <a:t> </a:t>
            </a:r>
            <a:r>
              <a:rPr lang="en-GB" sz="2000" dirty="0" err="1"/>
              <a:t>zvážit</a:t>
            </a:r>
            <a:r>
              <a:rPr lang="en-GB" sz="2000" dirty="0"/>
              <a:t> </a:t>
            </a:r>
            <a:r>
              <a:rPr lang="en-GB" sz="2000" dirty="0" err="1"/>
              <a:t>vztah</a:t>
            </a:r>
            <a:r>
              <a:rPr lang="en-GB" sz="2000" dirty="0"/>
              <a:t> </a:t>
            </a:r>
            <a:r>
              <a:rPr lang="en-GB" sz="2000" dirty="0" err="1"/>
              <a:t>mezi</a:t>
            </a:r>
            <a:r>
              <a:rPr lang="en-GB" sz="2000" dirty="0"/>
              <a:t> </a:t>
            </a:r>
            <a:r>
              <a:rPr lang="en-GB" sz="2000" dirty="0" err="1"/>
              <a:t>nimi</a:t>
            </a:r>
            <a:r>
              <a:rPr lang="en-GB" sz="2000" dirty="0"/>
              <a:t> a </a:t>
            </a:r>
            <a:r>
              <a:rPr lang="en-GB" sz="2000" dirty="0" err="1"/>
              <a:t>způsob</a:t>
            </a:r>
            <a:r>
              <a:rPr lang="en-GB" sz="2000" dirty="0"/>
              <a:t>, </a:t>
            </a:r>
            <a:r>
              <a:rPr lang="en-GB" sz="2000" dirty="0" err="1"/>
              <a:t>jakým</a:t>
            </a:r>
            <a:r>
              <a:rPr lang="en-GB" sz="2000" dirty="0"/>
              <a:t> je </a:t>
            </a:r>
            <a:r>
              <a:rPr lang="en-GB" sz="2000" dirty="0" err="1"/>
              <a:t>budete</a:t>
            </a:r>
            <a:r>
              <a:rPr lang="en-GB" sz="2000" dirty="0"/>
              <a:t> </a:t>
            </a:r>
            <a:r>
              <a:rPr lang="en-GB" sz="2000" dirty="0" err="1"/>
              <a:t>integrovat</a:t>
            </a:r>
            <a:r>
              <a:rPr lang="en-GB" sz="2000" dirty="0"/>
              <a:t> do </a:t>
            </a:r>
            <a:r>
              <a:rPr lang="en-GB" sz="2000" dirty="0" err="1"/>
              <a:t>ucelených</a:t>
            </a:r>
            <a:r>
              <a:rPr lang="en-GB" sz="2000" dirty="0"/>
              <a:t> </a:t>
            </a:r>
            <a:r>
              <a:rPr lang="en-GB" sz="2000" dirty="0" err="1"/>
              <a:t>závěrů</a:t>
            </a:r>
            <a:endParaRPr lang="cs-CZ" sz="2000" dirty="0"/>
          </a:p>
          <a:p>
            <a:pPr>
              <a:lnSpc>
                <a:spcPct val="100000"/>
              </a:lnSpc>
            </a:pPr>
            <a:endParaRPr lang="cs-CZ" sz="2000" dirty="0"/>
          </a:p>
          <a:p>
            <a:pPr>
              <a:lnSpc>
                <a:spcPct val="100000"/>
              </a:lnSpc>
            </a:pPr>
            <a:r>
              <a:rPr lang="cs-CZ" sz="2000" dirty="0"/>
              <a:t>p</a:t>
            </a:r>
            <a:r>
              <a:rPr lang="en-GB" sz="2000" dirty="0" err="1"/>
              <a:t>okud</a:t>
            </a:r>
            <a:r>
              <a:rPr lang="en-GB" sz="2000" dirty="0"/>
              <a:t> </a:t>
            </a:r>
            <a:r>
              <a:rPr lang="en-GB" sz="2000" dirty="0" err="1"/>
              <a:t>lze</a:t>
            </a:r>
            <a:r>
              <a:rPr lang="en-GB" sz="2000" dirty="0"/>
              <a:t> </a:t>
            </a:r>
            <a:r>
              <a:rPr lang="en-GB" sz="2000" dirty="0" err="1"/>
              <a:t>vaši</a:t>
            </a:r>
            <a:r>
              <a:rPr lang="en-GB" sz="2000" dirty="0"/>
              <a:t> </a:t>
            </a:r>
            <a:r>
              <a:rPr lang="en-GB" sz="2000" dirty="0" err="1"/>
              <a:t>výzkumnou</a:t>
            </a:r>
            <a:r>
              <a:rPr lang="en-GB" sz="2000" dirty="0"/>
              <a:t> </a:t>
            </a:r>
            <a:r>
              <a:rPr lang="en-GB" sz="2000" dirty="0" err="1"/>
              <a:t>otázku</a:t>
            </a:r>
            <a:r>
              <a:rPr lang="en-GB" sz="2000" dirty="0"/>
              <a:t> </a:t>
            </a:r>
            <a:r>
              <a:rPr lang="en-GB" sz="2000" dirty="0" err="1"/>
              <a:t>dostatečně</a:t>
            </a:r>
            <a:r>
              <a:rPr lang="en-GB" sz="2000" dirty="0"/>
              <a:t> </a:t>
            </a:r>
            <a:r>
              <a:rPr lang="en-GB" sz="2000" dirty="0" err="1"/>
              <a:t>zodpovědět</a:t>
            </a:r>
            <a:r>
              <a:rPr lang="en-GB" sz="2000" dirty="0"/>
              <a:t> </a:t>
            </a:r>
            <a:r>
              <a:rPr lang="en-GB" sz="2000" dirty="0" err="1"/>
              <a:t>pomocí</a:t>
            </a:r>
            <a:r>
              <a:rPr lang="en-GB" sz="2000" dirty="0"/>
              <a:t> </a:t>
            </a:r>
            <a:r>
              <a:rPr lang="en-GB" sz="2000" dirty="0" err="1"/>
              <a:t>samostatné</a:t>
            </a:r>
            <a:r>
              <a:rPr lang="en-GB" sz="2000" dirty="0"/>
              <a:t> </a:t>
            </a:r>
            <a:r>
              <a:rPr lang="en-GB" sz="2000" dirty="0" err="1"/>
              <a:t>kvantitativní</a:t>
            </a:r>
            <a:r>
              <a:rPr lang="en-GB" sz="2000" dirty="0"/>
              <a:t> </a:t>
            </a:r>
            <a:r>
              <a:rPr lang="en-GB" sz="2000" dirty="0" err="1"/>
              <a:t>nebo</a:t>
            </a:r>
            <a:r>
              <a:rPr lang="en-GB" sz="2000" dirty="0"/>
              <a:t> </a:t>
            </a:r>
            <a:r>
              <a:rPr lang="en-GB" sz="2000" dirty="0" err="1"/>
              <a:t>kvalitativní</a:t>
            </a:r>
            <a:r>
              <a:rPr lang="en-GB" sz="2000" dirty="0"/>
              <a:t> </a:t>
            </a:r>
            <a:r>
              <a:rPr lang="en-GB" sz="2000" dirty="0" err="1"/>
              <a:t>analýzy</a:t>
            </a:r>
            <a:r>
              <a:rPr lang="en-GB" sz="2000" dirty="0"/>
              <a:t>, </a:t>
            </a:r>
            <a:r>
              <a:rPr lang="en-GB" sz="2000" dirty="0" err="1"/>
              <a:t>nemusí</a:t>
            </a:r>
            <a:r>
              <a:rPr lang="en-GB" sz="2000" dirty="0"/>
              <a:t> </a:t>
            </a:r>
            <a:r>
              <a:rPr lang="en-GB" sz="2000" dirty="0" err="1"/>
              <a:t>být</a:t>
            </a:r>
            <a:r>
              <a:rPr lang="en-GB" sz="2000" dirty="0"/>
              <a:t> </a:t>
            </a:r>
            <a:r>
              <a:rPr lang="en-GB" sz="2000" dirty="0" err="1"/>
              <a:t>přístup</a:t>
            </a:r>
            <a:r>
              <a:rPr lang="en-GB" sz="2000" dirty="0"/>
              <a:t> </a:t>
            </a:r>
            <a:r>
              <a:rPr lang="en-GB" sz="2000" dirty="0" err="1"/>
              <a:t>smíšených</a:t>
            </a:r>
            <a:r>
              <a:rPr lang="en-GB" sz="2000" dirty="0"/>
              <a:t> </a:t>
            </a:r>
            <a:r>
              <a:rPr lang="en-GB" sz="2000" dirty="0" err="1"/>
              <a:t>metod</a:t>
            </a:r>
            <a:r>
              <a:rPr lang="en-GB" sz="2000" dirty="0"/>
              <a:t> </a:t>
            </a:r>
            <a:r>
              <a:rPr lang="en-GB" sz="2000" dirty="0" err="1"/>
              <a:t>vhodný</a:t>
            </a:r>
            <a:r>
              <a:rPr lang="en-GB" sz="2000" dirty="0"/>
              <a:t>.</a:t>
            </a:r>
            <a:endParaRPr lang="cs-CZ" sz="2000" dirty="0"/>
          </a:p>
          <a:p>
            <a:pPr>
              <a:lnSpc>
                <a:spcPct val="100000"/>
              </a:lnSpc>
            </a:pPr>
            <a:endParaRPr lang="cs-CZ" sz="2000" dirty="0"/>
          </a:p>
          <a:p>
            <a:pPr>
              <a:lnSpc>
                <a:spcPct val="100000"/>
              </a:lnSpc>
            </a:pPr>
            <a:r>
              <a:rPr lang="cs-CZ" sz="2000" dirty="0"/>
              <a:t>e</a:t>
            </a:r>
            <a:r>
              <a:rPr lang="en-GB" sz="2000" dirty="0" err="1"/>
              <a:t>xistují</a:t>
            </a:r>
            <a:r>
              <a:rPr lang="en-GB" sz="2000" dirty="0"/>
              <a:t> </a:t>
            </a:r>
            <a:r>
              <a:rPr lang="en-GB" sz="2000" dirty="0" err="1"/>
              <a:t>různé</a:t>
            </a:r>
            <a:r>
              <a:rPr lang="en-GB" sz="2000" dirty="0"/>
              <a:t> </a:t>
            </a:r>
            <a:r>
              <a:rPr lang="en-GB" sz="2000" dirty="0" err="1"/>
              <a:t>typy</a:t>
            </a:r>
            <a:r>
              <a:rPr lang="en-GB" sz="2000" dirty="0"/>
              <a:t> </a:t>
            </a:r>
            <a:r>
              <a:rPr lang="en-GB" sz="2000" dirty="0" err="1"/>
              <a:t>smíšených</a:t>
            </a:r>
            <a:r>
              <a:rPr lang="en-GB" sz="2000" dirty="0"/>
              <a:t> </a:t>
            </a:r>
            <a:r>
              <a:rPr lang="en-GB" sz="2000" dirty="0" err="1"/>
              <a:t>metod</a:t>
            </a:r>
            <a:r>
              <a:rPr lang="en-GB" sz="2000" dirty="0"/>
              <a:t> </a:t>
            </a:r>
            <a:r>
              <a:rPr lang="en-GB" sz="2000" dirty="0" err="1"/>
              <a:t>výzkumu</a:t>
            </a:r>
            <a:r>
              <a:rPr lang="en-GB" sz="2000" dirty="0"/>
              <a:t>. </a:t>
            </a:r>
            <a:r>
              <a:rPr lang="en-GB" sz="2000" dirty="0" err="1"/>
              <a:t>Rozdíly</a:t>
            </a:r>
            <a:r>
              <a:rPr lang="en-GB" sz="2000" dirty="0"/>
              <a:t> </a:t>
            </a:r>
            <a:r>
              <a:rPr lang="en-GB" sz="2000" dirty="0" err="1"/>
              <a:t>mezi</a:t>
            </a:r>
            <a:r>
              <a:rPr lang="en-GB" sz="2000" dirty="0"/>
              <a:t> </a:t>
            </a:r>
            <a:r>
              <a:rPr lang="en-GB" sz="2000" dirty="0" err="1"/>
              <a:t>nimi</a:t>
            </a:r>
            <a:r>
              <a:rPr lang="en-GB" sz="2000" dirty="0"/>
              <a:t> se </a:t>
            </a:r>
            <a:r>
              <a:rPr lang="en-GB" sz="2000" dirty="0" err="1"/>
              <a:t>týkají</a:t>
            </a:r>
            <a:r>
              <a:rPr lang="en-GB" sz="2000" dirty="0"/>
              <a:t> </a:t>
            </a:r>
            <a:r>
              <a:rPr lang="en-GB" sz="2000" dirty="0" err="1"/>
              <a:t>cíle</a:t>
            </a:r>
            <a:r>
              <a:rPr lang="en-GB" sz="2000" dirty="0"/>
              <a:t> </a:t>
            </a:r>
            <a:r>
              <a:rPr lang="en-GB" sz="2000" dirty="0" err="1"/>
              <a:t>výzkumu</a:t>
            </a:r>
            <a:r>
              <a:rPr lang="en-GB" sz="2000" dirty="0"/>
              <a:t>, </a:t>
            </a:r>
            <a:r>
              <a:rPr lang="en-GB" sz="2000" dirty="0" err="1"/>
              <a:t>načasování</a:t>
            </a:r>
            <a:r>
              <a:rPr lang="en-GB" sz="2000" dirty="0"/>
              <a:t> </a:t>
            </a:r>
            <a:r>
              <a:rPr lang="en-GB" sz="2000" dirty="0" err="1"/>
              <a:t>sběru</a:t>
            </a:r>
            <a:r>
              <a:rPr lang="en-GB" sz="2000" dirty="0"/>
              <a:t> </a:t>
            </a:r>
            <a:r>
              <a:rPr lang="en-GB" sz="2000" dirty="0" err="1"/>
              <a:t>dat</a:t>
            </a:r>
            <a:r>
              <a:rPr lang="en-GB" sz="2000" dirty="0"/>
              <a:t> a </a:t>
            </a:r>
            <a:r>
              <a:rPr lang="en-GB" sz="2000" dirty="0" err="1"/>
              <a:t>důležitosti</a:t>
            </a:r>
            <a:r>
              <a:rPr lang="en-GB" sz="2000" dirty="0"/>
              <a:t>, </a:t>
            </a:r>
            <a:r>
              <a:rPr lang="en-GB" sz="2000" dirty="0" err="1"/>
              <a:t>která</a:t>
            </a:r>
            <a:r>
              <a:rPr lang="en-GB" sz="2000" dirty="0"/>
              <a:t> je </a:t>
            </a:r>
            <a:r>
              <a:rPr lang="en-GB" sz="2000" dirty="0" err="1"/>
              <a:t>přikládána</a:t>
            </a:r>
            <a:r>
              <a:rPr lang="en-GB" sz="2000" dirty="0"/>
              <a:t> </a:t>
            </a:r>
            <a:r>
              <a:rPr lang="en-GB" sz="2000" dirty="0" err="1"/>
              <a:t>jednotlivým</a:t>
            </a:r>
            <a:r>
              <a:rPr lang="en-GB" sz="2000" dirty="0"/>
              <a:t> </a:t>
            </a:r>
            <a:r>
              <a:rPr lang="en-GB" sz="2000" dirty="0" err="1"/>
              <a:t>typům</a:t>
            </a:r>
            <a:r>
              <a:rPr lang="en-GB" sz="2000" dirty="0"/>
              <a:t> dat.</a:t>
            </a:r>
            <a:br>
              <a:rPr lang="en-GB" sz="2000" dirty="0"/>
            </a:br>
            <a:br>
              <a:rPr lang="en-GB" sz="2000" dirty="0"/>
            </a:br>
            <a:r>
              <a:rPr lang="en-GB" sz="2000" b="1" u="sng" dirty="0" err="1"/>
              <a:t>Při</a:t>
            </a:r>
            <a:r>
              <a:rPr lang="en-GB" sz="2000" b="1" u="sng" dirty="0"/>
              <a:t> </a:t>
            </a:r>
            <a:r>
              <a:rPr lang="en-GB" sz="2000" b="1" u="sng" dirty="0" err="1"/>
              <a:t>navrhování</a:t>
            </a:r>
            <a:r>
              <a:rPr lang="en-GB" sz="2000" b="1" u="sng" dirty="0"/>
              <a:t> </a:t>
            </a:r>
            <a:r>
              <a:rPr lang="en-GB" sz="2000" b="1" u="sng" dirty="0" err="1"/>
              <a:t>studie</a:t>
            </a:r>
            <a:r>
              <a:rPr lang="en-GB" sz="2000" b="1" u="sng" dirty="0"/>
              <a:t> </a:t>
            </a:r>
            <a:r>
              <a:rPr lang="en-GB" sz="2000" b="1" u="sng" dirty="0" err="1"/>
              <a:t>smíšených</a:t>
            </a:r>
            <a:r>
              <a:rPr lang="en-GB" sz="2000" b="1" u="sng" dirty="0"/>
              <a:t> </a:t>
            </a:r>
            <a:r>
              <a:rPr lang="en-GB" sz="2000" b="1" u="sng" dirty="0" err="1"/>
              <a:t>metod</a:t>
            </a:r>
            <a:r>
              <a:rPr lang="en-GB" sz="2000" b="1" u="sng" dirty="0"/>
              <a:t> </a:t>
            </a:r>
            <a:r>
              <a:rPr lang="en-GB" sz="2000" b="1" u="sng" dirty="0" err="1"/>
              <a:t>mějte</a:t>
            </a:r>
            <a:r>
              <a:rPr lang="en-GB" sz="2000" b="1" u="sng" dirty="0"/>
              <a:t> </a:t>
            </a:r>
            <a:r>
              <a:rPr lang="en-GB" sz="2000" b="1" u="sng" dirty="0" err="1"/>
              <a:t>na</a:t>
            </a:r>
            <a:r>
              <a:rPr lang="en-GB" sz="2000" b="1" u="sng" dirty="0"/>
              <a:t> </a:t>
            </a:r>
            <a:r>
              <a:rPr lang="en-GB" sz="2000" b="1" u="sng" dirty="0" err="1"/>
              <a:t>paměti</a:t>
            </a:r>
            <a:br>
              <a:rPr lang="en-GB" sz="2000" dirty="0"/>
            </a:br>
            <a:br>
              <a:rPr lang="en-GB" sz="2000" dirty="0"/>
            </a:br>
            <a:r>
              <a:rPr lang="cs-CZ" sz="2000" dirty="0"/>
              <a:t>- V</a:t>
            </a:r>
            <a:r>
              <a:rPr lang="en-GB" sz="2000" dirty="0" err="1"/>
              <a:t>áš</a:t>
            </a:r>
            <a:r>
              <a:rPr lang="en-GB" sz="2000" dirty="0"/>
              <a:t> </a:t>
            </a:r>
            <a:r>
              <a:rPr lang="en-GB" sz="2000" dirty="0" err="1"/>
              <a:t>výzkumný</a:t>
            </a:r>
            <a:r>
              <a:rPr lang="en-GB" sz="2000" dirty="0"/>
              <a:t> </a:t>
            </a:r>
            <a:r>
              <a:rPr lang="en-GB" sz="2000" dirty="0" err="1"/>
              <a:t>přístup</a:t>
            </a:r>
            <a:r>
              <a:rPr lang="en-GB" sz="2000" dirty="0"/>
              <a:t> (</a:t>
            </a:r>
            <a:r>
              <a:rPr lang="en-GB" sz="2000" dirty="0" err="1"/>
              <a:t>induktivní</a:t>
            </a:r>
            <a:r>
              <a:rPr lang="en-GB" sz="2000" dirty="0"/>
              <a:t> vs. </a:t>
            </a:r>
            <a:r>
              <a:rPr lang="en-GB" sz="2000" dirty="0" err="1"/>
              <a:t>deduktivní</a:t>
            </a:r>
            <a:r>
              <a:rPr lang="en-GB" sz="2000" dirty="0"/>
              <a:t>)</a:t>
            </a:r>
            <a:br>
              <a:rPr lang="en-GB" sz="2000" dirty="0"/>
            </a:br>
            <a:r>
              <a:rPr lang="cs-CZ" sz="2000" dirty="0"/>
              <a:t>- V</a:t>
            </a:r>
            <a:r>
              <a:rPr lang="en-GB" sz="2000" dirty="0" err="1"/>
              <a:t>aše</a:t>
            </a:r>
            <a:r>
              <a:rPr lang="en-GB" sz="2000" dirty="0"/>
              <a:t> </a:t>
            </a:r>
            <a:r>
              <a:rPr lang="en-GB" sz="2000" dirty="0" err="1"/>
              <a:t>výzkumné</a:t>
            </a:r>
            <a:r>
              <a:rPr lang="en-GB" sz="2000" dirty="0"/>
              <a:t> </a:t>
            </a:r>
            <a:r>
              <a:rPr lang="en-GB" sz="2000" dirty="0" err="1"/>
              <a:t>otázky</a:t>
            </a:r>
            <a:br>
              <a:rPr lang="en-GB" sz="2000" dirty="0"/>
            </a:br>
            <a:r>
              <a:rPr lang="cs-CZ" sz="2000" dirty="0"/>
              <a:t>- </a:t>
            </a:r>
            <a:r>
              <a:rPr lang="en-GB" sz="2000" dirty="0" err="1"/>
              <a:t>Jaký</a:t>
            </a:r>
            <a:r>
              <a:rPr lang="en-GB" sz="2000" dirty="0"/>
              <a:t> </a:t>
            </a:r>
            <a:r>
              <a:rPr lang="en-GB" sz="2000" dirty="0" err="1"/>
              <a:t>druh</a:t>
            </a:r>
            <a:r>
              <a:rPr lang="en-GB" sz="2000" dirty="0"/>
              <a:t> </a:t>
            </a:r>
            <a:r>
              <a:rPr lang="en-GB" sz="2000" dirty="0" err="1"/>
              <a:t>dat</a:t>
            </a:r>
            <a:r>
              <a:rPr lang="en-GB" sz="2000" dirty="0"/>
              <a:t> </a:t>
            </a:r>
            <a:r>
              <a:rPr lang="en-GB" sz="2000" dirty="0" err="1"/>
              <a:t>již</a:t>
            </a:r>
            <a:r>
              <a:rPr lang="en-GB" sz="2000" dirty="0"/>
              <a:t> </a:t>
            </a:r>
            <a:r>
              <a:rPr lang="en-GB" sz="2000" dirty="0" err="1"/>
              <a:t>máte</a:t>
            </a:r>
            <a:r>
              <a:rPr lang="en-GB" sz="2000" dirty="0"/>
              <a:t> k </a:t>
            </a:r>
            <a:r>
              <a:rPr lang="en-GB" sz="2000" dirty="0" err="1"/>
              <a:t>dispozici</a:t>
            </a:r>
            <a:r>
              <a:rPr lang="en-GB" sz="2000" dirty="0"/>
              <a:t>, </a:t>
            </a:r>
            <a:r>
              <a:rPr lang="en-GB" sz="2000" dirty="0" err="1"/>
              <a:t>abyste</a:t>
            </a:r>
            <a:r>
              <a:rPr lang="en-GB" sz="2000" dirty="0"/>
              <a:t> je </a:t>
            </a:r>
            <a:r>
              <a:rPr lang="en-GB" sz="2000" dirty="0" err="1"/>
              <a:t>mohli</a:t>
            </a:r>
            <a:r>
              <a:rPr lang="en-GB" sz="2000" dirty="0"/>
              <a:t> </a:t>
            </a:r>
            <a:r>
              <a:rPr lang="en-GB" sz="2000" dirty="0" err="1"/>
              <a:t>použít</a:t>
            </a:r>
            <a:br>
              <a:rPr lang="en-GB" sz="2000" dirty="0"/>
            </a:br>
            <a:r>
              <a:rPr lang="cs-CZ" sz="2000" dirty="0"/>
              <a:t>- </a:t>
            </a:r>
            <a:r>
              <a:rPr lang="en-GB" sz="2000" dirty="0" err="1"/>
              <a:t>Jaký</a:t>
            </a:r>
            <a:r>
              <a:rPr lang="en-GB" sz="2000" dirty="0"/>
              <a:t> </a:t>
            </a:r>
            <a:r>
              <a:rPr lang="en-GB" sz="2000" dirty="0" err="1"/>
              <a:t>druh</a:t>
            </a:r>
            <a:r>
              <a:rPr lang="en-GB" sz="2000" dirty="0"/>
              <a:t> </a:t>
            </a:r>
            <a:r>
              <a:rPr lang="en-GB" sz="2000" dirty="0" err="1"/>
              <a:t>dat</a:t>
            </a:r>
            <a:r>
              <a:rPr lang="en-GB" sz="2000" dirty="0"/>
              <a:t> </a:t>
            </a:r>
            <a:r>
              <a:rPr lang="en-GB" sz="2000" dirty="0" err="1"/>
              <a:t>jste</a:t>
            </a:r>
            <a:r>
              <a:rPr lang="en-GB" sz="2000" dirty="0"/>
              <a:t> </a:t>
            </a:r>
            <a:r>
              <a:rPr lang="en-GB" sz="2000" dirty="0" err="1"/>
              <a:t>schopni</a:t>
            </a:r>
            <a:r>
              <a:rPr lang="en-GB" sz="2000" dirty="0"/>
              <a:t> </a:t>
            </a:r>
            <a:r>
              <a:rPr lang="en-GB" sz="2000" dirty="0" err="1"/>
              <a:t>sami</a:t>
            </a:r>
            <a:r>
              <a:rPr lang="en-GB" sz="2000" dirty="0"/>
              <a:t> </a:t>
            </a:r>
            <a:r>
              <a:rPr lang="en-GB" sz="2000" dirty="0" err="1"/>
              <a:t>shromáždit</a:t>
            </a:r>
            <a:r>
              <a:rPr lang="en-GB" sz="2000" dirty="0"/>
              <a:t>.</a:t>
            </a:r>
            <a:br>
              <a:rPr lang="en-GB" sz="2000" dirty="0"/>
            </a:br>
            <a:br>
              <a:rPr lang="en-GB" sz="2000" dirty="0"/>
            </a:br>
            <a:br>
              <a:rPr lang="en-GB" sz="2000" dirty="0"/>
            </a:br>
            <a:endParaRPr lang="en-GB" sz="2000" dirty="0"/>
          </a:p>
        </p:txBody>
      </p:sp>
    </p:spTree>
    <p:extLst>
      <p:ext uri="{BB962C8B-B14F-4D97-AF65-F5344CB8AC3E}">
        <p14:creationId xmlns:p14="http://schemas.microsoft.com/office/powerpoint/2010/main" val="3267127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B4A07E8-B1FE-BEEF-A6F1-79B50668CAC4}"/>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02D7F38E-3952-024A-4063-73DC6BFF9427}"/>
              </a:ext>
            </a:extLst>
          </p:cNvPr>
          <p:cNvSpPr>
            <a:spLocks noGrp="1"/>
          </p:cNvSpPr>
          <p:nvPr>
            <p:ph type="title"/>
          </p:nvPr>
        </p:nvSpPr>
        <p:spPr/>
        <p:txBody>
          <a:bodyPr/>
          <a:lstStyle/>
          <a:p>
            <a:r>
              <a:rPr lang="cs-CZ" dirty="0"/>
              <a:t>Výhody smíšeného výzkumu</a:t>
            </a:r>
            <a:endParaRPr lang="en-GB" dirty="0"/>
          </a:p>
        </p:txBody>
      </p:sp>
      <p:sp>
        <p:nvSpPr>
          <p:cNvPr id="5" name="Zástupný obsah 4">
            <a:extLst>
              <a:ext uri="{FF2B5EF4-FFF2-40B4-BE49-F238E27FC236}">
                <a16:creationId xmlns:a16="http://schemas.microsoft.com/office/drawing/2014/main" id="{953C078F-1F0B-9805-A6DE-E395A062F7C2}"/>
              </a:ext>
            </a:extLst>
          </p:cNvPr>
          <p:cNvSpPr>
            <a:spLocks noGrp="1"/>
          </p:cNvSpPr>
          <p:nvPr>
            <p:ph idx="1"/>
          </p:nvPr>
        </p:nvSpPr>
        <p:spPr>
          <a:xfrm>
            <a:off x="540000" y="1359000"/>
            <a:ext cx="10753200" cy="5301776"/>
          </a:xfrm>
        </p:spPr>
        <p:txBody>
          <a:bodyPr/>
          <a:lstStyle/>
          <a:p>
            <a:pPr marL="72000" indent="0">
              <a:lnSpc>
                <a:spcPct val="100000"/>
              </a:lnSpc>
              <a:buNone/>
            </a:pPr>
            <a:r>
              <a:rPr lang="en-GB" sz="1800" b="1" u="sng" dirty="0"/>
              <a:t>TO NEJLEPŠÍ Z OBOU SVĚTŮ</a:t>
            </a:r>
            <a:endParaRPr lang="cs-CZ" sz="1800" b="1" u="sng" dirty="0"/>
          </a:p>
          <a:p>
            <a:pPr>
              <a:lnSpc>
                <a:spcPct val="100000"/>
              </a:lnSpc>
            </a:pPr>
            <a:endParaRPr lang="cs-CZ" sz="1800" dirty="0"/>
          </a:p>
          <a:p>
            <a:pPr>
              <a:lnSpc>
                <a:spcPct val="100000"/>
              </a:lnSpc>
            </a:pPr>
            <a:r>
              <a:rPr lang="en-GB" sz="1800" dirty="0" err="1"/>
              <a:t>Kombinace</a:t>
            </a:r>
            <a:r>
              <a:rPr lang="en-GB" sz="1800" dirty="0"/>
              <a:t> </a:t>
            </a:r>
            <a:r>
              <a:rPr lang="en-GB" sz="1800" dirty="0" err="1"/>
              <a:t>obou</a:t>
            </a:r>
            <a:r>
              <a:rPr lang="en-GB" sz="1800" dirty="0"/>
              <a:t> </a:t>
            </a:r>
            <a:r>
              <a:rPr lang="en-GB" sz="1800" dirty="0" err="1"/>
              <a:t>typů</a:t>
            </a:r>
            <a:r>
              <a:rPr lang="en-GB" sz="1800" dirty="0"/>
              <a:t> </a:t>
            </a:r>
            <a:r>
              <a:rPr lang="en-GB" sz="1800" dirty="0" err="1"/>
              <a:t>dat</a:t>
            </a:r>
            <a:r>
              <a:rPr lang="en-GB" sz="1800" dirty="0"/>
              <a:t> </a:t>
            </a:r>
            <a:r>
              <a:rPr lang="en-GB" sz="1800" dirty="0" err="1"/>
              <a:t>znamená</a:t>
            </a:r>
            <a:r>
              <a:rPr lang="en-GB" sz="1800" dirty="0"/>
              <a:t>, </a:t>
            </a:r>
            <a:r>
              <a:rPr lang="en-GB" sz="1800" dirty="0" err="1"/>
              <a:t>že</a:t>
            </a:r>
            <a:r>
              <a:rPr lang="en-GB" sz="1800" dirty="0"/>
              <a:t> </a:t>
            </a:r>
            <a:r>
              <a:rPr lang="en-GB" sz="1800" b="1" dirty="0" err="1"/>
              <a:t>můžete</a:t>
            </a:r>
            <a:r>
              <a:rPr lang="en-GB" sz="1800" b="1" dirty="0"/>
              <a:t> </a:t>
            </a:r>
            <a:r>
              <a:rPr lang="en-GB" sz="1800" b="1" dirty="0" err="1"/>
              <a:t>těžit</a:t>
            </a:r>
            <a:r>
              <a:rPr lang="en-GB" sz="1800" b="1" dirty="0"/>
              <a:t> jak z </a:t>
            </a:r>
            <a:r>
              <a:rPr lang="en-GB" sz="1800" b="1" dirty="0" err="1"/>
              <a:t>podrobných</a:t>
            </a:r>
            <a:r>
              <a:rPr lang="en-GB" sz="1800" b="1" dirty="0"/>
              <a:t> a </a:t>
            </a:r>
            <a:r>
              <a:rPr lang="en-GB" sz="1800" b="1" dirty="0" err="1"/>
              <a:t>kontextualizovaných</a:t>
            </a:r>
            <a:r>
              <a:rPr lang="en-GB" sz="1800" b="1" dirty="0"/>
              <a:t> </a:t>
            </a:r>
            <a:r>
              <a:rPr lang="en-GB" sz="1800" b="1" dirty="0" err="1"/>
              <a:t>poznatků</a:t>
            </a:r>
            <a:r>
              <a:rPr lang="en-GB" sz="1800" b="1" dirty="0"/>
              <a:t> </a:t>
            </a:r>
            <a:r>
              <a:rPr lang="en-GB" sz="1800" b="1" dirty="0" err="1"/>
              <a:t>kvalitativních</a:t>
            </a:r>
            <a:r>
              <a:rPr lang="en-GB" sz="1800" b="1" dirty="0"/>
              <a:t> </a:t>
            </a:r>
            <a:r>
              <a:rPr lang="en-GB" sz="1800" b="1" dirty="0" err="1"/>
              <a:t>dat</a:t>
            </a:r>
            <a:r>
              <a:rPr lang="en-GB" sz="1800" b="1" dirty="0"/>
              <a:t>, </a:t>
            </a:r>
            <a:r>
              <a:rPr lang="en-GB" sz="1800" b="1" dirty="0" err="1"/>
              <a:t>tak</a:t>
            </a:r>
            <a:r>
              <a:rPr lang="en-GB" sz="1800" b="1" dirty="0"/>
              <a:t> ze </a:t>
            </a:r>
            <a:r>
              <a:rPr lang="en-GB" sz="1800" b="1" dirty="0" err="1"/>
              <a:t>zobecnitelných</a:t>
            </a:r>
            <a:r>
              <a:rPr lang="en-GB" sz="1800" b="1" dirty="0"/>
              <a:t> a </a:t>
            </a:r>
            <a:r>
              <a:rPr lang="en-GB" sz="1800" b="1" dirty="0" err="1"/>
              <a:t>externě</a:t>
            </a:r>
            <a:r>
              <a:rPr lang="en-GB" sz="1800" b="1" dirty="0"/>
              <a:t> </a:t>
            </a:r>
            <a:r>
              <a:rPr lang="en-GB" sz="1800" b="1" dirty="0" err="1"/>
              <a:t>platných</a:t>
            </a:r>
            <a:r>
              <a:rPr lang="en-GB" sz="1800" b="1" dirty="0"/>
              <a:t> </a:t>
            </a:r>
            <a:r>
              <a:rPr lang="en-GB" sz="1800" b="1" dirty="0" err="1"/>
              <a:t>poznatků</a:t>
            </a:r>
            <a:r>
              <a:rPr lang="en-GB" sz="1800" b="1" dirty="0"/>
              <a:t> </a:t>
            </a:r>
            <a:r>
              <a:rPr lang="en-GB" sz="1800" b="1" dirty="0" err="1"/>
              <a:t>kvantitativních</a:t>
            </a:r>
            <a:r>
              <a:rPr lang="en-GB" sz="1800" b="1" dirty="0"/>
              <a:t> dat</a:t>
            </a:r>
            <a:r>
              <a:rPr lang="en-GB" sz="1800" dirty="0"/>
              <a:t>. </a:t>
            </a:r>
            <a:r>
              <a:rPr lang="en-GB" sz="1800" dirty="0" err="1"/>
              <a:t>Silné</a:t>
            </a:r>
            <a:r>
              <a:rPr lang="en-GB" sz="1800" dirty="0"/>
              <a:t> </a:t>
            </a:r>
            <a:r>
              <a:rPr lang="en-GB" sz="1800" dirty="0" err="1"/>
              <a:t>stránky</a:t>
            </a:r>
            <a:r>
              <a:rPr lang="en-GB" sz="1800" dirty="0"/>
              <a:t> </a:t>
            </a:r>
            <a:r>
              <a:rPr lang="en-GB" sz="1800" dirty="0" err="1"/>
              <a:t>jednoho</a:t>
            </a:r>
            <a:r>
              <a:rPr lang="en-GB" sz="1800" dirty="0"/>
              <a:t> </a:t>
            </a:r>
            <a:r>
              <a:rPr lang="en-GB" sz="1800" dirty="0" err="1"/>
              <a:t>typu</a:t>
            </a:r>
            <a:r>
              <a:rPr lang="en-GB" sz="1800" dirty="0"/>
              <a:t> </a:t>
            </a:r>
            <a:r>
              <a:rPr lang="en-GB" sz="1800" dirty="0" err="1"/>
              <a:t>dat</a:t>
            </a:r>
            <a:r>
              <a:rPr lang="en-GB" sz="1800" dirty="0"/>
              <a:t> </a:t>
            </a:r>
            <a:r>
              <a:rPr lang="en-GB" sz="1800" dirty="0" err="1"/>
              <a:t>často</a:t>
            </a:r>
            <a:r>
              <a:rPr lang="en-GB" sz="1800" dirty="0"/>
              <a:t> </a:t>
            </a:r>
            <a:r>
              <a:rPr lang="en-GB" sz="1800" dirty="0" err="1"/>
              <a:t>zmírňují</a:t>
            </a:r>
            <a:r>
              <a:rPr lang="en-GB" sz="1800" dirty="0"/>
              <a:t> </a:t>
            </a:r>
            <a:r>
              <a:rPr lang="en-GB" sz="1800" dirty="0" err="1"/>
              <a:t>slabiny</a:t>
            </a:r>
            <a:r>
              <a:rPr lang="en-GB" sz="1800" dirty="0"/>
              <a:t> </a:t>
            </a:r>
            <a:r>
              <a:rPr lang="en-GB" sz="1800" dirty="0" err="1"/>
              <a:t>druhého</a:t>
            </a:r>
            <a:r>
              <a:rPr lang="en-GB" sz="1800" dirty="0"/>
              <a:t>.</a:t>
            </a:r>
            <a:r>
              <a:rPr lang="cs-CZ" sz="1800" dirty="0"/>
              <a:t> </a:t>
            </a:r>
          </a:p>
          <a:p>
            <a:pPr marL="72000" indent="0">
              <a:lnSpc>
                <a:spcPct val="100000"/>
              </a:lnSpc>
              <a:buNone/>
            </a:pPr>
            <a:endParaRPr lang="cs-CZ" sz="1200" dirty="0"/>
          </a:p>
          <a:p>
            <a:pPr marL="72000" indent="0">
              <a:lnSpc>
                <a:spcPct val="100000"/>
              </a:lnSpc>
              <a:buNone/>
            </a:pPr>
            <a:r>
              <a:rPr lang="cs-CZ" sz="1200" dirty="0"/>
              <a:t>Například</a:t>
            </a:r>
          </a:p>
          <a:p>
            <a:pPr>
              <a:lnSpc>
                <a:spcPct val="100000"/>
              </a:lnSpc>
            </a:pPr>
            <a:r>
              <a:rPr lang="en-GB" sz="1200" dirty="0" err="1"/>
              <a:t>výhradně</a:t>
            </a:r>
            <a:r>
              <a:rPr lang="en-GB" sz="1200" dirty="0"/>
              <a:t> </a:t>
            </a:r>
            <a:r>
              <a:rPr lang="en-GB" sz="1200" dirty="0" err="1"/>
              <a:t>kvantitativní</a:t>
            </a:r>
            <a:r>
              <a:rPr lang="en-GB" sz="1200" dirty="0"/>
              <a:t> </a:t>
            </a:r>
            <a:r>
              <a:rPr lang="en-GB" sz="1200" dirty="0" err="1"/>
              <a:t>studie</a:t>
            </a:r>
            <a:r>
              <a:rPr lang="en-GB" sz="1200" dirty="0"/>
              <a:t> </a:t>
            </a:r>
            <a:r>
              <a:rPr lang="en-GB" sz="1200" dirty="0" err="1"/>
              <a:t>mají</a:t>
            </a:r>
            <a:r>
              <a:rPr lang="en-GB" sz="1200" dirty="0"/>
              <a:t> </a:t>
            </a:r>
            <a:r>
              <a:rPr lang="en-GB" sz="1200" dirty="0" err="1"/>
              <a:t>často</a:t>
            </a:r>
            <a:r>
              <a:rPr lang="en-GB" sz="1200" dirty="0"/>
              <a:t> </a:t>
            </a:r>
            <a:r>
              <a:rPr lang="en-GB" sz="1200" dirty="0" err="1"/>
              <a:t>potíže</a:t>
            </a:r>
            <a:r>
              <a:rPr lang="en-GB" sz="1200" dirty="0"/>
              <a:t> se </a:t>
            </a:r>
            <a:r>
              <a:rPr lang="en-GB" sz="1200" dirty="0" err="1"/>
              <a:t>zahrnutím</a:t>
            </a:r>
            <a:r>
              <a:rPr lang="en-GB" sz="1200" dirty="0"/>
              <a:t> </a:t>
            </a:r>
            <a:r>
              <a:rPr lang="en-GB" sz="1200" dirty="0" err="1"/>
              <a:t>životních</a:t>
            </a:r>
            <a:r>
              <a:rPr lang="en-GB" sz="1200" dirty="0"/>
              <a:t> </a:t>
            </a:r>
            <a:r>
              <a:rPr lang="en-GB" sz="1200" dirty="0" err="1"/>
              <a:t>zkušeností</a:t>
            </a:r>
            <a:r>
              <a:rPr lang="en-GB" sz="1200" dirty="0"/>
              <a:t> </a:t>
            </a:r>
            <a:r>
              <a:rPr lang="en-GB" sz="1200" dirty="0" err="1"/>
              <a:t>vašich</a:t>
            </a:r>
            <a:r>
              <a:rPr lang="en-GB" sz="1200" dirty="0"/>
              <a:t> </a:t>
            </a:r>
            <a:r>
              <a:rPr lang="en-GB" sz="1200" dirty="0" err="1"/>
              <a:t>účastníků</a:t>
            </a:r>
            <a:r>
              <a:rPr lang="en-GB" sz="1200" dirty="0"/>
              <a:t>, </a:t>
            </a:r>
            <a:r>
              <a:rPr lang="en-GB" sz="1200" dirty="0" err="1"/>
              <a:t>takže</a:t>
            </a:r>
            <a:r>
              <a:rPr lang="en-GB" sz="1200" dirty="0"/>
              <a:t> </a:t>
            </a:r>
            <a:r>
              <a:rPr lang="en-GB" sz="1200" dirty="0" err="1"/>
              <a:t>přidání</a:t>
            </a:r>
            <a:r>
              <a:rPr lang="en-GB" sz="1200" dirty="0"/>
              <a:t> </a:t>
            </a:r>
            <a:r>
              <a:rPr lang="en-GB" sz="1200" dirty="0" err="1"/>
              <a:t>kvalitativních</a:t>
            </a:r>
            <a:r>
              <a:rPr lang="en-GB" sz="1200" dirty="0"/>
              <a:t> </a:t>
            </a:r>
            <a:r>
              <a:rPr lang="en-GB" sz="1200" dirty="0" err="1"/>
              <a:t>dat</a:t>
            </a:r>
            <a:r>
              <a:rPr lang="en-GB" sz="1200" dirty="0"/>
              <a:t> </a:t>
            </a:r>
            <a:r>
              <a:rPr lang="en-GB" sz="1200" dirty="0" err="1"/>
              <a:t>prohlubuje</a:t>
            </a:r>
            <a:r>
              <a:rPr lang="en-GB" sz="1200" dirty="0"/>
              <a:t> a </a:t>
            </a:r>
            <a:r>
              <a:rPr lang="en-GB" sz="1200" dirty="0" err="1"/>
              <a:t>obohacuje</a:t>
            </a:r>
            <a:r>
              <a:rPr lang="en-GB" sz="1200" dirty="0"/>
              <a:t> </a:t>
            </a:r>
            <a:r>
              <a:rPr lang="en-GB" sz="1200" dirty="0" err="1"/>
              <a:t>vaše</a:t>
            </a:r>
            <a:r>
              <a:rPr lang="en-GB" sz="1200" dirty="0"/>
              <a:t> </a:t>
            </a:r>
            <a:r>
              <a:rPr lang="en-GB" sz="1200" dirty="0" err="1"/>
              <a:t>kvantitativní</a:t>
            </a:r>
            <a:r>
              <a:rPr lang="en-GB" sz="1200" dirty="0"/>
              <a:t> </a:t>
            </a:r>
            <a:r>
              <a:rPr lang="en-GB" sz="1200" dirty="0" err="1"/>
              <a:t>výsledky</a:t>
            </a:r>
            <a:r>
              <a:rPr lang="en-GB" sz="1200" dirty="0"/>
              <a:t>.</a:t>
            </a:r>
            <a:endParaRPr lang="cs-CZ" sz="1200" dirty="0"/>
          </a:p>
          <a:p>
            <a:pPr>
              <a:lnSpc>
                <a:spcPct val="100000"/>
              </a:lnSpc>
            </a:pPr>
            <a:r>
              <a:rPr lang="en-GB" sz="1200" dirty="0" err="1"/>
              <a:t>Výhradně</a:t>
            </a:r>
            <a:r>
              <a:rPr lang="en-GB" sz="1200" dirty="0"/>
              <a:t> </a:t>
            </a:r>
            <a:r>
              <a:rPr lang="en-GB" sz="1200" dirty="0" err="1"/>
              <a:t>kvalitativní</a:t>
            </a:r>
            <a:r>
              <a:rPr lang="en-GB" sz="1200" dirty="0"/>
              <a:t> </a:t>
            </a:r>
            <a:r>
              <a:rPr lang="en-GB" sz="1200" dirty="0" err="1"/>
              <a:t>studie</a:t>
            </a:r>
            <a:r>
              <a:rPr lang="en-GB" sz="1200" dirty="0"/>
              <a:t> </a:t>
            </a:r>
            <a:r>
              <a:rPr lang="en-GB" sz="1200" dirty="0" err="1"/>
              <a:t>často</a:t>
            </a:r>
            <a:r>
              <a:rPr lang="en-GB" sz="1200" dirty="0"/>
              <a:t> </a:t>
            </a:r>
            <a:r>
              <a:rPr lang="en-GB" sz="1200" dirty="0" err="1"/>
              <a:t>nejsou</a:t>
            </a:r>
            <a:r>
              <a:rPr lang="en-GB" sz="1200" dirty="0"/>
              <a:t> </a:t>
            </a:r>
            <a:r>
              <a:rPr lang="en-GB" sz="1200" dirty="0" err="1"/>
              <a:t>příliš</a:t>
            </a:r>
            <a:r>
              <a:rPr lang="en-GB" sz="1200" dirty="0"/>
              <a:t> </a:t>
            </a:r>
            <a:r>
              <a:rPr lang="en-GB" sz="1200" dirty="0" err="1"/>
              <a:t>zobecnitelné</a:t>
            </a:r>
            <a:r>
              <a:rPr lang="en-GB" sz="1200" dirty="0"/>
              <a:t>, </a:t>
            </a:r>
            <a:r>
              <a:rPr lang="en-GB" sz="1200" dirty="0" err="1"/>
              <a:t>odrážejí</a:t>
            </a:r>
            <a:r>
              <a:rPr lang="en-GB" sz="1200" dirty="0"/>
              <a:t> </a:t>
            </a:r>
            <a:r>
              <a:rPr lang="en-GB" sz="1200" dirty="0" err="1"/>
              <a:t>pouze</a:t>
            </a:r>
            <a:r>
              <a:rPr lang="en-GB" sz="1200" dirty="0"/>
              <a:t> </a:t>
            </a:r>
            <a:r>
              <a:rPr lang="en-GB" sz="1200" dirty="0" err="1"/>
              <a:t>zkušenosti</a:t>
            </a:r>
            <a:r>
              <a:rPr lang="en-GB" sz="1200" dirty="0"/>
              <a:t> </a:t>
            </a:r>
            <a:r>
              <a:rPr lang="en-GB" sz="1200" dirty="0" err="1"/>
              <a:t>vašich</a:t>
            </a:r>
            <a:r>
              <a:rPr lang="en-GB" sz="1200" dirty="0"/>
              <a:t> </a:t>
            </a:r>
            <a:r>
              <a:rPr lang="en-GB" sz="1200" dirty="0" err="1"/>
              <a:t>účastníků</a:t>
            </a:r>
            <a:r>
              <a:rPr lang="en-GB" sz="1200" dirty="0"/>
              <a:t>, </a:t>
            </a:r>
            <a:r>
              <a:rPr lang="en-GB" sz="1200" dirty="0" err="1"/>
              <a:t>takže</a:t>
            </a:r>
            <a:r>
              <a:rPr lang="en-GB" sz="1200" dirty="0"/>
              <a:t> </a:t>
            </a:r>
            <a:r>
              <a:rPr lang="en-GB" sz="1200" dirty="0" err="1"/>
              <a:t>přidání</a:t>
            </a:r>
            <a:r>
              <a:rPr lang="en-GB" sz="1200" dirty="0"/>
              <a:t> </a:t>
            </a:r>
            <a:r>
              <a:rPr lang="en-GB" sz="1200" dirty="0" err="1"/>
              <a:t>kvantitativních</a:t>
            </a:r>
            <a:r>
              <a:rPr lang="en-GB" sz="1200" dirty="0"/>
              <a:t> </a:t>
            </a:r>
            <a:r>
              <a:rPr lang="en-GB" sz="1200" dirty="0" err="1"/>
              <a:t>údajů</a:t>
            </a:r>
            <a:r>
              <a:rPr lang="en-GB" sz="1200" dirty="0"/>
              <a:t> </a:t>
            </a:r>
            <a:r>
              <a:rPr lang="en-GB" sz="1200" dirty="0" err="1"/>
              <a:t>může</a:t>
            </a:r>
            <a:r>
              <a:rPr lang="en-GB" sz="1200" dirty="0"/>
              <a:t> </a:t>
            </a:r>
            <a:r>
              <a:rPr lang="en-GB" sz="1200" dirty="0" err="1"/>
              <a:t>potvrdit</a:t>
            </a:r>
            <a:r>
              <a:rPr lang="en-GB" sz="1200" dirty="0"/>
              <a:t> </a:t>
            </a:r>
            <a:r>
              <a:rPr lang="en-GB" sz="1200" dirty="0" err="1"/>
              <a:t>vaše</a:t>
            </a:r>
            <a:r>
              <a:rPr lang="en-GB" sz="1200" dirty="0"/>
              <a:t> </a:t>
            </a:r>
            <a:r>
              <a:rPr lang="en-GB" sz="1200" dirty="0" err="1"/>
              <a:t>kvalitativní</a:t>
            </a:r>
            <a:r>
              <a:rPr lang="en-GB" sz="1200" dirty="0"/>
              <a:t> </a:t>
            </a:r>
            <a:r>
              <a:rPr lang="en-GB" sz="1200" dirty="0" err="1"/>
              <a:t>zjištění</a:t>
            </a:r>
            <a:r>
              <a:rPr lang="en-GB" sz="1200" dirty="0"/>
              <a:t>.</a:t>
            </a:r>
            <a:endParaRPr lang="cs-CZ" sz="1200" dirty="0"/>
          </a:p>
          <a:p>
            <a:pPr>
              <a:lnSpc>
                <a:spcPct val="100000"/>
              </a:lnSpc>
            </a:pPr>
            <a:endParaRPr lang="cs-CZ" sz="1800" dirty="0"/>
          </a:p>
          <a:p>
            <a:pPr>
              <a:lnSpc>
                <a:spcPct val="100000"/>
              </a:lnSpc>
            </a:pPr>
            <a:endParaRPr lang="cs-CZ" sz="1800" dirty="0"/>
          </a:p>
          <a:p>
            <a:pPr marL="72000" indent="0">
              <a:lnSpc>
                <a:spcPct val="100000"/>
              </a:lnSpc>
              <a:buNone/>
            </a:pPr>
            <a:r>
              <a:rPr lang="en-GB" sz="1800" b="1" u="sng" dirty="0"/>
              <a:t>FLEXIBILITA METODY</a:t>
            </a:r>
            <a:endParaRPr lang="cs-CZ" sz="1800" b="1" u="sng" dirty="0"/>
          </a:p>
          <a:p>
            <a:pPr>
              <a:lnSpc>
                <a:spcPct val="100000"/>
              </a:lnSpc>
            </a:pPr>
            <a:r>
              <a:rPr lang="en-GB" sz="1800" dirty="0" err="1"/>
              <a:t>Smíšené</a:t>
            </a:r>
            <a:r>
              <a:rPr lang="en-GB" sz="1800" dirty="0"/>
              <a:t> </a:t>
            </a:r>
            <a:r>
              <a:rPr lang="en-GB" sz="1800" dirty="0" err="1"/>
              <a:t>metody</a:t>
            </a:r>
            <a:r>
              <a:rPr lang="en-GB" sz="1800" dirty="0"/>
              <a:t> </a:t>
            </a:r>
            <a:r>
              <a:rPr lang="en-GB" sz="1800" dirty="0" err="1"/>
              <a:t>jsou</a:t>
            </a:r>
            <a:r>
              <a:rPr lang="en-GB" sz="1800" dirty="0"/>
              <a:t> </a:t>
            </a:r>
            <a:r>
              <a:rPr lang="en-GB" sz="1800" dirty="0" err="1"/>
              <a:t>méně</a:t>
            </a:r>
            <a:r>
              <a:rPr lang="en-GB" sz="1800" dirty="0"/>
              <a:t> </a:t>
            </a:r>
            <a:r>
              <a:rPr lang="en-GB" sz="1800" dirty="0" err="1"/>
              <a:t>vázány</a:t>
            </a:r>
            <a:r>
              <a:rPr lang="en-GB" sz="1800" dirty="0"/>
              <a:t> </a:t>
            </a:r>
            <a:r>
              <a:rPr lang="en-GB" sz="1800" dirty="0" err="1"/>
              <a:t>na</a:t>
            </a:r>
            <a:r>
              <a:rPr lang="en-GB" sz="1800" dirty="0"/>
              <a:t> </a:t>
            </a:r>
            <a:r>
              <a:rPr lang="en-GB" sz="1800" dirty="0" err="1"/>
              <a:t>obory</a:t>
            </a:r>
            <a:r>
              <a:rPr lang="en-GB" sz="1800" dirty="0"/>
              <a:t> a </a:t>
            </a:r>
            <a:r>
              <a:rPr lang="en-GB" sz="1800" dirty="0" err="1"/>
              <a:t>zavedená</a:t>
            </a:r>
            <a:r>
              <a:rPr lang="en-GB" sz="1800" dirty="0"/>
              <a:t> </a:t>
            </a:r>
            <a:r>
              <a:rPr lang="en-GB" sz="1800" dirty="0" err="1"/>
              <a:t>výzkumná</a:t>
            </a:r>
            <a:r>
              <a:rPr lang="en-GB" sz="1800" dirty="0"/>
              <a:t> </a:t>
            </a:r>
            <a:r>
              <a:rPr lang="en-GB" sz="1800" dirty="0" err="1"/>
              <a:t>paradigmata</a:t>
            </a:r>
            <a:r>
              <a:rPr lang="en-GB" sz="1800" dirty="0"/>
              <a:t>. </a:t>
            </a:r>
            <a:r>
              <a:rPr lang="en-GB" sz="1800" dirty="0" err="1"/>
              <a:t>Nabízejí</a:t>
            </a:r>
            <a:r>
              <a:rPr lang="en-GB" sz="1800" dirty="0"/>
              <a:t> </a:t>
            </a:r>
            <a:r>
              <a:rPr lang="en-GB" sz="1800" dirty="0" err="1"/>
              <a:t>větší</a:t>
            </a:r>
            <a:r>
              <a:rPr lang="en-GB" sz="1800" dirty="0"/>
              <a:t> </a:t>
            </a:r>
            <a:r>
              <a:rPr lang="en-GB" sz="1800" dirty="0" err="1"/>
              <a:t>flexibilitu</a:t>
            </a:r>
            <a:r>
              <a:rPr lang="en-GB" sz="1800" dirty="0"/>
              <a:t> </a:t>
            </a:r>
            <a:r>
              <a:rPr lang="en-GB" sz="1800" dirty="0" err="1"/>
              <a:t>při</a:t>
            </a:r>
            <a:r>
              <a:rPr lang="en-GB" sz="1800" dirty="0"/>
              <a:t> </a:t>
            </a:r>
            <a:r>
              <a:rPr lang="en-GB" sz="1800" dirty="0" err="1"/>
              <a:t>koncipování</a:t>
            </a:r>
            <a:r>
              <a:rPr lang="en-GB" sz="1800" dirty="0"/>
              <a:t> </a:t>
            </a:r>
            <a:r>
              <a:rPr lang="en-GB" sz="1800" dirty="0" err="1"/>
              <a:t>vašeho</a:t>
            </a:r>
            <a:r>
              <a:rPr lang="en-GB" sz="1800" dirty="0"/>
              <a:t> </a:t>
            </a:r>
            <a:r>
              <a:rPr lang="en-GB" sz="1800" dirty="0" err="1"/>
              <a:t>výzkumu</a:t>
            </a:r>
            <a:r>
              <a:rPr lang="en-GB" sz="1800" dirty="0"/>
              <a:t> a </a:t>
            </a:r>
            <a:r>
              <a:rPr lang="en-GB" sz="1800" dirty="0" err="1"/>
              <a:t>umožňují</a:t>
            </a:r>
            <a:r>
              <a:rPr lang="en-GB" sz="1800" dirty="0"/>
              <a:t> </a:t>
            </a:r>
            <a:r>
              <a:rPr lang="en-GB" sz="1800" dirty="0" err="1"/>
              <a:t>vám</a:t>
            </a:r>
            <a:r>
              <a:rPr lang="en-GB" sz="1800" dirty="0"/>
              <a:t> </a:t>
            </a:r>
            <a:r>
              <a:rPr lang="en-GB" sz="1800" dirty="0" err="1"/>
              <a:t>kombinovat</a:t>
            </a:r>
            <a:r>
              <a:rPr lang="en-GB" sz="1800" dirty="0"/>
              <a:t> </a:t>
            </a:r>
            <a:r>
              <a:rPr lang="en-GB" sz="1800" dirty="0" err="1"/>
              <a:t>aspekty</a:t>
            </a:r>
            <a:r>
              <a:rPr lang="en-GB" sz="1800" dirty="0"/>
              <a:t> </a:t>
            </a:r>
            <a:r>
              <a:rPr lang="en-GB" sz="1800" dirty="0" err="1"/>
              <a:t>různých</a:t>
            </a:r>
            <a:r>
              <a:rPr lang="en-GB" sz="1800" dirty="0"/>
              <a:t> </a:t>
            </a:r>
            <a:r>
              <a:rPr lang="en-GB" sz="1800" dirty="0" err="1"/>
              <a:t>typů</a:t>
            </a:r>
            <a:r>
              <a:rPr lang="en-GB" sz="1800" dirty="0"/>
              <a:t> </a:t>
            </a:r>
            <a:r>
              <a:rPr lang="en-GB" sz="1800" dirty="0" err="1"/>
              <a:t>studií</a:t>
            </a:r>
            <a:r>
              <a:rPr lang="en-GB" sz="1800" dirty="0"/>
              <a:t>, </a:t>
            </a:r>
            <a:r>
              <a:rPr lang="en-GB" sz="1800" dirty="0" err="1"/>
              <a:t>abyste</a:t>
            </a:r>
            <a:r>
              <a:rPr lang="en-GB" sz="1800" dirty="0"/>
              <a:t> </a:t>
            </a:r>
            <a:r>
              <a:rPr lang="en-GB" sz="1800" dirty="0" err="1"/>
              <a:t>získali</a:t>
            </a:r>
            <a:r>
              <a:rPr lang="en-GB" sz="1800" dirty="0"/>
              <a:t> co </a:t>
            </a:r>
            <a:r>
              <a:rPr lang="en-GB" sz="1800" dirty="0" err="1"/>
              <a:t>nejinformativnější</a:t>
            </a:r>
            <a:r>
              <a:rPr lang="en-GB" sz="1800" dirty="0"/>
              <a:t> </a:t>
            </a:r>
            <a:r>
              <a:rPr lang="en-GB" sz="1800" dirty="0" err="1"/>
              <a:t>výsledky</a:t>
            </a:r>
            <a:r>
              <a:rPr lang="en-GB" sz="1800" dirty="0"/>
              <a:t>.</a:t>
            </a:r>
            <a:endParaRPr lang="cs-CZ" sz="1800" dirty="0"/>
          </a:p>
          <a:p>
            <a:pPr>
              <a:lnSpc>
                <a:spcPct val="100000"/>
              </a:lnSpc>
            </a:pPr>
            <a:r>
              <a:rPr lang="en-GB" sz="1800" dirty="0" err="1"/>
              <a:t>Výzkum</a:t>
            </a:r>
            <a:r>
              <a:rPr lang="en-GB" sz="1800" dirty="0"/>
              <a:t> </a:t>
            </a:r>
            <a:r>
              <a:rPr lang="en-GB" sz="1800" dirty="0" err="1"/>
              <a:t>smíšenými</a:t>
            </a:r>
            <a:r>
              <a:rPr lang="en-GB" sz="1800" dirty="0"/>
              <a:t> </a:t>
            </a:r>
            <a:r>
              <a:rPr lang="en-GB" sz="1800" dirty="0" err="1"/>
              <a:t>metodami</a:t>
            </a:r>
            <a:r>
              <a:rPr lang="en-GB" sz="1800" dirty="0"/>
              <a:t> </a:t>
            </a:r>
            <a:r>
              <a:rPr lang="en-GB" sz="1800" dirty="0" err="1"/>
              <a:t>může</a:t>
            </a:r>
            <a:r>
              <a:rPr lang="en-GB" sz="1800" dirty="0"/>
              <a:t> </a:t>
            </a:r>
            <a:r>
              <a:rPr lang="en-GB" sz="1800" dirty="0" err="1"/>
              <a:t>také</a:t>
            </a:r>
            <a:r>
              <a:rPr lang="en-GB" sz="1800" dirty="0"/>
              <a:t> </a:t>
            </a:r>
            <a:r>
              <a:rPr lang="en-GB" sz="1800" dirty="0" err="1"/>
              <a:t>kombinovat</a:t>
            </a:r>
            <a:r>
              <a:rPr lang="en-GB" sz="1800" dirty="0"/>
              <a:t> </a:t>
            </a:r>
            <a:r>
              <a:rPr lang="en-GB" sz="1800" dirty="0" err="1"/>
              <a:t>tvorbu</a:t>
            </a:r>
            <a:r>
              <a:rPr lang="en-GB" sz="1800" dirty="0"/>
              <a:t> </a:t>
            </a:r>
            <a:r>
              <a:rPr lang="en-GB" sz="1800" dirty="0" err="1"/>
              <a:t>teorie</a:t>
            </a:r>
            <a:r>
              <a:rPr lang="en-GB" sz="1800" dirty="0"/>
              <a:t> a </a:t>
            </a:r>
            <a:r>
              <a:rPr lang="en-GB" sz="1800" dirty="0" err="1"/>
              <a:t>testování</a:t>
            </a:r>
            <a:r>
              <a:rPr lang="en-GB" sz="1800" dirty="0"/>
              <a:t> </a:t>
            </a:r>
            <a:r>
              <a:rPr lang="en-GB" sz="1800" dirty="0" err="1"/>
              <a:t>hypotéz</a:t>
            </a:r>
            <a:r>
              <a:rPr lang="en-GB" sz="1800" dirty="0"/>
              <a:t> v </a:t>
            </a:r>
            <a:r>
              <a:rPr lang="en-GB" sz="1800" dirty="0" err="1"/>
              <a:t>rámci</a:t>
            </a:r>
            <a:r>
              <a:rPr lang="en-GB" sz="1800" dirty="0"/>
              <a:t> </a:t>
            </a:r>
            <a:r>
              <a:rPr lang="en-GB" sz="1800" dirty="0" err="1"/>
              <a:t>jedné</a:t>
            </a:r>
            <a:r>
              <a:rPr lang="en-GB" sz="1800" dirty="0"/>
              <a:t> </a:t>
            </a:r>
            <a:r>
              <a:rPr lang="en-GB" sz="1800" dirty="0" err="1"/>
              <a:t>studie</a:t>
            </a:r>
            <a:r>
              <a:rPr lang="en-GB" sz="1800" dirty="0"/>
              <a:t>, </a:t>
            </a:r>
            <a:r>
              <a:rPr lang="en-GB" sz="1800" dirty="0" err="1"/>
              <a:t>což</a:t>
            </a:r>
            <a:r>
              <a:rPr lang="en-GB" sz="1800" dirty="0"/>
              <a:t> je </a:t>
            </a:r>
            <a:r>
              <a:rPr lang="en-GB" sz="1800" dirty="0" err="1"/>
              <a:t>neobvyklé</a:t>
            </a:r>
            <a:r>
              <a:rPr lang="en-GB" sz="1800" dirty="0"/>
              <a:t> pro </a:t>
            </a:r>
            <a:r>
              <a:rPr lang="en-GB" sz="1800" dirty="0" err="1"/>
              <a:t>samostatné</a:t>
            </a:r>
            <a:r>
              <a:rPr lang="en-GB" sz="1800" dirty="0"/>
              <a:t> </a:t>
            </a:r>
            <a:r>
              <a:rPr lang="en-GB" sz="1800" dirty="0" err="1"/>
              <a:t>kvalitativní</a:t>
            </a:r>
            <a:r>
              <a:rPr lang="en-GB" sz="1800" dirty="0"/>
              <a:t> </a:t>
            </a:r>
            <a:r>
              <a:rPr lang="en-GB" sz="1800" dirty="0" err="1"/>
              <a:t>nebo</a:t>
            </a:r>
            <a:r>
              <a:rPr lang="en-GB" sz="1800" dirty="0"/>
              <a:t> </a:t>
            </a:r>
            <a:r>
              <a:rPr lang="en-GB" sz="1800" dirty="0" err="1"/>
              <a:t>kvantitativní</a:t>
            </a:r>
            <a:r>
              <a:rPr lang="en-GB" sz="1800" dirty="0"/>
              <a:t> </a:t>
            </a:r>
            <a:r>
              <a:rPr lang="en-GB" sz="1800" dirty="0" err="1"/>
              <a:t>studie</a:t>
            </a:r>
            <a:r>
              <a:rPr lang="en-GB" sz="1800" dirty="0"/>
              <a:t>.</a:t>
            </a:r>
            <a:br>
              <a:rPr lang="en-GB" sz="1800" dirty="0"/>
            </a:br>
            <a:br>
              <a:rPr lang="en-GB" sz="1800" dirty="0"/>
            </a:br>
            <a:endParaRPr lang="en-GB" sz="1800" dirty="0"/>
          </a:p>
        </p:txBody>
      </p:sp>
    </p:spTree>
    <p:extLst>
      <p:ext uri="{BB962C8B-B14F-4D97-AF65-F5344CB8AC3E}">
        <p14:creationId xmlns:p14="http://schemas.microsoft.com/office/powerpoint/2010/main" val="3322563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0A9DBF-DA42-87FE-D7E8-221A63684AE6}"/>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ED2CBE03-B18F-9CC1-C1A2-820B85B65CAB}"/>
              </a:ext>
            </a:extLst>
          </p:cNvPr>
          <p:cNvSpPr>
            <a:spLocks noGrp="1"/>
          </p:cNvSpPr>
          <p:nvPr>
            <p:ph type="title"/>
          </p:nvPr>
        </p:nvSpPr>
        <p:spPr>
          <a:xfrm>
            <a:off x="720000" y="378000"/>
            <a:ext cx="10753200" cy="451576"/>
          </a:xfrm>
        </p:spPr>
        <p:txBody>
          <a:bodyPr/>
          <a:lstStyle/>
          <a:p>
            <a:r>
              <a:rPr lang="cs-CZ" dirty="0"/>
              <a:t>Nevýhody smíšeného výzkumu</a:t>
            </a:r>
            <a:endParaRPr lang="en-GB" dirty="0"/>
          </a:p>
        </p:txBody>
      </p:sp>
      <p:sp>
        <p:nvSpPr>
          <p:cNvPr id="5" name="Zástupný obsah 4">
            <a:extLst>
              <a:ext uri="{FF2B5EF4-FFF2-40B4-BE49-F238E27FC236}">
                <a16:creationId xmlns:a16="http://schemas.microsoft.com/office/drawing/2014/main" id="{C3900A56-8402-7E83-5A3F-C582984605B4}"/>
              </a:ext>
            </a:extLst>
          </p:cNvPr>
          <p:cNvSpPr>
            <a:spLocks noGrp="1"/>
          </p:cNvSpPr>
          <p:nvPr>
            <p:ph idx="1"/>
          </p:nvPr>
        </p:nvSpPr>
        <p:spPr>
          <a:xfrm>
            <a:off x="666000" y="1168600"/>
            <a:ext cx="10753200" cy="4720376"/>
          </a:xfrm>
        </p:spPr>
        <p:txBody>
          <a:bodyPr/>
          <a:lstStyle/>
          <a:p>
            <a:pPr marL="72000" indent="0">
              <a:lnSpc>
                <a:spcPct val="100000"/>
              </a:lnSpc>
              <a:buNone/>
            </a:pPr>
            <a:r>
              <a:rPr lang="en-GB" sz="2400" b="1" u="sng" dirty="0"/>
              <a:t>PRACOVNÍ ZÁTĚŽ</a:t>
            </a:r>
            <a:endParaRPr lang="cs-CZ" sz="2400" b="1" u="sng" dirty="0"/>
          </a:p>
          <a:p>
            <a:pPr>
              <a:lnSpc>
                <a:spcPct val="100000"/>
              </a:lnSpc>
            </a:pPr>
            <a:r>
              <a:rPr lang="en-GB" sz="2400" dirty="0" err="1"/>
              <a:t>Výzkum</a:t>
            </a:r>
            <a:r>
              <a:rPr lang="en-GB" sz="2400" dirty="0"/>
              <a:t> </a:t>
            </a:r>
            <a:r>
              <a:rPr lang="en-GB" sz="2400" dirty="0" err="1"/>
              <a:t>smíšenými</a:t>
            </a:r>
            <a:r>
              <a:rPr lang="en-GB" sz="2400" dirty="0"/>
              <a:t> </a:t>
            </a:r>
            <a:r>
              <a:rPr lang="en-GB" sz="2400" dirty="0" err="1"/>
              <a:t>metodami</a:t>
            </a:r>
            <a:r>
              <a:rPr lang="en-GB" sz="2400" dirty="0"/>
              <a:t> je </a:t>
            </a:r>
            <a:r>
              <a:rPr lang="en-GB" sz="2400" dirty="0" err="1"/>
              <a:t>velmi</a:t>
            </a:r>
            <a:r>
              <a:rPr lang="en-GB" sz="2400" dirty="0"/>
              <a:t> </a:t>
            </a:r>
            <a:r>
              <a:rPr lang="en-GB" sz="2400" dirty="0" err="1"/>
              <a:t>náročný</a:t>
            </a:r>
            <a:r>
              <a:rPr lang="en-GB" sz="2400" dirty="0"/>
              <a:t> </a:t>
            </a:r>
            <a:r>
              <a:rPr lang="en-GB" sz="2400" dirty="0" err="1"/>
              <a:t>na</a:t>
            </a:r>
            <a:r>
              <a:rPr lang="en-GB" sz="2400" dirty="0"/>
              <a:t> </a:t>
            </a:r>
            <a:r>
              <a:rPr lang="en-GB" sz="2400" dirty="0" err="1"/>
              <a:t>práci</a:t>
            </a:r>
            <a:r>
              <a:rPr lang="en-GB" sz="2400" dirty="0"/>
              <a:t>. </a:t>
            </a:r>
            <a:r>
              <a:rPr lang="en-GB" sz="2400" dirty="0" err="1"/>
              <a:t>Sběr</a:t>
            </a:r>
            <a:r>
              <a:rPr lang="en-GB" sz="2400" dirty="0"/>
              <a:t>, </a:t>
            </a:r>
            <a:r>
              <a:rPr lang="en-GB" sz="2400" dirty="0" err="1"/>
              <a:t>analýza</a:t>
            </a:r>
            <a:r>
              <a:rPr lang="en-GB" sz="2400" dirty="0"/>
              <a:t> a </a:t>
            </a:r>
            <a:r>
              <a:rPr lang="en-GB" sz="2400" dirty="0" err="1"/>
              <a:t>syntéza</a:t>
            </a:r>
            <a:r>
              <a:rPr lang="en-GB" sz="2400" dirty="0"/>
              <a:t> </a:t>
            </a:r>
            <a:r>
              <a:rPr lang="en-GB" sz="2400" dirty="0" err="1"/>
              <a:t>dvou</a:t>
            </a:r>
            <a:r>
              <a:rPr lang="en-GB" sz="2400" dirty="0"/>
              <a:t> </a:t>
            </a:r>
            <a:r>
              <a:rPr lang="en-GB" sz="2400" dirty="0" err="1"/>
              <a:t>typů</a:t>
            </a:r>
            <a:r>
              <a:rPr lang="en-GB" sz="2400" dirty="0"/>
              <a:t> </a:t>
            </a:r>
            <a:r>
              <a:rPr lang="en-GB" sz="2400" dirty="0" err="1"/>
              <a:t>dat</a:t>
            </a:r>
            <a:r>
              <a:rPr lang="en-GB" sz="2400" dirty="0"/>
              <a:t> do </a:t>
            </a:r>
            <a:r>
              <a:rPr lang="en-GB" sz="2400" dirty="0" err="1"/>
              <a:t>jednoho</a:t>
            </a:r>
            <a:r>
              <a:rPr lang="en-GB" sz="2400" dirty="0"/>
              <a:t> </a:t>
            </a:r>
            <a:r>
              <a:rPr lang="en-GB" sz="2400" dirty="0" err="1"/>
              <a:t>výzkumného</a:t>
            </a:r>
            <a:r>
              <a:rPr lang="en-GB" sz="2400" dirty="0"/>
              <a:t> </a:t>
            </a:r>
            <a:r>
              <a:rPr lang="en-GB" sz="2400" dirty="0" err="1"/>
              <a:t>produktu</a:t>
            </a:r>
            <a:r>
              <a:rPr lang="en-GB" sz="2400" dirty="0"/>
              <a:t> </a:t>
            </a:r>
            <a:r>
              <a:rPr lang="en-GB" sz="2400" dirty="0" err="1"/>
              <a:t>vyžaduje</a:t>
            </a:r>
            <a:r>
              <a:rPr lang="en-GB" sz="2400" dirty="0"/>
              <a:t> </a:t>
            </a:r>
            <a:r>
              <a:rPr lang="en-GB" sz="2400" dirty="0" err="1"/>
              <a:t>mnoho</a:t>
            </a:r>
            <a:r>
              <a:rPr lang="en-GB" sz="2400" dirty="0"/>
              <a:t> </a:t>
            </a:r>
            <a:r>
              <a:rPr lang="en-GB" sz="2400" dirty="0" err="1"/>
              <a:t>času</a:t>
            </a:r>
            <a:r>
              <a:rPr lang="en-GB" sz="2400" dirty="0"/>
              <a:t> a </a:t>
            </a:r>
            <a:r>
              <a:rPr lang="en-GB" sz="2400" dirty="0" err="1"/>
              <a:t>úsilí</a:t>
            </a:r>
            <a:r>
              <a:rPr lang="en-GB" sz="2400" dirty="0"/>
              <a:t> a </a:t>
            </a:r>
            <a:r>
              <a:rPr lang="en-GB" sz="2400" dirty="0" err="1"/>
              <a:t>často</a:t>
            </a:r>
            <a:r>
              <a:rPr lang="en-GB" sz="2400" dirty="0"/>
              <a:t> se </a:t>
            </a:r>
            <a:r>
              <a:rPr lang="en-GB" sz="2400" dirty="0" err="1"/>
              <a:t>na</a:t>
            </a:r>
            <a:r>
              <a:rPr lang="en-GB" sz="2400" dirty="0"/>
              <a:t> </a:t>
            </a:r>
            <a:r>
              <a:rPr lang="en-GB" sz="2400" dirty="0" err="1"/>
              <a:t>něm</a:t>
            </a:r>
            <a:r>
              <a:rPr lang="en-GB" sz="2400" dirty="0"/>
              <a:t> </a:t>
            </a:r>
            <a:r>
              <a:rPr lang="en-GB" sz="2400" dirty="0" err="1"/>
              <a:t>podílejí</a:t>
            </a:r>
            <a:r>
              <a:rPr lang="en-GB" sz="2400" dirty="0"/>
              <a:t> </a:t>
            </a:r>
            <a:r>
              <a:rPr lang="en-GB" sz="2400" dirty="0" err="1"/>
              <a:t>spíše</a:t>
            </a:r>
            <a:r>
              <a:rPr lang="en-GB" sz="2400" dirty="0"/>
              <a:t> </a:t>
            </a:r>
            <a:r>
              <a:rPr lang="en-GB" sz="2400" dirty="0" err="1"/>
              <a:t>mezioborové</a:t>
            </a:r>
            <a:r>
              <a:rPr lang="en-GB" sz="2400" dirty="0"/>
              <a:t> </a:t>
            </a:r>
            <a:r>
              <a:rPr lang="en-GB" sz="2400" dirty="0" err="1"/>
              <a:t>týmy</a:t>
            </a:r>
            <a:r>
              <a:rPr lang="en-GB" sz="2400" dirty="0"/>
              <a:t> </a:t>
            </a:r>
            <a:r>
              <a:rPr lang="en-GB" sz="2400" dirty="0" err="1"/>
              <a:t>výzkumníků</a:t>
            </a:r>
            <a:r>
              <a:rPr lang="en-GB" sz="2400" dirty="0"/>
              <a:t> </a:t>
            </a:r>
            <a:r>
              <a:rPr lang="en-GB" sz="2400" dirty="0" err="1"/>
              <a:t>než</a:t>
            </a:r>
            <a:r>
              <a:rPr lang="en-GB" sz="2400" dirty="0"/>
              <a:t> </a:t>
            </a:r>
            <a:r>
              <a:rPr lang="en-GB" sz="2400" dirty="0" err="1"/>
              <a:t>jednotlivci</a:t>
            </a:r>
            <a:r>
              <a:rPr lang="en-GB" sz="2400" dirty="0"/>
              <a:t>. </a:t>
            </a:r>
            <a:endParaRPr lang="cs-CZ" sz="2400" dirty="0"/>
          </a:p>
          <a:p>
            <a:pPr>
              <a:lnSpc>
                <a:spcPct val="100000"/>
              </a:lnSpc>
            </a:pPr>
            <a:endParaRPr lang="cs-CZ" sz="2400" dirty="0"/>
          </a:p>
          <a:p>
            <a:pPr marL="72000" indent="0">
              <a:lnSpc>
                <a:spcPct val="100000"/>
              </a:lnSpc>
              <a:buNone/>
            </a:pPr>
            <a:r>
              <a:rPr lang="en-GB" sz="2400" b="1" u="sng" dirty="0"/>
              <a:t>ROZDÍLNÉ NEBO PROTICHŮDNÉ VÝSLEDKY</a:t>
            </a:r>
            <a:endParaRPr lang="cs-CZ" sz="2400" b="1" u="sng" dirty="0"/>
          </a:p>
          <a:p>
            <a:pPr>
              <a:lnSpc>
                <a:spcPct val="100000"/>
              </a:lnSpc>
            </a:pPr>
            <a:r>
              <a:rPr lang="en-GB" sz="2400" dirty="0" err="1"/>
              <a:t>Pokud</a:t>
            </a:r>
            <a:r>
              <a:rPr lang="en-GB" sz="2400" dirty="0"/>
              <a:t> </a:t>
            </a:r>
            <a:r>
              <a:rPr lang="en-GB" sz="2400" dirty="0" err="1"/>
              <a:t>vaše</a:t>
            </a:r>
            <a:r>
              <a:rPr lang="en-GB" sz="2400" dirty="0"/>
              <a:t> </a:t>
            </a:r>
            <a:r>
              <a:rPr lang="en-GB" sz="2400" dirty="0" err="1"/>
              <a:t>analýza</a:t>
            </a:r>
            <a:r>
              <a:rPr lang="en-GB" sz="2400" dirty="0"/>
              <a:t> </a:t>
            </a:r>
            <a:r>
              <a:rPr lang="en-GB" sz="2400" dirty="0" err="1"/>
              <a:t>přinese</a:t>
            </a:r>
            <a:r>
              <a:rPr lang="en-GB" sz="2400" dirty="0"/>
              <a:t> </a:t>
            </a:r>
            <a:r>
              <a:rPr lang="en-GB" sz="2400" dirty="0" err="1"/>
              <a:t>protichůdné</a:t>
            </a:r>
            <a:r>
              <a:rPr lang="en-GB" sz="2400" dirty="0"/>
              <a:t> </a:t>
            </a:r>
            <a:r>
              <a:rPr lang="en-GB" sz="2400" dirty="0" err="1"/>
              <a:t>výsledky</a:t>
            </a:r>
            <a:r>
              <a:rPr lang="en-GB" sz="2400" dirty="0"/>
              <a:t>, </a:t>
            </a:r>
            <a:r>
              <a:rPr lang="en-GB" sz="2400" dirty="0" err="1"/>
              <a:t>může</a:t>
            </a:r>
            <a:r>
              <a:rPr lang="en-GB" sz="2400" dirty="0"/>
              <a:t> </a:t>
            </a:r>
            <a:r>
              <a:rPr lang="en-GB" sz="2400" dirty="0" err="1"/>
              <a:t>být</a:t>
            </a:r>
            <a:r>
              <a:rPr lang="en-GB" sz="2400" dirty="0"/>
              <a:t> </a:t>
            </a:r>
            <a:r>
              <a:rPr lang="en-GB" sz="2400" dirty="0" err="1"/>
              <a:t>velmi</a:t>
            </a:r>
            <a:r>
              <a:rPr lang="en-GB" sz="2400" dirty="0"/>
              <a:t> </a:t>
            </a:r>
            <a:r>
              <a:rPr lang="en-GB" sz="2400" dirty="0" err="1"/>
              <a:t>náročné</a:t>
            </a:r>
            <a:r>
              <a:rPr lang="en-GB" sz="2400" dirty="0"/>
              <a:t> </a:t>
            </a:r>
            <a:r>
              <a:rPr lang="en-GB" sz="2400" dirty="0" err="1"/>
              <a:t>vědět</a:t>
            </a:r>
            <a:r>
              <a:rPr lang="en-GB" sz="2400" dirty="0"/>
              <a:t>, jak je </a:t>
            </a:r>
            <a:r>
              <a:rPr lang="en-GB" sz="2400" dirty="0" err="1"/>
              <a:t>ve</a:t>
            </a:r>
            <a:r>
              <a:rPr lang="en-GB" sz="2400" dirty="0"/>
              <a:t> </a:t>
            </a:r>
            <a:r>
              <a:rPr lang="en-GB" sz="2400" dirty="0" err="1"/>
              <a:t>studii</a:t>
            </a:r>
            <a:r>
              <a:rPr lang="en-GB" sz="2400" dirty="0"/>
              <a:t> </a:t>
            </a:r>
            <a:r>
              <a:rPr lang="en-GB" sz="2400" dirty="0" err="1"/>
              <a:t>smíšených</a:t>
            </a:r>
            <a:r>
              <a:rPr lang="en-GB" sz="2400" dirty="0"/>
              <a:t> </a:t>
            </a:r>
            <a:r>
              <a:rPr lang="en-GB" sz="2400" dirty="0" err="1"/>
              <a:t>metod</a:t>
            </a:r>
            <a:r>
              <a:rPr lang="en-GB" sz="2400" dirty="0"/>
              <a:t> </a:t>
            </a:r>
            <a:r>
              <a:rPr lang="en-GB" sz="2400" dirty="0" err="1"/>
              <a:t>interpretovat</a:t>
            </a:r>
            <a:r>
              <a:rPr lang="en-GB" sz="2400" dirty="0"/>
              <a:t>. </a:t>
            </a:r>
            <a:r>
              <a:rPr lang="en-GB" sz="2400" dirty="0" err="1"/>
              <a:t>Pokud</a:t>
            </a:r>
            <a:r>
              <a:rPr lang="en-GB" sz="2400" dirty="0"/>
              <a:t> se </a:t>
            </a:r>
            <a:r>
              <a:rPr lang="en-GB" sz="2400" dirty="0" err="1"/>
              <a:t>kvantitativní</a:t>
            </a:r>
            <a:r>
              <a:rPr lang="en-GB" sz="2400" dirty="0"/>
              <a:t> a </a:t>
            </a:r>
            <a:r>
              <a:rPr lang="en-GB" sz="2400" dirty="0" err="1"/>
              <a:t>kvalitativní</a:t>
            </a:r>
            <a:r>
              <a:rPr lang="en-GB" sz="2400" dirty="0"/>
              <a:t> </a:t>
            </a:r>
            <a:r>
              <a:rPr lang="en-GB" sz="2400" dirty="0" err="1"/>
              <a:t>výsledky</a:t>
            </a:r>
            <a:r>
              <a:rPr lang="en-GB" sz="2400" dirty="0"/>
              <a:t> </a:t>
            </a:r>
            <a:r>
              <a:rPr lang="en-GB" sz="2400" dirty="0" err="1"/>
              <a:t>neshodují</a:t>
            </a:r>
            <a:r>
              <a:rPr lang="en-GB" sz="2400" dirty="0"/>
              <a:t> </a:t>
            </a:r>
            <a:r>
              <a:rPr lang="en-GB" sz="2400" dirty="0" err="1"/>
              <a:t>nebo</a:t>
            </a:r>
            <a:r>
              <a:rPr lang="en-GB" sz="2400" dirty="0"/>
              <a:t> se </a:t>
            </a:r>
            <a:r>
              <a:rPr lang="en-GB" sz="2400" dirty="0" err="1"/>
              <a:t>obáváte</a:t>
            </a:r>
            <a:r>
              <a:rPr lang="en-GB" sz="2400" dirty="0"/>
              <a:t>, </a:t>
            </a:r>
            <a:r>
              <a:rPr lang="en-GB" sz="2400" dirty="0" err="1"/>
              <a:t>že</a:t>
            </a:r>
            <a:r>
              <a:rPr lang="en-GB" sz="2400" dirty="0"/>
              <a:t> se u </a:t>
            </a:r>
            <a:r>
              <a:rPr lang="en-GB" sz="2400" dirty="0" err="1"/>
              <a:t>vás</a:t>
            </a:r>
            <a:r>
              <a:rPr lang="en-GB" sz="2400" dirty="0"/>
              <a:t> </a:t>
            </a:r>
            <a:r>
              <a:rPr lang="en-GB" sz="2400" dirty="0" err="1"/>
              <a:t>mohou</a:t>
            </a:r>
            <a:r>
              <a:rPr lang="en-GB" sz="2400" dirty="0"/>
              <a:t> </a:t>
            </a:r>
            <a:r>
              <a:rPr lang="en-GB" sz="2400" dirty="0" err="1"/>
              <a:t>vyskytovat</a:t>
            </a:r>
            <a:r>
              <a:rPr lang="en-GB" sz="2400" dirty="0"/>
              <a:t> </a:t>
            </a:r>
            <a:r>
              <a:rPr lang="en-GB" sz="2400" dirty="0" err="1"/>
              <a:t>matoucí</a:t>
            </a:r>
            <a:r>
              <a:rPr lang="en-GB" sz="2400" dirty="0"/>
              <a:t> </a:t>
            </a:r>
            <a:r>
              <a:rPr lang="en-GB" sz="2400" dirty="0" err="1"/>
              <a:t>proměnné</a:t>
            </a:r>
            <a:r>
              <a:rPr lang="en-GB" sz="2400" dirty="0"/>
              <a:t>, </a:t>
            </a:r>
            <a:r>
              <a:rPr lang="en-GB" sz="2400" dirty="0" err="1"/>
              <a:t>může</a:t>
            </a:r>
            <a:r>
              <a:rPr lang="en-GB" sz="2400" dirty="0"/>
              <a:t> </a:t>
            </a:r>
            <a:r>
              <a:rPr lang="en-GB" sz="2400" dirty="0" err="1"/>
              <a:t>být</a:t>
            </a:r>
            <a:r>
              <a:rPr lang="en-GB" sz="2400" dirty="0"/>
              <a:t> </a:t>
            </a:r>
            <a:r>
              <a:rPr lang="en-GB" sz="2400" dirty="0" err="1"/>
              <a:t>nejasné</a:t>
            </a:r>
            <a:r>
              <a:rPr lang="en-GB" sz="2400" dirty="0"/>
              <a:t>, jak </a:t>
            </a:r>
            <a:r>
              <a:rPr lang="en-GB" sz="2400" dirty="0" err="1"/>
              <a:t>postupovat</a:t>
            </a:r>
            <a:r>
              <a:rPr lang="en-GB" sz="2400" dirty="0"/>
              <a:t>.</a:t>
            </a:r>
            <a:br>
              <a:rPr lang="en-GB" sz="2400" dirty="0"/>
            </a:br>
            <a:br>
              <a:rPr lang="en-GB" sz="2400" dirty="0"/>
            </a:br>
            <a:endParaRPr lang="en-GB" sz="2400" dirty="0"/>
          </a:p>
        </p:txBody>
      </p:sp>
    </p:spTree>
    <p:extLst>
      <p:ext uri="{BB962C8B-B14F-4D97-AF65-F5344CB8AC3E}">
        <p14:creationId xmlns:p14="http://schemas.microsoft.com/office/powerpoint/2010/main" val="2148932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5C1C9C-4476-BB81-BA76-96C24D519DC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383B50F-739C-BE77-C502-947C73D82626}"/>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610C14FA-15BF-0CB8-E5B3-1EE0B1EF6962}"/>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5E644E1B-CC69-8D64-6C44-AC79114C6CE4}"/>
              </a:ext>
            </a:extLst>
          </p:cNvPr>
          <p:cNvSpPr>
            <a:spLocks noGrp="1"/>
          </p:cNvSpPr>
          <p:nvPr>
            <p:ph idx="1"/>
          </p:nvPr>
        </p:nvSpPr>
        <p:spPr/>
        <p:txBody>
          <a:bodyPr/>
          <a:lstStyle/>
          <a:p>
            <a:r>
              <a:rPr lang="en-GB" dirty="0">
                <a:hlinkClick r:id="rId2"/>
              </a:rPr>
              <a:t>EQUATOR Network | Enhancing the </a:t>
            </a:r>
            <a:r>
              <a:rPr lang="en-GB" dirty="0" err="1">
                <a:hlinkClick r:id="rId2"/>
              </a:rPr>
              <a:t>QUAlity</a:t>
            </a:r>
            <a:r>
              <a:rPr lang="en-GB" dirty="0">
                <a:hlinkClick r:id="rId2"/>
              </a:rPr>
              <a:t> and Transparency Of Health Research (equator-network.org)</a:t>
            </a:r>
            <a:endParaRPr lang="en-GB" dirty="0"/>
          </a:p>
        </p:txBody>
      </p:sp>
    </p:spTree>
    <p:extLst>
      <p:ext uri="{BB962C8B-B14F-4D97-AF65-F5344CB8AC3E}">
        <p14:creationId xmlns:p14="http://schemas.microsoft.com/office/powerpoint/2010/main" val="3596005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2076132-EFA9-7251-76A7-AEE1E5A35384}"/>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Zápatí prezentace</a:t>
            </a:r>
          </a:p>
        </p:txBody>
      </p:sp>
      <p:sp>
        <p:nvSpPr>
          <p:cNvPr id="3" name="Zástupný symbol pro číslo snímku 2">
            <a:extLst>
              <a:ext uri="{FF2B5EF4-FFF2-40B4-BE49-F238E27FC236}">
                <a16:creationId xmlns:a16="http://schemas.microsoft.com/office/drawing/2014/main" id="{F367E7BA-3EA6-D3F4-441E-E6ED2A36710F}"/>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48</a:t>
            </a:fld>
            <a:endParaRPr lang="cs-CZ" altLang="cs-CZ"/>
          </a:p>
        </p:txBody>
      </p:sp>
      <p:sp>
        <p:nvSpPr>
          <p:cNvPr id="11273" name="Text Placeholder 3">
            <a:extLst>
              <a:ext uri="{FF2B5EF4-FFF2-40B4-BE49-F238E27FC236}">
                <a16:creationId xmlns:a16="http://schemas.microsoft.com/office/drawing/2014/main" id="{69DF7CFC-C4A9-4DB6-49CE-3069DB941CFD}"/>
              </a:ext>
            </a:extLst>
          </p:cNvPr>
          <p:cNvSpPr>
            <a:spLocks noGrp="1"/>
          </p:cNvSpPr>
          <p:nvPr>
            <p:ph type="body" sz="quarter" idx="26"/>
          </p:nvPr>
        </p:nvSpPr>
        <p:spPr>
          <a:xfrm>
            <a:off x="720725" y="1296001"/>
            <a:ext cx="5220000" cy="271576"/>
          </a:xfrm>
        </p:spPr>
        <p:txBody>
          <a:bodyPr/>
          <a:lstStyle/>
          <a:p>
            <a:endParaRPr lang="en-US"/>
          </a:p>
        </p:txBody>
      </p:sp>
      <p:sp>
        <p:nvSpPr>
          <p:cNvPr id="4" name="Nadpis 3">
            <a:extLst>
              <a:ext uri="{FF2B5EF4-FFF2-40B4-BE49-F238E27FC236}">
                <a16:creationId xmlns:a16="http://schemas.microsoft.com/office/drawing/2014/main" id="{21342EE3-B615-DABD-E74C-F2488C48EA26}"/>
              </a:ext>
            </a:extLst>
          </p:cNvPr>
          <p:cNvSpPr>
            <a:spLocks noGrp="1"/>
          </p:cNvSpPr>
          <p:nvPr>
            <p:ph type="title"/>
          </p:nvPr>
        </p:nvSpPr>
        <p:spPr>
          <a:xfrm>
            <a:off x="720000" y="720000"/>
            <a:ext cx="10753200" cy="451576"/>
          </a:xfrm>
        </p:spPr>
        <p:txBody>
          <a:bodyPr anchor="t">
            <a:normAutofit/>
          </a:bodyPr>
          <a:lstStyle/>
          <a:p>
            <a:r>
              <a:rPr lang="cs-CZ" sz="2200"/>
              <a:t>Děkuji za pozornost</a:t>
            </a:r>
          </a:p>
        </p:txBody>
      </p:sp>
      <p:sp>
        <p:nvSpPr>
          <p:cNvPr id="11275" name="Text Placeholder 5">
            <a:extLst>
              <a:ext uri="{FF2B5EF4-FFF2-40B4-BE49-F238E27FC236}">
                <a16:creationId xmlns:a16="http://schemas.microsoft.com/office/drawing/2014/main" id="{F1584D8E-88BD-1D96-9EE8-A2C48AAC529F}"/>
              </a:ext>
            </a:extLst>
          </p:cNvPr>
          <p:cNvSpPr>
            <a:spLocks noGrp="1"/>
          </p:cNvSpPr>
          <p:nvPr>
            <p:ph type="body" sz="quarter" idx="27"/>
          </p:nvPr>
        </p:nvSpPr>
        <p:spPr>
          <a:xfrm>
            <a:off x="6251278" y="1290515"/>
            <a:ext cx="5220000" cy="271576"/>
          </a:xfrm>
        </p:spPr>
        <p:txBody>
          <a:bodyPr/>
          <a:lstStyle/>
          <a:p>
            <a:endParaRPr lang="en-US"/>
          </a:p>
        </p:txBody>
      </p:sp>
      <p:pic>
        <p:nvPicPr>
          <p:cNvPr id="11268" name="Picture 4" descr="Palec nahoru smajlík fototapeta • fototapety emotikony, smajlíka, smajlíky  | myloview.cz">
            <a:extLst>
              <a:ext uri="{FF2B5EF4-FFF2-40B4-BE49-F238E27FC236}">
                <a16:creationId xmlns:a16="http://schemas.microsoft.com/office/drawing/2014/main" id="{E5E4EE15-DE06-44A4-E2BD-B48CB64E63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000" y="2093647"/>
            <a:ext cx="5219998" cy="3355713"/>
          </a:xfrm>
          <a:prstGeom prst="rect">
            <a:avLst/>
          </a:prstGeom>
          <a:solidFill>
            <a:srgbClr val="FFFFFF"/>
          </a:solidFill>
        </p:spPr>
      </p:pic>
      <p:pic>
        <p:nvPicPr>
          <p:cNvPr id="11266" name="Picture 2" descr="You Are Awesome Images – Browse 28,246 Stock Photos, Vectors, and Video |  Adobe Stock">
            <a:extLst>
              <a:ext uri="{FF2B5EF4-FFF2-40B4-BE49-F238E27FC236}">
                <a16:creationId xmlns:a16="http://schemas.microsoft.com/office/drawing/2014/main" id="{4A2269D4-723F-217C-7D84-03D953CC85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1280" y="2466504"/>
            <a:ext cx="5219998" cy="2609999"/>
          </a:xfrm>
          <a:prstGeom prst="rect">
            <a:avLst/>
          </a:prstGeom>
          <a:solidFill>
            <a:srgbClr val="FFFFFF"/>
          </a:solidFill>
        </p:spPr>
      </p:pic>
    </p:spTree>
    <p:extLst>
      <p:ext uri="{BB962C8B-B14F-4D97-AF65-F5344CB8AC3E}">
        <p14:creationId xmlns:p14="http://schemas.microsoft.com/office/powerpoint/2010/main" val="149939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668C418-140E-B387-B39A-8710370548A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ADAC5A6A-35F8-D570-7087-0BDA534F1BBA}"/>
              </a:ext>
            </a:extLst>
          </p:cNvPr>
          <p:cNvSpPr>
            <a:spLocks noGrp="1"/>
          </p:cNvSpPr>
          <p:nvPr>
            <p:ph type="title"/>
          </p:nvPr>
        </p:nvSpPr>
        <p:spPr>
          <a:xfrm>
            <a:off x="1027020" y="599340"/>
            <a:ext cx="10753200" cy="451576"/>
          </a:xfrm>
        </p:spPr>
        <p:txBody>
          <a:bodyPr/>
          <a:lstStyle/>
          <a:p>
            <a:r>
              <a:rPr lang="en-GB" dirty="0" err="1"/>
              <a:t>Etnografický</a:t>
            </a:r>
            <a:r>
              <a:rPr lang="en-GB" dirty="0"/>
              <a:t> </a:t>
            </a:r>
            <a:r>
              <a:rPr lang="en-GB" dirty="0" err="1"/>
              <a:t>výzkum</a:t>
            </a:r>
            <a:r>
              <a:rPr lang="en-GB" dirty="0"/>
              <a:t> </a:t>
            </a:r>
            <a:br>
              <a:rPr lang="cs-CZ" dirty="0"/>
            </a:br>
            <a:r>
              <a:rPr lang="en-GB" dirty="0"/>
              <a:t>(Ethnography)</a:t>
            </a:r>
          </a:p>
        </p:txBody>
      </p:sp>
      <p:sp>
        <p:nvSpPr>
          <p:cNvPr id="5" name="Zástupný obsah 4">
            <a:extLst>
              <a:ext uri="{FF2B5EF4-FFF2-40B4-BE49-F238E27FC236}">
                <a16:creationId xmlns:a16="http://schemas.microsoft.com/office/drawing/2014/main" id="{0B588FE6-3277-C43A-260E-BD53AC8AD029}"/>
              </a:ext>
            </a:extLst>
          </p:cNvPr>
          <p:cNvSpPr>
            <a:spLocks noGrp="1"/>
          </p:cNvSpPr>
          <p:nvPr>
            <p:ph idx="1"/>
          </p:nvPr>
        </p:nvSpPr>
        <p:spPr>
          <a:xfrm>
            <a:off x="666000" y="2481943"/>
            <a:ext cx="10829314" cy="3648636"/>
          </a:xfrm>
        </p:spPr>
        <p:txBody>
          <a:bodyPr/>
          <a:lstStyle/>
          <a:p>
            <a:r>
              <a:rPr lang="en-GB" sz="2400" b="0" i="0" dirty="0" err="1">
                <a:solidFill>
                  <a:srgbClr val="3A3A3A"/>
                </a:solidFill>
                <a:effectLst/>
                <a:latin typeface="Open Sans" panose="020B0606030504020204" pitchFamily="34" charset="0"/>
              </a:rPr>
              <a:t>přímý</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pobyt</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výzkumníka</a:t>
            </a:r>
            <a:r>
              <a:rPr lang="en-GB" sz="2400" b="0" i="0" dirty="0">
                <a:solidFill>
                  <a:srgbClr val="3A3A3A"/>
                </a:solidFill>
                <a:effectLst/>
                <a:latin typeface="Open Sans" panose="020B0606030504020204" pitchFamily="34" charset="0"/>
              </a:rPr>
              <a:t> v </a:t>
            </a:r>
            <a:r>
              <a:rPr lang="en-GB" sz="2400" b="0" i="0" dirty="0" err="1">
                <a:solidFill>
                  <a:srgbClr val="3A3A3A"/>
                </a:solidFill>
                <a:effectLst/>
                <a:latin typeface="Open Sans" panose="020B0606030504020204" pitchFamily="34" charset="0"/>
              </a:rPr>
              <a:t>prostředí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účastníka</a:t>
            </a:r>
            <a:r>
              <a:rPr lang="en-GB" sz="2400" b="0" i="0" dirty="0">
                <a:solidFill>
                  <a:srgbClr val="3A3A3A"/>
                </a:solidFill>
                <a:effectLst/>
                <a:latin typeface="Open Sans" panose="020B0606030504020204" pitchFamily="34" charset="0"/>
              </a:rPr>
              <a:t> </a:t>
            </a:r>
            <a:endParaRPr lang="cs-CZ" sz="2400" b="0" i="0" dirty="0">
              <a:solidFill>
                <a:srgbClr val="3A3A3A"/>
              </a:solidFill>
              <a:effectLst/>
              <a:latin typeface="Open Sans" panose="020B0606030504020204" pitchFamily="34" charset="0"/>
            </a:endParaRPr>
          </a:p>
          <a:p>
            <a:endParaRPr lang="cs-CZ" sz="2400" b="0" i="0" dirty="0">
              <a:solidFill>
                <a:srgbClr val="3A3A3A"/>
              </a:solidFill>
              <a:effectLst/>
              <a:latin typeface="Open Sans" panose="020B0606030504020204" pitchFamily="34" charset="0"/>
            </a:endParaRPr>
          </a:p>
          <a:p>
            <a:r>
              <a:rPr lang="cs-CZ" sz="2400" b="0" i="0" dirty="0">
                <a:solidFill>
                  <a:srgbClr val="3A3A3A"/>
                </a:solidFill>
                <a:effectLst/>
                <a:latin typeface="Open Sans" panose="020B0606030504020204" pitchFamily="34" charset="0"/>
              </a:rPr>
              <a:t>v</a:t>
            </a:r>
            <a:r>
              <a:rPr lang="en-GB" sz="2400" b="0" i="0" dirty="0" err="1">
                <a:solidFill>
                  <a:srgbClr val="3A3A3A"/>
                </a:solidFill>
                <a:effectLst/>
                <a:latin typeface="Open Sans" panose="020B0606030504020204" pitchFamily="34" charset="0"/>
              </a:rPr>
              <a:t>yužívá</a:t>
            </a:r>
            <a:r>
              <a:rPr lang="en-GB" sz="2400" b="0" i="0" dirty="0">
                <a:solidFill>
                  <a:srgbClr val="3A3A3A"/>
                </a:solidFill>
                <a:effectLst/>
                <a:latin typeface="Open Sans" panose="020B0606030504020204" pitchFamily="34" charset="0"/>
              </a:rPr>
              <a:t> se k </a:t>
            </a:r>
            <a:r>
              <a:rPr lang="en-GB" sz="2400" b="0" i="0" dirty="0" err="1">
                <a:solidFill>
                  <a:srgbClr val="3A3A3A"/>
                </a:solidFill>
                <a:effectLst/>
                <a:latin typeface="Open Sans" panose="020B0606030504020204" pitchFamily="34" charset="0"/>
              </a:rPr>
              <a:t>zodpovězení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otázek</a:t>
            </a:r>
            <a:r>
              <a:rPr lang="en-GB" sz="2400" b="0" i="0" dirty="0">
                <a:solidFill>
                  <a:srgbClr val="3A3A3A"/>
                </a:solidFill>
                <a:effectLst/>
                <a:latin typeface="Open Sans" panose="020B0606030504020204" pitchFamily="34" charset="0"/>
              </a:rPr>
              <a:t> o </a:t>
            </a:r>
            <a:r>
              <a:rPr lang="en-GB" sz="2400" b="0" i="0" dirty="0" err="1">
                <a:solidFill>
                  <a:srgbClr val="3A3A3A"/>
                </a:solidFill>
                <a:effectLst/>
                <a:latin typeface="Open Sans" panose="020B0606030504020204" pitchFamily="34" charset="0"/>
              </a:rPr>
              <a:t>kultuře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pomocí</a:t>
            </a:r>
            <a:r>
              <a:rPr lang="en-GB" sz="2400" b="0" i="1" dirty="0">
                <a:solidFill>
                  <a:srgbClr val="3A3A3A"/>
                </a:solidFill>
                <a:effectLst/>
                <a:latin typeface="Open Sans" panose="020B0606030504020204" pitchFamily="34" charset="0"/>
              </a:rPr>
              <a:t> "</a:t>
            </a:r>
            <a:r>
              <a:rPr lang="en-GB" sz="2400" b="0" i="1" dirty="0" err="1">
                <a:solidFill>
                  <a:srgbClr val="3A3A3A"/>
                </a:solidFill>
                <a:effectLst/>
                <a:latin typeface="Open Sans" panose="020B0606030504020204" pitchFamily="34" charset="0"/>
              </a:rPr>
              <a:t>procesu</a:t>
            </a:r>
            <a:r>
              <a:rPr lang="en-GB" sz="2400" b="0" i="1" dirty="0">
                <a:solidFill>
                  <a:srgbClr val="3A3A3A"/>
                </a:solidFill>
                <a:effectLst/>
                <a:latin typeface="Open Sans" panose="020B0606030504020204" pitchFamily="34" charset="0"/>
              </a:rPr>
              <a:t> </a:t>
            </a:r>
            <a:r>
              <a:rPr lang="en-GB" sz="2400" b="0" i="1" dirty="0" err="1">
                <a:solidFill>
                  <a:srgbClr val="3A3A3A"/>
                </a:solidFill>
                <a:effectLst/>
                <a:latin typeface="Open Sans" panose="020B0606030504020204" pitchFamily="34" charset="0"/>
              </a:rPr>
              <a:t>poznávání</a:t>
            </a:r>
            <a:r>
              <a:rPr lang="en-GB" sz="2400" b="0" i="1" dirty="0">
                <a:solidFill>
                  <a:srgbClr val="3A3A3A"/>
                </a:solidFill>
                <a:effectLst/>
                <a:latin typeface="Open Sans" panose="020B0606030504020204" pitchFamily="34" charset="0"/>
              </a:rPr>
              <a:t> </a:t>
            </a:r>
            <a:r>
              <a:rPr lang="en-GB" sz="2400" b="0" i="1" dirty="0" err="1">
                <a:solidFill>
                  <a:srgbClr val="3A3A3A"/>
                </a:solidFill>
                <a:effectLst/>
                <a:latin typeface="Open Sans" panose="020B0606030504020204" pitchFamily="34" charset="0"/>
              </a:rPr>
              <a:t>lidí</a:t>
            </a:r>
            <a:r>
              <a:rPr lang="en-GB" sz="2400" b="0" i="1" dirty="0">
                <a:solidFill>
                  <a:srgbClr val="3A3A3A"/>
                </a:solidFill>
                <a:effectLst/>
                <a:latin typeface="Open Sans" panose="020B0606030504020204" pitchFamily="34" charset="0"/>
              </a:rPr>
              <a:t> a </a:t>
            </a:r>
            <a:r>
              <a:rPr lang="en-GB" sz="2400" b="0" i="1" dirty="0" err="1">
                <a:solidFill>
                  <a:srgbClr val="3A3A3A"/>
                </a:solidFill>
                <a:effectLst/>
                <a:latin typeface="Open Sans" panose="020B0606030504020204" pitchFamily="34" charset="0"/>
              </a:rPr>
              <a:t>prostřednictvím</a:t>
            </a:r>
            <a:r>
              <a:rPr lang="en-GB" sz="2400" b="0" i="1" dirty="0">
                <a:solidFill>
                  <a:srgbClr val="3A3A3A"/>
                </a:solidFill>
                <a:effectLst/>
                <a:latin typeface="Open Sans" panose="020B0606030504020204" pitchFamily="34" charset="0"/>
              </a:rPr>
              <a:t> </a:t>
            </a:r>
            <a:r>
              <a:rPr lang="en-GB" sz="2400" b="0" i="1" dirty="0" err="1">
                <a:solidFill>
                  <a:srgbClr val="3A3A3A"/>
                </a:solidFill>
                <a:effectLst/>
                <a:latin typeface="Open Sans" panose="020B0606030504020204" pitchFamily="34" charset="0"/>
              </a:rPr>
              <a:t>učení</a:t>
            </a:r>
            <a:r>
              <a:rPr lang="en-GB" sz="2400" b="0" i="1" dirty="0">
                <a:solidFill>
                  <a:srgbClr val="3A3A3A"/>
                </a:solidFill>
                <a:effectLst/>
                <a:latin typeface="Open Sans" panose="020B0606030504020204" pitchFamily="34" charset="0"/>
              </a:rPr>
              <a:t> se od </a:t>
            </a:r>
            <a:r>
              <a:rPr lang="en-GB" sz="2400" b="0" i="1" dirty="0" err="1">
                <a:solidFill>
                  <a:srgbClr val="3A3A3A"/>
                </a:solidFill>
                <a:effectLst/>
                <a:latin typeface="Open Sans" panose="020B0606030504020204" pitchFamily="34" charset="0"/>
              </a:rPr>
              <a:t>nich</a:t>
            </a:r>
            <a:r>
              <a:rPr lang="cs-CZ" sz="2400" i="1" dirty="0">
                <a:solidFill>
                  <a:srgbClr val="3A3A3A"/>
                </a:solidFill>
                <a:latin typeface="Open Sans" panose="020B0606030504020204" pitchFamily="34" charset="0"/>
              </a:rPr>
              <a:t>“</a:t>
            </a:r>
          </a:p>
          <a:p>
            <a:endParaRPr lang="cs-CZ" sz="2400" i="1" dirty="0">
              <a:solidFill>
                <a:srgbClr val="3A3A3A"/>
              </a:solidFill>
              <a:latin typeface="Open Sans" panose="020B0606030504020204" pitchFamily="34" charset="0"/>
            </a:endParaRPr>
          </a:p>
          <a:p>
            <a:r>
              <a:rPr lang="en-GB" sz="2400" b="0" i="0" dirty="0" err="1">
                <a:solidFill>
                  <a:srgbClr val="3A3A3A"/>
                </a:solidFill>
                <a:effectLst/>
                <a:latin typeface="Open Sans" panose="020B0606030504020204" pitchFamily="34" charset="0"/>
              </a:rPr>
              <a:t>popis</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interpretac</a:t>
            </a:r>
            <a:r>
              <a:rPr lang="cs-CZ" sz="2400" b="0" i="0" dirty="0">
                <a:solidFill>
                  <a:srgbClr val="3A3A3A"/>
                </a:solidFill>
                <a:effectLst/>
                <a:latin typeface="Open Sans" panose="020B0606030504020204" pitchFamily="34" charset="0"/>
              </a:rPr>
              <a:t>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kulturního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jednání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přičemž</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etnografové</a:t>
            </a:r>
            <a:r>
              <a:rPr lang="en-GB" sz="2400" b="0" i="0" dirty="0">
                <a:solidFill>
                  <a:srgbClr val="3A3A3A"/>
                </a:solidFill>
                <a:effectLst/>
                <a:latin typeface="Open Sans" panose="020B0606030504020204" pitchFamily="34" charset="0"/>
              </a:rPr>
              <a:t> se </a:t>
            </a:r>
            <a:r>
              <a:rPr lang="en-GB" sz="2400" b="0" i="0" dirty="0" err="1">
                <a:solidFill>
                  <a:srgbClr val="3A3A3A"/>
                </a:solidFill>
                <a:effectLst/>
                <a:latin typeface="Open Sans" panose="020B0606030504020204" pitchFamily="34" charset="0"/>
              </a:rPr>
              <a:t>prací</a:t>
            </a:r>
            <a:r>
              <a:rPr lang="en-GB" sz="2400" b="0" i="0" dirty="0">
                <a:solidFill>
                  <a:srgbClr val="3A3A3A"/>
                </a:solidFill>
                <a:effectLst/>
                <a:latin typeface="Open Sans" panose="020B0606030504020204" pitchFamily="34" charset="0"/>
              </a:rPr>
              <a:t> v </a:t>
            </a:r>
            <a:r>
              <a:rPr lang="en-GB" sz="2400" b="0" i="0" dirty="0" err="1">
                <a:solidFill>
                  <a:srgbClr val="3A3A3A"/>
                </a:solidFill>
                <a:effectLst/>
                <a:latin typeface="Open Sans" panose="020B0606030504020204" pitchFamily="34" charset="0"/>
              </a:rPr>
              <a:t>terénu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snaží</a:t>
            </a:r>
            <a:r>
              <a:rPr lang="en-GB" sz="2400" b="0" i="0" dirty="0">
                <a:solidFill>
                  <a:srgbClr val="3A3A3A"/>
                </a:solidFill>
                <a:effectLst/>
                <a:latin typeface="Open Sans" panose="020B0606030504020204" pitchFamily="34" charset="0"/>
              </a:rPr>
              <a:t> o </a:t>
            </a:r>
            <a:r>
              <a:rPr lang="en-GB" sz="2400" b="0" i="0" dirty="0" err="1">
                <a:solidFill>
                  <a:srgbClr val="3A3A3A"/>
                </a:solidFill>
                <a:effectLst/>
                <a:latin typeface="Open Sans" panose="020B0606030504020204" pitchFamily="34" charset="0"/>
              </a:rPr>
              <a:t>ponoření</a:t>
            </a:r>
            <a:r>
              <a:rPr lang="en-GB" sz="2400" b="0" i="0" dirty="0">
                <a:solidFill>
                  <a:srgbClr val="3A3A3A"/>
                </a:solidFill>
                <a:effectLst/>
                <a:latin typeface="Open Sans" panose="020B0606030504020204" pitchFamily="34" charset="0"/>
              </a:rPr>
              <a:t> do </a:t>
            </a:r>
            <a:r>
              <a:rPr lang="en-GB" sz="2400" b="0" i="0" dirty="0" err="1">
                <a:solidFill>
                  <a:srgbClr val="3A3A3A"/>
                </a:solidFill>
                <a:effectLst/>
                <a:latin typeface="Open Sans" panose="020B0606030504020204" pitchFamily="34" charset="0"/>
              </a:rPr>
              <a:t>určité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kultury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snaze</a:t>
            </a:r>
            <a:r>
              <a:rPr lang="en-GB" sz="2400" b="0" i="0" dirty="0">
                <a:solidFill>
                  <a:srgbClr val="3A3A3A"/>
                </a:solidFill>
                <a:effectLst/>
                <a:latin typeface="Open Sans" panose="020B0606030504020204" pitchFamily="34" charset="0"/>
              </a:rPr>
              <a:t> o </a:t>
            </a:r>
            <a:r>
              <a:rPr lang="en-GB" sz="2400" b="0" i="0" dirty="0" err="1">
                <a:solidFill>
                  <a:srgbClr val="3A3A3A"/>
                </a:solidFill>
                <a:effectLst/>
                <a:latin typeface="Open Sans" panose="020B0606030504020204" pitchFamily="34" charset="0"/>
              </a:rPr>
              <a:t>hluboké</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porozumění</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sociokulturním</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vzorcům</a:t>
            </a:r>
            <a:r>
              <a:rPr lang="en-GB" sz="2400" b="0" i="0" dirty="0">
                <a:solidFill>
                  <a:srgbClr val="3A3A3A"/>
                </a:solidFill>
                <a:effectLst/>
                <a:latin typeface="Open Sans" panose="020B0606030504020204" pitchFamily="34" charset="0"/>
              </a:rPr>
              <a:t> a </a:t>
            </a:r>
            <a:r>
              <a:rPr lang="en-GB" sz="2400" b="0" i="0" dirty="0" err="1">
                <a:solidFill>
                  <a:srgbClr val="3A3A3A"/>
                </a:solidFill>
                <a:effectLst/>
                <a:latin typeface="Open Sans" panose="020B0606030504020204" pitchFamily="34" charset="0"/>
              </a:rPr>
              <a:t>způsobu</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každodenního</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života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víra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rituály</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vzorce</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kultura</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sociálních</a:t>
            </a:r>
            <a:r>
              <a:rPr lang="en-GB" sz="2400" b="0" i="0" dirty="0">
                <a:solidFill>
                  <a:srgbClr val="3A3A3A"/>
                </a:solidFill>
                <a:effectLst/>
                <a:latin typeface="Open Sans" panose="020B0606030504020204" pitchFamily="34" charset="0"/>
              </a:rPr>
              <a:t> </a:t>
            </a:r>
            <a:r>
              <a:rPr lang="en-GB" sz="2400" b="0" i="0" dirty="0" err="1">
                <a:solidFill>
                  <a:srgbClr val="3A3A3A"/>
                </a:solidFill>
                <a:effectLst/>
                <a:latin typeface="Open Sans" panose="020B0606030504020204" pitchFamily="34" charset="0"/>
              </a:rPr>
              <a:t>médií</a:t>
            </a:r>
            <a:r>
              <a:rPr lang="en-GB" sz="2400" b="0" i="0" dirty="0">
                <a:solidFill>
                  <a:srgbClr val="3A3A3A"/>
                </a:solidFill>
                <a:effectLst/>
                <a:latin typeface="Open Sans" panose="020B0606030504020204" pitchFamily="34" charset="0"/>
              </a:rPr>
              <a:t>)</a:t>
            </a:r>
            <a:endParaRPr lang="en-GB" sz="2400" dirty="0"/>
          </a:p>
        </p:txBody>
      </p:sp>
      <p:pic>
        <p:nvPicPr>
          <p:cNvPr id="2" name="Obrázek 1">
            <a:extLst>
              <a:ext uri="{FF2B5EF4-FFF2-40B4-BE49-F238E27FC236}">
                <a16:creationId xmlns:a16="http://schemas.microsoft.com/office/drawing/2014/main" id="{E73BB423-949C-3B8F-9627-C519C6E698D8}"/>
              </a:ext>
            </a:extLst>
          </p:cNvPr>
          <p:cNvPicPr>
            <a:picLocks noChangeAspect="1"/>
          </p:cNvPicPr>
          <p:nvPr/>
        </p:nvPicPr>
        <p:blipFill>
          <a:blip r:embed="rId2"/>
          <a:stretch>
            <a:fillRect/>
          </a:stretch>
        </p:blipFill>
        <p:spPr>
          <a:xfrm>
            <a:off x="7772400" y="83976"/>
            <a:ext cx="4116160" cy="3087119"/>
          </a:xfrm>
          <a:prstGeom prst="rect">
            <a:avLst/>
          </a:prstGeom>
        </p:spPr>
      </p:pic>
      <p:sp>
        <p:nvSpPr>
          <p:cNvPr id="7" name="TextovéPole 6">
            <a:extLst>
              <a:ext uri="{FF2B5EF4-FFF2-40B4-BE49-F238E27FC236}">
                <a16:creationId xmlns:a16="http://schemas.microsoft.com/office/drawing/2014/main" id="{82285C9F-ED3D-2334-4FFB-12CABC375D40}"/>
              </a:ext>
            </a:extLst>
          </p:cNvPr>
          <p:cNvSpPr txBox="1"/>
          <p:nvPr/>
        </p:nvSpPr>
        <p:spPr>
          <a:xfrm>
            <a:off x="9200901" y="3114593"/>
            <a:ext cx="3293980" cy="215444"/>
          </a:xfrm>
          <a:prstGeom prst="rect">
            <a:avLst/>
          </a:prstGeom>
          <a:noFill/>
        </p:spPr>
        <p:txBody>
          <a:bodyPr wrap="square">
            <a:spAutoFit/>
          </a:bodyPr>
          <a:lstStyle/>
          <a:p>
            <a:r>
              <a:rPr lang="cs-CZ" sz="800" dirty="0"/>
              <a:t>ZDROJ: https://images.app.goo.gl/zMiqtTkKfMMbRbYk6</a:t>
            </a:r>
          </a:p>
        </p:txBody>
      </p:sp>
    </p:spTree>
    <p:extLst>
      <p:ext uri="{BB962C8B-B14F-4D97-AF65-F5344CB8AC3E}">
        <p14:creationId xmlns:p14="http://schemas.microsoft.com/office/powerpoint/2010/main" val="428659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F098874-0BAD-064D-9160-30DEF5FB8E49}"/>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E286FA8F-1118-FFC8-6845-45EFC5DF5636}"/>
              </a:ext>
            </a:extLst>
          </p:cNvPr>
          <p:cNvSpPr>
            <a:spLocks noGrp="1"/>
          </p:cNvSpPr>
          <p:nvPr>
            <p:ph type="title"/>
          </p:nvPr>
        </p:nvSpPr>
        <p:spPr>
          <a:xfrm>
            <a:off x="719999" y="250350"/>
            <a:ext cx="10753200" cy="451576"/>
          </a:xfrm>
        </p:spPr>
        <p:txBody>
          <a:bodyPr/>
          <a:lstStyle/>
          <a:p>
            <a:r>
              <a:rPr lang="cs-CZ" dirty="0"/>
              <a:t>Etnografický přístup </a:t>
            </a:r>
            <a:endParaRPr lang="en-GB" dirty="0"/>
          </a:p>
        </p:txBody>
      </p:sp>
      <p:sp>
        <p:nvSpPr>
          <p:cNvPr id="5" name="Zástupný obsah 4">
            <a:extLst>
              <a:ext uri="{FF2B5EF4-FFF2-40B4-BE49-F238E27FC236}">
                <a16:creationId xmlns:a16="http://schemas.microsoft.com/office/drawing/2014/main" id="{EB1713C8-3312-4FE9-F490-1E8513C01E4D}"/>
              </a:ext>
            </a:extLst>
          </p:cNvPr>
          <p:cNvSpPr>
            <a:spLocks noGrp="1"/>
          </p:cNvSpPr>
          <p:nvPr>
            <p:ph idx="1"/>
          </p:nvPr>
        </p:nvSpPr>
        <p:spPr>
          <a:xfrm>
            <a:off x="719999" y="952500"/>
            <a:ext cx="11291025" cy="4879500"/>
          </a:xfrm>
        </p:spPr>
        <p:txBody>
          <a:bodyPr/>
          <a:lstStyle/>
          <a:p>
            <a:pPr>
              <a:lnSpc>
                <a:spcPct val="100000"/>
              </a:lnSpc>
            </a:pPr>
            <a:r>
              <a:rPr lang="en-GB" sz="2000" b="0" i="0" dirty="0" err="1">
                <a:solidFill>
                  <a:srgbClr val="3A3A3A"/>
                </a:solidFill>
                <a:effectLst/>
                <a:latin typeface="Open Sans" panose="020B0606030504020204" pitchFamily="34" charset="0"/>
              </a:rPr>
              <a:t>Etnograf</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může</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využívat</a:t>
            </a:r>
            <a:r>
              <a:rPr lang="en-GB" sz="2000" b="0"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různé</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techniky</a:t>
            </a:r>
            <a:r>
              <a:rPr lang="en-GB" sz="2000" b="1"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sběru</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dat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např</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pozorování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rozhovor</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zkoumání</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materiálů</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textů</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artefaktů</a:t>
            </a:r>
            <a:r>
              <a:rPr lang="en-GB" sz="2000" b="0" i="0" dirty="0">
                <a:solidFill>
                  <a:srgbClr val="3A3A3A"/>
                </a:solidFill>
                <a:effectLst/>
                <a:latin typeface="Open Sans" panose="020B0606030504020204" pitchFamily="34" charset="0"/>
              </a:rPr>
              <a:t>) s </a:t>
            </a:r>
            <a:r>
              <a:rPr lang="en-GB" sz="2000" b="0" i="0" dirty="0" err="1">
                <a:solidFill>
                  <a:srgbClr val="3A3A3A"/>
                </a:solidFill>
                <a:effectLst/>
                <a:latin typeface="Open Sans" panose="020B0606030504020204" pitchFamily="34" charset="0"/>
              </a:rPr>
              <a:t>cílem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být</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schopen</a:t>
            </a:r>
            <a:r>
              <a:rPr lang="en-GB" sz="2000" b="0"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vytvořit</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komplexní</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popis</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sociálních</a:t>
            </a:r>
            <a:r>
              <a:rPr lang="en-GB" sz="2000" b="1" i="0" dirty="0">
                <a:solidFill>
                  <a:srgbClr val="3A3A3A"/>
                </a:solidFill>
                <a:effectLst/>
                <a:latin typeface="Open Sans" panose="020B0606030504020204" pitchFamily="34" charset="0"/>
              </a:rPr>
              <a:t> </a:t>
            </a:r>
            <a:r>
              <a:rPr lang="en-GB" sz="2000" b="1" i="0" dirty="0" err="1">
                <a:solidFill>
                  <a:srgbClr val="3A3A3A"/>
                </a:solidFill>
                <a:effectLst/>
                <a:latin typeface="Open Sans" panose="020B0606030504020204" pitchFamily="34" charset="0"/>
              </a:rPr>
              <a:t>jevů</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které</a:t>
            </a:r>
            <a:r>
              <a:rPr lang="en-GB" sz="2000" b="0" i="0" dirty="0">
                <a:solidFill>
                  <a:srgbClr val="3A3A3A"/>
                </a:solidFill>
                <a:effectLst/>
                <a:latin typeface="Open Sans" panose="020B0606030504020204" pitchFamily="34" charset="0"/>
              </a:rPr>
              <a:t> se </a:t>
            </a:r>
            <a:r>
              <a:rPr lang="en-GB" sz="2000" b="0" i="0" dirty="0" err="1">
                <a:solidFill>
                  <a:srgbClr val="3A3A3A"/>
                </a:solidFill>
                <a:effectLst/>
                <a:latin typeface="Open Sans" panose="020B0606030504020204" pitchFamily="34" charset="0"/>
              </a:rPr>
              <a:t>vyskytly</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během</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výzkumného</a:t>
            </a:r>
            <a:r>
              <a:rPr lang="en-GB" sz="2000" b="0" i="0" dirty="0">
                <a:solidFill>
                  <a:srgbClr val="3A3A3A"/>
                </a:solidFill>
                <a:effectLst/>
                <a:latin typeface="Open Sans" panose="020B0606030504020204" pitchFamily="34" charset="0"/>
              </a:rPr>
              <a:t> </a:t>
            </a:r>
            <a:r>
              <a:rPr lang="en-GB" sz="2000" b="0" i="0" dirty="0" err="1">
                <a:solidFill>
                  <a:srgbClr val="3A3A3A"/>
                </a:solidFill>
                <a:effectLst/>
                <a:latin typeface="Open Sans" panose="020B0606030504020204" pitchFamily="34" charset="0"/>
              </a:rPr>
              <a:t>období</a:t>
            </a:r>
            <a:r>
              <a:rPr lang="cs-CZ" sz="2000" b="0" i="0" dirty="0">
                <a:solidFill>
                  <a:srgbClr val="3A3A3A"/>
                </a:solidFill>
                <a:effectLst/>
                <a:latin typeface="Open Sans" panose="020B0606030504020204" pitchFamily="34" charset="0"/>
              </a:rPr>
              <a:t>.</a:t>
            </a:r>
          </a:p>
          <a:p>
            <a:pPr>
              <a:lnSpc>
                <a:spcPct val="100000"/>
              </a:lnSpc>
            </a:pPr>
            <a:endParaRPr lang="cs-CZ" sz="2000" dirty="0"/>
          </a:p>
          <a:p>
            <a:pPr>
              <a:lnSpc>
                <a:spcPct val="100000"/>
              </a:lnSpc>
            </a:pPr>
            <a:r>
              <a:rPr lang="cs-CZ" sz="2000" dirty="0"/>
              <a:t>Komunikace ve zkoumané kultuře je zobrazována pomocí </a:t>
            </a:r>
            <a:r>
              <a:rPr lang="cs-CZ" sz="2000" b="1" dirty="0"/>
              <a:t>etnografických záznamů </a:t>
            </a:r>
            <a:r>
              <a:rPr lang="cs-CZ" sz="2000" dirty="0"/>
              <a:t>a vizualizovaná skrze </a:t>
            </a:r>
            <a:r>
              <a:rPr lang="cs-CZ" sz="2000" b="1" dirty="0"/>
              <a:t>etnografické psaní</a:t>
            </a:r>
            <a:endParaRPr lang="en-GB" sz="2000" b="1" dirty="0"/>
          </a:p>
        </p:txBody>
      </p:sp>
      <p:graphicFrame>
        <p:nvGraphicFramePr>
          <p:cNvPr id="7" name="Diagram 6">
            <a:extLst>
              <a:ext uri="{FF2B5EF4-FFF2-40B4-BE49-F238E27FC236}">
                <a16:creationId xmlns:a16="http://schemas.microsoft.com/office/drawing/2014/main" id="{C8BB9214-8152-8450-54BC-FEB3E90A4092}"/>
              </a:ext>
            </a:extLst>
          </p:cNvPr>
          <p:cNvGraphicFramePr/>
          <p:nvPr>
            <p:extLst>
              <p:ext uri="{D42A27DB-BD31-4B8C-83A1-F6EECF244321}">
                <p14:modId xmlns:p14="http://schemas.microsoft.com/office/powerpoint/2010/main" val="1623865281"/>
              </p:ext>
            </p:extLst>
          </p:nvPr>
        </p:nvGraphicFramePr>
        <p:xfrm>
          <a:off x="414000" y="3010429"/>
          <a:ext cx="4854575" cy="3471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0439ED9-25A8-A3BE-C556-375A4695CCDB}"/>
              </a:ext>
            </a:extLst>
          </p:cNvPr>
          <p:cNvGraphicFramePr/>
          <p:nvPr>
            <p:extLst>
              <p:ext uri="{D42A27DB-BD31-4B8C-83A1-F6EECF244321}">
                <p14:modId xmlns:p14="http://schemas.microsoft.com/office/powerpoint/2010/main" val="913547541"/>
              </p:ext>
            </p:extLst>
          </p:nvPr>
        </p:nvGraphicFramePr>
        <p:xfrm>
          <a:off x="6365511" y="2571439"/>
          <a:ext cx="5597525" cy="4223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6602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9F820C8-6267-0B92-9585-538F0E702C3A}"/>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983044A1-9EF5-6DEB-BF92-93B8BD2A97ED}"/>
              </a:ext>
            </a:extLst>
          </p:cNvPr>
          <p:cNvSpPr>
            <a:spLocks noGrp="1"/>
          </p:cNvSpPr>
          <p:nvPr>
            <p:ph type="title"/>
          </p:nvPr>
        </p:nvSpPr>
        <p:spPr>
          <a:xfrm>
            <a:off x="720000" y="378000"/>
            <a:ext cx="10753200" cy="451576"/>
          </a:xfrm>
        </p:spPr>
        <p:txBody>
          <a:bodyPr/>
          <a:lstStyle/>
          <a:p>
            <a:r>
              <a:rPr lang="en-GB" dirty="0" err="1"/>
              <a:t>Zakotvená</a:t>
            </a:r>
            <a:r>
              <a:rPr lang="en-GB" dirty="0"/>
              <a:t> </a:t>
            </a:r>
            <a:r>
              <a:rPr lang="en-GB" dirty="0" err="1"/>
              <a:t>teorie</a:t>
            </a:r>
            <a:r>
              <a:rPr lang="en-GB" dirty="0"/>
              <a:t> (Grounded theory)</a:t>
            </a:r>
          </a:p>
        </p:txBody>
      </p:sp>
      <p:sp>
        <p:nvSpPr>
          <p:cNvPr id="5" name="Zástupný obsah 4">
            <a:extLst>
              <a:ext uri="{FF2B5EF4-FFF2-40B4-BE49-F238E27FC236}">
                <a16:creationId xmlns:a16="http://schemas.microsoft.com/office/drawing/2014/main" id="{5B5B3430-A90E-F991-B00D-802790ADDE0E}"/>
              </a:ext>
            </a:extLst>
          </p:cNvPr>
          <p:cNvSpPr>
            <a:spLocks noGrp="1"/>
          </p:cNvSpPr>
          <p:nvPr>
            <p:ph idx="1"/>
          </p:nvPr>
        </p:nvSpPr>
        <p:spPr>
          <a:xfrm>
            <a:off x="666000" y="1100332"/>
            <a:ext cx="11310635" cy="4139998"/>
          </a:xfrm>
        </p:spPr>
        <p:txBody>
          <a:bodyPr/>
          <a:lstStyle/>
          <a:p>
            <a:r>
              <a:rPr lang="en-GB" b="0" i="0" dirty="0" err="1">
                <a:solidFill>
                  <a:srgbClr val="3A3A3A"/>
                </a:solidFill>
                <a:effectLst/>
                <a:latin typeface="Open Sans" panose="020B0606030504020204" pitchFamily="34" charset="0"/>
              </a:rPr>
              <a:t>Vhodn</a:t>
            </a:r>
            <a:r>
              <a:rPr lang="cs-CZ" b="0" i="0" dirty="0">
                <a:solidFill>
                  <a:srgbClr val="3A3A3A"/>
                </a:solidFill>
                <a:effectLst/>
                <a:latin typeface="Open Sans" panose="020B0606030504020204" pitchFamily="34" charset="0"/>
              </a:rPr>
              <a:t>á </a:t>
            </a:r>
            <a:r>
              <a:rPr lang="en-GB" b="0" i="0" dirty="0">
                <a:solidFill>
                  <a:srgbClr val="3A3A3A"/>
                </a:solidFill>
                <a:effectLst/>
                <a:latin typeface="Open Sans" panose="020B0606030504020204" pitchFamily="34" charset="0"/>
              </a:rPr>
              <a:t>pro </a:t>
            </a:r>
            <a:r>
              <a:rPr lang="en-GB" b="0" i="0" dirty="0" err="1">
                <a:solidFill>
                  <a:srgbClr val="3A3A3A"/>
                </a:solidFill>
                <a:effectLst/>
                <a:latin typeface="Open Sans" panose="020B0606030504020204" pitchFamily="34" charset="0"/>
              </a:rPr>
              <a:t>výzkum</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oblasti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sociální</a:t>
            </a:r>
            <a:r>
              <a:rPr lang="en-GB" b="0" i="0" dirty="0">
                <a:solidFill>
                  <a:srgbClr val="3A3A3A"/>
                </a:solidFill>
                <a:effectLst/>
                <a:latin typeface="Open Sans" panose="020B0606030504020204" pitchFamily="34" charset="0"/>
              </a:rPr>
              <a:t> </a:t>
            </a:r>
            <a:br>
              <a:rPr lang="cs-CZ" b="0" i="0" dirty="0">
                <a:solidFill>
                  <a:srgbClr val="3A3A3A"/>
                </a:solidFill>
                <a:effectLst/>
                <a:latin typeface="Open Sans" panose="020B0606030504020204" pitchFamily="34" charset="0"/>
              </a:rPr>
            </a:br>
            <a:r>
              <a:rPr lang="en-GB" b="0" i="0" dirty="0" err="1">
                <a:solidFill>
                  <a:srgbClr val="3A3A3A"/>
                </a:solidFill>
                <a:effectLst/>
                <a:latin typeface="Open Sans" panose="020B0606030504020204" pitchFamily="34" charset="0"/>
              </a:rPr>
              <a:t>interakce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zkušenosti</a:t>
            </a:r>
            <a:r>
              <a:rPr lang="cs-CZ" b="0" i="0" dirty="0">
                <a:solidFill>
                  <a:srgbClr val="3A3A3A"/>
                </a:solidFill>
                <a:effectLst/>
                <a:latin typeface="Open Sans" panose="020B0606030504020204" pitchFamily="34" charset="0"/>
              </a:rPr>
              <a:t>,</a:t>
            </a:r>
          </a:p>
          <a:p>
            <a:endParaRPr lang="cs-CZ" b="0" i="0" dirty="0">
              <a:solidFill>
                <a:srgbClr val="3A3A3A"/>
              </a:solidFill>
              <a:effectLst/>
              <a:latin typeface="Open Sans" panose="020B0606030504020204" pitchFamily="34" charset="0"/>
            </a:endParaRPr>
          </a:p>
          <a:p>
            <a:r>
              <a:rPr lang="en-GB" b="0" i="0" dirty="0" err="1">
                <a:solidFill>
                  <a:srgbClr val="3A3A3A"/>
                </a:solidFill>
                <a:effectLst/>
                <a:latin typeface="Open Sans" panose="020B0606030504020204" pitchFamily="34" charset="0"/>
              </a:rPr>
              <a:t>cílem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zakotvené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teorie</a:t>
            </a:r>
            <a:r>
              <a:rPr lang="en-GB" b="0" i="0" dirty="0">
                <a:solidFill>
                  <a:srgbClr val="3A3A3A"/>
                </a:solidFill>
                <a:effectLst/>
                <a:latin typeface="Open Sans" panose="020B0606030504020204" pitchFamily="34" charset="0"/>
              </a:rPr>
              <a:t> </a:t>
            </a:r>
            <a:r>
              <a:rPr lang="cs-CZ" b="0" i="0" dirty="0">
                <a:solidFill>
                  <a:srgbClr val="3A3A3A"/>
                </a:solidFill>
                <a:effectLst/>
                <a:latin typeface="Open Sans" panose="020B0606030504020204" pitchFamily="34" charset="0"/>
              </a:rPr>
              <a:t>je </a:t>
            </a:r>
            <a:r>
              <a:rPr lang="en-GB" b="0" i="0" dirty="0" err="1">
                <a:solidFill>
                  <a:srgbClr val="3A3A3A"/>
                </a:solidFill>
                <a:effectLst/>
                <a:latin typeface="Open Sans" panose="020B0606030504020204" pitchFamily="34" charset="0"/>
              </a:rPr>
              <a:t>objasnění</a:t>
            </a:r>
            <a:r>
              <a:rPr lang="en-GB" b="0" i="0" dirty="0">
                <a:solidFill>
                  <a:srgbClr val="3A3A3A"/>
                </a:solidFill>
                <a:effectLst/>
                <a:latin typeface="Open Sans" panose="020B0606030504020204" pitchFamily="34" charset="0"/>
              </a:rPr>
              <a:t> toho, jak a </a:t>
            </a:r>
            <a:r>
              <a:rPr lang="en-GB" b="0" i="0" dirty="0" err="1">
                <a:solidFill>
                  <a:srgbClr val="3A3A3A"/>
                </a:solidFill>
                <a:effectLst/>
                <a:latin typeface="Open Sans" panose="020B0606030504020204" pitchFamily="34" charset="0"/>
              </a:rPr>
              <a:t>proč</a:t>
            </a:r>
            <a:r>
              <a:rPr lang="en-GB" b="0" i="0" dirty="0">
                <a:solidFill>
                  <a:srgbClr val="3A3A3A"/>
                </a:solidFill>
                <a:effectLst/>
                <a:latin typeface="Open Sans" panose="020B0606030504020204" pitchFamily="34" charset="0"/>
              </a:rPr>
              <a:t> k </a:t>
            </a:r>
            <a:r>
              <a:rPr lang="en-GB" b="0" i="0" dirty="0" err="1">
                <a:solidFill>
                  <a:srgbClr val="3A3A3A"/>
                </a:solidFill>
                <a:effectLst/>
                <a:latin typeface="Open Sans" panose="020B0606030504020204" pitchFamily="34" charset="0"/>
              </a:rPr>
              <a:t>nějaké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události</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dochází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nebo</a:t>
            </a:r>
            <a:r>
              <a:rPr lang="en-GB" b="0" i="0" dirty="0">
                <a:solidFill>
                  <a:srgbClr val="3A3A3A"/>
                </a:solidFill>
                <a:effectLst/>
                <a:latin typeface="Open Sans" panose="020B0606030504020204" pitchFamily="34" charset="0"/>
              </a:rPr>
              <a:t> jak a </a:t>
            </a:r>
            <a:r>
              <a:rPr lang="en-GB" b="0" i="0" dirty="0" err="1">
                <a:solidFill>
                  <a:srgbClr val="3A3A3A"/>
                </a:solidFill>
                <a:effectLst/>
                <a:latin typeface="Open Sans" panose="020B0606030504020204" pitchFamily="34" charset="0"/>
              </a:rPr>
              <a:t>proč</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lidé</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chovají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určitým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způsobem</a:t>
            </a:r>
            <a:r>
              <a:rPr lang="cs-CZ" dirty="0">
                <a:solidFill>
                  <a:srgbClr val="3A3A3A"/>
                </a:solidFill>
                <a:latin typeface="Open Sans" panose="020B0606030504020204" pitchFamily="34" charset="0"/>
              </a:rPr>
              <a:t>,</a:t>
            </a:r>
          </a:p>
          <a:p>
            <a:endParaRPr lang="cs-CZ" dirty="0">
              <a:solidFill>
                <a:srgbClr val="3A3A3A"/>
              </a:solidFill>
              <a:latin typeface="Open Sans" panose="020B0606030504020204" pitchFamily="34" charset="0"/>
            </a:endParaRPr>
          </a:p>
          <a:p>
            <a:r>
              <a:rPr lang="en-GB" b="0" i="0" dirty="0" err="1">
                <a:solidFill>
                  <a:srgbClr val="3A3A3A"/>
                </a:solidFill>
                <a:effectLst/>
                <a:latin typeface="Open Sans" panose="020B0606030504020204" pitchFamily="34" charset="0"/>
              </a:rPr>
              <a:t>výzkumná</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metoda</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zabývající</a:t>
            </a:r>
            <a:r>
              <a:rPr lang="en-GB" b="0" i="0" dirty="0">
                <a:solidFill>
                  <a:srgbClr val="3A3A3A"/>
                </a:solidFill>
                <a:effectLst/>
                <a:latin typeface="Open Sans" panose="020B0606030504020204" pitchFamily="34" charset="0"/>
              </a:rPr>
              <a:t> se </a:t>
            </a:r>
            <a:r>
              <a:rPr lang="en-GB" b="0" i="0" dirty="0" err="1">
                <a:solidFill>
                  <a:srgbClr val="3A3A3A"/>
                </a:solidFill>
                <a:effectLst/>
                <a:latin typeface="Open Sans" panose="020B0606030504020204" pitchFamily="34" charset="0"/>
              </a:rPr>
              <a:t>vytvářením</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teorie</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zakotvené</a:t>
            </a:r>
            <a:r>
              <a:rPr lang="en-GB" b="0" i="0" dirty="0">
                <a:solidFill>
                  <a:srgbClr val="3A3A3A"/>
                </a:solidFill>
                <a:effectLst/>
                <a:latin typeface="Open Sans" panose="020B0606030504020204" pitchFamily="34" charset="0"/>
              </a:rPr>
              <a:t> v </a:t>
            </a:r>
            <a:r>
              <a:rPr lang="en-GB" b="0" i="0" dirty="0" err="1">
                <a:solidFill>
                  <a:srgbClr val="3A3A3A"/>
                </a:solidFill>
                <a:effectLst/>
                <a:latin typeface="Open Sans" panose="020B0606030504020204" pitchFamily="34" charset="0"/>
              </a:rPr>
              <a:t>datech</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systematicky</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shromažďovaných</a:t>
            </a:r>
            <a:r>
              <a:rPr lang="en-GB" b="0" i="0" dirty="0">
                <a:solidFill>
                  <a:srgbClr val="3A3A3A"/>
                </a:solidFill>
                <a:effectLst/>
                <a:latin typeface="Open Sans" panose="020B0606030504020204" pitchFamily="34" charset="0"/>
              </a:rPr>
              <a:t> a </a:t>
            </a:r>
            <a:r>
              <a:rPr lang="en-GB" b="0" i="0" dirty="0" err="1">
                <a:solidFill>
                  <a:srgbClr val="3A3A3A"/>
                </a:solidFill>
                <a:effectLst/>
                <a:latin typeface="Open Sans" panose="020B0606030504020204" pitchFamily="34" charset="0"/>
              </a:rPr>
              <a:t>analyzovaných</a:t>
            </a:r>
            <a:r>
              <a:rPr lang="cs-CZ" b="0" i="0" dirty="0">
                <a:solidFill>
                  <a:srgbClr val="3A3A3A"/>
                </a:solidFill>
                <a:effectLst/>
                <a:latin typeface="Open Sans" panose="020B0606030504020204" pitchFamily="34" charset="0"/>
              </a:rPr>
              <a:t>,</a:t>
            </a:r>
          </a:p>
          <a:p>
            <a:endParaRPr lang="cs-CZ" b="0" i="0" dirty="0">
              <a:solidFill>
                <a:srgbClr val="3A3A3A"/>
              </a:solidFill>
              <a:effectLst/>
              <a:latin typeface="Open Sans" panose="020B0606030504020204" pitchFamily="34" charset="0"/>
            </a:endParaRPr>
          </a:p>
          <a:p>
            <a:r>
              <a:rPr lang="cs-CZ" dirty="0">
                <a:solidFill>
                  <a:srgbClr val="3A3A3A"/>
                </a:solidFill>
                <a:latin typeface="Open Sans" panose="020B0606030504020204" pitchFamily="34" charset="0"/>
              </a:rPr>
              <a:t>p</a:t>
            </a:r>
            <a:r>
              <a:rPr lang="en-GB" b="0" i="0" dirty="0" err="1">
                <a:solidFill>
                  <a:srgbClr val="3A3A3A"/>
                </a:solidFill>
                <a:effectLst/>
                <a:latin typeface="Open Sans" panose="020B0606030504020204" pitchFamily="34" charset="0"/>
              </a:rPr>
              <a:t>oužívá</a:t>
            </a:r>
            <a:r>
              <a:rPr lang="en-GB" b="0" i="0" dirty="0">
                <a:solidFill>
                  <a:srgbClr val="3A3A3A"/>
                </a:solidFill>
                <a:effectLst/>
                <a:latin typeface="Open Sans" panose="020B0606030504020204" pitchFamily="34" charset="0"/>
              </a:rPr>
              <a:t> se k </a:t>
            </a:r>
            <a:r>
              <a:rPr lang="en-GB" b="0" i="0" dirty="0" err="1">
                <a:solidFill>
                  <a:srgbClr val="3A3A3A"/>
                </a:solidFill>
                <a:effectLst/>
                <a:latin typeface="Open Sans" panose="020B0606030504020204" pitchFamily="34" charset="0"/>
              </a:rPr>
              <a:t>odhalování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sociálních</a:t>
            </a:r>
            <a:br>
              <a:rPr lang="cs-CZ" b="0" i="0" dirty="0">
                <a:solidFill>
                  <a:srgbClr val="3A3A3A"/>
                </a:solidFill>
                <a:effectLst/>
                <a:latin typeface="Open Sans" panose="020B0606030504020204" pitchFamily="34" charset="0"/>
              </a:rPr>
            </a:br>
            <a:r>
              <a:rPr lang="en-GB" b="0" i="0" dirty="0" err="1">
                <a:solidFill>
                  <a:srgbClr val="3A3A3A"/>
                </a:solidFill>
                <a:effectLst/>
                <a:latin typeface="Open Sans" panose="020B0606030504020204" pitchFamily="34" charset="0"/>
              </a:rPr>
              <a:t>procesů</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jako</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jsou</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sociální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vztahy</a:t>
            </a:r>
            <a:br>
              <a:rPr lang="cs-CZ" b="0" i="0" dirty="0">
                <a:solidFill>
                  <a:srgbClr val="3A3A3A"/>
                </a:solidFill>
                <a:effectLst/>
                <a:latin typeface="Open Sans" panose="020B0606030504020204" pitchFamily="34" charset="0"/>
              </a:rPr>
            </a:br>
            <a:r>
              <a:rPr lang="en-GB" b="0" i="0" dirty="0">
                <a:solidFill>
                  <a:srgbClr val="3A3A3A"/>
                </a:solidFill>
                <a:effectLst/>
                <a:latin typeface="Open Sans" panose="020B0606030504020204" pitchFamily="34" charset="0"/>
              </a:rPr>
              <a:t>a </a:t>
            </a:r>
            <a:r>
              <a:rPr lang="en-GB" b="0" i="0" dirty="0" err="1">
                <a:solidFill>
                  <a:srgbClr val="3A3A3A"/>
                </a:solidFill>
                <a:effectLst/>
                <a:latin typeface="Open Sans" panose="020B0606030504020204" pitchFamily="34" charset="0"/>
              </a:rPr>
              <a:t>chování</a:t>
            </a:r>
            <a:r>
              <a:rPr lang="en-GB" b="0" i="0" dirty="0">
                <a:solidFill>
                  <a:srgbClr val="3A3A3A"/>
                </a:solidFill>
                <a:effectLst/>
                <a:latin typeface="Open Sans" panose="020B0606030504020204" pitchFamily="34" charset="0"/>
              </a:rPr>
              <a:t> </a:t>
            </a:r>
            <a:r>
              <a:rPr lang="en-GB" b="0" i="0" dirty="0" err="1">
                <a:solidFill>
                  <a:srgbClr val="3A3A3A"/>
                </a:solidFill>
                <a:effectLst/>
                <a:latin typeface="Open Sans" panose="020B0606030504020204" pitchFamily="34" charset="0"/>
              </a:rPr>
              <a:t>skupin</a:t>
            </a:r>
            <a:r>
              <a:rPr lang="cs-CZ" b="0" i="0" dirty="0">
                <a:solidFill>
                  <a:srgbClr val="3A3A3A"/>
                </a:solidFill>
                <a:effectLst/>
                <a:latin typeface="Open Sans" panose="020B0606030504020204" pitchFamily="34" charset="0"/>
              </a:rPr>
              <a:t>.</a:t>
            </a:r>
            <a:endParaRPr lang="en-GB" dirty="0"/>
          </a:p>
        </p:txBody>
      </p:sp>
      <p:pic>
        <p:nvPicPr>
          <p:cNvPr id="2050" name="Picture 2" descr="Základy sociální interakce se seniory :: ERUDIO">
            <a:extLst>
              <a:ext uri="{FF2B5EF4-FFF2-40B4-BE49-F238E27FC236}">
                <a16:creationId xmlns:a16="http://schemas.microsoft.com/office/drawing/2014/main" id="{E4E23704-8E72-2A66-46C9-6DF6DA523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835" y="378000"/>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ciální interakce | porodnice.cz">
            <a:extLst>
              <a:ext uri="{FF2B5EF4-FFF2-40B4-BE49-F238E27FC236}">
                <a16:creationId xmlns:a16="http://schemas.microsoft.com/office/drawing/2014/main" id="{0468FFF6-F760-AB2E-351B-D6A031581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36" y="4876605"/>
            <a:ext cx="3136163" cy="1762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D05608F-0170-29BE-AD92-A65E4138644D}"/>
              </a:ext>
            </a:extLst>
          </p:cNvPr>
          <p:cNvSpPr txBox="1"/>
          <p:nvPr/>
        </p:nvSpPr>
        <p:spPr>
          <a:xfrm>
            <a:off x="8874846" y="6596390"/>
            <a:ext cx="1369286" cy="261610"/>
          </a:xfrm>
          <a:prstGeom prst="rect">
            <a:avLst/>
          </a:prstGeom>
          <a:noFill/>
        </p:spPr>
        <p:txBody>
          <a:bodyPr wrap="none" rtlCol="0">
            <a:spAutoFit/>
          </a:bodyPr>
          <a:lstStyle/>
          <a:p>
            <a:pPr algn="l"/>
            <a:r>
              <a:rPr lang="cs-CZ" sz="1050" dirty="0">
                <a:latin typeface="+mn-lt"/>
              </a:rPr>
              <a:t>www.porodnice.cz </a:t>
            </a:r>
          </a:p>
        </p:txBody>
      </p:sp>
      <p:sp>
        <p:nvSpPr>
          <p:cNvPr id="9" name="TextovéPole 8">
            <a:extLst>
              <a:ext uri="{FF2B5EF4-FFF2-40B4-BE49-F238E27FC236}">
                <a16:creationId xmlns:a16="http://schemas.microsoft.com/office/drawing/2014/main" id="{9E2EC0CC-9355-170A-BEDB-211857E80C4A}"/>
              </a:ext>
            </a:extLst>
          </p:cNvPr>
          <p:cNvSpPr txBox="1"/>
          <p:nvPr/>
        </p:nvSpPr>
        <p:spPr>
          <a:xfrm>
            <a:off x="9385835" y="2082400"/>
            <a:ext cx="2626659" cy="230832"/>
          </a:xfrm>
          <a:prstGeom prst="rect">
            <a:avLst/>
          </a:prstGeom>
          <a:noFill/>
        </p:spPr>
        <p:txBody>
          <a:bodyPr wrap="square">
            <a:spAutoFit/>
          </a:bodyPr>
          <a:lstStyle/>
          <a:p>
            <a:r>
              <a:rPr lang="cs-CZ" sz="900" dirty="0"/>
              <a:t>https://images.app.goo.gl/XUK6JVYKokpv8zyA7</a:t>
            </a:r>
          </a:p>
        </p:txBody>
      </p:sp>
    </p:spTree>
    <p:extLst>
      <p:ext uri="{BB962C8B-B14F-4D97-AF65-F5344CB8AC3E}">
        <p14:creationId xmlns:p14="http://schemas.microsoft.com/office/powerpoint/2010/main" val="13024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A7C2123-37D8-7683-9957-D45ACD9E3785}"/>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3FFECAE0-61A1-6625-2297-0626C230E4CF}"/>
              </a:ext>
            </a:extLst>
          </p:cNvPr>
          <p:cNvSpPr>
            <a:spLocks noGrp="1"/>
          </p:cNvSpPr>
          <p:nvPr>
            <p:ph type="title"/>
          </p:nvPr>
        </p:nvSpPr>
        <p:spPr/>
        <p:txBody>
          <a:bodyPr/>
          <a:lstStyle/>
          <a:p>
            <a:r>
              <a:rPr lang="en-GB" dirty="0" err="1"/>
              <a:t>Vlastnosti</a:t>
            </a:r>
            <a:r>
              <a:rPr lang="en-GB" dirty="0"/>
              <a:t> </a:t>
            </a:r>
            <a:r>
              <a:rPr lang="en-GB" dirty="0" err="1"/>
              <a:t>zakotvené</a:t>
            </a:r>
            <a:r>
              <a:rPr lang="en-GB" dirty="0"/>
              <a:t> </a:t>
            </a:r>
            <a:r>
              <a:rPr lang="en-GB" dirty="0" err="1"/>
              <a:t>teorie</a:t>
            </a:r>
            <a:endParaRPr lang="en-GB" dirty="0"/>
          </a:p>
        </p:txBody>
      </p:sp>
      <p:pic>
        <p:nvPicPr>
          <p:cNvPr id="3074" name="Picture 2" descr="Vlastnosti zakotvené teorie dle Charmaz">
            <a:extLst>
              <a:ext uri="{FF2B5EF4-FFF2-40B4-BE49-F238E27FC236}">
                <a16:creationId xmlns:a16="http://schemas.microsoft.com/office/drawing/2014/main" id="{11C0834D-3D53-54F2-3FAE-64DDA1C5B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04" y="1171576"/>
            <a:ext cx="11269496" cy="502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5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7AADA40-ADE3-EA37-02CD-FCC855A8A2C8}"/>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8D4CBEF9-B957-D3A7-A503-2ECD6CA3E8B2}"/>
              </a:ext>
            </a:extLst>
          </p:cNvPr>
          <p:cNvSpPr>
            <a:spLocks noGrp="1"/>
          </p:cNvSpPr>
          <p:nvPr>
            <p:ph type="title"/>
          </p:nvPr>
        </p:nvSpPr>
        <p:spPr>
          <a:xfrm>
            <a:off x="720000" y="389788"/>
            <a:ext cx="10753200" cy="451576"/>
          </a:xfrm>
        </p:spPr>
        <p:txBody>
          <a:bodyPr/>
          <a:lstStyle/>
          <a:p>
            <a:r>
              <a:rPr lang="cs-CZ" sz="3600" dirty="0"/>
              <a:t>Kroky zakotvené teorie po vytyčení problému</a:t>
            </a:r>
            <a:endParaRPr lang="en-GB" sz="3600" dirty="0"/>
          </a:p>
        </p:txBody>
      </p:sp>
      <p:graphicFrame>
        <p:nvGraphicFramePr>
          <p:cNvPr id="6" name="Zástupný obsah 5">
            <a:extLst>
              <a:ext uri="{FF2B5EF4-FFF2-40B4-BE49-F238E27FC236}">
                <a16:creationId xmlns:a16="http://schemas.microsoft.com/office/drawing/2014/main" id="{A71B6E4F-80DD-92AA-44BC-836EA98500D3}"/>
              </a:ext>
            </a:extLst>
          </p:cNvPr>
          <p:cNvGraphicFramePr>
            <a:graphicFrameLocks noGrp="1"/>
          </p:cNvGraphicFramePr>
          <p:nvPr>
            <p:ph idx="1"/>
            <p:extLst>
              <p:ext uri="{D42A27DB-BD31-4B8C-83A1-F6EECF244321}">
                <p14:modId xmlns:p14="http://schemas.microsoft.com/office/powerpoint/2010/main" val="3979664618"/>
              </p:ext>
            </p:extLst>
          </p:nvPr>
        </p:nvGraphicFramePr>
        <p:xfrm>
          <a:off x="720000" y="1206000"/>
          <a:ext cx="10753200" cy="502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05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5827</TotalTime>
  <Words>4905</Words>
  <Application>Microsoft Office PowerPoint</Application>
  <PresentationFormat>Širokoúhlá obrazovka</PresentationFormat>
  <Paragraphs>474</Paragraphs>
  <Slides>48</Slides>
  <Notes>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48</vt:i4>
      </vt:variant>
    </vt:vector>
  </HeadingPairs>
  <TitlesOfParts>
    <vt:vector size="56" baseType="lpstr">
      <vt:lpstr>-apple-system</vt:lpstr>
      <vt:lpstr>Arial</vt:lpstr>
      <vt:lpstr>Calibri</vt:lpstr>
      <vt:lpstr>Open Sans</vt:lpstr>
      <vt:lpstr>Roboto</vt:lpstr>
      <vt:lpstr>Tahoma</vt:lpstr>
      <vt:lpstr>Wingdings</vt:lpstr>
      <vt:lpstr>Prezentace_MU_CZ</vt:lpstr>
      <vt:lpstr>Výzkum v ošetřovatelství  - kvalitativní výzkum</vt:lpstr>
      <vt:lpstr>Kvalitativní výzkum</vt:lpstr>
      <vt:lpstr>Nejčastější metody v kvalitativního výzkumu</vt:lpstr>
      <vt:lpstr>Diskurzivní analýza/analýza diskurzu (Discourse analysis, DA)</vt:lpstr>
      <vt:lpstr>Etnografický výzkum  (Ethnography)</vt:lpstr>
      <vt:lpstr>Etnografický přístup </vt:lpstr>
      <vt:lpstr>Zakotvená teorie (Grounded theory)</vt:lpstr>
      <vt:lpstr>Vlastnosti zakotvené teorie</vt:lpstr>
      <vt:lpstr>Kroky zakotvené teorie po vytyčení problému</vt:lpstr>
      <vt:lpstr>Situační analýza  (Situational analysis, SA)</vt:lpstr>
      <vt:lpstr>Fenomenologie (fenomenologické zkoumání, Phenomenology)</vt:lpstr>
      <vt:lpstr>Tematická analýza (Thematic analysis)</vt:lpstr>
      <vt:lpstr>Narativní analýza/výzkum </vt:lpstr>
      <vt:lpstr>Narativní analýza(2)</vt:lpstr>
      <vt:lpstr>Metody sběru dat v kvalitativním výzkumu</vt:lpstr>
      <vt:lpstr>Pozorování v kvalitativním výzkumu</vt:lpstr>
      <vt:lpstr>Prezentace aplikace PowerPoint</vt:lpstr>
      <vt:lpstr>Míra účasti pozorovatele na dění </vt:lpstr>
      <vt:lpstr>Rozhovor (interview) v kvalitativním výzkumu</vt:lpstr>
      <vt:lpstr>Fáze rozhovoru</vt:lpstr>
      <vt:lpstr>Zásady pro vedení rozhovoru (1)</vt:lpstr>
      <vt:lpstr>Zásady pro vedení rozhovoru (2)</vt:lpstr>
      <vt:lpstr>Průvodce tvorbou rozhovoru</vt:lpstr>
      <vt:lpstr>Focus group</vt:lpstr>
      <vt:lpstr>Základní pravidla při vedení focus group</vt:lpstr>
      <vt:lpstr>Příprava, kódování a zobrazování dat v kvalitativním výzkumu </vt:lpstr>
      <vt:lpstr>Příprava, kódování a zobrazování dat v kvalitativním výzkumu (2)</vt:lpstr>
      <vt:lpstr>Pomocné kroky v procesu zpracování kvalitativních dat</vt:lpstr>
      <vt:lpstr>Přepis dat</vt:lpstr>
      <vt:lpstr>Jak tedy postupovat, při přepisu dat? </vt:lpstr>
      <vt:lpstr>Tvorba kategorií dat</vt:lpstr>
      <vt:lpstr>Kódování</vt:lpstr>
      <vt:lpstr>Prezentace aplikace PowerPoint</vt:lpstr>
      <vt:lpstr>Metody vyhodnocení a interpretace kvalitativních dat</vt:lpstr>
      <vt:lpstr>Software pro počítačovou analýzu kvalitativních dat - CAQDAS (Computer-Assisted Qualitative Data Analysis Software)</vt:lpstr>
      <vt:lpstr>Přehled software pro počítačovou analýzu kvalitativních dat</vt:lpstr>
      <vt:lpstr>COREQ (Consolidated criteria for reporting qualitative research – Konsolidovaná kritéria pro vykazování kvalitativního výzkumu)</vt:lpstr>
      <vt:lpstr>SRQR (Standards for reporting qualitative research: a synthesis of recommendations – Standardy pro vykazování kvalitativního výzkumu)</vt:lpstr>
      <vt:lpstr>ENTREQ (Enhancing transparency in reporting the synthesis of qualitative research – Zvyšování transparentnosti při vykazování syntézy kvalitativního výzkumu)</vt:lpstr>
      <vt:lpstr>Vztah mezi kvalitativním a kvantitativním výzkumem</vt:lpstr>
      <vt:lpstr>Prezentace aplikace PowerPoint</vt:lpstr>
      <vt:lpstr>Příklady </vt:lpstr>
      <vt:lpstr>Kdy použít smíšené metody výzkumu</vt:lpstr>
      <vt:lpstr>Smíšené metody výzkumu</vt:lpstr>
      <vt:lpstr>Výhody smíšeného výzkumu</vt:lpstr>
      <vt:lpstr>Nevýhody smíšeného výzkumu</vt:lpstr>
      <vt:lpstr>Prezentace aplikace PowerPoint</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Dolanová Dana Mgr. Ph.D.</dc:creator>
  <cp:lastModifiedBy>Dana Dolanová</cp:lastModifiedBy>
  <cp:revision>91</cp:revision>
  <cp:lastPrinted>1601-01-01T00:00:00Z</cp:lastPrinted>
  <dcterms:created xsi:type="dcterms:W3CDTF">2021-04-17T19:05:00Z</dcterms:created>
  <dcterms:modified xsi:type="dcterms:W3CDTF">2024-10-25T06:00:07Z</dcterms:modified>
</cp:coreProperties>
</file>